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45"/>
  </p:notesMasterIdLst>
  <p:sldIdLst>
    <p:sldId id="290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278" r:id="rId12"/>
    <p:sldId id="260" r:id="rId13"/>
    <p:sldId id="261" r:id="rId14"/>
    <p:sldId id="262" r:id="rId15"/>
    <p:sldId id="263" r:id="rId16"/>
    <p:sldId id="264" r:id="rId17"/>
    <p:sldId id="318" r:id="rId18"/>
    <p:sldId id="319" r:id="rId19"/>
    <p:sldId id="320" r:id="rId20"/>
    <p:sldId id="321" r:id="rId21"/>
    <p:sldId id="322" r:id="rId22"/>
    <p:sldId id="265" r:id="rId23"/>
    <p:sldId id="266" r:id="rId24"/>
    <p:sldId id="267" r:id="rId25"/>
    <p:sldId id="268" r:id="rId26"/>
    <p:sldId id="269" r:id="rId27"/>
    <p:sldId id="270" r:id="rId28"/>
    <p:sldId id="280" r:id="rId29"/>
    <p:sldId id="281" r:id="rId30"/>
    <p:sldId id="282" r:id="rId31"/>
    <p:sldId id="283" r:id="rId32"/>
    <p:sldId id="285" r:id="rId33"/>
    <p:sldId id="286" r:id="rId34"/>
    <p:sldId id="287" r:id="rId35"/>
    <p:sldId id="288" r:id="rId36"/>
    <p:sldId id="302" r:id="rId37"/>
    <p:sldId id="292" r:id="rId38"/>
    <p:sldId id="299" r:id="rId39"/>
    <p:sldId id="300" r:id="rId40"/>
    <p:sldId id="301" r:id="rId41"/>
    <p:sldId id="294" r:id="rId42"/>
    <p:sldId id="295" r:id="rId43"/>
    <p:sldId id="296" r:id="rId4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9933"/>
    <a:srgbClr val="FFFF99"/>
    <a:srgbClr val="FFFFCC"/>
    <a:srgbClr val="D60093"/>
    <a:srgbClr val="FF3399"/>
    <a:srgbClr val="CC00CC"/>
    <a:srgbClr val="FF00FF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90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Tabelle1!$A$1:$A$7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Tabelle1!$B$1:$B$7</c:f>
              <c:numCache>
                <c:formatCode>General</c:formatCode>
                <c:ptCount val="7"/>
                <c:pt idx="0">
                  <c:v>0</c:v>
                </c:pt>
                <c:pt idx="1">
                  <c:v>0.79</c:v>
                </c:pt>
                <c:pt idx="2">
                  <c:v>1.25</c:v>
                </c:pt>
                <c:pt idx="3">
                  <c:v>1.47</c:v>
                </c:pt>
                <c:pt idx="4">
                  <c:v>1.55</c:v>
                </c:pt>
                <c:pt idx="5">
                  <c:v>1.53</c:v>
                </c:pt>
                <c:pt idx="6">
                  <c:v>1.45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304704"/>
        <c:axId val="111305856"/>
      </c:scatterChart>
      <c:valAx>
        <c:axId val="111304704"/>
        <c:scaling>
          <c:orientation val="minMax"/>
          <c:max val="7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11305856"/>
        <c:crosses val="autoZero"/>
        <c:crossBetween val="midCat"/>
        <c:majorUnit val="1"/>
      </c:valAx>
      <c:valAx>
        <c:axId val="111305856"/>
        <c:scaling>
          <c:orientation val="minMax"/>
          <c:max val="1.6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130470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2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1.wmf"/><Relationship Id="rId5" Type="http://schemas.openxmlformats.org/officeDocument/2006/relationships/image" Target="../media/image48.wmf"/><Relationship Id="rId4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03.02.2017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7C58D-70C9-4085-9689-CCFF40A1967D}" type="slidenum">
              <a:rPr lang="de-DE" altLang="de-DE">
                <a:solidFill>
                  <a:prstClr val="black"/>
                </a:solidFill>
              </a:rPr>
              <a:pPr/>
              <a:t>16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7C58D-70C9-4085-9689-CCFF40A1967D}" type="slidenum">
              <a:rPr lang="de-DE" altLang="de-DE">
                <a:solidFill>
                  <a:prstClr val="black"/>
                </a:solidFill>
              </a:rPr>
              <a:pPr/>
              <a:t>18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13844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4E53C-F75E-40F6-8660-A46D854AF6B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72F61-656A-4D10-AF09-E2068136E63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23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7EADE-04A3-4762-88C7-6C11922E9A0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66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3CE9C-D7AA-4176-9E2A-F9D71402FDC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73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89FE1-8E4C-47A3-832A-A40D1627ADC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34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C9D0DE-C141-4175-BF7E-2826177082A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2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7F246DA-762E-46E9-9AFE-A1E00374FD2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9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9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C5DAF-22FB-42F4-88D8-1EDFF690328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4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BC3BE-B17C-4F0D-B097-19CE5DE6F40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8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07779-2C6E-4EBE-A8FE-72FBE37733C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8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89F21-B4F8-4691-9CAF-38C492A4B56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9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250FC-EE22-414E-8999-94F46472D74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8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867FE-044C-4012-A7C8-9B2C57D82C9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2"/>
          <p:cNvSpPr>
            <a:spLocks noChangeShapeType="1"/>
          </p:cNvSpPr>
          <p:nvPr/>
        </p:nvSpPr>
        <p:spPr bwMode="auto">
          <a:xfrm flipH="1">
            <a:off x="0" y="6597650"/>
            <a:ext cx="66595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8610600" y="6597650"/>
            <a:ext cx="5334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7380288" y="6597650"/>
            <a:ext cx="360362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" name="Bild 9" descr="FAIR@GSI logo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86500"/>
            <a:ext cx="18716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6" r:id="rId2"/>
    <p:sldLayoutId id="2147483677" r:id="rId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AC16A3-0964-4651-9280-D748A289A894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8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web-docs\PreSPEC\TALKS\2014\GSI_caveB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42.png"/><Relationship Id="rId12" Type="http://schemas.openxmlformats.org/officeDocument/2006/relationships/oleObject" Target="../embeddings/oleObject6.bin"/><Relationship Id="rId17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11" Type="http://schemas.openxmlformats.org/officeDocument/2006/relationships/image" Target="../media/image47.e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5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6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6.emf"/><Relationship Id="rId4" Type="http://schemas.openxmlformats.org/officeDocument/2006/relationships/image" Target="../media/image63.emf"/><Relationship Id="rId9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jpeg"/><Relationship Id="rId5" Type="http://schemas.openxmlformats.org/officeDocument/2006/relationships/image" Target="../media/image70.jpeg"/><Relationship Id="rId4" Type="http://schemas.openxmlformats.org/officeDocument/2006/relationships/image" Target="../media/image80.png"/><Relationship Id="rId9" Type="http://schemas.openxmlformats.org/officeDocument/2006/relationships/image" Target="../media/image8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n/url?sa=i&amp;rct=j&amp;q=&amp;esrc=s&amp;source=images&amp;cd=&amp;cad=rja&amp;uact=8&amp;ved=0ahUKEwiSrr3K7pzOAhVLo48KHQcGAi4QjRwIBw&amp;url=https://www.quora.com/Why-do-like-charges-repel-and-opposite-charges-attract#!n%3D12&amp;bvm=bv.128617741,d.dGo&amp;psig=AFQjCNEFJLkB3P31mm_WWqkfNQdwKosPwQ&amp;ust=147002549840177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web-docs\PreSPEC\TALKS\2014\rproc_2b_decay_selfcontained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253070"/>
            <a:ext cx="8926586" cy="505625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Physics with Exotic Nuclei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Hans-Jürgen </a:t>
            </a:r>
            <a:r>
              <a:rPr lang="en-GB" altLang="de-DE" sz="1600" b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Wollersheim</a:t>
            </a:r>
            <a:endParaRPr lang="en-GB" altLang="de-DE" sz="1600" b="1" dirty="0" smtClean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2375998"/>
            <a:ext cx="3246120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201308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    </a:t>
            </a:r>
            <a:r>
              <a:rPr lang="en-GB" altLang="de-DE" sz="20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NU</a:t>
            </a:r>
            <a:r>
              <a:rPr lang="en-GB" altLang="de-DE" sz="20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clear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0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ST</a:t>
            </a:r>
            <a:r>
              <a:rPr lang="en-GB" altLang="de-DE" sz="20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ructure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strophysics and 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eaction</a:t>
            </a:r>
          </a:p>
        </p:txBody>
      </p:sp>
    </p:spTree>
    <p:extLst>
      <p:ext uri="{BB962C8B-B14F-4D97-AF65-F5344CB8AC3E}">
        <p14:creationId xmlns:p14="http://schemas.microsoft.com/office/powerpoint/2010/main" val="1395931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1" descr="ISOL-in-f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42281"/>
            <a:ext cx="5375275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2"/>
          <p:cNvGrpSpPr>
            <a:grpSpLocks noChangeAspect="1"/>
          </p:cNvGrpSpPr>
          <p:nvPr/>
        </p:nvGrpSpPr>
        <p:grpSpPr bwMode="auto">
          <a:xfrm>
            <a:off x="539750" y="1918543"/>
            <a:ext cx="2614613" cy="1016000"/>
            <a:chOff x="1111" y="709"/>
            <a:chExt cx="1825" cy="709"/>
          </a:xfrm>
        </p:grpSpPr>
        <p:grpSp>
          <p:nvGrpSpPr>
            <p:cNvPr id="7" name="Group 123"/>
            <p:cNvGrpSpPr>
              <a:grpSpLocks noChangeAspect="1"/>
            </p:cNvGrpSpPr>
            <p:nvPr/>
          </p:nvGrpSpPr>
          <p:grpSpPr bwMode="auto">
            <a:xfrm>
              <a:off x="1111" y="894"/>
              <a:ext cx="648" cy="327"/>
              <a:chOff x="1111" y="894"/>
              <a:chExt cx="648" cy="327"/>
            </a:xfrm>
          </p:grpSpPr>
          <p:sp>
            <p:nvSpPr>
              <p:cNvPr id="57" name="Oval 124"/>
              <p:cNvSpPr>
                <a:spLocks noChangeAspect="1" noChangeArrowheads="1"/>
              </p:cNvSpPr>
              <p:nvPr/>
            </p:nvSpPr>
            <p:spPr bwMode="auto">
              <a:xfrm>
                <a:off x="1111" y="102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125"/>
              <p:cNvSpPr>
                <a:spLocks noChangeAspect="1" noChangeArrowheads="1"/>
              </p:cNvSpPr>
              <p:nvPr/>
            </p:nvSpPr>
            <p:spPr bwMode="auto">
              <a:xfrm>
                <a:off x="1559" y="89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126"/>
              <p:cNvSpPr>
                <a:spLocks noChangeAspect="1" noChangeArrowheads="1"/>
              </p:cNvSpPr>
              <p:nvPr/>
            </p:nvSpPr>
            <p:spPr bwMode="auto">
              <a:xfrm>
                <a:off x="1644" y="998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127"/>
              <p:cNvSpPr>
                <a:spLocks noChangeAspect="1" noChangeArrowheads="1"/>
              </p:cNvSpPr>
              <p:nvPr/>
            </p:nvSpPr>
            <p:spPr bwMode="auto">
              <a:xfrm>
                <a:off x="1540" y="110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128"/>
              <p:cNvSpPr>
                <a:spLocks noChangeAspect="1" noChangeArrowheads="1"/>
              </p:cNvSpPr>
              <p:nvPr/>
            </p:nvSpPr>
            <p:spPr bwMode="auto">
              <a:xfrm>
                <a:off x="1436" y="1029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Oval 129"/>
              <p:cNvSpPr>
                <a:spLocks noChangeAspect="1" noChangeArrowheads="1"/>
              </p:cNvSpPr>
              <p:nvPr/>
            </p:nvSpPr>
            <p:spPr bwMode="auto">
              <a:xfrm>
                <a:off x="1609" y="95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Oval 130"/>
              <p:cNvSpPr>
                <a:spLocks noChangeAspect="1" noChangeArrowheads="1"/>
              </p:cNvSpPr>
              <p:nvPr/>
            </p:nvSpPr>
            <p:spPr bwMode="auto">
              <a:xfrm>
                <a:off x="1659" y="106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Oval 131"/>
              <p:cNvSpPr>
                <a:spLocks noChangeAspect="1" noChangeArrowheads="1"/>
              </p:cNvSpPr>
              <p:nvPr/>
            </p:nvSpPr>
            <p:spPr bwMode="auto">
              <a:xfrm>
                <a:off x="1463" y="94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Oval 132"/>
              <p:cNvSpPr>
                <a:spLocks noChangeAspect="1" noChangeArrowheads="1"/>
              </p:cNvSpPr>
              <p:nvPr/>
            </p:nvSpPr>
            <p:spPr bwMode="auto">
              <a:xfrm>
                <a:off x="1571" y="113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Oval 133"/>
              <p:cNvSpPr>
                <a:spLocks noChangeAspect="1" noChangeArrowheads="1"/>
              </p:cNvSpPr>
              <p:nvPr/>
            </p:nvSpPr>
            <p:spPr bwMode="auto">
              <a:xfrm>
                <a:off x="1690" y="1006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34"/>
              <p:cNvSpPr>
                <a:spLocks noChangeAspect="1" noChangeArrowheads="1"/>
              </p:cNvSpPr>
              <p:nvPr/>
            </p:nvSpPr>
            <p:spPr bwMode="auto">
              <a:xfrm>
                <a:off x="1578" y="101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8" name="Oval 135"/>
              <p:cNvSpPr>
                <a:spLocks noChangeAspect="1" noChangeArrowheads="1"/>
              </p:cNvSpPr>
              <p:nvPr/>
            </p:nvSpPr>
            <p:spPr bwMode="auto">
              <a:xfrm>
                <a:off x="1586" y="1048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9" name="Oval 136"/>
              <p:cNvSpPr>
                <a:spLocks noChangeAspect="1" noChangeArrowheads="1"/>
              </p:cNvSpPr>
              <p:nvPr/>
            </p:nvSpPr>
            <p:spPr bwMode="auto">
              <a:xfrm>
                <a:off x="1601" y="902"/>
                <a:ext cx="70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0" name="Oval 137"/>
              <p:cNvSpPr>
                <a:spLocks noChangeAspect="1" noChangeArrowheads="1"/>
              </p:cNvSpPr>
              <p:nvPr/>
            </p:nvSpPr>
            <p:spPr bwMode="auto">
              <a:xfrm>
                <a:off x="1628" y="1117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1" name="Oval 138"/>
              <p:cNvSpPr>
                <a:spLocks noChangeAspect="1" noChangeArrowheads="1"/>
              </p:cNvSpPr>
              <p:nvPr/>
            </p:nvSpPr>
            <p:spPr bwMode="auto">
              <a:xfrm>
                <a:off x="1521" y="97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2" name="Oval 139"/>
              <p:cNvSpPr>
                <a:spLocks noChangeAspect="1" noChangeArrowheads="1"/>
              </p:cNvSpPr>
              <p:nvPr/>
            </p:nvSpPr>
            <p:spPr bwMode="auto">
              <a:xfrm>
                <a:off x="1528" y="104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3" name="Oval 140"/>
              <p:cNvSpPr>
                <a:spLocks noChangeAspect="1" noChangeArrowheads="1"/>
              </p:cNvSpPr>
              <p:nvPr/>
            </p:nvSpPr>
            <p:spPr bwMode="auto">
              <a:xfrm>
                <a:off x="1501" y="909"/>
                <a:ext cx="70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4" name="Oval 141"/>
              <p:cNvSpPr>
                <a:spLocks noChangeAspect="1" noChangeArrowheads="1"/>
              </p:cNvSpPr>
              <p:nvPr/>
            </p:nvSpPr>
            <p:spPr bwMode="auto">
              <a:xfrm>
                <a:off x="1478" y="112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5" name="Oval 142"/>
              <p:cNvSpPr>
                <a:spLocks noChangeAspect="1" noChangeArrowheads="1"/>
              </p:cNvSpPr>
              <p:nvPr/>
            </p:nvSpPr>
            <p:spPr bwMode="auto">
              <a:xfrm>
                <a:off x="1444" y="108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6" name="Oval 143"/>
              <p:cNvSpPr>
                <a:spLocks noChangeAspect="1" noChangeArrowheads="1"/>
              </p:cNvSpPr>
              <p:nvPr/>
            </p:nvSpPr>
            <p:spPr bwMode="auto">
              <a:xfrm>
                <a:off x="1555" y="940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7" name="Oval 144"/>
              <p:cNvSpPr>
                <a:spLocks noChangeAspect="1" noChangeArrowheads="1"/>
              </p:cNvSpPr>
              <p:nvPr/>
            </p:nvSpPr>
            <p:spPr bwMode="auto">
              <a:xfrm>
                <a:off x="1497" y="1063"/>
                <a:ext cx="70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8" name="Oval 145"/>
              <p:cNvSpPr>
                <a:spLocks noChangeAspect="1" noChangeArrowheads="1"/>
              </p:cNvSpPr>
              <p:nvPr/>
            </p:nvSpPr>
            <p:spPr bwMode="auto">
              <a:xfrm>
                <a:off x="1663" y="93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9" name="Oval 146"/>
              <p:cNvSpPr>
                <a:spLocks noChangeAspect="1" noChangeArrowheads="1"/>
              </p:cNvSpPr>
              <p:nvPr/>
            </p:nvSpPr>
            <p:spPr bwMode="auto">
              <a:xfrm>
                <a:off x="1690" y="106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0" name="Oval 147"/>
              <p:cNvSpPr>
                <a:spLocks noChangeAspect="1" noChangeArrowheads="1"/>
              </p:cNvSpPr>
              <p:nvPr/>
            </p:nvSpPr>
            <p:spPr bwMode="auto">
              <a:xfrm>
                <a:off x="1594" y="108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" name="Oval 148"/>
              <p:cNvSpPr>
                <a:spLocks noChangeAspect="1" noChangeArrowheads="1"/>
              </p:cNvSpPr>
              <p:nvPr/>
            </p:nvSpPr>
            <p:spPr bwMode="auto">
              <a:xfrm>
                <a:off x="1471" y="100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" name="Oval 149"/>
              <p:cNvSpPr>
                <a:spLocks noChangeAspect="1" noChangeArrowheads="1"/>
              </p:cNvSpPr>
              <p:nvPr/>
            </p:nvSpPr>
            <p:spPr bwMode="auto">
              <a:xfrm>
                <a:off x="1659" y="1106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3" name="Oval 150"/>
              <p:cNvSpPr>
                <a:spLocks noChangeAspect="1" noChangeArrowheads="1"/>
              </p:cNvSpPr>
              <p:nvPr/>
            </p:nvSpPr>
            <p:spPr bwMode="auto">
              <a:xfrm>
                <a:off x="1621" y="909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4" name="Oval 151"/>
              <p:cNvSpPr>
                <a:spLocks noChangeAspect="1" noChangeArrowheads="1"/>
              </p:cNvSpPr>
              <p:nvPr/>
            </p:nvSpPr>
            <p:spPr bwMode="auto">
              <a:xfrm>
                <a:off x="1567" y="986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5" name="Oval 152"/>
              <p:cNvSpPr>
                <a:spLocks noChangeAspect="1" noChangeArrowheads="1"/>
              </p:cNvSpPr>
              <p:nvPr/>
            </p:nvSpPr>
            <p:spPr bwMode="auto">
              <a:xfrm>
                <a:off x="1636" y="105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6" name="Oval 153"/>
              <p:cNvSpPr>
                <a:spLocks noChangeAspect="1" noChangeArrowheads="1"/>
              </p:cNvSpPr>
              <p:nvPr/>
            </p:nvSpPr>
            <p:spPr bwMode="auto">
              <a:xfrm>
                <a:off x="1532" y="114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7" name="Oval 154"/>
              <p:cNvSpPr>
                <a:spLocks noChangeAspect="1" noChangeArrowheads="1"/>
              </p:cNvSpPr>
              <p:nvPr/>
            </p:nvSpPr>
            <p:spPr bwMode="auto">
              <a:xfrm>
                <a:off x="1440" y="97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8" name="Oval 155"/>
              <p:cNvSpPr>
                <a:spLocks noChangeAspect="1" noChangeArrowheads="1"/>
              </p:cNvSpPr>
              <p:nvPr/>
            </p:nvSpPr>
            <p:spPr bwMode="auto">
              <a:xfrm>
                <a:off x="1682" y="97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" name="Oval 156"/>
              <p:cNvSpPr>
                <a:spLocks noChangeAspect="1" noChangeArrowheads="1"/>
              </p:cNvSpPr>
              <p:nvPr/>
            </p:nvSpPr>
            <p:spPr bwMode="auto">
              <a:xfrm>
                <a:off x="1594" y="115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0" name="Oval 157"/>
              <p:cNvSpPr>
                <a:spLocks noChangeAspect="1" noChangeArrowheads="1"/>
              </p:cNvSpPr>
              <p:nvPr/>
            </p:nvSpPr>
            <p:spPr bwMode="auto">
              <a:xfrm>
                <a:off x="1621" y="100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" name="Oval 158"/>
              <p:cNvSpPr>
                <a:spLocks noChangeAspect="1" noChangeArrowheads="1"/>
              </p:cNvSpPr>
              <p:nvPr/>
            </p:nvSpPr>
            <p:spPr bwMode="auto">
              <a:xfrm>
                <a:off x="1551" y="1079"/>
                <a:ext cx="70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2" name="Oval 159"/>
              <p:cNvSpPr>
                <a:spLocks noChangeAspect="1" noChangeArrowheads="1"/>
              </p:cNvSpPr>
              <p:nvPr/>
            </p:nvSpPr>
            <p:spPr bwMode="auto">
              <a:xfrm>
                <a:off x="1528" y="101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3" name="Line 160"/>
              <p:cNvSpPr>
                <a:spLocks noChangeAspect="1" noChangeShapeType="1"/>
              </p:cNvSpPr>
              <p:nvPr/>
            </p:nvSpPr>
            <p:spPr bwMode="auto">
              <a:xfrm>
                <a:off x="1208" y="1058"/>
                <a:ext cx="163" cy="0"/>
              </a:xfrm>
              <a:prstGeom prst="line">
                <a:avLst/>
              </a:prstGeom>
              <a:noFill/>
              <a:ln w="508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" name="Line 161"/>
            <p:cNvSpPr>
              <a:spLocks noChangeAspect="1" noChangeShapeType="1"/>
            </p:cNvSpPr>
            <p:nvPr/>
          </p:nvSpPr>
          <p:spPr bwMode="auto">
            <a:xfrm>
              <a:off x="1859" y="1057"/>
              <a:ext cx="251" cy="0"/>
            </a:xfrm>
            <a:prstGeom prst="line">
              <a:avLst/>
            </a:prstGeom>
            <a:noFill/>
            <a:ln w="50800">
              <a:solidFill>
                <a:srgbClr val="0643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" name="Group 162"/>
            <p:cNvGrpSpPr>
              <a:grpSpLocks noChangeAspect="1"/>
            </p:cNvGrpSpPr>
            <p:nvPr/>
          </p:nvGrpSpPr>
          <p:grpSpPr bwMode="auto">
            <a:xfrm>
              <a:off x="2083" y="709"/>
              <a:ext cx="853" cy="709"/>
              <a:chOff x="3527" y="1340"/>
              <a:chExt cx="2660" cy="2272"/>
            </a:xfrm>
          </p:grpSpPr>
          <p:sp>
            <p:nvSpPr>
              <p:cNvPr id="10" name="Oval 163"/>
              <p:cNvSpPr>
                <a:spLocks noChangeAspect="1" noChangeArrowheads="1"/>
              </p:cNvSpPr>
              <p:nvPr/>
            </p:nvSpPr>
            <p:spPr bwMode="auto">
              <a:xfrm>
                <a:off x="5343" y="1841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Oval 164"/>
              <p:cNvSpPr>
                <a:spLocks noChangeAspect="1" noChangeArrowheads="1"/>
              </p:cNvSpPr>
              <p:nvPr/>
            </p:nvSpPr>
            <p:spPr bwMode="auto">
              <a:xfrm>
                <a:off x="4509" y="200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Oval 165"/>
              <p:cNvSpPr>
                <a:spLocks noChangeAspect="1" noChangeArrowheads="1"/>
              </p:cNvSpPr>
              <p:nvPr/>
            </p:nvSpPr>
            <p:spPr bwMode="auto">
              <a:xfrm>
                <a:off x="4665" y="226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66"/>
              <p:cNvSpPr>
                <a:spLocks noChangeAspect="1" noChangeArrowheads="1"/>
              </p:cNvSpPr>
              <p:nvPr/>
            </p:nvSpPr>
            <p:spPr bwMode="auto">
              <a:xfrm>
                <a:off x="4341" y="259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67"/>
              <p:cNvSpPr>
                <a:spLocks noChangeAspect="1" noChangeArrowheads="1"/>
              </p:cNvSpPr>
              <p:nvPr/>
            </p:nvSpPr>
            <p:spPr bwMode="auto">
              <a:xfrm>
                <a:off x="4293" y="232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Oval 168"/>
              <p:cNvSpPr>
                <a:spLocks noChangeAspect="1" noChangeArrowheads="1"/>
              </p:cNvSpPr>
              <p:nvPr/>
            </p:nvSpPr>
            <p:spPr bwMode="auto">
              <a:xfrm>
                <a:off x="4557" y="211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Oval 169"/>
              <p:cNvSpPr>
                <a:spLocks noChangeAspect="1" noChangeArrowheads="1"/>
              </p:cNvSpPr>
              <p:nvPr/>
            </p:nvSpPr>
            <p:spPr bwMode="auto">
              <a:xfrm>
                <a:off x="4713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Oval 170"/>
              <p:cNvSpPr>
                <a:spLocks noChangeAspect="1" noChangeArrowheads="1"/>
              </p:cNvSpPr>
              <p:nvPr/>
            </p:nvSpPr>
            <p:spPr bwMode="auto">
              <a:xfrm>
                <a:off x="4209" y="206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Oval 171"/>
              <p:cNvSpPr>
                <a:spLocks noChangeAspect="1" noChangeArrowheads="1"/>
              </p:cNvSpPr>
              <p:nvPr/>
            </p:nvSpPr>
            <p:spPr bwMode="auto">
              <a:xfrm>
                <a:off x="4437" y="269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Oval 172"/>
              <p:cNvSpPr>
                <a:spLocks noChangeAspect="1" noChangeArrowheads="1"/>
              </p:cNvSpPr>
              <p:nvPr/>
            </p:nvSpPr>
            <p:spPr bwMode="auto">
              <a:xfrm>
                <a:off x="4809" y="2290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Oval 173"/>
              <p:cNvSpPr>
                <a:spLocks noChangeAspect="1" noChangeArrowheads="1"/>
              </p:cNvSpPr>
              <p:nvPr/>
            </p:nvSpPr>
            <p:spPr bwMode="auto">
              <a:xfrm>
                <a:off x="4461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Oval 174"/>
              <p:cNvSpPr>
                <a:spLocks noChangeAspect="1" noChangeArrowheads="1"/>
              </p:cNvSpPr>
              <p:nvPr/>
            </p:nvSpPr>
            <p:spPr bwMode="auto">
              <a:xfrm>
                <a:off x="4485" y="242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Oval 175"/>
              <p:cNvSpPr>
                <a:spLocks noChangeAspect="1" noChangeArrowheads="1"/>
              </p:cNvSpPr>
              <p:nvPr/>
            </p:nvSpPr>
            <p:spPr bwMode="auto">
              <a:xfrm>
                <a:off x="5277" y="2713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Oval 176"/>
              <p:cNvSpPr>
                <a:spLocks noChangeAspect="1" noChangeArrowheads="1"/>
              </p:cNvSpPr>
              <p:nvPr/>
            </p:nvSpPr>
            <p:spPr bwMode="auto">
              <a:xfrm>
                <a:off x="4617" y="264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177"/>
              <p:cNvSpPr>
                <a:spLocks noChangeAspect="1" noChangeArrowheads="1"/>
              </p:cNvSpPr>
              <p:nvPr/>
            </p:nvSpPr>
            <p:spPr bwMode="auto">
              <a:xfrm>
                <a:off x="4281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178"/>
              <p:cNvSpPr>
                <a:spLocks noChangeAspect="1" noChangeArrowheads="1"/>
              </p:cNvSpPr>
              <p:nvPr/>
            </p:nvSpPr>
            <p:spPr bwMode="auto">
              <a:xfrm>
                <a:off x="4197" y="244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179"/>
              <p:cNvSpPr>
                <a:spLocks noChangeAspect="1" noChangeArrowheads="1"/>
              </p:cNvSpPr>
              <p:nvPr/>
            </p:nvSpPr>
            <p:spPr bwMode="auto">
              <a:xfrm>
                <a:off x="4317" y="17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Oval 180"/>
              <p:cNvSpPr>
                <a:spLocks noChangeAspect="1" noChangeArrowheads="1"/>
              </p:cNvSpPr>
              <p:nvPr/>
            </p:nvSpPr>
            <p:spPr bwMode="auto">
              <a:xfrm>
                <a:off x="4353" y="246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Oval 181"/>
              <p:cNvSpPr>
                <a:spLocks noChangeAspect="1" noChangeArrowheads="1"/>
              </p:cNvSpPr>
              <p:nvPr/>
            </p:nvSpPr>
            <p:spPr bwMode="auto">
              <a:xfrm>
                <a:off x="5181" y="24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Oval 182"/>
              <p:cNvSpPr>
                <a:spLocks noChangeAspect="1" noChangeArrowheads="1"/>
              </p:cNvSpPr>
              <p:nvPr/>
            </p:nvSpPr>
            <p:spPr bwMode="auto">
              <a:xfrm>
                <a:off x="4389" y="208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Oval 183"/>
              <p:cNvSpPr>
                <a:spLocks noChangeAspect="1" noChangeArrowheads="1"/>
              </p:cNvSpPr>
              <p:nvPr/>
            </p:nvSpPr>
            <p:spPr bwMode="auto">
              <a:xfrm>
                <a:off x="4137" y="297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Oval 184"/>
              <p:cNvSpPr>
                <a:spLocks noChangeAspect="1" noChangeArrowheads="1"/>
              </p:cNvSpPr>
              <p:nvPr/>
            </p:nvSpPr>
            <p:spPr bwMode="auto">
              <a:xfrm>
                <a:off x="4725" y="205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Oval 185"/>
              <p:cNvSpPr>
                <a:spLocks noChangeAspect="1" noChangeArrowheads="1"/>
              </p:cNvSpPr>
              <p:nvPr/>
            </p:nvSpPr>
            <p:spPr bwMode="auto">
              <a:xfrm>
                <a:off x="4809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186"/>
              <p:cNvSpPr>
                <a:spLocks noChangeAspect="1" noChangeArrowheads="1"/>
              </p:cNvSpPr>
              <p:nvPr/>
            </p:nvSpPr>
            <p:spPr bwMode="auto">
              <a:xfrm>
                <a:off x="4509" y="253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187"/>
              <p:cNvSpPr>
                <a:spLocks noChangeAspect="1" noChangeArrowheads="1"/>
              </p:cNvSpPr>
              <p:nvPr/>
            </p:nvSpPr>
            <p:spPr bwMode="auto">
              <a:xfrm>
                <a:off x="4125" y="22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188"/>
              <p:cNvSpPr>
                <a:spLocks noChangeAspect="1" noChangeArrowheads="1"/>
              </p:cNvSpPr>
              <p:nvPr/>
            </p:nvSpPr>
            <p:spPr bwMode="auto">
              <a:xfrm>
                <a:off x="4713" y="261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189"/>
              <p:cNvSpPr>
                <a:spLocks noChangeAspect="1" noChangeArrowheads="1"/>
              </p:cNvSpPr>
              <p:nvPr/>
            </p:nvSpPr>
            <p:spPr bwMode="auto">
              <a:xfrm>
                <a:off x="3861" y="260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190"/>
              <p:cNvSpPr>
                <a:spLocks noChangeAspect="1" noChangeArrowheads="1"/>
              </p:cNvSpPr>
              <p:nvPr/>
            </p:nvSpPr>
            <p:spPr bwMode="auto">
              <a:xfrm>
                <a:off x="4425" y="22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191"/>
              <p:cNvSpPr>
                <a:spLocks noChangeAspect="1" noChangeArrowheads="1"/>
              </p:cNvSpPr>
              <p:nvPr/>
            </p:nvSpPr>
            <p:spPr bwMode="auto">
              <a:xfrm>
                <a:off x="4641" y="243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Oval 192"/>
              <p:cNvSpPr>
                <a:spLocks noChangeAspect="1" noChangeArrowheads="1"/>
              </p:cNvSpPr>
              <p:nvPr/>
            </p:nvSpPr>
            <p:spPr bwMode="auto">
              <a:xfrm>
                <a:off x="3885" y="199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93"/>
              <p:cNvSpPr>
                <a:spLocks noChangeAspect="1" noChangeArrowheads="1"/>
              </p:cNvSpPr>
              <p:nvPr/>
            </p:nvSpPr>
            <p:spPr bwMode="auto">
              <a:xfrm>
                <a:off x="4785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4"/>
              <p:cNvSpPr>
                <a:spLocks noChangeAspect="1" noChangeArrowheads="1"/>
              </p:cNvSpPr>
              <p:nvPr/>
            </p:nvSpPr>
            <p:spPr bwMode="auto">
              <a:xfrm>
                <a:off x="4773" y="2902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195"/>
              <p:cNvSpPr>
                <a:spLocks noChangeAspect="1" noChangeArrowheads="1"/>
              </p:cNvSpPr>
              <p:nvPr/>
            </p:nvSpPr>
            <p:spPr bwMode="auto">
              <a:xfrm>
                <a:off x="5361" y="216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196"/>
              <p:cNvSpPr>
                <a:spLocks noChangeAspect="1" noChangeArrowheads="1"/>
              </p:cNvSpPr>
              <p:nvPr/>
            </p:nvSpPr>
            <p:spPr bwMode="auto">
              <a:xfrm>
                <a:off x="5253" y="30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197"/>
              <p:cNvSpPr>
                <a:spLocks noChangeAspect="1" noChangeArrowheads="1"/>
              </p:cNvSpPr>
              <p:nvPr/>
            </p:nvSpPr>
            <p:spPr bwMode="auto">
              <a:xfrm>
                <a:off x="4617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Line 198"/>
              <p:cNvSpPr>
                <a:spLocks noChangeAspect="1" noChangeShapeType="1"/>
              </p:cNvSpPr>
              <p:nvPr/>
            </p:nvSpPr>
            <p:spPr bwMode="auto">
              <a:xfrm flipV="1">
                <a:off x="5615" y="1736"/>
                <a:ext cx="344" cy="156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Line 199"/>
              <p:cNvSpPr>
                <a:spLocks noChangeAspect="1" noChangeShapeType="1"/>
              </p:cNvSpPr>
              <p:nvPr/>
            </p:nvSpPr>
            <p:spPr bwMode="auto">
              <a:xfrm flipV="1">
                <a:off x="5663" y="2168"/>
                <a:ext cx="524" cy="84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Line 200"/>
              <p:cNvSpPr>
                <a:spLocks noChangeAspect="1" noChangeShapeType="1"/>
              </p:cNvSpPr>
              <p:nvPr/>
            </p:nvSpPr>
            <p:spPr bwMode="auto">
              <a:xfrm flipV="1">
                <a:off x="3527" y="2816"/>
                <a:ext cx="308" cy="204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Line 201"/>
              <p:cNvSpPr>
                <a:spLocks noChangeAspect="1" noChangeShapeType="1"/>
              </p:cNvSpPr>
              <p:nvPr/>
            </p:nvSpPr>
            <p:spPr bwMode="auto">
              <a:xfrm flipV="1">
                <a:off x="3899" y="3212"/>
                <a:ext cx="224" cy="240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Line 202"/>
              <p:cNvSpPr>
                <a:spLocks noChangeAspect="1" noChangeShapeType="1"/>
              </p:cNvSpPr>
              <p:nvPr/>
            </p:nvSpPr>
            <p:spPr bwMode="auto">
              <a:xfrm>
                <a:off x="5483" y="2540"/>
                <a:ext cx="572" cy="0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Line 203"/>
              <p:cNvSpPr>
                <a:spLocks noChangeAspect="1" noChangeShapeType="1"/>
              </p:cNvSpPr>
              <p:nvPr/>
            </p:nvSpPr>
            <p:spPr bwMode="auto">
              <a:xfrm>
                <a:off x="5459" y="3280"/>
                <a:ext cx="248" cy="332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Line 204"/>
              <p:cNvSpPr>
                <a:spLocks noChangeAspect="1" noChangeShapeType="1"/>
              </p:cNvSpPr>
              <p:nvPr/>
            </p:nvSpPr>
            <p:spPr bwMode="auto">
              <a:xfrm>
                <a:off x="4955" y="3172"/>
                <a:ext cx="104" cy="296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" name="Line 205"/>
              <p:cNvSpPr>
                <a:spLocks noChangeAspect="1" noChangeShapeType="1"/>
              </p:cNvSpPr>
              <p:nvPr/>
            </p:nvSpPr>
            <p:spPr bwMode="auto">
              <a:xfrm flipV="1">
                <a:off x="5183" y="1508"/>
                <a:ext cx="248" cy="288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3" name="Line 206"/>
              <p:cNvSpPr>
                <a:spLocks noChangeAspect="1" noChangeShapeType="1"/>
              </p:cNvSpPr>
              <p:nvPr/>
            </p:nvSpPr>
            <p:spPr bwMode="auto">
              <a:xfrm>
                <a:off x="3635" y="1828"/>
                <a:ext cx="236" cy="188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Line 207"/>
              <p:cNvSpPr>
                <a:spLocks noChangeAspect="1" noChangeShapeType="1"/>
              </p:cNvSpPr>
              <p:nvPr/>
            </p:nvSpPr>
            <p:spPr bwMode="auto">
              <a:xfrm>
                <a:off x="5543" y="2896"/>
                <a:ext cx="500" cy="164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Line 20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419" y="1340"/>
                <a:ext cx="12" cy="384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Oval 209"/>
              <p:cNvSpPr>
                <a:spLocks noChangeAspect="1" noChangeArrowheads="1"/>
              </p:cNvSpPr>
              <p:nvPr/>
            </p:nvSpPr>
            <p:spPr bwMode="auto">
              <a:xfrm>
                <a:off x="4959" y="180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94" name="Group 210"/>
          <p:cNvGrpSpPr>
            <a:grpSpLocks/>
          </p:cNvGrpSpPr>
          <p:nvPr/>
        </p:nvGrpSpPr>
        <p:grpSpPr bwMode="auto">
          <a:xfrm>
            <a:off x="530225" y="3834656"/>
            <a:ext cx="2549525" cy="749300"/>
            <a:chOff x="334" y="2641"/>
            <a:chExt cx="1606" cy="472"/>
          </a:xfrm>
        </p:grpSpPr>
        <p:grpSp>
          <p:nvGrpSpPr>
            <p:cNvPr id="95" name="Group 211"/>
            <p:cNvGrpSpPr>
              <a:grpSpLocks/>
            </p:cNvGrpSpPr>
            <p:nvPr/>
          </p:nvGrpSpPr>
          <p:grpSpPr bwMode="auto">
            <a:xfrm>
              <a:off x="334" y="2748"/>
              <a:ext cx="482" cy="255"/>
              <a:chOff x="334" y="2748"/>
              <a:chExt cx="482" cy="255"/>
            </a:xfrm>
          </p:grpSpPr>
          <p:sp>
            <p:nvSpPr>
              <p:cNvPr id="116" name="Oval 212"/>
              <p:cNvSpPr>
                <a:spLocks noChangeAspect="1" noChangeArrowheads="1"/>
              </p:cNvSpPr>
              <p:nvPr/>
            </p:nvSpPr>
            <p:spPr bwMode="auto">
              <a:xfrm>
                <a:off x="334" y="2748"/>
                <a:ext cx="268" cy="255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7" name="Line 213"/>
              <p:cNvSpPr>
                <a:spLocks noChangeAspect="1" noChangeShapeType="1"/>
              </p:cNvSpPr>
              <p:nvPr/>
            </p:nvSpPr>
            <p:spPr bwMode="auto">
              <a:xfrm>
                <a:off x="593" y="2887"/>
                <a:ext cx="223" cy="1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6" name="Group 214"/>
            <p:cNvGrpSpPr>
              <a:grpSpLocks/>
            </p:cNvGrpSpPr>
            <p:nvPr/>
          </p:nvGrpSpPr>
          <p:grpSpPr bwMode="auto">
            <a:xfrm>
              <a:off x="923" y="2748"/>
              <a:ext cx="476" cy="259"/>
              <a:chOff x="923" y="2748"/>
              <a:chExt cx="476" cy="259"/>
            </a:xfrm>
          </p:grpSpPr>
          <p:sp>
            <p:nvSpPr>
              <p:cNvPr id="113" name="Oval 215"/>
              <p:cNvSpPr>
                <a:spLocks noChangeAspect="1" noChangeArrowheads="1"/>
              </p:cNvSpPr>
              <p:nvPr/>
            </p:nvSpPr>
            <p:spPr bwMode="auto">
              <a:xfrm>
                <a:off x="923" y="2748"/>
                <a:ext cx="264" cy="259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4" name="AutoShape 216"/>
              <p:cNvSpPr>
                <a:spLocks noChangeAspect="1" noChangeArrowheads="1"/>
              </p:cNvSpPr>
              <p:nvPr/>
            </p:nvSpPr>
            <p:spPr bwMode="auto">
              <a:xfrm rot="16200000">
                <a:off x="1032" y="2898"/>
                <a:ext cx="43" cy="175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5" name="Line 217"/>
              <p:cNvSpPr>
                <a:spLocks noChangeAspect="1" noChangeShapeType="1"/>
              </p:cNvSpPr>
              <p:nvPr/>
            </p:nvSpPr>
            <p:spPr bwMode="auto">
              <a:xfrm>
                <a:off x="1180" y="2899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7" name="Oval 218"/>
            <p:cNvSpPr>
              <a:spLocks noChangeAspect="1" noChangeArrowheads="1"/>
            </p:cNvSpPr>
            <p:nvPr/>
          </p:nvSpPr>
          <p:spPr bwMode="auto">
            <a:xfrm>
              <a:off x="696" y="2975"/>
              <a:ext cx="138" cy="138"/>
            </a:xfrm>
            <a:prstGeom prst="ellipse">
              <a:avLst/>
            </a:prstGeom>
            <a:solidFill>
              <a:srgbClr val="000000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8" name="Group 219"/>
            <p:cNvGrpSpPr>
              <a:grpSpLocks/>
            </p:cNvGrpSpPr>
            <p:nvPr/>
          </p:nvGrpSpPr>
          <p:grpSpPr bwMode="auto">
            <a:xfrm>
              <a:off x="1467" y="2641"/>
              <a:ext cx="473" cy="426"/>
              <a:chOff x="1467" y="2641"/>
              <a:chExt cx="473" cy="426"/>
            </a:xfrm>
          </p:grpSpPr>
          <p:sp>
            <p:nvSpPr>
              <p:cNvPr id="99" name="Oval 220"/>
              <p:cNvSpPr>
                <a:spLocks noChangeAspect="1" noChangeArrowheads="1"/>
              </p:cNvSpPr>
              <p:nvPr/>
            </p:nvSpPr>
            <p:spPr bwMode="auto">
              <a:xfrm>
                <a:off x="1467" y="2758"/>
                <a:ext cx="263" cy="245"/>
              </a:xfrm>
              <a:prstGeom prst="ellipse">
                <a:avLst/>
              </a:prstGeom>
              <a:solidFill>
                <a:srgbClr val="00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0" name="Line 221"/>
              <p:cNvSpPr>
                <a:spLocks noChangeAspect="1" noChangeShapeType="1"/>
              </p:cNvSpPr>
              <p:nvPr/>
            </p:nvSpPr>
            <p:spPr bwMode="auto">
              <a:xfrm>
                <a:off x="1721" y="2881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1" name="Oval 222"/>
              <p:cNvSpPr>
                <a:spLocks noChangeAspect="1" noChangeArrowheads="1"/>
              </p:cNvSpPr>
              <p:nvPr/>
            </p:nvSpPr>
            <p:spPr bwMode="auto">
              <a:xfrm>
                <a:off x="1620" y="2942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2" name="Oval 223"/>
              <p:cNvSpPr>
                <a:spLocks noChangeAspect="1" noChangeArrowheads="1"/>
              </p:cNvSpPr>
              <p:nvPr/>
            </p:nvSpPr>
            <p:spPr bwMode="auto">
              <a:xfrm>
                <a:off x="1620" y="2840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3" name="Oval 224"/>
              <p:cNvSpPr>
                <a:spLocks noChangeAspect="1" noChangeArrowheads="1"/>
              </p:cNvSpPr>
              <p:nvPr/>
            </p:nvSpPr>
            <p:spPr bwMode="auto">
              <a:xfrm>
                <a:off x="1533" y="2881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104" name="Group 225"/>
              <p:cNvGrpSpPr>
                <a:grpSpLocks/>
              </p:cNvGrpSpPr>
              <p:nvPr/>
            </p:nvGrpSpPr>
            <p:grpSpPr bwMode="auto">
              <a:xfrm>
                <a:off x="1639" y="2641"/>
                <a:ext cx="124" cy="103"/>
                <a:chOff x="1639" y="2641"/>
                <a:chExt cx="124" cy="103"/>
              </a:xfrm>
            </p:grpSpPr>
            <p:sp>
              <p:nvSpPr>
                <p:cNvPr id="111" name="Oval 2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39" y="2695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12" name="Line 227"/>
                <p:cNvSpPr>
                  <a:spLocks noChangeAspect="1" noChangeShapeType="1"/>
                </p:cNvSpPr>
                <p:nvPr/>
              </p:nvSpPr>
              <p:spPr bwMode="auto">
                <a:xfrm rot="4800000" flipH="1" flipV="1">
                  <a:off x="1698" y="2625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5" name="Group 228"/>
              <p:cNvGrpSpPr>
                <a:grpSpLocks/>
              </p:cNvGrpSpPr>
              <p:nvPr/>
            </p:nvGrpSpPr>
            <p:grpSpPr bwMode="auto">
              <a:xfrm>
                <a:off x="1733" y="2756"/>
                <a:ext cx="140" cy="84"/>
                <a:chOff x="1733" y="2756"/>
                <a:chExt cx="140" cy="84"/>
              </a:xfrm>
            </p:grpSpPr>
            <p:sp>
              <p:nvSpPr>
                <p:cNvPr id="109" name="Oval 229"/>
                <p:cNvSpPr>
                  <a:spLocks noChangeAspect="1" noChangeArrowheads="1"/>
                </p:cNvSpPr>
                <p:nvPr/>
              </p:nvSpPr>
              <p:spPr bwMode="auto">
                <a:xfrm>
                  <a:off x="1733" y="2791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10" name="Line 230"/>
                <p:cNvSpPr>
                  <a:spLocks noChangeAspect="1" noChangeShapeType="1"/>
                </p:cNvSpPr>
                <p:nvPr/>
              </p:nvSpPr>
              <p:spPr bwMode="auto">
                <a:xfrm rot="6000000" flipH="1" flipV="1">
                  <a:off x="1808" y="2740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6" name="Group 231"/>
              <p:cNvGrpSpPr>
                <a:grpSpLocks/>
              </p:cNvGrpSpPr>
              <p:nvPr/>
            </p:nvGrpSpPr>
            <p:grpSpPr bwMode="auto">
              <a:xfrm>
                <a:off x="1688" y="2976"/>
                <a:ext cx="124" cy="91"/>
                <a:chOff x="1688" y="2976"/>
                <a:chExt cx="124" cy="91"/>
              </a:xfrm>
            </p:grpSpPr>
            <p:sp>
              <p:nvSpPr>
                <p:cNvPr id="107" name="Oval 232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976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08" name="Line 233"/>
                <p:cNvSpPr>
                  <a:spLocks noChangeAspect="1" noChangeShapeType="1"/>
                </p:cNvSpPr>
                <p:nvPr/>
              </p:nvSpPr>
              <p:spPr bwMode="auto">
                <a:xfrm rot="8400000" flipH="1" flipV="1">
                  <a:off x="1762" y="2986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118" name="Text Box 234"/>
          <p:cNvSpPr txBox="1">
            <a:spLocks noChangeArrowheads="1"/>
          </p:cNvSpPr>
          <p:nvPr/>
        </p:nvSpPr>
        <p:spPr bwMode="auto">
          <a:xfrm>
            <a:off x="530225" y="1415306"/>
            <a:ext cx="1254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Comic Sans MS" pitchFamily="66" charset="0"/>
              </a:rPr>
              <a:t>Spallation</a:t>
            </a:r>
          </a:p>
        </p:txBody>
      </p:sp>
      <p:sp>
        <p:nvSpPr>
          <p:cNvPr id="119" name="Text Box 235"/>
          <p:cNvSpPr txBox="1">
            <a:spLocks noChangeArrowheads="1"/>
          </p:cNvSpPr>
          <p:nvPr/>
        </p:nvSpPr>
        <p:spPr bwMode="auto">
          <a:xfrm>
            <a:off x="600075" y="4864943"/>
            <a:ext cx="1751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Comic Sans MS" pitchFamily="66" charset="0"/>
              </a:rPr>
              <a:t>Fragmentation</a:t>
            </a:r>
          </a:p>
        </p:txBody>
      </p:sp>
      <p:sp>
        <p:nvSpPr>
          <p:cNvPr id="120" name="Text Box 236"/>
          <p:cNvSpPr txBox="1">
            <a:spLocks noChangeArrowheads="1"/>
          </p:cNvSpPr>
          <p:nvPr/>
        </p:nvSpPr>
        <p:spPr bwMode="auto">
          <a:xfrm>
            <a:off x="468313" y="6381328"/>
            <a:ext cx="1949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ISOL = Isotope Separator On Line</a:t>
            </a:r>
          </a:p>
        </p:txBody>
      </p:sp>
      <p:sp>
        <p:nvSpPr>
          <p:cNvPr id="121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Spallation &amp; Projectile Fragmentation Reactions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 Route to Exotic Nuclei</a:t>
            </a:r>
            <a:endParaRPr lang="de-DE" altLang="de-DE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06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High-energy proton-induced nuclear reactions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0000" y="1260000"/>
            <a:ext cx="525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Some early high-energy proton accelerators: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155649"/>
              </p:ext>
            </p:extLst>
          </p:nvPr>
        </p:nvGraphicFramePr>
        <p:xfrm>
          <a:off x="900000" y="1873632"/>
          <a:ext cx="4608512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88232"/>
                <a:gridCol w="1224136"/>
                <a:gridCol w="12961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from</a:t>
                      </a:r>
                      <a:r>
                        <a:rPr lang="en-US" baseline="0" dirty="0" smtClean="0"/>
                        <a:t> year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Bevatron</a:t>
                      </a:r>
                      <a:r>
                        <a:rPr lang="en-US" dirty="0" smtClean="0"/>
                        <a:t> (Berkeley)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6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1954.....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AGS (Brookhaven)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11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1960.....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Fermilab</a:t>
                      </a:r>
                      <a:r>
                        <a:rPr lang="en-US" dirty="0" smtClean="0"/>
                        <a:t> (Chicago)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&gt;300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1967.....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uppieren 11"/>
          <p:cNvGrpSpPr/>
          <p:nvPr/>
        </p:nvGrpSpPr>
        <p:grpSpPr>
          <a:xfrm>
            <a:off x="720000" y="3772197"/>
            <a:ext cx="7800533" cy="1384995"/>
            <a:chOff x="720000" y="3600000"/>
            <a:chExt cx="7800533" cy="1384995"/>
          </a:xfrm>
        </p:grpSpPr>
        <p:sp>
          <p:nvSpPr>
            <p:cNvPr id="10" name="Textfeld 9"/>
            <p:cNvSpPr txBox="1"/>
            <p:nvPr/>
          </p:nvSpPr>
          <p:spPr>
            <a:xfrm>
              <a:off x="720000" y="3600000"/>
              <a:ext cx="780053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They were also used to bombard various stable target materials.</a:t>
              </a:r>
            </a:p>
            <a:p>
              <a:endParaRPr lang="en-US" sz="1400" dirty="0" smtClean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These targets were analyzed with radiochemical methods,</a:t>
              </a:r>
            </a:p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i.e. </a:t>
              </a:r>
              <a:r>
                <a:rPr lang="el-GR" sz="1400" dirty="0" smtClean="0">
                  <a:solidFill>
                    <a:srgbClr val="006600"/>
                  </a:solidFill>
                  <a:latin typeface="Times New Roman"/>
                  <a:cs typeface="Times New Roman"/>
                </a:rPr>
                <a:t>γ</a:t>
              </a:r>
              <a:r>
                <a:rPr lang="de-DE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-</a:t>
              </a:r>
              <a:r>
                <a:rPr lang="de-DE" sz="1400" dirty="0" err="1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spectroscopy</a:t>
              </a:r>
              <a:r>
                <a:rPr lang="de-DE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de-DE" sz="1400" dirty="0" err="1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with</a:t>
              </a:r>
              <a:r>
                <a:rPr lang="de-DE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de-DE" sz="1400" dirty="0" err="1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or</a:t>
              </a:r>
              <a:r>
                <a:rPr lang="de-DE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de-DE" sz="1400" dirty="0" err="1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without</a:t>
              </a:r>
              <a:r>
                <a:rPr lang="de-DE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de-DE" sz="1400" dirty="0" err="1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chemical</a:t>
              </a:r>
              <a:r>
                <a:rPr lang="de-DE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 </a:t>
              </a:r>
              <a:r>
                <a:rPr lang="de-DE" sz="1400" dirty="0" err="1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separators</a:t>
              </a:r>
              <a:endParaRPr lang="de-DE" sz="1400" dirty="0" smtClean="0">
                <a:solidFill>
                  <a:srgbClr val="006600"/>
                </a:solidFill>
                <a:latin typeface="Comic Sans MS" panose="030F0702030302020204" pitchFamily="66" charset="0"/>
                <a:cs typeface="Times New Roman"/>
              </a:endParaRPr>
            </a:p>
            <a:p>
              <a:endParaRPr lang="de-DE" sz="1400" dirty="0">
                <a:solidFill>
                  <a:srgbClr val="006600"/>
                </a:solidFill>
                <a:latin typeface="Comic Sans MS" panose="030F0702030302020204" pitchFamily="66" charset="0"/>
                <a:cs typeface="Times New Roman"/>
              </a:endParaRPr>
            </a:p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          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Production cross sections and (some) kinematics for suitable radioactive isotopes</a:t>
              </a:r>
            </a:p>
          </p:txBody>
        </p:sp>
        <p:sp>
          <p:nvSpPr>
            <p:cNvPr id="11" name="Pfeil nach rechts 10"/>
            <p:cNvSpPr/>
            <p:nvPr/>
          </p:nvSpPr>
          <p:spPr bwMode="auto">
            <a:xfrm>
              <a:off x="842436" y="4725144"/>
              <a:ext cx="417196" cy="1756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484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High-energy proton-induced nuclear reactions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420000" y="1440000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Important findings: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80000"/>
            <a:ext cx="3715714" cy="25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1268762"/>
            <a:ext cx="2271429" cy="252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3916590"/>
            <a:ext cx="2503620" cy="26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Line 9"/>
          <p:cNvSpPr>
            <a:spLocks noChangeAspect="1" noChangeShapeType="1"/>
          </p:cNvSpPr>
          <p:nvPr/>
        </p:nvSpPr>
        <p:spPr bwMode="auto">
          <a:xfrm>
            <a:off x="1309152" y="4431392"/>
            <a:ext cx="670560" cy="3657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 rot="5273359">
            <a:off x="1151012" y="455567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40000" y="1800000"/>
            <a:ext cx="40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Energy-independence of cross sections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40000" y="2520000"/>
            <a:ext cx="428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Bell-shaped Z-distribution for constant A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240000" y="576000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yields: exponential slope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79712" y="5877272"/>
            <a:ext cx="527388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p+Au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47664" y="3645024"/>
            <a:ext cx="57708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[GeV]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653080" y="6412686"/>
            <a:ext cx="11060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feld 26"/>
          <p:cNvSpPr txBox="1"/>
          <p:nvPr/>
        </p:nvSpPr>
        <p:spPr>
          <a:xfrm rot="16200000">
            <a:off x="277074" y="5142096"/>
            <a:ext cx="42159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 [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 rot="16200000">
            <a:off x="3373419" y="3835494"/>
            <a:ext cx="42159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 [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95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Proton- versus heavy-ion induced reactions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40000" y="144000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Proton- and </a:t>
            </a:r>
            <a:r>
              <a:rPr lang="en-US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heavy-ion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induced reactions give very similar isotope distribution:</a:t>
            </a:r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1329319"/>
            <a:ext cx="4655517" cy="498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080100" y="4941168"/>
            <a:ext cx="15499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GeV p + </a:t>
            </a:r>
            <a:r>
              <a:rPr lang="en-US" altLang="de-DE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de-DE" altLang="de-DE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7596969" y="5111984"/>
            <a:ext cx="28739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200000" y="2484000"/>
            <a:ext cx="14809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GeV </a:t>
            </a:r>
            <a:r>
              <a:rPr lang="en-US" altLang="de-DE" sz="16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Ca+Be</a:t>
            </a:r>
            <a:endParaRPr lang="de-DE" altLang="de-DE" sz="1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20"/>
          <p:cNvSpPr>
            <a:spLocks noChangeAspect="1" noChangeShapeType="1"/>
          </p:cNvSpPr>
          <p:nvPr/>
        </p:nvSpPr>
        <p:spPr bwMode="auto">
          <a:xfrm flipH="1">
            <a:off x="7020272" y="2733964"/>
            <a:ext cx="258659" cy="262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7879179" y="1630823"/>
            <a:ext cx="574798" cy="4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smtClean="0">
                <a:solidFill>
                  <a:srgbClr val="000000"/>
                </a:solidFill>
                <a:latin typeface="Arial Unicode MS" pitchFamily="34" charset="-128"/>
              </a:rPr>
              <a:t>Na</a:t>
            </a:r>
            <a:endParaRPr lang="de-DE" altLang="de-DE" sz="2400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" y="2700000"/>
            <a:ext cx="3659463" cy="1169551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fragmentation: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 p +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A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fragmentation: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GeV/u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p → A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equivalent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535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Projectile fragmentation reactions</a:t>
            </a:r>
          </a:p>
        </p:txBody>
      </p: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3397721" y="1457276"/>
            <a:ext cx="958850" cy="963612"/>
            <a:chOff x="3152" y="1142"/>
            <a:chExt cx="604" cy="607"/>
          </a:xfrm>
        </p:grpSpPr>
        <p:sp>
          <p:nvSpPr>
            <p:cNvPr id="12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5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6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48"/>
          <p:cNvGrpSpPr>
            <a:grpSpLocks/>
          </p:cNvGrpSpPr>
          <p:nvPr/>
        </p:nvGrpSpPr>
        <p:grpSpPr bwMode="auto">
          <a:xfrm>
            <a:off x="1460971" y="1382663"/>
            <a:ext cx="1744662" cy="787400"/>
            <a:chOff x="1963" y="1095"/>
            <a:chExt cx="1099" cy="496"/>
          </a:xfrm>
        </p:grpSpPr>
        <p:grpSp>
          <p:nvGrpSpPr>
            <p:cNvPr id="19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23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7" name="Group 55"/>
          <p:cNvGrpSpPr>
            <a:grpSpLocks/>
          </p:cNvGrpSpPr>
          <p:nvPr/>
        </p:nvGrpSpPr>
        <p:grpSpPr bwMode="auto">
          <a:xfrm>
            <a:off x="4461346" y="1330276"/>
            <a:ext cx="2703512" cy="1090612"/>
            <a:chOff x="3853" y="1062"/>
            <a:chExt cx="1703" cy="687"/>
          </a:xfrm>
        </p:grpSpPr>
        <p:sp>
          <p:nvSpPr>
            <p:cNvPr id="28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8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9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0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1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2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3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4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5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6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7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8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9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51" name="Rectangle 75"/>
          <p:cNvSpPr>
            <a:spLocks noChangeArrowheads="1"/>
          </p:cNvSpPr>
          <p:nvPr/>
        </p:nvSpPr>
        <p:spPr bwMode="auto">
          <a:xfrm>
            <a:off x="1475258" y="1257251"/>
            <a:ext cx="5761038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78362" y="2700000"/>
            <a:ext cx="8010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GeV energies nucleons can be regarded as a classical particles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Nucleon-nucleon collisions can be treated classically using measured free nucleon-nucleon cross sections (intra-nuclear cascade).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these collisions very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little transfer momentum</a:t>
            </a:r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exchanged.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cascade the residual nucleus is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excited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Heavy-ion projectiles can be treated as a bag of individual nucleons.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0000" y="4680000"/>
            <a:ext cx="5639108" cy="1169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Physical models: Two-step approach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Intranuclear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-cascade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 or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Abrasion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2: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calculation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93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Projectile fragmentation reactions</a:t>
            </a:r>
          </a:p>
        </p:txBody>
      </p: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3397721" y="1457276"/>
            <a:ext cx="958850" cy="963612"/>
            <a:chOff x="3152" y="1142"/>
            <a:chExt cx="604" cy="607"/>
          </a:xfrm>
        </p:grpSpPr>
        <p:sp>
          <p:nvSpPr>
            <p:cNvPr id="12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5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6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48"/>
          <p:cNvGrpSpPr>
            <a:grpSpLocks/>
          </p:cNvGrpSpPr>
          <p:nvPr/>
        </p:nvGrpSpPr>
        <p:grpSpPr bwMode="auto">
          <a:xfrm>
            <a:off x="1460971" y="1382663"/>
            <a:ext cx="1744662" cy="787400"/>
            <a:chOff x="1963" y="1095"/>
            <a:chExt cx="1099" cy="496"/>
          </a:xfrm>
        </p:grpSpPr>
        <p:grpSp>
          <p:nvGrpSpPr>
            <p:cNvPr id="19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23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7" name="Group 55"/>
          <p:cNvGrpSpPr>
            <a:grpSpLocks/>
          </p:cNvGrpSpPr>
          <p:nvPr/>
        </p:nvGrpSpPr>
        <p:grpSpPr bwMode="auto">
          <a:xfrm>
            <a:off x="4461346" y="1330276"/>
            <a:ext cx="2703512" cy="1090612"/>
            <a:chOff x="3853" y="1062"/>
            <a:chExt cx="1703" cy="687"/>
          </a:xfrm>
        </p:grpSpPr>
        <p:sp>
          <p:nvSpPr>
            <p:cNvPr id="28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8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9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0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1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2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3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4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5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6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7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8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9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720000" y="2708920"/>
            <a:ext cx="69060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Empirical parameterization of fragmentation cross section: </a:t>
            </a:r>
          </a:p>
          <a:p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EPAX v.3 </a:t>
            </a:r>
            <a:r>
              <a:rPr lang="en-US" sz="1000" b="1" dirty="0" smtClean="0">
                <a:latin typeface="Comic Sans MS" panose="030F0702030302020204" pitchFamily="66" charset="0"/>
              </a:rPr>
              <a:t>K. </a:t>
            </a:r>
            <a:r>
              <a:rPr lang="en-US" sz="1000" b="1" dirty="0" err="1" smtClean="0">
                <a:latin typeface="Comic Sans MS" panose="030F0702030302020204" pitchFamily="66" charset="0"/>
              </a:rPr>
              <a:t>Sümmerer</a:t>
            </a:r>
            <a:r>
              <a:rPr lang="en-US" sz="1000" b="1" dirty="0" smtClean="0">
                <a:latin typeface="Comic Sans MS" panose="030F0702030302020204" pitchFamily="66" charset="0"/>
              </a:rPr>
              <a:t>, Phys. Rev. C86 (2012) 014601</a:t>
            </a:r>
          </a:p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://web-docs.gsi.de/~weick/epax/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20000"/>
            <a:ext cx="418285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759796" y="4320000"/>
            <a:ext cx="4260204" cy="2182857"/>
            <a:chOff x="4759796" y="4320000"/>
            <a:chExt cx="4260204" cy="218285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00" y="4320000"/>
              <a:ext cx="4160000" cy="2182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Ellipse 5"/>
            <p:cNvSpPr/>
            <p:nvPr/>
          </p:nvSpPr>
          <p:spPr bwMode="auto">
            <a:xfrm>
              <a:off x="4759796" y="6264000"/>
              <a:ext cx="1108348" cy="193537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53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1950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1" y="3960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altLang="de-DE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de-DE" altLang="de-DE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Facility at GSI </a:t>
            </a: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 rot="21600000">
            <a:off x="4400550" y="3649663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Linear-Accelerator</a:t>
            </a: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2760663" y="529748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SIS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2376488" y="4394200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FRS</a:t>
            </a: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1801813" y="35274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ESR</a:t>
            </a:r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152400" y="1671638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Experimental Areas</a:t>
            </a:r>
          </a:p>
        </p:txBody>
      </p:sp>
      <p:sp>
        <p:nvSpPr>
          <p:cNvPr id="284681" name="Text Box 9"/>
          <p:cNvSpPr txBox="1">
            <a:spLocks noChangeArrowheads="1"/>
          </p:cNvSpPr>
          <p:nvPr/>
        </p:nvSpPr>
        <p:spPr bwMode="auto">
          <a:xfrm>
            <a:off x="7088188" y="174307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Ion Sources</a:t>
            </a:r>
          </a:p>
        </p:txBody>
      </p:sp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4400550" y="511333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Synchrotron SIS-18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856288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84" name="Line 12"/>
          <p:cNvSpPr>
            <a:spLocks noChangeShapeType="1"/>
          </p:cNvSpPr>
          <p:nvPr/>
        </p:nvSpPr>
        <p:spPr bwMode="auto">
          <a:xfrm>
            <a:off x="5373688" y="2722563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grpSp>
        <p:nvGrpSpPr>
          <p:cNvPr id="284685" name="Group 13"/>
          <p:cNvGrpSpPr>
            <a:grpSpLocks/>
          </p:cNvGrpSpPr>
          <p:nvPr/>
        </p:nvGrpSpPr>
        <p:grpSpPr bwMode="auto">
          <a:xfrm>
            <a:off x="7818438" y="4921250"/>
            <a:ext cx="520700" cy="787400"/>
            <a:chOff x="4925" y="3317"/>
            <a:chExt cx="328" cy="496"/>
          </a:xfrm>
        </p:grpSpPr>
        <p:sp>
          <p:nvSpPr>
            <p:cNvPr id="284686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smtClean="0">
                <a:solidFill>
                  <a:srgbClr val="000000"/>
                </a:solidFill>
              </a:endParaRPr>
            </a:p>
          </p:txBody>
        </p:sp>
        <p:sp>
          <p:nvSpPr>
            <p:cNvPr id="284687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00"/>
                  </a:solidFill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284688" name="Line 16"/>
          <p:cNvSpPr>
            <a:spLocks noChangeShapeType="1"/>
          </p:cNvSpPr>
          <p:nvPr/>
        </p:nvSpPr>
        <p:spPr bwMode="auto">
          <a:xfrm flipV="1">
            <a:off x="6502400" y="1947863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89" name="Line 17"/>
          <p:cNvSpPr>
            <a:spLocks noChangeShapeType="1"/>
          </p:cNvSpPr>
          <p:nvPr/>
        </p:nvSpPr>
        <p:spPr bwMode="auto">
          <a:xfrm flipH="1">
            <a:off x="3695700" y="5308600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0" name="Line 18"/>
          <p:cNvSpPr>
            <a:spLocks noChangeShapeType="1"/>
          </p:cNvSpPr>
          <p:nvPr/>
        </p:nvSpPr>
        <p:spPr bwMode="auto">
          <a:xfrm>
            <a:off x="1574800" y="2047875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1" name="Line 19"/>
          <p:cNvSpPr>
            <a:spLocks noChangeShapeType="1"/>
          </p:cNvSpPr>
          <p:nvPr/>
        </p:nvSpPr>
        <p:spPr bwMode="auto">
          <a:xfrm flipH="1">
            <a:off x="1038225" y="2032000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2" name="Text Box 20"/>
          <p:cNvSpPr txBox="1">
            <a:spLocks noChangeArrowheads="1"/>
          </p:cNvSpPr>
          <p:nvPr/>
        </p:nvSpPr>
        <p:spPr bwMode="auto">
          <a:xfrm rot="-1090612">
            <a:off x="4416425" y="291147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UNILAC</a:t>
            </a:r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4572000" y="3962400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20%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(20 AMeV)</a:t>
            </a:r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>
            <a:off x="1854200" y="2044700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5" name="Text Box 23"/>
          <p:cNvSpPr txBox="1">
            <a:spLocks noChangeArrowheads="1"/>
          </p:cNvSpPr>
          <p:nvPr/>
        </p:nvSpPr>
        <p:spPr bwMode="auto">
          <a:xfrm>
            <a:off x="4578350" y="5422900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90%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 (2 AGeV)</a:t>
            </a:r>
          </a:p>
        </p:txBody>
      </p:sp>
      <p:sp>
        <p:nvSpPr>
          <p:cNvPr id="284696" name="Text Box 24"/>
          <p:cNvSpPr txBox="1">
            <a:spLocks noChangeArrowheads="1"/>
          </p:cNvSpPr>
          <p:nvPr/>
        </p:nvSpPr>
        <p:spPr bwMode="auto">
          <a:xfrm>
            <a:off x="7308850" y="2060575"/>
            <a:ext cx="183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all elements: 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p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U</a:t>
            </a:r>
            <a:endParaRPr lang="de-DE" altLang="de-DE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107950" y="4292600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Fragment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Separator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4698" name="Line 26"/>
          <p:cNvSpPr>
            <a:spLocks noChangeShapeType="1"/>
          </p:cNvSpPr>
          <p:nvPr/>
        </p:nvSpPr>
        <p:spPr bwMode="auto">
          <a:xfrm flipH="1">
            <a:off x="1403350" y="4581525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30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UNILAC </a:t>
            </a:r>
            <a:r>
              <a:rPr lang="de-DE" altLang="de-DE" sz="24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endParaRPr lang="de-DE" altLang="de-DE" sz="2400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1123" name="Picture 3" descr="Rc792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566737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4" name="Picture 4" descr="fara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019550"/>
            <a:ext cx="4332288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widero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150938"/>
            <a:ext cx="4325938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1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1950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1" y="3960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altLang="de-DE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de-DE" altLang="de-DE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Facility at GSI </a:t>
            </a: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 rot="21600000">
            <a:off x="4400550" y="3649663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Linear-Accelerator</a:t>
            </a: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2760663" y="529748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SIS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2376488" y="4394200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FRS</a:t>
            </a: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1801813" y="35274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ESR</a:t>
            </a:r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152400" y="1671638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Experimental Areas</a:t>
            </a:r>
          </a:p>
        </p:txBody>
      </p:sp>
      <p:sp>
        <p:nvSpPr>
          <p:cNvPr id="284681" name="Text Box 9"/>
          <p:cNvSpPr txBox="1">
            <a:spLocks noChangeArrowheads="1"/>
          </p:cNvSpPr>
          <p:nvPr/>
        </p:nvSpPr>
        <p:spPr bwMode="auto">
          <a:xfrm>
            <a:off x="7088188" y="174307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Ion Sources</a:t>
            </a:r>
          </a:p>
        </p:txBody>
      </p:sp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4400550" y="511333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Synchrotron SIS-18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856288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84" name="Line 12"/>
          <p:cNvSpPr>
            <a:spLocks noChangeShapeType="1"/>
          </p:cNvSpPr>
          <p:nvPr/>
        </p:nvSpPr>
        <p:spPr bwMode="auto">
          <a:xfrm>
            <a:off x="5373688" y="2722563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grpSp>
        <p:nvGrpSpPr>
          <p:cNvPr id="284685" name="Group 13"/>
          <p:cNvGrpSpPr>
            <a:grpSpLocks/>
          </p:cNvGrpSpPr>
          <p:nvPr/>
        </p:nvGrpSpPr>
        <p:grpSpPr bwMode="auto">
          <a:xfrm>
            <a:off x="7818438" y="4921250"/>
            <a:ext cx="520700" cy="787400"/>
            <a:chOff x="4925" y="3317"/>
            <a:chExt cx="328" cy="496"/>
          </a:xfrm>
        </p:grpSpPr>
        <p:sp>
          <p:nvSpPr>
            <p:cNvPr id="284686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smtClean="0">
                <a:solidFill>
                  <a:srgbClr val="000000"/>
                </a:solidFill>
              </a:endParaRPr>
            </a:p>
          </p:txBody>
        </p:sp>
        <p:sp>
          <p:nvSpPr>
            <p:cNvPr id="284687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00"/>
                  </a:solidFill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284688" name="Line 16"/>
          <p:cNvSpPr>
            <a:spLocks noChangeShapeType="1"/>
          </p:cNvSpPr>
          <p:nvPr/>
        </p:nvSpPr>
        <p:spPr bwMode="auto">
          <a:xfrm flipV="1">
            <a:off x="6502400" y="1947863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89" name="Line 17"/>
          <p:cNvSpPr>
            <a:spLocks noChangeShapeType="1"/>
          </p:cNvSpPr>
          <p:nvPr/>
        </p:nvSpPr>
        <p:spPr bwMode="auto">
          <a:xfrm flipH="1">
            <a:off x="3695700" y="5308600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0" name="Line 18"/>
          <p:cNvSpPr>
            <a:spLocks noChangeShapeType="1"/>
          </p:cNvSpPr>
          <p:nvPr/>
        </p:nvSpPr>
        <p:spPr bwMode="auto">
          <a:xfrm>
            <a:off x="1574800" y="2047875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1" name="Line 19"/>
          <p:cNvSpPr>
            <a:spLocks noChangeShapeType="1"/>
          </p:cNvSpPr>
          <p:nvPr/>
        </p:nvSpPr>
        <p:spPr bwMode="auto">
          <a:xfrm flipH="1">
            <a:off x="1038225" y="2032000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2" name="Text Box 20"/>
          <p:cNvSpPr txBox="1">
            <a:spLocks noChangeArrowheads="1"/>
          </p:cNvSpPr>
          <p:nvPr/>
        </p:nvSpPr>
        <p:spPr bwMode="auto">
          <a:xfrm rot="-1090612">
            <a:off x="4416425" y="291147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UNILAC</a:t>
            </a:r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4572000" y="3962400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20%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(20 AMeV)</a:t>
            </a:r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>
            <a:off x="1854200" y="2044700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5" name="Text Box 23"/>
          <p:cNvSpPr txBox="1">
            <a:spLocks noChangeArrowheads="1"/>
          </p:cNvSpPr>
          <p:nvPr/>
        </p:nvSpPr>
        <p:spPr bwMode="auto">
          <a:xfrm>
            <a:off x="4578350" y="5422900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90%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 (2 AGeV)</a:t>
            </a:r>
          </a:p>
        </p:txBody>
      </p:sp>
      <p:sp>
        <p:nvSpPr>
          <p:cNvPr id="284696" name="Text Box 24"/>
          <p:cNvSpPr txBox="1">
            <a:spLocks noChangeArrowheads="1"/>
          </p:cNvSpPr>
          <p:nvPr/>
        </p:nvSpPr>
        <p:spPr bwMode="auto">
          <a:xfrm>
            <a:off x="7308850" y="2060575"/>
            <a:ext cx="183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all elements: 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p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U</a:t>
            </a:r>
            <a:endParaRPr lang="de-DE" altLang="de-DE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107950" y="4292600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Fragment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Separator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4698" name="Line 26"/>
          <p:cNvSpPr>
            <a:spLocks noChangeShapeType="1"/>
          </p:cNvSpPr>
          <p:nvPr/>
        </p:nvSpPr>
        <p:spPr bwMode="auto">
          <a:xfrm flipH="1">
            <a:off x="1403350" y="4581525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398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Rc228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25"/>
            <a:ext cx="9159875" cy="750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1440000"/>
            <a:ext cx="55923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 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Route to Exotic Nuclei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Cross Sections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Rates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Separation of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eparator at GSI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FRS – Super-FRS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Excited Fragments – Gateway to Nuclear Structure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with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Outline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460971" y="5400000"/>
            <a:ext cx="5703887" cy="1090612"/>
            <a:chOff x="1460971" y="1330276"/>
            <a:chExt cx="5703887" cy="1090612"/>
          </a:xfrm>
        </p:grpSpPr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3397721" y="1457276"/>
              <a:ext cx="958850" cy="963612"/>
              <a:chOff x="3152" y="1142"/>
              <a:chExt cx="604" cy="607"/>
            </a:xfrm>
          </p:grpSpPr>
          <p:sp>
            <p:nvSpPr>
              <p:cNvPr id="6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3152" y="1518"/>
                <a:ext cx="6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de-DE" sz="1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" name="Oval 44"/>
              <p:cNvSpPr>
                <a:spLocks noChangeAspect="1" noChangeArrowheads="1"/>
              </p:cNvSpPr>
              <p:nvPr/>
            </p:nvSpPr>
            <p:spPr bwMode="auto">
              <a:xfrm>
                <a:off x="3262" y="1142"/>
                <a:ext cx="215" cy="215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Oval 45"/>
              <p:cNvSpPr>
                <a:spLocks noChangeAspect="1" noChangeArrowheads="1"/>
              </p:cNvSpPr>
              <p:nvPr/>
            </p:nvSpPr>
            <p:spPr bwMode="auto">
              <a:xfrm>
                <a:off x="3405" y="1321"/>
                <a:ext cx="144" cy="14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AutoShape 46"/>
              <p:cNvSpPr>
                <a:spLocks noChangeAspect="1" noChangeArrowheads="1"/>
              </p:cNvSpPr>
              <p:nvPr/>
            </p:nvSpPr>
            <p:spPr bwMode="auto">
              <a:xfrm rot="-5400000">
                <a:off x="3352" y="1267"/>
                <a:ext cx="36" cy="14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ine 47"/>
              <p:cNvSpPr>
                <a:spLocks noChangeAspect="1" noChangeShapeType="1"/>
              </p:cNvSpPr>
              <p:nvPr/>
            </p:nvSpPr>
            <p:spPr bwMode="auto">
              <a:xfrm>
                <a:off x="3459" y="1267"/>
                <a:ext cx="179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1460971" y="1382663"/>
              <a:ext cx="1744662" cy="787400"/>
              <a:chOff x="1963" y="1095"/>
              <a:chExt cx="1099" cy="496"/>
            </a:xfrm>
          </p:grpSpPr>
          <p:grpSp>
            <p:nvGrpSpPr>
              <p:cNvPr id="12" name="Group 49"/>
              <p:cNvGrpSpPr>
                <a:grpSpLocks noChangeAspect="1"/>
              </p:cNvGrpSpPr>
              <p:nvPr/>
            </p:nvGrpSpPr>
            <p:grpSpPr bwMode="auto">
              <a:xfrm>
                <a:off x="2580" y="1142"/>
                <a:ext cx="482" cy="317"/>
                <a:chOff x="336" y="1680"/>
                <a:chExt cx="1344" cy="912"/>
              </a:xfrm>
            </p:grpSpPr>
            <p:sp>
              <p:nvSpPr>
                <p:cNvPr id="15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336" y="1680"/>
                  <a:ext cx="576" cy="576"/>
                </a:xfrm>
                <a:prstGeom prst="ellipse">
                  <a:avLst/>
                </a:pr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de-DE" altLang="de-DE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296" y="2208"/>
                  <a:ext cx="384" cy="38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de-DE" altLang="de-DE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864" y="2016"/>
                  <a:ext cx="480" cy="0"/>
                </a:xfrm>
                <a:prstGeom prst="line">
                  <a:avLst/>
                </a:prstGeom>
                <a:noFill/>
                <a:ln w="38100">
                  <a:solidFill>
                    <a:srgbClr val="0033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" name="Text Box 53"/>
              <p:cNvSpPr txBox="1">
                <a:spLocks noChangeArrowheads="1"/>
              </p:cNvSpPr>
              <p:nvPr/>
            </p:nvSpPr>
            <p:spPr bwMode="auto">
              <a:xfrm>
                <a:off x="1963" y="1095"/>
                <a:ext cx="60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de-DE" sz="1600" dirty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projectile</a:t>
                </a:r>
                <a:endParaRPr lang="de-DE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4" name="Text Box 54"/>
              <p:cNvSpPr txBox="1">
                <a:spLocks noChangeArrowheads="1"/>
              </p:cNvSpPr>
              <p:nvPr/>
            </p:nvSpPr>
            <p:spPr bwMode="auto">
              <a:xfrm>
                <a:off x="2201" y="1379"/>
                <a:ext cx="83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de-DE" sz="1600" dirty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target nucleus</a:t>
                </a:r>
                <a:endParaRPr lang="de-DE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18" name="Group 55"/>
            <p:cNvGrpSpPr>
              <a:grpSpLocks/>
            </p:cNvGrpSpPr>
            <p:nvPr/>
          </p:nvGrpSpPr>
          <p:grpSpPr bwMode="auto">
            <a:xfrm>
              <a:off x="4461346" y="1330276"/>
              <a:ext cx="2703512" cy="1090612"/>
              <a:chOff x="3853" y="1062"/>
              <a:chExt cx="1703" cy="687"/>
            </a:xfrm>
          </p:grpSpPr>
          <p:sp>
            <p:nvSpPr>
              <p:cNvPr id="19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3853" y="1518"/>
                <a:ext cx="5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de-DE" sz="1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" name="Oval 57"/>
              <p:cNvSpPr>
                <a:spLocks noChangeAspect="1" noChangeArrowheads="1"/>
              </p:cNvSpPr>
              <p:nvPr/>
            </p:nvSpPr>
            <p:spPr bwMode="auto">
              <a:xfrm>
                <a:off x="4056" y="1166"/>
                <a:ext cx="173" cy="179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58"/>
              <p:cNvSpPr>
                <a:spLocks noChangeAspect="1" noChangeArrowheads="1"/>
              </p:cNvSpPr>
              <p:nvPr/>
            </p:nvSpPr>
            <p:spPr bwMode="auto">
              <a:xfrm>
                <a:off x="4027" y="1151"/>
                <a:ext cx="14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Oval 59"/>
              <p:cNvSpPr>
                <a:spLocks noChangeAspect="1" noChangeArrowheads="1"/>
              </p:cNvSpPr>
              <p:nvPr/>
            </p:nvSpPr>
            <p:spPr bwMode="auto">
              <a:xfrm>
                <a:off x="3998" y="1301"/>
                <a:ext cx="14" cy="1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Oval 60"/>
              <p:cNvSpPr>
                <a:spLocks noChangeAspect="1" noChangeArrowheads="1"/>
              </p:cNvSpPr>
              <p:nvPr/>
            </p:nvSpPr>
            <p:spPr bwMode="auto">
              <a:xfrm>
                <a:off x="4200" y="1390"/>
                <a:ext cx="15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61"/>
              <p:cNvSpPr>
                <a:spLocks noChangeAspect="1" noChangeArrowheads="1"/>
              </p:cNvSpPr>
              <p:nvPr/>
            </p:nvSpPr>
            <p:spPr bwMode="auto">
              <a:xfrm>
                <a:off x="4200" y="1151"/>
                <a:ext cx="15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62"/>
              <p:cNvSpPr>
                <a:spLocks noChangeAspect="1" noChangeShapeType="1"/>
              </p:cNvSpPr>
              <p:nvPr/>
            </p:nvSpPr>
            <p:spPr bwMode="auto">
              <a:xfrm flipH="1">
                <a:off x="3940" y="1315"/>
                <a:ext cx="58" cy="45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63"/>
              <p:cNvSpPr>
                <a:spLocks noChangeAspect="1" noChangeShapeType="1"/>
              </p:cNvSpPr>
              <p:nvPr/>
            </p:nvSpPr>
            <p:spPr bwMode="auto">
              <a:xfrm>
                <a:off x="4215" y="1405"/>
                <a:ext cx="43" cy="74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64"/>
              <p:cNvSpPr>
                <a:spLocks noChangeAspect="1" noChangeShapeType="1"/>
              </p:cNvSpPr>
              <p:nvPr/>
            </p:nvSpPr>
            <p:spPr bwMode="auto">
              <a:xfrm flipV="1">
                <a:off x="4215" y="1122"/>
                <a:ext cx="72" cy="29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98" y="1092"/>
                <a:ext cx="29" cy="59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66"/>
              <p:cNvSpPr>
                <a:spLocks noChangeAspect="1" noChangeShapeType="1"/>
              </p:cNvSpPr>
              <p:nvPr/>
            </p:nvSpPr>
            <p:spPr bwMode="auto">
              <a:xfrm>
                <a:off x="4215" y="1256"/>
                <a:ext cx="145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67"/>
              <p:cNvSpPr>
                <a:spLocks noChangeAspect="1" noChangeArrowheads="1"/>
              </p:cNvSpPr>
              <p:nvPr/>
            </p:nvSpPr>
            <p:spPr bwMode="auto">
              <a:xfrm>
                <a:off x="4157" y="1301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68"/>
              <p:cNvSpPr>
                <a:spLocks noChangeAspect="1" noChangeArrowheads="1"/>
              </p:cNvSpPr>
              <p:nvPr/>
            </p:nvSpPr>
            <p:spPr bwMode="auto">
              <a:xfrm>
                <a:off x="4157" y="1226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69"/>
              <p:cNvSpPr>
                <a:spLocks noChangeAspect="1" noChangeArrowheads="1"/>
              </p:cNvSpPr>
              <p:nvPr/>
            </p:nvSpPr>
            <p:spPr bwMode="auto">
              <a:xfrm>
                <a:off x="4099" y="1256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70"/>
              <p:cNvSpPr>
                <a:spLocks noChangeAspect="1" noChangeArrowheads="1"/>
              </p:cNvSpPr>
              <p:nvPr/>
            </p:nvSpPr>
            <p:spPr bwMode="auto">
              <a:xfrm>
                <a:off x="4099" y="1390"/>
                <a:ext cx="14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71"/>
              <p:cNvSpPr>
                <a:spLocks noChangeAspect="1" noChangeArrowheads="1"/>
              </p:cNvSpPr>
              <p:nvPr/>
            </p:nvSpPr>
            <p:spPr bwMode="auto">
              <a:xfrm>
                <a:off x="4128" y="1107"/>
                <a:ext cx="14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72"/>
              <p:cNvSpPr>
                <a:spLocks noChangeAspect="1" noChangeShapeType="1"/>
              </p:cNvSpPr>
              <p:nvPr/>
            </p:nvSpPr>
            <p:spPr bwMode="auto">
              <a:xfrm flipV="1">
                <a:off x="4128" y="1062"/>
                <a:ext cx="0" cy="4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084" y="1405"/>
                <a:ext cx="15" cy="74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 Box 74"/>
              <p:cNvSpPr txBox="1">
                <a:spLocks noChangeArrowheads="1"/>
              </p:cNvSpPr>
              <p:nvPr/>
            </p:nvSpPr>
            <p:spPr bwMode="auto">
              <a:xfrm>
                <a:off x="4340" y="1117"/>
                <a:ext cx="1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de-DE" sz="180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projectile fragment</a:t>
                </a:r>
                <a:endParaRPr lang="de-DE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09139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de-DE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SI_caveB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520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92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Projectile fragmentation reactions</a:t>
            </a:r>
          </a:p>
        </p:txBody>
      </p:sp>
      <p:pic>
        <p:nvPicPr>
          <p:cNvPr id="52" name="Picture 18" descr="sn-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54" y="1411758"/>
            <a:ext cx="485775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323528" y="1692000"/>
            <a:ext cx="3312368" cy="1181150"/>
            <a:chOff x="323528" y="1692000"/>
            <a:chExt cx="3312368" cy="1181150"/>
          </a:xfrm>
        </p:grpSpPr>
        <p:pic>
          <p:nvPicPr>
            <p:cNvPr id="54" name="Picture 6" descr="projectile_fragm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1800000"/>
              <a:ext cx="3240360" cy="107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323528" y="2636912"/>
              <a:ext cx="4921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386000" y="2653200"/>
              <a:ext cx="33663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143774" y="2564904"/>
              <a:ext cx="49212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</a:p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828000" y="1692000"/>
              <a:ext cx="198964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 Fragmentation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23528" y="3440033"/>
            <a:ext cx="3268460" cy="1373625"/>
            <a:chOff x="323528" y="3440033"/>
            <a:chExt cx="3268460" cy="1373625"/>
          </a:xfrm>
        </p:grpSpPr>
        <p:pic>
          <p:nvPicPr>
            <p:cNvPr id="53" name="Picture 9" descr="projectile_fissio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3600000"/>
              <a:ext cx="3231988" cy="121365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Textfeld 6"/>
            <p:cNvSpPr txBox="1"/>
            <p:nvPr/>
          </p:nvSpPr>
          <p:spPr>
            <a:xfrm>
              <a:off x="323528" y="3645024"/>
              <a:ext cx="4921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931113" y="4643264"/>
              <a:ext cx="33663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771800" y="4489375"/>
              <a:ext cx="5418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</a:p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Fragments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28000" y="3440033"/>
              <a:ext cx="146065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 Fission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052000"/>
            <a:ext cx="3627120" cy="1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3672000"/>
            <a:ext cx="3651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2952000" y="3510000"/>
            <a:ext cx="180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229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Nuclear Reaction Rate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2340000" y="1440000"/>
            <a:ext cx="68047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nuclear reaction rate [s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= luminosity [atoms 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 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* </a:t>
            </a:r>
            <a:r>
              <a:rPr lang="el-GR" altLang="de-DE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2400" b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[cm</a:t>
            </a:r>
            <a:r>
              <a:rPr lang="en-US" altLang="de-DE" b="1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endParaRPr lang="en-US" altLang="de-DE" b="1" dirty="0" smtClean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2340000" y="2160000"/>
            <a:ext cx="488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l-GR" altLang="de-DE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2400" b="1" baseline="-25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[cm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projectile fragmentation + fission</a:t>
            </a:r>
            <a:endParaRPr lang="de-DE" altLang="de-DE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251520" y="1916832"/>
            <a:ext cx="1944687" cy="791195"/>
            <a:chOff x="539081" y="1916832"/>
            <a:chExt cx="1944687" cy="791195"/>
          </a:xfrm>
        </p:grpSpPr>
        <p:sp>
          <p:nvSpPr>
            <p:cNvPr id="6" name="Text Box 9"/>
            <p:cNvSpPr txBox="1">
              <a:spLocks noChangeAspect="1" noChangeArrowheads="1"/>
            </p:cNvSpPr>
            <p:nvPr/>
          </p:nvSpPr>
          <p:spPr bwMode="auto">
            <a:xfrm>
              <a:off x="1043906" y="1916832"/>
              <a:ext cx="7874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1400" dirty="0" smtClean="0">
                  <a:solidFill>
                    <a:srgbClr val="000000"/>
                  </a:solidFill>
                  <a:latin typeface="Times New Roman" pitchFamily="18" charset="0"/>
                </a:rPr>
                <a:t>abrasion</a:t>
              </a:r>
              <a:endParaRPr lang="de-DE" altLang="de-DE" sz="1400" dirty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42"/>
            <p:cNvGrpSpPr>
              <a:grpSpLocks noChangeAspect="1"/>
            </p:cNvGrpSpPr>
            <p:nvPr/>
          </p:nvGrpSpPr>
          <p:grpSpPr bwMode="auto">
            <a:xfrm>
              <a:off x="1218531" y="2276227"/>
              <a:ext cx="401637" cy="342900"/>
              <a:chOff x="3087" y="1842"/>
              <a:chExt cx="504" cy="432"/>
            </a:xfrm>
          </p:grpSpPr>
          <p:sp>
            <p:nvSpPr>
              <p:cNvPr id="8" name="Oval 10"/>
              <p:cNvSpPr>
                <a:spLocks noChangeAspect="1" noChangeArrowheads="1"/>
              </p:cNvSpPr>
              <p:nvPr/>
            </p:nvSpPr>
            <p:spPr bwMode="auto">
              <a:xfrm>
                <a:off x="3087" y="1842"/>
                <a:ext cx="288" cy="28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9" name="Oval 11"/>
              <p:cNvSpPr>
                <a:spLocks noChangeAspect="1" noChangeArrowheads="1"/>
              </p:cNvSpPr>
              <p:nvPr/>
            </p:nvSpPr>
            <p:spPr bwMode="auto">
              <a:xfrm>
                <a:off x="3279" y="2082"/>
                <a:ext cx="192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" name="AutoShape 12"/>
              <p:cNvSpPr>
                <a:spLocks noChangeAspect="1" noChangeArrowheads="1"/>
              </p:cNvSpPr>
              <p:nvPr/>
            </p:nvSpPr>
            <p:spPr bwMode="auto">
              <a:xfrm rot="-5400000">
                <a:off x="3207" y="2010"/>
                <a:ext cx="48" cy="192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" name="Line 13"/>
              <p:cNvSpPr>
                <a:spLocks noChangeAspect="1" noChangeShapeType="1"/>
              </p:cNvSpPr>
              <p:nvPr/>
            </p:nvSpPr>
            <p:spPr bwMode="auto">
              <a:xfrm>
                <a:off x="3351" y="2010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5"/>
            <p:cNvGrpSpPr>
              <a:grpSpLocks noChangeAspect="1"/>
            </p:cNvGrpSpPr>
            <p:nvPr/>
          </p:nvGrpSpPr>
          <p:grpSpPr bwMode="auto">
            <a:xfrm>
              <a:off x="539081" y="2276227"/>
              <a:ext cx="539750" cy="366712"/>
              <a:chOff x="336" y="1680"/>
              <a:chExt cx="1344" cy="912"/>
            </a:xfrm>
          </p:grpSpPr>
          <p:sp>
            <p:nvSpPr>
              <p:cNvPr id="13" name="Oval 16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Oval 17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Line 18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" name="Text Box 23"/>
            <p:cNvSpPr txBox="1">
              <a:spLocks noChangeAspect="1" noChangeArrowheads="1"/>
            </p:cNvSpPr>
            <p:nvPr/>
          </p:nvSpPr>
          <p:spPr bwMode="auto">
            <a:xfrm>
              <a:off x="1726531" y="1921595"/>
              <a:ext cx="757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1400" dirty="0" smtClean="0">
                  <a:solidFill>
                    <a:srgbClr val="000000"/>
                  </a:solidFill>
                  <a:latin typeface="Times New Roman" pitchFamily="18" charset="0"/>
                </a:rPr>
                <a:t>ablation</a:t>
              </a:r>
              <a:endParaRPr lang="de-DE" altLang="de-DE" sz="14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43"/>
            <p:cNvGrpSpPr>
              <a:grpSpLocks noChangeAspect="1"/>
            </p:cNvGrpSpPr>
            <p:nvPr/>
          </p:nvGrpSpPr>
          <p:grpSpPr bwMode="auto">
            <a:xfrm>
              <a:off x="1791618" y="2179389"/>
              <a:ext cx="547688" cy="528638"/>
              <a:chOff x="3857" y="1661"/>
              <a:chExt cx="696" cy="672"/>
            </a:xfrm>
          </p:grpSpPr>
          <p:sp>
            <p:nvSpPr>
              <p:cNvPr id="18" name="Oval 24"/>
              <p:cNvSpPr>
                <a:spLocks noChangeAspect="1" noChangeArrowheads="1"/>
              </p:cNvSpPr>
              <p:nvPr/>
            </p:nvSpPr>
            <p:spPr bwMode="auto">
              <a:xfrm>
                <a:off x="4049" y="1829"/>
                <a:ext cx="288" cy="288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" name="Oval 25"/>
              <p:cNvSpPr>
                <a:spLocks noChangeAspect="1" noChangeArrowheads="1"/>
              </p:cNvSpPr>
              <p:nvPr/>
            </p:nvSpPr>
            <p:spPr bwMode="auto">
              <a:xfrm>
                <a:off x="4001" y="1805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" name="Oval 26"/>
              <p:cNvSpPr>
                <a:spLocks noChangeAspect="1" noChangeArrowheads="1"/>
              </p:cNvSpPr>
              <p:nvPr/>
            </p:nvSpPr>
            <p:spPr bwMode="auto">
              <a:xfrm>
                <a:off x="3953" y="2045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Oval 27"/>
              <p:cNvSpPr>
                <a:spLocks noChangeAspect="1" noChangeArrowheads="1"/>
              </p:cNvSpPr>
              <p:nvPr/>
            </p:nvSpPr>
            <p:spPr bwMode="auto">
              <a:xfrm>
                <a:off x="4289" y="2189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" name="Oval 28"/>
              <p:cNvSpPr>
                <a:spLocks noChangeAspect="1" noChangeArrowheads="1"/>
              </p:cNvSpPr>
              <p:nvPr/>
            </p:nvSpPr>
            <p:spPr bwMode="auto">
              <a:xfrm>
                <a:off x="4289" y="1805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3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3857" y="2069"/>
                <a:ext cx="96" cy="7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4" name="Line 30"/>
              <p:cNvSpPr>
                <a:spLocks noChangeAspect="1" noChangeShapeType="1"/>
              </p:cNvSpPr>
              <p:nvPr/>
            </p:nvSpPr>
            <p:spPr bwMode="auto">
              <a:xfrm>
                <a:off x="4313" y="2213"/>
                <a:ext cx="72" cy="120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Line 31"/>
              <p:cNvSpPr>
                <a:spLocks noChangeAspect="1" noChangeShapeType="1"/>
              </p:cNvSpPr>
              <p:nvPr/>
            </p:nvSpPr>
            <p:spPr bwMode="auto">
              <a:xfrm flipV="1">
                <a:off x="4313" y="1757"/>
                <a:ext cx="120" cy="48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6" name="Line 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3" y="1709"/>
                <a:ext cx="48" cy="96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7" name="Line 33"/>
              <p:cNvSpPr>
                <a:spLocks noChangeAspect="1" noChangeShapeType="1"/>
              </p:cNvSpPr>
              <p:nvPr/>
            </p:nvSpPr>
            <p:spPr bwMode="auto">
              <a:xfrm>
                <a:off x="4313" y="1973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" name="Oval 34"/>
              <p:cNvSpPr>
                <a:spLocks noChangeAspect="1" noChangeArrowheads="1"/>
              </p:cNvSpPr>
              <p:nvPr/>
            </p:nvSpPr>
            <p:spPr bwMode="auto">
              <a:xfrm>
                <a:off x="4217" y="20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9" name="Oval 35"/>
              <p:cNvSpPr>
                <a:spLocks noChangeAspect="1" noChangeArrowheads="1"/>
              </p:cNvSpPr>
              <p:nvPr/>
            </p:nvSpPr>
            <p:spPr bwMode="auto">
              <a:xfrm>
                <a:off x="4217" y="192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" name="Oval 36"/>
              <p:cNvSpPr>
                <a:spLocks noChangeAspect="1" noChangeArrowheads="1"/>
              </p:cNvSpPr>
              <p:nvPr/>
            </p:nvSpPr>
            <p:spPr bwMode="auto">
              <a:xfrm>
                <a:off x="4121" y="1973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Oval 37"/>
              <p:cNvSpPr>
                <a:spLocks noChangeAspect="1" noChangeArrowheads="1"/>
              </p:cNvSpPr>
              <p:nvPr/>
            </p:nvSpPr>
            <p:spPr bwMode="auto">
              <a:xfrm>
                <a:off x="4121" y="2189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" name="Oval 38"/>
              <p:cNvSpPr>
                <a:spLocks noChangeAspect="1" noChangeArrowheads="1"/>
              </p:cNvSpPr>
              <p:nvPr/>
            </p:nvSpPr>
            <p:spPr bwMode="auto">
              <a:xfrm>
                <a:off x="4169" y="1733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" name="Line 39"/>
              <p:cNvSpPr>
                <a:spLocks noChangeAspect="1" noChangeShapeType="1"/>
              </p:cNvSpPr>
              <p:nvPr/>
            </p:nvSpPr>
            <p:spPr bwMode="auto">
              <a:xfrm flipV="1">
                <a:off x="4169" y="1661"/>
                <a:ext cx="0" cy="7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4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4097" y="2213"/>
                <a:ext cx="24" cy="120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2340000" y="3060000"/>
            <a:ext cx="6768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luminosity [atoms 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 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= projectiles [s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* target nuclei [cm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</a:t>
            </a:r>
          </a:p>
        </p:txBody>
      </p:sp>
      <p:pic>
        <p:nvPicPr>
          <p:cNvPr id="36" name="Picture 3" descr="absor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0" y="2924944"/>
            <a:ext cx="1261110" cy="8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uppieren 149"/>
          <p:cNvGrpSpPr>
            <a:grpSpLocks noChangeAspect="1"/>
          </p:cNvGrpSpPr>
          <p:nvPr/>
        </p:nvGrpSpPr>
        <p:grpSpPr>
          <a:xfrm>
            <a:off x="187997" y="4149080"/>
            <a:ext cx="1863723" cy="2012315"/>
            <a:chOff x="284162" y="1196975"/>
            <a:chExt cx="4659314" cy="5030788"/>
          </a:xfrm>
        </p:grpSpPr>
        <p:sp>
          <p:nvSpPr>
            <p:cNvPr id="151" name="Rectangle 3"/>
            <p:cNvSpPr>
              <a:spLocks noChangeArrowheads="1"/>
            </p:cNvSpPr>
            <p:nvPr/>
          </p:nvSpPr>
          <p:spPr bwMode="auto">
            <a:xfrm rot="9660000">
              <a:off x="2413000" y="1457325"/>
              <a:ext cx="192088" cy="77788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152" name="Picture 4" descr="IngoSI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1196975"/>
              <a:ext cx="4629151" cy="4926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Rectangle 12"/>
            <p:cNvSpPr>
              <a:spLocks noChangeArrowheads="1"/>
            </p:cNvSpPr>
            <p:nvPr/>
          </p:nvSpPr>
          <p:spPr bwMode="auto">
            <a:xfrm>
              <a:off x="284162" y="5808663"/>
              <a:ext cx="11303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4" name="Rectangle 13"/>
            <p:cNvSpPr>
              <a:spLocks noChangeArrowheads="1"/>
            </p:cNvSpPr>
            <p:nvPr/>
          </p:nvSpPr>
          <p:spPr bwMode="auto">
            <a:xfrm>
              <a:off x="3382963" y="5783263"/>
              <a:ext cx="11303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5" name="Rectangle 17"/>
            <p:cNvSpPr>
              <a:spLocks noChangeArrowheads="1"/>
            </p:cNvSpPr>
            <p:nvPr/>
          </p:nvSpPr>
          <p:spPr bwMode="auto">
            <a:xfrm rot="744441">
              <a:off x="1589087" y="2393950"/>
              <a:ext cx="66675" cy="57150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6" name="Rectangle 18"/>
            <p:cNvSpPr>
              <a:spLocks noChangeArrowheads="1"/>
            </p:cNvSpPr>
            <p:nvPr/>
          </p:nvSpPr>
          <p:spPr bwMode="auto">
            <a:xfrm rot="744441">
              <a:off x="1576387" y="2470150"/>
              <a:ext cx="66675" cy="57150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7" name="Rectangle 19"/>
            <p:cNvSpPr>
              <a:spLocks noChangeArrowheads="1"/>
            </p:cNvSpPr>
            <p:nvPr/>
          </p:nvSpPr>
          <p:spPr bwMode="auto">
            <a:xfrm rot="744441">
              <a:off x="1560512" y="2543175"/>
              <a:ext cx="66675" cy="57150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158" name="Group 20"/>
            <p:cNvGrpSpPr>
              <a:grpSpLocks/>
            </p:cNvGrpSpPr>
            <p:nvPr/>
          </p:nvGrpSpPr>
          <p:grpSpPr bwMode="auto">
            <a:xfrm rot="1825730">
              <a:off x="1985962" y="1695450"/>
              <a:ext cx="95250" cy="206375"/>
              <a:chOff x="1556" y="1745"/>
              <a:chExt cx="60" cy="130"/>
            </a:xfrm>
          </p:grpSpPr>
          <p:sp>
            <p:nvSpPr>
              <p:cNvPr id="200" name="Rectangle 21"/>
              <p:cNvSpPr>
                <a:spLocks noChangeArrowheads="1"/>
              </p:cNvSpPr>
              <p:nvPr/>
            </p:nvSpPr>
            <p:spPr bwMode="auto">
              <a:xfrm rot="744441">
                <a:off x="1574" y="1745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1" name="Rectangle 22"/>
              <p:cNvSpPr>
                <a:spLocks noChangeArrowheads="1"/>
              </p:cNvSpPr>
              <p:nvPr/>
            </p:nvSpPr>
            <p:spPr bwMode="auto">
              <a:xfrm rot="744441">
                <a:off x="1566" y="179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2" name="Rectangle 23"/>
              <p:cNvSpPr>
                <a:spLocks noChangeArrowheads="1"/>
              </p:cNvSpPr>
              <p:nvPr/>
            </p:nvSpPr>
            <p:spPr bwMode="auto">
              <a:xfrm rot="744441">
                <a:off x="1556" y="1839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9" name="Group 24"/>
            <p:cNvGrpSpPr>
              <a:grpSpLocks/>
            </p:cNvGrpSpPr>
            <p:nvPr/>
          </p:nvGrpSpPr>
          <p:grpSpPr bwMode="auto">
            <a:xfrm rot="19650229">
              <a:off x="1541462" y="3222625"/>
              <a:ext cx="95250" cy="206375"/>
              <a:chOff x="1462" y="2173"/>
              <a:chExt cx="60" cy="130"/>
            </a:xfrm>
          </p:grpSpPr>
          <p:sp>
            <p:nvSpPr>
              <p:cNvPr id="197" name="Rectangle 2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8" name="Rectangle 2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9" name="Rectangle 2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0" name="Group 28"/>
            <p:cNvGrpSpPr>
              <a:grpSpLocks/>
            </p:cNvGrpSpPr>
            <p:nvPr/>
          </p:nvGrpSpPr>
          <p:grpSpPr bwMode="auto">
            <a:xfrm rot="18086433">
              <a:off x="1938337" y="3943350"/>
              <a:ext cx="95250" cy="206375"/>
              <a:chOff x="1462" y="2173"/>
              <a:chExt cx="60" cy="130"/>
            </a:xfrm>
          </p:grpSpPr>
          <p:sp>
            <p:nvSpPr>
              <p:cNvPr id="194" name="Rectangle 2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5" name="Rectangle 3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6" name="Rectangle 3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1" name="Group 32"/>
            <p:cNvGrpSpPr>
              <a:grpSpLocks/>
            </p:cNvGrpSpPr>
            <p:nvPr/>
          </p:nvGrpSpPr>
          <p:grpSpPr bwMode="auto">
            <a:xfrm rot="16286174">
              <a:off x="2640013" y="4371975"/>
              <a:ext cx="95250" cy="206375"/>
              <a:chOff x="1462" y="2173"/>
              <a:chExt cx="60" cy="130"/>
            </a:xfrm>
          </p:grpSpPr>
          <p:sp>
            <p:nvSpPr>
              <p:cNvPr id="191" name="Rectangle 3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2" name="Rectangle 3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3" name="Rectangle 3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2" name="Group 36"/>
            <p:cNvGrpSpPr>
              <a:grpSpLocks/>
            </p:cNvGrpSpPr>
            <p:nvPr/>
          </p:nvGrpSpPr>
          <p:grpSpPr bwMode="auto">
            <a:xfrm rot="3480033">
              <a:off x="3459163" y="4391025"/>
              <a:ext cx="95250" cy="206375"/>
              <a:chOff x="1462" y="2173"/>
              <a:chExt cx="60" cy="130"/>
            </a:xfrm>
          </p:grpSpPr>
          <p:sp>
            <p:nvSpPr>
              <p:cNvPr id="188" name="Rectangle 3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9" name="Rectangle 3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0" name="Rectangle 3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3" name="Group 40"/>
            <p:cNvGrpSpPr>
              <a:grpSpLocks/>
            </p:cNvGrpSpPr>
            <p:nvPr/>
          </p:nvGrpSpPr>
          <p:grpSpPr bwMode="auto">
            <a:xfrm rot="1843197">
              <a:off x="4192588" y="3981450"/>
              <a:ext cx="95250" cy="206375"/>
              <a:chOff x="1462" y="2173"/>
              <a:chExt cx="60" cy="130"/>
            </a:xfrm>
          </p:grpSpPr>
          <p:sp>
            <p:nvSpPr>
              <p:cNvPr id="185" name="Rectangle 4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6" name="Rectangle 4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7" name="Rectangle 4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" name="Group 44"/>
            <p:cNvGrpSpPr>
              <a:grpSpLocks/>
            </p:cNvGrpSpPr>
            <p:nvPr/>
          </p:nvGrpSpPr>
          <p:grpSpPr bwMode="auto">
            <a:xfrm>
              <a:off x="4611688" y="3289300"/>
              <a:ext cx="95250" cy="206375"/>
              <a:chOff x="1462" y="2173"/>
              <a:chExt cx="60" cy="130"/>
            </a:xfrm>
          </p:grpSpPr>
          <p:sp>
            <p:nvSpPr>
              <p:cNvPr id="182" name="Rectangle 4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3" name="Rectangle 4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4" name="Rectangle 4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5" name="Group 48"/>
            <p:cNvGrpSpPr>
              <a:grpSpLocks/>
            </p:cNvGrpSpPr>
            <p:nvPr/>
          </p:nvGrpSpPr>
          <p:grpSpPr bwMode="auto">
            <a:xfrm rot="19879656">
              <a:off x="4630738" y="2463800"/>
              <a:ext cx="95250" cy="206375"/>
              <a:chOff x="1462" y="2173"/>
              <a:chExt cx="60" cy="130"/>
            </a:xfrm>
          </p:grpSpPr>
          <p:sp>
            <p:nvSpPr>
              <p:cNvPr id="179" name="Rectangle 4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0" name="Rectangle 5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1" name="Rectangle 5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6" name="Group 52"/>
            <p:cNvGrpSpPr>
              <a:grpSpLocks/>
            </p:cNvGrpSpPr>
            <p:nvPr/>
          </p:nvGrpSpPr>
          <p:grpSpPr bwMode="auto">
            <a:xfrm rot="18019687">
              <a:off x="4243388" y="1749425"/>
              <a:ext cx="95250" cy="206375"/>
              <a:chOff x="1462" y="2173"/>
              <a:chExt cx="60" cy="130"/>
            </a:xfrm>
          </p:grpSpPr>
          <p:sp>
            <p:nvSpPr>
              <p:cNvPr id="176" name="Rectangle 5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7" name="Rectangle 5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8" name="Rectangle 5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7" name="Group 56"/>
            <p:cNvGrpSpPr>
              <a:grpSpLocks/>
            </p:cNvGrpSpPr>
            <p:nvPr/>
          </p:nvGrpSpPr>
          <p:grpSpPr bwMode="auto">
            <a:xfrm rot="16260778">
              <a:off x="3519488" y="1314450"/>
              <a:ext cx="95250" cy="206375"/>
              <a:chOff x="1462" y="2173"/>
              <a:chExt cx="60" cy="130"/>
            </a:xfrm>
          </p:grpSpPr>
          <p:sp>
            <p:nvSpPr>
              <p:cNvPr id="173" name="Rectangle 5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4" name="Rectangle 5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5" name="Rectangle 5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8" name="Group 60"/>
            <p:cNvGrpSpPr>
              <a:grpSpLocks/>
            </p:cNvGrpSpPr>
            <p:nvPr/>
          </p:nvGrpSpPr>
          <p:grpSpPr bwMode="auto">
            <a:xfrm rot="14435048">
              <a:off x="2716213" y="1298575"/>
              <a:ext cx="95250" cy="206375"/>
              <a:chOff x="1462" y="2173"/>
              <a:chExt cx="60" cy="130"/>
            </a:xfrm>
          </p:grpSpPr>
          <p:sp>
            <p:nvSpPr>
              <p:cNvPr id="170" name="Rectangle 6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1" name="Rectangle 6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2" name="Rectangle 6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9" name="Rechteck 168"/>
            <p:cNvSpPr/>
            <p:nvPr/>
          </p:nvSpPr>
          <p:spPr bwMode="auto">
            <a:xfrm>
              <a:off x="2448000" y="4788000"/>
              <a:ext cx="108000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3" name="Textfeld 202"/>
          <p:cNvSpPr txBox="1"/>
          <p:nvPr/>
        </p:nvSpPr>
        <p:spPr>
          <a:xfrm>
            <a:off x="1196109" y="6093296"/>
            <a:ext cx="695703" cy="184666"/>
          </a:xfrm>
          <a:prstGeom prst="rect">
            <a:avLst/>
          </a:prstGeom>
          <a:solidFill>
            <a:srgbClr val="FFFF99">
              <a:alpha val="7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xperiment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" name="Tabelle 2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270223"/>
              </p:ext>
            </p:extLst>
          </p:nvPr>
        </p:nvGraphicFramePr>
        <p:xfrm>
          <a:off x="2771800" y="3809960"/>
          <a:ext cx="3528144" cy="2499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40618"/>
                <a:gridCol w="1203350"/>
                <a:gridCol w="792088"/>
                <a:gridCol w="792088"/>
              </a:tblGrid>
              <a:tr h="26473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Ion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SIS-18 (2008)</a:t>
                      </a:r>
                      <a:endParaRPr lang="en-US" sz="14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SIS-100 (expected)</a:t>
                      </a:r>
                      <a:endParaRPr lang="en-US" sz="1400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595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20</a:t>
                      </a:r>
                      <a:r>
                        <a:rPr lang="en-US" sz="1200" b="0" dirty="0" smtClean="0"/>
                        <a:t>Ne</a:t>
                      </a:r>
                      <a:r>
                        <a:rPr lang="en-US" sz="1200" b="0" baseline="30000" dirty="0" smtClean="0"/>
                        <a:t>10+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2·10</a:t>
                      </a:r>
                      <a:r>
                        <a:rPr lang="en-US" sz="1200" b="0" baseline="30000" dirty="0" smtClean="0"/>
                        <a:t>11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20</a:t>
                      </a:r>
                      <a:r>
                        <a:rPr lang="en-US" sz="1200" b="0" dirty="0" smtClean="0"/>
                        <a:t>Ne</a:t>
                      </a:r>
                      <a:r>
                        <a:rPr lang="en-US" sz="1200" b="0" baseline="30000" dirty="0" smtClean="0"/>
                        <a:t>7+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1.6·10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6167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40</a:t>
                      </a:r>
                      <a:r>
                        <a:rPr lang="en-US" sz="1200" b="0" dirty="0" smtClean="0"/>
                        <a:t>Ar</a:t>
                      </a:r>
                      <a:r>
                        <a:rPr lang="en-US" sz="1200" b="0" baseline="30000" dirty="0" smtClean="0"/>
                        <a:t>18+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1·10</a:t>
                      </a:r>
                      <a:r>
                        <a:rPr lang="en-US" sz="1200" b="0" baseline="30000" dirty="0" smtClean="0"/>
                        <a:t>11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40</a:t>
                      </a:r>
                      <a:r>
                        <a:rPr lang="en-US" sz="1200" b="0" dirty="0" smtClean="0"/>
                        <a:t>Ar</a:t>
                      </a:r>
                      <a:r>
                        <a:rPr lang="en-US" sz="1200" b="0" baseline="30000" dirty="0" smtClean="0"/>
                        <a:t>10+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1.4·10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58</a:t>
                      </a:r>
                      <a:r>
                        <a:rPr lang="en-US" sz="1200" b="0" dirty="0" smtClean="0"/>
                        <a:t>Ni</a:t>
                      </a:r>
                      <a:r>
                        <a:rPr lang="en-US" sz="1200" b="0" baseline="30000" dirty="0" smtClean="0"/>
                        <a:t>26+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9·10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58</a:t>
                      </a:r>
                      <a:r>
                        <a:rPr lang="en-US" sz="1200" b="0" dirty="0" smtClean="0"/>
                        <a:t>Ni</a:t>
                      </a:r>
                      <a:r>
                        <a:rPr lang="en-US" sz="1200" b="0" baseline="30000" dirty="0" smtClean="0"/>
                        <a:t>14+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1.3·10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17095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84</a:t>
                      </a:r>
                      <a:r>
                        <a:rPr lang="en-US" sz="1200" b="0" dirty="0" smtClean="0"/>
                        <a:t>Kr</a:t>
                      </a:r>
                      <a:r>
                        <a:rPr lang="en-US" sz="1200" b="0" baseline="30000" dirty="0" smtClean="0"/>
                        <a:t>34+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8·10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84</a:t>
                      </a:r>
                      <a:r>
                        <a:rPr lang="en-US" sz="1200" b="0" dirty="0" smtClean="0"/>
                        <a:t>Kr</a:t>
                      </a:r>
                      <a:r>
                        <a:rPr lang="en-US" sz="1200" b="0" baseline="30000" dirty="0" smtClean="0"/>
                        <a:t>17+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1.2·10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30807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132</a:t>
                      </a:r>
                      <a:r>
                        <a:rPr lang="en-US" sz="1200" b="0" dirty="0" smtClean="0"/>
                        <a:t>Xe</a:t>
                      </a:r>
                      <a:r>
                        <a:rPr lang="en-US" sz="1200" b="0" baseline="30000" dirty="0" smtClean="0"/>
                        <a:t>48+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7·10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132</a:t>
                      </a:r>
                      <a:r>
                        <a:rPr lang="en-US" sz="1200" b="0" dirty="0" smtClean="0"/>
                        <a:t>Xe</a:t>
                      </a:r>
                      <a:r>
                        <a:rPr lang="en-US" sz="1200" b="0" baseline="30000" dirty="0" smtClean="0"/>
                        <a:t>22+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1.3·10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4451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197</a:t>
                      </a:r>
                      <a:r>
                        <a:rPr lang="en-US" sz="1200" b="0" dirty="0" smtClean="0"/>
                        <a:t>Au</a:t>
                      </a:r>
                      <a:r>
                        <a:rPr lang="en-US" sz="1200" b="0" baseline="30000" dirty="0" smtClean="0"/>
                        <a:t>65+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5·10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197</a:t>
                      </a:r>
                      <a:r>
                        <a:rPr lang="en-US" sz="1200" b="0" dirty="0" smtClean="0"/>
                        <a:t>Au</a:t>
                      </a:r>
                      <a:r>
                        <a:rPr lang="en-US" sz="1200" b="0" baseline="30000" dirty="0" smtClean="0"/>
                        <a:t>25+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1.2·10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58231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73+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1.6·10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92+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1.4·10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99935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28+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1.4·10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28+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5.0·10</a:t>
                      </a:r>
                      <a:r>
                        <a:rPr lang="en-US" sz="1200" b="0" baseline="30000" dirty="0" smtClean="0"/>
                        <a:t>11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feld 208"/>
              <p:cNvSpPr txBox="1">
                <a:spLocks noChangeAspect="1"/>
              </p:cNvSpPr>
              <p:nvPr/>
            </p:nvSpPr>
            <p:spPr>
              <a:xfrm>
                <a:off x="854803" y="5682734"/>
                <a:ext cx="70134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𝑒𝑥𝑡𝑟𝑎𝑐𝑡𝑖𝑜𝑛</m:t>
                      </m:r>
                    </m:oMath>
                  </m:oMathPara>
                </a14:m>
                <a:endParaRPr lang="de-DE" sz="1100" b="0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≥70%</m:t>
                      </m:r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9" name="Textfeld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03" y="5682734"/>
                <a:ext cx="701346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3478" r="-434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77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  <p:bldP spid="203" grpId="0" animBg="1"/>
      <p:bldP spid="2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hteck 1060"/>
          <p:cNvSpPr/>
          <p:nvPr/>
        </p:nvSpPr>
        <p:spPr bwMode="auto">
          <a:xfrm>
            <a:off x="2196000" y="6130800"/>
            <a:ext cx="144000" cy="144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0" name="Freihandform 1059"/>
          <p:cNvSpPr/>
          <p:nvPr/>
        </p:nvSpPr>
        <p:spPr bwMode="auto">
          <a:xfrm>
            <a:off x="2571750" y="4425672"/>
            <a:ext cx="304800" cy="1638300"/>
          </a:xfrm>
          <a:custGeom>
            <a:avLst/>
            <a:gdLst>
              <a:gd name="connsiteX0" fmla="*/ 0 w 304800"/>
              <a:gd name="connsiteY0" fmla="*/ 1638300 h 1638300"/>
              <a:gd name="connsiteX1" fmla="*/ 0 w 304800"/>
              <a:gd name="connsiteY1" fmla="*/ 0 h 1638300"/>
              <a:gd name="connsiteX2" fmla="*/ 304800 w 304800"/>
              <a:gd name="connsiteY2" fmla="*/ 85725 h 1638300"/>
              <a:gd name="connsiteX3" fmla="*/ 304800 w 304800"/>
              <a:gd name="connsiteY3" fmla="*/ 1638300 h 1638300"/>
              <a:gd name="connsiteX4" fmla="*/ 0 w 304800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638300">
                <a:moveTo>
                  <a:pt x="0" y="1638300"/>
                </a:moveTo>
                <a:lnTo>
                  <a:pt x="0" y="0"/>
                </a:lnTo>
                <a:lnTo>
                  <a:pt x="304800" y="85725"/>
                </a:lnTo>
                <a:lnTo>
                  <a:pt x="304800" y="1638300"/>
                </a:lnTo>
                <a:lnTo>
                  <a:pt x="0" y="163830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9" name="Freihandform 1058"/>
          <p:cNvSpPr/>
          <p:nvPr/>
        </p:nvSpPr>
        <p:spPr bwMode="auto">
          <a:xfrm>
            <a:off x="2276475" y="4406622"/>
            <a:ext cx="295275" cy="1657350"/>
          </a:xfrm>
          <a:custGeom>
            <a:avLst/>
            <a:gdLst>
              <a:gd name="connsiteX0" fmla="*/ 0 w 295275"/>
              <a:gd name="connsiteY0" fmla="*/ 1647825 h 1657350"/>
              <a:gd name="connsiteX1" fmla="*/ 9525 w 295275"/>
              <a:gd name="connsiteY1" fmla="*/ 0 h 1657350"/>
              <a:gd name="connsiteX2" fmla="*/ 295275 w 295275"/>
              <a:gd name="connsiteY2" fmla="*/ 28575 h 1657350"/>
              <a:gd name="connsiteX3" fmla="*/ 295275 w 295275"/>
              <a:gd name="connsiteY3" fmla="*/ 1657350 h 1657350"/>
              <a:gd name="connsiteX4" fmla="*/ 0 w 295275"/>
              <a:gd name="connsiteY4" fmla="*/ 16478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57350">
                <a:moveTo>
                  <a:pt x="0" y="1647825"/>
                </a:moveTo>
                <a:lnTo>
                  <a:pt x="9525" y="0"/>
                </a:lnTo>
                <a:lnTo>
                  <a:pt x="295275" y="28575"/>
                </a:lnTo>
                <a:lnTo>
                  <a:pt x="295275" y="1657350"/>
                </a:lnTo>
                <a:lnTo>
                  <a:pt x="0" y="16478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8" name="Freihandform 1057"/>
          <p:cNvSpPr/>
          <p:nvPr/>
        </p:nvSpPr>
        <p:spPr bwMode="auto">
          <a:xfrm>
            <a:off x="1971675" y="4406622"/>
            <a:ext cx="314325" cy="1657350"/>
          </a:xfrm>
          <a:custGeom>
            <a:avLst/>
            <a:gdLst>
              <a:gd name="connsiteX0" fmla="*/ 0 w 314325"/>
              <a:gd name="connsiteY0" fmla="*/ 1647825 h 1657350"/>
              <a:gd name="connsiteX1" fmla="*/ 9525 w 314325"/>
              <a:gd name="connsiteY1" fmla="*/ 76200 h 1657350"/>
              <a:gd name="connsiteX2" fmla="*/ 304800 w 314325"/>
              <a:gd name="connsiteY2" fmla="*/ 0 h 1657350"/>
              <a:gd name="connsiteX3" fmla="*/ 314325 w 314325"/>
              <a:gd name="connsiteY3" fmla="*/ 1657350 h 1657350"/>
              <a:gd name="connsiteX4" fmla="*/ 0 w 314325"/>
              <a:gd name="connsiteY4" fmla="*/ 16478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" h="1657350">
                <a:moveTo>
                  <a:pt x="0" y="1647825"/>
                </a:moveTo>
                <a:lnTo>
                  <a:pt x="9525" y="76200"/>
                </a:lnTo>
                <a:lnTo>
                  <a:pt x="304800" y="0"/>
                </a:lnTo>
                <a:lnTo>
                  <a:pt x="314325" y="1657350"/>
                </a:lnTo>
                <a:lnTo>
                  <a:pt x="0" y="16478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7" name="Freihandform 1056"/>
          <p:cNvSpPr/>
          <p:nvPr/>
        </p:nvSpPr>
        <p:spPr bwMode="auto">
          <a:xfrm>
            <a:off x="1676400" y="4492347"/>
            <a:ext cx="304800" cy="1571625"/>
          </a:xfrm>
          <a:custGeom>
            <a:avLst/>
            <a:gdLst>
              <a:gd name="connsiteX0" fmla="*/ 0 w 304800"/>
              <a:gd name="connsiteY0" fmla="*/ 1562100 h 1571625"/>
              <a:gd name="connsiteX1" fmla="*/ 0 w 304800"/>
              <a:gd name="connsiteY1" fmla="*/ 238125 h 1571625"/>
              <a:gd name="connsiteX2" fmla="*/ 295275 w 304800"/>
              <a:gd name="connsiteY2" fmla="*/ 0 h 1571625"/>
              <a:gd name="connsiteX3" fmla="*/ 304800 w 304800"/>
              <a:gd name="connsiteY3" fmla="*/ 1571625 h 1571625"/>
              <a:gd name="connsiteX4" fmla="*/ 0 w 304800"/>
              <a:gd name="connsiteY4" fmla="*/ 156210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571625">
                <a:moveTo>
                  <a:pt x="0" y="1562100"/>
                </a:moveTo>
                <a:lnTo>
                  <a:pt x="0" y="238125"/>
                </a:lnTo>
                <a:lnTo>
                  <a:pt x="295275" y="0"/>
                </a:lnTo>
                <a:lnTo>
                  <a:pt x="304800" y="1571625"/>
                </a:lnTo>
                <a:lnTo>
                  <a:pt x="0" y="156210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0" name="Freihandform 189"/>
          <p:cNvSpPr/>
          <p:nvPr/>
        </p:nvSpPr>
        <p:spPr bwMode="auto">
          <a:xfrm>
            <a:off x="1381125" y="4720947"/>
            <a:ext cx="304800" cy="1343025"/>
          </a:xfrm>
          <a:custGeom>
            <a:avLst/>
            <a:gdLst>
              <a:gd name="connsiteX0" fmla="*/ 0 w 304800"/>
              <a:gd name="connsiteY0" fmla="*/ 1343025 h 1343025"/>
              <a:gd name="connsiteX1" fmla="*/ 0 w 304800"/>
              <a:gd name="connsiteY1" fmla="*/ 495300 h 1343025"/>
              <a:gd name="connsiteX2" fmla="*/ 295275 w 304800"/>
              <a:gd name="connsiteY2" fmla="*/ 0 h 1343025"/>
              <a:gd name="connsiteX3" fmla="*/ 304800 w 304800"/>
              <a:gd name="connsiteY3" fmla="*/ 1343025 h 1343025"/>
              <a:gd name="connsiteX4" fmla="*/ 0 w 304800"/>
              <a:gd name="connsiteY4" fmla="*/ 13430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343025">
                <a:moveTo>
                  <a:pt x="0" y="1343025"/>
                </a:moveTo>
                <a:lnTo>
                  <a:pt x="0" y="495300"/>
                </a:lnTo>
                <a:lnTo>
                  <a:pt x="295275" y="0"/>
                </a:lnTo>
                <a:lnTo>
                  <a:pt x="304800" y="1343025"/>
                </a:lnTo>
                <a:lnTo>
                  <a:pt x="0" y="13430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9" name="Freihandform 188"/>
          <p:cNvSpPr/>
          <p:nvPr/>
        </p:nvSpPr>
        <p:spPr bwMode="auto">
          <a:xfrm>
            <a:off x="1076325" y="5216247"/>
            <a:ext cx="304800" cy="847725"/>
          </a:xfrm>
          <a:custGeom>
            <a:avLst/>
            <a:gdLst>
              <a:gd name="connsiteX0" fmla="*/ 0 w 304800"/>
              <a:gd name="connsiteY0" fmla="*/ 847725 h 847725"/>
              <a:gd name="connsiteX1" fmla="*/ 304800 w 304800"/>
              <a:gd name="connsiteY1" fmla="*/ 0 h 847725"/>
              <a:gd name="connsiteX2" fmla="*/ 304800 w 304800"/>
              <a:gd name="connsiteY2" fmla="*/ 847725 h 847725"/>
              <a:gd name="connsiteX3" fmla="*/ 0 w 304800"/>
              <a:gd name="connsiteY3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847725">
                <a:moveTo>
                  <a:pt x="0" y="847725"/>
                </a:moveTo>
                <a:lnTo>
                  <a:pt x="304800" y="0"/>
                </a:lnTo>
                <a:lnTo>
                  <a:pt x="304800" y="847725"/>
                </a:lnTo>
                <a:lnTo>
                  <a:pt x="0" y="8477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2" name="Rechteck 181"/>
          <p:cNvSpPr/>
          <p:nvPr/>
        </p:nvSpPr>
        <p:spPr bwMode="auto">
          <a:xfrm>
            <a:off x="3656013" y="3284984"/>
            <a:ext cx="4486715" cy="64807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Nuclear Reaction Rate</a:t>
            </a:r>
          </a:p>
        </p:txBody>
      </p:sp>
      <p:sp>
        <p:nvSpPr>
          <p:cNvPr id="166" name="Text Box 7"/>
          <p:cNvSpPr txBox="1">
            <a:spLocks noChangeArrowheads="1"/>
          </p:cNvSpPr>
          <p:nvPr/>
        </p:nvSpPr>
        <p:spPr bwMode="auto">
          <a:xfrm>
            <a:off x="1691680" y="1628775"/>
            <a:ext cx="187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="1" i="1" dirty="0" smtClean="0">
                <a:solidFill>
                  <a:srgbClr val="0000CC"/>
                </a:solidFill>
                <a:latin typeface="Times New Roman" pitchFamily="18" charset="0"/>
              </a:rPr>
              <a:t>Primary reaction rate:</a:t>
            </a:r>
          </a:p>
        </p:txBody>
      </p:sp>
      <p:grpSp>
        <p:nvGrpSpPr>
          <p:cNvPr id="181" name="Gruppieren 180"/>
          <p:cNvGrpSpPr/>
          <p:nvPr/>
        </p:nvGrpSpPr>
        <p:grpSpPr>
          <a:xfrm>
            <a:off x="3635375" y="1412875"/>
            <a:ext cx="3024188" cy="649288"/>
            <a:chOff x="3635375" y="1412875"/>
            <a:chExt cx="3024188" cy="649288"/>
          </a:xfrm>
        </p:grpSpPr>
        <p:sp>
          <p:nvSpPr>
            <p:cNvPr id="165" name="Rectangle 75"/>
            <p:cNvSpPr>
              <a:spLocks noChangeArrowheads="1"/>
            </p:cNvSpPr>
            <p:nvPr/>
          </p:nvSpPr>
          <p:spPr bwMode="auto">
            <a:xfrm>
              <a:off x="3635375" y="1412875"/>
              <a:ext cx="3024188" cy="6492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graphicFrame>
          <p:nvGraphicFramePr>
            <p:cNvPr id="168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8928657"/>
                </p:ext>
              </p:extLst>
            </p:nvPr>
          </p:nvGraphicFramePr>
          <p:xfrm>
            <a:off x="3656013" y="1557338"/>
            <a:ext cx="2921000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4" name="Equation" r:id="rId3" imgW="2920680" imgH="469800" progId="Equation.3">
                    <p:embed/>
                  </p:oleObj>
                </mc:Choice>
                <mc:Fallback>
                  <p:oleObj name="Equation" r:id="rId3" imgW="292068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6013" y="1557338"/>
                          <a:ext cx="2921000" cy="469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4193762"/>
                </p:ext>
              </p:extLst>
            </p:nvPr>
          </p:nvGraphicFramePr>
          <p:xfrm>
            <a:off x="4727576" y="1557338"/>
            <a:ext cx="6223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5" name="Equation" r:id="rId5" imgW="622080" imgH="228600" progId="Equation.3">
                    <p:embed/>
                  </p:oleObj>
                </mc:Choice>
                <mc:Fallback>
                  <p:oleObj name="Equation" r:id="rId5" imgW="622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7576" y="1557338"/>
                          <a:ext cx="6223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0" name="Picture 4" descr="absorb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6000"/>
            <a:ext cx="1261110" cy="8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Text Box 13"/>
          <p:cNvSpPr txBox="1">
            <a:spLocks noChangeArrowheads="1"/>
          </p:cNvSpPr>
          <p:nvPr/>
        </p:nvSpPr>
        <p:spPr bwMode="auto">
          <a:xfrm>
            <a:off x="2160000" y="2160000"/>
            <a:ext cx="59827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Example: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</a:rPr>
              <a:t>238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U (1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on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Pb (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x=1g/cm</a:t>
            </a:r>
            <a:r>
              <a:rPr lang="en-US" altLang="de-DE" sz="12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132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=15.4mb)   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44571 [s</a:t>
            </a:r>
            <a:r>
              <a:rPr lang="en-US" altLang="de-DE" sz="1200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de-DE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Text Box 74"/>
          <p:cNvSpPr txBox="1">
            <a:spLocks noChangeArrowheads="1"/>
          </p:cNvSpPr>
          <p:nvPr/>
        </p:nvSpPr>
        <p:spPr bwMode="auto">
          <a:xfrm>
            <a:off x="2160000" y="2412000"/>
            <a:ext cx="59586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Example: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</a:rPr>
              <a:t>124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Xe (1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on 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 (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x=1g/cm</a:t>
            </a:r>
            <a:r>
              <a:rPr lang="en-US" altLang="de-DE" sz="12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=5.6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     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    375 [s</a:t>
            </a:r>
            <a:r>
              <a:rPr lang="en-US" altLang="de-DE" sz="1200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de-DE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Text Box 6"/>
          <p:cNvSpPr txBox="1">
            <a:spLocks noChangeArrowheads="1"/>
          </p:cNvSpPr>
          <p:nvPr/>
        </p:nvSpPr>
        <p:spPr bwMode="auto">
          <a:xfrm>
            <a:off x="720000" y="2880000"/>
            <a:ext cx="8077789" cy="307777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US" altLang="de-DE" sz="1400" b="1" i="1" dirty="0" smtClean="0">
                <a:solidFill>
                  <a:srgbClr val="FF0000"/>
                </a:solidFill>
                <a:latin typeface="Times New Roman" pitchFamily="18" charset="0"/>
              </a:rPr>
              <a:t>optimum thickness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of the production target is limited by the loss of fragments due to secondary reactions</a:t>
            </a:r>
          </a:p>
        </p:txBody>
      </p:sp>
      <p:sp>
        <p:nvSpPr>
          <p:cNvPr id="174" name="Text Box 14"/>
          <p:cNvSpPr txBox="1">
            <a:spLocks noChangeArrowheads="1"/>
          </p:cNvSpPr>
          <p:nvPr/>
        </p:nvSpPr>
        <p:spPr bwMode="auto">
          <a:xfrm>
            <a:off x="720000" y="3420000"/>
            <a:ext cx="28344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de-DE" sz="1400" b="1" i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Primary + secondary reaction rate:</a:t>
            </a:r>
            <a:endParaRPr lang="de-DE" altLang="de-DE" sz="1400" b="1" i="1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175" name="Objekt 1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719653"/>
              </p:ext>
            </p:extLst>
          </p:nvPr>
        </p:nvGraphicFramePr>
        <p:xfrm>
          <a:off x="3656013" y="3356992"/>
          <a:ext cx="22637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6" name="Equation" r:id="rId8" imgW="2260440" imgH="469800" progId="Equation.3">
                  <p:embed/>
                </p:oleObj>
              </mc:Choice>
              <mc:Fallback>
                <p:oleObj name="Equation" r:id="rId8" imgW="226044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3356992"/>
                        <a:ext cx="226377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" name="Objekt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886449"/>
              </p:ext>
            </p:extLst>
          </p:nvPr>
        </p:nvGraphicFramePr>
        <p:xfrm>
          <a:off x="5895975" y="3383980"/>
          <a:ext cx="211137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" name="Equation" r:id="rId10" imgW="2095470" imgH="438060" progId="Equation.3">
                  <p:embed/>
                </p:oleObj>
              </mc:Choice>
              <mc:Fallback>
                <p:oleObj name="Equation" r:id="rId10" imgW="2095470" imgH="43806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975" y="3383980"/>
                        <a:ext cx="2111375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" name="Objekt 1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257698"/>
              </p:ext>
            </p:extLst>
          </p:nvPr>
        </p:nvGraphicFramePr>
        <p:xfrm>
          <a:off x="3656013" y="4005064"/>
          <a:ext cx="2111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" name="Equation" r:id="rId12" imgW="2108200" imgH="457200" progId="Equation.3">
                  <p:embed/>
                </p:oleObj>
              </mc:Choice>
              <mc:Fallback>
                <p:oleObj name="Equation" r:id="rId12" imgW="2108200" imgH="457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4005064"/>
                        <a:ext cx="21113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" name="Text Box 72"/>
          <p:cNvSpPr txBox="1">
            <a:spLocks noChangeArrowheads="1"/>
          </p:cNvSpPr>
          <p:nvPr/>
        </p:nvSpPr>
        <p:spPr bwMode="auto">
          <a:xfrm>
            <a:off x="3656013" y="4653136"/>
            <a:ext cx="795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i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Example:</a:t>
            </a:r>
            <a:endParaRPr lang="de-DE" altLang="de-DE" sz="1200" b="1" i="1" dirty="0" smtClean="0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179" name="Objekt 1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712904"/>
              </p:ext>
            </p:extLst>
          </p:nvPr>
        </p:nvGraphicFramePr>
        <p:xfrm>
          <a:off x="4519613" y="4673774"/>
          <a:ext cx="444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" name="Equation" r:id="rId14" imgW="4445000" imgH="533400" progId="Equation.3">
                  <p:embed/>
                </p:oleObj>
              </mc:Choice>
              <mc:Fallback>
                <p:oleObj name="Equation" r:id="rId14" imgW="4445000" imgH="533400" progId="Equation.3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4673774"/>
                        <a:ext cx="444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feld 179"/>
              <p:cNvSpPr txBox="1"/>
              <p:nvPr/>
            </p:nvSpPr>
            <p:spPr>
              <a:xfrm>
                <a:off x="3491880" y="6037195"/>
                <a:ext cx="4096378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10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1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1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−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1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1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1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𝑐𝑚</m:t>
                                      </m:r>
                                    </m:e>
                                    <m:sup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−2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𝑐𝑚</m:t>
                                      </m:r>
                                    </m:e>
                                    <m:sup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80" name="Textfeld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6037195"/>
                <a:ext cx="4096378" cy="34413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Textfeld 182"/>
          <p:cNvSpPr txBox="1"/>
          <p:nvPr/>
        </p:nvSpPr>
        <p:spPr>
          <a:xfrm>
            <a:off x="7416000" y="6073200"/>
            <a:ext cx="9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(thick target)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5" name="Diagramm 1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347958"/>
              </p:ext>
            </p:extLst>
          </p:nvPr>
        </p:nvGraphicFramePr>
        <p:xfrm>
          <a:off x="720000" y="4207422"/>
          <a:ext cx="2619376" cy="216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6" name="Textfeld 185"/>
          <p:cNvSpPr txBox="1"/>
          <p:nvPr/>
        </p:nvSpPr>
        <p:spPr>
          <a:xfrm>
            <a:off x="1721857" y="6248345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[g/cm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8" name="Objek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033569"/>
              </p:ext>
            </p:extLst>
          </p:nvPr>
        </p:nvGraphicFramePr>
        <p:xfrm>
          <a:off x="1104312" y="3867199"/>
          <a:ext cx="21113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" name="Equation" r:id="rId18" imgW="2086020" imgH="428625" progId="Equation.3">
                  <p:embed/>
                </p:oleObj>
              </mc:Choice>
              <mc:Fallback>
                <p:oleObj name="Equation" r:id="rId18" imgW="2086020" imgH="428625" progId="Equation.3">
                  <p:embed/>
                  <p:pic>
                    <p:nvPicPr>
                      <p:cNvPr id="0" name="Objekt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312" y="3867199"/>
                        <a:ext cx="2111375" cy="4460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feld 30"/>
          <p:cNvSpPr txBox="1"/>
          <p:nvPr/>
        </p:nvSpPr>
        <p:spPr>
          <a:xfrm>
            <a:off x="6827923" y="1655222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(thin target)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2268000" y="5683422"/>
            <a:ext cx="8475" cy="304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683568" y="2232000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</a:t>
            </a:r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51720" y="5440630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64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1" grpId="0" animBg="1"/>
      <p:bldP spid="1060" grpId="0" animBg="1"/>
      <p:bldP spid="1059" grpId="0" animBg="1"/>
      <p:bldP spid="1058" grpId="0" animBg="1"/>
      <p:bldP spid="1057" grpId="0" animBg="1"/>
      <p:bldP spid="190" grpId="0" animBg="1"/>
      <p:bldP spid="189" grpId="0" animBg="1"/>
      <p:bldP spid="182" grpId="0" animBg="1"/>
      <p:bldP spid="171" grpId="0"/>
      <p:bldP spid="172" grpId="0"/>
      <p:bldP spid="173" grpId="0" animBg="1"/>
      <p:bldP spid="174" grpId="0"/>
      <p:bldP spid="178" grpId="0"/>
      <p:bldGraphic spid="185" grpId="0">
        <p:bldAsOne/>
      </p:bldGraphic>
      <p:bldP spid="18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4000" smtClean="0">
                <a:solidFill>
                  <a:srgbClr val="000000"/>
                </a:solidFill>
              </a:rPr>
              <a:t>Nuclear reaction rate</a:t>
            </a:r>
            <a:endParaRPr lang="de-DE" altLang="de-DE" sz="4000" smtClean="0">
              <a:solidFill>
                <a:srgbClr val="000000"/>
              </a:solidFill>
            </a:endParaRP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447675" y="2819400"/>
            <a:ext cx="2687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Reaction rate (</a:t>
            </a:r>
            <a:r>
              <a:rPr lang="en-US" altLang="de-DE" sz="1600" b="1" smtClean="0">
                <a:solidFill>
                  <a:srgbClr val="000099"/>
                </a:solidFill>
              </a:rPr>
              <a:t>thin target</a:t>
            </a:r>
            <a:r>
              <a:rPr lang="en-US" altLang="de-DE" sz="1600" smtClean="0">
                <a:solidFill>
                  <a:srgbClr val="000099"/>
                </a:solidFill>
              </a:rPr>
              <a:t>):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36" name="Object 4"/>
          <p:cNvGraphicFramePr>
            <a:graphicFrameLocks noChangeAspect="1"/>
          </p:cNvGraphicFramePr>
          <p:nvPr/>
        </p:nvGraphicFramePr>
        <p:xfrm>
          <a:off x="3198813" y="2828925"/>
          <a:ext cx="307181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" name="Equation" r:id="rId3" imgW="2019240" imgH="253800" progId="Equation.3">
                  <p:embed/>
                </p:oleObj>
              </mc:Choice>
              <mc:Fallback>
                <p:oleObj name="Equation" r:id="rId3" imgW="20192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813" y="2828925"/>
                        <a:ext cx="307181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7" name="Object 5"/>
          <p:cNvGraphicFramePr>
            <a:graphicFrameLocks noChangeAspect="1"/>
          </p:cNvGraphicFramePr>
          <p:nvPr/>
        </p:nvGraphicFramePr>
        <p:xfrm>
          <a:off x="3203575" y="3279775"/>
          <a:ext cx="41719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" name="Equation" r:id="rId5" imgW="2743200" imgH="444240" progId="Equation.3">
                  <p:embed/>
                </p:oleObj>
              </mc:Choice>
              <mc:Fallback>
                <p:oleObj name="Equation" r:id="rId5" imgW="2743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279775"/>
                        <a:ext cx="41719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468313" y="1328738"/>
            <a:ext cx="2789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Reaction rate (</a:t>
            </a:r>
            <a:r>
              <a:rPr lang="en-US" altLang="de-DE" sz="1600" b="1" smtClean="0">
                <a:solidFill>
                  <a:srgbClr val="000099"/>
                </a:solidFill>
              </a:rPr>
              <a:t>thick target</a:t>
            </a:r>
            <a:r>
              <a:rPr lang="en-US" altLang="de-DE" sz="1600" smtClean="0">
                <a:solidFill>
                  <a:srgbClr val="000099"/>
                </a:solidFill>
              </a:rPr>
              <a:t>):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39" name="Object 7"/>
          <p:cNvGraphicFramePr>
            <a:graphicFrameLocks noChangeAspect="1"/>
          </p:cNvGraphicFramePr>
          <p:nvPr/>
        </p:nvGraphicFramePr>
        <p:xfrm>
          <a:off x="3200400" y="1295400"/>
          <a:ext cx="4943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" name="Equation" r:id="rId7" imgW="3251160" imgH="279360" progId="Equation.3">
                  <p:embed/>
                </p:oleObj>
              </mc:Choice>
              <mc:Fallback>
                <p:oleObj name="Equation" r:id="rId7" imgW="3251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95400"/>
                        <a:ext cx="4943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40" name="Object 8"/>
          <p:cNvGraphicFramePr>
            <a:graphicFrameLocks noChangeAspect="1"/>
          </p:cNvGraphicFramePr>
          <p:nvPr/>
        </p:nvGraphicFramePr>
        <p:xfrm>
          <a:off x="4800600" y="1828800"/>
          <a:ext cx="318611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" name="Equation" r:id="rId9" imgW="2095200" imgH="406080" progId="Equation.3">
                  <p:embed/>
                </p:oleObj>
              </mc:Choice>
              <mc:Fallback>
                <p:oleObj name="Equation" r:id="rId9" imgW="20952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828800"/>
                        <a:ext cx="318611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533400" y="457200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Example: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42" name="Object 10"/>
          <p:cNvGraphicFramePr>
            <a:graphicFrameLocks noChangeAspect="1"/>
          </p:cNvGraphicFramePr>
          <p:nvPr/>
        </p:nvGraphicFramePr>
        <p:xfrm>
          <a:off x="2000250" y="4572000"/>
          <a:ext cx="59705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" name="Equation" r:id="rId11" imgW="3974760" imgH="228600" progId="Equation.3">
                  <p:embed/>
                </p:oleObj>
              </mc:Choice>
              <mc:Fallback>
                <p:oleObj name="Equation" r:id="rId11" imgW="3974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4572000"/>
                        <a:ext cx="5970588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533400" y="5257800"/>
            <a:ext cx="7070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Reaction rate: 57941[s</a:t>
            </a:r>
            <a:r>
              <a:rPr lang="en-US" altLang="de-DE" sz="1600" baseline="30000" smtClean="0">
                <a:solidFill>
                  <a:srgbClr val="000099"/>
                </a:solidFill>
              </a:rPr>
              <a:t>-1</a:t>
            </a:r>
            <a:r>
              <a:rPr lang="en-US" altLang="de-DE" sz="1600" smtClean="0">
                <a:solidFill>
                  <a:srgbClr val="000099"/>
                </a:solidFill>
              </a:rPr>
              <a:t>] </a:t>
            </a:r>
            <a:r>
              <a:rPr lang="en-US" altLang="de-DE" sz="1600" smtClean="0">
                <a:solidFill>
                  <a:srgbClr val="000000"/>
                </a:solidFill>
              </a:rPr>
              <a:t>  </a:t>
            </a:r>
            <a:r>
              <a:rPr lang="en-US" altLang="de-DE" sz="1400" smtClean="0">
                <a:solidFill>
                  <a:srgbClr val="000000"/>
                </a:solidFill>
              </a:rPr>
              <a:t>transmission (SIS/FRS)=70%, transmission (FRS) 1.9%</a:t>
            </a:r>
            <a:r>
              <a:rPr lang="en-US" altLang="de-DE" sz="1600" smtClean="0">
                <a:solidFill>
                  <a:srgbClr val="000000"/>
                </a:solidFill>
              </a:rPr>
              <a:t> 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44" name="Object 12"/>
          <p:cNvGraphicFramePr>
            <a:graphicFrameLocks noChangeAspect="1"/>
          </p:cNvGraphicFramePr>
          <p:nvPr/>
        </p:nvGraphicFramePr>
        <p:xfrm>
          <a:off x="673100" y="6324600"/>
          <a:ext cx="1739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" name="Equation" r:id="rId13" imgW="1739880" imgH="228600" progId="Equation.3">
                  <p:embed/>
                </p:oleObj>
              </mc:Choice>
              <mc:Fallback>
                <p:oleObj name="Equation" r:id="rId13" imgW="1739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6324600"/>
                        <a:ext cx="1739900" cy="228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783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200" smtClean="0">
                <a:solidFill>
                  <a:srgbClr val="000000"/>
                </a:solidFill>
              </a:rPr>
              <a:t>Optimization of the target thickness</a:t>
            </a:r>
            <a:endParaRPr lang="de-DE" altLang="de-DE" sz="3200" smtClean="0">
              <a:solidFill>
                <a:srgbClr val="000000"/>
              </a:solidFill>
            </a:endParaRP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468313" y="1252538"/>
            <a:ext cx="2178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Primary reaction rate: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1188" name="Object 4"/>
          <p:cNvGraphicFramePr>
            <a:graphicFrameLocks noChangeAspect="1"/>
          </p:cNvGraphicFramePr>
          <p:nvPr/>
        </p:nvGraphicFramePr>
        <p:xfrm>
          <a:off x="2754313" y="1209675"/>
          <a:ext cx="4787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" name="Equation" r:id="rId3" imgW="3149280" imgH="291960" progId="Equation.3">
                  <p:embed/>
                </p:oleObj>
              </mc:Choice>
              <mc:Fallback>
                <p:oleObj name="Equation" r:id="rId3" imgW="31492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3" y="1209675"/>
                        <a:ext cx="47879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89" name="Object 5"/>
          <p:cNvGraphicFramePr>
            <a:graphicFrameLocks noChangeAspect="1"/>
          </p:cNvGraphicFramePr>
          <p:nvPr/>
        </p:nvGraphicFramePr>
        <p:xfrm>
          <a:off x="4356100" y="1676400"/>
          <a:ext cx="32639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5" name="Equation" r:id="rId5" imgW="2145960" imgH="419040" progId="Equation.3">
                  <p:embed/>
                </p:oleObj>
              </mc:Choice>
              <mc:Fallback>
                <p:oleObj name="Equation" r:id="rId5" imgW="2145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676400"/>
                        <a:ext cx="326390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3111500" y="507365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Example: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1191" name="Object 7"/>
          <p:cNvGraphicFramePr>
            <a:graphicFrameLocks noChangeAspect="1"/>
          </p:cNvGraphicFramePr>
          <p:nvPr/>
        </p:nvGraphicFramePr>
        <p:xfrm>
          <a:off x="4241800" y="5105400"/>
          <a:ext cx="444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" name="Equation" r:id="rId7" imgW="4444920" imgH="533160" progId="Equation.3">
                  <p:embed/>
                </p:oleObj>
              </mc:Choice>
              <mc:Fallback>
                <p:oleObj name="Equation" r:id="rId7" imgW="44449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800" y="5105400"/>
                        <a:ext cx="444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457200" y="2530475"/>
            <a:ext cx="334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Primary + secondary reaction rate: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1193" name="Object 9"/>
          <p:cNvGraphicFramePr>
            <a:graphicFrameLocks noChangeAspect="1"/>
          </p:cNvGraphicFramePr>
          <p:nvPr/>
        </p:nvGraphicFramePr>
        <p:xfrm>
          <a:off x="2262188" y="2846388"/>
          <a:ext cx="6564312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7" name="Equation" r:id="rId9" imgW="4317840" imgH="482400" progId="Equation.3">
                  <p:embed/>
                </p:oleObj>
              </mc:Choice>
              <mc:Fallback>
                <p:oleObj name="Equation" r:id="rId9" imgW="43178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2846388"/>
                        <a:ext cx="6564312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4" name="Object 10"/>
          <p:cNvGraphicFramePr>
            <a:graphicFrameLocks noChangeAspect="1"/>
          </p:cNvGraphicFramePr>
          <p:nvPr/>
        </p:nvGraphicFramePr>
        <p:xfrm>
          <a:off x="4495800" y="3724275"/>
          <a:ext cx="32051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8" name="Equation" r:id="rId11" imgW="2108160" imgH="457200" progId="Equation.3">
                  <p:embed/>
                </p:oleObj>
              </mc:Choice>
              <mc:Fallback>
                <p:oleObj name="Equation" r:id="rId11" imgW="2108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724275"/>
                        <a:ext cx="3205163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5" name="Group 11"/>
          <p:cNvGraphicFramePr>
            <a:graphicFrameLocks noGrp="1"/>
          </p:cNvGraphicFramePr>
          <p:nvPr/>
        </p:nvGraphicFramePr>
        <p:xfrm>
          <a:off x="609600" y="4495800"/>
          <a:ext cx="2286000" cy="2103120"/>
        </p:xfrm>
        <a:graphic>
          <a:graphicData uri="http://schemas.openxmlformats.org/drawingml/2006/table">
            <a:tbl>
              <a:tblPr/>
              <a:tblGrid>
                <a:gridCol w="708025"/>
                <a:gridCol w="1577975"/>
              </a:tblGrid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1.48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1221" name="Object 37"/>
          <p:cNvGraphicFramePr>
            <a:graphicFrameLocks noChangeAspect="1"/>
          </p:cNvGraphicFramePr>
          <p:nvPr/>
        </p:nvGraphicFramePr>
        <p:xfrm>
          <a:off x="685800" y="4648200"/>
          <a:ext cx="622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9" name="Equation" r:id="rId13" imgW="622080" imgH="228600" progId="Equation.3">
                  <p:embed/>
                </p:oleObj>
              </mc:Choice>
              <mc:Fallback>
                <p:oleObj name="Equation" r:id="rId13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622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222" name="Object 38"/>
          <p:cNvGraphicFramePr>
            <a:graphicFrameLocks noChangeAspect="1"/>
          </p:cNvGraphicFramePr>
          <p:nvPr/>
        </p:nvGraphicFramePr>
        <p:xfrm>
          <a:off x="1371600" y="4495800"/>
          <a:ext cx="1435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0" name="Equation" r:id="rId15" imgW="1434960" imgH="444240" progId="Equation.3">
                  <p:embed/>
                </p:oleObj>
              </mc:Choice>
              <mc:Fallback>
                <p:oleObj name="Equation" r:id="rId15" imgW="1434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435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1177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800" smtClean="0">
                <a:solidFill>
                  <a:srgbClr val="000000"/>
                </a:solidFill>
              </a:rPr>
              <a:t>Reaction Parameters for Heavy-Ion Collisions</a:t>
            </a:r>
            <a:endParaRPr lang="de-DE" altLang="de-DE" sz="2800" smtClean="0">
              <a:solidFill>
                <a:srgbClr val="000000"/>
              </a:solidFill>
            </a:endParaRPr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3010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</a:rPr>
              <a:t>The relevant formulae are calculated if </a:t>
            </a:r>
            <a:r>
              <a:rPr lang="en-US" altLang="de-DE" sz="1600" b="1" smtClean="0">
                <a:solidFill>
                  <a:srgbClr val="000000"/>
                </a:solidFill>
              </a:rPr>
              <a:t>A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1</a:t>
            </a:r>
            <a:r>
              <a:rPr lang="en-US" altLang="de-DE" sz="1600" b="1" smtClean="0">
                <a:solidFill>
                  <a:srgbClr val="000000"/>
                </a:solidFill>
              </a:rPr>
              <a:t>, Z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1</a:t>
            </a:r>
            <a:r>
              <a:rPr lang="en-US" altLang="de-DE" sz="1600" smtClean="0">
                <a:solidFill>
                  <a:srgbClr val="000000"/>
                </a:solidFill>
              </a:rPr>
              <a:t> and </a:t>
            </a:r>
            <a:r>
              <a:rPr lang="en-US" altLang="de-DE" sz="1600" b="1" smtClean="0">
                <a:solidFill>
                  <a:srgbClr val="000000"/>
                </a:solidFill>
              </a:rPr>
              <a:t>A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2</a:t>
            </a:r>
            <a:r>
              <a:rPr lang="en-US" altLang="de-DE" sz="1600" b="1" smtClean="0">
                <a:solidFill>
                  <a:srgbClr val="000000"/>
                </a:solidFill>
              </a:rPr>
              <a:t>, Z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2</a:t>
            </a:r>
            <a:r>
              <a:rPr lang="en-US" altLang="de-DE" sz="1600" smtClean="0">
                <a:solidFill>
                  <a:srgbClr val="000000"/>
                </a:solidFill>
              </a:rPr>
              <a:t> are the mass (in amu) and charge number of the projectile and target nucleus, respectively.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radius for homogeneous (sharp) mass distribution: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2" name="Object 4"/>
          <p:cNvGraphicFramePr>
            <a:graphicFrameLocks noChangeAspect="1"/>
          </p:cNvGraphicFramePr>
          <p:nvPr/>
        </p:nvGraphicFramePr>
        <p:xfrm>
          <a:off x="2268538" y="2133600"/>
          <a:ext cx="355441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8" name="Equation" r:id="rId3" imgW="2336760" imgH="241200" progId="Equation.3">
                  <p:embed/>
                </p:oleObj>
              </mc:Choice>
              <mc:Fallback>
                <p:oleObj name="Equation" r:id="rId3" imgW="2336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133600"/>
                        <a:ext cx="3554412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539750" y="2636838"/>
            <a:ext cx="830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radius for diffuse (Fermi) mass distribution: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4" name="Object 6"/>
          <p:cNvGraphicFramePr>
            <a:graphicFrameLocks noChangeAspect="1"/>
          </p:cNvGraphicFramePr>
          <p:nvPr/>
        </p:nvGraphicFramePr>
        <p:xfrm>
          <a:off x="2273300" y="3141663"/>
          <a:ext cx="2163763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9" name="Equation" r:id="rId5" imgW="1422360" imgH="241200" progId="Equation.3">
                  <p:embed/>
                </p:oleObj>
              </mc:Choice>
              <mc:Fallback>
                <p:oleObj name="Equation" r:id="rId5" imgW="1422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3141663"/>
                        <a:ext cx="2163763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611188" y="3716338"/>
            <a:ext cx="830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interaction radius: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6" name="Object 8"/>
          <p:cNvGraphicFramePr>
            <a:graphicFrameLocks noChangeAspect="1"/>
          </p:cNvGraphicFramePr>
          <p:nvPr/>
        </p:nvGraphicFramePr>
        <p:xfrm>
          <a:off x="2268538" y="4149725"/>
          <a:ext cx="3341687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" name="Equation" r:id="rId7" imgW="2197080" imgH="393480" progId="Equation.3">
                  <p:embed/>
                </p:oleObj>
              </mc:Choice>
              <mc:Fallback>
                <p:oleObj name="Equation" r:id="rId7" imgW="2197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149725"/>
                        <a:ext cx="3341687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614363" y="4921250"/>
            <a:ext cx="830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reaction cross section at relativistic energies: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8" name="Object 10"/>
          <p:cNvGraphicFramePr>
            <a:graphicFrameLocks noChangeAspect="1"/>
          </p:cNvGraphicFramePr>
          <p:nvPr/>
        </p:nvGraphicFramePr>
        <p:xfrm>
          <a:off x="2286000" y="5424488"/>
          <a:ext cx="210502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1" name="Equation" r:id="rId9" imgW="1384200" imgH="241200" progId="Equation.3">
                  <p:embed/>
                </p:oleObj>
              </mc:Choice>
              <mc:Fallback>
                <p:oleObj name="Equation" r:id="rId9" imgW="1384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424488"/>
                        <a:ext cx="210502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003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In-Flight Separation of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adioactive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I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on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eams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292725" y="2921223"/>
            <a:ext cx="863600" cy="1728788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950" y="3786411"/>
            <a:ext cx="6264275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763713" y="1770286"/>
            <a:ext cx="3671887" cy="1081087"/>
          </a:xfrm>
          <a:prstGeom prst="borderCallout2">
            <a:avLst>
              <a:gd name="adj1" fmla="val 10574"/>
              <a:gd name="adj2" fmla="val -2074"/>
              <a:gd name="adj3" fmla="val 10574"/>
              <a:gd name="adj4" fmla="val -8000"/>
              <a:gd name="adj5" fmla="val 120852"/>
              <a:gd name="adj6" fmla="val -13620"/>
            </a:avLst>
          </a:prstGeom>
          <a:solidFill>
            <a:srgbClr val="009999"/>
          </a:solidFill>
          <a:ln w="9525" algn="ctr">
            <a:solidFill>
              <a:srgbClr val="009999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812800" indent="-277813">
              <a:defRPr>
                <a:solidFill>
                  <a:schemeClr val="tx1"/>
                </a:solidFill>
                <a:latin typeface="Arial" charset="0"/>
              </a:defRPr>
            </a:lvl2pPr>
            <a:lvl3pPr marL="992188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BBE0E3"/>
                </a:solidFill>
                <a:latin typeface="Comic Sans MS" pitchFamily="66" charset="0"/>
              </a:rPr>
              <a:t>Primary (production) target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GB" altLang="de-DE" sz="1600" b="1" smtClean="0">
                <a:solidFill>
                  <a:srgbClr val="000000"/>
                </a:solidFill>
                <a:latin typeface="Comic Sans MS" pitchFamily="66" charset="0"/>
              </a:rPr>
              <a:t>Peripheral nuclear  reactions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GB" altLang="de-DE" sz="1600" b="1" smtClean="0">
                <a:solidFill>
                  <a:srgbClr val="000000"/>
                </a:solidFill>
                <a:latin typeface="Comic Sans MS" pitchFamily="66" charset="0"/>
              </a:rPr>
              <a:t>Forward focused products</a:t>
            </a:r>
          </a:p>
        </p:txBody>
      </p:sp>
      <p:sp>
        <p:nvSpPr>
          <p:cNvPr id="8" name="Rectangle 6" descr="Papyrus"/>
          <p:cNvSpPr>
            <a:spLocks noChangeArrowheads="1"/>
          </p:cNvSpPr>
          <p:nvPr/>
        </p:nvSpPr>
        <p:spPr bwMode="auto">
          <a:xfrm>
            <a:off x="1116013" y="3138711"/>
            <a:ext cx="287337" cy="12239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7" descr="Papyrus"/>
          <p:cNvSpPr>
            <a:spLocks noChangeArrowheads="1"/>
          </p:cNvSpPr>
          <p:nvPr/>
        </p:nvSpPr>
        <p:spPr bwMode="auto">
          <a:xfrm>
            <a:off x="5653088" y="3138711"/>
            <a:ext cx="142875" cy="12239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95288" y="3786411"/>
            <a:ext cx="57626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932363" y="3786411"/>
            <a:ext cx="576262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 Box 10" descr="wrhl0nfv[1]"/>
          <p:cNvSpPr txBox="1">
            <a:spLocks noChangeArrowheads="1"/>
          </p:cNvSpPr>
          <p:nvPr/>
        </p:nvSpPr>
        <p:spPr bwMode="auto">
          <a:xfrm>
            <a:off x="2339975" y="3426048"/>
            <a:ext cx="2376488" cy="7112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rgbClr val="0099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009999"/>
                </a:solidFill>
                <a:latin typeface="Comic Sans MS" pitchFamily="66" charset="0"/>
              </a:rPr>
              <a:t>Electromagnetic separator</a:t>
            </a:r>
          </a:p>
        </p:txBody>
      </p:sp>
      <p:sp>
        <p:nvSpPr>
          <p:cNvPr id="13" name="AutoShape 11"/>
          <p:cNvSpPr>
            <a:spLocks/>
          </p:cNvSpPr>
          <p:nvPr/>
        </p:nvSpPr>
        <p:spPr bwMode="auto">
          <a:xfrm>
            <a:off x="6156325" y="1782986"/>
            <a:ext cx="2555875" cy="708025"/>
          </a:xfrm>
          <a:prstGeom prst="borderCallout2">
            <a:avLst>
              <a:gd name="adj1" fmla="val 16144"/>
              <a:gd name="adj2" fmla="val -2981"/>
              <a:gd name="adj3" fmla="val 16144"/>
              <a:gd name="adj4" fmla="val -11056"/>
              <a:gd name="adj5" fmla="val 167491"/>
              <a:gd name="adj6" fmla="val -17454"/>
            </a:avLst>
          </a:prstGeom>
          <a:solidFill>
            <a:srgbClr val="009999"/>
          </a:solidFill>
          <a:ln w="9525" algn="ctr">
            <a:solidFill>
              <a:srgbClr val="009999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BBE0E3"/>
                </a:solidFill>
                <a:latin typeface="Comic Sans MS" pitchFamily="66" charset="0"/>
              </a:rPr>
              <a:t>Secondary (reaction) target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GB" altLang="de-DE" sz="2000" b="1" smtClean="0">
              <a:solidFill>
                <a:srgbClr val="BBE0E3"/>
              </a:solidFill>
              <a:latin typeface="Comic Sans MS" pitchFamily="66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619250" y="3786411"/>
            <a:ext cx="576263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AutoShape 13"/>
          <p:cNvSpPr>
            <a:spLocks/>
          </p:cNvSpPr>
          <p:nvPr/>
        </p:nvSpPr>
        <p:spPr bwMode="auto">
          <a:xfrm>
            <a:off x="6516688" y="2646586"/>
            <a:ext cx="1922462" cy="720725"/>
          </a:xfrm>
          <a:prstGeom prst="borderCallout2">
            <a:avLst>
              <a:gd name="adj1" fmla="val 15861"/>
              <a:gd name="adj2" fmla="val -3963"/>
              <a:gd name="adj3" fmla="val 15861"/>
              <a:gd name="adj4" fmla="val -20894"/>
              <a:gd name="adj5" fmla="val 44713"/>
              <a:gd name="adj6" fmla="val -26838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FF0000"/>
                </a:solidFill>
                <a:latin typeface="Comic Sans MS" pitchFamily="66" charset="0"/>
              </a:rPr>
              <a:t>Experimental area</a:t>
            </a:r>
          </a:p>
        </p:txBody>
      </p:sp>
      <p:sp>
        <p:nvSpPr>
          <p:cNvPr id="16" name="AutoShape 14"/>
          <p:cNvSpPr>
            <a:spLocks/>
          </p:cNvSpPr>
          <p:nvPr/>
        </p:nvSpPr>
        <p:spPr bwMode="auto">
          <a:xfrm>
            <a:off x="5580063" y="4865911"/>
            <a:ext cx="3384550" cy="793750"/>
          </a:xfrm>
          <a:prstGeom prst="borderCallout2">
            <a:avLst>
              <a:gd name="adj1" fmla="val 14398"/>
              <a:gd name="adj2" fmla="val -2250"/>
              <a:gd name="adj3" fmla="val 14398"/>
              <a:gd name="adj4" fmla="val -7644"/>
              <a:gd name="adj5" fmla="val -117398"/>
              <a:gd name="adj6" fmla="val -13463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77888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83356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35585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813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02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BBE0E3"/>
                </a:solidFill>
                <a:latin typeface="Comic Sans MS" pitchFamily="66" charset="0"/>
              </a:rPr>
              <a:t>Selected radioactive beam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b="1" smtClean="0">
                <a:solidFill>
                  <a:srgbClr val="000000"/>
                </a:solidFill>
                <a:latin typeface="Comic Sans MS" pitchFamily="66" charset="0"/>
              </a:rPr>
              <a:t>E &gt;&gt; 20 AMeV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GB" altLang="de-DE" b="1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" name="AutoShape 15"/>
          <p:cNvSpPr>
            <a:spLocks/>
          </p:cNvSpPr>
          <p:nvPr/>
        </p:nvSpPr>
        <p:spPr bwMode="auto">
          <a:xfrm>
            <a:off x="971550" y="4867498"/>
            <a:ext cx="3600450" cy="793750"/>
          </a:xfrm>
          <a:prstGeom prst="borderCallout2">
            <a:avLst>
              <a:gd name="adj1" fmla="val 14398"/>
              <a:gd name="adj2" fmla="val -2116"/>
              <a:gd name="adj3" fmla="val 14398"/>
              <a:gd name="adj4" fmla="val -6745"/>
              <a:gd name="adj5" fmla="val -116000"/>
              <a:gd name="adj6" fmla="val -1163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BBE0E3"/>
                </a:solidFill>
                <a:latin typeface="Comic Sans MS" pitchFamily="66" charset="0"/>
              </a:rPr>
              <a:t>Stable HI projectile source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b="1" smtClean="0">
                <a:solidFill>
                  <a:srgbClr val="000000"/>
                </a:solidFill>
                <a:latin typeface="Comic Sans MS" pitchFamily="66" charset="0"/>
              </a:rPr>
              <a:t>E ~ 1000 AMeV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GB" altLang="de-DE" b="1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1619250" y="4002311"/>
            <a:ext cx="576263" cy="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619250" y="3570511"/>
            <a:ext cx="576263" cy="0"/>
          </a:xfrm>
          <a:prstGeom prst="line">
            <a:avLst/>
          </a:prstGeom>
          <a:noFill/>
          <a:ln w="76200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31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Fragmentation at Relativistic Energies</a:t>
            </a:r>
          </a:p>
        </p:txBody>
      </p:sp>
      <p:pic>
        <p:nvPicPr>
          <p:cNvPr id="5" name="Picture 3" descr="3dgsimod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71489"/>
            <a:ext cx="4751388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59113" y="3663652"/>
            <a:ext cx="728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smtClean="0">
                <a:solidFill>
                  <a:srgbClr val="000000"/>
                </a:solidFill>
                <a:latin typeface="Times New Roman" pitchFamily="18" charset="0"/>
              </a:rPr>
              <a:t>FRS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32363" y="4384377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de-DE" smtClean="0">
                <a:solidFill>
                  <a:srgbClr val="FF0000"/>
                </a:solidFill>
                <a:latin typeface="Times New Roman" pitchFamily="18" charset="0"/>
              </a:rPr>
              <a:t>FRS</a:t>
            </a:r>
            <a:endParaRPr lang="es-ES" altLang="de-DE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 rot="1620000">
            <a:off x="4534038" y="4004172"/>
            <a:ext cx="360000" cy="86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4932000" y="3592247"/>
            <a:ext cx="612000" cy="46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180000">
            <a:off x="4499989" y="4824628"/>
            <a:ext cx="1044000" cy="4333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1" name="Picture 9" descr="f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3592214"/>
            <a:ext cx="3630612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6249988" y="5413077"/>
            <a:ext cx="209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FF0000"/>
                </a:solidFill>
                <a:latin typeface="Times New Roman" pitchFamily="18" charset="0"/>
              </a:rPr>
              <a:t>FR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agment </a:t>
            </a:r>
            <a:r>
              <a:rPr lang="de-DE" altLang="de-DE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grpSp>
        <p:nvGrpSpPr>
          <p:cNvPr id="49" name="Group 42"/>
          <p:cNvGrpSpPr>
            <a:grpSpLocks/>
          </p:cNvGrpSpPr>
          <p:nvPr/>
        </p:nvGrpSpPr>
        <p:grpSpPr bwMode="auto">
          <a:xfrm>
            <a:off x="3397721" y="1457276"/>
            <a:ext cx="958850" cy="963612"/>
            <a:chOff x="3152" y="1142"/>
            <a:chExt cx="604" cy="607"/>
          </a:xfrm>
        </p:grpSpPr>
        <p:sp>
          <p:nvSpPr>
            <p:cNvPr id="50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2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3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4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48"/>
          <p:cNvGrpSpPr>
            <a:grpSpLocks/>
          </p:cNvGrpSpPr>
          <p:nvPr/>
        </p:nvGrpSpPr>
        <p:grpSpPr bwMode="auto">
          <a:xfrm>
            <a:off x="1460971" y="1382663"/>
            <a:ext cx="1744662" cy="787400"/>
            <a:chOff x="1963" y="1095"/>
            <a:chExt cx="1099" cy="496"/>
          </a:xfrm>
        </p:grpSpPr>
        <p:grpSp>
          <p:nvGrpSpPr>
            <p:cNvPr id="56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59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8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62" name="Group 55"/>
          <p:cNvGrpSpPr>
            <a:grpSpLocks/>
          </p:cNvGrpSpPr>
          <p:nvPr/>
        </p:nvGrpSpPr>
        <p:grpSpPr bwMode="auto">
          <a:xfrm>
            <a:off x="4461346" y="1330276"/>
            <a:ext cx="2703512" cy="1090612"/>
            <a:chOff x="3853" y="1062"/>
            <a:chExt cx="1703" cy="687"/>
          </a:xfrm>
        </p:grpSpPr>
        <p:sp>
          <p:nvSpPr>
            <p:cNvPr id="63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5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6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7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8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9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0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1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2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3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4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5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6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7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8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9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0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1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645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-sect-all_U+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330796"/>
            <a:ext cx="6477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0213" y="1257771"/>
            <a:ext cx="1981200" cy="1692275"/>
            <a:chOff x="1968" y="2976"/>
            <a:chExt cx="1248" cy="1066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68" y="2986"/>
              <a:ext cx="1248" cy="10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055" y="2976"/>
              <a:ext cx="1113" cy="1018"/>
              <a:chOff x="2007" y="3014"/>
              <a:chExt cx="1113" cy="1018"/>
            </a:xfrm>
          </p:grpSpPr>
          <p:pic>
            <p:nvPicPr>
              <p:cNvPr id="8" name="Picture 7" descr="x-sect_U+H_Legend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3312"/>
                <a:ext cx="62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007" y="3014"/>
                <a:ext cx="111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de-DE" altLang="de-DE" sz="2000" smtClean="0">
                    <a:solidFill>
                      <a:srgbClr val="000000"/>
                    </a:solidFill>
                    <a:latin typeface="Arial" charset="0"/>
                  </a:rPr>
                  <a:t>1GeV/u U + H</a:t>
                </a:r>
              </a:p>
            </p:txBody>
          </p:sp>
        </p:grpSp>
      </p:grpSp>
      <p:grpSp>
        <p:nvGrpSpPr>
          <p:cNvPr id="16" name="Gruppieren 15"/>
          <p:cNvGrpSpPr/>
          <p:nvPr/>
        </p:nvGrpSpPr>
        <p:grpSpPr>
          <a:xfrm>
            <a:off x="5508000" y="2385320"/>
            <a:ext cx="3581400" cy="3924000"/>
            <a:chOff x="5508000" y="2334344"/>
            <a:chExt cx="3581400" cy="39240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508000" y="2334344"/>
              <a:ext cx="3581400" cy="39240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12" name="Picture 11" descr="matrix_aqz_tot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63" y="2570882"/>
              <a:ext cx="3421063" cy="342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423025" y="2350219"/>
              <a:ext cx="19812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400" b="1" smtClean="0">
                  <a:solidFill>
                    <a:srgbClr val="FF3300"/>
                  </a:solidFill>
                  <a:latin typeface="Comic Sans MS" pitchFamily="66" charset="0"/>
                </a:rPr>
                <a:t>About 1000 nuclear residues identified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6042025" y="5915744"/>
              <a:ext cx="27273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A/Z-</a:t>
              </a:r>
              <a:r>
                <a:rPr lang="es-ES" altLang="de-DE" sz="1600" b="1" dirty="0" err="1" smtClean="0">
                  <a:solidFill>
                    <a:srgbClr val="FF3300"/>
                  </a:solidFill>
                  <a:latin typeface="Comic Sans MS" pitchFamily="66" charset="0"/>
                </a:rPr>
                <a:t>resolution</a:t>
              </a: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 ~10</a:t>
              </a:r>
              <a:r>
                <a:rPr lang="es-ES" altLang="de-DE" sz="1600" b="1" baseline="30000" dirty="0" smtClean="0">
                  <a:solidFill>
                    <a:srgbClr val="FF3300"/>
                  </a:solidFill>
                  <a:latin typeface="Comic Sans MS" pitchFamily="66" charset="0"/>
                </a:rPr>
                <a:t>-3</a:t>
              </a:r>
            </a:p>
          </p:txBody>
        </p:sp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adioactive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I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on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eams at GSI</a:t>
            </a:r>
          </a:p>
        </p:txBody>
      </p:sp>
    </p:spTree>
    <p:extLst>
      <p:ext uri="{BB962C8B-B14F-4D97-AF65-F5344CB8AC3E}">
        <p14:creationId xmlns:p14="http://schemas.microsoft.com/office/powerpoint/2010/main" val="2795426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1188000"/>
            <a:ext cx="6846887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148440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The Why and How of Radioactive-Beam Research</a:t>
            </a:r>
          </a:p>
        </p:txBody>
      </p:sp>
    </p:spTree>
    <p:extLst>
      <p:ext uri="{BB962C8B-B14F-4D97-AF65-F5344CB8AC3E}">
        <p14:creationId xmlns:p14="http://schemas.microsoft.com/office/powerpoint/2010/main" val="3850569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 txBox="1">
            <a:spLocks noChangeArrowheads="1"/>
          </p:cNvSpPr>
          <p:nvPr/>
        </p:nvSpPr>
        <p:spPr bwMode="auto">
          <a:xfrm>
            <a:off x="457200" y="1960339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4648200" y="1960339"/>
            <a:ext cx="4038600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0"/>
          <p:cNvSpPr txBox="1">
            <a:spLocks noChangeArrowheads="1"/>
          </p:cNvSpPr>
          <p:nvPr/>
        </p:nvSpPr>
        <p:spPr bwMode="auto">
          <a:xfrm>
            <a:off x="4648200" y="4298727"/>
            <a:ext cx="4038600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12" descr="Rc27633600(klei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88000"/>
            <a:ext cx="915035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thoennessen-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88000"/>
            <a:ext cx="66817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635375" y="5583014"/>
            <a:ext cx="2447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</a:rPr>
              <a:t>in-flight A and Z selection  </a:t>
            </a:r>
            <a:r>
              <a:rPr lang="en-US" altLang="de-DE" sz="16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0000"/>
                </a:solidFill>
                <a:latin typeface="Times New Roman" pitchFamily="18" charset="0"/>
              </a:rPr>
              <a:t>energy resolution: ~ 1 GeV</a:t>
            </a:r>
            <a:r>
              <a:rPr lang="en-US" altLang="de-DE" sz="12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endParaRPr lang="de-DE" altLang="de-DE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411413" y="5614764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131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059113" y="5614764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132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FR</a:t>
            </a: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agment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eparator at GSI</a:t>
            </a:r>
          </a:p>
        </p:txBody>
      </p:sp>
    </p:spTree>
    <p:extLst>
      <p:ext uri="{BB962C8B-B14F-4D97-AF65-F5344CB8AC3E}">
        <p14:creationId xmlns:p14="http://schemas.microsoft.com/office/powerpoint/2010/main" val="16486754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5605463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605463" y="1633810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6973888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6904038" y="1805260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11"/>
          <p:cNvSpPr>
            <a:spLocks noEditPoints="1"/>
          </p:cNvSpPr>
          <p:nvPr/>
        </p:nvSpPr>
        <p:spPr bwMode="auto">
          <a:xfrm>
            <a:off x="6999288" y="1854472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7011988" y="2222772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7308850" y="2298972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7308850" y="2324372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6991350" y="2325960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7002463" y="2302147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6991350" y="2232297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7008813" y="2233885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7308850" y="2208485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7313613" y="2214835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4576763" y="1994172"/>
            <a:ext cx="2366962" cy="1044575"/>
            <a:chOff x="2883" y="1358"/>
            <a:chExt cx="1491" cy="658"/>
          </a:xfrm>
        </p:grpSpPr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8" name="Text Box 151"/>
          <p:cNvSpPr txBox="1">
            <a:spLocks noChangeArrowheads="1"/>
          </p:cNvSpPr>
          <p:nvPr/>
        </p:nvSpPr>
        <p:spPr bwMode="auto">
          <a:xfrm>
            <a:off x="5741988" y="1395685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49" name="Text Box 152"/>
          <p:cNvSpPr txBox="1">
            <a:spLocks noChangeArrowheads="1"/>
          </p:cNvSpPr>
          <p:nvPr/>
        </p:nvSpPr>
        <p:spPr bwMode="auto">
          <a:xfrm>
            <a:off x="7123113" y="1395685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Ni ~ 100 AMeV</a:t>
            </a:r>
          </a:p>
        </p:txBody>
      </p:sp>
      <p:sp>
        <p:nvSpPr>
          <p:cNvPr id="261" name="Rectangle 264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2" name="Rectangle 265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3" name="Rectangle 266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Rectangle 267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Freeform 268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Freeform 269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270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271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272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273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274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275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Rectangle 276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Rectangle 277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Rectangle 278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Rectangle 279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Rectangle 280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Rectangle 281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Freeform 282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Freeform 283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Freeform 284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Freeform 285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Freeform 286"/>
          <p:cNvSpPr>
            <a:spLocks/>
          </p:cNvSpPr>
          <p:nvPr/>
        </p:nvSpPr>
        <p:spPr bwMode="auto">
          <a:xfrm>
            <a:off x="2665413" y="1994172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Freeform 287"/>
          <p:cNvSpPr>
            <a:spLocks/>
          </p:cNvSpPr>
          <p:nvPr/>
        </p:nvSpPr>
        <p:spPr bwMode="auto">
          <a:xfrm>
            <a:off x="2663825" y="1994172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Rectangle 288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Rectangle 289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Rectangle 290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Rectangle 291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292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293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Rectangle 294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" name="Rectangle 295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3" name="Rectangle 296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4" name="Rectangle 297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5" name="Rectangle 298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" name="Rectangle 299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" name="Freeform 300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8" name="Freeform 301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9" name="Freeform 302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" name="Freeform 303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1" name="Freeform 304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2" name="Freeform 305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3" name="Freeform 306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4" name="Freeform 307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" name="Freeform 308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6" name="Freeform 309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" name="Freeform 310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8" name="Freeform 311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Rectangle 312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Rectangle 313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Rectangle 314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Rectangle 315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Rectangle 316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Rectangle 317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Rectangle 318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Rectangle 319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Rectangle 320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Rectangle 321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Rectangle 322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Rectangle 323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Freeform 324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Freeform 325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3" name="Freeform 326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4" name="Freeform 327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" name="Rectangle 328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6" name="Rectangle 329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7" name="Freeform 330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" name="Freeform 331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9" name="Freeform 332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" name="Freeform 333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1" name="Rectangle 334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2" name="Rectangle 335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3" name="Freeform 336"/>
          <p:cNvSpPr>
            <a:spLocks/>
          </p:cNvSpPr>
          <p:nvPr/>
        </p:nvSpPr>
        <p:spPr bwMode="auto">
          <a:xfrm>
            <a:off x="3582988" y="2084660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4" name="Freeform 337"/>
          <p:cNvSpPr>
            <a:spLocks/>
          </p:cNvSpPr>
          <p:nvPr/>
        </p:nvSpPr>
        <p:spPr bwMode="auto">
          <a:xfrm>
            <a:off x="3686175" y="2135460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5" name="Freeform 338"/>
          <p:cNvSpPr>
            <a:spLocks/>
          </p:cNvSpPr>
          <p:nvPr/>
        </p:nvSpPr>
        <p:spPr bwMode="auto">
          <a:xfrm>
            <a:off x="4408488" y="2262460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" name="Freeform 339"/>
          <p:cNvSpPr>
            <a:spLocks/>
          </p:cNvSpPr>
          <p:nvPr/>
        </p:nvSpPr>
        <p:spPr bwMode="auto">
          <a:xfrm>
            <a:off x="4500563" y="2311672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" name="Freeform 340"/>
          <p:cNvSpPr>
            <a:spLocks/>
          </p:cNvSpPr>
          <p:nvPr/>
        </p:nvSpPr>
        <p:spPr bwMode="auto">
          <a:xfrm>
            <a:off x="1565275" y="2230710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8" name="Freeform 341"/>
          <p:cNvSpPr>
            <a:spLocks/>
          </p:cNvSpPr>
          <p:nvPr/>
        </p:nvSpPr>
        <p:spPr bwMode="auto">
          <a:xfrm>
            <a:off x="1863725" y="2306910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9" name="Freeform 342"/>
          <p:cNvSpPr>
            <a:spLocks/>
          </p:cNvSpPr>
          <p:nvPr/>
        </p:nvSpPr>
        <p:spPr bwMode="auto">
          <a:xfrm>
            <a:off x="1863725" y="2333897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0" name="Freeform 343"/>
          <p:cNvSpPr>
            <a:spLocks/>
          </p:cNvSpPr>
          <p:nvPr/>
        </p:nvSpPr>
        <p:spPr bwMode="auto">
          <a:xfrm>
            <a:off x="1547813" y="2335485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1" name="Freeform 344"/>
          <p:cNvSpPr>
            <a:spLocks/>
          </p:cNvSpPr>
          <p:nvPr/>
        </p:nvSpPr>
        <p:spPr bwMode="auto">
          <a:xfrm>
            <a:off x="1558925" y="2311672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2" name="Freeform 345"/>
          <p:cNvSpPr>
            <a:spLocks/>
          </p:cNvSpPr>
          <p:nvPr/>
        </p:nvSpPr>
        <p:spPr bwMode="auto">
          <a:xfrm>
            <a:off x="1547813" y="2240235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3" name="Freeform 346"/>
          <p:cNvSpPr>
            <a:spLocks/>
          </p:cNvSpPr>
          <p:nvPr/>
        </p:nvSpPr>
        <p:spPr bwMode="auto">
          <a:xfrm>
            <a:off x="1565275" y="2241822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4" name="Freeform 347"/>
          <p:cNvSpPr>
            <a:spLocks/>
          </p:cNvSpPr>
          <p:nvPr/>
        </p:nvSpPr>
        <p:spPr bwMode="auto">
          <a:xfrm>
            <a:off x="1863725" y="2218010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5" name="Freeform 348"/>
          <p:cNvSpPr>
            <a:spLocks/>
          </p:cNvSpPr>
          <p:nvPr/>
        </p:nvSpPr>
        <p:spPr bwMode="auto">
          <a:xfrm>
            <a:off x="1868488" y="2224360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6" name="Freeform 349"/>
          <p:cNvSpPr>
            <a:spLocks/>
          </p:cNvSpPr>
          <p:nvPr/>
        </p:nvSpPr>
        <p:spPr bwMode="auto">
          <a:xfrm>
            <a:off x="2209800" y="2149747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7" name="Freeform 350"/>
          <p:cNvSpPr>
            <a:spLocks/>
          </p:cNvSpPr>
          <p:nvPr/>
        </p:nvSpPr>
        <p:spPr bwMode="auto">
          <a:xfrm>
            <a:off x="2209800" y="2224360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" name="Freeform 35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9" name="Freeform 352"/>
          <p:cNvSpPr>
            <a:spLocks/>
          </p:cNvSpPr>
          <p:nvPr/>
        </p:nvSpPr>
        <p:spPr bwMode="auto">
          <a:xfrm>
            <a:off x="2209800" y="2303735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0" name="Freeform 353"/>
          <p:cNvSpPr>
            <a:spLocks/>
          </p:cNvSpPr>
          <p:nvPr/>
        </p:nvSpPr>
        <p:spPr bwMode="auto">
          <a:xfrm>
            <a:off x="2209800" y="2303735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1" name="Freeform 354"/>
          <p:cNvSpPr>
            <a:spLocks/>
          </p:cNvSpPr>
          <p:nvPr/>
        </p:nvSpPr>
        <p:spPr bwMode="auto">
          <a:xfrm>
            <a:off x="2209800" y="2154510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2" name="Freeform 35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3" name="Freeform 356"/>
          <p:cNvSpPr>
            <a:spLocks/>
          </p:cNvSpPr>
          <p:nvPr/>
        </p:nvSpPr>
        <p:spPr bwMode="auto">
          <a:xfrm>
            <a:off x="2209800" y="2311672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4" name="Freeform 357"/>
          <p:cNvSpPr>
            <a:spLocks/>
          </p:cNvSpPr>
          <p:nvPr/>
        </p:nvSpPr>
        <p:spPr bwMode="auto">
          <a:xfrm>
            <a:off x="2209800" y="2311672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5" name="Freeform 358"/>
          <p:cNvSpPr>
            <a:spLocks/>
          </p:cNvSpPr>
          <p:nvPr/>
        </p:nvSpPr>
        <p:spPr bwMode="auto">
          <a:xfrm>
            <a:off x="2209800" y="2311672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6" name="Freeform 35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" name="Freeform 360"/>
          <p:cNvSpPr>
            <a:spLocks/>
          </p:cNvSpPr>
          <p:nvPr/>
        </p:nvSpPr>
        <p:spPr bwMode="auto">
          <a:xfrm>
            <a:off x="2209800" y="2237060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" name="Freeform 361"/>
          <p:cNvSpPr>
            <a:spLocks/>
          </p:cNvSpPr>
          <p:nvPr/>
        </p:nvSpPr>
        <p:spPr bwMode="auto">
          <a:xfrm>
            <a:off x="2209800" y="2314847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9" name="Freeform 362"/>
          <p:cNvSpPr>
            <a:spLocks/>
          </p:cNvSpPr>
          <p:nvPr/>
        </p:nvSpPr>
        <p:spPr bwMode="auto">
          <a:xfrm>
            <a:off x="2209800" y="2314847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0" name="Freeform 363"/>
          <p:cNvSpPr>
            <a:spLocks/>
          </p:cNvSpPr>
          <p:nvPr/>
        </p:nvSpPr>
        <p:spPr bwMode="auto">
          <a:xfrm>
            <a:off x="2209800" y="2314847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" name="Freeform 364"/>
          <p:cNvSpPr>
            <a:spLocks/>
          </p:cNvSpPr>
          <p:nvPr/>
        </p:nvSpPr>
        <p:spPr bwMode="auto">
          <a:xfrm>
            <a:off x="2209800" y="2302147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2" name="Freeform 365"/>
          <p:cNvSpPr>
            <a:spLocks/>
          </p:cNvSpPr>
          <p:nvPr/>
        </p:nvSpPr>
        <p:spPr bwMode="auto">
          <a:xfrm>
            <a:off x="2209800" y="2149747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3" name="Freeform 366"/>
          <p:cNvSpPr>
            <a:spLocks/>
          </p:cNvSpPr>
          <p:nvPr/>
        </p:nvSpPr>
        <p:spPr bwMode="auto">
          <a:xfrm>
            <a:off x="2209800" y="2227535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4" name="Freeform 367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5" name="Freeform 368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" name="Freeform 369"/>
          <p:cNvSpPr>
            <a:spLocks/>
          </p:cNvSpPr>
          <p:nvPr/>
        </p:nvSpPr>
        <p:spPr bwMode="auto">
          <a:xfrm>
            <a:off x="2209800" y="2156097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7" name="Freeform 370"/>
          <p:cNvSpPr>
            <a:spLocks/>
          </p:cNvSpPr>
          <p:nvPr/>
        </p:nvSpPr>
        <p:spPr bwMode="auto">
          <a:xfrm>
            <a:off x="2209800" y="2232297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" name="Freeform 371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" name="Freeform 372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" name="Freeform 373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" name="Freeform 374"/>
          <p:cNvSpPr>
            <a:spLocks/>
          </p:cNvSpPr>
          <p:nvPr/>
        </p:nvSpPr>
        <p:spPr bwMode="auto">
          <a:xfrm>
            <a:off x="2209800" y="2162447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" name="Freeform 375"/>
          <p:cNvSpPr>
            <a:spLocks/>
          </p:cNvSpPr>
          <p:nvPr/>
        </p:nvSpPr>
        <p:spPr bwMode="auto">
          <a:xfrm>
            <a:off x="2209800" y="2237060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3" name="Freeform 376"/>
          <p:cNvSpPr>
            <a:spLocks/>
          </p:cNvSpPr>
          <p:nvPr/>
        </p:nvSpPr>
        <p:spPr bwMode="auto">
          <a:xfrm>
            <a:off x="2209800" y="2314847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4" name="Freeform 377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5" name="Freeform 378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6" name="Freeform 379"/>
          <p:cNvSpPr>
            <a:spLocks/>
          </p:cNvSpPr>
          <p:nvPr/>
        </p:nvSpPr>
        <p:spPr bwMode="auto">
          <a:xfrm>
            <a:off x="2209800" y="2149747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7" name="Freeform 380"/>
          <p:cNvSpPr>
            <a:spLocks/>
          </p:cNvSpPr>
          <p:nvPr/>
        </p:nvSpPr>
        <p:spPr bwMode="auto">
          <a:xfrm>
            <a:off x="2209800" y="2227535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" name="Freeform 38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" name="Freeform 382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0" name="Freeform 383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1" name="Freeform 384"/>
          <p:cNvSpPr>
            <a:spLocks/>
          </p:cNvSpPr>
          <p:nvPr/>
        </p:nvSpPr>
        <p:spPr bwMode="auto">
          <a:xfrm>
            <a:off x="2209800" y="2156097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" name="Freeform 38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3" name="Freeform 386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4" name="Freeform 387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5" name="Freeform 388"/>
          <p:cNvSpPr>
            <a:spLocks/>
          </p:cNvSpPr>
          <p:nvPr/>
        </p:nvSpPr>
        <p:spPr bwMode="auto">
          <a:xfrm>
            <a:off x="2209800" y="2311672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" name="Freeform 38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7" name="Freeform 390"/>
          <p:cNvSpPr>
            <a:spLocks/>
          </p:cNvSpPr>
          <p:nvPr/>
        </p:nvSpPr>
        <p:spPr bwMode="auto">
          <a:xfrm>
            <a:off x="2209800" y="2237060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8" name="Freeform 391"/>
          <p:cNvSpPr>
            <a:spLocks/>
          </p:cNvSpPr>
          <p:nvPr/>
        </p:nvSpPr>
        <p:spPr bwMode="auto">
          <a:xfrm>
            <a:off x="2209800" y="2314847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" name="Freeform 392"/>
          <p:cNvSpPr>
            <a:spLocks/>
          </p:cNvSpPr>
          <p:nvPr/>
        </p:nvSpPr>
        <p:spPr bwMode="auto">
          <a:xfrm>
            <a:off x="2209800" y="2314847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0" name="Freeform 393"/>
          <p:cNvSpPr>
            <a:spLocks/>
          </p:cNvSpPr>
          <p:nvPr/>
        </p:nvSpPr>
        <p:spPr bwMode="auto">
          <a:xfrm>
            <a:off x="2209800" y="2314847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" name="Rectangle 394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2" name="Rectangle 395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" name="Rectangle 396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4" name="Rectangle 397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5" name="Freeform 398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" name="Freeform 399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" name="Freeform 400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8" name="Freeform 401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" name="Rectangle 402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" name="Rectangle 403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1" name="Text Box 404"/>
          <p:cNvSpPr txBox="1">
            <a:spLocks noChangeArrowheads="1"/>
          </p:cNvSpPr>
          <p:nvPr/>
        </p:nvSpPr>
        <p:spPr bwMode="auto">
          <a:xfrm>
            <a:off x="328613" y="1395685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402" name="Text Box 405"/>
          <p:cNvSpPr txBox="1">
            <a:spLocks noChangeArrowheads="1"/>
          </p:cNvSpPr>
          <p:nvPr/>
        </p:nvSpPr>
        <p:spPr bwMode="auto">
          <a:xfrm>
            <a:off x="304800" y="2619647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494" name="AutoShape 497"/>
          <p:cNvSpPr>
            <a:spLocks/>
          </p:cNvSpPr>
          <p:nvPr/>
        </p:nvSpPr>
        <p:spPr bwMode="auto">
          <a:xfrm>
            <a:off x="2916238" y="1251222"/>
            <a:ext cx="1655762" cy="609600"/>
          </a:xfrm>
          <a:prstGeom prst="borderCallout2">
            <a:avLst>
              <a:gd name="adj1" fmla="val 18750"/>
              <a:gd name="adj2" fmla="val -4602"/>
              <a:gd name="adj3" fmla="val 18750"/>
              <a:gd name="adj4" fmla="val -10259"/>
              <a:gd name="adj5" fmla="val 177083"/>
              <a:gd name="adj6" fmla="val -30778"/>
            </a:avLst>
          </a:prstGeom>
          <a:solidFill>
            <a:srgbClr val="0066CC"/>
          </a:solidFill>
          <a:ln w="6350" algn="ctr">
            <a:solidFill>
              <a:srgbClr val="0066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9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fully striped fragments</a:t>
            </a:r>
          </a:p>
        </p:txBody>
      </p:sp>
      <p:pic>
        <p:nvPicPr>
          <p:cNvPr id="497" name="Picture 500" descr="clu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7556500" y="2098675"/>
            <a:ext cx="15113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501" descr="ri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71217"/>
            <a:ext cx="1019175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502" descr="F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00" y="3689945"/>
            <a:ext cx="66008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Rare Isotope Selection at FRS: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</a:t>
            </a:r>
            <a:r>
              <a:rPr lang="el-GR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ρ</a:t>
            </a:r>
            <a:r>
              <a:rPr lang="de-DE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-</a:t>
            </a:r>
            <a:r>
              <a:rPr lang="el-GR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Δ</a:t>
            </a:r>
            <a:r>
              <a:rPr lang="de-DE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E-B</a:t>
            </a:r>
            <a:r>
              <a:rPr lang="el-GR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ρ</a:t>
            </a:r>
            <a:r>
              <a:rPr lang="de-DE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Selection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619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58000" y="3816000"/>
            <a:ext cx="1325563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 flipH="1">
            <a:off x="3203575" y="2980010"/>
            <a:ext cx="1368425" cy="1439862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5605463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605463" y="1633810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6973888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6904038" y="1805260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11"/>
          <p:cNvSpPr>
            <a:spLocks noEditPoints="1"/>
          </p:cNvSpPr>
          <p:nvPr/>
        </p:nvSpPr>
        <p:spPr bwMode="auto">
          <a:xfrm>
            <a:off x="6999288" y="1854472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7011988" y="2222772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7308850" y="2298972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7308850" y="2324372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6991350" y="2325960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7002463" y="2302147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6991350" y="2232297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7008813" y="2233885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7308850" y="2208485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7313613" y="2214835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4576763" y="1994172"/>
            <a:ext cx="2366962" cy="1044575"/>
            <a:chOff x="2883" y="1358"/>
            <a:chExt cx="1491" cy="658"/>
          </a:xfrm>
        </p:grpSpPr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8" name="Text Box 151"/>
          <p:cNvSpPr txBox="1">
            <a:spLocks noChangeArrowheads="1"/>
          </p:cNvSpPr>
          <p:nvPr/>
        </p:nvSpPr>
        <p:spPr bwMode="auto">
          <a:xfrm>
            <a:off x="5741988" y="1395685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49" name="Text Box 152"/>
          <p:cNvSpPr txBox="1">
            <a:spLocks noChangeArrowheads="1"/>
          </p:cNvSpPr>
          <p:nvPr/>
        </p:nvSpPr>
        <p:spPr bwMode="auto">
          <a:xfrm>
            <a:off x="7123113" y="1395685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Ni ~ 100 AMeV</a:t>
            </a:r>
          </a:p>
        </p:txBody>
      </p:sp>
      <p:grpSp>
        <p:nvGrpSpPr>
          <p:cNvPr id="150" name="Group 153"/>
          <p:cNvGrpSpPr>
            <a:grpSpLocks/>
          </p:cNvGrpSpPr>
          <p:nvPr/>
        </p:nvGrpSpPr>
        <p:grpSpPr bwMode="auto">
          <a:xfrm>
            <a:off x="1651000" y="4559572"/>
            <a:ext cx="2460625" cy="1516063"/>
            <a:chOff x="1040" y="2974"/>
            <a:chExt cx="1550" cy="955"/>
          </a:xfrm>
        </p:grpSpPr>
        <p:sp>
          <p:nvSpPr>
            <p:cNvPr id="151" name="Rectangle 154"/>
            <p:cNvSpPr>
              <a:spLocks noChangeArrowheads="1"/>
            </p:cNvSpPr>
            <p:nvPr/>
          </p:nvSpPr>
          <p:spPr bwMode="auto">
            <a:xfrm>
              <a:off x="1297" y="2979"/>
              <a:ext cx="1285" cy="77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2" name="Freeform 155"/>
            <p:cNvSpPr>
              <a:spLocks/>
            </p:cNvSpPr>
            <p:nvPr/>
          </p:nvSpPr>
          <p:spPr bwMode="auto">
            <a:xfrm>
              <a:off x="1297" y="2974"/>
              <a:ext cx="1293" cy="13"/>
            </a:xfrm>
            <a:custGeom>
              <a:avLst/>
              <a:gdLst>
                <a:gd name="T0" fmla="*/ 1114 w 1114"/>
                <a:gd name="T1" fmla="*/ 5 h 12"/>
                <a:gd name="T2" fmla="*/ 1107 w 1114"/>
                <a:gd name="T3" fmla="*/ 0 h 12"/>
                <a:gd name="T4" fmla="*/ 0 w 1114"/>
                <a:gd name="T5" fmla="*/ 0 h 12"/>
                <a:gd name="T6" fmla="*/ 0 w 1114"/>
                <a:gd name="T7" fmla="*/ 12 h 12"/>
                <a:gd name="T8" fmla="*/ 1107 w 1114"/>
                <a:gd name="T9" fmla="*/ 12 h 12"/>
                <a:gd name="T10" fmla="*/ 1101 w 1114"/>
                <a:gd name="T11" fmla="*/ 5 h 12"/>
                <a:gd name="T12" fmla="*/ 1114 w 1114"/>
                <a:gd name="T13" fmla="*/ 5 h 12"/>
                <a:gd name="T14" fmla="*/ 1114 w 1114"/>
                <a:gd name="T15" fmla="*/ 0 h 12"/>
                <a:gd name="T16" fmla="*/ 1107 w 1114"/>
                <a:gd name="T17" fmla="*/ 0 h 12"/>
                <a:gd name="T18" fmla="*/ 1114 w 1114"/>
                <a:gd name="T1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2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07" y="12"/>
                  </a:lnTo>
                  <a:lnTo>
                    <a:pt x="1101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3" name="Freeform 156"/>
            <p:cNvSpPr>
              <a:spLocks/>
            </p:cNvSpPr>
            <p:nvPr/>
          </p:nvSpPr>
          <p:spPr bwMode="auto">
            <a:xfrm>
              <a:off x="2575" y="2979"/>
              <a:ext cx="15" cy="777"/>
            </a:xfrm>
            <a:custGeom>
              <a:avLst/>
              <a:gdLst>
                <a:gd name="T0" fmla="*/ 6 w 13"/>
                <a:gd name="T1" fmla="*/ 744 h 744"/>
                <a:gd name="T2" fmla="*/ 13 w 13"/>
                <a:gd name="T3" fmla="*/ 738 h 744"/>
                <a:gd name="T4" fmla="*/ 13 w 13"/>
                <a:gd name="T5" fmla="*/ 0 h 744"/>
                <a:gd name="T6" fmla="*/ 0 w 13"/>
                <a:gd name="T7" fmla="*/ 0 h 744"/>
                <a:gd name="T8" fmla="*/ 0 w 13"/>
                <a:gd name="T9" fmla="*/ 738 h 744"/>
                <a:gd name="T10" fmla="*/ 6 w 13"/>
                <a:gd name="T11" fmla="*/ 732 h 744"/>
                <a:gd name="T12" fmla="*/ 6 w 13"/>
                <a:gd name="T13" fmla="*/ 744 h 744"/>
                <a:gd name="T14" fmla="*/ 13 w 13"/>
                <a:gd name="T15" fmla="*/ 744 h 744"/>
                <a:gd name="T16" fmla="*/ 13 w 13"/>
                <a:gd name="T17" fmla="*/ 738 h 744"/>
                <a:gd name="T18" fmla="*/ 6 w 13"/>
                <a:gd name="T19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44">
                  <a:moveTo>
                    <a:pt x="6" y="744"/>
                  </a:moveTo>
                  <a:lnTo>
                    <a:pt x="13" y="73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38"/>
                  </a:lnTo>
                  <a:lnTo>
                    <a:pt x="6" y="732"/>
                  </a:lnTo>
                  <a:lnTo>
                    <a:pt x="6" y="744"/>
                  </a:lnTo>
                  <a:lnTo>
                    <a:pt x="13" y="744"/>
                  </a:lnTo>
                  <a:lnTo>
                    <a:pt x="13" y="738"/>
                  </a:lnTo>
                  <a:lnTo>
                    <a:pt x="6" y="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4" name="Freeform 157"/>
            <p:cNvSpPr>
              <a:spLocks/>
            </p:cNvSpPr>
            <p:nvPr/>
          </p:nvSpPr>
          <p:spPr bwMode="auto">
            <a:xfrm>
              <a:off x="1290" y="3743"/>
              <a:ext cx="1292" cy="13"/>
            </a:xfrm>
            <a:custGeom>
              <a:avLst/>
              <a:gdLst>
                <a:gd name="T0" fmla="*/ 0 w 1113"/>
                <a:gd name="T1" fmla="*/ 6 h 12"/>
                <a:gd name="T2" fmla="*/ 6 w 1113"/>
                <a:gd name="T3" fmla="*/ 12 h 12"/>
                <a:gd name="T4" fmla="*/ 1113 w 1113"/>
                <a:gd name="T5" fmla="*/ 12 h 12"/>
                <a:gd name="T6" fmla="*/ 1113 w 1113"/>
                <a:gd name="T7" fmla="*/ 0 h 12"/>
                <a:gd name="T8" fmla="*/ 6 w 1113"/>
                <a:gd name="T9" fmla="*/ 0 h 12"/>
                <a:gd name="T10" fmla="*/ 12 w 1113"/>
                <a:gd name="T11" fmla="*/ 6 h 12"/>
                <a:gd name="T12" fmla="*/ 0 w 1113"/>
                <a:gd name="T13" fmla="*/ 6 h 12"/>
                <a:gd name="T14" fmla="*/ 0 w 1113"/>
                <a:gd name="T15" fmla="*/ 12 h 12"/>
                <a:gd name="T16" fmla="*/ 6 w 1113"/>
                <a:gd name="T17" fmla="*/ 12 h 12"/>
                <a:gd name="T18" fmla="*/ 0 w 111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2">
                  <a:moveTo>
                    <a:pt x="0" y="6"/>
                  </a:moveTo>
                  <a:lnTo>
                    <a:pt x="6" y="12"/>
                  </a:lnTo>
                  <a:lnTo>
                    <a:pt x="1113" y="12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5" name="Freeform 158"/>
            <p:cNvSpPr>
              <a:spLocks/>
            </p:cNvSpPr>
            <p:nvPr/>
          </p:nvSpPr>
          <p:spPr bwMode="auto">
            <a:xfrm>
              <a:off x="1290" y="2974"/>
              <a:ext cx="14" cy="776"/>
            </a:xfrm>
            <a:custGeom>
              <a:avLst/>
              <a:gdLst>
                <a:gd name="T0" fmla="*/ 6 w 12"/>
                <a:gd name="T1" fmla="*/ 0 h 743"/>
                <a:gd name="T2" fmla="*/ 0 w 12"/>
                <a:gd name="T3" fmla="*/ 5 h 743"/>
                <a:gd name="T4" fmla="*/ 0 w 12"/>
                <a:gd name="T5" fmla="*/ 743 h 743"/>
                <a:gd name="T6" fmla="*/ 12 w 12"/>
                <a:gd name="T7" fmla="*/ 743 h 743"/>
                <a:gd name="T8" fmla="*/ 12 w 12"/>
                <a:gd name="T9" fmla="*/ 5 h 743"/>
                <a:gd name="T10" fmla="*/ 6 w 12"/>
                <a:gd name="T11" fmla="*/ 12 h 743"/>
                <a:gd name="T12" fmla="*/ 6 w 12"/>
                <a:gd name="T13" fmla="*/ 0 h 743"/>
                <a:gd name="T14" fmla="*/ 0 w 12"/>
                <a:gd name="T15" fmla="*/ 0 h 743"/>
                <a:gd name="T16" fmla="*/ 0 w 12"/>
                <a:gd name="T17" fmla="*/ 5 h 743"/>
                <a:gd name="T18" fmla="*/ 6 w 12"/>
                <a:gd name="T1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3">
                  <a:moveTo>
                    <a:pt x="6" y="0"/>
                  </a:moveTo>
                  <a:lnTo>
                    <a:pt x="0" y="5"/>
                  </a:lnTo>
                  <a:lnTo>
                    <a:pt x="0" y="743"/>
                  </a:lnTo>
                  <a:lnTo>
                    <a:pt x="12" y="743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6" name="Freeform 159"/>
            <p:cNvSpPr>
              <a:spLocks/>
            </p:cNvSpPr>
            <p:nvPr/>
          </p:nvSpPr>
          <p:spPr bwMode="auto">
            <a:xfrm>
              <a:off x="1297" y="3634"/>
              <a:ext cx="15" cy="1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0 h 10"/>
                <a:gd name="T4" fmla="*/ 0 w 13"/>
                <a:gd name="T5" fmla="*/ 0 h 10"/>
                <a:gd name="T6" fmla="*/ 0 w 13"/>
                <a:gd name="T7" fmla="*/ 10 h 10"/>
                <a:gd name="T8" fmla="*/ 13 w 13"/>
                <a:gd name="T9" fmla="*/ 10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3" y="1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" name="Freeform 160"/>
            <p:cNvSpPr>
              <a:spLocks/>
            </p:cNvSpPr>
            <p:nvPr/>
          </p:nvSpPr>
          <p:spPr bwMode="auto">
            <a:xfrm>
              <a:off x="1297" y="3523"/>
              <a:ext cx="33" cy="12"/>
            </a:xfrm>
            <a:custGeom>
              <a:avLst/>
              <a:gdLst>
                <a:gd name="T0" fmla="*/ 28 w 28"/>
                <a:gd name="T1" fmla="*/ 6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" name="Freeform 161"/>
            <p:cNvSpPr>
              <a:spLocks/>
            </p:cNvSpPr>
            <p:nvPr/>
          </p:nvSpPr>
          <p:spPr bwMode="auto">
            <a:xfrm>
              <a:off x="1297" y="3415"/>
              <a:ext cx="15" cy="11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9" name="Freeform 162"/>
            <p:cNvSpPr>
              <a:spLocks/>
            </p:cNvSpPr>
            <p:nvPr/>
          </p:nvSpPr>
          <p:spPr bwMode="auto">
            <a:xfrm>
              <a:off x="1297" y="3304"/>
              <a:ext cx="33" cy="10"/>
            </a:xfrm>
            <a:custGeom>
              <a:avLst/>
              <a:gdLst>
                <a:gd name="T0" fmla="*/ 28 w 28"/>
                <a:gd name="T1" fmla="*/ 5 h 10"/>
                <a:gd name="T2" fmla="*/ 28 w 28"/>
                <a:gd name="T3" fmla="*/ 0 h 10"/>
                <a:gd name="T4" fmla="*/ 0 w 28"/>
                <a:gd name="T5" fmla="*/ 0 h 10"/>
                <a:gd name="T6" fmla="*/ 0 w 28"/>
                <a:gd name="T7" fmla="*/ 10 h 10"/>
                <a:gd name="T8" fmla="*/ 28 w 28"/>
                <a:gd name="T9" fmla="*/ 10 h 10"/>
                <a:gd name="T10" fmla="*/ 28 w 28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0" name="Freeform 163"/>
            <p:cNvSpPr>
              <a:spLocks/>
            </p:cNvSpPr>
            <p:nvPr/>
          </p:nvSpPr>
          <p:spPr bwMode="auto">
            <a:xfrm>
              <a:off x="1297" y="3193"/>
              <a:ext cx="15" cy="12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1" name="Freeform 164"/>
            <p:cNvSpPr>
              <a:spLocks/>
            </p:cNvSpPr>
            <p:nvPr/>
          </p:nvSpPr>
          <p:spPr bwMode="auto">
            <a:xfrm>
              <a:off x="1297" y="3085"/>
              <a:ext cx="33" cy="11"/>
            </a:xfrm>
            <a:custGeom>
              <a:avLst/>
              <a:gdLst>
                <a:gd name="T0" fmla="*/ 28 w 28"/>
                <a:gd name="T1" fmla="*/ 5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2" name="Freeform 165"/>
            <p:cNvSpPr>
              <a:spLocks/>
            </p:cNvSpPr>
            <p:nvPr/>
          </p:nvSpPr>
          <p:spPr bwMode="auto">
            <a:xfrm>
              <a:off x="1419" y="3722"/>
              <a:ext cx="13" cy="28"/>
            </a:xfrm>
            <a:custGeom>
              <a:avLst/>
              <a:gdLst>
                <a:gd name="T0" fmla="*/ 6 w 11"/>
                <a:gd name="T1" fmla="*/ 0 h 27"/>
                <a:gd name="T2" fmla="*/ 0 w 11"/>
                <a:gd name="T3" fmla="*/ 0 h 27"/>
                <a:gd name="T4" fmla="*/ 0 w 11"/>
                <a:gd name="T5" fmla="*/ 27 h 27"/>
                <a:gd name="T6" fmla="*/ 11 w 11"/>
                <a:gd name="T7" fmla="*/ 27 h 27"/>
                <a:gd name="T8" fmla="*/ 11 w 11"/>
                <a:gd name="T9" fmla="*/ 0 h 27"/>
                <a:gd name="T10" fmla="*/ 6 w 1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" name="Freeform 166"/>
            <p:cNvSpPr>
              <a:spLocks/>
            </p:cNvSpPr>
            <p:nvPr/>
          </p:nvSpPr>
          <p:spPr bwMode="auto">
            <a:xfrm>
              <a:off x="1548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" name="Freeform 167"/>
            <p:cNvSpPr>
              <a:spLocks/>
            </p:cNvSpPr>
            <p:nvPr/>
          </p:nvSpPr>
          <p:spPr bwMode="auto">
            <a:xfrm>
              <a:off x="1676" y="3722"/>
              <a:ext cx="13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" name="Freeform 168"/>
            <p:cNvSpPr>
              <a:spLocks/>
            </p:cNvSpPr>
            <p:nvPr/>
          </p:nvSpPr>
          <p:spPr bwMode="auto">
            <a:xfrm>
              <a:off x="1803" y="3736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6" name="Freeform 169"/>
            <p:cNvSpPr>
              <a:spLocks/>
            </p:cNvSpPr>
            <p:nvPr/>
          </p:nvSpPr>
          <p:spPr bwMode="auto">
            <a:xfrm>
              <a:off x="1933" y="3722"/>
              <a:ext cx="15" cy="28"/>
            </a:xfrm>
            <a:custGeom>
              <a:avLst/>
              <a:gdLst>
                <a:gd name="T0" fmla="*/ 6 w 13"/>
                <a:gd name="T1" fmla="*/ 0 h 27"/>
                <a:gd name="T2" fmla="*/ 0 w 13"/>
                <a:gd name="T3" fmla="*/ 0 h 27"/>
                <a:gd name="T4" fmla="*/ 0 w 13"/>
                <a:gd name="T5" fmla="*/ 27 h 27"/>
                <a:gd name="T6" fmla="*/ 13 w 13"/>
                <a:gd name="T7" fmla="*/ 27 h 27"/>
                <a:gd name="T8" fmla="*/ 13 w 13"/>
                <a:gd name="T9" fmla="*/ 0 h 27"/>
                <a:gd name="T10" fmla="*/ 6 w 13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7" name="Freeform 170"/>
            <p:cNvSpPr>
              <a:spLocks/>
            </p:cNvSpPr>
            <p:nvPr/>
          </p:nvSpPr>
          <p:spPr bwMode="auto">
            <a:xfrm>
              <a:off x="2062" y="3736"/>
              <a:ext cx="14" cy="14"/>
            </a:xfrm>
            <a:custGeom>
              <a:avLst/>
              <a:gdLst>
                <a:gd name="T0" fmla="*/ 5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5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" name="Freeform 171"/>
            <p:cNvSpPr>
              <a:spLocks/>
            </p:cNvSpPr>
            <p:nvPr/>
          </p:nvSpPr>
          <p:spPr bwMode="auto">
            <a:xfrm>
              <a:off x="2190" y="3722"/>
              <a:ext cx="13" cy="28"/>
            </a:xfrm>
            <a:custGeom>
              <a:avLst/>
              <a:gdLst>
                <a:gd name="T0" fmla="*/ 7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7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" name="Freeform 172"/>
            <p:cNvSpPr>
              <a:spLocks/>
            </p:cNvSpPr>
            <p:nvPr/>
          </p:nvSpPr>
          <p:spPr bwMode="auto">
            <a:xfrm>
              <a:off x="2319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0" name="Freeform 173"/>
            <p:cNvSpPr>
              <a:spLocks/>
            </p:cNvSpPr>
            <p:nvPr/>
          </p:nvSpPr>
          <p:spPr bwMode="auto">
            <a:xfrm>
              <a:off x="2447" y="3722"/>
              <a:ext cx="14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1" name="Freeform 174"/>
            <p:cNvSpPr>
              <a:spLocks/>
            </p:cNvSpPr>
            <p:nvPr/>
          </p:nvSpPr>
          <p:spPr bwMode="auto">
            <a:xfrm>
              <a:off x="1419" y="2979"/>
              <a:ext cx="13" cy="28"/>
            </a:xfrm>
            <a:custGeom>
              <a:avLst/>
              <a:gdLst>
                <a:gd name="T0" fmla="*/ 6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6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6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2" name="Freeform 175"/>
            <p:cNvSpPr>
              <a:spLocks/>
            </p:cNvSpPr>
            <p:nvPr/>
          </p:nvSpPr>
          <p:spPr bwMode="auto">
            <a:xfrm>
              <a:off x="1548" y="2979"/>
              <a:ext cx="13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3" name="Freeform 176"/>
            <p:cNvSpPr>
              <a:spLocks/>
            </p:cNvSpPr>
            <p:nvPr/>
          </p:nvSpPr>
          <p:spPr bwMode="auto">
            <a:xfrm>
              <a:off x="1676" y="2979"/>
              <a:ext cx="13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" name="Freeform 177"/>
            <p:cNvSpPr>
              <a:spLocks/>
            </p:cNvSpPr>
            <p:nvPr/>
          </p:nvSpPr>
          <p:spPr bwMode="auto">
            <a:xfrm>
              <a:off x="1803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5" name="Freeform 178"/>
            <p:cNvSpPr>
              <a:spLocks/>
            </p:cNvSpPr>
            <p:nvPr/>
          </p:nvSpPr>
          <p:spPr bwMode="auto">
            <a:xfrm>
              <a:off x="1933" y="2979"/>
              <a:ext cx="15" cy="30"/>
            </a:xfrm>
            <a:custGeom>
              <a:avLst/>
              <a:gdLst>
                <a:gd name="T0" fmla="*/ 6 w 13"/>
                <a:gd name="T1" fmla="*/ 28 h 28"/>
                <a:gd name="T2" fmla="*/ 13 w 13"/>
                <a:gd name="T3" fmla="*/ 28 h 28"/>
                <a:gd name="T4" fmla="*/ 11 w 13"/>
                <a:gd name="T5" fmla="*/ 0 h 28"/>
                <a:gd name="T6" fmla="*/ 0 w 13"/>
                <a:gd name="T7" fmla="*/ 1 h 28"/>
                <a:gd name="T8" fmla="*/ 0 w 13"/>
                <a:gd name="T9" fmla="*/ 28 h 28"/>
                <a:gd name="T10" fmla="*/ 6 w 13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8">
                  <a:moveTo>
                    <a:pt x="6" y="28"/>
                  </a:moveTo>
                  <a:lnTo>
                    <a:pt x="13" y="28"/>
                  </a:lnTo>
                  <a:lnTo>
                    <a:pt x="11" y="0"/>
                  </a:lnTo>
                  <a:lnTo>
                    <a:pt x="0" y="1"/>
                  </a:lnTo>
                  <a:lnTo>
                    <a:pt x="0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6" name="Freeform 179"/>
            <p:cNvSpPr>
              <a:spLocks/>
            </p:cNvSpPr>
            <p:nvPr/>
          </p:nvSpPr>
          <p:spPr bwMode="auto">
            <a:xfrm>
              <a:off x="2062" y="2979"/>
              <a:ext cx="14" cy="14"/>
            </a:xfrm>
            <a:custGeom>
              <a:avLst/>
              <a:gdLst>
                <a:gd name="T0" fmla="*/ 5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5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" name="Freeform 180"/>
            <p:cNvSpPr>
              <a:spLocks/>
            </p:cNvSpPr>
            <p:nvPr/>
          </p:nvSpPr>
          <p:spPr bwMode="auto">
            <a:xfrm>
              <a:off x="2190" y="2979"/>
              <a:ext cx="13" cy="28"/>
            </a:xfrm>
            <a:custGeom>
              <a:avLst/>
              <a:gdLst>
                <a:gd name="T0" fmla="*/ 7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7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7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" name="Freeform 181"/>
            <p:cNvSpPr>
              <a:spLocks/>
            </p:cNvSpPr>
            <p:nvPr/>
          </p:nvSpPr>
          <p:spPr bwMode="auto">
            <a:xfrm>
              <a:off x="2320" y="2979"/>
              <a:ext cx="12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9" name="Freeform 182"/>
            <p:cNvSpPr>
              <a:spLocks/>
            </p:cNvSpPr>
            <p:nvPr/>
          </p:nvSpPr>
          <p:spPr bwMode="auto">
            <a:xfrm>
              <a:off x="244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0" name="Freeform 183"/>
            <p:cNvSpPr>
              <a:spLocks/>
            </p:cNvSpPr>
            <p:nvPr/>
          </p:nvSpPr>
          <p:spPr bwMode="auto">
            <a:xfrm>
              <a:off x="2552" y="3085"/>
              <a:ext cx="31" cy="11"/>
            </a:xfrm>
            <a:custGeom>
              <a:avLst/>
              <a:gdLst>
                <a:gd name="T0" fmla="*/ 0 w 27"/>
                <a:gd name="T1" fmla="*/ 5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5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1" name="Freeform 184"/>
            <p:cNvSpPr>
              <a:spLocks/>
            </p:cNvSpPr>
            <p:nvPr/>
          </p:nvSpPr>
          <p:spPr bwMode="auto">
            <a:xfrm>
              <a:off x="2568" y="3193"/>
              <a:ext cx="15" cy="12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2" name="Freeform 185"/>
            <p:cNvSpPr>
              <a:spLocks/>
            </p:cNvSpPr>
            <p:nvPr/>
          </p:nvSpPr>
          <p:spPr bwMode="auto">
            <a:xfrm>
              <a:off x="2552" y="3304"/>
              <a:ext cx="31" cy="10"/>
            </a:xfrm>
            <a:custGeom>
              <a:avLst/>
              <a:gdLst>
                <a:gd name="T0" fmla="*/ 0 w 27"/>
                <a:gd name="T1" fmla="*/ 5 h 10"/>
                <a:gd name="T2" fmla="*/ 0 w 27"/>
                <a:gd name="T3" fmla="*/ 10 h 10"/>
                <a:gd name="T4" fmla="*/ 27 w 27"/>
                <a:gd name="T5" fmla="*/ 10 h 10"/>
                <a:gd name="T6" fmla="*/ 27 w 27"/>
                <a:gd name="T7" fmla="*/ 0 h 10"/>
                <a:gd name="T8" fmla="*/ 0 w 27"/>
                <a:gd name="T9" fmla="*/ 0 h 10"/>
                <a:gd name="T10" fmla="*/ 0 w 27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">
                  <a:moveTo>
                    <a:pt x="0" y="5"/>
                  </a:moveTo>
                  <a:lnTo>
                    <a:pt x="0" y="10"/>
                  </a:lnTo>
                  <a:lnTo>
                    <a:pt x="27" y="1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3" name="Freeform 186"/>
            <p:cNvSpPr>
              <a:spLocks/>
            </p:cNvSpPr>
            <p:nvPr/>
          </p:nvSpPr>
          <p:spPr bwMode="auto">
            <a:xfrm>
              <a:off x="2568" y="3415"/>
              <a:ext cx="15" cy="11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" name="Freeform 187"/>
            <p:cNvSpPr>
              <a:spLocks/>
            </p:cNvSpPr>
            <p:nvPr/>
          </p:nvSpPr>
          <p:spPr bwMode="auto">
            <a:xfrm>
              <a:off x="2552" y="3523"/>
              <a:ext cx="31" cy="12"/>
            </a:xfrm>
            <a:custGeom>
              <a:avLst/>
              <a:gdLst>
                <a:gd name="T0" fmla="*/ 0 w 27"/>
                <a:gd name="T1" fmla="*/ 6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6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" name="Freeform 188"/>
            <p:cNvSpPr>
              <a:spLocks/>
            </p:cNvSpPr>
            <p:nvPr/>
          </p:nvSpPr>
          <p:spPr bwMode="auto">
            <a:xfrm>
              <a:off x="2568" y="3634"/>
              <a:ext cx="15" cy="10"/>
            </a:xfrm>
            <a:custGeom>
              <a:avLst/>
              <a:gdLst>
                <a:gd name="T0" fmla="*/ 0 w 13"/>
                <a:gd name="T1" fmla="*/ 5 h 10"/>
                <a:gd name="T2" fmla="*/ 0 w 13"/>
                <a:gd name="T3" fmla="*/ 10 h 10"/>
                <a:gd name="T4" fmla="*/ 13 w 13"/>
                <a:gd name="T5" fmla="*/ 10 h 10"/>
                <a:gd name="T6" fmla="*/ 13 w 13"/>
                <a:gd name="T7" fmla="*/ 0 h 10"/>
                <a:gd name="T8" fmla="*/ 0 w 13"/>
                <a:gd name="T9" fmla="*/ 0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6" name="Rectangle 189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7" name="Rectangle 190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" name="Rectangle 191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" name="Rectangle 192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0" name="Rectangle 193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1" name="Rectangle 194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2" name="Rectangle 195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3" name="Rectangle 196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" name="Rectangle 197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5" name="Rectangle 198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6" name="Rectangle 199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7" name="Rectangle 200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" name="Rectangle 201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" name="Rectangle 202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0" name="Rectangle 203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1" name="Rectangle 204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2" name="Rectangle 205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3" name="Rectangle 206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4" name="Rectangle 207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" name="Rectangle 208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" name="Rectangle 209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" name="Rectangle 210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8" name="Rectangle 211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" name="Rectangle 212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0" name="Rectangle 213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" name="Rectangle 214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2" name="Rectangle 215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3" name="Rectangle 216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4" name="Freeform 217"/>
            <p:cNvSpPr>
              <a:spLocks noEditPoints="1"/>
            </p:cNvSpPr>
            <p:nvPr/>
          </p:nvSpPr>
          <p:spPr bwMode="auto">
            <a:xfrm>
              <a:off x="1377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5" name="Freeform 218"/>
            <p:cNvSpPr>
              <a:spLocks noEditPoints="1"/>
            </p:cNvSpPr>
            <p:nvPr/>
          </p:nvSpPr>
          <p:spPr bwMode="auto">
            <a:xfrm>
              <a:off x="1430" y="3776"/>
              <a:ext cx="43" cy="56"/>
            </a:xfrm>
            <a:custGeom>
              <a:avLst/>
              <a:gdLst>
                <a:gd name="T0" fmla="*/ 34 w 37"/>
                <a:gd name="T1" fmla="*/ 9 h 54"/>
                <a:gd name="T2" fmla="*/ 31 w 37"/>
                <a:gd name="T3" fmla="*/ 4 h 54"/>
                <a:gd name="T4" fmla="*/ 26 w 37"/>
                <a:gd name="T5" fmla="*/ 1 h 54"/>
                <a:gd name="T6" fmla="*/ 16 w 37"/>
                <a:gd name="T7" fmla="*/ 1 h 54"/>
                <a:gd name="T8" fmla="*/ 8 w 37"/>
                <a:gd name="T9" fmla="*/ 5 h 54"/>
                <a:gd name="T10" fmla="*/ 2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2 w 37"/>
                <a:gd name="T17" fmla="*/ 45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4 w 37"/>
                <a:gd name="T35" fmla="*/ 20 h 54"/>
                <a:gd name="T36" fmla="*/ 16 w 37"/>
                <a:gd name="T37" fmla="*/ 20 h 54"/>
                <a:gd name="T38" fmla="*/ 9 w 37"/>
                <a:gd name="T39" fmla="*/ 24 h 54"/>
                <a:gd name="T40" fmla="*/ 6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0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7 w 37"/>
                <a:gd name="T55" fmla="*/ 29 h 54"/>
                <a:gd name="T56" fmla="*/ 30 w 37"/>
                <a:gd name="T57" fmla="*/ 37 h 54"/>
                <a:gd name="T58" fmla="*/ 27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5"/>
                  </a:moveTo>
                  <a:lnTo>
                    <a:pt x="34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3" y="50"/>
                  </a:lnTo>
                  <a:lnTo>
                    <a:pt x="34" y="46"/>
                  </a:lnTo>
                  <a:lnTo>
                    <a:pt x="35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9" y="24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7" y="15"/>
                  </a:lnTo>
                  <a:close/>
                  <a:moveTo>
                    <a:pt x="19" y="26"/>
                  </a:moveTo>
                  <a:lnTo>
                    <a:pt x="23" y="26"/>
                  </a:lnTo>
                  <a:lnTo>
                    <a:pt x="27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6" name="Freeform 219"/>
            <p:cNvSpPr>
              <a:spLocks noEditPoints="1"/>
            </p:cNvSpPr>
            <p:nvPr/>
          </p:nvSpPr>
          <p:spPr bwMode="auto">
            <a:xfrm>
              <a:off x="1634" y="3776"/>
              <a:ext cx="46" cy="55"/>
            </a:xfrm>
            <a:custGeom>
              <a:avLst/>
              <a:gdLst>
                <a:gd name="T0" fmla="*/ 25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4 w 40"/>
                <a:gd name="T7" fmla="*/ 41 h 53"/>
                <a:gd name="T8" fmla="*/ 24 w 40"/>
                <a:gd name="T9" fmla="*/ 53 h 53"/>
                <a:gd name="T10" fmla="*/ 32 w 40"/>
                <a:gd name="T11" fmla="*/ 53 h 53"/>
                <a:gd name="T12" fmla="*/ 32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2 w 40"/>
                <a:gd name="T19" fmla="*/ 34 h 53"/>
                <a:gd name="T20" fmla="*/ 32 w 40"/>
                <a:gd name="T21" fmla="*/ 0 h 53"/>
                <a:gd name="T22" fmla="*/ 25 w 40"/>
                <a:gd name="T23" fmla="*/ 0 h 53"/>
                <a:gd name="T24" fmla="*/ 24 w 40"/>
                <a:gd name="T25" fmla="*/ 11 h 53"/>
                <a:gd name="T26" fmla="*/ 24 w 40"/>
                <a:gd name="T27" fmla="*/ 34 h 53"/>
                <a:gd name="T28" fmla="*/ 7 w 40"/>
                <a:gd name="T29" fmla="*/ 34 h 53"/>
                <a:gd name="T30" fmla="*/ 24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2" y="53"/>
                  </a:lnTo>
                  <a:lnTo>
                    <a:pt x="32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7" name="Freeform 220"/>
            <p:cNvSpPr>
              <a:spLocks noEditPoints="1"/>
            </p:cNvSpPr>
            <p:nvPr/>
          </p:nvSpPr>
          <p:spPr bwMode="auto">
            <a:xfrm>
              <a:off x="1685" y="3776"/>
              <a:ext cx="45" cy="56"/>
            </a:xfrm>
            <a:custGeom>
              <a:avLst/>
              <a:gdLst>
                <a:gd name="T0" fmla="*/ 32 w 39"/>
                <a:gd name="T1" fmla="*/ 24 h 54"/>
                <a:gd name="T2" fmla="*/ 36 w 39"/>
                <a:gd name="T3" fmla="*/ 19 h 54"/>
                <a:gd name="T4" fmla="*/ 36 w 39"/>
                <a:gd name="T5" fmla="*/ 12 h 54"/>
                <a:gd name="T6" fmla="*/ 33 w 39"/>
                <a:gd name="T7" fmla="*/ 7 h 54"/>
                <a:gd name="T8" fmla="*/ 29 w 39"/>
                <a:gd name="T9" fmla="*/ 3 h 54"/>
                <a:gd name="T10" fmla="*/ 20 w 39"/>
                <a:gd name="T11" fmla="*/ 0 h 54"/>
                <a:gd name="T12" fmla="*/ 13 w 39"/>
                <a:gd name="T13" fmla="*/ 1 h 54"/>
                <a:gd name="T14" fmla="*/ 7 w 39"/>
                <a:gd name="T15" fmla="*/ 5 h 54"/>
                <a:gd name="T16" fmla="*/ 4 w 39"/>
                <a:gd name="T17" fmla="*/ 9 h 54"/>
                <a:gd name="T18" fmla="*/ 3 w 39"/>
                <a:gd name="T19" fmla="*/ 15 h 54"/>
                <a:gd name="T20" fmla="*/ 4 w 39"/>
                <a:gd name="T21" fmla="*/ 21 h 54"/>
                <a:gd name="T22" fmla="*/ 10 w 39"/>
                <a:gd name="T23" fmla="*/ 25 h 54"/>
                <a:gd name="T24" fmla="*/ 3 w 39"/>
                <a:gd name="T25" fmla="*/ 30 h 54"/>
                <a:gd name="T26" fmla="*/ 0 w 39"/>
                <a:gd name="T27" fmla="*/ 38 h 54"/>
                <a:gd name="T28" fmla="*/ 2 w 39"/>
                <a:gd name="T29" fmla="*/ 45 h 54"/>
                <a:gd name="T30" fmla="*/ 6 w 39"/>
                <a:gd name="T31" fmla="*/ 50 h 54"/>
                <a:gd name="T32" fmla="*/ 13 w 39"/>
                <a:gd name="T33" fmla="*/ 54 h 54"/>
                <a:gd name="T34" fmla="*/ 20 w 39"/>
                <a:gd name="T35" fmla="*/ 54 h 54"/>
                <a:gd name="T36" fmla="*/ 28 w 39"/>
                <a:gd name="T37" fmla="*/ 54 h 54"/>
                <a:gd name="T38" fmla="*/ 33 w 39"/>
                <a:gd name="T39" fmla="*/ 50 h 54"/>
                <a:gd name="T40" fmla="*/ 38 w 39"/>
                <a:gd name="T41" fmla="*/ 45 h 54"/>
                <a:gd name="T42" fmla="*/ 39 w 39"/>
                <a:gd name="T43" fmla="*/ 38 h 54"/>
                <a:gd name="T44" fmla="*/ 36 w 39"/>
                <a:gd name="T45" fmla="*/ 30 h 54"/>
                <a:gd name="T46" fmla="*/ 29 w 39"/>
                <a:gd name="T47" fmla="*/ 25 h 54"/>
                <a:gd name="T48" fmla="*/ 20 w 39"/>
                <a:gd name="T49" fmla="*/ 7 h 54"/>
                <a:gd name="T50" fmla="*/ 27 w 39"/>
                <a:gd name="T51" fmla="*/ 9 h 54"/>
                <a:gd name="T52" fmla="*/ 29 w 39"/>
                <a:gd name="T53" fmla="*/ 15 h 54"/>
                <a:gd name="T54" fmla="*/ 27 w 39"/>
                <a:gd name="T55" fmla="*/ 21 h 54"/>
                <a:gd name="T56" fmla="*/ 20 w 39"/>
                <a:gd name="T57" fmla="*/ 22 h 54"/>
                <a:gd name="T58" fmla="*/ 13 w 39"/>
                <a:gd name="T59" fmla="*/ 21 h 54"/>
                <a:gd name="T60" fmla="*/ 10 w 39"/>
                <a:gd name="T61" fmla="*/ 15 h 54"/>
                <a:gd name="T62" fmla="*/ 13 w 39"/>
                <a:gd name="T63" fmla="*/ 9 h 54"/>
                <a:gd name="T64" fmla="*/ 18 w 39"/>
                <a:gd name="T65" fmla="*/ 7 h 54"/>
                <a:gd name="T66" fmla="*/ 20 w 39"/>
                <a:gd name="T67" fmla="*/ 29 h 54"/>
                <a:gd name="T68" fmla="*/ 28 w 39"/>
                <a:gd name="T69" fmla="*/ 32 h 54"/>
                <a:gd name="T70" fmla="*/ 31 w 39"/>
                <a:gd name="T71" fmla="*/ 40 h 54"/>
                <a:gd name="T72" fmla="*/ 28 w 39"/>
                <a:gd name="T73" fmla="*/ 46 h 54"/>
                <a:gd name="T74" fmla="*/ 20 w 39"/>
                <a:gd name="T75" fmla="*/ 49 h 54"/>
                <a:gd name="T76" fmla="*/ 11 w 39"/>
                <a:gd name="T77" fmla="*/ 46 h 54"/>
                <a:gd name="T78" fmla="*/ 9 w 39"/>
                <a:gd name="T79" fmla="*/ 38 h 54"/>
                <a:gd name="T80" fmla="*/ 11 w 39"/>
                <a:gd name="T81" fmla="*/ 32 h 54"/>
                <a:gd name="T82" fmla="*/ 18 w 39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4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38" y="42"/>
                  </a:lnTo>
                  <a:lnTo>
                    <a:pt x="39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3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20" y="29"/>
                  </a:lnTo>
                  <a:lnTo>
                    <a:pt x="25" y="29"/>
                  </a:lnTo>
                  <a:lnTo>
                    <a:pt x="28" y="32"/>
                  </a:lnTo>
                  <a:lnTo>
                    <a:pt x="31" y="34"/>
                  </a:lnTo>
                  <a:lnTo>
                    <a:pt x="31" y="40"/>
                  </a:lnTo>
                  <a:lnTo>
                    <a:pt x="31" y="43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8" name="Freeform 221"/>
            <p:cNvSpPr>
              <a:spLocks/>
            </p:cNvSpPr>
            <p:nvPr/>
          </p:nvSpPr>
          <p:spPr bwMode="auto">
            <a:xfrm>
              <a:off x="1891" y="3777"/>
              <a:ext cx="46" cy="55"/>
            </a:xfrm>
            <a:custGeom>
              <a:avLst/>
              <a:gdLst>
                <a:gd name="T0" fmla="*/ 7 w 39"/>
                <a:gd name="T1" fmla="*/ 0 h 53"/>
                <a:gd name="T2" fmla="*/ 3 w 39"/>
                <a:gd name="T3" fmla="*/ 29 h 53"/>
                <a:gd name="T4" fmla="*/ 9 w 39"/>
                <a:gd name="T5" fmla="*/ 29 h 53"/>
                <a:gd name="T6" fmla="*/ 11 w 39"/>
                <a:gd name="T7" fmla="*/ 27 h 53"/>
                <a:gd name="T8" fmla="*/ 14 w 39"/>
                <a:gd name="T9" fmla="*/ 25 h 53"/>
                <a:gd name="T10" fmla="*/ 17 w 39"/>
                <a:gd name="T11" fmla="*/ 24 h 53"/>
                <a:gd name="T12" fmla="*/ 20 w 39"/>
                <a:gd name="T13" fmla="*/ 24 h 53"/>
                <a:gd name="T14" fmla="*/ 24 w 39"/>
                <a:gd name="T15" fmla="*/ 25 h 53"/>
                <a:gd name="T16" fmla="*/ 28 w 39"/>
                <a:gd name="T17" fmla="*/ 28 h 53"/>
                <a:gd name="T18" fmla="*/ 31 w 39"/>
                <a:gd name="T19" fmla="*/ 31 h 53"/>
                <a:gd name="T20" fmla="*/ 31 w 39"/>
                <a:gd name="T21" fmla="*/ 36 h 53"/>
                <a:gd name="T22" fmla="*/ 31 w 39"/>
                <a:gd name="T23" fmla="*/ 41 h 53"/>
                <a:gd name="T24" fmla="*/ 28 w 39"/>
                <a:gd name="T25" fmla="*/ 45 h 53"/>
                <a:gd name="T26" fmla="*/ 24 w 39"/>
                <a:gd name="T27" fmla="*/ 46 h 53"/>
                <a:gd name="T28" fmla="*/ 20 w 39"/>
                <a:gd name="T29" fmla="*/ 48 h 53"/>
                <a:gd name="T30" fmla="*/ 15 w 39"/>
                <a:gd name="T31" fmla="*/ 48 h 53"/>
                <a:gd name="T32" fmla="*/ 11 w 39"/>
                <a:gd name="T33" fmla="*/ 45 h 53"/>
                <a:gd name="T34" fmla="*/ 9 w 39"/>
                <a:gd name="T35" fmla="*/ 42 h 53"/>
                <a:gd name="T36" fmla="*/ 9 w 39"/>
                <a:gd name="T37" fmla="*/ 39 h 53"/>
                <a:gd name="T38" fmla="*/ 0 w 39"/>
                <a:gd name="T39" fmla="*/ 39 h 53"/>
                <a:gd name="T40" fmla="*/ 2 w 39"/>
                <a:gd name="T41" fmla="*/ 45 h 53"/>
                <a:gd name="T42" fmla="*/ 4 w 39"/>
                <a:gd name="T43" fmla="*/ 49 h 53"/>
                <a:gd name="T44" fmla="*/ 9 w 39"/>
                <a:gd name="T45" fmla="*/ 52 h 53"/>
                <a:gd name="T46" fmla="*/ 13 w 39"/>
                <a:gd name="T47" fmla="*/ 53 h 53"/>
                <a:gd name="T48" fmla="*/ 20 w 39"/>
                <a:gd name="T49" fmla="*/ 53 h 53"/>
                <a:gd name="T50" fmla="*/ 24 w 39"/>
                <a:gd name="T51" fmla="*/ 53 h 53"/>
                <a:gd name="T52" fmla="*/ 27 w 39"/>
                <a:gd name="T53" fmla="*/ 52 h 53"/>
                <a:gd name="T54" fmla="*/ 31 w 39"/>
                <a:gd name="T55" fmla="*/ 50 h 53"/>
                <a:gd name="T56" fmla="*/ 33 w 39"/>
                <a:gd name="T57" fmla="*/ 49 h 53"/>
                <a:gd name="T58" fmla="*/ 36 w 39"/>
                <a:gd name="T59" fmla="*/ 45 h 53"/>
                <a:gd name="T60" fmla="*/ 38 w 39"/>
                <a:gd name="T61" fmla="*/ 42 h 53"/>
                <a:gd name="T62" fmla="*/ 39 w 39"/>
                <a:gd name="T63" fmla="*/ 39 h 53"/>
                <a:gd name="T64" fmla="*/ 39 w 39"/>
                <a:gd name="T65" fmla="*/ 35 h 53"/>
                <a:gd name="T66" fmla="*/ 39 w 39"/>
                <a:gd name="T67" fmla="*/ 32 h 53"/>
                <a:gd name="T68" fmla="*/ 38 w 39"/>
                <a:gd name="T69" fmla="*/ 28 h 53"/>
                <a:gd name="T70" fmla="*/ 36 w 39"/>
                <a:gd name="T71" fmla="*/ 25 h 53"/>
                <a:gd name="T72" fmla="*/ 33 w 39"/>
                <a:gd name="T73" fmla="*/ 23 h 53"/>
                <a:gd name="T74" fmla="*/ 31 w 39"/>
                <a:gd name="T75" fmla="*/ 21 h 53"/>
                <a:gd name="T76" fmla="*/ 28 w 39"/>
                <a:gd name="T77" fmla="*/ 20 h 53"/>
                <a:gd name="T78" fmla="*/ 24 w 39"/>
                <a:gd name="T79" fmla="*/ 19 h 53"/>
                <a:gd name="T80" fmla="*/ 21 w 39"/>
                <a:gd name="T81" fmla="*/ 19 h 53"/>
                <a:gd name="T82" fmla="*/ 15 w 39"/>
                <a:gd name="T83" fmla="*/ 19 h 53"/>
                <a:gd name="T84" fmla="*/ 10 w 39"/>
                <a:gd name="T85" fmla="*/ 21 h 53"/>
                <a:gd name="T86" fmla="*/ 13 w 39"/>
                <a:gd name="T87" fmla="*/ 7 h 53"/>
                <a:gd name="T88" fmla="*/ 36 w 39"/>
                <a:gd name="T89" fmla="*/ 7 h 53"/>
                <a:gd name="T90" fmla="*/ 36 w 39"/>
                <a:gd name="T91" fmla="*/ 0 h 53"/>
                <a:gd name="T92" fmla="*/ 7 w 39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53">
                  <a:moveTo>
                    <a:pt x="7" y="0"/>
                  </a:moveTo>
                  <a:lnTo>
                    <a:pt x="3" y="29"/>
                  </a:lnTo>
                  <a:lnTo>
                    <a:pt x="9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4" y="25"/>
                  </a:lnTo>
                  <a:lnTo>
                    <a:pt x="28" y="28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31" y="41"/>
                  </a:lnTo>
                  <a:lnTo>
                    <a:pt x="28" y="45"/>
                  </a:lnTo>
                  <a:lnTo>
                    <a:pt x="24" y="46"/>
                  </a:lnTo>
                  <a:lnTo>
                    <a:pt x="20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4" y="49"/>
                  </a:lnTo>
                  <a:lnTo>
                    <a:pt x="9" y="52"/>
                  </a:lnTo>
                  <a:lnTo>
                    <a:pt x="13" y="53"/>
                  </a:lnTo>
                  <a:lnTo>
                    <a:pt x="20" y="53"/>
                  </a:lnTo>
                  <a:lnTo>
                    <a:pt x="24" y="53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39" y="35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3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" name="Freeform 222"/>
            <p:cNvSpPr>
              <a:spLocks noEditPoints="1"/>
            </p:cNvSpPr>
            <p:nvPr/>
          </p:nvSpPr>
          <p:spPr bwMode="auto">
            <a:xfrm>
              <a:off x="1942" y="3776"/>
              <a:ext cx="46" cy="56"/>
            </a:xfrm>
            <a:custGeom>
              <a:avLst/>
              <a:gdLst>
                <a:gd name="T0" fmla="*/ 20 w 39"/>
                <a:gd name="T1" fmla="*/ 0 h 54"/>
                <a:gd name="T2" fmla="*/ 16 w 39"/>
                <a:gd name="T3" fmla="*/ 1 h 54"/>
                <a:gd name="T4" fmla="*/ 11 w 39"/>
                <a:gd name="T5" fmla="*/ 3 h 54"/>
                <a:gd name="T6" fmla="*/ 9 w 39"/>
                <a:gd name="T7" fmla="*/ 5 h 54"/>
                <a:gd name="T8" fmla="*/ 6 w 39"/>
                <a:gd name="T9" fmla="*/ 8 h 54"/>
                <a:gd name="T10" fmla="*/ 3 w 39"/>
                <a:gd name="T11" fmla="*/ 12 h 54"/>
                <a:gd name="T12" fmla="*/ 2 w 39"/>
                <a:gd name="T13" fmla="*/ 16 h 54"/>
                <a:gd name="T14" fmla="*/ 2 w 39"/>
                <a:gd name="T15" fmla="*/ 21 h 54"/>
                <a:gd name="T16" fmla="*/ 0 w 39"/>
                <a:gd name="T17" fmla="*/ 28 h 54"/>
                <a:gd name="T18" fmla="*/ 2 w 39"/>
                <a:gd name="T19" fmla="*/ 34 h 54"/>
                <a:gd name="T20" fmla="*/ 2 w 39"/>
                <a:gd name="T21" fmla="*/ 38 h 54"/>
                <a:gd name="T22" fmla="*/ 3 w 39"/>
                <a:gd name="T23" fmla="*/ 43 h 54"/>
                <a:gd name="T24" fmla="*/ 6 w 39"/>
                <a:gd name="T25" fmla="*/ 47 h 54"/>
                <a:gd name="T26" fmla="*/ 9 w 39"/>
                <a:gd name="T27" fmla="*/ 50 h 54"/>
                <a:gd name="T28" fmla="*/ 11 w 39"/>
                <a:gd name="T29" fmla="*/ 53 h 54"/>
                <a:gd name="T30" fmla="*/ 16 w 39"/>
                <a:gd name="T31" fmla="*/ 54 h 54"/>
                <a:gd name="T32" fmla="*/ 20 w 39"/>
                <a:gd name="T33" fmla="*/ 54 h 54"/>
                <a:gd name="T34" fmla="*/ 24 w 39"/>
                <a:gd name="T35" fmla="*/ 54 h 54"/>
                <a:gd name="T36" fmla="*/ 28 w 39"/>
                <a:gd name="T37" fmla="*/ 53 h 54"/>
                <a:gd name="T38" fmla="*/ 31 w 39"/>
                <a:gd name="T39" fmla="*/ 50 h 54"/>
                <a:gd name="T40" fmla="*/ 34 w 39"/>
                <a:gd name="T41" fmla="*/ 47 h 54"/>
                <a:gd name="T42" fmla="*/ 36 w 39"/>
                <a:gd name="T43" fmla="*/ 43 h 54"/>
                <a:gd name="T44" fmla="*/ 38 w 39"/>
                <a:gd name="T45" fmla="*/ 40 h 54"/>
                <a:gd name="T46" fmla="*/ 38 w 39"/>
                <a:gd name="T47" fmla="*/ 34 h 54"/>
                <a:gd name="T48" fmla="*/ 39 w 39"/>
                <a:gd name="T49" fmla="*/ 28 h 54"/>
                <a:gd name="T50" fmla="*/ 38 w 39"/>
                <a:gd name="T51" fmla="*/ 21 h 54"/>
                <a:gd name="T52" fmla="*/ 38 w 39"/>
                <a:gd name="T53" fmla="*/ 16 h 54"/>
                <a:gd name="T54" fmla="*/ 36 w 39"/>
                <a:gd name="T55" fmla="*/ 12 h 54"/>
                <a:gd name="T56" fmla="*/ 34 w 39"/>
                <a:gd name="T57" fmla="*/ 8 h 54"/>
                <a:gd name="T58" fmla="*/ 31 w 39"/>
                <a:gd name="T59" fmla="*/ 5 h 54"/>
                <a:gd name="T60" fmla="*/ 28 w 39"/>
                <a:gd name="T61" fmla="*/ 3 h 54"/>
                <a:gd name="T62" fmla="*/ 24 w 39"/>
                <a:gd name="T63" fmla="*/ 1 h 54"/>
                <a:gd name="T64" fmla="*/ 20 w 39"/>
                <a:gd name="T65" fmla="*/ 0 h 54"/>
                <a:gd name="T66" fmla="*/ 9 w 39"/>
                <a:gd name="T67" fmla="*/ 26 h 54"/>
                <a:gd name="T68" fmla="*/ 9 w 39"/>
                <a:gd name="T69" fmla="*/ 17 h 54"/>
                <a:gd name="T70" fmla="*/ 11 w 39"/>
                <a:gd name="T71" fmla="*/ 12 h 54"/>
                <a:gd name="T72" fmla="*/ 13 w 39"/>
                <a:gd name="T73" fmla="*/ 9 h 54"/>
                <a:gd name="T74" fmla="*/ 16 w 39"/>
                <a:gd name="T75" fmla="*/ 8 h 54"/>
                <a:gd name="T76" fmla="*/ 17 w 39"/>
                <a:gd name="T77" fmla="*/ 7 h 54"/>
                <a:gd name="T78" fmla="*/ 20 w 39"/>
                <a:gd name="T79" fmla="*/ 7 h 54"/>
                <a:gd name="T80" fmla="*/ 23 w 39"/>
                <a:gd name="T81" fmla="*/ 7 h 54"/>
                <a:gd name="T82" fmla="*/ 24 w 39"/>
                <a:gd name="T83" fmla="*/ 8 h 54"/>
                <a:gd name="T84" fmla="*/ 27 w 39"/>
                <a:gd name="T85" fmla="*/ 9 h 54"/>
                <a:gd name="T86" fmla="*/ 28 w 39"/>
                <a:gd name="T87" fmla="*/ 12 h 54"/>
                <a:gd name="T88" fmla="*/ 31 w 39"/>
                <a:gd name="T89" fmla="*/ 19 h 54"/>
                <a:gd name="T90" fmla="*/ 31 w 39"/>
                <a:gd name="T91" fmla="*/ 28 h 54"/>
                <a:gd name="T92" fmla="*/ 31 w 39"/>
                <a:gd name="T93" fmla="*/ 37 h 54"/>
                <a:gd name="T94" fmla="*/ 28 w 39"/>
                <a:gd name="T95" fmla="*/ 43 h 54"/>
                <a:gd name="T96" fmla="*/ 27 w 39"/>
                <a:gd name="T97" fmla="*/ 46 h 54"/>
                <a:gd name="T98" fmla="*/ 24 w 39"/>
                <a:gd name="T99" fmla="*/ 47 h 54"/>
                <a:gd name="T100" fmla="*/ 23 w 39"/>
                <a:gd name="T101" fmla="*/ 49 h 54"/>
                <a:gd name="T102" fmla="*/ 20 w 39"/>
                <a:gd name="T103" fmla="*/ 49 h 54"/>
                <a:gd name="T104" fmla="*/ 17 w 39"/>
                <a:gd name="T105" fmla="*/ 49 h 54"/>
                <a:gd name="T106" fmla="*/ 14 w 39"/>
                <a:gd name="T107" fmla="*/ 47 h 54"/>
                <a:gd name="T108" fmla="*/ 13 w 39"/>
                <a:gd name="T109" fmla="*/ 46 h 54"/>
                <a:gd name="T110" fmla="*/ 11 w 39"/>
                <a:gd name="T111" fmla="*/ 43 h 54"/>
                <a:gd name="T112" fmla="*/ 9 w 39"/>
                <a:gd name="T113" fmla="*/ 37 h 54"/>
                <a:gd name="T114" fmla="*/ 9 w 39"/>
                <a:gd name="T115" fmla="*/ 28 h 54"/>
                <a:gd name="T116" fmla="*/ 9 w 39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54">
                  <a:moveTo>
                    <a:pt x="20" y="0"/>
                  </a:moveTo>
                  <a:lnTo>
                    <a:pt x="16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9" y="50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3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8" y="40"/>
                  </a:lnTo>
                  <a:lnTo>
                    <a:pt x="38" y="34"/>
                  </a:lnTo>
                  <a:lnTo>
                    <a:pt x="39" y="28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9" y="26"/>
                  </a:moveTo>
                  <a:lnTo>
                    <a:pt x="9" y="17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31" y="19"/>
                  </a:lnTo>
                  <a:lnTo>
                    <a:pt x="31" y="28"/>
                  </a:lnTo>
                  <a:lnTo>
                    <a:pt x="31" y="37"/>
                  </a:lnTo>
                  <a:lnTo>
                    <a:pt x="28" y="43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9" y="37"/>
                  </a:lnTo>
                  <a:lnTo>
                    <a:pt x="9" y="28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0" name="Freeform 223"/>
            <p:cNvSpPr>
              <a:spLocks/>
            </p:cNvSpPr>
            <p:nvPr/>
          </p:nvSpPr>
          <p:spPr bwMode="auto">
            <a:xfrm>
              <a:off x="2149" y="3777"/>
              <a:ext cx="44" cy="55"/>
            </a:xfrm>
            <a:custGeom>
              <a:avLst/>
              <a:gdLst>
                <a:gd name="T0" fmla="*/ 6 w 38"/>
                <a:gd name="T1" fmla="*/ 0 h 53"/>
                <a:gd name="T2" fmla="*/ 2 w 38"/>
                <a:gd name="T3" fmla="*/ 29 h 53"/>
                <a:gd name="T4" fmla="*/ 9 w 38"/>
                <a:gd name="T5" fmla="*/ 29 h 53"/>
                <a:gd name="T6" fmla="*/ 10 w 38"/>
                <a:gd name="T7" fmla="*/ 27 h 53"/>
                <a:gd name="T8" fmla="*/ 13 w 38"/>
                <a:gd name="T9" fmla="*/ 25 h 53"/>
                <a:gd name="T10" fmla="*/ 16 w 38"/>
                <a:gd name="T11" fmla="*/ 24 h 53"/>
                <a:gd name="T12" fmla="*/ 18 w 38"/>
                <a:gd name="T13" fmla="*/ 24 h 53"/>
                <a:gd name="T14" fmla="*/ 24 w 38"/>
                <a:gd name="T15" fmla="*/ 25 h 53"/>
                <a:gd name="T16" fmla="*/ 27 w 38"/>
                <a:gd name="T17" fmla="*/ 28 h 53"/>
                <a:gd name="T18" fmla="*/ 29 w 38"/>
                <a:gd name="T19" fmla="*/ 31 h 53"/>
                <a:gd name="T20" fmla="*/ 31 w 38"/>
                <a:gd name="T21" fmla="*/ 36 h 53"/>
                <a:gd name="T22" fmla="*/ 29 w 38"/>
                <a:gd name="T23" fmla="*/ 41 h 53"/>
                <a:gd name="T24" fmla="*/ 27 w 38"/>
                <a:gd name="T25" fmla="*/ 45 h 53"/>
                <a:gd name="T26" fmla="*/ 24 w 38"/>
                <a:gd name="T27" fmla="*/ 46 h 53"/>
                <a:gd name="T28" fmla="*/ 18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7 w 38"/>
                <a:gd name="T37" fmla="*/ 39 h 53"/>
                <a:gd name="T38" fmla="*/ 0 w 38"/>
                <a:gd name="T39" fmla="*/ 39 h 53"/>
                <a:gd name="T40" fmla="*/ 2 w 38"/>
                <a:gd name="T41" fmla="*/ 45 h 53"/>
                <a:gd name="T42" fmla="*/ 5 w 38"/>
                <a:gd name="T43" fmla="*/ 49 h 53"/>
                <a:gd name="T44" fmla="*/ 7 w 38"/>
                <a:gd name="T45" fmla="*/ 52 h 53"/>
                <a:gd name="T46" fmla="*/ 13 w 38"/>
                <a:gd name="T47" fmla="*/ 53 h 53"/>
                <a:gd name="T48" fmla="*/ 18 w 38"/>
                <a:gd name="T49" fmla="*/ 53 h 53"/>
                <a:gd name="T50" fmla="*/ 23 w 38"/>
                <a:gd name="T51" fmla="*/ 53 h 53"/>
                <a:gd name="T52" fmla="*/ 27 w 38"/>
                <a:gd name="T53" fmla="*/ 52 h 53"/>
                <a:gd name="T54" fmla="*/ 29 w 38"/>
                <a:gd name="T55" fmla="*/ 50 h 53"/>
                <a:gd name="T56" fmla="*/ 32 w 38"/>
                <a:gd name="T57" fmla="*/ 49 h 53"/>
                <a:gd name="T58" fmla="*/ 35 w 38"/>
                <a:gd name="T59" fmla="*/ 45 h 53"/>
                <a:gd name="T60" fmla="*/ 36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6 w 38"/>
                <a:gd name="T69" fmla="*/ 28 h 53"/>
                <a:gd name="T70" fmla="*/ 35 w 38"/>
                <a:gd name="T71" fmla="*/ 25 h 53"/>
                <a:gd name="T72" fmla="*/ 34 w 38"/>
                <a:gd name="T73" fmla="*/ 23 h 53"/>
                <a:gd name="T74" fmla="*/ 29 w 38"/>
                <a:gd name="T75" fmla="*/ 21 h 53"/>
                <a:gd name="T76" fmla="*/ 27 w 38"/>
                <a:gd name="T77" fmla="*/ 20 h 53"/>
                <a:gd name="T78" fmla="*/ 24 w 38"/>
                <a:gd name="T79" fmla="*/ 19 h 53"/>
                <a:gd name="T80" fmla="*/ 20 w 38"/>
                <a:gd name="T81" fmla="*/ 19 h 53"/>
                <a:gd name="T82" fmla="*/ 14 w 38"/>
                <a:gd name="T83" fmla="*/ 19 h 53"/>
                <a:gd name="T84" fmla="*/ 9 w 38"/>
                <a:gd name="T85" fmla="*/ 21 h 53"/>
                <a:gd name="T86" fmla="*/ 11 w 38"/>
                <a:gd name="T87" fmla="*/ 7 h 53"/>
                <a:gd name="T88" fmla="*/ 35 w 38"/>
                <a:gd name="T89" fmla="*/ 7 h 53"/>
                <a:gd name="T90" fmla="*/ 35 w 38"/>
                <a:gd name="T91" fmla="*/ 0 h 53"/>
                <a:gd name="T92" fmla="*/ 6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6" y="0"/>
                  </a:moveTo>
                  <a:lnTo>
                    <a:pt x="2" y="29"/>
                  </a:lnTo>
                  <a:lnTo>
                    <a:pt x="9" y="29"/>
                  </a:lnTo>
                  <a:lnTo>
                    <a:pt x="10" y="27"/>
                  </a:lnTo>
                  <a:lnTo>
                    <a:pt x="13" y="25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4" y="25"/>
                  </a:lnTo>
                  <a:lnTo>
                    <a:pt x="27" y="28"/>
                  </a:lnTo>
                  <a:lnTo>
                    <a:pt x="29" y="31"/>
                  </a:lnTo>
                  <a:lnTo>
                    <a:pt x="31" y="36"/>
                  </a:lnTo>
                  <a:lnTo>
                    <a:pt x="29" y="41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7" y="52"/>
                  </a:lnTo>
                  <a:lnTo>
                    <a:pt x="13" y="53"/>
                  </a:lnTo>
                  <a:lnTo>
                    <a:pt x="18" y="53"/>
                  </a:lnTo>
                  <a:lnTo>
                    <a:pt x="23" y="53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32" y="49"/>
                  </a:lnTo>
                  <a:lnTo>
                    <a:pt x="35" y="45"/>
                  </a:lnTo>
                  <a:lnTo>
                    <a:pt x="36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6" y="28"/>
                  </a:lnTo>
                  <a:lnTo>
                    <a:pt x="35" y="25"/>
                  </a:lnTo>
                  <a:lnTo>
                    <a:pt x="34" y="23"/>
                  </a:lnTo>
                  <a:lnTo>
                    <a:pt x="29" y="21"/>
                  </a:lnTo>
                  <a:lnTo>
                    <a:pt x="27" y="20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11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1" name="Freeform 224"/>
            <p:cNvSpPr>
              <a:spLocks/>
            </p:cNvSpPr>
            <p:nvPr/>
          </p:nvSpPr>
          <p:spPr bwMode="auto">
            <a:xfrm>
              <a:off x="2199" y="3776"/>
              <a:ext cx="43" cy="55"/>
            </a:xfrm>
            <a:custGeom>
              <a:avLst/>
              <a:gdLst>
                <a:gd name="T0" fmla="*/ 8 w 37"/>
                <a:gd name="T1" fmla="*/ 46 h 53"/>
                <a:gd name="T2" fmla="*/ 8 w 37"/>
                <a:gd name="T3" fmla="*/ 45 h 53"/>
                <a:gd name="T4" fmla="*/ 10 w 37"/>
                <a:gd name="T5" fmla="*/ 42 h 53"/>
                <a:gd name="T6" fmla="*/ 13 w 37"/>
                <a:gd name="T7" fmla="*/ 40 h 53"/>
                <a:gd name="T8" fmla="*/ 17 w 37"/>
                <a:gd name="T9" fmla="*/ 38 h 53"/>
                <a:gd name="T10" fmla="*/ 24 w 37"/>
                <a:gd name="T11" fmla="*/ 34 h 53"/>
                <a:gd name="T12" fmla="*/ 29 w 37"/>
                <a:gd name="T13" fmla="*/ 30 h 53"/>
                <a:gd name="T14" fmla="*/ 35 w 37"/>
                <a:gd name="T15" fmla="*/ 26 h 53"/>
                <a:gd name="T16" fmla="*/ 37 w 37"/>
                <a:gd name="T17" fmla="*/ 22 h 53"/>
                <a:gd name="T18" fmla="*/ 37 w 37"/>
                <a:gd name="T19" fmla="*/ 16 h 53"/>
                <a:gd name="T20" fmla="*/ 37 w 37"/>
                <a:gd name="T21" fmla="*/ 13 h 53"/>
                <a:gd name="T22" fmla="*/ 36 w 37"/>
                <a:gd name="T23" fmla="*/ 11 h 53"/>
                <a:gd name="T24" fmla="*/ 35 w 37"/>
                <a:gd name="T25" fmla="*/ 7 h 53"/>
                <a:gd name="T26" fmla="*/ 33 w 37"/>
                <a:gd name="T27" fmla="*/ 5 h 53"/>
                <a:gd name="T28" fmla="*/ 31 w 37"/>
                <a:gd name="T29" fmla="*/ 3 h 53"/>
                <a:gd name="T30" fmla="*/ 28 w 37"/>
                <a:gd name="T31" fmla="*/ 1 h 53"/>
                <a:gd name="T32" fmla="*/ 24 w 37"/>
                <a:gd name="T33" fmla="*/ 1 h 53"/>
                <a:gd name="T34" fmla="*/ 21 w 37"/>
                <a:gd name="T35" fmla="*/ 0 h 53"/>
                <a:gd name="T36" fmla="*/ 15 w 37"/>
                <a:gd name="T37" fmla="*/ 1 h 53"/>
                <a:gd name="T38" fmla="*/ 11 w 37"/>
                <a:gd name="T39" fmla="*/ 3 h 53"/>
                <a:gd name="T40" fmla="*/ 7 w 37"/>
                <a:gd name="T41" fmla="*/ 5 h 53"/>
                <a:gd name="T42" fmla="*/ 4 w 37"/>
                <a:gd name="T43" fmla="*/ 8 h 53"/>
                <a:gd name="T44" fmla="*/ 3 w 37"/>
                <a:gd name="T45" fmla="*/ 13 h 53"/>
                <a:gd name="T46" fmla="*/ 2 w 37"/>
                <a:gd name="T47" fmla="*/ 20 h 53"/>
                <a:gd name="T48" fmla="*/ 8 w 37"/>
                <a:gd name="T49" fmla="*/ 20 h 53"/>
                <a:gd name="T50" fmla="*/ 8 w 37"/>
                <a:gd name="T51" fmla="*/ 19 h 53"/>
                <a:gd name="T52" fmla="*/ 10 w 37"/>
                <a:gd name="T53" fmla="*/ 15 h 53"/>
                <a:gd name="T54" fmla="*/ 11 w 37"/>
                <a:gd name="T55" fmla="*/ 11 h 53"/>
                <a:gd name="T56" fmla="*/ 13 w 37"/>
                <a:gd name="T57" fmla="*/ 9 h 53"/>
                <a:gd name="T58" fmla="*/ 14 w 37"/>
                <a:gd name="T59" fmla="*/ 8 h 53"/>
                <a:gd name="T60" fmla="*/ 17 w 37"/>
                <a:gd name="T61" fmla="*/ 7 h 53"/>
                <a:gd name="T62" fmla="*/ 20 w 37"/>
                <a:gd name="T63" fmla="*/ 7 h 53"/>
                <a:gd name="T64" fmla="*/ 24 w 37"/>
                <a:gd name="T65" fmla="*/ 7 h 53"/>
                <a:gd name="T66" fmla="*/ 28 w 37"/>
                <a:gd name="T67" fmla="*/ 9 h 53"/>
                <a:gd name="T68" fmla="*/ 29 w 37"/>
                <a:gd name="T69" fmla="*/ 12 h 53"/>
                <a:gd name="T70" fmla="*/ 31 w 37"/>
                <a:gd name="T71" fmla="*/ 16 h 53"/>
                <a:gd name="T72" fmla="*/ 31 w 37"/>
                <a:gd name="T73" fmla="*/ 20 h 53"/>
                <a:gd name="T74" fmla="*/ 29 w 37"/>
                <a:gd name="T75" fmla="*/ 22 h 53"/>
                <a:gd name="T76" fmla="*/ 26 w 37"/>
                <a:gd name="T77" fmla="*/ 25 h 53"/>
                <a:gd name="T78" fmla="*/ 24 w 37"/>
                <a:gd name="T79" fmla="*/ 26 h 53"/>
                <a:gd name="T80" fmla="*/ 11 w 37"/>
                <a:gd name="T81" fmla="*/ 33 h 53"/>
                <a:gd name="T82" fmla="*/ 7 w 37"/>
                <a:gd name="T83" fmla="*/ 37 h 53"/>
                <a:gd name="T84" fmla="*/ 4 w 37"/>
                <a:gd name="T85" fmla="*/ 41 h 53"/>
                <a:gd name="T86" fmla="*/ 2 w 37"/>
                <a:gd name="T87" fmla="*/ 46 h 53"/>
                <a:gd name="T88" fmla="*/ 0 w 37"/>
                <a:gd name="T89" fmla="*/ 53 h 53"/>
                <a:gd name="T90" fmla="*/ 37 w 37"/>
                <a:gd name="T91" fmla="*/ 53 h 53"/>
                <a:gd name="T92" fmla="*/ 37 w 37"/>
                <a:gd name="T93" fmla="*/ 46 h 53"/>
                <a:gd name="T94" fmla="*/ 8 w 37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3">
                  <a:moveTo>
                    <a:pt x="8" y="46"/>
                  </a:moveTo>
                  <a:lnTo>
                    <a:pt x="8" y="45"/>
                  </a:lnTo>
                  <a:lnTo>
                    <a:pt x="10" y="42"/>
                  </a:lnTo>
                  <a:lnTo>
                    <a:pt x="13" y="40"/>
                  </a:lnTo>
                  <a:lnTo>
                    <a:pt x="17" y="38"/>
                  </a:lnTo>
                  <a:lnTo>
                    <a:pt x="24" y="34"/>
                  </a:lnTo>
                  <a:lnTo>
                    <a:pt x="29" y="30"/>
                  </a:lnTo>
                  <a:lnTo>
                    <a:pt x="35" y="26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10" y="15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4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2" name="Freeform 225"/>
            <p:cNvSpPr>
              <a:spLocks/>
            </p:cNvSpPr>
            <p:nvPr/>
          </p:nvSpPr>
          <p:spPr bwMode="auto">
            <a:xfrm>
              <a:off x="2408" y="3777"/>
              <a:ext cx="43" cy="55"/>
            </a:xfrm>
            <a:custGeom>
              <a:avLst/>
              <a:gdLst>
                <a:gd name="T0" fmla="*/ 5 w 37"/>
                <a:gd name="T1" fmla="*/ 0 h 53"/>
                <a:gd name="T2" fmla="*/ 1 w 37"/>
                <a:gd name="T3" fmla="*/ 29 h 53"/>
                <a:gd name="T4" fmla="*/ 8 w 37"/>
                <a:gd name="T5" fmla="*/ 29 h 53"/>
                <a:gd name="T6" fmla="*/ 9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7 w 37"/>
                <a:gd name="T13" fmla="*/ 24 h 53"/>
                <a:gd name="T14" fmla="*/ 22 w 37"/>
                <a:gd name="T15" fmla="*/ 25 h 53"/>
                <a:gd name="T16" fmla="*/ 26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6 w 37"/>
                <a:gd name="T25" fmla="*/ 45 h 53"/>
                <a:gd name="T26" fmla="*/ 22 w 37"/>
                <a:gd name="T27" fmla="*/ 46 h 53"/>
                <a:gd name="T28" fmla="*/ 17 w 37"/>
                <a:gd name="T29" fmla="*/ 48 h 53"/>
                <a:gd name="T30" fmla="*/ 13 w 37"/>
                <a:gd name="T31" fmla="*/ 48 h 53"/>
                <a:gd name="T32" fmla="*/ 9 w 37"/>
                <a:gd name="T33" fmla="*/ 45 h 53"/>
                <a:gd name="T34" fmla="*/ 8 w 37"/>
                <a:gd name="T35" fmla="*/ 42 h 53"/>
                <a:gd name="T36" fmla="*/ 6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6 w 37"/>
                <a:gd name="T45" fmla="*/ 52 h 53"/>
                <a:gd name="T46" fmla="*/ 12 w 37"/>
                <a:gd name="T47" fmla="*/ 53 h 53"/>
                <a:gd name="T48" fmla="*/ 17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1 w 37"/>
                <a:gd name="T57" fmla="*/ 49 h 53"/>
                <a:gd name="T58" fmla="*/ 34 w 37"/>
                <a:gd name="T59" fmla="*/ 45 h 53"/>
                <a:gd name="T60" fmla="*/ 35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5 w 37"/>
                <a:gd name="T69" fmla="*/ 28 h 53"/>
                <a:gd name="T70" fmla="*/ 34 w 37"/>
                <a:gd name="T71" fmla="*/ 25 h 53"/>
                <a:gd name="T72" fmla="*/ 31 w 37"/>
                <a:gd name="T73" fmla="*/ 23 h 53"/>
                <a:gd name="T74" fmla="*/ 29 w 37"/>
                <a:gd name="T75" fmla="*/ 21 h 53"/>
                <a:gd name="T76" fmla="*/ 26 w 37"/>
                <a:gd name="T77" fmla="*/ 20 h 53"/>
                <a:gd name="T78" fmla="*/ 22 w 37"/>
                <a:gd name="T79" fmla="*/ 19 h 53"/>
                <a:gd name="T80" fmla="*/ 19 w 37"/>
                <a:gd name="T81" fmla="*/ 19 h 53"/>
                <a:gd name="T82" fmla="*/ 13 w 37"/>
                <a:gd name="T83" fmla="*/ 19 h 53"/>
                <a:gd name="T84" fmla="*/ 8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5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5" y="0"/>
                  </a:moveTo>
                  <a:lnTo>
                    <a:pt x="1" y="29"/>
                  </a:lnTo>
                  <a:lnTo>
                    <a:pt x="8" y="29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22" y="25"/>
                  </a:lnTo>
                  <a:lnTo>
                    <a:pt x="26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7" y="48"/>
                  </a:lnTo>
                  <a:lnTo>
                    <a:pt x="13" y="48"/>
                  </a:lnTo>
                  <a:lnTo>
                    <a:pt x="9" y="45"/>
                  </a:lnTo>
                  <a:lnTo>
                    <a:pt x="8" y="42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6" y="52"/>
                  </a:lnTo>
                  <a:lnTo>
                    <a:pt x="12" y="53"/>
                  </a:lnTo>
                  <a:lnTo>
                    <a:pt x="17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1" y="49"/>
                  </a:lnTo>
                  <a:lnTo>
                    <a:pt x="34" y="45"/>
                  </a:lnTo>
                  <a:lnTo>
                    <a:pt x="35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4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6" y="20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3" y="19"/>
                  </a:lnTo>
                  <a:lnTo>
                    <a:pt x="8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3" name="Freeform 226"/>
            <p:cNvSpPr>
              <a:spLocks noEditPoints="1"/>
            </p:cNvSpPr>
            <p:nvPr/>
          </p:nvSpPr>
          <p:spPr bwMode="auto">
            <a:xfrm>
              <a:off x="2456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4" name="Freeform 227"/>
            <p:cNvSpPr>
              <a:spLocks/>
            </p:cNvSpPr>
            <p:nvPr/>
          </p:nvSpPr>
          <p:spPr bwMode="auto">
            <a:xfrm>
              <a:off x="166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8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10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8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" name="Freeform 228"/>
            <p:cNvSpPr>
              <a:spLocks noEditPoints="1"/>
            </p:cNvSpPr>
            <p:nvPr/>
          </p:nvSpPr>
          <p:spPr bwMode="auto">
            <a:xfrm>
              <a:off x="1730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4 w 37"/>
                <a:gd name="T7" fmla="*/ 9 h 42"/>
                <a:gd name="T8" fmla="*/ 33 w 37"/>
                <a:gd name="T9" fmla="*/ 7 h 42"/>
                <a:gd name="T10" fmla="*/ 30 w 37"/>
                <a:gd name="T11" fmla="*/ 4 h 42"/>
                <a:gd name="T12" fmla="*/ 28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5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3 w 37"/>
                <a:gd name="T37" fmla="*/ 33 h 42"/>
                <a:gd name="T38" fmla="*/ 5 w 37"/>
                <a:gd name="T39" fmla="*/ 37 h 42"/>
                <a:gd name="T40" fmla="*/ 10 w 37"/>
                <a:gd name="T41" fmla="*/ 39 h 42"/>
                <a:gd name="T42" fmla="*/ 14 w 37"/>
                <a:gd name="T43" fmla="*/ 41 h 42"/>
                <a:gd name="T44" fmla="*/ 19 w 37"/>
                <a:gd name="T45" fmla="*/ 42 h 42"/>
                <a:gd name="T46" fmla="*/ 23 w 37"/>
                <a:gd name="T47" fmla="*/ 42 h 42"/>
                <a:gd name="T48" fmla="*/ 28 w 37"/>
                <a:gd name="T49" fmla="*/ 41 h 42"/>
                <a:gd name="T50" fmla="*/ 30 w 37"/>
                <a:gd name="T51" fmla="*/ 39 h 42"/>
                <a:gd name="T52" fmla="*/ 33 w 37"/>
                <a:gd name="T53" fmla="*/ 35 h 42"/>
                <a:gd name="T54" fmla="*/ 36 w 37"/>
                <a:gd name="T55" fmla="*/ 32 h 42"/>
                <a:gd name="T56" fmla="*/ 37 w 37"/>
                <a:gd name="T57" fmla="*/ 29 h 42"/>
                <a:gd name="T58" fmla="*/ 30 w 37"/>
                <a:gd name="T59" fmla="*/ 29 h 42"/>
                <a:gd name="T60" fmla="*/ 29 w 37"/>
                <a:gd name="T61" fmla="*/ 32 h 42"/>
                <a:gd name="T62" fmla="*/ 26 w 37"/>
                <a:gd name="T63" fmla="*/ 34 h 42"/>
                <a:gd name="T64" fmla="*/ 23 w 37"/>
                <a:gd name="T65" fmla="*/ 35 h 42"/>
                <a:gd name="T66" fmla="*/ 19 w 37"/>
                <a:gd name="T67" fmla="*/ 35 h 42"/>
                <a:gd name="T68" fmla="*/ 14 w 37"/>
                <a:gd name="T69" fmla="*/ 35 h 42"/>
                <a:gd name="T70" fmla="*/ 11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5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8 w 37"/>
                <a:gd name="T91" fmla="*/ 9 h 42"/>
                <a:gd name="T92" fmla="*/ 29 w 37"/>
                <a:gd name="T93" fmla="*/ 13 h 42"/>
                <a:gd name="T94" fmla="*/ 30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9"/>
                  </a:lnTo>
                  <a:lnTo>
                    <a:pt x="14" y="41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33" y="35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9" y="32"/>
                  </a:lnTo>
                  <a:lnTo>
                    <a:pt x="26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11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0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6" name="Freeform 229"/>
            <p:cNvSpPr>
              <a:spLocks/>
            </p:cNvSpPr>
            <p:nvPr/>
          </p:nvSpPr>
          <p:spPr bwMode="auto">
            <a:xfrm>
              <a:off x="1782" y="3886"/>
              <a:ext cx="40" cy="43"/>
            </a:xfrm>
            <a:custGeom>
              <a:avLst/>
              <a:gdLst>
                <a:gd name="T0" fmla="*/ 0 w 34"/>
                <a:gd name="T1" fmla="*/ 0 h 41"/>
                <a:gd name="T2" fmla="*/ 0 w 34"/>
                <a:gd name="T3" fmla="*/ 29 h 41"/>
                <a:gd name="T4" fmla="*/ 0 w 34"/>
                <a:gd name="T5" fmla="*/ 31 h 41"/>
                <a:gd name="T6" fmla="*/ 2 w 34"/>
                <a:gd name="T7" fmla="*/ 34 h 41"/>
                <a:gd name="T8" fmla="*/ 5 w 34"/>
                <a:gd name="T9" fmla="*/ 38 h 41"/>
                <a:gd name="T10" fmla="*/ 9 w 34"/>
                <a:gd name="T11" fmla="*/ 40 h 41"/>
                <a:gd name="T12" fmla="*/ 14 w 34"/>
                <a:gd name="T13" fmla="*/ 41 h 41"/>
                <a:gd name="T14" fmla="*/ 18 w 34"/>
                <a:gd name="T15" fmla="*/ 41 h 41"/>
                <a:gd name="T16" fmla="*/ 21 w 34"/>
                <a:gd name="T17" fmla="*/ 40 h 41"/>
                <a:gd name="T18" fmla="*/ 24 w 34"/>
                <a:gd name="T19" fmla="*/ 37 h 41"/>
                <a:gd name="T20" fmla="*/ 27 w 34"/>
                <a:gd name="T21" fmla="*/ 34 h 41"/>
                <a:gd name="T22" fmla="*/ 27 w 34"/>
                <a:gd name="T23" fmla="*/ 40 h 41"/>
                <a:gd name="T24" fmla="*/ 34 w 34"/>
                <a:gd name="T25" fmla="*/ 40 h 41"/>
                <a:gd name="T26" fmla="*/ 34 w 34"/>
                <a:gd name="T27" fmla="*/ 0 h 41"/>
                <a:gd name="T28" fmla="*/ 27 w 34"/>
                <a:gd name="T29" fmla="*/ 0 h 41"/>
                <a:gd name="T30" fmla="*/ 27 w 34"/>
                <a:gd name="T31" fmla="*/ 23 h 41"/>
                <a:gd name="T32" fmla="*/ 27 w 34"/>
                <a:gd name="T33" fmla="*/ 24 h 41"/>
                <a:gd name="T34" fmla="*/ 25 w 34"/>
                <a:gd name="T35" fmla="*/ 28 h 41"/>
                <a:gd name="T36" fmla="*/ 24 w 34"/>
                <a:gd name="T37" fmla="*/ 31 h 41"/>
                <a:gd name="T38" fmla="*/ 23 w 34"/>
                <a:gd name="T39" fmla="*/ 33 h 41"/>
                <a:gd name="T40" fmla="*/ 20 w 34"/>
                <a:gd name="T41" fmla="*/ 34 h 41"/>
                <a:gd name="T42" fmla="*/ 18 w 34"/>
                <a:gd name="T43" fmla="*/ 34 h 41"/>
                <a:gd name="T44" fmla="*/ 16 w 34"/>
                <a:gd name="T45" fmla="*/ 34 h 41"/>
                <a:gd name="T46" fmla="*/ 12 w 34"/>
                <a:gd name="T47" fmla="*/ 34 h 41"/>
                <a:gd name="T48" fmla="*/ 10 w 34"/>
                <a:gd name="T49" fmla="*/ 33 h 41"/>
                <a:gd name="T50" fmla="*/ 7 w 34"/>
                <a:gd name="T51" fmla="*/ 31 h 41"/>
                <a:gd name="T52" fmla="*/ 7 w 34"/>
                <a:gd name="T53" fmla="*/ 27 h 41"/>
                <a:gd name="T54" fmla="*/ 7 w 34"/>
                <a:gd name="T55" fmla="*/ 0 h 41"/>
                <a:gd name="T56" fmla="*/ 0 w 34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4" y="37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3" y="33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7" name="Freeform 230"/>
            <p:cNvSpPr>
              <a:spLocks/>
            </p:cNvSpPr>
            <p:nvPr/>
          </p:nvSpPr>
          <p:spPr bwMode="auto">
            <a:xfrm>
              <a:off x="1830" y="3876"/>
              <a:ext cx="20" cy="52"/>
            </a:xfrm>
            <a:custGeom>
              <a:avLst/>
              <a:gdLst>
                <a:gd name="T0" fmla="*/ 5 w 17"/>
                <a:gd name="T1" fmla="*/ 0 h 50"/>
                <a:gd name="T2" fmla="*/ 5 w 17"/>
                <a:gd name="T3" fmla="*/ 10 h 50"/>
                <a:gd name="T4" fmla="*/ 0 w 17"/>
                <a:gd name="T5" fmla="*/ 10 h 50"/>
                <a:gd name="T6" fmla="*/ 0 w 17"/>
                <a:gd name="T7" fmla="*/ 17 h 50"/>
                <a:gd name="T8" fmla="*/ 5 w 17"/>
                <a:gd name="T9" fmla="*/ 17 h 50"/>
                <a:gd name="T10" fmla="*/ 5 w 17"/>
                <a:gd name="T11" fmla="*/ 43 h 50"/>
                <a:gd name="T12" fmla="*/ 5 w 17"/>
                <a:gd name="T13" fmla="*/ 46 h 50"/>
                <a:gd name="T14" fmla="*/ 6 w 17"/>
                <a:gd name="T15" fmla="*/ 48 h 50"/>
                <a:gd name="T16" fmla="*/ 9 w 17"/>
                <a:gd name="T17" fmla="*/ 50 h 50"/>
                <a:gd name="T18" fmla="*/ 12 w 17"/>
                <a:gd name="T19" fmla="*/ 50 h 50"/>
                <a:gd name="T20" fmla="*/ 17 w 17"/>
                <a:gd name="T21" fmla="*/ 50 h 50"/>
                <a:gd name="T22" fmla="*/ 17 w 17"/>
                <a:gd name="T23" fmla="*/ 44 h 50"/>
                <a:gd name="T24" fmla="*/ 15 w 17"/>
                <a:gd name="T25" fmla="*/ 44 h 50"/>
                <a:gd name="T26" fmla="*/ 12 w 17"/>
                <a:gd name="T27" fmla="*/ 44 h 50"/>
                <a:gd name="T28" fmla="*/ 12 w 17"/>
                <a:gd name="T29" fmla="*/ 43 h 50"/>
                <a:gd name="T30" fmla="*/ 12 w 17"/>
                <a:gd name="T31" fmla="*/ 42 h 50"/>
                <a:gd name="T32" fmla="*/ 12 w 17"/>
                <a:gd name="T33" fmla="*/ 17 h 50"/>
                <a:gd name="T34" fmla="*/ 17 w 17"/>
                <a:gd name="T35" fmla="*/ 17 h 50"/>
                <a:gd name="T36" fmla="*/ 17 w 17"/>
                <a:gd name="T37" fmla="*/ 10 h 50"/>
                <a:gd name="T38" fmla="*/ 12 w 17"/>
                <a:gd name="T39" fmla="*/ 10 h 50"/>
                <a:gd name="T40" fmla="*/ 12 w 17"/>
                <a:gd name="T41" fmla="*/ 0 h 50"/>
                <a:gd name="T42" fmla="*/ 5 w 17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0">
                  <a:moveTo>
                    <a:pt x="5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43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7" y="50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8" name="Freeform 231"/>
            <p:cNvSpPr>
              <a:spLocks/>
            </p:cNvSpPr>
            <p:nvPr/>
          </p:nvSpPr>
          <p:spPr bwMode="auto">
            <a:xfrm>
              <a:off x="1860" y="3885"/>
              <a:ext cx="22" cy="43"/>
            </a:xfrm>
            <a:custGeom>
              <a:avLst/>
              <a:gdLst>
                <a:gd name="T0" fmla="*/ 19 w 19"/>
                <a:gd name="T1" fmla="*/ 1 h 41"/>
                <a:gd name="T2" fmla="*/ 18 w 19"/>
                <a:gd name="T3" fmla="*/ 0 h 41"/>
                <a:gd name="T4" fmla="*/ 15 w 19"/>
                <a:gd name="T5" fmla="*/ 1 h 41"/>
                <a:gd name="T6" fmla="*/ 11 w 19"/>
                <a:gd name="T7" fmla="*/ 3 h 41"/>
                <a:gd name="T8" fmla="*/ 8 w 19"/>
                <a:gd name="T9" fmla="*/ 5 h 41"/>
                <a:gd name="T10" fmla="*/ 7 w 19"/>
                <a:gd name="T11" fmla="*/ 8 h 41"/>
                <a:gd name="T12" fmla="*/ 7 w 19"/>
                <a:gd name="T13" fmla="*/ 1 h 41"/>
                <a:gd name="T14" fmla="*/ 0 w 19"/>
                <a:gd name="T15" fmla="*/ 1 h 41"/>
                <a:gd name="T16" fmla="*/ 0 w 19"/>
                <a:gd name="T17" fmla="*/ 41 h 41"/>
                <a:gd name="T18" fmla="*/ 7 w 19"/>
                <a:gd name="T19" fmla="*/ 41 h 41"/>
                <a:gd name="T20" fmla="*/ 7 w 19"/>
                <a:gd name="T21" fmla="*/ 17 h 41"/>
                <a:gd name="T22" fmla="*/ 7 w 19"/>
                <a:gd name="T23" fmla="*/ 13 h 41"/>
                <a:gd name="T24" fmla="*/ 9 w 19"/>
                <a:gd name="T25" fmla="*/ 11 h 41"/>
                <a:gd name="T26" fmla="*/ 14 w 19"/>
                <a:gd name="T27" fmla="*/ 8 h 41"/>
                <a:gd name="T28" fmla="*/ 18 w 19"/>
                <a:gd name="T29" fmla="*/ 8 h 41"/>
                <a:gd name="T30" fmla="*/ 19 w 19"/>
                <a:gd name="T31" fmla="*/ 8 h 41"/>
                <a:gd name="T32" fmla="*/ 19 w 19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1">
                  <a:moveTo>
                    <a:pt x="19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" name="Freeform 232"/>
            <p:cNvSpPr>
              <a:spLocks noEditPoints="1"/>
            </p:cNvSpPr>
            <p:nvPr/>
          </p:nvSpPr>
          <p:spPr bwMode="auto">
            <a:xfrm>
              <a:off x="1886" y="3885"/>
              <a:ext cx="44" cy="44"/>
            </a:xfrm>
            <a:custGeom>
              <a:avLst/>
              <a:gdLst>
                <a:gd name="T0" fmla="*/ 19 w 38"/>
                <a:gd name="T1" fmla="*/ 0 h 42"/>
                <a:gd name="T2" fmla="*/ 15 w 38"/>
                <a:gd name="T3" fmla="*/ 1 h 42"/>
                <a:gd name="T4" fmla="*/ 12 w 38"/>
                <a:gd name="T5" fmla="*/ 3 h 42"/>
                <a:gd name="T6" fmla="*/ 8 w 38"/>
                <a:gd name="T7" fmla="*/ 4 h 42"/>
                <a:gd name="T8" fmla="*/ 5 w 38"/>
                <a:gd name="T9" fmla="*/ 7 h 42"/>
                <a:gd name="T10" fmla="*/ 4 w 38"/>
                <a:gd name="T11" fmla="*/ 9 h 42"/>
                <a:gd name="T12" fmla="*/ 1 w 38"/>
                <a:gd name="T13" fmla="*/ 13 h 42"/>
                <a:gd name="T14" fmla="*/ 1 w 38"/>
                <a:gd name="T15" fmla="*/ 17 h 42"/>
                <a:gd name="T16" fmla="*/ 0 w 38"/>
                <a:gd name="T17" fmla="*/ 21 h 42"/>
                <a:gd name="T18" fmla="*/ 1 w 38"/>
                <a:gd name="T19" fmla="*/ 25 h 42"/>
                <a:gd name="T20" fmla="*/ 1 w 38"/>
                <a:gd name="T21" fmla="*/ 29 h 42"/>
                <a:gd name="T22" fmla="*/ 4 w 38"/>
                <a:gd name="T23" fmla="*/ 33 h 42"/>
                <a:gd name="T24" fmla="*/ 5 w 38"/>
                <a:gd name="T25" fmla="*/ 35 h 42"/>
                <a:gd name="T26" fmla="*/ 8 w 38"/>
                <a:gd name="T27" fmla="*/ 38 h 42"/>
                <a:gd name="T28" fmla="*/ 12 w 38"/>
                <a:gd name="T29" fmla="*/ 41 h 42"/>
                <a:gd name="T30" fmla="*/ 15 w 38"/>
                <a:gd name="T31" fmla="*/ 42 h 42"/>
                <a:gd name="T32" fmla="*/ 19 w 38"/>
                <a:gd name="T33" fmla="*/ 42 h 42"/>
                <a:gd name="T34" fmla="*/ 23 w 38"/>
                <a:gd name="T35" fmla="*/ 42 h 42"/>
                <a:gd name="T36" fmla="*/ 27 w 38"/>
                <a:gd name="T37" fmla="*/ 41 h 42"/>
                <a:gd name="T38" fmla="*/ 30 w 38"/>
                <a:gd name="T39" fmla="*/ 38 h 42"/>
                <a:gd name="T40" fmla="*/ 33 w 38"/>
                <a:gd name="T41" fmla="*/ 35 h 42"/>
                <a:gd name="T42" fmla="*/ 36 w 38"/>
                <a:gd name="T43" fmla="*/ 33 h 42"/>
                <a:gd name="T44" fmla="*/ 37 w 38"/>
                <a:gd name="T45" fmla="*/ 30 h 42"/>
                <a:gd name="T46" fmla="*/ 38 w 38"/>
                <a:gd name="T47" fmla="*/ 25 h 42"/>
                <a:gd name="T48" fmla="*/ 38 w 38"/>
                <a:gd name="T49" fmla="*/ 21 h 42"/>
                <a:gd name="T50" fmla="*/ 38 w 38"/>
                <a:gd name="T51" fmla="*/ 17 h 42"/>
                <a:gd name="T52" fmla="*/ 37 w 38"/>
                <a:gd name="T53" fmla="*/ 13 h 42"/>
                <a:gd name="T54" fmla="*/ 36 w 38"/>
                <a:gd name="T55" fmla="*/ 9 h 42"/>
                <a:gd name="T56" fmla="*/ 33 w 38"/>
                <a:gd name="T57" fmla="*/ 7 h 42"/>
                <a:gd name="T58" fmla="*/ 30 w 38"/>
                <a:gd name="T59" fmla="*/ 4 h 42"/>
                <a:gd name="T60" fmla="*/ 27 w 38"/>
                <a:gd name="T61" fmla="*/ 3 h 42"/>
                <a:gd name="T62" fmla="*/ 23 w 38"/>
                <a:gd name="T63" fmla="*/ 1 h 42"/>
                <a:gd name="T64" fmla="*/ 19 w 38"/>
                <a:gd name="T65" fmla="*/ 0 h 42"/>
                <a:gd name="T66" fmla="*/ 19 w 38"/>
                <a:gd name="T67" fmla="*/ 7 h 42"/>
                <a:gd name="T68" fmla="*/ 25 w 38"/>
                <a:gd name="T69" fmla="*/ 8 h 42"/>
                <a:gd name="T70" fmla="*/ 26 w 38"/>
                <a:gd name="T71" fmla="*/ 9 h 42"/>
                <a:gd name="T72" fmla="*/ 27 w 38"/>
                <a:gd name="T73" fmla="*/ 11 h 42"/>
                <a:gd name="T74" fmla="*/ 30 w 38"/>
                <a:gd name="T75" fmla="*/ 16 h 42"/>
                <a:gd name="T76" fmla="*/ 32 w 38"/>
                <a:gd name="T77" fmla="*/ 21 h 42"/>
                <a:gd name="T78" fmla="*/ 30 w 38"/>
                <a:gd name="T79" fmla="*/ 28 h 42"/>
                <a:gd name="T80" fmla="*/ 27 w 38"/>
                <a:gd name="T81" fmla="*/ 32 h 42"/>
                <a:gd name="T82" fmla="*/ 26 w 38"/>
                <a:gd name="T83" fmla="*/ 34 h 42"/>
                <a:gd name="T84" fmla="*/ 25 w 38"/>
                <a:gd name="T85" fmla="*/ 35 h 42"/>
                <a:gd name="T86" fmla="*/ 22 w 38"/>
                <a:gd name="T87" fmla="*/ 35 h 42"/>
                <a:gd name="T88" fmla="*/ 19 w 38"/>
                <a:gd name="T89" fmla="*/ 35 h 42"/>
                <a:gd name="T90" fmla="*/ 16 w 38"/>
                <a:gd name="T91" fmla="*/ 35 h 42"/>
                <a:gd name="T92" fmla="*/ 15 w 38"/>
                <a:gd name="T93" fmla="*/ 35 h 42"/>
                <a:gd name="T94" fmla="*/ 12 w 38"/>
                <a:gd name="T95" fmla="*/ 34 h 42"/>
                <a:gd name="T96" fmla="*/ 11 w 38"/>
                <a:gd name="T97" fmla="*/ 32 h 42"/>
                <a:gd name="T98" fmla="*/ 8 w 38"/>
                <a:gd name="T99" fmla="*/ 28 h 42"/>
                <a:gd name="T100" fmla="*/ 8 w 38"/>
                <a:gd name="T101" fmla="*/ 21 h 42"/>
                <a:gd name="T102" fmla="*/ 8 w 38"/>
                <a:gd name="T103" fmla="*/ 16 h 42"/>
                <a:gd name="T104" fmla="*/ 11 w 38"/>
                <a:gd name="T105" fmla="*/ 11 h 42"/>
                <a:gd name="T106" fmla="*/ 12 w 38"/>
                <a:gd name="T107" fmla="*/ 9 h 42"/>
                <a:gd name="T108" fmla="*/ 15 w 38"/>
                <a:gd name="T109" fmla="*/ 8 h 42"/>
                <a:gd name="T110" fmla="*/ 16 w 38"/>
                <a:gd name="T111" fmla="*/ 7 h 42"/>
                <a:gd name="T112" fmla="*/ 19 w 38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42">
                  <a:moveTo>
                    <a:pt x="19" y="0"/>
                  </a:moveTo>
                  <a:lnTo>
                    <a:pt x="15" y="1"/>
                  </a:lnTo>
                  <a:lnTo>
                    <a:pt x="12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5" y="35"/>
                  </a:lnTo>
                  <a:lnTo>
                    <a:pt x="8" y="38"/>
                  </a:lnTo>
                  <a:lnTo>
                    <a:pt x="12" y="41"/>
                  </a:lnTo>
                  <a:lnTo>
                    <a:pt x="15" y="42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7" y="41"/>
                  </a:lnTo>
                  <a:lnTo>
                    <a:pt x="30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7" y="30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37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19" y="7"/>
                  </a:moveTo>
                  <a:lnTo>
                    <a:pt x="25" y="8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30" y="16"/>
                  </a:lnTo>
                  <a:lnTo>
                    <a:pt x="32" y="21"/>
                  </a:lnTo>
                  <a:lnTo>
                    <a:pt x="30" y="28"/>
                  </a:lnTo>
                  <a:lnTo>
                    <a:pt x="27" y="32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2" y="34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0" name="Freeform 233"/>
            <p:cNvSpPr>
              <a:spLocks/>
            </p:cNvSpPr>
            <p:nvPr/>
          </p:nvSpPr>
          <p:spPr bwMode="auto">
            <a:xfrm>
              <a:off x="1940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1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19 w 33"/>
                <a:gd name="T11" fmla="*/ 0 h 41"/>
                <a:gd name="T12" fmla="*/ 15 w 33"/>
                <a:gd name="T13" fmla="*/ 1 h 41"/>
                <a:gd name="T14" fmla="*/ 12 w 33"/>
                <a:gd name="T15" fmla="*/ 3 h 41"/>
                <a:gd name="T16" fmla="*/ 9 w 33"/>
                <a:gd name="T17" fmla="*/ 4 h 41"/>
                <a:gd name="T18" fmla="*/ 5 w 33"/>
                <a:gd name="T19" fmla="*/ 8 h 41"/>
                <a:gd name="T20" fmla="*/ 5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9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2 w 33"/>
                <a:gd name="T39" fmla="*/ 8 h 41"/>
                <a:gd name="T40" fmla="*/ 23 w 33"/>
                <a:gd name="T41" fmla="*/ 9 h 41"/>
                <a:gd name="T42" fmla="*/ 26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8"/>
                  </a:lnTo>
                  <a:lnTo>
                    <a:pt x="5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1" name="Freeform 234"/>
            <p:cNvSpPr>
              <a:spLocks/>
            </p:cNvSpPr>
            <p:nvPr/>
          </p:nvSpPr>
          <p:spPr bwMode="auto">
            <a:xfrm>
              <a:off x="201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8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2" name="Freeform 235"/>
            <p:cNvSpPr>
              <a:spLocks/>
            </p:cNvSpPr>
            <p:nvPr/>
          </p:nvSpPr>
          <p:spPr bwMode="auto">
            <a:xfrm>
              <a:off x="2081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4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8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3" name="Freeform 236"/>
            <p:cNvSpPr>
              <a:spLocks/>
            </p:cNvSpPr>
            <p:nvPr/>
          </p:nvSpPr>
          <p:spPr bwMode="auto">
            <a:xfrm>
              <a:off x="2130" y="3885"/>
              <a:ext cx="64" cy="43"/>
            </a:xfrm>
            <a:custGeom>
              <a:avLst/>
              <a:gdLst>
                <a:gd name="T0" fmla="*/ 30 w 55"/>
                <a:gd name="T1" fmla="*/ 7 h 41"/>
                <a:gd name="T2" fmla="*/ 27 w 55"/>
                <a:gd name="T3" fmla="*/ 4 h 41"/>
                <a:gd name="T4" fmla="*/ 26 w 55"/>
                <a:gd name="T5" fmla="*/ 3 h 41"/>
                <a:gd name="T6" fmla="*/ 23 w 55"/>
                <a:gd name="T7" fmla="*/ 1 h 41"/>
                <a:gd name="T8" fmla="*/ 19 w 55"/>
                <a:gd name="T9" fmla="*/ 0 h 41"/>
                <a:gd name="T10" fmla="*/ 16 w 55"/>
                <a:gd name="T11" fmla="*/ 1 h 41"/>
                <a:gd name="T12" fmla="*/ 14 w 55"/>
                <a:gd name="T13" fmla="*/ 3 h 41"/>
                <a:gd name="T14" fmla="*/ 11 w 55"/>
                <a:gd name="T15" fmla="*/ 4 h 41"/>
                <a:gd name="T16" fmla="*/ 8 w 55"/>
                <a:gd name="T17" fmla="*/ 5 h 41"/>
                <a:gd name="T18" fmla="*/ 8 w 55"/>
                <a:gd name="T19" fmla="*/ 7 h 41"/>
                <a:gd name="T20" fmla="*/ 7 w 55"/>
                <a:gd name="T21" fmla="*/ 8 h 41"/>
                <a:gd name="T22" fmla="*/ 7 w 55"/>
                <a:gd name="T23" fmla="*/ 1 h 41"/>
                <a:gd name="T24" fmla="*/ 0 w 55"/>
                <a:gd name="T25" fmla="*/ 1 h 41"/>
                <a:gd name="T26" fmla="*/ 0 w 55"/>
                <a:gd name="T27" fmla="*/ 41 h 41"/>
                <a:gd name="T28" fmla="*/ 7 w 55"/>
                <a:gd name="T29" fmla="*/ 41 h 41"/>
                <a:gd name="T30" fmla="*/ 7 w 55"/>
                <a:gd name="T31" fmla="*/ 18 h 41"/>
                <a:gd name="T32" fmla="*/ 8 w 55"/>
                <a:gd name="T33" fmla="*/ 14 h 41"/>
                <a:gd name="T34" fmla="*/ 11 w 55"/>
                <a:gd name="T35" fmla="*/ 11 h 41"/>
                <a:gd name="T36" fmla="*/ 14 w 55"/>
                <a:gd name="T37" fmla="*/ 8 h 41"/>
                <a:gd name="T38" fmla="*/ 18 w 55"/>
                <a:gd name="T39" fmla="*/ 7 h 41"/>
                <a:gd name="T40" fmla="*/ 21 w 55"/>
                <a:gd name="T41" fmla="*/ 8 h 41"/>
                <a:gd name="T42" fmla="*/ 23 w 55"/>
                <a:gd name="T43" fmla="*/ 8 h 41"/>
                <a:gd name="T44" fmla="*/ 23 w 55"/>
                <a:gd name="T45" fmla="*/ 11 h 41"/>
                <a:gd name="T46" fmla="*/ 25 w 55"/>
                <a:gd name="T47" fmla="*/ 13 h 41"/>
                <a:gd name="T48" fmla="*/ 25 w 55"/>
                <a:gd name="T49" fmla="*/ 41 h 41"/>
                <a:gd name="T50" fmla="*/ 32 w 55"/>
                <a:gd name="T51" fmla="*/ 41 h 41"/>
                <a:gd name="T52" fmla="*/ 32 w 55"/>
                <a:gd name="T53" fmla="*/ 17 h 41"/>
                <a:gd name="T54" fmla="*/ 32 w 55"/>
                <a:gd name="T55" fmla="*/ 13 h 41"/>
                <a:gd name="T56" fmla="*/ 34 w 55"/>
                <a:gd name="T57" fmla="*/ 9 h 41"/>
                <a:gd name="T58" fmla="*/ 37 w 55"/>
                <a:gd name="T59" fmla="*/ 8 h 41"/>
                <a:gd name="T60" fmla="*/ 41 w 55"/>
                <a:gd name="T61" fmla="*/ 7 h 41"/>
                <a:gd name="T62" fmla="*/ 44 w 55"/>
                <a:gd name="T63" fmla="*/ 8 h 41"/>
                <a:gd name="T64" fmla="*/ 47 w 55"/>
                <a:gd name="T65" fmla="*/ 9 h 41"/>
                <a:gd name="T66" fmla="*/ 48 w 55"/>
                <a:gd name="T67" fmla="*/ 12 h 41"/>
                <a:gd name="T68" fmla="*/ 48 w 55"/>
                <a:gd name="T69" fmla="*/ 14 h 41"/>
                <a:gd name="T70" fmla="*/ 48 w 55"/>
                <a:gd name="T71" fmla="*/ 41 h 41"/>
                <a:gd name="T72" fmla="*/ 55 w 55"/>
                <a:gd name="T73" fmla="*/ 41 h 41"/>
                <a:gd name="T74" fmla="*/ 55 w 55"/>
                <a:gd name="T75" fmla="*/ 16 h 41"/>
                <a:gd name="T76" fmla="*/ 55 w 55"/>
                <a:gd name="T77" fmla="*/ 14 h 41"/>
                <a:gd name="T78" fmla="*/ 55 w 55"/>
                <a:gd name="T79" fmla="*/ 8 h 41"/>
                <a:gd name="T80" fmla="*/ 52 w 55"/>
                <a:gd name="T81" fmla="*/ 4 h 41"/>
                <a:gd name="T82" fmla="*/ 51 w 55"/>
                <a:gd name="T83" fmla="*/ 3 h 41"/>
                <a:gd name="T84" fmla="*/ 48 w 55"/>
                <a:gd name="T85" fmla="*/ 1 h 41"/>
                <a:gd name="T86" fmla="*/ 43 w 55"/>
                <a:gd name="T87" fmla="*/ 0 h 41"/>
                <a:gd name="T88" fmla="*/ 40 w 55"/>
                <a:gd name="T89" fmla="*/ 1 h 41"/>
                <a:gd name="T90" fmla="*/ 37 w 55"/>
                <a:gd name="T91" fmla="*/ 1 h 41"/>
                <a:gd name="T92" fmla="*/ 34 w 55"/>
                <a:gd name="T93" fmla="*/ 4 h 41"/>
                <a:gd name="T94" fmla="*/ 32 w 55"/>
                <a:gd name="T95" fmla="*/ 7 h 41"/>
                <a:gd name="T96" fmla="*/ 30 w 55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41">
                  <a:moveTo>
                    <a:pt x="30" y="7"/>
                  </a:moveTo>
                  <a:lnTo>
                    <a:pt x="27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8" y="41"/>
                  </a:lnTo>
                  <a:lnTo>
                    <a:pt x="55" y="41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4"/>
                  </a:lnTo>
                  <a:lnTo>
                    <a:pt x="51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4" y="4"/>
                  </a:lnTo>
                  <a:lnTo>
                    <a:pt x="32" y="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" name="Freeform 237"/>
            <p:cNvSpPr>
              <a:spLocks noEditPoints="1"/>
            </p:cNvSpPr>
            <p:nvPr/>
          </p:nvSpPr>
          <p:spPr bwMode="auto">
            <a:xfrm>
              <a:off x="220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9 w 36"/>
                <a:gd name="T9" fmla="*/ 52 h 55"/>
                <a:gd name="T10" fmla="*/ 12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1 w 36"/>
                <a:gd name="T23" fmla="*/ 48 h 55"/>
                <a:gd name="T24" fmla="*/ 33 w 36"/>
                <a:gd name="T25" fmla="*/ 46 h 55"/>
                <a:gd name="T26" fmla="*/ 34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4 w 36"/>
                <a:gd name="T35" fmla="*/ 25 h 55"/>
                <a:gd name="T36" fmla="*/ 33 w 36"/>
                <a:gd name="T37" fmla="*/ 22 h 55"/>
                <a:gd name="T38" fmla="*/ 31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3 w 36"/>
                <a:gd name="T45" fmla="*/ 14 h 55"/>
                <a:gd name="T46" fmla="*/ 19 w 36"/>
                <a:gd name="T47" fmla="*/ 13 h 55"/>
                <a:gd name="T48" fmla="*/ 16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8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3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0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9 w 36"/>
                <a:gd name="T91" fmla="*/ 46 h 55"/>
                <a:gd name="T92" fmla="*/ 8 w 36"/>
                <a:gd name="T93" fmla="*/ 41 h 55"/>
                <a:gd name="T94" fmla="*/ 7 w 36"/>
                <a:gd name="T95" fmla="*/ 35 h 55"/>
                <a:gd name="T96" fmla="*/ 8 w 36"/>
                <a:gd name="T97" fmla="*/ 29 h 55"/>
                <a:gd name="T98" fmla="*/ 9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1" y="48"/>
                  </a:lnTo>
                  <a:lnTo>
                    <a:pt x="33" y="46"/>
                  </a:lnTo>
                  <a:lnTo>
                    <a:pt x="34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3" y="22"/>
                  </a:lnTo>
                  <a:lnTo>
                    <a:pt x="31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3" y="14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3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9" y="46"/>
                  </a:lnTo>
                  <a:lnTo>
                    <a:pt x="8" y="41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" name="Freeform 238"/>
            <p:cNvSpPr>
              <a:spLocks noEditPoints="1"/>
            </p:cNvSpPr>
            <p:nvPr/>
          </p:nvSpPr>
          <p:spPr bwMode="auto">
            <a:xfrm>
              <a:off x="2255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7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5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2 w 38"/>
                <a:gd name="T37" fmla="*/ 33 h 42"/>
                <a:gd name="T38" fmla="*/ 5 w 38"/>
                <a:gd name="T39" fmla="*/ 37 h 42"/>
                <a:gd name="T40" fmla="*/ 9 w 38"/>
                <a:gd name="T41" fmla="*/ 39 h 42"/>
                <a:gd name="T42" fmla="*/ 13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7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5 w 38"/>
                <a:gd name="T55" fmla="*/ 33 h 42"/>
                <a:gd name="T56" fmla="*/ 38 w 38"/>
                <a:gd name="T57" fmla="*/ 29 h 42"/>
                <a:gd name="T58" fmla="*/ 29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3 w 38"/>
                <a:gd name="T65" fmla="*/ 35 h 42"/>
                <a:gd name="T66" fmla="*/ 18 w 38"/>
                <a:gd name="T67" fmla="*/ 37 h 42"/>
                <a:gd name="T68" fmla="*/ 14 w 38"/>
                <a:gd name="T69" fmla="*/ 35 h 42"/>
                <a:gd name="T70" fmla="*/ 10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4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7 w 38"/>
                <a:gd name="T91" fmla="*/ 9 h 42"/>
                <a:gd name="T92" fmla="*/ 29 w 38"/>
                <a:gd name="T93" fmla="*/ 13 h 42"/>
                <a:gd name="T94" fmla="*/ 29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5" y="37"/>
                  </a:lnTo>
                  <a:lnTo>
                    <a:pt x="9" y="39"/>
                  </a:lnTo>
                  <a:lnTo>
                    <a:pt x="13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5" y="33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3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" name="Freeform 239"/>
            <p:cNvSpPr>
              <a:spLocks/>
            </p:cNvSpPr>
            <p:nvPr/>
          </p:nvSpPr>
          <p:spPr bwMode="auto">
            <a:xfrm>
              <a:off x="2308" y="3885"/>
              <a:ext cx="24" cy="43"/>
            </a:xfrm>
            <a:custGeom>
              <a:avLst/>
              <a:gdLst>
                <a:gd name="T0" fmla="*/ 21 w 21"/>
                <a:gd name="T1" fmla="*/ 1 h 41"/>
                <a:gd name="T2" fmla="*/ 18 w 21"/>
                <a:gd name="T3" fmla="*/ 0 h 41"/>
                <a:gd name="T4" fmla="*/ 15 w 21"/>
                <a:gd name="T5" fmla="*/ 1 h 41"/>
                <a:gd name="T6" fmla="*/ 12 w 21"/>
                <a:gd name="T7" fmla="*/ 3 h 41"/>
                <a:gd name="T8" fmla="*/ 10 w 21"/>
                <a:gd name="T9" fmla="*/ 5 h 41"/>
                <a:gd name="T10" fmla="*/ 7 w 21"/>
                <a:gd name="T11" fmla="*/ 8 h 41"/>
                <a:gd name="T12" fmla="*/ 7 w 21"/>
                <a:gd name="T13" fmla="*/ 1 h 41"/>
                <a:gd name="T14" fmla="*/ 0 w 21"/>
                <a:gd name="T15" fmla="*/ 1 h 41"/>
                <a:gd name="T16" fmla="*/ 0 w 21"/>
                <a:gd name="T17" fmla="*/ 41 h 41"/>
                <a:gd name="T18" fmla="*/ 8 w 21"/>
                <a:gd name="T19" fmla="*/ 41 h 41"/>
                <a:gd name="T20" fmla="*/ 8 w 21"/>
                <a:gd name="T21" fmla="*/ 17 h 41"/>
                <a:gd name="T22" fmla="*/ 8 w 21"/>
                <a:gd name="T23" fmla="*/ 13 h 41"/>
                <a:gd name="T24" fmla="*/ 11 w 21"/>
                <a:gd name="T25" fmla="*/ 11 h 41"/>
                <a:gd name="T26" fmla="*/ 14 w 21"/>
                <a:gd name="T27" fmla="*/ 8 h 41"/>
                <a:gd name="T28" fmla="*/ 18 w 21"/>
                <a:gd name="T29" fmla="*/ 8 h 41"/>
                <a:gd name="T30" fmla="*/ 21 w 21"/>
                <a:gd name="T31" fmla="*/ 8 h 41"/>
                <a:gd name="T32" fmla="*/ 21 w 21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1">
                  <a:moveTo>
                    <a:pt x="21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7" name="Freeform 240"/>
            <p:cNvSpPr>
              <a:spLocks/>
            </p:cNvSpPr>
            <p:nvPr/>
          </p:nvSpPr>
          <p:spPr bwMode="auto">
            <a:xfrm>
              <a:off x="2364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8 w 44"/>
                <a:gd name="T15" fmla="*/ 0 h 53"/>
                <a:gd name="T16" fmla="*/ 38 w 44"/>
                <a:gd name="T17" fmla="*/ 42 h 53"/>
                <a:gd name="T18" fmla="*/ 10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8" name="Freeform 241"/>
            <p:cNvSpPr>
              <a:spLocks/>
            </p:cNvSpPr>
            <p:nvPr/>
          </p:nvSpPr>
          <p:spPr bwMode="auto">
            <a:xfrm>
              <a:off x="1166" y="3502"/>
              <a:ext cx="44" cy="54"/>
            </a:xfrm>
            <a:custGeom>
              <a:avLst/>
              <a:gdLst>
                <a:gd name="T0" fmla="*/ 7 w 38"/>
                <a:gd name="T1" fmla="*/ 47 h 52"/>
                <a:gd name="T2" fmla="*/ 9 w 38"/>
                <a:gd name="T3" fmla="*/ 45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8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20 h 52"/>
                <a:gd name="T48" fmla="*/ 9 w 38"/>
                <a:gd name="T49" fmla="*/ 20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8 h 52"/>
                <a:gd name="T60" fmla="*/ 17 w 38"/>
                <a:gd name="T61" fmla="*/ 7 h 52"/>
                <a:gd name="T62" fmla="*/ 20 w 38"/>
                <a:gd name="T63" fmla="*/ 7 h 52"/>
                <a:gd name="T64" fmla="*/ 24 w 38"/>
                <a:gd name="T65" fmla="*/ 7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20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7 h 52"/>
                <a:gd name="T84" fmla="*/ 3 w 38"/>
                <a:gd name="T85" fmla="*/ 41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7 h 52"/>
                <a:gd name="T94" fmla="*/ 7 w 38"/>
                <a:gd name="T95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7"/>
                  </a:moveTo>
                  <a:lnTo>
                    <a:pt x="9" y="45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7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9" name="Freeform 242"/>
            <p:cNvSpPr>
              <a:spLocks noEditPoints="1"/>
            </p:cNvSpPr>
            <p:nvPr/>
          </p:nvSpPr>
          <p:spPr bwMode="auto">
            <a:xfrm>
              <a:off x="1217" y="3502"/>
              <a:ext cx="44" cy="57"/>
            </a:xfrm>
            <a:custGeom>
              <a:avLst/>
              <a:gdLst>
                <a:gd name="T0" fmla="*/ 35 w 38"/>
                <a:gd name="T1" fmla="*/ 8 h 54"/>
                <a:gd name="T2" fmla="*/ 32 w 38"/>
                <a:gd name="T3" fmla="*/ 4 h 54"/>
                <a:gd name="T4" fmla="*/ 27 w 38"/>
                <a:gd name="T5" fmla="*/ 1 h 54"/>
                <a:gd name="T6" fmla="*/ 16 w 38"/>
                <a:gd name="T7" fmla="*/ 1 h 54"/>
                <a:gd name="T8" fmla="*/ 9 w 38"/>
                <a:gd name="T9" fmla="*/ 5 h 54"/>
                <a:gd name="T10" fmla="*/ 3 w 38"/>
                <a:gd name="T11" fmla="*/ 12 h 54"/>
                <a:gd name="T12" fmla="*/ 0 w 38"/>
                <a:gd name="T13" fmla="*/ 22 h 54"/>
                <a:gd name="T14" fmla="*/ 0 w 38"/>
                <a:gd name="T15" fmla="*/ 34 h 54"/>
                <a:gd name="T16" fmla="*/ 3 w 38"/>
                <a:gd name="T17" fmla="*/ 45 h 54"/>
                <a:gd name="T18" fmla="*/ 7 w 38"/>
                <a:gd name="T19" fmla="*/ 50 h 54"/>
                <a:gd name="T20" fmla="*/ 16 w 38"/>
                <a:gd name="T21" fmla="*/ 54 h 54"/>
                <a:gd name="T22" fmla="*/ 24 w 38"/>
                <a:gd name="T23" fmla="*/ 54 h 54"/>
                <a:gd name="T24" fmla="*/ 29 w 38"/>
                <a:gd name="T25" fmla="*/ 51 h 54"/>
                <a:gd name="T26" fmla="*/ 35 w 38"/>
                <a:gd name="T27" fmla="*/ 46 h 54"/>
                <a:gd name="T28" fmla="*/ 38 w 38"/>
                <a:gd name="T29" fmla="*/ 41 h 54"/>
                <a:gd name="T30" fmla="*/ 38 w 38"/>
                <a:gd name="T31" fmla="*/ 31 h 54"/>
                <a:gd name="T32" fmla="*/ 34 w 38"/>
                <a:gd name="T33" fmla="*/ 24 h 54"/>
                <a:gd name="T34" fmla="*/ 25 w 38"/>
                <a:gd name="T35" fmla="*/ 20 h 54"/>
                <a:gd name="T36" fmla="*/ 16 w 38"/>
                <a:gd name="T37" fmla="*/ 20 h 54"/>
                <a:gd name="T38" fmla="*/ 10 w 38"/>
                <a:gd name="T39" fmla="*/ 24 h 54"/>
                <a:gd name="T40" fmla="*/ 7 w 38"/>
                <a:gd name="T41" fmla="*/ 25 h 54"/>
                <a:gd name="T42" fmla="*/ 12 w 38"/>
                <a:gd name="T43" fmla="*/ 12 h 54"/>
                <a:gd name="T44" fmla="*/ 16 w 38"/>
                <a:gd name="T45" fmla="*/ 8 h 54"/>
                <a:gd name="T46" fmla="*/ 21 w 38"/>
                <a:gd name="T47" fmla="*/ 7 h 54"/>
                <a:gd name="T48" fmla="*/ 27 w 38"/>
                <a:gd name="T49" fmla="*/ 8 h 54"/>
                <a:gd name="T50" fmla="*/ 29 w 38"/>
                <a:gd name="T51" fmla="*/ 14 h 54"/>
                <a:gd name="T52" fmla="*/ 20 w 38"/>
                <a:gd name="T53" fmla="*/ 25 h 54"/>
                <a:gd name="T54" fmla="*/ 28 w 38"/>
                <a:gd name="T55" fmla="*/ 28 h 54"/>
                <a:gd name="T56" fmla="*/ 31 w 38"/>
                <a:gd name="T57" fmla="*/ 37 h 54"/>
                <a:gd name="T58" fmla="*/ 28 w 38"/>
                <a:gd name="T59" fmla="*/ 45 h 54"/>
                <a:gd name="T60" fmla="*/ 20 w 38"/>
                <a:gd name="T61" fmla="*/ 48 h 54"/>
                <a:gd name="T62" fmla="*/ 12 w 38"/>
                <a:gd name="T63" fmla="*/ 45 h 54"/>
                <a:gd name="T64" fmla="*/ 9 w 38"/>
                <a:gd name="T65" fmla="*/ 37 h 54"/>
                <a:gd name="T66" fmla="*/ 12 w 38"/>
                <a:gd name="T67" fmla="*/ 29 h 54"/>
                <a:gd name="T68" fmla="*/ 2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6" y="14"/>
                  </a:moveTo>
                  <a:lnTo>
                    <a:pt x="35" y="8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8" y="41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9" y="18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36" y="14"/>
                  </a:lnTo>
                  <a:close/>
                  <a:moveTo>
                    <a:pt x="20" y="25"/>
                  </a:moveTo>
                  <a:lnTo>
                    <a:pt x="24" y="26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1" y="37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2" y="45"/>
                  </a:lnTo>
                  <a:lnTo>
                    <a:pt x="9" y="41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6" y="26"/>
                  </a:lnTo>
                  <a:lnTo>
                    <a:pt x="2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0" name="Freeform 243"/>
            <p:cNvSpPr>
              <a:spLocks/>
            </p:cNvSpPr>
            <p:nvPr/>
          </p:nvSpPr>
          <p:spPr bwMode="auto">
            <a:xfrm>
              <a:off x="1166" y="3722"/>
              <a:ext cx="44" cy="55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1 h 52"/>
                <a:gd name="T6" fmla="*/ 13 w 38"/>
                <a:gd name="T7" fmla="*/ 38 h 52"/>
                <a:gd name="T8" fmla="*/ 16 w 38"/>
                <a:gd name="T9" fmla="*/ 37 h 52"/>
                <a:gd name="T10" fmla="*/ 22 w 38"/>
                <a:gd name="T11" fmla="*/ 33 h 52"/>
                <a:gd name="T12" fmla="*/ 29 w 38"/>
                <a:gd name="T13" fmla="*/ 29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2 h 52"/>
                <a:gd name="T22" fmla="*/ 36 w 38"/>
                <a:gd name="T23" fmla="*/ 9 h 52"/>
                <a:gd name="T24" fmla="*/ 35 w 38"/>
                <a:gd name="T25" fmla="*/ 7 h 52"/>
                <a:gd name="T26" fmla="*/ 33 w 38"/>
                <a:gd name="T27" fmla="*/ 4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0 h 52"/>
                <a:gd name="T38" fmla="*/ 10 w 38"/>
                <a:gd name="T39" fmla="*/ 1 h 52"/>
                <a:gd name="T40" fmla="*/ 7 w 38"/>
                <a:gd name="T41" fmla="*/ 4 h 52"/>
                <a:gd name="T42" fmla="*/ 4 w 38"/>
                <a:gd name="T43" fmla="*/ 7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7 h 52"/>
                <a:gd name="T52" fmla="*/ 10 w 38"/>
                <a:gd name="T53" fmla="*/ 13 h 52"/>
                <a:gd name="T54" fmla="*/ 10 w 38"/>
                <a:gd name="T55" fmla="*/ 9 h 52"/>
                <a:gd name="T56" fmla="*/ 13 w 38"/>
                <a:gd name="T57" fmla="*/ 8 h 52"/>
                <a:gd name="T58" fmla="*/ 14 w 38"/>
                <a:gd name="T59" fmla="*/ 7 h 52"/>
                <a:gd name="T60" fmla="*/ 17 w 38"/>
                <a:gd name="T61" fmla="*/ 7 h 52"/>
                <a:gd name="T62" fmla="*/ 20 w 38"/>
                <a:gd name="T63" fmla="*/ 5 h 52"/>
                <a:gd name="T64" fmla="*/ 24 w 38"/>
                <a:gd name="T65" fmla="*/ 7 h 52"/>
                <a:gd name="T66" fmla="*/ 27 w 38"/>
                <a:gd name="T67" fmla="*/ 8 h 52"/>
                <a:gd name="T68" fmla="*/ 29 w 38"/>
                <a:gd name="T69" fmla="*/ 11 h 52"/>
                <a:gd name="T70" fmla="*/ 31 w 38"/>
                <a:gd name="T71" fmla="*/ 14 h 52"/>
                <a:gd name="T72" fmla="*/ 29 w 38"/>
                <a:gd name="T73" fmla="*/ 18 h 52"/>
                <a:gd name="T74" fmla="*/ 28 w 38"/>
                <a:gd name="T75" fmla="*/ 21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2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5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1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6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0" y="5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29" y="18"/>
                  </a:lnTo>
                  <a:lnTo>
                    <a:pt x="28" y="21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2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1" name="Freeform 244"/>
            <p:cNvSpPr>
              <a:spLocks noEditPoints="1"/>
            </p:cNvSpPr>
            <p:nvPr/>
          </p:nvSpPr>
          <p:spPr bwMode="auto">
            <a:xfrm>
              <a:off x="1216" y="3722"/>
              <a:ext cx="45" cy="55"/>
            </a:xfrm>
            <a:custGeom>
              <a:avLst/>
              <a:gdLst>
                <a:gd name="T0" fmla="*/ 25 w 39"/>
                <a:gd name="T1" fmla="*/ 0 h 52"/>
                <a:gd name="T2" fmla="*/ 0 w 39"/>
                <a:gd name="T3" fmla="*/ 33 h 52"/>
                <a:gd name="T4" fmla="*/ 0 w 39"/>
                <a:gd name="T5" fmla="*/ 39 h 52"/>
                <a:gd name="T6" fmla="*/ 25 w 39"/>
                <a:gd name="T7" fmla="*/ 39 h 52"/>
                <a:gd name="T8" fmla="*/ 25 w 39"/>
                <a:gd name="T9" fmla="*/ 52 h 52"/>
                <a:gd name="T10" fmla="*/ 32 w 39"/>
                <a:gd name="T11" fmla="*/ 52 h 52"/>
                <a:gd name="T12" fmla="*/ 32 w 39"/>
                <a:gd name="T13" fmla="*/ 39 h 52"/>
                <a:gd name="T14" fmla="*/ 39 w 39"/>
                <a:gd name="T15" fmla="*/ 39 h 52"/>
                <a:gd name="T16" fmla="*/ 39 w 39"/>
                <a:gd name="T17" fmla="*/ 34 h 52"/>
                <a:gd name="T18" fmla="*/ 32 w 39"/>
                <a:gd name="T19" fmla="*/ 34 h 52"/>
                <a:gd name="T20" fmla="*/ 32 w 39"/>
                <a:gd name="T21" fmla="*/ 0 h 52"/>
                <a:gd name="T22" fmla="*/ 25 w 39"/>
                <a:gd name="T23" fmla="*/ 0 h 52"/>
                <a:gd name="T24" fmla="*/ 25 w 39"/>
                <a:gd name="T25" fmla="*/ 11 h 52"/>
                <a:gd name="T26" fmla="*/ 25 w 39"/>
                <a:gd name="T27" fmla="*/ 34 h 52"/>
                <a:gd name="T28" fmla="*/ 7 w 39"/>
                <a:gd name="T29" fmla="*/ 34 h 52"/>
                <a:gd name="T30" fmla="*/ 25 w 39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2">
                  <a:moveTo>
                    <a:pt x="25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5" y="39"/>
                  </a:lnTo>
                  <a:lnTo>
                    <a:pt x="25" y="52"/>
                  </a:lnTo>
                  <a:lnTo>
                    <a:pt x="32" y="52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2" name="Freeform 245"/>
            <p:cNvSpPr>
              <a:spLocks/>
            </p:cNvSpPr>
            <p:nvPr/>
          </p:nvSpPr>
          <p:spPr bwMode="auto">
            <a:xfrm>
              <a:off x="1166" y="3282"/>
              <a:ext cx="44" cy="54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6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6 h 52"/>
                <a:gd name="T60" fmla="*/ 17 w 38"/>
                <a:gd name="T61" fmla="*/ 6 h 52"/>
                <a:gd name="T62" fmla="*/ 20 w 38"/>
                <a:gd name="T63" fmla="*/ 6 h 52"/>
                <a:gd name="T64" fmla="*/ 24 w 38"/>
                <a:gd name="T65" fmla="*/ 6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18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18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" name="Freeform 246"/>
            <p:cNvSpPr>
              <a:spLocks noEditPoints="1"/>
            </p:cNvSpPr>
            <p:nvPr/>
          </p:nvSpPr>
          <p:spPr bwMode="auto">
            <a:xfrm>
              <a:off x="1217" y="3282"/>
              <a:ext cx="44" cy="56"/>
            </a:xfrm>
            <a:custGeom>
              <a:avLst/>
              <a:gdLst>
                <a:gd name="T0" fmla="*/ 32 w 38"/>
                <a:gd name="T1" fmla="*/ 22 h 54"/>
                <a:gd name="T2" fmla="*/ 35 w 38"/>
                <a:gd name="T3" fmla="*/ 18 h 54"/>
                <a:gd name="T4" fmla="*/ 36 w 38"/>
                <a:gd name="T5" fmla="*/ 10 h 54"/>
                <a:gd name="T6" fmla="*/ 34 w 38"/>
                <a:gd name="T7" fmla="*/ 6 h 54"/>
                <a:gd name="T8" fmla="*/ 28 w 38"/>
                <a:gd name="T9" fmla="*/ 3 h 54"/>
                <a:gd name="T10" fmla="*/ 18 w 38"/>
                <a:gd name="T11" fmla="*/ 0 h 54"/>
                <a:gd name="T12" fmla="*/ 12 w 38"/>
                <a:gd name="T13" fmla="*/ 1 h 54"/>
                <a:gd name="T14" fmla="*/ 7 w 38"/>
                <a:gd name="T15" fmla="*/ 4 h 54"/>
                <a:gd name="T16" fmla="*/ 3 w 38"/>
                <a:gd name="T17" fmla="*/ 9 h 54"/>
                <a:gd name="T18" fmla="*/ 2 w 38"/>
                <a:gd name="T19" fmla="*/ 14 h 54"/>
                <a:gd name="T20" fmla="*/ 3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2 w 38"/>
                <a:gd name="T29" fmla="*/ 44 h 54"/>
                <a:gd name="T30" fmla="*/ 6 w 38"/>
                <a:gd name="T31" fmla="*/ 50 h 54"/>
                <a:gd name="T32" fmla="*/ 12 w 38"/>
                <a:gd name="T33" fmla="*/ 52 h 54"/>
                <a:gd name="T34" fmla="*/ 20 w 38"/>
                <a:gd name="T35" fmla="*/ 54 h 54"/>
                <a:gd name="T36" fmla="*/ 27 w 38"/>
                <a:gd name="T37" fmla="*/ 52 h 54"/>
                <a:gd name="T38" fmla="*/ 32 w 38"/>
                <a:gd name="T39" fmla="*/ 50 h 54"/>
                <a:gd name="T40" fmla="*/ 36 w 38"/>
                <a:gd name="T41" fmla="*/ 44 h 54"/>
                <a:gd name="T42" fmla="*/ 38 w 38"/>
                <a:gd name="T43" fmla="*/ 38 h 54"/>
                <a:gd name="T44" fmla="*/ 36 w 38"/>
                <a:gd name="T45" fmla="*/ 30 h 54"/>
                <a:gd name="T46" fmla="*/ 28 w 38"/>
                <a:gd name="T47" fmla="*/ 25 h 54"/>
                <a:gd name="T48" fmla="*/ 18 w 38"/>
                <a:gd name="T49" fmla="*/ 6 h 54"/>
                <a:gd name="T50" fmla="*/ 25 w 38"/>
                <a:gd name="T51" fmla="*/ 8 h 54"/>
                <a:gd name="T52" fmla="*/ 28 w 38"/>
                <a:gd name="T53" fmla="*/ 14 h 54"/>
                <a:gd name="T54" fmla="*/ 25 w 38"/>
                <a:gd name="T55" fmla="*/ 20 h 54"/>
                <a:gd name="T56" fmla="*/ 20 w 38"/>
                <a:gd name="T57" fmla="*/ 22 h 54"/>
                <a:gd name="T58" fmla="*/ 12 w 38"/>
                <a:gd name="T59" fmla="*/ 20 h 54"/>
                <a:gd name="T60" fmla="*/ 9 w 38"/>
                <a:gd name="T61" fmla="*/ 14 h 54"/>
                <a:gd name="T62" fmla="*/ 12 w 38"/>
                <a:gd name="T63" fmla="*/ 9 h 54"/>
                <a:gd name="T64" fmla="*/ 17 w 38"/>
                <a:gd name="T65" fmla="*/ 6 h 54"/>
                <a:gd name="T66" fmla="*/ 18 w 38"/>
                <a:gd name="T67" fmla="*/ 27 h 54"/>
                <a:gd name="T68" fmla="*/ 28 w 38"/>
                <a:gd name="T69" fmla="*/ 30 h 54"/>
                <a:gd name="T70" fmla="*/ 31 w 38"/>
                <a:gd name="T71" fmla="*/ 38 h 54"/>
                <a:gd name="T72" fmla="*/ 28 w 38"/>
                <a:gd name="T73" fmla="*/ 46 h 54"/>
                <a:gd name="T74" fmla="*/ 20 w 38"/>
                <a:gd name="T75" fmla="*/ 48 h 54"/>
                <a:gd name="T76" fmla="*/ 12 w 38"/>
                <a:gd name="T77" fmla="*/ 46 h 54"/>
                <a:gd name="T78" fmla="*/ 7 w 38"/>
                <a:gd name="T79" fmla="*/ 38 h 54"/>
                <a:gd name="T80" fmla="*/ 10 w 38"/>
                <a:gd name="T81" fmla="*/ 31 h 54"/>
                <a:gd name="T82" fmla="*/ 18 w 38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8" y="25"/>
                  </a:moveTo>
                  <a:lnTo>
                    <a:pt x="32" y="22"/>
                  </a:lnTo>
                  <a:lnTo>
                    <a:pt x="34" y="21"/>
                  </a:lnTo>
                  <a:lnTo>
                    <a:pt x="35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6" y="24"/>
                  </a:lnTo>
                  <a:lnTo>
                    <a:pt x="10" y="25"/>
                  </a:lnTo>
                  <a:lnTo>
                    <a:pt x="6" y="27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7"/>
                  </a:lnTo>
                  <a:lnTo>
                    <a:pt x="36" y="44"/>
                  </a:lnTo>
                  <a:lnTo>
                    <a:pt x="38" y="41"/>
                  </a:lnTo>
                  <a:lnTo>
                    <a:pt x="38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2" y="26"/>
                  </a:lnTo>
                  <a:lnTo>
                    <a:pt x="28" y="25"/>
                  </a:lnTo>
                  <a:close/>
                  <a:moveTo>
                    <a:pt x="17" y="6"/>
                  </a:moveTo>
                  <a:lnTo>
                    <a:pt x="18" y="6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7" y="6"/>
                  </a:lnTo>
                  <a:close/>
                  <a:moveTo>
                    <a:pt x="18" y="27"/>
                  </a:moveTo>
                  <a:lnTo>
                    <a:pt x="18" y="27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1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9" y="42"/>
                  </a:lnTo>
                  <a:lnTo>
                    <a:pt x="7" y="38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4" name="Freeform 247"/>
            <p:cNvSpPr>
              <a:spLocks/>
            </p:cNvSpPr>
            <p:nvPr/>
          </p:nvSpPr>
          <p:spPr bwMode="auto">
            <a:xfrm>
              <a:off x="1166" y="3062"/>
              <a:ext cx="45" cy="56"/>
            </a:xfrm>
            <a:custGeom>
              <a:avLst/>
              <a:gdLst>
                <a:gd name="T0" fmla="*/ 32 w 39"/>
                <a:gd name="T1" fmla="*/ 23 h 54"/>
                <a:gd name="T2" fmla="*/ 36 w 39"/>
                <a:gd name="T3" fmla="*/ 18 h 54"/>
                <a:gd name="T4" fmla="*/ 36 w 39"/>
                <a:gd name="T5" fmla="*/ 12 h 54"/>
                <a:gd name="T6" fmla="*/ 35 w 39"/>
                <a:gd name="T7" fmla="*/ 6 h 54"/>
                <a:gd name="T8" fmla="*/ 29 w 39"/>
                <a:gd name="T9" fmla="*/ 2 h 54"/>
                <a:gd name="T10" fmla="*/ 20 w 39"/>
                <a:gd name="T11" fmla="*/ 0 h 54"/>
                <a:gd name="T12" fmla="*/ 10 w 39"/>
                <a:gd name="T13" fmla="*/ 2 h 54"/>
                <a:gd name="T14" fmla="*/ 4 w 39"/>
                <a:gd name="T15" fmla="*/ 6 h 54"/>
                <a:gd name="T16" fmla="*/ 2 w 39"/>
                <a:gd name="T17" fmla="*/ 17 h 54"/>
                <a:gd name="T18" fmla="*/ 10 w 39"/>
                <a:gd name="T19" fmla="*/ 12 h 54"/>
                <a:gd name="T20" fmla="*/ 14 w 39"/>
                <a:gd name="T21" fmla="*/ 8 h 54"/>
                <a:gd name="T22" fmla="*/ 20 w 39"/>
                <a:gd name="T23" fmla="*/ 6 h 54"/>
                <a:gd name="T24" fmla="*/ 27 w 39"/>
                <a:gd name="T25" fmla="*/ 8 h 54"/>
                <a:gd name="T26" fmla="*/ 29 w 39"/>
                <a:gd name="T27" fmla="*/ 14 h 54"/>
                <a:gd name="T28" fmla="*/ 27 w 39"/>
                <a:gd name="T29" fmla="*/ 21 h 54"/>
                <a:gd name="T30" fmla="*/ 18 w 39"/>
                <a:gd name="T31" fmla="*/ 23 h 54"/>
                <a:gd name="T32" fmla="*/ 16 w 39"/>
                <a:gd name="T33" fmla="*/ 29 h 54"/>
                <a:gd name="T34" fmla="*/ 22 w 39"/>
                <a:gd name="T35" fmla="*/ 29 h 54"/>
                <a:gd name="T36" fmla="*/ 29 w 39"/>
                <a:gd name="T37" fmla="*/ 31 h 54"/>
                <a:gd name="T38" fmla="*/ 31 w 39"/>
                <a:gd name="T39" fmla="*/ 35 h 54"/>
                <a:gd name="T40" fmla="*/ 31 w 39"/>
                <a:gd name="T41" fmla="*/ 42 h 54"/>
                <a:gd name="T42" fmla="*/ 24 w 39"/>
                <a:gd name="T43" fmla="*/ 47 h 54"/>
                <a:gd name="T44" fmla="*/ 14 w 39"/>
                <a:gd name="T45" fmla="*/ 47 h 54"/>
                <a:gd name="T46" fmla="*/ 9 w 39"/>
                <a:gd name="T47" fmla="*/ 42 h 54"/>
                <a:gd name="T48" fmla="*/ 0 w 39"/>
                <a:gd name="T49" fmla="*/ 37 h 54"/>
                <a:gd name="T50" fmla="*/ 4 w 39"/>
                <a:gd name="T51" fmla="*/ 47 h 54"/>
                <a:gd name="T52" fmla="*/ 10 w 39"/>
                <a:gd name="T53" fmla="*/ 52 h 54"/>
                <a:gd name="T54" fmla="*/ 20 w 39"/>
                <a:gd name="T55" fmla="*/ 54 h 54"/>
                <a:gd name="T56" fmla="*/ 28 w 39"/>
                <a:gd name="T57" fmla="*/ 52 h 54"/>
                <a:gd name="T58" fmla="*/ 33 w 39"/>
                <a:gd name="T59" fmla="*/ 50 h 54"/>
                <a:gd name="T60" fmla="*/ 38 w 39"/>
                <a:gd name="T61" fmla="*/ 44 h 54"/>
                <a:gd name="T62" fmla="*/ 39 w 39"/>
                <a:gd name="T63" fmla="*/ 37 h 54"/>
                <a:gd name="T64" fmla="*/ 38 w 39"/>
                <a:gd name="T65" fmla="*/ 30 h 54"/>
                <a:gd name="T66" fmla="*/ 32 w 39"/>
                <a:gd name="T67" fmla="*/ 26 h 54"/>
                <a:gd name="T68" fmla="*/ 29 w 39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3"/>
                  </a:lnTo>
                  <a:lnTo>
                    <a:pt x="35" y="21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9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7" y="30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2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8" y="44"/>
                  </a:lnTo>
                  <a:lnTo>
                    <a:pt x="39" y="40"/>
                  </a:lnTo>
                  <a:lnTo>
                    <a:pt x="39" y="37"/>
                  </a:lnTo>
                  <a:lnTo>
                    <a:pt x="39" y="34"/>
                  </a:lnTo>
                  <a:lnTo>
                    <a:pt x="38" y="30"/>
                  </a:lnTo>
                  <a:lnTo>
                    <a:pt x="35" y="27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" name="Freeform 248"/>
            <p:cNvSpPr>
              <a:spLocks noEditPoints="1"/>
            </p:cNvSpPr>
            <p:nvPr/>
          </p:nvSpPr>
          <p:spPr bwMode="auto">
            <a:xfrm>
              <a:off x="1217" y="3062"/>
              <a:ext cx="44" cy="56"/>
            </a:xfrm>
            <a:custGeom>
              <a:avLst/>
              <a:gdLst>
                <a:gd name="T0" fmla="*/ 20 w 38"/>
                <a:gd name="T1" fmla="*/ 0 h 54"/>
                <a:gd name="T2" fmla="*/ 16 w 38"/>
                <a:gd name="T3" fmla="*/ 1 h 54"/>
                <a:gd name="T4" fmla="*/ 12 w 38"/>
                <a:gd name="T5" fmla="*/ 2 h 54"/>
                <a:gd name="T6" fmla="*/ 7 w 38"/>
                <a:gd name="T7" fmla="*/ 4 h 54"/>
                <a:gd name="T8" fmla="*/ 5 w 38"/>
                <a:gd name="T9" fmla="*/ 8 h 54"/>
                <a:gd name="T10" fmla="*/ 3 w 38"/>
                <a:gd name="T11" fmla="*/ 12 h 54"/>
                <a:gd name="T12" fmla="*/ 2 w 38"/>
                <a:gd name="T13" fmla="*/ 16 h 54"/>
                <a:gd name="T14" fmla="*/ 0 w 38"/>
                <a:gd name="T15" fmla="*/ 21 h 54"/>
                <a:gd name="T16" fmla="*/ 0 w 38"/>
                <a:gd name="T17" fmla="*/ 27 h 54"/>
                <a:gd name="T18" fmla="*/ 0 w 38"/>
                <a:gd name="T19" fmla="*/ 33 h 54"/>
                <a:gd name="T20" fmla="*/ 2 w 38"/>
                <a:gd name="T21" fmla="*/ 38 h 54"/>
                <a:gd name="T22" fmla="*/ 3 w 38"/>
                <a:gd name="T23" fmla="*/ 43 h 54"/>
                <a:gd name="T24" fmla="*/ 5 w 38"/>
                <a:gd name="T25" fmla="*/ 47 h 54"/>
                <a:gd name="T26" fmla="*/ 7 w 38"/>
                <a:gd name="T27" fmla="*/ 50 h 54"/>
                <a:gd name="T28" fmla="*/ 12 w 38"/>
                <a:gd name="T29" fmla="*/ 52 h 54"/>
                <a:gd name="T30" fmla="*/ 16 w 38"/>
                <a:gd name="T31" fmla="*/ 54 h 54"/>
                <a:gd name="T32" fmla="*/ 20 w 38"/>
                <a:gd name="T33" fmla="*/ 54 h 54"/>
                <a:gd name="T34" fmla="*/ 24 w 38"/>
                <a:gd name="T35" fmla="*/ 54 h 54"/>
                <a:gd name="T36" fmla="*/ 27 w 38"/>
                <a:gd name="T37" fmla="*/ 52 h 54"/>
                <a:gd name="T38" fmla="*/ 31 w 38"/>
                <a:gd name="T39" fmla="*/ 50 h 54"/>
                <a:gd name="T40" fmla="*/ 34 w 38"/>
                <a:gd name="T41" fmla="*/ 47 h 54"/>
                <a:gd name="T42" fmla="*/ 35 w 38"/>
                <a:gd name="T43" fmla="*/ 43 h 54"/>
                <a:gd name="T44" fmla="*/ 36 w 38"/>
                <a:gd name="T45" fmla="*/ 39 h 54"/>
                <a:gd name="T46" fmla="*/ 38 w 38"/>
                <a:gd name="T47" fmla="*/ 33 h 54"/>
                <a:gd name="T48" fmla="*/ 38 w 38"/>
                <a:gd name="T49" fmla="*/ 27 h 54"/>
                <a:gd name="T50" fmla="*/ 38 w 38"/>
                <a:gd name="T51" fmla="*/ 21 h 54"/>
                <a:gd name="T52" fmla="*/ 36 w 38"/>
                <a:gd name="T53" fmla="*/ 16 h 54"/>
                <a:gd name="T54" fmla="*/ 35 w 38"/>
                <a:gd name="T55" fmla="*/ 12 h 54"/>
                <a:gd name="T56" fmla="*/ 34 w 38"/>
                <a:gd name="T57" fmla="*/ 8 h 54"/>
                <a:gd name="T58" fmla="*/ 31 w 38"/>
                <a:gd name="T59" fmla="*/ 4 h 54"/>
                <a:gd name="T60" fmla="*/ 27 w 38"/>
                <a:gd name="T61" fmla="*/ 2 h 54"/>
                <a:gd name="T62" fmla="*/ 24 w 38"/>
                <a:gd name="T63" fmla="*/ 1 h 54"/>
                <a:gd name="T64" fmla="*/ 20 w 38"/>
                <a:gd name="T65" fmla="*/ 0 h 54"/>
                <a:gd name="T66" fmla="*/ 7 w 38"/>
                <a:gd name="T67" fmla="*/ 26 h 54"/>
                <a:gd name="T68" fmla="*/ 9 w 38"/>
                <a:gd name="T69" fmla="*/ 17 h 54"/>
                <a:gd name="T70" fmla="*/ 12 w 38"/>
                <a:gd name="T71" fmla="*/ 12 h 54"/>
                <a:gd name="T72" fmla="*/ 13 w 38"/>
                <a:gd name="T73" fmla="*/ 9 h 54"/>
                <a:gd name="T74" fmla="*/ 14 w 38"/>
                <a:gd name="T75" fmla="*/ 8 h 54"/>
                <a:gd name="T76" fmla="*/ 17 w 38"/>
                <a:gd name="T77" fmla="*/ 6 h 54"/>
                <a:gd name="T78" fmla="*/ 20 w 38"/>
                <a:gd name="T79" fmla="*/ 6 h 54"/>
                <a:gd name="T80" fmla="*/ 21 w 38"/>
                <a:gd name="T81" fmla="*/ 6 h 54"/>
                <a:gd name="T82" fmla="*/ 24 w 38"/>
                <a:gd name="T83" fmla="*/ 8 h 54"/>
                <a:gd name="T84" fmla="*/ 27 w 38"/>
                <a:gd name="T85" fmla="*/ 9 h 54"/>
                <a:gd name="T86" fmla="*/ 28 w 38"/>
                <a:gd name="T87" fmla="*/ 12 h 54"/>
                <a:gd name="T88" fmla="*/ 29 w 38"/>
                <a:gd name="T89" fmla="*/ 18 h 54"/>
                <a:gd name="T90" fmla="*/ 31 w 38"/>
                <a:gd name="T91" fmla="*/ 27 h 54"/>
                <a:gd name="T92" fmla="*/ 29 w 38"/>
                <a:gd name="T93" fmla="*/ 37 h 54"/>
                <a:gd name="T94" fmla="*/ 28 w 38"/>
                <a:gd name="T95" fmla="*/ 43 h 54"/>
                <a:gd name="T96" fmla="*/ 25 w 38"/>
                <a:gd name="T97" fmla="*/ 44 h 54"/>
                <a:gd name="T98" fmla="*/ 24 w 38"/>
                <a:gd name="T99" fmla="*/ 47 h 54"/>
                <a:gd name="T100" fmla="*/ 21 w 38"/>
                <a:gd name="T101" fmla="*/ 47 h 54"/>
                <a:gd name="T102" fmla="*/ 20 w 38"/>
                <a:gd name="T103" fmla="*/ 48 h 54"/>
                <a:gd name="T104" fmla="*/ 16 w 38"/>
                <a:gd name="T105" fmla="*/ 47 h 54"/>
                <a:gd name="T106" fmla="*/ 14 w 38"/>
                <a:gd name="T107" fmla="*/ 47 h 54"/>
                <a:gd name="T108" fmla="*/ 12 w 38"/>
                <a:gd name="T109" fmla="*/ 44 h 54"/>
                <a:gd name="T110" fmla="*/ 10 w 38"/>
                <a:gd name="T111" fmla="*/ 43 h 54"/>
                <a:gd name="T112" fmla="*/ 9 w 38"/>
                <a:gd name="T113" fmla="*/ 37 h 54"/>
                <a:gd name="T114" fmla="*/ 7 w 38"/>
                <a:gd name="T115" fmla="*/ 27 h 54"/>
                <a:gd name="T116" fmla="*/ 7 w 38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54">
                  <a:moveTo>
                    <a:pt x="20" y="0"/>
                  </a:moveTo>
                  <a:lnTo>
                    <a:pt x="16" y="1"/>
                  </a:lnTo>
                  <a:lnTo>
                    <a:pt x="12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5" y="43"/>
                  </a:lnTo>
                  <a:lnTo>
                    <a:pt x="36" y="39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7" y="26"/>
                  </a:moveTo>
                  <a:lnTo>
                    <a:pt x="9" y="17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1" y="27"/>
                  </a:lnTo>
                  <a:lnTo>
                    <a:pt x="29" y="37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0" y="43"/>
                  </a:lnTo>
                  <a:lnTo>
                    <a:pt x="9" y="37"/>
                  </a:lnTo>
                  <a:lnTo>
                    <a:pt x="7" y="27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6" name="Freeform 249"/>
            <p:cNvSpPr>
              <a:spLocks noEditPoints="1"/>
            </p:cNvSpPr>
            <p:nvPr/>
          </p:nvSpPr>
          <p:spPr bwMode="auto">
            <a:xfrm>
              <a:off x="1040" y="3618"/>
              <a:ext cx="66" cy="42"/>
            </a:xfrm>
            <a:custGeom>
              <a:avLst/>
              <a:gdLst>
                <a:gd name="T0" fmla="*/ 0 w 57"/>
                <a:gd name="T1" fmla="*/ 40 h 40"/>
                <a:gd name="T2" fmla="*/ 57 w 57"/>
                <a:gd name="T3" fmla="*/ 40 h 40"/>
                <a:gd name="T4" fmla="*/ 57 w 57"/>
                <a:gd name="T5" fmla="*/ 33 h 40"/>
                <a:gd name="T6" fmla="*/ 33 w 57"/>
                <a:gd name="T7" fmla="*/ 33 h 40"/>
                <a:gd name="T8" fmla="*/ 33 w 57"/>
                <a:gd name="T9" fmla="*/ 15 h 40"/>
                <a:gd name="T10" fmla="*/ 32 w 57"/>
                <a:gd name="T11" fmla="*/ 12 h 40"/>
                <a:gd name="T12" fmla="*/ 32 w 57"/>
                <a:gd name="T13" fmla="*/ 8 h 40"/>
                <a:gd name="T14" fmla="*/ 31 w 57"/>
                <a:gd name="T15" fmla="*/ 7 h 40"/>
                <a:gd name="T16" fmla="*/ 28 w 57"/>
                <a:gd name="T17" fmla="*/ 4 h 40"/>
                <a:gd name="T18" fmla="*/ 27 w 57"/>
                <a:gd name="T19" fmla="*/ 3 h 40"/>
                <a:gd name="T20" fmla="*/ 22 w 57"/>
                <a:gd name="T21" fmla="*/ 2 h 40"/>
                <a:gd name="T22" fmla="*/ 20 w 57"/>
                <a:gd name="T23" fmla="*/ 0 h 40"/>
                <a:gd name="T24" fmla="*/ 17 w 57"/>
                <a:gd name="T25" fmla="*/ 0 h 40"/>
                <a:gd name="T26" fmla="*/ 13 w 57"/>
                <a:gd name="T27" fmla="*/ 0 h 40"/>
                <a:gd name="T28" fmla="*/ 10 w 57"/>
                <a:gd name="T29" fmla="*/ 2 h 40"/>
                <a:gd name="T30" fmla="*/ 7 w 57"/>
                <a:gd name="T31" fmla="*/ 3 h 40"/>
                <a:gd name="T32" fmla="*/ 6 w 57"/>
                <a:gd name="T33" fmla="*/ 4 h 40"/>
                <a:gd name="T34" fmla="*/ 3 w 57"/>
                <a:gd name="T35" fmla="*/ 7 h 40"/>
                <a:gd name="T36" fmla="*/ 2 w 57"/>
                <a:gd name="T37" fmla="*/ 8 h 40"/>
                <a:gd name="T38" fmla="*/ 0 w 57"/>
                <a:gd name="T39" fmla="*/ 12 h 40"/>
                <a:gd name="T40" fmla="*/ 0 w 57"/>
                <a:gd name="T41" fmla="*/ 15 h 40"/>
                <a:gd name="T42" fmla="*/ 0 w 57"/>
                <a:gd name="T43" fmla="*/ 16 h 40"/>
                <a:gd name="T44" fmla="*/ 0 w 57"/>
                <a:gd name="T45" fmla="*/ 40 h 40"/>
                <a:gd name="T46" fmla="*/ 27 w 57"/>
                <a:gd name="T47" fmla="*/ 33 h 40"/>
                <a:gd name="T48" fmla="*/ 7 w 57"/>
                <a:gd name="T49" fmla="*/ 33 h 40"/>
                <a:gd name="T50" fmla="*/ 7 w 57"/>
                <a:gd name="T51" fmla="*/ 17 h 40"/>
                <a:gd name="T52" fmla="*/ 7 w 57"/>
                <a:gd name="T53" fmla="*/ 14 h 40"/>
                <a:gd name="T54" fmla="*/ 10 w 57"/>
                <a:gd name="T55" fmla="*/ 11 h 40"/>
                <a:gd name="T56" fmla="*/ 13 w 57"/>
                <a:gd name="T57" fmla="*/ 8 h 40"/>
                <a:gd name="T58" fmla="*/ 17 w 57"/>
                <a:gd name="T59" fmla="*/ 8 h 40"/>
                <a:gd name="T60" fmla="*/ 21 w 57"/>
                <a:gd name="T61" fmla="*/ 8 h 40"/>
                <a:gd name="T62" fmla="*/ 24 w 57"/>
                <a:gd name="T63" fmla="*/ 11 h 40"/>
                <a:gd name="T64" fmla="*/ 25 w 57"/>
                <a:gd name="T65" fmla="*/ 14 h 40"/>
                <a:gd name="T66" fmla="*/ 27 w 57"/>
                <a:gd name="T67" fmla="*/ 17 h 40"/>
                <a:gd name="T68" fmla="*/ 27 w 57"/>
                <a:gd name="T6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40">
                  <a:moveTo>
                    <a:pt x="0" y="40"/>
                  </a:moveTo>
                  <a:lnTo>
                    <a:pt x="57" y="40"/>
                  </a:lnTo>
                  <a:lnTo>
                    <a:pt x="57" y="33"/>
                  </a:lnTo>
                  <a:lnTo>
                    <a:pt x="33" y="33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7" y="33"/>
                  </a:moveTo>
                  <a:lnTo>
                    <a:pt x="7" y="33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7" y="17"/>
                  </a:lnTo>
                  <a:lnTo>
                    <a:pt x="2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7" name="Freeform 250"/>
            <p:cNvSpPr>
              <a:spLocks/>
            </p:cNvSpPr>
            <p:nvPr/>
          </p:nvSpPr>
          <p:spPr bwMode="auto">
            <a:xfrm>
              <a:off x="1056" y="3590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1 h 18"/>
                <a:gd name="T4" fmla="*/ 2 w 43"/>
                <a:gd name="T5" fmla="*/ 4 h 18"/>
                <a:gd name="T6" fmla="*/ 3 w 43"/>
                <a:gd name="T7" fmla="*/ 8 h 18"/>
                <a:gd name="T8" fmla="*/ 6 w 43"/>
                <a:gd name="T9" fmla="*/ 9 h 18"/>
                <a:gd name="T10" fmla="*/ 8 w 43"/>
                <a:gd name="T11" fmla="*/ 12 h 18"/>
                <a:gd name="T12" fmla="*/ 2 w 43"/>
                <a:gd name="T13" fmla="*/ 12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0 h 18"/>
                <a:gd name="T24" fmla="*/ 11 w 43"/>
                <a:gd name="T25" fmla="*/ 9 h 18"/>
                <a:gd name="T26" fmla="*/ 8 w 43"/>
                <a:gd name="T27" fmla="*/ 5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6" y="9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8" name="Freeform 251"/>
            <p:cNvSpPr>
              <a:spLocks noEditPoints="1"/>
            </p:cNvSpPr>
            <p:nvPr/>
          </p:nvSpPr>
          <p:spPr bwMode="auto">
            <a:xfrm>
              <a:off x="1056" y="3549"/>
              <a:ext cx="51" cy="37"/>
            </a:xfrm>
            <a:custGeom>
              <a:avLst/>
              <a:gdLst>
                <a:gd name="T0" fmla="*/ 0 w 44"/>
                <a:gd name="T1" fmla="*/ 18 h 35"/>
                <a:gd name="T2" fmla="*/ 0 w 44"/>
                <a:gd name="T3" fmla="*/ 22 h 35"/>
                <a:gd name="T4" fmla="*/ 2 w 44"/>
                <a:gd name="T5" fmla="*/ 24 h 35"/>
                <a:gd name="T6" fmla="*/ 4 w 44"/>
                <a:gd name="T7" fmla="*/ 28 h 35"/>
                <a:gd name="T8" fmla="*/ 7 w 44"/>
                <a:gd name="T9" fmla="*/ 31 h 35"/>
                <a:gd name="T10" fmla="*/ 10 w 44"/>
                <a:gd name="T11" fmla="*/ 32 h 35"/>
                <a:gd name="T12" fmla="*/ 13 w 44"/>
                <a:gd name="T13" fmla="*/ 35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5 h 35"/>
                <a:gd name="T22" fmla="*/ 35 w 44"/>
                <a:gd name="T23" fmla="*/ 32 h 35"/>
                <a:gd name="T24" fmla="*/ 37 w 44"/>
                <a:gd name="T25" fmla="*/ 31 h 35"/>
                <a:gd name="T26" fmla="*/ 40 w 44"/>
                <a:gd name="T27" fmla="*/ 28 h 35"/>
                <a:gd name="T28" fmla="*/ 42 w 44"/>
                <a:gd name="T29" fmla="*/ 24 h 35"/>
                <a:gd name="T30" fmla="*/ 43 w 44"/>
                <a:gd name="T31" fmla="*/ 22 h 35"/>
                <a:gd name="T32" fmla="*/ 44 w 44"/>
                <a:gd name="T33" fmla="*/ 18 h 35"/>
                <a:gd name="T34" fmla="*/ 43 w 44"/>
                <a:gd name="T35" fmla="*/ 14 h 35"/>
                <a:gd name="T36" fmla="*/ 42 w 44"/>
                <a:gd name="T37" fmla="*/ 10 h 35"/>
                <a:gd name="T38" fmla="*/ 40 w 44"/>
                <a:gd name="T39" fmla="*/ 7 h 35"/>
                <a:gd name="T40" fmla="*/ 37 w 44"/>
                <a:gd name="T41" fmla="*/ 5 h 35"/>
                <a:gd name="T42" fmla="*/ 35 w 44"/>
                <a:gd name="T43" fmla="*/ 2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2 h 35"/>
                <a:gd name="T56" fmla="*/ 7 w 44"/>
                <a:gd name="T57" fmla="*/ 5 h 35"/>
                <a:gd name="T58" fmla="*/ 4 w 44"/>
                <a:gd name="T59" fmla="*/ 7 h 35"/>
                <a:gd name="T60" fmla="*/ 2 w 44"/>
                <a:gd name="T61" fmla="*/ 10 h 35"/>
                <a:gd name="T62" fmla="*/ 0 w 44"/>
                <a:gd name="T63" fmla="*/ 14 h 35"/>
                <a:gd name="T64" fmla="*/ 0 w 44"/>
                <a:gd name="T65" fmla="*/ 18 h 35"/>
                <a:gd name="T66" fmla="*/ 7 w 44"/>
                <a:gd name="T67" fmla="*/ 18 h 35"/>
                <a:gd name="T68" fmla="*/ 8 w 44"/>
                <a:gd name="T69" fmla="*/ 13 h 35"/>
                <a:gd name="T70" fmla="*/ 8 w 44"/>
                <a:gd name="T71" fmla="*/ 11 h 35"/>
                <a:gd name="T72" fmla="*/ 11 w 44"/>
                <a:gd name="T73" fmla="*/ 9 h 35"/>
                <a:gd name="T74" fmla="*/ 15 w 44"/>
                <a:gd name="T75" fmla="*/ 7 h 35"/>
                <a:gd name="T76" fmla="*/ 22 w 44"/>
                <a:gd name="T77" fmla="*/ 6 h 35"/>
                <a:gd name="T78" fmla="*/ 29 w 44"/>
                <a:gd name="T79" fmla="*/ 7 h 35"/>
                <a:gd name="T80" fmla="*/ 33 w 44"/>
                <a:gd name="T81" fmla="*/ 9 h 35"/>
                <a:gd name="T82" fmla="*/ 35 w 44"/>
                <a:gd name="T83" fmla="*/ 11 h 35"/>
                <a:gd name="T84" fmla="*/ 37 w 44"/>
                <a:gd name="T85" fmla="*/ 13 h 35"/>
                <a:gd name="T86" fmla="*/ 37 w 44"/>
                <a:gd name="T87" fmla="*/ 15 h 35"/>
                <a:gd name="T88" fmla="*/ 37 w 44"/>
                <a:gd name="T89" fmla="*/ 18 h 35"/>
                <a:gd name="T90" fmla="*/ 37 w 44"/>
                <a:gd name="T91" fmla="*/ 19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8 h 35"/>
                <a:gd name="T100" fmla="*/ 22 w 44"/>
                <a:gd name="T101" fmla="*/ 28 h 35"/>
                <a:gd name="T102" fmla="*/ 15 w 44"/>
                <a:gd name="T103" fmla="*/ 28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19 h 35"/>
                <a:gd name="T112" fmla="*/ 7 w 44"/>
                <a:gd name="T1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8"/>
                  </a:moveTo>
                  <a:lnTo>
                    <a:pt x="0" y="22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18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19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" name="Freeform 252"/>
            <p:cNvSpPr>
              <a:spLocks/>
            </p:cNvSpPr>
            <p:nvPr/>
          </p:nvSpPr>
          <p:spPr bwMode="auto">
            <a:xfrm>
              <a:off x="1044" y="3525"/>
              <a:ext cx="62" cy="20"/>
            </a:xfrm>
            <a:custGeom>
              <a:avLst/>
              <a:gdLst>
                <a:gd name="T0" fmla="*/ 0 w 53"/>
                <a:gd name="T1" fmla="*/ 13 h 19"/>
                <a:gd name="T2" fmla="*/ 12 w 53"/>
                <a:gd name="T3" fmla="*/ 13 h 19"/>
                <a:gd name="T4" fmla="*/ 12 w 53"/>
                <a:gd name="T5" fmla="*/ 19 h 19"/>
                <a:gd name="T6" fmla="*/ 17 w 53"/>
                <a:gd name="T7" fmla="*/ 19 h 19"/>
                <a:gd name="T8" fmla="*/ 17 w 53"/>
                <a:gd name="T9" fmla="*/ 13 h 19"/>
                <a:gd name="T10" fmla="*/ 45 w 53"/>
                <a:gd name="T11" fmla="*/ 13 h 19"/>
                <a:gd name="T12" fmla="*/ 49 w 53"/>
                <a:gd name="T13" fmla="*/ 13 h 19"/>
                <a:gd name="T14" fmla="*/ 52 w 53"/>
                <a:gd name="T15" fmla="*/ 12 h 19"/>
                <a:gd name="T16" fmla="*/ 53 w 53"/>
                <a:gd name="T17" fmla="*/ 9 h 19"/>
                <a:gd name="T18" fmla="*/ 53 w 53"/>
                <a:gd name="T19" fmla="*/ 6 h 19"/>
                <a:gd name="T20" fmla="*/ 53 w 53"/>
                <a:gd name="T21" fmla="*/ 0 h 19"/>
                <a:gd name="T22" fmla="*/ 47 w 53"/>
                <a:gd name="T23" fmla="*/ 0 h 19"/>
                <a:gd name="T24" fmla="*/ 47 w 53"/>
                <a:gd name="T25" fmla="*/ 3 h 19"/>
                <a:gd name="T26" fmla="*/ 47 w 53"/>
                <a:gd name="T27" fmla="*/ 6 h 19"/>
                <a:gd name="T28" fmla="*/ 45 w 53"/>
                <a:gd name="T29" fmla="*/ 7 h 19"/>
                <a:gd name="T30" fmla="*/ 45 w 53"/>
                <a:gd name="T31" fmla="*/ 7 h 19"/>
                <a:gd name="T32" fmla="*/ 17 w 53"/>
                <a:gd name="T33" fmla="*/ 7 h 19"/>
                <a:gd name="T34" fmla="*/ 17 w 53"/>
                <a:gd name="T35" fmla="*/ 0 h 19"/>
                <a:gd name="T36" fmla="*/ 12 w 53"/>
                <a:gd name="T37" fmla="*/ 0 h 19"/>
                <a:gd name="T38" fmla="*/ 12 w 53"/>
                <a:gd name="T39" fmla="*/ 7 h 19"/>
                <a:gd name="T40" fmla="*/ 0 w 53"/>
                <a:gd name="T41" fmla="*/ 7 h 19"/>
                <a:gd name="T42" fmla="*/ 0 w 53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9">
                  <a:moveTo>
                    <a:pt x="0" y="13"/>
                  </a:move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12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0" name="Freeform 253"/>
            <p:cNvSpPr>
              <a:spLocks noEditPoints="1"/>
            </p:cNvSpPr>
            <p:nvPr/>
          </p:nvSpPr>
          <p:spPr bwMode="auto">
            <a:xfrm>
              <a:off x="1056" y="3484"/>
              <a:ext cx="51" cy="37"/>
            </a:xfrm>
            <a:custGeom>
              <a:avLst/>
              <a:gdLst>
                <a:gd name="T0" fmla="*/ 0 w 44"/>
                <a:gd name="T1" fmla="*/ 17 h 35"/>
                <a:gd name="T2" fmla="*/ 0 w 44"/>
                <a:gd name="T3" fmla="*/ 21 h 35"/>
                <a:gd name="T4" fmla="*/ 2 w 44"/>
                <a:gd name="T5" fmla="*/ 25 h 35"/>
                <a:gd name="T6" fmla="*/ 4 w 44"/>
                <a:gd name="T7" fmla="*/ 27 h 35"/>
                <a:gd name="T8" fmla="*/ 7 w 44"/>
                <a:gd name="T9" fmla="*/ 30 h 35"/>
                <a:gd name="T10" fmla="*/ 10 w 44"/>
                <a:gd name="T11" fmla="*/ 33 h 35"/>
                <a:gd name="T12" fmla="*/ 13 w 44"/>
                <a:gd name="T13" fmla="*/ 34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4 h 35"/>
                <a:gd name="T22" fmla="*/ 35 w 44"/>
                <a:gd name="T23" fmla="*/ 33 h 35"/>
                <a:gd name="T24" fmla="*/ 37 w 44"/>
                <a:gd name="T25" fmla="*/ 30 h 35"/>
                <a:gd name="T26" fmla="*/ 40 w 44"/>
                <a:gd name="T27" fmla="*/ 27 h 35"/>
                <a:gd name="T28" fmla="*/ 42 w 44"/>
                <a:gd name="T29" fmla="*/ 25 h 35"/>
                <a:gd name="T30" fmla="*/ 43 w 44"/>
                <a:gd name="T31" fmla="*/ 21 h 35"/>
                <a:gd name="T32" fmla="*/ 44 w 44"/>
                <a:gd name="T33" fmla="*/ 17 h 35"/>
                <a:gd name="T34" fmla="*/ 43 w 44"/>
                <a:gd name="T35" fmla="*/ 13 h 35"/>
                <a:gd name="T36" fmla="*/ 42 w 44"/>
                <a:gd name="T37" fmla="*/ 10 h 35"/>
                <a:gd name="T38" fmla="*/ 40 w 44"/>
                <a:gd name="T39" fmla="*/ 6 h 35"/>
                <a:gd name="T40" fmla="*/ 37 w 44"/>
                <a:gd name="T41" fmla="*/ 5 h 35"/>
                <a:gd name="T42" fmla="*/ 35 w 44"/>
                <a:gd name="T43" fmla="*/ 3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3 h 35"/>
                <a:gd name="T56" fmla="*/ 7 w 44"/>
                <a:gd name="T57" fmla="*/ 5 h 35"/>
                <a:gd name="T58" fmla="*/ 4 w 44"/>
                <a:gd name="T59" fmla="*/ 6 h 35"/>
                <a:gd name="T60" fmla="*/ 2 w 44"/>
                <a:gd name="T61" fmla="*/ 10 h 35"/>
                <a:gd name="T62" fmla="*/ 0 w 44"/>
                <a:gd name="T63" fmla="*/ 13 h 35"/>
                <a:gd name="T64" fmla="*/ 0 w 44"/>
                <a:gd name="T65" fmla="*/ 17 h 35"/>
                <a:gd name="T66" fmla="*/ 7 w 44"/>
                <a:gd name="T67" fmla="*/ 17 h 35"/>
                <a:gd name="T68" fmla="*/ 8 w 44"/>
                <a:gd name="T69" fmla="*/ 13 h 35"/>
                <a:gd name="T70" fmla="*/ 8 w 44"/>
                <a:gd name="T71" fmla="*/ 10 h 35"/>
                <a:gd name="T72" fmla="*/ 11 w 44"/>
                <a:gd name="T73" fmla="*/ 9 h 35"/>
                <a:gd name="T74" fmla="*/ 15 w 44"/>
                <a:gd name="T75" fmla="*/ 6 h 35"/>
                <a:gd name="T76" fmla="*/ 22 w 44"/>
                <a:gd name="T77" fmla="*/ 6 h 35"/>
                <a:gd name="T78" fmla="*/ 29 w 44"/>
                <a:gd name="T79" fmla="*/ 6 h 35"/>
                <a:gd name="T80" fmla="*/ 33 w 44"/>
                <a:gd name="T81" fmla="*/ 9 h 35"/>
                <a:gd name="T82" fmla="*/ 35 w 44"/>
                <a:gd name="T83" fmla="*/ 10 h 35"/>
                <a:gd name="T84" fmla="*/ 37 w 44"/>
                <a:gd name="T85" fmla="*/ 13 h 35"/>
                <a:gd name="T86" fmla="*/ 37 w 44"/>
                <a:gd name="T87" fmla="*/ 14 h 35"/>
                <a:gd name="T88" fmla="*/ 37 w 44"/>
                <a:gd name="T89" fmla="*/ 17 h 35"/>
                <a:gd name="T90" fmla="*/ 37 w 44"/>
                <a:gd name="T91" fmla="*/ 20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7 h 35"/>
                <a:gd name="T100" fmla="*/ 22 w 44"/>
                <a:gd name="T101" fmla="*/ 29 h 35"/>
                <a:gd name="T102" fmla="*/ 15 w 44"/>
                <a:gd name="T103" fmla="*/ 27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20 h 35"/>
                <a:gd name="T112" fmla="*/ 7 w 44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7"/>
                  </a:move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5" y="33"/>
                  </a:lnTo>
                  <a:lnTo>
                    <a:pt x="37" y="30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3" y="21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7" y="5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7"/>
                  </a:lnTo>
                  <a:close/>
                  <a:moveTo>
                    <a:pt x="7" y="17"/>
                  </a:moveTo>
                  <a:lnTo>
                    <a:pt x="8" y="13"/>
                  </a:lnTo>
                  <a:lnTo>
                    <a:pt x="8" y="10"/>
                  </a:lnTo>
                  <a:lnTo>
                    <a:pt x="11" y="9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3" y="9"/>
                  </a:lnTo>
                  <a:lnTo>
                    <a:pt x="35" y="10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9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1" name="Freeform 254"/>
            <p:cNvSpPr>
              <a:spLocks/>
            </p:cNvSpPr>
            <p:nvPr/>
          </p:nvSpPr>
          <p:spPr bwMode="auto">
            <a:xfrm>
              <a:off x="1056" y="3444"/>
              <a:ext cx="50" cy="32"/>
            </a:xfrm>
            <a:custGeom>
              <a:avLst/>
              <a:gdLst>
                <a:gd name="T0" fmla="*/ 43 w 43"/>
                <a:gd name="T1" fmla="*/ 0 h 31"/>
                <a:gd name="T2" fmla="*/ 14 w 43"/>
                <a:gd name="T3" fmla="*/ 0 h 31"/>
                <a:gd name="T4" fmla="*/ 8 w 43"/>
                <a:gd name="T5" fmla="*/ 1 h 31"/>
                <a:gd name="T6" fmla="*/ 4 w 43"/>
                <a:gd name="T7" fmla="*/ 4 h 31"/>
                <a:gd name="T8" fmla="*/ 2 w 43"/>
                <a:gd name="T9" fmla="*/ 7 h 31"/>
                <a:gd name="T10" fmla="*/ 0 w 43"/>
                <a:gd name="T11" fmla="*/ 13 h 31"/>
                <a:gd name="T12" fmla="*/ 0 w 43"/>
                <a:gd name="T13" fmla="*/ 17 h 31"/>
                <a:gd name="T14" fmla="*/ 2 w 43"/>
                <a:gd name="T15" fmla="*/ 19 h 31"/>
                <a:gd name="T16" fmla="*/ 4 w 43"/>
                <a:gd name="T17" fmla="*/ 22 h 31"/>
                <a:gd name="T18" fmla="*/ 7 w 43"/>
                <a:gd name="T19" fmla="*/ 25 h 31"/>
                <a:gd name="T20" fmla="*/ 2 w 43"/>
                <a:gd name="T21" fmla="*/ 25 h 31"/>
                <a:gd name="T22" fmla="*/ 2 w 43"/>
                <a:gd name="T23" fmla="*/ 31 h 31"/>
                <a:gd name="T24" fmla="*/ 43 w 43"/>
                <a:gd name="T25" fmla="*/ 31 h 31"/>
                <a:gd name="T26" fmla="*/ 43 w 43"/>
                <a:gd name="T27" fmla="*/ 25 h 31"/>
                <a:gd name="T28" fmla="*/ 19 w 43"/>
                <a:gd name="T29" fmla="*/ 25 h 31"/>
                <a:gd name="T30" fmla="*/ 14 w 43"/>
                <a:gd name="T31" fmla="*/ 23 h 31"/>
                <a:gd name="T32" fmla="*/ 10 w 43"/>
                <a:gd name="T33" fmla="*/ 22 h 31"/>
                <a:gd name="T34" fmla="*/ 8 w 43"/>
                <a:gd name="T35" fmla="*/ 18 h 31"/>
                <a:gd name="T36" fmla="*/ 7 w 43"/>
                <a:gd name="T37" fmla="*/ 14 h 31"/>
                <a:gd name="T38" fmla="*/ 7 w 43"/>
                <a:gd name="T39" fmla="*/ 10 h 31"/>
                <a:gd name="T40" fmla="*/ 8 w 43"/>
                <a:gd name="T41" fmla="*/ 7 h 31"/>
                <a:gd name="T42" fmla="*/ 13 w 43"/>
                <a:gd name="T43" fmla="*/ 6 h 31"/>
                <a:gd name="T44" fmla="*/ 17 w 43"/>
                <a:gd name="T45" fmla="*/ 6 h 31"/>
                <a:gd name="T46" fmla="*/ 43 w 43"/>
                <a:gd name="T47" fmla="*/ 6 h 31"/>
                <a:gd name="T48" fmla="*/ 43 w 43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1">
                  <a:moveTo>
                    <a:pt x="43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19" y="25"/>
                  </a:lnTo>
                  <a:lnTo>
                    <a:pt x="14" y="23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8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43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2" name="Freeform 255"/>
            <p:cNvSpPr>
              <a:spLocks/>
            </p:cNvSpPr>
            <p:nvPr/>
          </p:nvSpPr>
          <p:spPr bwMode="auto">
            <a:xfrm>
              <a:off x="1040" y="3367"/>
              <a:ext cx="66" cy="43"/>
            </a:xfrm>
            <a:custGeom>
              <a:avLst/>
              <a:gdLst>
                <a:gd name="T0" fmla="*/ 0 w 57"/>
                <a:gd name="T1" fmla="*/ 42 h 42"/>
                <a:gd name="T2" fmla="*/ 57 w 57"/>
                <a:gd name="T3" fmla="*/ 42 h 42"/>
                <a:gd name="T4" fmla="*/ 57 w 57"/>
                <a:gd name="T5" fmla="*/ 36 h 42"/>
                <a:gd name="T6" fmla="*/ 11 w 57"/>
                <a:gd name="T7" fmla="*/ 36 h 42"/>
                <a:gd name="T8" fmla="*/ 57 w 57"/>
                <a:gd name="T9" fmla="*/ 8 h 42"/>
                <a:gd name="T10" fmla="*/ 57 w 57"/>
                <a:gd name="T11" fmla="*/ 0 h 42"/>
                <a:gd name="T12" fmla="*/ 0 w 57"/>
                <a:gd name="T13" fmla="*/ 0 h 42"/>
                <a:gd name="T14" fmla="*/ 0 w 57"/>
                <a:gd name="T15" fmla="*/ 7 h 42"/>
                <a:gd name="T16" fmla="*/ 46 w 57"/>
                <a:gd name="T17" fmla="*/ 7 h 42"/>
                <a:gd name="T18" fmla="*/ 0 w 57"/>
                <a:gd name="T19" fmla="*/ 33 h 42"/>
                <a:gd name="T20" fmla="*/ 0 w 57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42"/>
                  </a:moveTo>
                  <a:lnTo>
                    <a:pt x="57" y="42"/>
                  </a:lnTo>
                  <a:lnTo>
                    <a:pt x="57" y="36"/>
                  </a:lnTo>
                  <a:lnTo>
                    <a:pt x="11" y="36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6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3" name="Freeform 256"/>
            <p:cNvSpPr>
              <a:spLocks/>
            </p:cNvSpPr>
            <p:nvPr/>
          </p:nvSpPr>
          <p:spPr bwMode="auto">
            <a:xfrm>
              <a:off x="1058" y="3323"/>
              <a:ext cx="49" cy="33"/>
            </a:xfrm>
            <a:custGeom>
              <a:avLst/>
              <a:gdLst>
                <a:gd name="T0" fmla="*/ 0 w 42"/>
                <a:gd name="T1" fmla="*/ 32 h 32"/>
                <a:gd name="T2" fmla="*/ 30 w 42"/>
                <a:gd name="T3" fmla="*/ 32 h 32"/>
                <a:gd name="T4" fmla="*/ 30 w 42"/>
                <a:gd name="T5" fmla="*/ 32 h 32"/>
                <a:gd name="T6" fmla="*/ 35 w 42"/>
                <a:gd name="T7" fmla="*/ 30 h 32"/>
                <a:gd name="T8" fmla="*/ 38 w 42"/>
                <a:gd name="T9" fmla="*/ 28 h 32"/>
                <a:gd name="T10" fmla="*/ 41 w 42"/>
                <a:gd name="T11" fmla="*/ 24 h 32"/>
                <a:gd name="T12" fmla="*/ 42 w 42"/>
                <a:gd name="T13" fmla="*/ 19 h 32"/>
                <a:gd name="T14" fmla="*/ 41 w 42"/>
                <a:gd name="T15" fmla="*/ 15 h 32"/>
                <a:gd name="T16" fmla="*/ 40 w 42"/>
                <a:gd name="T17" fmla="*/ 11 h 32"/>
                <a:gd name="T18" fmla="*/ 38 w 42"/>
                <a:gd name="T19" fmla="*/ 8 h 32"/>
                <a:gd name="T20" fmla="*/ 35 w 42"/>
                <a:gd name="T21" fmla="*/ 7 h 32"/>
                <a:gd name="T22" fmla="*/ 41 w 42"/>
                <a:gd name="T23" fmla="*/ 7 h 32"/>
                <a:gd name="T24" fmla="*/ 41 w 42"/>
                <a:gd name="T25" fmla="*/ 0 h 32"/>
                <a:gd name="T26" fmla="*/ 0 w 42"/>
                <a:gd name="T27" fmla="*/ 0 h 32"/>
                <a:gd name="T28" fmla="*/ 0 w 42"/>
                <a:gd name="T29" fmla="*/ 7 h 32"/>
                <a:gd name="T30" fmla="*/ 23 w 42"/>
                <a:gd name="T31" fmla="*/ 7 h 32"/>
                <a:gd name="T32" fmla="*/ 23 w 42"/>
                <a:gd name="T33" fmla="*/ 7 h 32"/>
                <a:gd name="T34" fmla="*/ 27 w 42"/>
                <a:gd name="T35" fmla="*/ 7 h 32"/>
                <a:gd name="T36" fmla="*/ 31 w 42"/>
                <a:gd name="T37" fmla="*/ 9 h 32"/>
                <a:gd name="T38" fmla="*/ 34 w 42"/>
                <a:gd name="T39" fmla="*/ 11 h 32"/>
                <a:gd name="T40" fmla="*/ 35 w 42"/>
                <a:gd name="T41" fmla="*/ 12 h 32"/>
                <a:gd name="T42" fmla="*/ 35 w 42"/>
                <a:gd name="T43" fmla="*/ 15 h 32"/>
                <a:gd name="T44" fmla="*/ 35 w 42"/>
                <a:gd name="T45" fmla="*/ 17 h 32"/>
                <a:gd name="T46" fmla="*/ 35 w 42"/>
                <a:gd name="T47" fmla="*/ 20 h 32"/>
                <a:gd name="T48" fmla="*/ 34 w 42"/>
                <a:gd name="T49" fmla="*/ 23 h 32"/>
                <a:gd name="T50" fmla="*/ 31 w 42"/>
                <a:gd name="T51" fmla="*/ 24 h 32"/>
                <a:gd name="T52" fmla="*/ 27 w 42"/>
                <a:gd name="T53" fmla="*/ 25 h 32"/>
                <a:gd name="T54" fmla="*/ 0 w 42"/>
                <a:gd name="T55" fmla="*/ 25 h 32"/>
                <a:gd name="T56" fmla="*/ 0 w 42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30" y="32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8" y="28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1" y="15"/>
                  </a:lnTo>
                  <a:lnTo>
                    <a:pt x="40" y="11"/>
                  </a:lnTo>
                  <a:lnTo>
                    <a:pt x="38" y="8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7" y="7"/>
                  </a:lnTo>
                  <a:lnTo>
                    <a:pt x="31" y="9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4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0" y="2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4" name="Freeform 257"/>
            <p:cNvSpPr>
              <a:spLocks/>
            </p:cNvSpPr>
            <p:nvPr/>
          </p:nvSpPr>
          <p:spPr bwMode="auto">
            <a:xfrm>
              <a:off x="1056" y="3257"/>
              <a:ext cx="50" cy="55"/>
            </a:xfrm>
            <a:custGeom>
              <a:avLst/>
              <a:gdLst>
                <a:gd name="T0" fmla="*/ 7 w 43"/>
                <a:gd name="T1" fmla="*/ 25 h 53"/>
                <a:gd name="T2" fmla="*/ 4 w 43"/>
                <a:gd name="T3" fmla="*/ 27 h 53"/>
                <a:gd name="T4" fmla="*/ 2 w 43"/>
                <a:gd name="T5" fmla="*/ 29 h 53"/>
                <a:gd name="T6" fmla="*/ 0 w 43"/>
                <a:gd name="T7" fmla="*/ 32 h 53"/>
                <a:gd name="T8" fmla="*/ 0 w 43"/>
                <a:gd name="T9" fmla="*/ 34 h 53"/>
                <a:gd name="T10" fmla="*/ 0 w 43"/>
                <a:gd name="T11" fmla="*/ 38 h 53"/>
                <a:gd name="T12" fmla="*/ 2 w 43"/>
                <a:gd name="T13" fmla="*/ 41 h 53"/>
                <a:gd name="T14" fmla="*/ 3 w 43"/>
                <a:gd name="T15" fmla="*/ 44 h 53"/>
                <a:gd name="T16" fmla="*/ 6 w 43"/>
                <a:gd name="T17" fmla="*/ 45 h 53"/>
                <a:gd name="T18" fmla="*/ 7 w 43"/>
                <a:gd name="T19" fmla="*/ 46 h 53"/>
                <a:gd name="T20" fmla="*/ 7 w 43"/>
                <a:gd name="T21" fmla="*/ 46 h 53"/>
                <a:gd name="T22" fmla="*/ 2 w 43"/>
                <a:gd name="T23" fmla="*/ 46 h 53"/>
                <a:gd name="T24" fmla="*/ 2 w 43"/>
                <a:gd name="T25" fmla="*/ 53 h 53"/>
                <a:gd name="T26" fmla="*/ 43 w 43"/>
                <a:gd name="T27" fmla="*/ 53 h 53"/>
                <a:gd name="T28" fmla="*/ 43 w 43"/>
                <a:gd name="T29" fmla="*/ 46 h 53"/>
                <a:gd name="T30" fmla="*/ 19 w 43"/>
                <a:gd name="T31" fmla="*/ 46 h 53"/>
                <a:gd name="T32" fmla="*/ 14 w 43"/>
                <a:gd name="T33" fmla="*/ 46 h 53"/>
                <a:gd name="T34" fmla="*/ 10 w 43"/>
                <a:gd name="T35" fmla="*/ 44 h 53"/>
                <a:gd name="T36" fmla="*/ 8 w 43"/>
                <a:gd name="T37" fmla="*/ 41 h 53"/>
                <a:gd name="T38" fmla="*/ 7 w 43"/>
                <a:gd name="T39" fmla="*/ 37 h 53"/>
                <a:gd name="T40" fmla="*/ 7 w 43"/>
                <a:gd name="T41" fmla="*/ 34 h 53"/>
                <a:gd name="T42" fmla="*/ 8 w 43"/>
                <a:gd name="T43" fmla="*/ 32 h 53"/>
                <a:gd name="T44" fmla="*/ 11 w 43"/>
                <a:gd name="T45" fmla="*/ 30 h 53"/>
                <a:gd name="T46" fmla="*/ 14 w 43"/>
                <a:gd name="T47" fmla="*/ 30 h 53"/>
                <a:gd name="T48" fmla="*/ 43 w 43"/>
                <a:gd name="T49" fmla="*/ 30 h 53"/>
                <a:gd name="T50" fmla="*/ 43 w 43"/>
                <a:gd name="T51" fmla="*/ 24 h 53"/>
                <a:gd name="T52" fmla="*/ 18 w 43"/>
                <a:gd name="T53" fmla="*/ 24 h 53"/>
                <a:gd name="T54" fmla="*/ 13 w 43"/>
                <a:gd name="T55" fmla="*/ 23 h 53"/>
                <a:gd name="T56" fmla="*/ 10 w 43"/>
                <a:gd name="T57" fmla="*/ 21 h 53"/>
                <a:gd name="T58" fmla="*/ 7 w 43"/>
                <a:gd name="T59" fmla="*/ 19 h 53"/>
                <a:gd name="T60" fmla="*/ 7 w 43"/>
                <a:gd name="T61" fmla="*/ 15 h 53"/>
                <a:gd name="T62" fmla="*/ 7 w 43"/>
                <a:gd name="T63" fmla="*/ 11 h 53"/>
                <a:gd name="T64" fmla="*/ 8 w 43"/>
                <a:gd name="T65" fmla="*/ 9 h 53"/>
                <a:gd name="T66" fmla="*/ 11 w 43"/>
                <a:gd name="T67" fmla="*/ 8 h 53"/>
                <a:gd name="T68" fmla="*/ 15 w 43"/>
                <a:gd name="T69" fmla="*/ 7 h 53"/>
                <a:gd name="T70" fmla="*/ 43 w 43"/>
                <a:gd name="T71" fmla="*/ 7 h 53"/>
                <a:gd name="T72" fmla="*/ 43 w 43"/>
                <a:gd name="T73" fmla="*/ 0 h 53"/>
                <a:gd name="T74" fmla="*/ 17 w 43"/>
                <a:gd name="T75" fmla="*/ 0 h 53"/>
                <a:gd name="T76" fmla="*/ 15 w 43"/>
                <a:gd name="T77" fmla="*/ 0 h 53"/>
                <a:gd name="T78" fmla="*/ 8 w 43"/>
                <a:gd name="T79" fmla="*/ 2 h 53"/>
                <a:gd name="T80" fmla="*/ 4 w 43"/>
                <a:gd name="T81" fmla="*/ 4 h 53"/>
                <a:gd name="T82" fmla="*/ 3 w 43"/>
                <a:gd name="T83" fmla="*/ 6 h 53"/>
                <a:gd name="T84" fmla="*/ 2 w 43"/>
                <a:gd name="T85" fmla="*/ 8 h 53"/>
                <a:gd name="T86" fmla="*/ 0 w 43"/>
                <a:gd name="T87" fmla="*/ 13 h 53"/>
                <a:gd name="T88" fmla="*/ 0 w 43"/>
                <a:gd name="T89" fmla="*/ 16 h 53"/>
                <a:gd name="T90" fmla="*/ 2 w 43"/>
                <a:gd name="T91" fmla="*/ 19 h 53"/>
                <a:gd name="T92" fmla="*/ 4 w 43"/>
                <a:gd name="T93" fmla="*/ 21 h 53"/>
                <a:gd name="T94" fmla="*/ 7 w 43"/>
                <a:gd name="T95" fmla="*/ 24 h 53"/>
                <a:gd name="T96" fmla="*/ 7 w 43"/>
                <a:gd name="T97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53">
                  <a:moveTo>
                    <a:pt x="7" y="25"/>
                  </a:moveTo>
                  <a:lnTo>
                    <a:pt x="4" y="27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3" y="44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2" y="46"/>
                  </a:lnTo>
                  <a:lnTo>
                    <a:pt x="2" y="53"/>
                  </a:lnTo>
                  <a:lnTo>
                    <a:pt x="43" y="53"/>
                  </a:lnTo>
                  <a:lnTo>
                    <a:pt x="43" y="46"/>
                  </a:lnTo>
                  <a:lnTo>
                    <a:pt x="19" y="46"/>
                  </a:lnTo>
                  <a:lnTo>
                    <a:pt x="14" y="46"/>
                  </a:lnTo>
                  <a:lnTo>
                    <a:pt x="10" y="44"/>
                  </a:lnTo>
                  <a:lnTo>
                    <a:pt x="8" y="41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18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15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5" name="Freeform 258"/>
            <p:cNvSpPr>
              <a:spLocks noEditPoints="1"/>
            </p:cNvSpPr>
            <p:nvPr/>
          </p:nvSpPr>
          <p:spPr bwMode="auto">
            <a:xfrm>
              <a:off x="1040" y="3212"/>
              <a:ext cx="67" cy="36"/>
            </a:xfrm>
            <a:custGeom>
              <a:avLst/>
              <a:gdLst>
                <a:gd name="T0" fmla="*/ 0 w 58"/>
                <a:gd name="T1" fmla="*/ 34 h 34"/>
                <a:gd name="T2" fmla="*/ 57 w 58"/>
                <a:gd name="T3" fmla="*/ 34 h 34"/>
                <a:gd name="T4" fmla="*/ 57 w 58"/>
                <a:gd name="T5" fmla="*/ 29 h 34"/>
                <a:gd name="T6" fmla="*/ 51 w 58"/>
                <a:gd name="T7" fmla="*/ 29 h 34"/>
                <a:gd name="T8" fmla="*/ 54 w 58"/>
                <a:gd name="T9" fmla="*/ 26 h 34"/>
                <a:gd name="T10" fmla="*/ 57 w 58"/>
                <a:gd name="T11" fmla="*/ 24 h 34"/>
                <a:gd name="T12" fmla="*/ 57 w 58"/>
                <a:gd name="T13" fmla="*/ 21 h 34"/>
                <a:gd name="T14" fmla="*/ 58 w 58"/>
                <a:gd name="T15" fmla="*/ 17 h 34"/>
                <a:gd name="T16" fmla="*/ 57 w 58"/>
                <a:gd name="T17" fmla="*/ 14 h 34"/>
                <a:gd name="T18" fmla="*/ 56 w 58"/>
                <a:gd name="T19" fmla="*/ 11 h 34"/>
                <a:gd name="T20" fmla="*/ 54 w 58"/>
                <a:gd name="T21" fmla="*/ 8 h 34"/>
                <a:gd name="T22" fmla="*/ 51 w 58"/>
                <a:gd name="T23" fmla="*/ 5 h 34"/>
                <a:gd name="T24" fmla="*/ 49 w 58"/>
                <a:gd name="T25" fmla="*/ 3 h 34"/>
                <a:gd name="T26" fmla="*/ 44 w 58"/>
                <a:gd name="T27" fmla="*/ 1 h 34"/>
                <a:gd name="T28" fmla="*/ 39 w 58"/>
                <a:gd name="T29" fmla="*/ 1 h 34"/>
                <a:gd name="T30" fmla="*/ 35 w 58"/>
                <a:gd name="T31" fmla="*/ 0 h 34"/>
                <a:gd name="T32" fmla="*/ 31 w 58"/>
                <a:gd name="T33" fmla="*/ 1 h 34"/>
                <a:gd name="T34" fmla="*/ 27 w 58"/>
                <a:gd name="T35" fmla="*/ 1 h 34"/>
                <a:gd name="T36" fmla="*/ 22 w 58"/>
                <a:gd name="T37" fmla="*/ 3 h 34"/>
                <a:gd name="T38" fmla="*/ 20 w 58"/>
                <a:gd name="T39" fmla="*/ 5 h 34"/>
                <a:gd name="T40" fmla="*/ 18 w 58"/>
                <a:gd name="T41" fmla="*/ 7 h 34"/>
                <a:gd name="T42" fmla="*/ 16 w 58"/>
                <a:gd name="T43" fmla="*/ 11 h 34"/>
                <a:gd name="T44" fmla="*/ 14 w 58"/>
                <a:gd name="T45" fmla="*/ 13 h 34"/>
                <a:gd name="T46" fmla="*/ 14 w 58"/>
                <a:gd name="T47" fmla="*/ 17 h 34"/>
                <a:gd name="T48" fmla="*/ 14 w 58"/>
                <a:gd name="T49" fmla="*/ 20 h 34"/>
                <a:gd name="T50" fmla="*/ 16 w 58"/>
                <a:gd name="T51" fmla="*/ 22 h 34"/>
                <a:gd name="T52" fmla="*/ 18 w 58"/>
                <a:gd name="T53" fmla="*/ 25 h 34"/>
                <a:gd name="T54" fmla="*/ 20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8 h 34"/>
                <a:gd name="T66" fmla="*/ 22 w 58"/>
                <a:gd name="T67" fmla="*/ 13 h 34"/>
                <a:gd name="T68" fmla="*/ 22 w 58"/>
                <a:gd name="T69" fmla="*/ 12 h 34"/>
                <a:gd name="T70" fmla="*/ 25 w 58"/>
                <a:gd name="T71" fmla="*/ 11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11 h 34"/>
                <a:gd name="T80" fmla="*/ 50 w 58"/>
                <a:gd name="T81" fmla="*/ 12 h 34"/>
                <a:gd name="T82" fmla="*/ 51 w 58"/>
                <a:gd name="T83" fmla="*/ 13 h 34"/>
                <a:gd name="T84" fmla="*/ 51 w 58"/>
                <a:gd name="T85" fmla="*/ 16 h 34"/>
                <a:gd name="T86" fmla="*/ 51 w 58"/>
                <a:gd name="T87" fmla="*/ 18 h 34"/>
                <a:gd name="T88" fmla="*/ 51 w 58"/>
                <a:gd name="T89" fmla="*/ 22 h 34"/>
                <a:gd name="T90" fmla="*/ 47 w 58"/>
                <a:gd name="T91" fmla="*/ 26 h 34"/>
                <a:gd name="T92" fmla="*/ 43 w 58"/>
                <a:gd name="T93" fmla="*/ 28 h 34"/>
                <a:gd name="T94" fmla="*/ 38 w 58"/>
                <a:gd name="T95" fmla="*/ 29 h 34"/>
                <a:gd name="T96" fmla="*/ 31 w 58"/>
                <a:gd name="T97" fmla="*/ 28 h 34"/>
                <a:gd name="T98" fmla="*/ 25 w 58"/>
                <a:gd name="T99" fmla="*/ 26 h 34"/>
                <a:gd name="T100" fmla="*/ 24 w 58"/>
                <a:gd name="T101" fmla="*/ 25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7" y="34"/>
                  </a:lnTo>
                  <a:lnTo>
                    <a:pt x="57" y="29"/>
                  </a:lnTo>
                  <a:lnTo>
                    <a:pt x="51" y="29"/>
                  </a:lnTo>
                  <a:lnTo>
                    <a:pt x="54" y="26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6" y="11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5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8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22"/>
                  </a:lnTo>
                  <a:lnTo>
                    <a:pt x="47" y="26"/>
                  </a:lnTo>
                  <a:lnTo>
                    <a:pt x="43" y="28"/>
                  </a:lnTo>
                  <a:lnTo>
                    <a:pt x="38" y="29"/>
                  </a:lnTo>
                  <a:lnTo>
                    <a:pt x="31" y="28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" name="Freeform 259"/>
            <p:cNvSpPr>
              <a:spLocks noEditPoints="1"/>
            </p:cNvSpPr>
            <p:nvPr/>
          </p:nvSpPr>
          <p:spPr bwMode="auto">
            <a:xfrm>
              <a:off x="1056" y="3169"/>
              <a:ext cx="51" cy="38"/>
            </a:xfrm>
            <a:custGeom>
              <a:avLst/>
              <a:gdLst>
                <a:gd name="T0" fmla="*/ 25 w 44"/>
                <a:gd name="T1" fmla="*/ 0 h 36"/>
                <a:gd name="T2" fmla="*/ 19 w 44"/>
                <a:gd name="T3" fmla="*/ 0 h 36"/>
                <a:gd name="T4" fmla="*/ 14 w 44"/>
                <a:gd name="T5" fmla="*/ 2 h 36"/>
                <a:gd name="T6" fmla="*/ 10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2 w 44"/>
                <a:gd name="T13" fmla="*/ 10 h 36"/>
                <a:gd name="T14" fmla="*/ 0 w 44"/>
                <a:gd name="T15" fmla="*/ 14 h 36"/>
                <a:gd name="T16" fmla="*/ 0 w 44"/>
                <a:gd name="T17" fmla="*/ 17 h 36"/>
                <a:gd name="T18" fmla="*/ 0 w 44"/>
                <a:gd name="T19" fmla="*/ 21 h 36"/>
                <a:gd name="T20" fmla="*/ 2 w 44"/>
                <a:gd name="T21" fmla="*/ 25 h 36"/>
                <a:gd name="T22" fmla="*/ 4 w 44"/>
                <a:gd name="T23" fmla="*/ 28 h 36"/>
                <a:gd name="T24" fmla="*/ 7 w 44"/>
                <a:gd name="T25" fmla="*/ 31 h 36"/>
                <a:gd name="T26" fmla="*/ 10 w 44"/>
                <a:gd name="T27" fmla="*/ 33 h 36"/>
                <a:gd name="T28" fmla="*/ 14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6 h 36"/>
                <a:gd name="T36" fmla="*/ 33 w 44"/>
                <a:gd name="T37" fmla="*/ 33 h 36"/>
                <a:gd name="T38" fmla="*/ 39 w 44"/>
                <a:gd name="T39" fmla="*/ 31 h 36"/>
                <a:gd name="T40" fmla="*/ 42 w 44"/>
                <a:gd name="T41" fmla="*/ 28 h 36"/>
                <a:gd name="T42" fmla="*/ 43 w 44"/>
                <a:gd name="T43" fmla="*/ 23 h 36"/>
                <a:gd name="T44" fmla="*/ 44 w 44"/>
                <a:gd name="T45" fmla="*/ 17 h 36"/>
                <a:gd name="T46" fmla="*/ 43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29 w 44"/>
                <a:gd name="T57" fmla="*/ 0 h 36"/>
                <a:gd name="T58" fmla="*/ 29 w 44"/>
                <a:gd name="T59" fmla="*/ 8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3 h 36"/>
                <a:gd name="T70" fmla="*/ 35 w 44"/>
                <a:gd name="T71" fmla="*/ 25 h 36"/>
                <a:gd name="T72" fmla="*/ 30 w 44"/>
                <a:gd name="T73" fmla="*/ 28 h 36"/>
                <a:gd name="T74" fmla="*/ 25 w 44"/>
                <a:gd name="T75" fmla="*/ 28 h 36"/>
                <a:gd name="T76" fmla="*/ 25 w 44"/>
                <a:gd name="T77" fmla="*/ 0 h 36"/>
                <a:gd name="T78" fmla="*/ 19 w 44"/>
                <a:gd name="T79" fmla="*/ 28 h 36"/>
                <a:gd name="T80" fmla="*/ 14 w 44"/>
                <a:gd name="T81" fmla="*/ 28 h 36"/>
                <a:gd name="T82" fmla="*/ 10 w 44"/>
                <a:gd name="T83" fmla="*/ 25 h 36"/>
                <a:gd name="T84" fmla="*/ 8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10 w 44"/>
                <a:gd name="T91" fmla="*/ 11 h 36"/>
                <a:gd name="T92" fmla="*/ 14 w 44"/>
                <a:gd name="T93" fmla="*/ 8 h 36"/>
                <a:gd name="T94" fmla="*/ 19 w 44"/>
                <a:gd name="T95" fmla="*/ 7 h 36"/>
                <a:gd name="T96" fmla="*/ 19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5" y="0"/>
                  </a:move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33" y="33"/>
                  </a:lnTo>
                  <a:lnTo>
                    <a:pt x="39" y="31"/>
                  </a:lnTo>
                  <a:lnTo>
                    <a:pt x="42" y="28"/>
                  </a:lnTo>
                  <a:lnTo>
                    <a:pt x="43" y="23"/>
                  </a:lnTo>
                  <a:lnTo>
                    <a:pt x="44" y="17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5" y="0"/>
                  </a:lnTo>
                  <a:close/>
                  <a:moveTo>
                    <a:pt x="19" y="28"/>
                  </a:moveTo>
                  <a:lnTo>
                    <a:pt x="14" y="28"/>
                  </a:lnTo>
                  <a:lnTo>
                    <a:pt x="10" y="25"/>
                  </a:lnTo>
                  <a:lnTo>
                    <a:pt x="8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7" name="Freeform 260"/>
            <p:cNvSpPr>
              <a:spLocks/>
            </p:cNvSpPr>
            <p:nvPr/>
          </p:nvSpPr>
          <p:spPr bwMode="auto">
            <a:xfrm>
              <a:off x="1056" y="3141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3 h 18"/>
                <a:gd name="T4" fmla="*/ 2 w 43"/>
                <a:gd name="T5" fmla="*/ 5 h 18"/>
                <a:gd name="T6" fmla="*/ 3 w 43"/>
                <a:gd name="T7" fmla="*/ 8 h 18"/>
                <a:gd name="T8" fmla="*/ 6 w 43"/>
                <a:gd name="T9" fmla="*/ 10 h 18"/>
                <a:gd name="T10" fmla="*/ 8 w 43"/>
                <a:gd name="T11" fmla="*/ 13 h 18"/>
                <a:gd name="T12" fmla="*/ 2 w 43"/>
                <a:gd name="T13" fmla="*/ 13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2 h 18"/>
                <a:gd name="T24" fmla="*/ 11 w 43"/>
                <a:gd name="T25" fmla="*/ 9 h 18"/>
                <a:gd name="T26" fmla="*/ 8 w 43"/>
                <a:gd name="T27" fmla="*/ 6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6" y="10"/>
                  </a:lnTo>
                  <a:lnTo>
                    <a:pt x="8" y="13"/>
                  </a:lnTo>
                  <a:lnTo>
                    <a:pt x="2" y="13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8" name="Freeform 261"/>
            <p:cNvSpPr>
              <a:spLocks/>
            </p:cNvSpPr>
            <p:nvPr/>
          </p:nvSpPr>
          <p:spPr bwMode="auto">
            <a:xfrm>
              <a:off x="1040" y="3074"/>
              <a:ext cx="66" cy="44"/>
            </a:xfrm>
            <a:custGeom>
              <a:avLst/>
              <a:gdLst>
                <a:gd name="T0" fmla="*/ 0 w 57"/>
                <a:gd name="T1" fmla="*/ 39 h 42"/>
                <a:gd name="T2" fmla="*/ 7 w 57"/>
                <a:gd name="T3" fmla="*/ 39 h 42"/>
                <a:gd name="T4" fmla="*/ 7 w 57"/>
                <a:gd name="T5" fmla="*/ 9 h 42"/>
                <a:gd name="T6" fmla="*/ 50 w 57"/>
                <a:gd name="T7" fmla="*/ 42 h 42"/>
                <a:gd name="T8" fmla="*/ 57 w 57"/>
                <a:gd name="T9" fmla="*/ 42 h 42"/>
                <a:gd name="T10" fmla="*/ 57 w 57"/>
                <a:gd name="T11" fmla="*/ 0 h 42"/>
                <a:gd name="T12" fmla="*/ 50 w 57"/>
                <a:gd name="T13" fmla="*/ 0 h 42"/>
                <a:gd name="T14" fmla="*/ 50 w 57"/>
                <a:gd name="T15" fmla="*/ 32 h 42"/>
                <a:gd name="T16" fmla="*/ 7 w 57"/>
                <a:gd name="T17" fmla="*/ 0 h 42"/>
                <a:gd name="T18" fmla="*/ 0 w 57"/>
                <a:gd name="T19" fmla="*/ 0 h 42"/>
                <a:gd name="T20" fmla="*/ 0 w 57"/>
                <a:gd name="T2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39"/>
                  </a:moveTo>
                  <a:lnTo>
                    <a:pt x="7" y="39"/>
                  </a:lnTo>
                  <a:lnTo>
                    <a:pt x="7" y="9"/>
                  </a:lnTo>
                  <a:lnTo>
                    <a:pt x="50" y="42"/>
                  </a:lnTo>
                  <a:lnTo>
                    <a:pt x="57" y="42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9" name="Line 262"/>
            <p:cNvSpPr>
              <a:spLocks noChangeShapeType="1"/>
            </p:cNvSpPr>
            <p:nvPr/>
          </p:nvSpPr>
          <p:spPr bwMode="auto">
            <a:xfrm flipV="1">
              <a:off x="1292" y="2976"/>
              <a:ext cx="1225" cy="6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0" name="Text Box 263"/>
          <p:cNvSpPr txBox="1">
            <a:spLocks noChangeArrowheads="1"/>
          </p:cNvSpPr>
          <p:nvPr/>
        </p:nvSpPr>
        <p:spPr bwMode="auto">
          <a:xfrm>
            <a:off x="3094038" y="3816000"/>
            <a:ext cx="1325562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261" name="Rectangle 264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2" name="Rectangle 265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3" name="Rectangle 266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Rectangle 267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Freeform 268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Freeform 269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270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271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272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273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274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275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Rectangle 276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Rectangle 277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Rectangle 278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Rectangle 279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Rectangle 280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Rectangle 281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Freeform 282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Freeform 283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Freeform 284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Freeform 285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Freeform 286"/>
          <p:cNvSpPr>
            <a:spLocks/>
          </p:cNvSpPr>
          <p:nvPr/>
        </p:nvSpPr>
        <p:spPr bwMode="auto">
          <a:xfrm>
            <a:off x="2665413" y="1994172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Freeform 287"/>
          <p:cNvSpPr>
            <a:spLocks/>
          </p:cNvSpPr>
          <p:nvPr/>
        </p:nvSpPr>
        <p:spPr bwMode="auto">
          <a:xfrm>
            <a:off x="2663825" y="1994172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Rectangle 288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Rectangle 289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Rectangle 290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Rectangle 291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292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293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Rectangle 294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" name="Rectangle 295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3" name="Rectangle 296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4" name="Rectangle 297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5" name="Rectangle 298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" name="Rectangle 299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" name="Freeform 300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8" name="Freeform 301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9" name="Freeform 302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" name="Freeform 303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1" name="Freeform 304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2" name="Freeform 305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3" name="Freeform 306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4" name="Freeform 307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" name="Freeform 308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6" name="Freeform 309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" name="Freeform 310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8" name="Freeform 311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Rectangle 312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Rectangle 313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Rectangle 314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Rectangle 315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Rectangle 316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Rectangle 317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Rectangle 318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Rectangle 319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Rectangle 320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Rectangle 321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Rectangle 322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Rectangle 323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Freeform 324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Freeform 325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3" name="Freeform 326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4" name="Freeform 327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" name="Rectangle 328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6" name="Rectangle 329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7" name="Freeform 330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" name="Freeform 331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9" name="Freeform 332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" name="Freeform 333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1" name="Rectangle 334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2" name="Rectangle 335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3" name="Freeform 336"/>
          <p:cNvSpPr>
            <a:spLocks/>
          </p:cNvSpPr>
          <p:nvPr/>
        </p:nvSpPr>
        <p:spPr bwMode="auto">
          <a:xfrm>
            <a:off x="3582988" y="2084660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4" name="Freeform 337"/>
          <p:cNvSpPr>
            <a:spLocks/>
          </p:cNvSpPr>
          <p:nvPr/>
        </p:nvSpPr>
        <p:spPr bwMode="auto">
          <a:xfrm>
            <a:off x="3686175" y="2135460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5" name="Freeform 338"/>
          <p:cNvSpPr>
            <a:spLocks/>
          </p:cNvSpPr>
          <p:nvPr/>
        </p:nvSpPr>
        <p:spPr bwMode="auto">
          <a:xfrm>
            <a:off x="4408488" y="2262460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" name="Freeform 339"/>
          <p:cNvSpPr>
            <a:spLocks/>
          </p:cNvSpPr>
          <p:nvPr/>
        </p:nvSpPr>
        <p:spPr bwMode="auto">
          <a:xfrm>
            <a:off x="4500563" y="2311672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" name="Freeform 340"/>
          <p:cNvSpPr>
            <a:spLocks/>
          </p:cNvSpPr>
          <p:nvPr/>
        </p:nvSpPr>
        <p:spPr bwMode="auto">
          <a:xfrm>
            <a:off x="1565275" y="2230710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8" name="Freeform 341"/>
          <p:cNvSpPr>
            <a:spLocks/>
          </p:cNvSpPr>
          <p:nvPr/>
        </p:nvSpPr>
        <p:spPr bwMode="auto">
          <a:xfrm>
            <a:off x="1863725" y="2306910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9" name="Freeform 342"/>
          <p:cNvSpPr>
            <a:spLocks/>
          </p:cNvSpPr>
          <p:nvPr/>
        </p:nvSpPr>
        <p:spPr bwMode="auto">
          <a:xfrm>
            <a:off x="1863725" y="2333897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0" name="Freeform 343"/>
          <p:cNvSpPr>
            <a:spLocks/>
          </p:cNvSpPr>
          <p:nvPr/>
        </p:nvSpPr>
        <p:spPr bwMode="auto">
          <a:xfrm>
            <a:off x="1547813" y="2335485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1" name="Freeform 344"/>
          <p:cNvSpPr>
            <a:spLocks/>
          </p:cNvSpPr>
          <p:nvPr/>
        </p:nvSpPr>
        <p:spPr bwMode="auto">
          <a:xfrm>
            <a:off x="1558925" y="2311672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2" name="Freeform 345"/>
          <p:cNvSpPr>
            <a:spLocks/>
          </p:cNvSpPr>
          <p:nvPr/>
        </p:nvSpPr>
        <p:spPr bwMode="auto">
          <a:xfrm>
            <a:off x="1547813" y="2240235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3" name="Freeform 346"/>
          <p:cNvSpPr>
            <a:spLocks/>
          </p:cNvSpPr>
          <p:nvPr/>
        </p:nvSpPr>
        <p:spPr bwMode="auto">
          <a:xfrm>
            <a:off x="1565275" y="2241822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4" name="Freeform 347"/>
          <p:cNvSpPr>
            <a:spLocks/>
          </p:cNvSpPr>
          <p:nvPr/>
        </p:nvSpPr>
        <p:spPr bwMode="auto">
          <a:xfrm>
            <a:off x="1863725" y="2218010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5" name="Freeform 348"/>
          <p:cNvSpPr>
            <a:spLocks/>
          </p:cNvSpPr>
          <p:nvPr/>
        </p:nvSpPr>
        <p:spPr bwMode="auto">
          <a:xfrm>
            <a:off x="1868488" y="2224360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6" name="Freeform 349"/>
          <p:cNvSpPr>
            <a:spLocks/>
          </p:cNvSpPr>
          <p:nvPr/>
        </p:nvSpPr>
        <p:spPr bwMode="auto">
          <a:xfrm>
            <a:off x="2209800" y="2149747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7" name="Freeform 350"/>
          <p:cNvSpPr>
            <a:spLocks/>
          </p:cNvSpPr>
          <p:nvPr/>
        </p:nvSpPr>
        <p:spPr bwMode="auto">
          <a:xfrm>
            <a:off x="2209800" y="2224360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" name="Freeform 35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9" name="Freeform 352"/>
          <p:cNvSpPr>
            <a:spLocks/>
          </p:cNvSpPr>
          <p:nvPr/>
        </p:nvSpPr>
        <p:spPr bwMode="auto">
          <a:xfrm>
            <a:off x="2209800" y="2303735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0" name="Freeform 353"/>
          <p:cNvSpPr>
            <a:spLocks/>
          </p:cNvSpPr>
          <p:nvPr/>
        </p:nvSpPr>
        <p:spPr bwMode="auto">
          <a:xfrm>
            <a:off x="2209800" y="2303735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1" name="Freeform 354"/>
          <p:cNvSpPr>
            <a:spLocks/>
          </p:cNvSpPr>
          <p:nvPr/>
        </p:nvSpPr>
        <p:spPr bwMode="auto">
          <a:xfrm>
            <a:off x="2209800" y="2154510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2" name="Freeform 35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3" name="Freeform 356"/>
          <p:cNvSpPr>
            <a:spLocks/>
          </p:cNvSpPr>
          <p:nvPr/>
        </p:nvSpPr>
        <p:spPr bwMode="auto">
          <a:xfrm>
            <a:off x="2209800" y="2311672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4" name="Freeform 357"/>
          <p:cNvSpPr>
            <a:spLocks/>
          </p:cNvSpPr>
          <p:nvPr/>
        </p:nvSpPr>
        <p:spPr bwMode="auto">
          <a:xfrm>
            <a:off x="2209800" y="2311672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5" name="Freeform 358"/>
          <p:cNvSpPr>
            <a:spLocks/>
          </p:cNvSpPr>
          <p:nvPr/>
        </p:nvSpPr>
        <p:spPr bwMode="auto">
          <a:xfrm>
            <a:off x="2209800" y="2311672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6" name="Freeform 35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" name="Freeform 360"/>
          <p:cNvSpPr>
            <a:spLocks/>
          </p:cNvSpPr>
          <p:nvPr/>
        </p:nvSpPr>
        <p:spPr bwMode="auto">
          <a:xfrm>
            <a:off x="2209800" y="2237060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" name="Freeform 361"/>
          <p:cNvSpPr>
            <a:spLocks/>
          </p:cNvSpPr>
          <p:nvPr/>
        </p:nvSpPr>
        <p:spPr bwMode="auto">
          <a:xfrm>
            <a:off x="2209800" y="2314847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9" name="Freeform 362"/>
          <p:cNvSpPr>
            <a:spLocks/>
          </p:cNvSpPr>
          <p:nvPr/>
        </p:nvSpPr>
        <p:spPr bwMode="auto">
          <a:xfrm>
            <a:off x="2209800" y="2314847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0" name="Freeform 363"/>
          <p:cNvSpPr>
            <a:spLocks/>
          </p:cNvSpPr>
          <p:nvPr/>
        </p:nvSpPr>
        <p:spPr bwMode="auto">
          <a:xfrm>
            <a:off x="2209800" y="2314847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" name="Freeform 364"/>
          <p:cNvSpPr>
            <a:spLocks/>
          </p:cNvSpPr>
          <p:nvPr/>
        </p:nvSpPr>
        <p:spPr bwMode="auto">
          <a:xfrm>
            <a:off x="2209800" y="2302147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2" name="Freeform 365"/>
          <p:cNvSpPr>
            <a:spLocks/>
          </p:cNvSpPr>
          <p:nvPr/>
        </p:nvSpPr>
        <p:spPr bwMode="auto">
          <a:xfrm>
            <a:off x="2209800" y="2149747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3" name="Freeform 366"/>
          <p:cNvSpPr>
            <a:spLocks/>
          </p:cNvSpPr>
          <p:nvPr/>
        </p:nvSpPr>
        <p:spPr bwMode="auto">
          <a:xfrm>
            <a:off x="2209800" y="2227535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4" name="Freeform 367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5" name="Freeform 368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" name="Freeform 369"/>
          <p:cNvSpPr>
            <a:spLocks/>
          </p:cNvSpPr>
          <p:nvPr/>
        </p:nvSpPr>
        <p:spPr bwMode="auto">
          <a:xfrm>
            <a:off x="2209800" y="2156097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7" name="Freeform 370"/>
          <p:cNvSpPr>
            <a:spLocks/>
          </p:cNvSpPr>
          <p:nvPr/>
        </p:nvSpPr>
        <p:spPr bwMode="auto">
          <a:xfrm>
            <a:off x="2209800" y="2232297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" name="Freeform 371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" name="Freeform 372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" name="Freeform 373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" name="Freeform 374"/>
          <p:cNvSpPr>
            <a:spLocks/>
          </p:cNvSpPr>
          <p:nvPr/>
        </p:nvSpPr>
        <p:spPr bwMode="auto">
          <a:xfrm>
            <a:off x="2209800" y="2162447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" name="Freeform 375"/>
          <p:cNvSpPr>
            <a:spLocks/>
          </p:cNvSpPr>
          <p:nvPr/>
        </p:nvSpPr>
        <p:spPr bwMode="auto">
          <a:xfrm>
            <a:off x="2209800" y="2237060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3" name="Freeform 376"/>
          <p:cNvSpPr>
            <a:spLocks/>
          </p:cNvSpPr>
          <p:nvPr/>
        </p:nvSpPr>
        <p:spPr bwMode="auto">
          <a:xfrm>
            <a:off x="2209800" y="2314847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4" name="Freeform 377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5" name="Freeform 378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6" name="Freeform 379"/>
          <p:cNvSpPr>
            <a:spLocks/>
          </p:cNvSpPr>
          <p:nvPr/>
        </p:nvSpPr>
        <p:spPr bwMode="auto">
          <a:xfrm>
            <a:off x="2209800" y="2149747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7" name="Freeform 380"/>
          <p:cNvSpPr>
            <a:spLocks/>
          </p:cNvSpPr>
          <p:nvPr/>
        </p:nvSpPr>
        <p:spPr bwMode="auto">
          <a:xfrm>
            <a:off x="2209800" y="2227535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" name="Freeform 38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" name="Freeform 382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0" name="Freeform 383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1" name="Freeform 384"/>
          <p:cNvSpPr>
            <a:spLocks/>
          </p:cNvSpPr>
          <p:nvPr/>
        </p:nvSpPr>
        <p:spPr bwMode="auto">
          <a:xfrm>
            <a:off x="2209800" y="2156097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" name="Freeform 38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3" name="Freeform 386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4" name="Freeform 387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5" name="Freeform 388"/>
          <p:cNvSpPr>
            <a:spLocks/>
          </p:cNvSpPr>
          <p:nvPr/>
        </p:nvSpPr>
        <p:spPr bwMode="auto">
          <a:xfrm>
            <a:off x="2209800" y="2311672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" name="Freeform 38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7" name="Freeform 390"/>
          <p:cNvSpPr>
            <a:spLocks/>
          </p:cNvSpPr>
          <p:nvPr/>
        </p:nvSpPr>
        <p:spPr bwMode="auto">
          <a:xfrm>
            <a:off x="2209800" y="2237060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8" name="Freeform 391"/>
          <p:cNvSpPr>
            <a:spLocks/>
          </p:cNvSpPr>
          <p:nvPr/>
        </p:nvSpPr>
        <p:spPr bwMode="auto">
          <a:xfrm>
            <a:off x="2209800" y="2314847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" name="Freeform 392"/>
          <p:cNvSpPr>
            <a:spLocks/>
          </p:cNvSpPr>
          <p:nvPr/>
        </p:nvSpPr>
        <p:spPr bwMode="auto">
          <a:xfrm>
            <a:off x="2209800" y="2314847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0" name="Freeform 393"/>
          <p:cNvSpPr>
            <a:spLocks/>
          </p:cNvSpPr>
          <p:nvPr/>
        </p:nvSpPr>
        <p:spPr bwMode="auto">
          <a:xfrm>
            <a:off x="2209800" y="2314847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" name="Rectangle 394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2" name="Rectangle 395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" name="Rectangle 396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4" name="Rectangle 397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5" name="Freeform 398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" name="Freeform 399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" name="Freeform 400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8" name="Freeform 401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" name="Rectangle 402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" name="Rectangle 403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1" name="Text Box 404"/>
          <p:cNvSpPr txBox="1">
            <a:spLocks noChangeArrowheads="1"/>
          </p:cNvSpPr>
          <p:nvPr/>
        </p:nvSpPr>
        <p:spPr bwMode="auto">
          <a:xfrm>
            <a:off x="328613" y="1395685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402" name="Text Box 405"/>
          <p:cNvSpPr txBox="1">
            <a:spLocks noChangeArrowheads="1"/>
          </p:cNvSpPr>
          <p:nvPr/>
        </p:nvSpPr>
        <p:spPr bwMode="auto">
          <a:xfrm>
            <a:off x="304800" y="2619647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403" name="Text Box 406"/>
          <p:cNvSpPr txBox="1">
            <a:spLocks noChangeArrowheads="1"/>
          </p:cNvSpPr>
          <p:nvPr/>
        </p:nvSpPr>
        <p:spPr bwMode="auto">
          <a:xfrm>
            <a:off x="4837113" y="3816000"/>
            <a:ext cx="1182687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DE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Z</a:t>
            </a:r>
            <a:r>
              <a:rPr lang="en-GB" altLang="de-DE" sz="1600" baseline="300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2</a:t>
            </a:r>
            <a:r>
              <a:rPr lang="en-GB" altLang="de-DE" sz="1600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f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(b)</a:t>
            </a:r>
          </a:p>
        </p:txBody>
      </p:sp>
      <p:sp>
        <p:nvSpPr>
          <p:cNvPr id="404" name="Text Box 407"/>
          <p:cNvSpPr txBox="1">
            <a:spLocks noChangeArrowheads="1"/>
          </p:cNvSpPr>
          <p:nvPr/>
        </p:nvSpPr>
        <p:spPr bwMode="auto">
          <a:xfrm>
            <a:off x="2520000" y="3492000"/>
            <a:ext cx="1814513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405" name="Text Box 408"/>
          <p:cNvSpPr txBox="1">
            <a:spLocks noChangeArrowheads="1"/>
          </p:cNvSpPr>
          <p:nvPr/>
        </p:nvSpPr>
        <p:spPr bwMode="auto">
          <a:xfrm>
            <a:off x="4678363" y="3492000"/>
            <a:ext cx="1063625" cy="346075"/>
          </a:xfrm>
          <a:prstGeom prst="rect">
            <a:avLst/>
          </a:prstGeom>
          <a:solidFill>
            <a:srgbClr val="0066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degrader</a:t>
            </a:r>
          </a:p>
        </p:txBody>
      </p:sp>
      <p:grpSp>
        <p:nvGrpSpPr>
          <p:cNvPr id="406" name="Group 409"/>
          <p:cNvGrpSpPr>
            <a:grpSpLocks/>
          </p:cNvGrpSpPr>
          <p:nvPr/>
        </p:nvGrpSpPr>
        <p:grpSpPr bwMode="auto">
          <a:xfrm>
            <a:off x="5208588" y="4559572"/>
            <a:ext cx="2459037" cy="1516063"/>
            <a:chOff x="3281" y="2974"/>
            <a:chExt cx="1549" cy="955"/>
          </a:xfrm>
        </p:grpSpPr>
        <p:sp>
          <p:nvSpPr>
            <p:cNvPr id="407" name="Rectangle 410"/>
            <p:cNvSpPr>
              <a:spLocks noChangeArrowheads="1"/>
            </p:cNvSpPr>
            <p:nvPr/>
          </p:nvSpPr>
          <p:spPr bwMode="auto">
            <a:xfrm>
              <a:off x="3538" y="2976"/>
              <a:ext cx="1284" cy="77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8" name="Freeform 411"/>
            <p:cNvSpPr>
              <a:spLocks/>
            </p:cNvSpPr>
            <p:nvPr/>
          </p:nvSpPr>
          <p:spPr bwMode="auto">
            <a:xfrm>
              <a:off x="3538" y="2974"/>
              <a:ext cx="1292" cy="11"/>
            </a:xfrm>
            <a:custGeom>
              <a:avLst/>
              <a:gdLst>
                <a:gd name="T0" fmla="*/ 1114 w 1114"/>
                <a:gd name="T1" fmla="*/ 5 h 10"/>
                <a:gd name="T2" fmla="*/ 1107 w 1114"/>
                <a:gd name="T3" fmla="*/ 0 h 10"/>
                <a:gd name="T4" fmla="*/ 0 w 1114"/>
                <a:gd name="T5" fmla="*/ 0 h 10"/>
                <a:gd name="T6" fmla="*/ 0 w 1114"/>
                <a:gd name="T7" fmla="*/ 10 h 10"/>
                <a:gd name="T8" fmla="*/ 1107 w 1114"/>
                <a:gd name="T9" fmla="*/ 10 h 10"/>
                <a:gd name="T10" fmla="*/ 1102 w 1114"/>
                <a:gd name="T11" fmla="*/ 5 h 10"/>
                <a:gd name="T12" fmla="*/ 1114 w 1114"/>
                <a:gd name="T13" fmla="*/ 5 h 10"/>
                <a:gd name="T14" fmla="*/ 1114 w 1114"/>
                <a:gd name="T15" fmla="*/ 0 h 10"/>
                <a:gd name="T16" fmla="*/ 1107 w 1114"/>
                <a:gd name="T17" fmla="*/ 0 h 10"/>
                <a:gd name="T18" fmla="*/ 1114 w 1114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0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107" y="10"/>
                  </a:lnTo>
                  <a:lnTo>
                    <a:pt x="1102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9" name="Freeform 412"/>
            <p:cNvSpPr>
              <a:spLocks/>
            </p:cNvSpPr>
            <p:nvPr/>
          </p:nvSpPr>
          <p:spPr bwMode="auto">
            <a:xfrm>
              <a:off x="4816" y="2979"/>
              <a:ext cx="14" cy="775"/>
            </a:xfrm>
            <a:custGeom>
              <a:avLst/>
              <a:gdLst>
                <a:gd name="T0" fmla="*/ 5 w 12"/>
                <a:gd name="T1" fmla="*/ 742 h 742"/>
                <a:gd name="T2" fmla="*/ 12 w 12"/>
                <a:gd name="T3" fmla="*/ 737 h 742"/>
                <a:gd name="T4" fmla="*/ 12 w 12"/>
                <a:gd name="T5" fmla="*/ 0 h 742"/>
                <a:gd name="T6" fmla="*/ 0 w 12"/>
                <a:gd name="T7" fmla="*/ 0 h 742"/>
                <a:gd name="T8" fmla="*/ 0 w 12"/>
                <a:gd name="T9" fmla="*/ 737 h 742"/>
                <a:gd name="T10" fmla="*/ 5 w 12"/>
                <a:gd name="T11" fmla="*/ 732 h 742"/>
                <a:gd name="T12" fmla="*/ 5 w 12"/>
                <a:gd name="T13" fmla="*/ 742 h 742"/>
                <a:gd name="T14" fmla="*/ 12 w 12"/>
                <a:gd name="T15" fmla="*/ 742 h 742"/>
                <a:gd name="T16" fmla="*/ 12 w 12"/>
                <a:gd name="T17" fmla="*/ 737 h 742"/>
                <a:gd name="T18" fmla="*/ 5 w 12"/>
                <a:gd name="T19" fmla="*/ 7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5" y="742"/>
                  </a:moveTo>
                  <a:lnTo>
                    <a:pt x="12" y="7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37"/>
                  </a:lnTo>
                  <a:lnTo>
                    <a:pt x="5" y="732"/>
                  </a:lnTo>
                  <a:lnTo>
                    <a:pt x="5" y="742"/>
                  </a:lnTo>
                  <a:lnTo>
                    <a:pt x="12" y="742"/>
                  </a:lnTo>
                  <a:lnTo>
                    <a:pt x="12" y="737"/>
                  </a:lnTo>
                  <a:lnTo>
                    <a:pt x="5" y="7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0" name="Freeform 413"/>
            <p:cNvSpPr>
              <a:spLocks/>
            </p:cNvSpPr>
            <p:nvPr/>
          </p:nvSpPr>
          <p:spPr bwMode="auto">
            <a:xfrm>
              <a:off x="3531" y="3743"/>
              <a:ext cx="1291" cy="11"/>
            </a:xfrm>
            <a:custGeom>
              <a:avLst/>
              <a:gdLst>
                <a:gd name="T0" fmla="*/ 0 w 1113"/>
                <a:gd name="T1" fmla="*/ 5 h 10"/>
                <a:gd name="T2" fmla="*/ 6 w 1113"/>
                <a:gd name="T3" fmla="*/ 10 h 10"/>
                <a:gd name="T4" fmla="*/ 1113 w 1113"/>
                <a:gd name="T5" fmla="*/ 10 h 10"/>
                <a:gd name="T6" fmla="*/ 1113 w 1113"/>
                <a:gd name="T7" fmla="*/ 0 h 10"/>
                <a:gd name="T8" fmla="*/ 6 w 1113"/>
                <a:gd name="T9" fmla="*/ 0 h 10"/>
                <a:gd name="T10" fmla="*/ 12 w 1113"/>
                <a:gd name="T11" fmla="*/ 5 h 10"/>
                <a:gd name="T12" fmla="*/ 0 w 1113"/>
                <a:gd name="T13" fmla="*/ 5 h 10"/>
                <a:gd name="T14" fmla="*/ 0 w 1113"/>
                <a:gd name="T15" fmla="*/ 10 h 10"/>
                <a:gd name="T16" fmla="*/ 6 w 1113"/>
                <a:gd name="T17" fmla="*/ 10 h 10"/>
                <a:gd name="T18" fmla="*/ 0 w 111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0">
                  <a:moveTo>
                    <a:pt x="0" y="5"/>
                  </a:moveTo>
                  <a:lnTo>
                    <a:pt x="6" y="10"/>
                  </a:lnTo>
                  <a:lnTo>
                    <a:pt x="1113" y="10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1" name="Freeform 414"/>
            <p:cNvSpPr>
              <a:spLocks/>
            </p:cNvSpPr>
            <p:nvPr/>
          </p:nvSpPr>
          <p:spPr bwMode="auto">
            <a:xfrm>
              <a:off x="3531" y="2974"/>
              <a:ext cx="14" cy="775"/>
            </a:xfrm>
            <a:custGeom>
              <a:avLst/>
              <a:gdLst>
                <a:gd name="T0" fmla="*/ 6 w 12"/>
                <a:gd name="T1" fmla="*/ 0 h 742"/>
                <a:gd name="T2" fmla="*/ 0 w 12"/>
                <a:gd name="T3" fmla="*/ 5 h 742"/>
                <a:gd name="T4" fmla="*/ 0 w 12"/>
                <a:gd name="T5" fmla="*/ 742 h 742"/>
                <a:gd name="T6" fmla="*/ 12 w 12"/>
                <a:gd name="T7" fmla="*/ 742 h 742"/>
                <a:gd name="T8" fmla="*/ 12 w 12"/>
                <a:gd name="T9" fmla="*/ 5 h 742"/>
                <a:gd name="T10" fmla="*/ 6 w 12"/>
                <a:gd name="T11" fmla="*/ 10 h 742"/>
                <a:gd name="T12" fmla="*/ 6 w 12"/>
                <a:gd name="T13" fmla="*/ 0 h 742"/>
                <a:gd name="T14" fmla="*/ 0 w 12"/>
                <a:gd name="T15" fmla="*/ 0 h 742"/>
                <a:gd name="T16" fmla="*/ 0 w 12"/>
                <a:gd name="T17" fmla="*/ 5 h 742"/>
                <a:gd name="T18" fmla="*/ 6 w 12"/>
                <a:gd name="T19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6" y="0"/>
                  </a:moveTo>
                  <a:lnTo>
                    <a:pt x="0" y="5"/>
                  </a:lnTo>
                  <a:lnTo>
                    <a:pt x="0" y="742"/>
                  </a:lnTo>
                  <a:lnTo>
                    <a:pt x="12" y="742"/>
                  </a:lnTo>
                  <a:lnTo>
                    <a:pt x="12" y="5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2" name="Freeform 415"/>
            <p:cNvSpPr>
              <a:spLocks/>
            </p:cNvSpPr>
            <p:nvPr/>
          </p:nvSpPr>
          <p:spPr bwMode="auto">
            <a:xfrm>
              <a:off x="3538" y="3634"/>
              <a:ext cx="17" cy="10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3" name="Freeform 416"/>
            <p:cNvSpPr>
              <a:spLocks/>
            </p:cNvSpPr>
            <p:nvPr/>
          </p:nvSpPr>
          <p:spPr bwMode="auto">
            <a:xfrm>
              <a:off x="3538" y="3523"/>
              <a:ext cx="33" cy="12"/>
            </a:xfrm>
            <a:custGeom>
              <a:avLst/>
              <a:gdLst>
                <a:gd name="T0" fmla="*/ 29 w 29"/>
                <a:gd name="T1" fmla="*/ 5 h 11"/>
                <a:gd name="T2" fmla="*/ 29 w 29"/>
                <a:gd name="T3" fmla="*/ 0 h 11"/>
                <a:gd name="T4" fmla="*/ 0 w 29"/>
                <a:gd name="T5" fmla="*/ 0 h 11"/>
                <a:gd name="T6" fmla="*/ 0 w 29"/>
                <a:gd name="T7" fmla="*/ 11 h 11"/>
                <a:gd name="T8" fmla="*/ 29 w 29"/>
                <a:gd name="T9" fmla="*/ 11 h 11"/>
                <a:gd name="T10" fmla="*/ 29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4" name="Freeform 417"/>
            <p:cNvSpPr>
              <a:spLocks/>
            </p:cNvSpPr>
            <p:nvPr/>
          </p:nvSpPr>
          <p:spPr bwMode="auto">
            <a:xfrm>
              <a:off x="3538" y="3415"/>
              <a:ext cx="17" cy="11"/>
            </a:xfrm>
            <a:custGeom>
              <a:avLst/>
              <a:gdLst>
                <a:gd name="T0" fmla="*/ 15 w 15"/>
                <a:gd name="T1" fmla="*/ 5 h 11"/>
                <a:gd name="T2" fmla="*/ 15 w 15"/>
                <a:gd name="T3" fmla="*/ 0 h 11"/>
                <a:gd name="T4" fmla="*/ 0 w 15"/>
                <a:gd name="T5" fmla="*/ 0 h 11"/>
                <a:gd name="T6" fmla="*/ 0 w 15"/>
                <a:gd name="T7" fmla="*/ 11 h 11"/>
                <a:gd name="T8" fmla="*/ 15 w 15"/>
                <a:gd name="T9" fmla="*/ 11 h 11"/>
                <a:gd name="T10" fmla="*/ 15 w 15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5" name="Freeform 418"/>
            <p:cNvSpPr>
              <a:spLocks/>
            </p:cNvSpPr>
            <p:nvPr/>
          </p:nvSpPr>
          <p:spPr bwMode="auto">
            <a:xfrm>
              <a:off x="3538" y="3304"/>
              <a:ext cx="33" cy="10"/>
            </a:xfrm>
            <a:custGeom>
              <a:avLst/>
              <a:gdLst>
                <a:gd name="T0" fmla="*/ 29 w 29"/>
                <a:gd name="T1" fmla="*/ 5 h 10"/>
                <a:gd name="T2" fmla="*/ 29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9 w 29"/>
                <a:gd name="T9" fmla="*/ 10 h 10"/>
                <a:gd name="T10" fmla="*/ 29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6" name="Freeform 419"/>
            <p:cNvSpPr>
              <a:spLocks/>
            </p:cNvSpPr>
            <p:nvPr/>
          </p:nvSpPr>
          <p:spPr bwMode="auto">
            <a:xfrm>
              <a:off x="3538" y="3193"/>
              <a:ext cx="17" cy="11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7" name="Freeform 420"/>
            <p:cNvSpPr>
              <a:spLocks/>
            </p:cNvSpPr>
            <p:nvPr/>
          </p:nvSpPr>
          <p:spPr bwMode="auto">
            <a:xfrm>
              <a:off x="3538" y="3084"/>
              <a:ext cx="33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0 h 12"/>
                <a:gd name="T4" fmla="*/ 0 w 29"/>
                <a:gd name="T5" fmla="*/ 0 h 12"/>
                <a:gd name="T6" fmla="*/ 0 w 29"/>
                <a:gd name="T7" fmla="*/ 12 h 12"/>
                <a:gd name="T8" fmla="*/ 29 w 29"/>
                <a:gd name="T9" fmla="*/ 12 h 12"/>
                <a:gd name="T10" fmla="*/ 29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29" y="6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" name="Freeform 421"/>
            <p:cNvSpPr>
              <a:spLocks/>
            </p:cNvSpPr>
            <p:nvPr/>
          </p:nvSpPr>
          <p:spPr bwMode="auto">
            <a:xfrm>
              <a:off x="3661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" name="Freeform 422"/>
            <p:cNvSpPr>
              <a:spLocks/>
            </p:cNvSpPr>
            <p:nvPr/>
          </p:nvSpPr>
          <p:spPr bwMode="auto">
            <a:xfrm>
              <a:off x="3788" y="3735"/>
              <a:ext cx="15" cy="14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7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" name="Freeform 423"/>
            <p:cNvSpPr>
              <a:spLocks/>
            </p:cNvSpPr>
            <p:nvPr/>
          </p:nvSpPr>
          <p:spPr bwMode="auto">
            <a:xfrm>
              <a:off x="3917" y="3722"/>
              <a:ext cx="14" cy="27"/>
            </a:xfrm>
            <a:custGeom>
              <a:avLst/>
              <a:gdLst>
                <a:gd name="T0" fmla="*/ 6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6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" name="Freeform 424"/>
            <p:cNvSpPr>
              <a:spLocks/>
            </p:cNvSpPr>
            <p:nvPr/>
          </p:nvSpPr>
          <p:spPr bwMode="auto">
            <a:xfrm>
              <a:off x="4046" y="3735"/>
              <a:ext cx="13" cy="14"/>
            </a:xfrm>
            <a:custGeom>
              <a:avLst/>
              <a:gdLst>
                <a:gd name="T0" fmla="*/ 6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6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" name="Freeform 425"/>
            <p:cNvSpPr>
              <a:spLocks/>
            </p:cNvSpPr>
            <p:nvPr/>
          </p:nvSpPr>
          <p:spPr bwMode="auto">
            <a:xfrm>
              <a:off x="4175" y="3722"/>
              <a:ext cx="14" cy="27"/>
            </a:xfrm>
            <a:custGeom>
              <a:avLst/>
              <a:gdLst>
                <a:gd name="T0" fmla="*/ 5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5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3" name="Freeform 426"/>
            <p:cNvSpPr>
              <a:spLocks/>
            </p:cNvSpPr>
            <p:nvPr/>
          </p:nvSpPr>
          <p:spPr bwMode="auto">
            <a:xfrm>
              <a:off x="4302" y="3735"/>
              <a:ext cx="14" cy="14"/>
            </a:xfrm>
            <a:custGeom>
              <a:avLst/>
              <a:gdLst>
                <a:gd name="T0" fmla="*/ 7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7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4" name="Freeform 427"/>
            <p:cNvSpPr>
              <a:spLocks/>
            </p:cNvSpPr>
            <p:nvPr/>
          </p:nvSpPr>
          <p:spPr bwMode="auto">
            <a:xfrm>
              <a:off x="4432" y="3722"/>
              <a:ext cx="13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5" name="Freeform 428"/>
            <p:cNvSpPr>
              <a:spLocks/>
            </p:cNvSpPr>
            <p:nvPr/>
          </p:nvSpPr>
          <p:spPr bwMode="auto">
            <a:xfrm>
              <a:off x="4560" y="3735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6" name="Freeform 429"/>
            <p:cNvSpPr>
              <a:spLocks/>
            </p:cNvSpPr>
            <p:nvPr/>
          </p:nvSpPr>
          <p:spPr bwMode="auto">
            <a:xfrm>
              <a:off x="4689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" name="Freeform 430"/>
            <p:cNvSpPr>
              <a:spLocks/>
            </p:cNvSpPr>
            <p:nvPr/>
          </p:nvSpPr>
          <p:spPr bwMode="auto">
            <a:xfrm>
              <a:off x="3661" y="2979"/>
              <a:ext cx="12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" name="Freeform 431"/>
            <p:cNvSpPr>
              <a:spLocks/>
            </p:cNvSpPr>
            <p:nvPr/>
          </p:nvSpPr>
          <p:spPr bwMode="auto">
            <a:xfrm>
              <a:off x="3788" y="2979"/>
              <a:ext cx="15" cy="14"/>
            </a:xfrm>
            <a:custGeom>
              <a:avLst/>
              <a:gdLst>
                <a:gd name="T0" fmla="*/ 7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7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" name="Freeform 432"/>
            <p:cNvSpPr>
              <a:spLocks/>
            </p:cNvSpPr>
            <p:nvPr/>
          </p:nvSpPr>
          <p:spPr bwMode="auto">
            <a:xfrm>
              <a:off x="391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0" name="Freeform 433"/>
            <p:cNvSpPr>
              <a:spLocks/>
            </p:cNvSpPr>
            <p:nvPr/>
          </p:nvSpPr>
          <p:spPr bwMode="auto">
            <a:xfrm>
              <a:off x="4046" y="2979"/>
              <a:ext cx="13" cy="14"/>
            </a:xfrm>
            <a:custGeom>
              <a:avLst/>
              <a:gdLst>
                <a:gd name="T0" fmla="*/ 6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6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" name="Freeform 434"/>
            <p:cNvSpPr>
              <a:spLocks/>
            </p:cNvSpPr>
            <p:nvPr/>
          </p:nvSpPr>
          <p:spPr bwMode="auto">
            <a:xfrm>
              <a:off x="4175" y="2979"/>
              <a:ext cx="14" cy="28"/>
            </a:xfrm>
            <a:custGeom>
              <a:avLst/>
              <a:gdLst>
                <a:gd name="T0" fmla="*/ 5 w 12"/>
                <a:gd name="T1" fmla="*/ 26 h 26"/>
                <a:gd name="T2" fmla="*/ 12 w 12"/>
                <a:gd name="T3" fmla="*/ 26 h 26"/>
                <a:gd name="T4" fmla="*/ 11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5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26"/>
                  </a:moveTo>
                  <a:lnTo>
                    <a:pt x="12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2" name="Freeform 435"/>
            <p:cNvSpPr>
              <a:spLocks/>
            </p:cNvSpPr>
            <p:nvPr/>
          </p:nvSpPr>
          <p:spPr bwMode="auto">
            <a:xfrm>
              <a:off x="4302" y="2979"/>
              <a:ext cx="14" cy="14"/>
            </a:xfrm>
            <a:custGeom>
              <a:avLst/>
              <a:gdLst>
                <a:gd name="T0" fmla="*/ 7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7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3" name="Freeform 436"/>
            <p:cNvSpPr>
              <a:spLocks/>
            </p:cNvSpPr>
            <p:nvPr/>
          </p:nvSpPr>
          <p:spPr bwMode="auto">
            <a:xfrm>
              <a:off x="4432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4" name="Freeform 437"/>
            <p:cNvSpPr>
              <a:spLocks/>
            </p:cNvSpPr>
            <p:nvPr/>
          </p:nvSpPr>
          <p:spPr bwMode="auto">
            <a:xfrm>
              <a:off x="4560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5" name="Freeform 438"/>
            <p:cNvSpPr>
              <a:spLocks/>
            </p:cNvSpPr>
            <p:nvPr/>
          </p:nvSpPr>
          <p:spPr bwMode="auto">
            <a:xfrm>
              <a:off x="4689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6" name="Freeform 439"/>
            <p:cNvSpPr>
              <a:spLocks/>
            </p:cNvSpPr>
            <p:nvPr/>
          </p:nvSpPr>
          <p:spPr bwMode="auto">
            <a:xfrm>
              <a:off x="4791" y="3084"/>
              <a:ext cx="34" cy="12"/>
            </a:xfrm>
            <a:custGeom>
              <a:avLst/>
              <a:gdLst>
                <a:gd name="T0" fmla="*/ 0 w 29"/>
                <a:gd name="T1" fmla="*/ 6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6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7" name="Freeform 440"/>
            <p:cNvSpPr>
              <a:spLocks/>
            </p:cNvSpPr>
            <p:nvPr/>
          </p:nvSpPr>
          <p:spPr bwMode="auto">
            <a:xfrm>
              <a:off x="4808" y="3193"/>
              <a:ext cx="17" cy="11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8" name="Freeform 441"/>
            <p:cNvSpPr>
              <a:spLocks/>
            </p:cNvSpPr>
            <p:nvPr/>
          </p:nvSpPr>
          <p:spPr bwMode="auto">
            <a:xfrm>
              <a:off x="4791" y="3304"/>
              <a:ext cx="34" cy="10"/>
            </a:xfrm>
            <a:custGeom>
              <a:avLst/>
              <a:gdLst>
                <a:gd name="T0" fmla="*/ 0 w 29"/>
                <a:gd name="T1" fmla="*/ 5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0 h 10"/>
                <a:gd name="T8" fmla="*/ 0 w 29"/>
                <a:gd name="T9" fmla="*/ 0 h 10"/>
                <a:gd name="T10" fmla="*/ 0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5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9" name="Freeform 442"/>
            <p:cNvSpPr>
              <a:spLocks/>
            </p:cNvSpPr>
            <p:nvPr/>
          </p:nvSpPr>
          <p:spPr bwMode="auto">
            <a:xfrm>
              <a:off x="4808" y="3415"/>
              <a:ext cx="17" cy="11"/>
            </a:xfrm>
            <a:custGeom>
              <a:avLst/>
              <a:gdLst>
                <a:gd name="T0" fmla="*/ 0 w 14"/>
                <a:gd name="T1" fmla="*/ 5 h 11"/>
                <a:gd name="T2" fmla="*/ 0 w 14"/>
                <a:gd name="T3" fmla="*/ 11 h 11"/>
                <a:gd name="T4" fmla="*/ 14 w 14"/>
                <a:gd name="T5" fmla="*/ 11 h 11"/>
                <a:gd name="T6" fmla="*/ 14 w 14"/>
                <a:gd name="T7" fmla="*/ 0 h 11"/>
                <a:gd name="T8" fmla="*/ 0 w 14"/>
                <a:gd name="T9" fmla="*/ 0 h 11"/>
                <a:gd name="T10" fmla="*/ 0 w 14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0" name="Freeform 443"/>
            <p:cNvSpPr>
              <a:spLocks/>
            </p:cNvSpPr>
            <p:nvPr/>
          </p:nvSpPr>
          <p:spPr bwMode="auto">
            <a:xfrm>
              <a:off x="4791" y="3523"/>
              <a:ext cx="34" cy="12"/>
            </a:xfrm>
            <a:custGeom>
              <a:avLst/>
              <a:gdLst>
                <a:gd name="T0" fmla="*/ 0 w 29"/>
                <a:gd name="T1" fmla="*/ 5 h 11"/>
                <a:gd name="T2" fmla="*/ 0 w 29"/>
                <a:gd name="T3" fmla="*/ 11 h 11"/>
                <a:gd name="T4" fmla="*/ 29 w 29"/>
                <a:gd name="T5" fmla="*/ 11 h 11"/>
                <a:gd name="T6" fmla="*/ 29 w 29"/>
                <a:gd name="T7" fmla="*/ 0 h 11"/>
                <a:gd name="T8" fmla="*/ 0 w 29"/>
                <a:gd name="T9" fmla="*/ 0 h 11"/>
                <a:gd name="T10" fmla="*/ 0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" name="Freeform 444"/>
            <p:cNvSpPr>
              <a:spLocks/>
            </p:cNvSpPr>
            <p:nvPr/>
          </p:nvSpPr>
          <p:spPr bwMode="auto">
            <a:xfrm>
              <a:off x="4808" y="3634"/>
              <a:ext cx="17" cy="10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2" name="Rectangle 445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3" name="Rectangle 446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4" name="Freeform 447"/>
            <p:cNvSpPr>
              <a:spLocks noEditPoints="1"/>
            </p:cNvSpPr>
            <p:nvPr/>
          </p:nvSpPr>
          <p:spPr bwMode="auto">
            <a:xfrm>
              <a:off x="3619" y="3776"/>
              <a:ext cx="45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3 w 39"/>
                <a:gd name="T7" fmla="*/ 41 h 53"/>
                <a:gd name="T8" fmla="*/ 23 w 39"/>
                <a:gd name="T9" fmla="*/ 53 h 53"/>
                <a:gd name="T10" fmla="*/ 30 w 39"/>
                <a:gd name="T11" fmla="*/ 53 h 53"/>
                <a:gd name="T12" fmla="*/ 30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0 w 39"/>
                <a:gd name="T19" fmla="*/ 34 h 53"/>
                <a:gd name="T20" fmla="*/ 30 w 39"/>
                <a:gd name="T21" fmla="*/ 0 h 53"/>
                <a:gd name="T22" fmla="*/ 25 w 39"/>
                <a:gd name="T23" fmla="*/ 0 h 53"/>
                <a:gd name="T24" fmla="*/ 23 w 39"/>
                <a:gd name="T25" fmla="*/ 11 h 53"/>
                <a:gd name="T26" fmla="*/ 23 w 39"/>
                <a:gd name="T27" fmla="*/ 34 h 53"/>
                <a:gd name="T28" fmla="*/ 5 w 39"/>
                <a:gd name="T29" fmla="*/ 34 h 53"/>
                <a:gd name="T30" fmla="*/ 23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5" name="Freeform 448"/>
            <p:cNvSpPr>
              <a:spLocks noEditPoints="1"/>
            </p:cNvSpPr>
            <p:nvPr/>
          </p:nvSpPr>
          <p:spPr bwMode="auto">
            <a:xfrm>
              <a:off x="3670" y="3776"/>
              <a:ext cx="43" cy="56"/>
            </a:xfrm>
            <a:custGeom>
              <a:avLst/>
              <a:gdLst>
                <a:gd name="T0" fmla="*/ 35 w 37"/>
                <a:gd name="T1" fmla="*/ 9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1 h 54"/>
                <a:gd name="T8" fmla="*/ 8 w 37"/>
                <a:gd name="T9" fmla="*/ 5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5 h 54"/>
                <a:gd name="T18" fmla="*/ 8 w 37"/>
                <a:gd name="T19" fmla="*/ 50 h 54"/>
                <a:gd name="T20" fmla="*/ 14 w 37"/>
                <a:gd name="T21" fmla="*/ 54 h 54"/>
                <a:gd name="T22" fmla="*/ 24 w 37"/>
                <a:gd name="T23" fmla="*/ 54 h 54"/>
                <a:gd name="T24" fmla="*/ 29 w 37"/>
                <a:gd name="T25" fmla="*/ 51 h 54"/>
                <a:gd name="T26" fmla="*/ 35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4 h 54"/>
                <a:gd name="T40" fmla="*/ 7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8 w 37"/>
                <a:gd name="T55" fmla="*/ 29 h 54"/>
                <a:gd name="T56" fmla="*/ 30 w 37"/>
                <a:gd name="T57" fmla="*/ 37 h 54"/>
                <a:gd name="T58" fmla="*/ 28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6" y="15"/>
                  </a:move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6" y="15"/>
                  </a:lnTo>
                  <a:close/>
                  <a:moveTo>
                    <a:pt x="19" y="26"/>
                  </a:moveTo>
                  <a:lnTo>
                    <a:pt x="24" y="26"/>
                  </a:lnTo>
                  <a:lnTo>
                    <a:pt x="28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6" name="Freeform 449"/>
            <p:cNvSpPr>
              <a:spLocks noEditPoints="1"/>
            </p:cNvSpPr>
            <p:nvPr/>
          </p:nvSpPr>
          <p:spPr bwMode="auto">
            <a:xfrm>
              <a:off x="3875" y="3776"/>
              <a:ext cx="47" cy="55"/>
            </a:xfrm>
            <a:custGeom>
              <a:avLst/>
              <a:gdLst>
                <a:gd name="T0" fmla="*/ 26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5 w 40"/>
                <a:gd name="T7" fmla="*/ 41 h 53"/>
                <a:gd name="T8" fmla="*/ 25 w 40"/>
                <a:gd name="T9" fmla="*/ 53 h 53"/>
                <a:gd name="T10" fmla="*/ 31 w 40"/>
                <a:gd name="T11" fmla="*/ 53 h 53"/>
                <a:gd name="T12" fmla="*/ 31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1 w 40"/>
                <a:gd name="T19" fmla="*/ 34 h 53"/>
                <a:gd name="T20" fmla="*/ 31 w 40"/>
                <a:gd name="T21" fmla="*/ 0 h 53"/>
                <a:gd name="T22" fmla="*/ 26 w 40"/>
                <a:gd name="T23" fmla="*/ 0 h 53"/>
                <a:gd name="T24" fmla="*/ 25 w 40"/>
                <a:gd name="T25" fmla="*/ 11 h 53"/>
                <a:gd name="T26" fmla="*/ 25 w 40"/>
                <a:gd name="T27" fmla="*/ 34 h 53"/>
                <a:gd name="T28" fmla="*/ 7 w 40"/>
                <a:gd name="T29" fmla="*/ 34 h 53"/>
                <a:gd name="T30" fmla="*/ 25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6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5" y="41"/>
                  </a:lnTo>
                  <a:lnTo>
                    <a:pt x="25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6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7" name="Freeform 450"/>
            <p:cNvSpPr>
              <a:spLocks noEditPoints="1"/>
            </p:cNvSpPr>
            <p:nvPr/>
          </p:nvSpPr>
          <p:spPr bwMode="auto">
            <a:xfrm>
              <a:off x="3926" y="3776"/>
              <a:ext cx="45" cy="56"/>
            </a:xfrm>
            <a:custGeom>
              <a:avLst/>
              <a:gdLst>
                <a:gd name="T0" fmla="*/ 33 w 38"/>
                <a:gd name="T1" fmla="*/ 24 h 54"/>
                <a:gd name="T2" fmla="*/ 36 w 38"/>
                <a:gd name="T3" fmla="*/ 19 h 54"/>
                <a:gd name="T4" fmla="*/ 36 w 38"/>
                <a:gd name="T5" fmla="*/ 12 h 54"/>
                <a:gd name="T6" fmla="*/ 33 w 38"/>
                <a:gd name="T7" fmla="*/ 7 h 54"/>
                <a:gd name="T8" fmla="*/ 29 w 38"/>
                <a:gd name="T9" fmla="*/ 3 h 54"/>
                <a:gd name="T10" fmla="*/ 19 w 38"/>
                <a:gd name="T11" fmla="*/ 0 h 54"/>
                <a:gd name="T12" fmla="*/ 12 w 38"/>
                <a:gd name="T13" fmla="*/ 1 h 54"/>
                <a:gd name="T14" fmla="*/ 7 w 38"/>
                <a:gd name="T15" fmla="*/ 5 h 54"/>
                <a:gd name="T16" fmla="*/ 4 w 38"/>
                <a:gd name="T17" fmla="*/ 9 h 54"/>
                <a:gd name="T18" fmla="*/ 3 w 38"/>
                <a:gd name="T19" fmla="*/ 15 h 54"/>
                <a:gd name="T20" fmla="*/ 4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3 w 38"/>
                <a:gd name="T29" fmla="*/ 45 h 54"/>
                <a:gd name="T30" fmla="*/ 5 w 38"/>
                <a:gd name="T31" fmla="*/ 50 h 54"/>
                <a:gd name="T32" fmla="*/ 12 w 38"/>
                <a:gd name="T33" fmla="*/ 54 h 54"/>
                <a:gd name="T34" fmla="*/ 19 w 38"/>
                <a:gd name="T35" fmla="*/ 54 h 54"/>
                <a:gd name="T36" fmla="*/ 27 w 38"/>
                <a:gd name="T37" fmla="*/ 54 h 54"/>
                <a:gd name="T38" fmla="*/ 33 w 38"/>
                <a:gd name="T39" fmla="*/ 50 h 54"/>
                <a:gd name="T40" fmla="*/ 37 w 38"/>
                <a:gd name="T41" fmla="*/ 45 h 54"/>
                <a:gd name="T42" fmla="*/ 38 w 38"/>
                <a:gd name="T43" fmla="*/ 38 h 54"/>
                <a:gd name="T44" fmla="*/ 36 w 38"/>
                <a:gd name="T45" fmla="*/ 30 h 54"/>
                <a:gd name="T46" fmla="*/ 29 w 38"/>
                <a:gd name="T47" fmla="*/ 25 h 54"/>
                <a:gd name="T48" fmla="*/ 19 w 38"/>
                <a:gd name="T49" fmla="*/ 7 h 54"/>
                <a:gd name="T50" fmla="*/ 26 w 38"/>
                <a:gd name="T51" fmla="*/ 9 h 54"/>
                <a:gd name="T52" fmla="*/ 29 w 38"/>
                <a:gd name="T53" fmla="*/ 15 h 54"/>
                <a:gd name="T54" fmla="*/ 26 w 38"/>
                <a:gd name="T55" fmla="*/ 21 h 54"/>
                <a:gd name="T56" fmla="*/ 19 w 38"/>
                <a:gd name="T57" fmla="*/ 22 h 54"/>
                <a:gd name="T58" fmla="*/ 12 w 38"/>
                <a:gd name="T59" fmla="*/ 21 h 54"/>
                <a:gd name="T60" fmla="*/ 10 w 38"/>
                <a:gd name="T61" fmla="*/ 15 h 54"/>
                <a:gd name="T62" fmla="*/ 12 w 38"/>
                <a:gd name="T63" fmla="*/ 9 h 54"/>
                <a:gd name="T64" fmla="*/ 18 w 38"/>
                <a:gd name="T65" fmla="*/ 7 h 54"/>
                <a:gd name="T66" fmla="*/ 19 w 38"/>
                <a:gd name="T67" fmla="*/ 29 h 54"/>
                <a:gd name="T68" fmla="*/ 27 w 38"/>
                <a:gd name="T69" fmla="*/ 32 h 54"/>
                <a:gd name="T70" fmla="*/ 30 w 38"/>
                <a:gd name="T71" fmla="*/ 40 h 54"/>
                <a:gd name="T72" fmla="*/ 27 w 38"/>
                <a:gd name="T73" fmla="*/ 46 h 54"/>
                <a:gd name="T74" fmla="*/ 19 w 38"/>
                <a:gd name="T75" fmla="*/ 49 h 54"/>
                <a:gd name="T76" fmla="*/ 11 w 38"/>
                <a:gd name="T77" fmla="*/ 46 h 54"/>
                <a:gd name="T78" fmla="*/ 8 w 38"/>
                <a:gd name="T79" fmla="*/ 38 h 54"/>
                <a:gd name="T80" fmla="*/ 11 w 38"/>
                <a:gd name="T81" fmla="*/ 32 h 54"/>
                <a:gd name="T82" fmla="*/ 18 w 38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9" y="25"/>
                  </a:moveTo>
                  <a:lnTo>
                    <a:pt x="33" y="24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5" y="28"/>
                  </a:lnTo>
                  <a:lnTo>
                    <a:pt x="3" y="30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4"/>
                  </a:lnTo>
                  <a:lnTo>
                    <a:pt x="30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7" y="45"/>
                  </a:lnTo>
                  <a:lnTo>
                    <a:pt x="37" y="42"/>
                  </a:lnTo>
                  <a:lnTo>
                    <a:pt x="38" y="38"/>
                  </a:lnTo>
                  <a:lnTo>
                    <a:pt x="37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19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19" y="29"/>
                  </a:lnTo>
                  <a:lnTo>
                    <a:pt x="25" y="29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43"/>
                  </a:lnTo>
                  <a:lnTo>
                    <a:pt x="27" y="46"/>
                  </a:lnTo>
                  <a:lnTo>
                    <a:pt x="25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8" name="Freeform 451"/>
            <p:cNvSpPr>
              <a:spLocks/>
            </p:cNvSpPr>
            <p:nvPr/>
          </p:nvSpPr>
          <p:spPr bwMode="auto">
            <a:xfrm>
              <a:off x="4133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3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4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4 w 38"/>
                <a:gd name="T59" fmla="*/ 45 h 53"/>
                <a:gd name="T60" fmla="*/ 37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7 w 38"/>
                <a:gd name="T69" fmla="*/ 28 h 53"/>
                <a:gd name="T70" fmla="*/ 34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1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4 w 38"/>
                <a:gd name="T89" fmla="*/ 7 h 53"/>
                <a:gd name="T90" fmla="*/ 34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4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7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9" name="Freeform 452"/>
            <p:cNvSpPr>
              <a:spLocks noEditPoints="1"/>
            </p:cNvSpPr>
            <p:nvPr/>
          </p:nvSpPr>
          <p:spPr bwMode="auto">
            <a:xfrm>
              <a:off x="4184" y="3776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1 h 54"/>
                <a:gd name="T4" fmla="*/ 11 w 37"/>
                <a:gd name="T5" fmla="*/ 3 h 54"/>
                <a:gd name="T6" fmla="*/ 8 w 37"/>
                <a:gd name="T7" fmla="*/ 5 h 54"/>
                <a:gd name="T8" fmla="*/ 6 w 37"/>
                <a:gd name="T9" fmla="*/ 8 h 54"/>
                <a:gd name="T10" fmla="*/ 3 w 37"/>
                <a:gd name="T11" fmla="*/ 12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8 h 54"/>
                <a:gd name="T18" fmla="*/ 0 w 37"/>
                <a:gd name="T19" fmla="*/ 34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8 w 37"/>
                <a:gd name="T27" fmla="*/ 50 h 54"/>
                <a:gd name="T28" fmla="*/ 11 w 37"/>
                <a:gd name="T29" fmla="*/ 53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3 h 54"/>
                <a:gd name="T38" fmla="*/ 30 w 37"/>
                <a:gd name="T39" fmla="*/ 50 h 54"/>
                <a:gd name="T40" fmla="*/ 33 w 37"/>
                <a:gd name="T41" fmla="*/ 47 h 54"/>
                <a:gd name="T42" fmla="*/ 36 w 37"/>
                <a:gd name="T43" fmla="*/ 43 h 54"/>
                <a:gd name="T44" fmla="*/ 36 w 37"/>
                <a:gd name="T45" fmla="*/ 40 h 54"/>
                <a:gd name="T46" fmla="*/ 37 w 37"/>
                <a:gd name="T47" fmla="*/ 34 h 54"/>
                <a:gd name="T48" fmla="*/ 37 w 37"/>
                <a:gd name="T49" fmla="*/ 28 h 54"/>
                <a:gd name="T50" fmla="*/ 37 w 37"/>
                <a:gd name="T51" fmla="*/ 21 h 54"/>
                <a:gd name="T52" fmla="*/ 36 w 37"/>
                <a:gd name="T53" fmla="*/ 16 h 54"/>
                <a:gd name="T54" fmla="*/ 36 w 37"/>
                <a:gd name="T55" fmla="*/ 12 h 54"/>
                <a:gd name="T56" fmla="*/ 33 w 37"/>
                <a:gd name="T57" fmla="*/ 8 h 54"/>
                <a:gd name="T58" fmla="*/ 30 w 37"/>
                <a:gd name="T59" fmla="*/ 5 h 54"/>
                <a:gd name="T60" fmla="*/ 28 w 37"/>
                <a:gd name="T61" fmla="*/ 3 h 54"/>
                <a:gd name="T62" fmla="*/ 23 w 37"/>
                <a:gd name="T63" fmla="*/ 1 h 54"/>
                <a:gd name="T64" fmla="*/ 19 w 37"/>
                <a:gd name="T65" fmla="*/ 0 h 54"/>
                <a:gd name="T66" fmla="*/ 7 w 37"/>
                <a:gd name="T67" fmla="*/ 26 h 54"/>
                <a:gd name="T68" fmla="*/ 8 w 37"/>
                <a:gd name="T69" fmla="*/ 17 h 54"/>
                <a:gd name="T70" fmla="*/ 11 w 37"/>
                <a:gd name="T71" fmla="*/ 12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7 h 54"/>
                <a:gd name="T78" fmla="*/ 19 w 37"/>
                <a:gd name="T79" fmla="*/ 7 h 54"/>
                <a:gd name="T80" fmla="*/ 22 w 37"/>
                <a:gd name="T81" fmla="*/ 7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30 w 37"/>
                <a:gd name="T89" fmla="*/ 19 h 54"/>
                <a:gd name="T90" fmla="*/ 30 w 37"/>
                <a:gd name="T91" fmla="*/ 28 h 54"/>
                <a:gd name="T92" fmla="*/ 30 w 37"/>
                <a:gd name="T93" fmla="*/ 37 h 54"/>
                <a:gd name="T94" fmla="*/ 28 w 37"/>
                <a:gd name="T95" fmla="*/ 43 h 54"/>
                <a:gd name="T96" fmla="*/ 26 w 37"/>
                <a:gd name="T97" fmla="*/ 46 h 54"/>
                <a:gd name="T98" fmla="*/ 23 w 37"/>
                <a:gd name="T99" fmla="*/ 47 h 54"/>
                <a:gd name="T100" fmla="*/ 22 w 37"/>
                <a:gd name="T101" fmla="*/ 49 h 54"/>
                <a:gd name="T102" fmla="*/ 19 w 37"/>
                <a:gd name="T103" fmla="*/ 49 h 54"/>
                <a:gd name="T104" fmla="*/ 17 w 37"/>
                <a:gd name="T105" fmla="*/ 49 h 54"/>
                <a:gd name="T106" fmla="*/ 14 w 37"/>
                <a:gd name="T107" fmla="*/ 47 h 54"/>
                <a:gd name="T108" fmla="*/ 12 w 37"/>
                <a:gd name="T109" fmla="*/ 46 h 54"/>
                <a:gd name="T110" fmla="*/ 11 w 37"/>
                <a:gd name="T111" fmla="*/ 43 h 54"/>
                <a:gd name="T112" fmla="*/ 8 w 37"/>
                <a:gd name="T113" fmla="*/ 37 h 54"/>
                <a:gd name="T114" fmla="*/ 7 w 37"/>
                <a:gd name="T115" fmla="*/ 28 h 54"/>
                <a:gd name="T116" fmla="*/ 7 w 37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6" y="43"/>
                  </a:lnTo>
                  <a:lnTo>
                    <a:pt x="36" y="40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7" y="21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7" y="26"/>
                  </a:moveTo>
                  <a:lnTo>
                    <a:pt x="8" y="1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30" y="19"/>
                  </a:lnTo>
                  <a:lnTo>
                    <a:pt x="30" y="28"/>
                  </a:lnTo>
                  <a:lnTo>
                    <a:pt x="30" y="37"/>
                  </a:lnTo>
                  <a:lnTo>
                    <a:pt x="28" y="43"/>
                  </a:lnTo>
                  <a:lnTo>
                    <a:pt x="26" y="46"/>
                  </a:lnTo>
                  <a:lnTo>
                    <a:pt x="23" y="47"/>
                  </a:lnTo>
                  <a:lnTo>
                    <a:pt x="22" y="49"/>
                  </a:lnTo>
                  <a:lnTo>
                    <a:pt x="19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11" y="43"/>
                  </a:lnTo>
                  <a:lnTo>
                    <a:pt x="8" y="37"/>
                  </a:lnTo>
                  <a:lnTo>
                    <a:pt x="7" y="28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" name="Freeform 453"/>
            <p:cNvSpPr>
              <a:spLocks/>
            </p:cNvSpPr>
            <p:nvPr/>
          </p:nvSpPr>
          <p:spPr bwMode="auto">
            <a:xfrm>
              <a:off x="4391" y="3777"/>
              <a:ext cx="43" cy="55"/>
            </a:xfrm>
            <a:custGeom>
              <a:avLst/>
              <a:gdLst>
                <a:gd name="T0" fmla="*/ 7 w 37"/>
                <a:gd name="T1" fmla="*/ 0 h 53"/>
                <a:gd name="T2" fmla="*/ 3 w 37"/>
                <a:gd name="T3" fmla="*/ 29 h 53"/>
                <a:gd name="T4" fmla="*/ 8 w 37"/>
                <a:gd name="T5" fmla="*/ 29 h 53"/>
                <a:gd name="T6" fmla="*/ 11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8 w 37"/>
                <a:gd name="T13" fmla="*/ 24 h 53"/>
                <a:gd name="T14" fmla="*/ 23 w 37"/>
                <a:gd name="T15" fmla="*/ 25 h 53"/>
                <a:gd name="T16" fmla="*/ 28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8 w 37"/>
                <a:gd name="T25" fmla="*/ 45 h 53"/>
                <a:gd name="T26" fmla="*/ 23 w 37"/>
                <a:gd name="T27" fmla="*/ 46 h 53"/>
                <a:gd name="T28" fmla="*/ 18 w 37"/>
                <a:gd name="T29" fmla="*/ 48 h 53"/>
                <a:gd name="T30" fmla="*/ 14 w 37"/>
                <a:gd name="T31" fmla="*/ 48 h 53"/>
                <a:gd name="T32" fmla="*/ 11 w 37"/>
                <a:gd name="T33" fmla="*/ 45 h 53"/>
                <a:gd name="T34" fmla="*/ 8 w 37"/>
                <a:gd name="T35" fmla="*/ 42 h 53"/>
                <a:gd name="T36" fmla="*/ 7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8 w 37"/>
                <a:gd name="T45" fmla="*/ 52 h 53"/>
                <a:gd name="T46" fmla="*/ 12 w 37"/>
                <a:gd name="T47" fmla="*/ 53 h 53"/>
                <a:gd name="T48" fmla="*/ 18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3 w 37"/>
                <a:gd name="T57" fmla="*/ 49 h 53"/>
                <a:gd name="T58" fmla="*/ 34 w 37"/>
                <a:gd name="T59" fmla="*/ 45 h 53"/>
                <a:gd name="T60" fmla="*/ 37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6 w 37"/>
                <a:gd name="T69" fmla="*/ 28 h 53"/>
                <a:gd name="T70" fmla="*/ 34 w 37"/>
                <a:gd name="T71" fmla="*/ 25 h 53"/>
                <a:gd name="T72" fmla="*/ 33 w 37"/>
                <a:gd name="T73" fmla="*/ 23 h 53"/>
                <a:gd name="T74" fmla="*/ 30 w 37"/>
                <a:gd name="T75" fmla="*/ 21 h 53"/>
                <a:gd name="T76" fmla="*/ 26 w 37"/>
                <a:gd name="T77" fmla="*/ 20 h 53"/>
                <a:gd name="T78" fmla="*/ 23 w 37"/>
                <a:gd name="T79" fmla="*/ 19 h 53"/>
                <a:gd name="T80" fmla="*/ 19 w 37"/>
                <a:gd name="T81" fmla="*/ 19 h 53"/>
                <a:gd name="T82" fmla="*/ 14 w 37"/>
                <a:gd name="T83" fmla="*/ 19 h 53"/>
                <a:gd name="T84" fmla="*/ 10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7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23" y="25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3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1" name="Freeform 454"/>
            <p:cNvSpPr>
              <a:spLocks/>
            </p:cNvSpPr>
            <p:nvPr/>
          </p:nvSpPr>
          <p:spPr bwMode="auto">
            <a:xfrm>
              <a:off x="4440" y="3776"/>
              <a:ext cx="45" cy="55"/>
            </a:xfrm>
            <a:custGeom>
              <a:avLst/>
              <a:gdLst>
                <a:gd name="T0" fmla="*/ 8 w 38"/>
                <a:gd name="T1" fmla="*/ 46 h 53"/>
                <a:gd name="T2" fmla="*/ 8 w 38"/>
                <a:gd name="T3" fmla="*/ 45 h 53"/>
                <a:gd name="T4" fmla="*/ 11 w 38"/>
                <a:gd name="T5" fmla="*/ 42 h 53"/>
                <a:gd name="T6" fmla="*/ 12 w 38"/>
                <a:gd name="T7" fmla="*/ 40 h 53"/>
                <a:gd name="T8" fmla="*/ 16 w 38"/>
                <a:gd name="T9" fmla="*/ 38 h 53"/>
                <a:gd name="T10" fmla="*/ 23 w 38"/>
                <a:gd name="T11" fmla="*/ 34 h 53"/>
                <a:gd name="T12" fmla="*/ 30 w 38"/>
                <a:gd name="T13" fmla="*/ 30 h 53"/>
                <a:gd name="T14" fmla="*/ 34 w 38"/>
                <a:gd name="T15" fmla="*/ 26 h 53"/>
                <a:gd name="T16" fmla="*/ 37 w 38"/>
                <a:gd name="T17" fmla="*/ 22 h 53"/>
                <a:gd name="T18" fmla="*/ 38 w 38"/>
                <a:gd name="T19" fmla="*/ 16 h 53"/>
                <a:gd name="T20" fmla="*/ 37 w 38"/>
                <a:gd name="T21" fmla="*/ 13 h 53"/>
                <a:gd name="T22" fmla="*/ 36 w 38"/>
                <a:gd name="T23" fmla="*/ 11 h 53"/>
                <a:gd name="T24" fmla="*/ 36 w 38"/>
                <a:gd name="T25" fmla="*/ 7 h 53"/>
                <a:gd name="T26" fmla="*/ 33 w 38"/>
                <a:gd name="T27" fmla="*/ 5 h 53"/>
                <a:gd name="T28" fmla="*/ 30 w 38"/>
                <a:gd name="T29" fmla="*/ 3 h 53"/>
                <a:gd name="T30" fmla="*/ 27 w 38"/>
                <a:gd name="T31" fmla="*/ 1 h 53"/>
                <a:gd name="T32" fmla="*/ 23 w 38"/>
                <a:gd name="T33" fmla="*/ 1 h 53"/>
                <a:gd name="T34" fmla="*/ 20 w 38"/>
                <a:gd name="T35" fmla="*/ 0 h 53"/>
                <a:gd name="T36" fmla="*/ 15 w 38"/>
                <a:gd name="T37" fmla="*/ 1 h 53"/>
                <a:gd name="T38" fmla="*/ 11 w 38"/>
                <a:gd name="T39" fmla="*/ 3 h 53"/>
                <a:gd name="T40" fmla="*/ 7 w 38"/>
                <a:gd name="T41" fmla="*/ 5 h 53"/>
                <a:gd name="T42" fmla="*/ 4 w 38"/>
                <a:gd name="T43" fmla="*/ 8 h 53"/>
                <a:gd name="T44" fmla="*/ 2 w 38"/>
                <a:gd name="T45" fmla="*/ 13 h 53"/>
                <a:gd name="T46" fmla="*/ 1 w 38"/>
                <a:gd name="T47" fmla="*/ 20 h 53"/>
                <a:gd name="T48" fmla="*/ 8 w 38"/>
                <a:gd name="T49" fmla="*/ 20 h 53"/>
                <a:gd name="T50" fmla="*/ 8 w 38"/>
                <a:gd name="T51" fmla="*/ 19 h 53"/>
                <a:gd name="T52" fmla="*/ 9 w 38"/>
                <a:gd name="T53" fmla="*/ 15 h 53"/>
                <a:gd name="T54" fmla="*/ 11 w 38"/>
                <a:gd name="T55" fmla="*/ 11 h 53"/>
                <a:gd name="T56" fmla="*/ 12 w 38"/>
                <a:gd name="T57" fmla="*/ 9 h 53"/>
                <a:gd name="T58" fmla="*/ 15 w 38"/>
                <a:gd name="T59" fmla="*/ 8 h 53"/>
                <a:gd name="T60" fmla="*/ 16 w 38"/>
                <a:gd name="T61" fmla="*/ 7 h 53"/>
                <a:gd name="T62" fmla="*/ 19 w 38"/>
                <a:gd name="T63" fmla="*/ 7 h 53"/>
                <a:gd name="T64" fmla="*/ 23 w 38"/>
                <a:gd name="T65" fmla="*/ 7 h 53"/>
                <a:gd name="T66" fmla="*/ 27 w 38"/>
                <a:gd name="T67" fmla="*/ 9 h 53"/>
                <a:gd name="T68" fmla="*/ 30 w 38"/>
                <a:gd name="T69" fmla="*/ 12 h 53"/>
                <a:gd name="T70" fmla="*/ 30 w 38"/>
                <a:gd name="T71" fmla="*/ 16 h 53"/>
                <a:gd name="T72" fmla="*/ 30 w 38"/>
                <a:gd name="T73" fmla="*/ 20 h 53"/>
                <a:gd name="T74" fmla="*/ 29 w 38"/>
                <a:gd name="T75" fmla="*/ 22 h 53"/>
                <a:gd name="T76" fmla="*/ 26 w 38"/>
                <a:gd name="T77" fmla="*/ 25 h 53"/>
                <a:gd name="T78" fmla="*/ 23 w 38"/>
                <a:gd name="T79" fmla="*/ 26 h 53"/>
                <a:gd name="T80" fmla="*/ 11 w 38"/>
                <a:gd name="T81" fmla="*/ 33 h 53"/>
                <a:gd name="T82" fmla="*/ 7 w 38"/>
                <a:gd name="T83" fmla="*/ 37 h 53"/>
                <a:gd name="T84" fmla="*/ 4 w 38"/>
                <a:gd name="T85" fmla="*/ 41 h 53"/>
                <a:gd name="T86" fmla="*/ 1 w 38"/>
                <a:gd name="T87" fmla="*/ 46 h 53"/>
                <a:gd name="T88" fmla="*/ 0 w 38"/>
                <a:gd name="T89" fmla="*/ 53 h 53"/>
                <a:gd name="T90" fmla="*/ 37 w 38"/>
                <a:gd name="T91" fmla="*/ 53 h 53"/>
                <a:gd name="T92" fmla="*/ 37 w 38"/>
                <a:gd name="T93" fmla="*/ 46 h 53"/>
                <a:gd name="T94" fmla="*/ 8 w 38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3">
                  <a:moveTo>
                    <a:pt x="8" y="46"/>
                  </a:moveTo>
                  <a:lnTo>
                    <a:pt x="8" y="45"/>
                  </a:lnTo>
                  <a:lnTo>
                    <a:pt x="11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3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7" y="22"/>
                  </a:lnTo>
                  <a:lnTo>
                    <a:pt x="38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3"/>
                  </a:lnTo>
                  <a:lnTo>
                    <a:pt x="1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9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2" name="Freeform 455"/>
            <p:cNvSpPr>
              <a:spLocks/>
            </p:cNvSpPr>
            <p:nvPr/>
          </p:nvSpPr>
          <p:spPr bwMode="auto">
            <a:xfrm>
              <a:off x="4647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2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5 w 38"/>
                <a:gd name="T31" fmla="*/ 48 h 53"/>
                <a:gd name="T32" fmla="*/ 11 w 38"/>
                <a:gd name="T33" fmla="*/ 45 h 53"/>
                <a:gd name="T34" fmla="*/ 8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2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6 w 38"/>
                <a:gd name="T59" fmla="*/ 45 h 53"/>
                <a:gd name="T60" fmla="*/ 37 w 38"/>
                <a:gd name="T61" fmla="*/ 42 h 53"/>
                <a:gd name="T62" fmla="*/ 37 w 38"/>
                <a:gd name="T63" fmla="*/ 39 h 53"/>
                <a:gd name="T64" fmla="*/ 38 w 38"/>
                <a:gd name="T65" fmla="*/ 35 h 53"/>
                <a:gd name="T66" fmla="*/ 37 w 38"/>
                <a:gd name="T67" fmla="*/ 32 h 53"/>
                <a:gd name="T68" fmla="*/ 37 w 38"/>
                <a:gd name="T69" fmla="*/ 28 h 53"/>
                <a:gd name="T70" fmla="*/ 36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0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6 w 38"/>
                <a:gd name="T89" fmla="*/ 7 h 53"/>
                <a:gd name="T90" fmla="*/ 36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2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3" name="Freeform 456"/>
            <p:cNvSpPr>
              <a:spLocks noEditPoints="1"/>
            </p:cNvSpPr>
            <p:nvPr/>
          </p:nvSpPr>
          <p:spPr bwMode="auto">
            <a:xfrm>
              <a:off x="4698" y="3776"/>
              <a:ext cx="44" cy="55"/>
            </a:xfrm>
            <a:custGeom>
              <a:avLst/>
              <a:gdLst>
                <a:gd name="T0" fmla="*/ 25 w 38"/>
                <a:gd name="T1" fmla="*/ 0 h 53"/>
                <a:gd name="T2" fmla="*/ 0 w 38"/>
                <a:gd name="T3" fmla="*/ 34 h 53"/>
                <a:gd name="T4" fmla="*/ 0 w 38"/>
                <a:gd name="T5" fmla="*/ 41 h 53"/>
                <a:gd name="T6" fmla="*/ 23 w 38"/>
                <a:gd name="T7" fmla="*/ 41 h 53"/>
                <a:gd name="T8" fmla="*/ 23 w 38"/>
                <a:gd name="T9" fmla="*/ 53 h 53"/>
                <a:gd name="T10" fmla="*/ 30 w 38"/>
                <a:gd name="T11" fmla="*/ 53 h 53"/>
                <a:gd name="T12" fmla="*/ 30 w 38"/>
                <a:gd name="T13" fmla="*/ 41 h 53"/>
                <a:gd name="T14" fmla="*/ 38 w 38"/>
                <a:gd name="T15" fmla="*/ 41 h 53"/>
                <a:gd name="T16" fmla="*/ 38 w 38"/>
                <a:gd name="T17" fmla="*/ 34 h 53"/>
                <a:gd name="T18" fmla="*/ 30 w 38"/>
                <a:gd name="T19" fmla="*/ 34 h 53"/>
                <a:gd name="T20" fmla="*/ 30 w 38"/>
                <a:gd name="T21" fmla="*/ 0 h 53"/>
                <a:gd name="T22" fmla="*/ 25 w 38"/>
                <a:gd name="T23" fmla="*/ 0 h 53"/>
                <a:gd name="T24" fmla="*/ 23 w 38"/>
                <a:gd name="T25" fmla="*/ 11 h 53"/>
                <a:gd name="T26" fmla="*/ 23 w 38"/>
                <a:gd name="T27" fmla="*/ 34 h 53"/>
                <a:gd name="T28" fmla="*/ 5 w 38"/>
                <a:gd name="T29" fmla="*/ 34 h 53"/>
                <a:gd name="T30" fmla="*/ 23 w 38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8" y="41"/>
                  </a:lnTo>
                  <a:lnTo>
                    <a:pt x="38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4" name="Freeform 457"/>
            <p:cNvSpPr>
              <a:spLocks/>
            </p:cNvSpPr>
            <p:nvPr/>
          </p:nvSpPr>
          <p:spPr bwMode="auto">
            <a:xfrm>
              <a:off x="3408" y="350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7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7 h 52"/>
                <a:gd name="T60" fmla="*/ 16 w 37"/>
                <a:gd name="T61" fmla="*/ 7 h 52"/>
                <a:gd name="T62" fmla="*/ 19 w 37"/>
                <a:gd name="T63" fmla="*/ 7 h 52"/>
                <a:gd name="T64" fmla="*/ 23 w 37"/>
                <a:gd name="T65" fmla="*/ 7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41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7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5" name="Freeform 458"/>
            <p:cNvSpPr>
              <a:spLocks noEditPoints="1"/>
            </p:cNvSpPr>
            <p:nvPr/>
          </p:nvSpPr>
          <p:spPr bwMode="auto">
            <a:xfrm>
              <a:off x="3459" y="3502"/>
              <a:ext cx="43" cy="57"/>
            </a:xfrm>
            <a:custGeom>
              <a:avLst/>
              <a:gdLst>
                <a:gd name="T0" fmla="*/ 36 w 37"/>
                <a:gd name="T1" fmla="*/ 8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0 h 54"/>
                <a:gd name="T8" fmla="*/ 8 w 37"/>
                <a:gd name="T9" fmla="*/ 4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3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39 h 54"/>
                <a:gd name="T30" fmla="*/ 37 w 37"/>
                <a:gd name="T31" fmla="*/ 31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2 h 54"/>
                <a:gd name="T40" fmla="*/ 7 w 37"/>
                <a:gd name="T41" fmla="*/ 24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8 h 54"/>
                <a:gd name="T50" fmla="*/ 30 w 37"/>
                <a:gd name="T51" fmla="*/ 14 h 54"/>
                <a:gd name="T52" fmla="*/ 19 w 37"/>
                <a:gd name="T53" fmla="*/ 25 h 54"/>
                <a:gd name="T54" fmla="*/ 28 w 37"/>
                <a:gd name="T55" fmla="*/ 28 h 54"/>
                <a:gd name="T56" fmla="*/ 30 w 37"/>
                <a:gd name="T57" fmla="*/ 37 h 54"/>
                <a:gd name="T58" fmla="*/ 28 w 37"/>
                <a:gd name="T59" fmla="*/ 45 h 54"/>
                <a:gd name="T60" fmla="*/ 19 w 37"/>
                <a:gd name="T61" fmla="*/ 48 h 54"/>
                <a:gd name="T62" fmla="*/ 11 w 37"/>
                <a:gd name="T63" fmla="*/ 45 h 54"/>
                <a:gd name="T64" fmla="*/ 8 w 37"/>
                <a:gd name="T65" fmla="*/ 37 h 54"/>
                <a:gd name="T66" fmla="*/ 11 w 37"/>
                <a:gd name="T67" fmla="*/ 28 h 54"/>
                <a:gd name="T68" fmla="*/ 19 w 37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4"/>
                  </a:moveTo>
                  <a:lnTo>
                    <a:pt x="36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1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2" y="21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8" y="18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30" y="14"/>
                  </a:lnTo>
                  <a:lnTo>
                    <a:pt x="37" y="14"/>
                  </a:lnTo>
                  <a:close/>
                  <a:moveTo>
                    <a:pt x="19" y="25"/>
                  </a:moveTo>
                  <a:lnTo>
                    <a:pt x="23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0" y="37"/>
                  </a:lnTo>
                  <a:lnTo>
                    <a:pt x="30" y="41"/>
                  </a:lnTo>
                  <a:lnTo>
                    <a:pt x="28" y="45"/>
                  </a:lnTo>
                  <a:lnTo>
                    <a:pt x="23" y="47"/>
                  </a:lnTo>
                  <a:lnTo>
                    <a:pt x="19" y="48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0" y="41"/>
                  </a:lnTo>
                  <a:lnTo>
                    <a:pt x="8" y="37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5" y="26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6" name="Freeform 459"/>
            <p:cNvSpPr>
              <a:spLocks/>
            </p:cNvSpPr>
            <p:nvPr/>
          </p:nvSpPr>
          <p:spPr bwMode="auto">
            <a:xfrm>
              <a:off x="3408" y="3721"/>
              <a:ext cx="43" cy="55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6 h 52"/>
                <a:gd name="T10" fmla="*/ 22 w 37"/>
                <a:gd name="T11" fmla="*/ 33 h 52"/>
                <a:gd name="T12" fmla="*/ 29 w 37"/>
                <a:gd name="T13" fmla="*/ 30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5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2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2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9 h 52"/>
                <a:gd name="T48" fmla="*/ 8 w 37"/>
                <a:gd name="T49" fmla="*/ 19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8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9 h 52"/>
                <a:gd name="T68" fmla="*/ 29 w 37"/>
                <a:gd name="T69" fmla="*/ 12 h 52"/>
                <a:gd name="T70" fmla="*/ 30 w 37"/>
                <a:gd name="T71" fmla="*/ 15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3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6"/>
                  </a:lnTo>
                  <a:lnTo>
                    <a:pt x="22" y="33"/>
                  </a:lnTo>
                  <a:lnTo>
                    <a:pt x="29" y="30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7" name="Freeform 460"/>
            <p:cNvSpPr>
              <a:spLocks noEditPoints="1"/>
            </p:cNvSpPr>
            <p:nvPr/>
          </p:nvSpPr>
          <p:spPr bwMode="auto">
            <a:xfrm>
              <a:off x="3458" y="3721"/>
              <a:ext cx="46" cy="55"/>
            </a:xfrm>
            <a:custGeom>
              <a:avLst/>
              <a:gdLst>
                <a:gd name="T0" fmla="*/ 24 w 40"/>
                <a:gd name="T1" fmla="*/ 0 h 52"/>
                <a:gd name="T2" fmla="*/ 0 w 40"/>
                <a:gd name="T3" fmla="*/ 33 h 52"/>
                <a:gd name="T4" fmla="*/ 0 w 40"/>
                <a:gd name="T5" fmla="*/ 39 h 52"/>
                <a:gd name="T6" fmla="*/ 24 w 40"/>
                <a:gd name="T7" fmla="*/ 39 h 52"/>
                <a:gd name="T8" fmla="*/ 24 w 40"/>
                <a:gd name="T9" fmla="*/ 52 h 52"/>
                <a:gd name="T10" fmla="*/ 31 w 40"/>
                <a:gd name="T11" fmla="*/ 52 h 52"/>
                <a:gd name="T12" fmla="*/ 31 w 40"/>
                <a:gd name="T13" fmla="*/ 39 h 52"/>
                <a:gd name="T14" fmla="*/ 40 w 40"/>
                <a:gd name="T15" fmla="*/ 39 h 52"/>
                <a:gd name="T16" fmla="*/ 40 w 40"/>
                <a:gd name="T17" fmla="*/ 34 h 52"/>
                <a:gd name="T18" fmla="*/ 31 w 40"/>
                <a:gd name="T19" fmla="*/ 34 h 52"/>
                <a:gd name="T20" fmla="*/ 31 w 40"/>
                <a:gd name="T21" fmla="*/ 0 h 52"/>
                <a:gd name="T22" fmla="*/ 24 w 40"/>
                <a:gd name="T23" fmla="*/ 0 h 52"/>
                <a:gd name="T24" fmla="*/ 24 w 40"/>
                <a:gd name="T25" fmla="*/ 10 h 52"/>
                <a:gd name="T26" fmla="*/ 24 w 40"/>
                <a:gd name="T27" fmla="*/ 34 h 52"/>
                <a:gd name="T28" fmla="*/ 7 w 40"/>
                <a:gd name="T29" fmla="*/ 34 h 52"/>
                <a:gd name="T30" fmla="*/ 24 w 40"/>
                <a:gd name="T3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2">
                  <a:moveTo>
                    <a:pt x="24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4" y="39"/>
                  </a:lnTo>
                  <a:lnTo>
                    <a:pt x="24" y="52"/>
                  </a:lnTo>
                  <a:lnTo>
                    <a:pt x="31" y="52"/>
                  </a:lnTo>
                  <a:lnTo>
                    <a:pt x="31" y="39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4" y="0"/>
                  </a:lnTo>
                  <a:close/>
                  <a:moveTo>
                    <a:pt x="24" y="10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8" name="Freeform 461"/>
            <p:cNvSpPr>
              <a:spLocks/>
            </p:cNvSpPr>
            <p:nvPr/>
          </p:nvSpPr>
          <p:spPr bwMode="auto">
            <a:xfrm>
              <a:off x="3408" y="328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6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6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9" name="Freeform 462"/>
            <p:cNvSpPr>
              <a:spLocks noEditPoints="1"/>
            </p:cNvSpPr>
            <p:nvPr/>
          </p:nvSpPr>
          <p:spPr bwMode="auto">
            <a:xfrm>
              <a:off x="3459" y="3282"/>
              <a:ext cx="43" cy="56"/>
            </a:xfrm>
            <a:custGeom>
              <a:avLst/>
              <a:gdLst>
                <a:gd name="T0" fmla="*/ 32 w 37"/>
                <a:gd name="T1" fmla="*/ 22 h 54"/>
                <a:gd name="T2" fmla="*/ 36 w 37"/>
                <a:gd name="T3" fmla="*/ 17 h 54"/>
                <a:gd name="T4" fmla="*/ 36 w 37"/>
                <a:gd name="T5" fmla="*/ 10 h 54"/>
                <a:gd name="T6" fmla="*/ 33 w 37"/>
                <a:gd name="T7" fmla="*/ 5 h 54"/>
                <a:gd name="T8" fmla="*/ 29 w 37"/>
                <a:gd name="T9" fmla="*/ 3 h 54"/>
                <a:gd name="T10" fmla="*/ 19 w 37"/>
                <a:gd name="T11" fmla="*/ 0 h 54"/>
                <a:gd name="T12" fmla="*/ 11 w 37"/>
                <a:gd name="T13" fmla="*/ 1 h 54"/>
                <a:gd name="T14" fmla="*/ 7 w 37"/>
                <a:gd name="T15" fmla="*/ 4 h 54"/>
                <a:gd name="T16" fmla="*/ 3 w 37"/>
                <a:gd name="T17" fmla="*/ 8 h 54"/>
                <a:gd name="T18" fmla="*/ 3 w 37"/>
                <a:gd name="T19" fmla="*/ 14 h 54"/>
                <a:gd name="T20" fmla="*/ 4 w 37"/>
                <a:gd name="T21" fmla="*/ 21 h 54"/>
                <a:gd name="T22" fmla="*/ 10 w 37"/>
                <a:gd name="T23" fmla="*/ 25 h 54"/>
                <a:gd name="T24" fmla="*/ 3 w 37"/>
                <a:gd name="T25" fmla="*/ 30 h 54"/>
                <a:gd name="T26" fmla="*/ 0 w 37"/>
                <a:gd name="T27" fmla="*/ 38 h 54"/>
                <a:gd name="T28" fmla="*/ 1 w 37"/>
                <a:gd name="T29" fmla="*/ 44 h 54"/>
                <a:gd name="T30" fmla="*/ 6 w 37"/>
                <a:gd name="T31" fmla="*/ 50 h 54"/>
                <a:gd name="T32" fmla="*/ 11 w 37"/>
                <a:gd name="T33" fmla="*/ 52 h 54"/>
                <a:gd name="T34" fmla="*/ 19 w 37"/>
                <a:gd name="T35" fmla="*/ 54 h 54"/>
                <a:gd name="T36" fmla="*/ 26 w 37"/>
                <a:gd name="T37" fmla="*/ 52 h 54"/>
                <a:gd name="T38" fmla="*/ 33 w 37"/>
                <a:gd name="T39" fmla="*/ 48 h 54"/>
                <a:gd name="T40" fmla="*/ 37 w 37"/>
                <a:gd name="T41" fmla="*/ 43 h 54"/>
                <a:gd name="T42" fmla="*/ 37 w 37"/>
                <a:gd name="T43" fmla="*/ 37 h 54"/>
                <a:gd name="T44" fmla="*/ 36 w 37"/>
                <a:gd name="T45" fmla="*/ 30 h 54"/>
                <a:gd name="T46" fmla="*/ 29 w 37"/>
                <a:gd name="T47" fmla="*/ 25 h 54"/>
                <a:gd name="T48" fmla="*/ 18 w 37"/>
                <a:gd name="T49" fmla="*/ 6 h 54"/>
                <a:gd name="T50" fmla="*/ 26 w 37"/>
                <a:gd name="T51" fmla="*/ 8 h 54"/>
                <a:gd name="T52" fmla="*/ 29 w 37"/>
                <a:gd name="T53" fmla="*/ 14 h 54"/>
                <a:gd name="T54" fmla="*/ 26 w 37"/>
                <a:gd name="T55" fmla="*/ 20 h 54"/>
                <a:gd name="T56" fmla="*/ 19 w 37"/>
                <a:gd name="T57" fmla="*/ 22 h 54"/>
                <a:gd name="T58" fmla="*/ 11 w 37"/>
                <a:gd name="T59" fmla="*/ 20 h 54"/>
                <a:gd name="T60" fmla="*/ 10 w 37"/>
                <a:gd name="T61" fmla="*/ 14 h 54"/>
                <a:gd name="T62" fmla="*/ 11 w 37"/>
                <a:gd name="T63" fmla="*/ 8 h 54"/>
                <a:gd name="T64" fmla="*/ 18 w 37"/>
                <a:gd name="T65" fmla="*/ 6 h 54"/>
                <a:gd name="T66" fmla="*/ 19 w 37"/>
                <a:gd name="T67" fmla="*/ 27 h 54"/>
                <a:gd name="T68" fmla="*/ 28 w 37"/>
                <a:gd name="T69" fmla="*/ 30 h 54"/>
                <a:gd name="T70" fmla="*/ 30 w 37"/>
                <a:gd name="T71" fmla="*/ 38 h 54"/>
                <a:gd name="T72" fmla="*/ 28 w 37"/>
                <a:gd name="T73" fmla="*/ 46 h 54"/>
                <a:gd name="T74" fmla="*/ 19 w 37"/>
                <a:gd name="T75" fmla="*/ 47 h 54"/>
                <a:gd name="T76" fmla="*/ 11 w 37"/>
                <a:gd name="T77" fmla="*/ 44 h 54"/>
                <a:gd name="T78" fmla="*/ 7 w 37"/>
                <a:gd name="T79" fmla="*/ 38 h 54"/>
                <a:gd name="T80" fmla="*/ 11 w 37"/>
                <a:gd name="T81" fmla="*/ 30 h 54"/>
                <a:gd name="T82" fmla="*/ 18 w 37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54">
                  <a:moveTo>
                    <a:pt x="29" y="25"/>
                  </a:moveTo>
                  <a:lnTo>
                    <a:pt x="32" y="22"/>
                  </a:lnTo>
                  <a:lnTo>
                    <a:pt x="34" y="20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4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7" y="22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3"/>
                  </a:lnTo>
                  <a:lnTo>
                    <a:pt x="36" y="30"/>
                  </a:lnTo>
                  <a:lnTo>
                    <a:pt x="33" y="26"/>
                  </a:lnTo>
                  <a:lnTo>
                    <a:pt x="29" y="25"/>
                  </a:lnTo>
                  <a:close/>
                  <a:moveTo>
                    <a:pt x="18" y="6"/>
                  </a:moveTo>
                  <a:lnTo>
                    <a:pt x="18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5" y="21"/>
                  </a:lnTo>
                  <a:lnTo>
                    <a:pt x="11" y="20"/>
                  </a:lnTo>
                  <a:lnTo>
                    <a:pt x="10" y="17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8" y="6"/>
                  </a:lnTo>
                  <a:close/>
                  <a:moveTo>
                    <a:pt x="18" y="27"/>
                  </a:moveTo>
                  <a:lnTo>
                    <a:pt x="19" y="27"/>
                  </a:lnTo>
                  <a:lnTo>
                    <a:pt x="23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0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3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7" y="38"/>
                  </a:lnTo>
                  <a:lnTo>
                    <a:pt x="8" y="34"/>
                  </a:lnTo>
                  <a:lnTo>
                    <a:pt x="11" y="30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0" name="Freeform 463"/>
            <p:cNvSpPr>
              <a:spLocks/>
            </p:cNvSpPr>
            <p:nvPr/>
          </p:nvSpPr>
          <p:spPr bwMode="auto">
            <a:xfrm>
              <a:off x="3408" y="3062"/>
              <a:ext cx="44" cy="56"/>
            </a:xfrm>
            <a:custGeom>
              <a:avLst/>
              <a:gdLst>
                <a:gd name="T0" fmla="*/ 33 w 38"/>
                <a:gd name="T1" fmla="*/ 23 h 54"/>
                <a:gd name="T2" fmla="*/ 36 w 38"/>
                <a:gd name="T3" fmla="*/ 17 h 54"/>
                <a:gd name="T4" fmla="*/ 36 w 38"/>
                <a:gd name="T5" fmla="*/ 10 h 54"/>
                <a:gd name="T6" fmla="*/ 34 w 38"/>
                <a:gd name="T7" fmla="*/ 5 h 54"/>
                <a:gd name="T8" fmla="*/ 29 w 38"/>
                <a:gd name="T9" fmla="*/ 2 h 54"/>
                <a:gd name="T10" fmla="*/ 19 w 38"/>
                <a:gd name="T11" fmla="*/ 0 h 54"/>
                <a:gd name="T12" fmla="*/ 11 w 38"/>
                <a:gd name="T13" fmla="*/ 1 h 54"/>
                <a:gd name="T14" fmla="*/ 4 w 38"/>
                <a:gd name="T15" fmla="*/ 6 h 54"/>
                <a:gd name="T16" fmla="*/ 1 w 38"/>
                <a:gd name="T17" fmla="*/ 17 h 54"/>
                <a:gd name="T18" fmla="*/ 10 w 38"/>
                <a:gd name="T19" fmla="*/ 12 h 54"/>
                <a:gd name="T20" fmla="*/ 14 w 38"/>
                <a:gd name="T21" fmla="*/ 8 h 54"/>
                <a:gd name="T22" fmla="*/ 19 w 38"/>
                <a:gd name="T23" fmla="*/ 5 h 54"/>
                <a:gd name="T24" fmla="*/ 26 w 38"/>
                <a:gd name="T25" fmla="*/ 8 h 54"/>
                <a:gd name="T26" fmla="*/ 29 w 38"/>
                <a:gd name="T27" fmla="*/ 14 h 54"/>
                <a:gd name="T28" fmla="*/ 26 w 38"/>
                <a:gd name="T29" fmla="*/ 21 h 54"/>
                <a:gd name="T30" fmla="*/ 19 w 38"/>
                <a:gd name="T31" fmla="*/ 22 h 54"/>
                <a:gd name="T32" fmla="*/ 15 w 38"/>
                <a:gd name="T33" fmla="*/ 27 h 54"/>
                <a:gd name="T34" fmla="*/ 23 w 38"/>
                <a:gd name="T35" fmla="*/ 29 h 54"/>
                <a:gd name="T36" fmla="*/ 29 w 38"/>
                <a:gd name="T37" fmla="*/ 31 h 54"/>
                <a:gd name="T38" fmla="*/ 30 w 38"/>
                <a:gd name="T39" fmla="*/ 35 h 54"/>
                <a:gd name="T40" fmla="*/ 30 w 38"/>
                <a:gd name="T41" fmla="*/ 42 h 54"/>
                <a:gd name="T42" fmla="*/ 25 w 38"/>
                <a:gd name="T43" fmla="*/ 47 h 54"/>
                <a:gd name="T44" fmla="*/ 14 w 38"/>
                <a:gd name="T45" fmla="*/ 47 h 54"/>
                <a:gd name="T46" fmla="*/ 8 w 38"/>
                <a:gd name="T47" fmla="*/ 42 h 54"/>
                <a:gd name="T48" fmla="*/ 0 w 38"/>
                <a:gd name="T49" fmla="*/ 37 h 54"/>
                <a:gd name="T50" fmla="*/ 4 w 38"/>
                <a:gd name="T51" fmla="*/ 47 h 54"/>
                <a:gd name="T52" fmla="*/ 10 w 38"/>
                <a:gd name="T53" fmla="*/ 52 h 54"/>
                <a:gd name="T54" fmla="*/ 19 w 38"/>
                <a:gd name="T55" fmla="*/ 54 h 54"/>
                <a:gd name="T56" fmla="*/ 27 w 38"/>
                <a:gd name="T57" fmla="*/ 52 h 54"/>
                <a:gd name="T58" fmla="*/ 33 w 38"/>
                <a:gd name="T59" fmla="*/ 48 h 54"/>
                <a:gd name="T60" fmla="*/ 37 w 38"/>
                <a:gd name="T61" fmla="*/ 43 h 54"/>
                <a:gd name="T62" fmla="*/ 38 w 38"/>
                <a:gd name="T63" fmla="*/ 37 h 54"/>
                <a:gd name="T64" fmla="*/ 37 w 38"/>
                <a:gd name="T65" fmla="*/ 30 h 54"/>
                <a:gd name="T66" fmla="*/ 32 w 38"/>
                <a:gd name="T67" fmla="*/ 26 h 54"/>
                <a:gd name="T68" fmla="*/ 3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0" y="25"/>
                  </a:moveTo>
                  <a:lnTo>
                    <a:pt x="33" y="23"/>
                  </a:lnTo>
                  <a:lnTo>
                    <a:pt x="34" y="21"/>
                  </a:lnTo>
                  <a:lnTo>
                    <a:pt x="36" y="17"/>
                  </a:lnTo>
                  <a:lnTo>
                    <a:pt x="37" y="14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4" y="5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8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3" y="29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7" y="44"/>
                  </a:lnTo>
                  <a:lnTo>
                    <a:pt x="25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6" y="47"/>
                  </a:lnTo>
                  <a:lnTo>
                    <a:pt x="37" y="43"/>
                  </a:lnTo>
                  <a:lnTo>
                    <a:pt x="38" y="40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7" y="30"/>
                  </a:lnTo>
                  <a:lnTo>
                    <a:pt x="34" y="27"/>
                  </a:lnTo>
                  <a:lnTo>
                    <a:pt x="32" y="26"/>
                  </a:lnTo>
                  <a:lnTo>
                    <a:pt x="30" y="2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" name="Freeform 464"/>
            <p:cNvSpPr>
              <a:spLocks noEditPoints="1"/>
            </p:cNvSpPr>
            <p:nvPr/>
          </p:nvSpPr>
          <p:spPr bwMode="auto">
            <a:xfrm>
              <a:off x="3459" y="3062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0 h 54"/>
                <a:gd name="T4" fmla="*/ 11 w 37"/>
                <a:gd name="T5" fmla="*/ 1 h 54"/>
                <a:gd name="T6" fmla="*/ 7 w 37"/>
                <a:gd name="T7" fmla="*/ 4 h 54"/>
                <a:gd name="T8" fmla="*/ 6 w 37"/>
                <a:gd name="T9" fmla="*/ 6 h 54"/>
                <a:gd name="T10" fmla="*/ 3 w 37"/>
                <a:gd name="T11" fmla="*/ 10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6 h 54"/>
                <a:gd name="T18" fmla="*/ 0 w 37"/>
                <a:gd name="T19" fmla="*/ 33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7 w 37"/>
                <a:gd name="T27" fmla="*/ 50 h 54"/>
                <a:gd name="T28" fmla="*/ 11 w 37"/>
                <a:gd name="T29" fmla="*/ 51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1 h 54"/>
                <a:gd name="T38" fmla="*/ 30 w 37"/>
                <a:gd name="T39" fmla="*/ 50 h 54"/>
                <a:gd name="T40" fmla="*/ 33 w 37"/>
                <a:gd name="T41" fmla="*/ 47 h 54"/>
                <a:gd name="T42" fmla="*/ 34 w 37"/>
                <a:gd name="T43" fmla="*/ 43 h 54"/>
                <a:gd name="T44" fmla="*/ 37 w 37"/>
                <a:gd name="T45" fmla="*/ 38 h 54"/>
                <a:gd name="T46" fmla="*/ 37 w 37"/>
                <a:gd name="T47" fmla="*/ 33 h 54"/>
                <a:gd name="T48" fmla="*/ 37 w 37"/>
                <a:gd name="T49" fmla="*/ 27 h 54"/>
                <a:gd name="T50" fmla="*/ 37 w 37"/>
                <a:gd name="T51" fmla="*/ 21 h 54"/>
                <a:gd name="T52" fmla="*/ 37 w 37"/>
                <a:gd name="T53" fmla="*/ 16 h 54"/>
                <a:gd name="T54" fmla="*/ 34 w 37"/>
                <a:gd name="T55" fmla="*/ 10 h 54"/>
                <a:gd name="T56" fmla="*/ 33 w 37"/>
                <a:gd name="T57" fmla="*/ 6 h 54"/>
                <a:gd name="T58" fmla="*/ 30 w 37"/>
                <a:gd name="T59" fmla="*/ 4 h 54"/>
                <a:gd name="T60" fmla="*/ 28 w 37"/>
                <a:gd name="T61" fmla="*/ 1 h 54"/>
                <a:gd name="T62" fmla="*/ 23 w 37"/>
                <a:gd name="T63" fmla="*/ 0 h 54"/>
                <a:gd name="T64" fmla="*/ 19 w 37"/>
                <a:gd name="T65" fmla="*/ 0 h 54"/>
                <a:gd name="T66" fmla="*/ 7 w 37"/>
                <a:gd name="T67" fmla="*/ 25 h 54"/>
                <a:gd name="T68" fmla="*/ 8 w 37"/>
                <a:gd name="T69" fmla="*/ 17 h 54"/>
                <a:gd name="T70" fmla="*/ 11 w 37"/>
                <a:gd name="T71" fmla="*/ 10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6 h 54"/>
                <a:gd name="T78" fmla="*/ 19 w 37"/>
                <a:gd name="T79" fmla="*/ 6 h 54"/>
                <a:gd name="T80" fmla="*/ 22 w 37"/>
                <a:gd name="T81" fmla="*/ 6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29 w 37"/>
                <a:gd name="T89" fmla="*/ 18 h 54"/>
                <a:gd name="T90" fmla="*/ 30 w 37"/>
                <a:gd name="T91" fmla="*/ 27 h 54"/>
                <a:gd name="T92" fmla="*/ 29 w 37"/>
                <a:gd name="T93" fmla="*/ 35 h 54"/>
                <a:gd name="T94" fmla="*/ 28 w 37"/>
                <a:gd name="T95" fmla="*/ 43 h 54"/>
                <a:gd name="T96" fmla="*/ 26 w 37"/>
                <a:gd name="T97" fmla="*/ 44 h 54"/>
                <a:gd name="T98" fmla="*/ 23 w 37"/>
                <a:gd name="T99" fmla="*/ 47 h 54"/>
                <a:gd name="T100" fmla="*/ 22 w 37"/>
                <a:gd name="T101" fmla="*/ 47 h 54"/>
                <a:gd name="T102" fmla="*/ 19 w 37"/>
                <a:gd name="T103" fmla="*/ 47 h 54"/>
                <a:gd name="T104" fmla="*/ 17 w 37"/>
                <a:gd name="T105" fmla="*/ 47 h 54"/>
                <a:gd name="T106" fmla="*/ 14 w 37"/>
                <a:gd name="T107" fmla="*/ 47 h 54"/>
                <a:gd name="T108" fmla="*/ 12 w 37"/>
                <a:gd name="T109" fmla="*/ 44 h 54"/>
                <a:gd name="T110" fmla="*/ 11 w 37"/>
                <a:gd name="T111" fmla="*/ 42 h 54"/>
                <a:gd name="T112" fmla="*/ 8 w 37"/>
                <a:gd name="T113" fmla="*/ 35 h 54"/>
                <a:gd name="T114" fmla="*/ 7 w 37"/>
                <a:gd name="T115" fmla="*/ 27 h 54"/>
                <a:gd name="T116" fmla="*/ 7 w 37"/>
                <a:gd name="T117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7" y="50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1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4" y="43"/>
                  </a:lnTo>
                  <a:lnTo>
                    <a:pt x="37" y="38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4" y="10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9" y="0"/>
                  </a:lnTo>
                  <a:close/>
                  <a:moveTo>
                    <a:pt x="7" y="25"/>
                  </a:moveTo>
                  <a:lnTo>
                    <a:pt x="8" y="17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0" y="27"/>
                  </a:lnTo>
                  <a:lnTo>
                    <a:pt x="29" y="35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1" y="42"/>
                  </a:lnTo>
                  <a:lnTo>
                    <a:pt x="8" y="35"/>
                  </a:lnTo>
                  <a:lnTo>
                    <a:pt x="7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2" name="Freeform 465"/>
            <p:cNvSpPr>
              <a:spLocks/>
            </p:cNvSpPr>
            <p:nvPr/>
          </p:nvSpPr>
          <p:spPr bwMode="auto">
            <a:xfrm>
              <a:off x="3909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9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3" name="Freeform 466"/>
            <p:cNvSpPr>
              <a:spLocks noEditPoints="1"/>
            </p:cNvSpPr>
            <p:nvPr/>
          </p:nvSpPr>
          <p:spPr bwMode="auto">
            <a:xfrm>
              <a:off x="3971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8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6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3 w 38"/>
                <a:gd name="T37" fmla="*/ 33 h 42"/>
                <a:gd name="T38" fmla="*/ 6 w 38"/>
                <a:gd name="T39" fmla="*/ 37 h 42"/>
                <a:gd name="T40" fmla="*/ 9 w 38"/>
                <a:gd name="T41" fmla="*/ 39 h 42"/>
                <a:gd name="T42" fmla="*/ 14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8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6 w 38"/>
                <a:gd name="T55" fmla="*/ 32 h 42"/>
                <a:gd name="T56" fmla="*/ 38 w 38"/>
                <a:gd name="T57" fmla="*/ 29 h 42"/>
                <a:gd name="T58" fmla="*/ 31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4 w 38"/>
                <a:gd name="T65" fmla="*/ 35 h 42"/>
                <a:gd name="T66" fmla="*/ 20 w 38"/>
                <a:gd name="T67" fmla="*/ 35 h 42"/>
                <a:gd name="T68" fmla="*/ 14 w 38"/>
                <a:gd name="T69" fmla="*/ 35 h 42"/>
                <a:gd name="T70" fmla="*/ 12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6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8 w 38"/>
                <a:gd name="T91" fmla="*/ 9 h 42"/>
                <a:gd name="T92" fmla="*/ 29 w 38"/>
                <a:gd name="T93" fmla="*/ 13 h 42"/>
                <a:gd name="T94" fmla="*/ 31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4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4" y="35"/>
                  </a:lnTo>
                  <a:lnTo>
                    <a:pt x="12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6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1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4" name="Freeform 467"/>
            <p:cNvSpPr>
              <a:spLocks/>
            </p:cNvSpPr>
            <p:nvPr/>
          </p:nvSpPr>
          <p:spPr bwMode="auto">
            <a:xfrm>
              <a:off x="4024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2 w 33"/>
                <a:gd name="T47" fmla="*/ 34 h 41"/>
                <a:gd name="T48" fmla="*/ 10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5" name="Freeform 468"/>
            <p:cNvSpPr>
              <a:spLocks/>
            </p:cNvSpPr>
            <p:nvPr/>
          </p:nvSpPr>
          <p:spPr bwMode="auto">
            <a:xfrm>
              <a:off x="4070" y="3876"/>
              <a:ext cx="21" cy="52"/>
            </a:xfrm>
            <a:custGeom>
              <a:avLst/>
              <a:gdLst>
                <a:gd name="T0" fmla="*/ 6 w 18"/>
                <a:gd name="T1" fmla="*/ 0 h 50"/>
                <a:gd name="T2" fmla="*/ 6 w 18"/>
                <a:gd name="T3" fmla="*/ 10 h 50"/>
                <a:gd name="T4" fmla="*/ 0 w 18"/>
                <a:gd name="T5" fmla="*/ 10 h 50"/>
                <a:gd name="T6" fmla="*/ 0 w 18"/>
                <a:gd name="T7" fmla="*/ 17 h 50"/>
                <a:gd name="T8" fmla="*/ 6 w 18"/>
                <a:gd name="T9" fmla="*/ 17 h 50"/>
                <a:gd name="T10" fmla="*/ 6 w 18"/>
                <a:gd name="T11" fmla="*/ 43 h 50"/>
                <a:gd name="T12" fmla="*/ 6 w 18"/>
                <a:gd name="T13" fmla="*/ 46 h 50"/>
                <a:gd name="T14" fmla="*/ 7 w 18"/>
                <a:gd name="T15" fmla="*/ 48 h 50"/>
                <a:gd name="T16" fmla="*/ 10 w 18"/>
                <a:gd name="T17" fmla="*/ 50 h 50"/>
                <a:gd name="T18" fmla="*/ 14 w 18"/>
                <a:gd name="T19" fmla="*/ 50 h 50"/>
                <a:gd name="T20" fmla="*/ 18 w 18"/>
                <a:gd name="T21" fmla="*/ 50 h 50"/>
                <a:gd name="T22" fmla="*/ 18 w 18"/>
                <a:gd name="T23" fmla="*/ 44 h 50"/>
                <a:gd name="T24" fmla="*/ 15 w 18"/>
                <a:gd name="T25" fmla="*/ 44 h 50"/>
                <a:gd name="T26" fmla="*/ 14 w 18"/>
                <a:gd name="T27" fmla="*/ 44 h 50"/>
                <a:gd name="T28" fmla="*/ 12 w 18"/>
                <a:gd name="T29" fmla="*/ 43 h 50"/>
                <a:gd name="T30" fmla="*/ 12 w 18"/>
                <a:gd name="T31" fmla="*/ 42 h 50"/>
                <a:gd name="T32" fmla="*/ 12 w 18"/>
                <a:gd name="T33" fmla="*/ 17 h 50"/>
                <a:gd name="T34" fmla="*/ 18 w 18"/>
                <a:gd name="T35" fmla="*/ 17 h 50"/>
                <a:gd name="T36" fmla="*/ 18 w 18"/>
                <a:gd name="T37" fmla="*/ 10 h 50"/>
                <a:gd name="T38" fmla="*/ 12 w 18"/>
                <a:gd name="T39" fmla="*/ 10 h 50"/>
                <a:gd name="T40" fmla="*/ 12 w 18"/>
                <a:gd name="T41" fmla="*/ 0 h 50"/>
                <a:gd name="T42" fmla="*/ 6 w 18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50">
                  <a:moveTo>
                    <a:pt x="6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43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6" name="Freeform 469"/>
            <p:cNvSpPr>
              <a:spLocks/>
            </p:cNvSpPr>
            <p:nvPr/>
          </p:nvSpPr>
          <p:spPr bwMode="auto">
            <a:xfrm>
              <a:off x="4101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8 w 20"/>
                <a:gd name="T3" fmla="*/ 0 h 41"/>
                <a:gd name="T4" fmla="*/ 14 w 20"/>
                <a:gd name="T5" fmla="*/ 1 h 41"/>
                <a:gd name="T6" fmla="*/ 11 w 20"/>
                <a:gd name="T7" fmla="*/ 3 h 41"/>
                <a:gd name="T8" fmla="*/ 9 w 20"/>
                <a:gd name="T9" fmla="*/ 5 h 41"/>
                <a:gd name="T10" fmla="*/ 7 w 20"/>
                <a:gd name="T11" fmla="*/ 8 h 41"/>
                <a:gd name="T12" fmla="*/ 7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7 w 20"/>
                <a:gd name="T19" fmla="*/ 41 h 41"/>
                <a:gd name="T20" fmla="*/ 7 w 20"/>
                <a:gd name="T21" fmla="*/ 17 h 41"/>
                <a:gd name="T22" fmla="*/ 9 w 20"/>
                <a:gd name="T23" fmla="*/ 13 h 41"/>
                <a:gd name="T24" fmla="*/ 10 w 20"/>
                <a:gd name="T25" fmla="*/ 11 h 41"/>
                <a:gd name="T26" fmla="*/ 14 w 20"/>
                <a:gd name="T27" fmla="*/ 8 h 41"/>
                <a:gd name="T28" fmla="*/ 18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8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7" name="Freeform 470"/>
            <p:cNvSpPr>
              <a:spLocks noEditPoints="1"/>
            </p:cNvSpPr>
            <p:nvPr/>
          </p:nvSpPr>
          <p:spPr bwMode="auto">
            <a:xfrm>
              <a:off x="4126" y="3885"/>
              <a:ext cx="45" cy="44"/>
            </a:xfrm>
            <a:custGeom>
              <a:avLst/>
              <a:gdLst>
                <a:gd name="T0" fmla="*/ 20 w 39"/>
                <a:gd name="T1" fmla="*/ 0 h 42"/>
                <a:gd name="T2" fmla="*/ 15 w 39"/>
                <a:gd name="T3" fmla="*/ 1 h 42"/>
                <a:gd name="T4" fmla="*/ 11 w 39"/>
                <a:gd name="T5" fmla="*/ 3 h 42"/>
                <a:gd name="T6" fmla="*/ 9 w 39"/>
                <a:gd name="T7" fmla="*/ 4 h 42"/>
                <a:gd name="T8" fmla="*/ 6 w 39"/>
                <a:gd name="T9" fmla="*/ 7 h 42"/>
                <a:gd name="T10" fmla="*/ 3 w 39"/>
                <a:gd name="T11" fmla="*/ 9 h 42"/>
                <a:gd name="T12" fmla="*/ 2 w 39"/>
                <a:gd name="T13" fmla="*/ 13 h 42"/>
                <a:gd name="T14" fmla="*/ 2 w 39"/>
                <a:gd name="T15" fmla="*/ 17 h 42"/>
                <a:gd name="T16" fmla="*/ 0 w 39"/>
                <a:gd name="T17" fmla="*/ 21 h 42"/>
                <a:gd name="T18" fmla="*/ 2 w 39"/>
                <a:gd name="T19" fmla="*/ 25 h 42"/>
                <a:gd name="T20" fmla="*/ 2 w 39"/>
                <a:gd name="T21" fmla="*/ 29 h 42"/>
                <a:gd name="T22" fmla="*/ 3 w 39"/>
                <a:gd name="T23" fmla="*/ 33 h 42"/>
                <a:gd name="T24" fmla="*/ 6 w 39"/>
                <a:gd name="T25" fmla="*/ 35 h 42"/>
                <a:gd name="T26" fmla="*/ 9 w 39"/>
                <a:gd name="T27" fmla="*/ 38 h 42"/>
                <a:gd name="T28" fmla="*/ 11 w 39"/>
                <a:gd name="T29" fmla="*/ 41 h 42"/>
                <a:gd name="T30" fmla="*/ 15 w 39"/>
                <a:gd name="T31" fmla="*/ 42 h 42"/>
                <a:gd name="T32" fmla="*/ 20 w 39"/>
                <a:gd name="T33" fmla="*/ 42 h 42"/>
                <a:gd name="T34" fmla="*/ 24 w 39"/>
                <a:gd name="T35" fmla="*/ 42 h 42"/>
                <a:gd name="T36" fmla="*/ 28 w 39"/>
                <a:gd name="T37" fmla="*/ 41 h 42"/>
                <a:gd name="T38" fmla="*/ 31 w 39"/>
                <a:gd name="T39" fmla="*/ 38 h 42"/>
                <a:gd name="T40" fmla="*/ 33 w 39"/>
                <a:gd name="T41" fmla="*/ 35 h 42"/>
                <a:gd name="T42" fmla="*/ 36 w 39"/>
                <a:gd name="T43" fmla="*/ 33 h 42"/>
                <a:gd name="T44" fmla="*/ 38 w 39"/>
                <a:gd name="T45" fmla="*/ 30 h 42"/>
                <a:gd name="T46" fmla="*/ 39 w 39"/>
                <a:gd name="T47" fmla="*/ 25 h 42"/>
                <a:gd name="T48" fmla="*/ 39 w 39"/>
                <a:gd name="T49" fmla="*/ 21 h 42"/>
                <a:gd name="T50" fmla="*/ 39 w 39"/>
                <a:gd name="T51" fmla="*/ 17 h 42"/>
                <a:gd name="T52" fmla="*/ 38 w 39"/>
                <a:gd name="T53" fmla="*/ 13 h 42"/>
                <a:gd name="T54" fmla="*/ 36 w 39"/>
                <a:gd name="T55" fmla="*/ 9 h 42"/>
                <a:gd name="T56" fmla="*/ 33 w 39"/>
                <a:gd name="T57" fmla="*/ 7 h 42"/>
                <a:gd name="T58" fmla="*/ 31 w 39"/>
                <a:gd name="T59" fmla="*/ 4 h 42"/>
                <a:gd name="T60" fmla="*/ 28 w 39"/>
                <a:gd name="T61" fmla="*/ 3 h 42"/>
                <a:gd name="T62" fmla="*/ 24 w 39"/>
                <a:gd name="T63" fmla="*/ 1 h 42"/>
                <a:gd name="T64" fmla="*/ 20 w 39"/>
                <a:gd name="T65" fmla="*/ 0 h 42"/>
                <a:gd name="T66" fmla="*/ 20 w 39"/>
                <a:gd name="T67" fmla="*/ 7 h 42"/>
                <a:gd name="T68" fmla="*/ 25 w 39"/>
                <a:gd name="T69" fmla="*/ 8 h 42"/>
                <a:gd name="T70" fmla="*/ 27 w 39"/>
                <a:gd name="T71" fmla="*/ 9 h 42"/>
                <a:gd name="T72" fmla="*/ 28 w 39"/>
                <a:gd name="T73" fmla="*/ 11 h 42"/>
                <a:gd name="T74" fmla="*/ 31 w 39"/>
                <a:gd name="T75" fmla="*/ 16 h 42"/>
                <a:gd name="T76" fmla="*/ 32 w 39"/>
                <a:gd name="T77" fmla="*/ 21 h 42"/>
                <a:gd name="T78" fmla="*/ 31 w 39"/>
                <a:gd name="T79" fmla="*/ 28 h 42"/>
                <a:gd name="T80" fmla="*/ 28 w 39"/>
                <a:gd name="T81" fmla="*/ 32 h 42"/>
                <a:gd name="T82" fmla="*/ 27 w 39"/>
                <a:gd name="T83" fmla="*/ 34 h 42"/>
                <a:gd name="T84" fmla="*/ 25 w 39"/>
                <a:gd name="T85" fmla="*/ 35 h 42"/>
                <a:gd name="T86" fmla="*/ 22 w 39"/>
                <a:gd name="T87" fmla="*/ 35 h 42"/>
                <a:gd name="T88" fmla="*/ 20 w 39"/>
                <a:gd name="T89" fmla="*/ 35 h 42"/>
                <a:gd name="T90" fmla="*/ 17 w 39"/>
                <a:gd name="T91" fmla="*/ 35 h 42"/>
                <a:gd name="T92" fmla="*/ 15 w 39"/>
                <a:gd name="T93" fmla="*/ 35 h 42"/>
                <a:gd name="T94" fmla="*/ 13 w 39"/>
                <a:gd name="T95" fmla="*/ 34 h 42"/>
                <a:gd name="T96" fmla="*/ 11 w 39"/>
                <a:gd name="T97" fmla="*/ 32 h 42"/>
                <a:gd name="T98" fmla="*/ 9 w 39"/>
                <a:gd name="T99" fmla="*/ 28 h 42"/>
                <a:gd name="T100" fmla="*/ 7 w 39"/>
                <a:gd name="T101" fmla="*/ 21 h 42"/>
                <a:gd name="T102" fmla="*/ 9 w 39"/>
                <a:gd name="T103" fmla="*/ 16 h 42"/>
                <a:gd name="T104" fmla="*/ 11 w 39"/>
                <a:gd name="T105" fmla="*/ 11 h 42"/>
                <a:gd name="T106" fmla="*/ 13 w 39"/>
                <a:gd name="T107" fmla="*/ 9 h 42"/>
                <a:gd name="T108" fmla="*/ 15 w 39"/>
                <a:gd name="T109" fmla="*/ 8 h 42"/>
                <a:gd name="T110" fmla="*/ 17 w 39"/>
                <a:gd name="T111" fmla="*/ 7 h 42"/>
                <a:gd name="T112" fmla="*/ 20 w 39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" h="42">
                  <a:moveTo>
                    <a:pt x="20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6" y="35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8" y="30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20" y="7"/>
                  </a:moveTo>
                  <a:lnTo>
                    <a:pt x="25" y="8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31" y="16"/>
                  </a:lnTo>
                  <a:lnTo>
                    <a:pt x="32" y="21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20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3" y="34"/>
                  </a:lnTo>
                  <a:lnTo>
                    <a:pt x="11" y="32"/>
                  </a:lnTo>
                  <a:lnTo>
                    <a:pt x="9" y="28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8" name="Freeform 471"/>
            <p:cNvSpPr>
              <a:spLocks/>
            </p:cNvSpPr>
            <p:nvPr/>
          </p:nvSpPr>
          <p:spPr bwMode="auto">
            <a:xfrm>
              <a:off x="4181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2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20 w 33"/>
                <a:gd name="T11" fmla="*/ 0 h 41"/>
                <a:gd name="T12" fmla="*/ 15 w 33"/>
                <a:gd name="T13" fmla="*/ 1 h 41"/>
                <a:gd name="T14" fmla="*/ 13 w 33"/>
                <a:gd name="T15" fmla="*/ 3 h 41"/>
                <a:gd name="T16" fmla="*/ 10 w 33"/>
                <a:gd name="T17" fmla="*/ 4 h 41"/>
                <a:gd name="T18" fmla="*/ 6 w 33"/>
                <a:gd name="T19" fmla="*/ 8 h 41"/>
                <a:gd name="T20" fmla="*/ 6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10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1 w 33"/>
                <a:gd name="T39" fmla="*/ 8 h 41"/>
                <a:gd name="T40" fmla="*/ 24 w 33"/>
                <a:gd name="T41" fmla="*/ 9 h 41"/>
                <a:gd name="T42" fmla="*/ 25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9" name="Freeform 472"/>
            <p:cNvSpPr>
              <a:spLocks/>
            </p:cNvSpPr>
            <p:nvPr/>
          </p:nvSpPr>
          <p:spPr bwMode="auto">
            <a:xfrm>
              <a:off x="4256" y="3872"/>
              <a:ext cx="53" cy="56"/>
            </a:xfrm>
            <a:custGeom>
              <a:avLst/>
              <a:gdLst>
                <a:gd name="T0" fmla="*/ 1 w 46"/>
                <a:gd name="T1" fmla="*/ 0 h 54"/>
                <a:gd name="T2" fmla="*/ 0 w 46"/>
                <a:gd name="T3" fmla="*/ 54 h 54"/>
                <a:gd name="T4" fmla="*/ 8 w 46"/>
                <a:gd name="T5" fmla="*/ 54 h 54"/>
                <a:gd name="T6" fmla="*/ 8 w 46"/>
                <a:gd name="T7" fmla="*/ 10 h 54"/>
                <a:gd name="T8" fmla="*/ 37 w 46"/>
                <a:gd name="T9" fmla="*/ 54 h 54"/>
                <a:gd name="T10" fmla="*/ 46 w 46"/>
                <a:gd name="T11" fmla="*/ 54 h 54"/>
                <a:gd name="T12" fmla="*/ 46 w 46"/>
                <a:gd name="T13" fmla="*/ 0 h 54"/>
                <a:gd name="T14" fmla="*/ 37 w 46"/>
                <a:gd name="T15" fmla="*/ 0 h 54"/>
                <a:gd name="T16" fmla="*/ 37 w 46"/>
                <a:gd name="T17" fmla="*/ 43 h 54"/>
                <a:gd name="T18" fmla="*/ 10 w 46"/>
                <a:gd name="T19" fmla="*/ 0 h 54"/>
                <a:gd name="T20" fmla="*/ 1 w 46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" y="0"/>
                  </a:moveTo>
                  <a:lnTo>
                    <a:pt x="0" y="54"/>
                  </a:lnTo>
                  <a:lnTo>
                    <a:pt x="8" y="54"/>
                  </a:lnTo>
                  <a:lnTo>
                    <a:pt x="8" y="10"/>
                  </a:lnTo>
                  <a:lnTo>
                    <a:pt x="37" y="54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0" name="Freeform 473"/>
            <p:cNvSpPr>
              <a:spLocks/>
            </p:cNvSpPr>
            <p:nvPr/>
          </p:nvSpPr>
          <p:spPr bwMode="auto">
            <a:xfrm>
              <a:off x="4322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3 w 33"/>
                <a:gd name="T13" fmla="*/ 41 h 41"/>
                <a:gd name="T14" fmla="*/ 18 w 33"/>
                <a:gd name="T15" fmla="*/ 41 h 41"/>
                <a:gd name="T16" fmla="*/ 20 w 33"/>
                <a:gd name="T17" fmla="*/ 40 h 41"/>
                <a:gd name="T18" fmla="*/ 23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4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19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9 w 33"/>
                <a:gd name="T49" fmla="*/ 33 h 41"/>
                <a:gd name="T50" fmla="*/ 7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3" y="41"/>
                  </a:lnTo>
                  <a:lnTo>
                    <a:pt x="18" y="41"/>
                  </a:lnTo>
                  <a:lnTo>
                    <a:pt x="20" y="40"/>
                  </a:lnTo>
                  <a:lnTo>
                    <a:pt x="23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1" name="Freeform 474"/>
            <p:cNvSpPr>
              <a:spLocks/>
            </p:cNvSpPr>
            <p:nvPr/>
          </p:nvSpPr>
          <p:spPr bwMode="auto">
            <a:xfrm>
              <a:off x="4371" y="3885"/>
              <a:ext cx="65" cy="43"/>
            </a:xfrm>
            <a:custGeom>
              <a:avLst/>
              <a:gdLst>
                <a:gd name="T0" fmla="*/ 31 w 56"/>
                <a:gd name="T1" fmla="*/ 7 h 41"/>
                <a:gd name="T2" fmla="*/ 29 w 56"/>
                <a:gd name="T3" fmla="*/ 4 h 41"/>
                <a:gd name="T4" fmla="*/ 27 w 56"/>
                <a:gd name="T5" fmla="*/ 3 h 41"/>
                <a:gd name="T6" fmla="*/ 24 w 56"/>
                <a:gd name="T7" fmla="*/ 1 h 41"/>
                <a:gd name="T8" fmla="*/ 20 w 56"/>
                <a:gd name="T9" fmla="*/ 0 h 41"/>
                <a:gd name="T10" fmla="*/ 17 w 56"/>
                <a:gd name="T11" fmla="*/ 1 h 41"/>
                <a:gd name="T12" fmla="*/ 14 w 56"/>
                <a:gd name="T13" fmla="*/ 3 h 41"/>
                <a:gd name="T14" fmla="*/ 11 w 56"/>
                <a:gd name="T15" fmla="*/ 4 h 41"/>
                <a:gd name="T16" fmla="*/ 9 w 56"/>
                <a:gd name="T17" fmla="*/ 5 h 41"/>
                <a:gd name="T18" fmla="*/ 9 w 56"/>
                <a:gd name="T19" fmla="*/ 7 h 41"/>
                <a:gd name="T20" fmla="*/ 7 w 56"/>
                <a:gd name="T21" fmla="*/ 8 h 41"/>
                <a:gd name="T22" fmla="*/ 7 w 56"/>
                <a:gd name="T23" fmla="*/ 1 h 41"/>
                <a:gd name="T24" fmla="*/ 0 w 56"/>
                <a:gd name="T25" fmla="*/ 1 h 41"/>
                <a:gd name="T26" fmla="*/ 0 w 56"/>
                <a:gd name="T27" fmla="*/ 41 h 41"/>
                <a:gd name="T28" fmla="*/ 9 w 56"/>
                <a:gd name="T29" fmla="*/ 41 h 41"/>
                <a:gd name="T30" fmla="*/ 9 w 56"/>
                <a:gd name="T31" fmla="*/ 18 h 41"/>
                <a:gd name="T32" fmla="*/ 9 w 56"/>
                <a:gd name="T33" fmla="*/ 14 h 41"/>
                <a:gd name="T34" fmla="*/ 11 w 56"/>
                <a:gd name="T35" fmla="*/ 11 h 41"/>
                <a:gd name="T36" fmla="*/ 14 w 56"/>
                <a:gd name="T37" fmla="*/ 8 h 41"/>
                <a:gd name="T38" fmla="*/ 18 w 56"/>
                <a:gd name="T39" fmla="*/ 7 h 41"/>
                <a:gd name="T40" fmla="*/ 21 w 56"/>
                <a:gd name="T41" fmla="*/ 8 h 41"/>
                <a:gd name="T42" fmla="*/ 24 w 56"/>
                <a:gd name="T43" fmla="*/ 8 h 41"/>
                <a:gd name="T44" fmla="*/ 25 w 56"/>
                <a:gd name="T45" fmla="*/ 11 h 41"/>
                <a:gd name="T46" fmla="*/ 25 w 56"/>
                <a:gd name="T47" fmla="*/ 13 h 41"/>
                <a:gd name="T48" fmla="*/ 25 w 56"/>
                <a:gd name="T49" fmla="*/ 41 h 41"/>
                <a:gd name="T50" fmla="*/ 32 w 56"/>
                <a:gd name="T51" fmla="*/ 41 h 41"/>
                <a:gd name="T52" fmla="*/ 32 w 56"/>
                <a:gd name="T53" fmla="*/ 17 h 41"/>
                <a:gd name="T54" fmla="*/ 34 w 56"/>
                <a:gd name="T55" fmla="*/ 13 h 41"/>
                <a:gd name="T56" fmla="*/ 35 w 56"/>
                <a:gd name="T57" fmla="*/ 9 h 41"/>
                <a:gd name="T58" fmla="*/ 38 w 56"/>
                <a:gd name="T59" fmla="*/ 8 h 41"/>
                <a:gd name="T60" fmla="*/ 42 w 56"/>
                <a:gd name="T61" fmla="*/ 7 h 41"/>
                <a:gd name="T62" fmla="*/ 45 w 56"/>
                <a:gd name="T63" fmla="*/ 8 h 41"/>
                <a:gd name="T64" fmla="*/ 47 w 56"/>
                <a:gd name="T65" fmla="*/ 9 h 41"/>
                <a:gd name="T66" fmla="*/ 49 w 56"/>
                <a:gd name="T67" fmla="*/ 12 h 41"/>
                <a:gd name="T68" fmla="*/ 49 w 56"/>
                <a:gd name="T69" fmla="*/ 14 h 41"/>
                <a:gd name="T70" fmla="*/ 49 w 56"/>
                <a:gd name="T71" fmla="*/ 41 h 41"/>
                <a:gd name="T72" fmla="*/ 56 w 56"/>
                <a:gd name="T73" fmla="*/ 41 h 41"/>
                <a:gd name="T74" fmla="*/ 56 w 56"/>
                <a:gd name="T75" fmla="*/ 16 h 41"/>
                <a:gd name="T76" fmla="*/ 56 w 56"/>
                <a:gd name="T77" fmla="*/ 14 h 41"/>
                <a:gd name="T78" fmla="*/ 56 w 56"/>
                <a:gd name="T79" fmla="*/ 8 h 41"/>
                <a:gd name="T80" fmla="*/ 53 w 56"/>
                <a:gd name="T81" fmla="*/ 4 h 41"/>
                <a:gd name="T82" fmla="*/ 50 w 56"/>
                <a:gd name="T83" fmla="*/ 3 h 41"/>
                <a:gd name="T84" fmla="*/ 49 w 56"/>
                <a:gd name="T85" fmla="*/ 1 h 41"/>
                <a:gd name="T86" fmla="*/ 43 w 56"/>
                <a:gd name="T87" fmla="*/ 0 h 41"/>
                <a:gd name="T88" fmla="*/ 40 w 56"/>
                <a:gd name="T89" fmla="*/ 1 h 41"/>
                <a:gd name="T90" fmla="*/ 38 w 56"/>
                <a:gd name="T91" fmla="*/ 1 h 41"/>
                <a:gd name="T92" fmla="*/ 35 w 56"/>
                <a:gd name="T93" fmla="*/ 4 h 41"/>
                <a:gd name="T94" fmla="*/ 32 w 56"/>
                <a:gd name="T95" fmla="*/ 7 h 41"/>
                <a:gd name="T96" fmla="*/ 31 w 56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41">
                  <a:moveTo>
                    <a:pt x="31" y="7"/>
                  </a:moveTo>
                  <a:lnTo>
                    <a:pt x="29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8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4" y="13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42" y="7"/>
                  </a:lnTo>
                  <a:lnTo>
                    <a:pt x="45" y="8"/>
                  </a:lnTo>
                  <a:lnTo>
                    <a:pt x="47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41"/>
                  </a:lnTo>
                  <a:lnTo>
                    <a:pt x="56" y="41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4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4"/>
                  </a:lnTo>
                  <a:lnTo>
                    <a:pt x="32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2" name="Freeform 475"/>
            <p:cNvSpPr>
              <a:spLocks noEditPoints="1"/>
            </p:cNvSpPr>
            <p:nvPr/>
          </p:nvSpPr>
          <p:spPr bwMode="auto">
            <a:xfrm>
              <a:off x="444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10 w 36"/>
                <a:gd name="T9" fmla="*/ 52 h 55"/>
                <a:gd name="T10" fmla="*/ 13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2 w 36"/>
                <a:gd name="T23" fmla="*/ 48 h 55"/>
                <a:gd name="T24" fmla="*/ 33 w 36"/>
                <a:gd name="T25" fmla="*/ 46 h 55"/>
                <a:gd name="T26" fmla="*/ 35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5 w 36"/>
                <a:gd name="T35" fmla="*/ 25 h 55"/>
                <a:gd name="T36" fmla="*/ 33 w 36"/>
                <a:gd name="T37" fmla="*/ 22 h 55"/>
                <a:gd name="T38" fmla="*/ 32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2 w 36"/>
                <a:gd name="T45" fmla="*/ 14 h 55"/>
                <a:gd name="T46" fmla="*/ 20 w 36"/>
                <a:gd name="T47" fmla="*/ 13 h 55"/>
                <a:gd name="T48" fmla="*/ 17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9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2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1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10 w 36"/>
                <a:gd name="T91" fmla="*/ 46 h 55"/>
                <a:gd name="T92" fmla="*/ 9 w 36"/>
                <a:gd name="T93" fmla="*/ 41 h 55"/>
                <a:gd name="T94" fmla="*/ 7 w 36"/>
                <a:gd name="T95" fmla="*/ 35 h 55"/>
                <a:gd name="T96" fmla="*/ 7 w 36"/>
                <a:gd name="T97" fmla="*/ 29 h 55"/>
                <a:gd name="T98" fmla="*/ 10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3" y="46"/>
                  </a:lnTo>
                  <a:lnTo>
                    <a:pt x="35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5" y="25"/>
                  </a:lnTo>
                  <a:lnTo>
                    <a:pt x="33" y="22"/>
                  </a:lnTo>
                  <a:lnTo>
                    <a:pt x="32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2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3" name="Freeform 476"/>
            <p:cNvSpPr>
              <a:spLocks noEditPoints="1"/>
            </p:cNvSpPr>
            <p:nvPr/>
          </p:nvSpPr>
          <p:spPr bwMode="auto">
            <a:xfrm>
              <a:off x="4496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5 w 37"/>
                <a:gd name="T7" fmla="*/ 9 h 42"/>
                <a:gd name="T8" fmla="*/ 32 w 37"/>
                <a:gd name="T9" fmla="*/ 7 h 42"/>
                <a:gd name="T10" fmla="*/ 29 w 37"/>
                <a:gd name="T11" fmla="*/ 4 h 42"/>
                <a:gd name="T12" fmla="*/ 26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4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1 w 37"/>
                <a:gd name="T37" fmla="*/ 33 h 42"/>
                <a:gd name="T38" fmla="*/ 4 w 37"/>
                <a:gd name="T39" fmla="*/ 37 h 42"/>
                <a:gd name="T40" fmla="*/ 8 w 37"/>
                <a:gd name="T41" fmla="*/ 39 h 42"/>
                <a:gd name="T42" fmla="*/ 12 w 37"/>
                <a:gd name="T43" fmla="*/ 41 h 42"/>
                <a:gd name="T44" fmla="*/ 18 w 37"/>
                <a:gd name="T45" fmla="*/ 42 h 42"/>
                <a:gd name="T46" fmla="*/ 23 w 37"/>
                <a:gd name="T47" fmla="*/ 42 h 42"/>
                <a:gd name="T48" fmla="*/ 26 w 37"/>
                <a:gd name="T49" fmla="*/ 41 h 42"/>
                <a:gd name="T50" fmla="*/ 29 w 37"/>
                <a:gd name="T51" fmla="*/ 39 h 42"/>
                <a:gd name="T52" fmla="*/ 33 w 37"/>
                <a:gd name="T53" fmla="*/ 35 h 42"/>
                <a:gd name="T54" fmla="*/ 35 w 37"/>
                <a:gd name="T55" fmla="*/ 33 h 42"/>
                <a:gd name="T56" fmla="*/ 36 w 37"/>
                <a:gd name="T57" fmla="*/ 29 h 42"/>
                <a:gd name="T58" fmla="*/ 29 w 37"/>
                <a:gd name="T59" fmla="*/ 29 h 42"/>
                <a:gd name="T60" fmla="*/ 28 w 37"/>
                <a:gd name="T61" fmla="*/ 32 h 42"/>
                <a:gd name="T62" fmla="*/ 26 w 37"/>
                <a:gd name="T63" fmla="*/ 34 h 42"/>
                <a:gd name="T64" fmla="*/ 22 w 37"/>
                <a:gd name="T65" fmla="*/ 35 h 42"/>
                <a:gd name="T66" fmla="*/ 18 w 37"/>
                <a:gd name="T67" fmla="*/ 37 h 42"/>
                <a:gd name="T68" fmla="*/ 14 w 37"/>
                <a:gd name="T69" fmla="*/ 35 h 42"/>
                <a:gd name="T70" fmla="*/ 10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4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6 w 37"/>
                <a:gd name="T91" fmla="*/ 9 h 42"/>
                <a:gd name="T92" fmla="*/ 29 w 37"/>
                <a:gd name="T93" fmla="*/ 13 h 42"/>
                <a:gd name="T94" fmla="*/ 29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2" y="7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9" y="39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6" y="29"/>
                  </a:lnTo>
                  <a:lnTo>
                    <a:pt x="29" y="29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2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4" name="Freeform 477"/>
            <p:cNvSpPr>
              <a:spLocks/>
            </p:cNvSpPr>
            <p:nvPr/>
          </p:nvSpPr>
          <p:spPr bwMode="auto">
            <a:xfrm>
              <a:off x="4550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7 w 20"/>
                <a:gd name="T3" fmla="*/ 0 h 41"/>
                <a:gd name="T4" fmla="*/ 15 w 20"/>
                <a:gd name="T5" fmla="*/ 1 h 41"/>
                <a:gd name="T6" fmla="*/ 12 w 20"/>
                <a:gd name="T7" fmla="*/ 3 h 41"/>
                <a:gd name="T8" fmla="*/ 9 w 20"/>
                <a:gd name="T9" fmla="*/ 5 h 41"/>
                <a:gd name="T10" fmla="*/ 6 w 20"/>
                <a:gd name="T11" fmla="*/ 8 h 41"/>
                <a:gd name="T12" fmla="*/ 6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6 w 20"/>
                <a:gd name="T19" fmla="*/ 41 h 41"/>
                <a:gd name="T20" fmla="*/ 6 w 20"/>
                <a:gd name="T21" fmla="*/ 17 h 41"/>
                <a:gd name="T22" fmla="*/ 8 w 20"/>
                <a:gd name="T23" fmla="*/ 13 h 41"/>
                <a:gd name="T24" fmla="*/ 11 w 20"/>
                <a:gd name="T25" fmla="*/ 11 h 41"/>
                <a:gd name="T26" fmla="*/ 13 w 20"/>
                <a:gd name="T27" fmla="*/ 8 h 41"/>
                <a:gd name="T28" fmla="*/ 17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7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5" name="Freeform 478"/>
            <p:cNvSpPr>
              <a:spLocks/>
            </p:cNvSpPr>
            <p:nvPr/>
          </p:nvSpPr>
          <p:spPr bwMode="auto">
            <a:xfrm>
              <a:off x="4605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7 w 44"/>
                <a:gd name="T15" fmla="*/ 0 h 53"/>
                <a:gd name="T16" fmla="*/ 37 w 44"/>
                <a:gd name="T17" fmla="*/ 42 h 53"/>
                <a:gd name="T18" fmla="*/ 9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2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6" name="Freeform 479"/>
            <p:cNvSpPr>
              <a:spLocks noEditPoints="1"/>
            </p:cNvSpPr>
            <p:nvPr/>
          </p:nvSpPr>
          <p:spPr bwMode="auto">
            <a:xfrm>
              <a:off x="3281" y="3618"/>
              <a:ext cx="65" cy="42"/>
            </a:xfrm>
            <a:custGeom>
              <a:avLst/>
              <a:gdLst>
                <a:gd name="T0" fmla="*/ 0 w 56"/>
                <a:gd name="T1" fmla="*/ 40 h 40"/>
                <a:gd name="T2" fmla="*/ 56 w 56"/>
                <a:gd name="T3" fmla="*/ 40 h 40"/>
                <a:gd name="T4" fmla="*/ 56 w 56"/>
                <a:gd name="T5" fmla="*/ 32 h 40"/>
                <a:gd name="T6" fmla="*/ 32 w 56"/>
                <a:gd name="T7" fmla="*/ 32 h 40"/>
                <a:gd name="T8" fmla="*/ 32 w 56"/>
                <a:gd name="T9" fmla="*/ 15 h 40"/>
                <a:gd name="T10" fmla="*/ 32 w 56"/>
                <a:gd name="T11" fmla="*/ 11 h 40"/>
                <a:gd name="T12" fmla="*/ 32 w 56"/>
                <a:gd name="T13" fmla="*/ 8 h 40"/>
                <a:gd name="T14" fmla="*/ 30 w 56"/>
                <a:gd name="T15" fmla="*/ 6 h 40"/>
                <a:gd name="T16" fmla="*/ 27 w 56"/>
                <a:gd name="T17" fmla="*/ 4 h 40"/>
                <a:gd name="T18" fmla="*/ 25 w 56"/>
                <a:gd name="T19" fmla="*/ 2 h 40"/>
                <a:gd name="T20" fmla="*/ 22 w 56"/>
                <a:gd name="T21" fmla="*/ 0 h 40"/>
                <a:gd name="T22" fmla="*/ 19 w 56"/>
                <a:gd name="T23" fmla="*/ 0 h 40"/>
                <a:gd name="T24" fmla="*/ 16 w 56"/>
                <a:gd name="T25" fmla="*/ 0 h 40"/>
                <a:gd name="T26" fmla="*/ 12 w 56"/>
                <a:gd name="T27" fmla="*/ 0 h 40"/>
                <a:gd name="T28" fmla="*/ 10 w 56"/>
                <a:gd name="T29" fmla="*/ 0 h 40"/>
                <a:gd name="T30" fmla="*/ 7 w 56"/>
                <a:gd name="T31" fmla="*/ 2 h 40"/>
                <a:gd name="T32" fmla="*/ 4 w 56"/>
                <a:gd name="T33" fmla="*/ 4 h 40"/>
                <a:gd name="T34" fmla="*/ 3 w 56"/>
                <a:gd name="T35" fmla="*/ 6 h 40"/>
                <a:gd name="T36" fmla="*/ 1 w 56"/>
                <a:gd name="T37" fmla="*/ 8 h 40"/>
                <a:gd name="T38" fmla="*/ 0 w 56"/>
                <a:gd name="T39" fmla="*/ 12 h 40"/>
                <a:gd name="T40" fmla="*/ 0 w 56"/>
                <a:gd name="T41" fmla="*/ 15 h 40"/>
                <a:gd name="T42" fmla="*/ 0 w 56"/>
                <a:gd name="T43" fmla="*/ 16 h 40"/>
                <a:gd name="T44" fmla="*/ 0 w 56"/>
                <a:gd name="T45" fmla="*/ 40 h 40"/>
                <a:gd name="T46" fmla="*/ 26 w 56"/>
                <a:gd name="T47" fmla="*/ 32 h 40"/>
                <a:gd name="T48" fmla="*/ 7 w 56"/>
                <a:gd name="T49" fmla="*/ 32 h 40"/>
                <a:gd name="T50" fmla="*/ 7 w 56"/>
                <a:gd name="T51" fmla="*/ 17 h 40"/>
                <a:gd name="T52" fmla="*/ 7 w 56"/>
                <a:gd name="T53" fmla="*/ 14 h 40"/>
                <a:gd name="T54" fmla="*/ 10 w 56"/>
                <a:gd name="T55" fmla="*/ 10 h 40"/>
                <a:gd name="T56" fmla="*/ 12 w 56"/>
                <a:gd name="T57" fmla="*/ 8 h 40"/>
                <a:gd name="T58" fmla="*/ 16 w 56"/>
                <a:gd name="T59" fmla="*/ 7 h 40"/>
                <a:gd name="T60" fmla="*/ 21 w 56"/>
                <a:gd name="T61" fmla="*/ 8 h 40"/>
                <a:gd name="T62" fmla="*/ 23 w 56"/>
                <a:gd name="T63" fmla="*/ 10 h 40"/>
                <a:gd name="T64" fmla="*/ 25 w 56"/>
                <a:gd name="T65" fmla="*/ 12 h 40"/>
                <a:gd name="T66" fmla="*/ 26 w 56"/>
                <a:gd name="T67" fmla="*/ 17 h 40"/>
                <a:gd name="T68" fmla="*/ 26 w 56"/>
                <a:gd name="T6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lnTo>
                    <a:pt x="56" y="40"/>
                  </a:lnTo>
                  <a:lnTo>
                    <a:pt x="56" y="32"/>
                  </a:lnTo>
                  <a:lnTo>
                    <a:pt x="32" y="32"/>
                  </a:lnTo>
                  <a:lnTo>
                    <a:pt x="32" y="15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6" y="32"/>
                  </a:moveTo>
                  <a:lnTo>
                    <a:pt x="7" y="32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6" y="17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7" name="Freeform 480"/>
            <p:cNvSpPr>
              <a:spLocks/>
            </p:cNvSpPr>
            <p:nvPr/>
          </p:nvSpPr>
          <p:spPr bwMode="auto">
            <a:xfrm>
              <a:off x="3298" y="3589"/>
              <a:ext cx="48" cy="20"/>
            </a:xfrm>
            <a:custGeom>
              <a:avLst/>
              <a:gdLst>
                <a:gd name="T0" fmla="*/ 1 w 42"/>
                <a:gd name="T1" fmla="*/ 0 h 19"/>
                <a:gd name="T2" fmla="*/ 0 w 42"/>
                <a:gd name="T3" fmla="*/ 2 h 19"/>
                <a:gd name="T4" fmla="*/ 1 w 42"/>
                <a:gd name="T5" fmla="*/ 5 h 19"/>
                <a:gd name="T6" fmla="*/ 2 w 42"/>
                <a:gd name="T7" fmla="*/ 7 h 19"/>
                <a:gd name="T8" fmla="*/ 5 w 42"/>
                <a:gd name="T9" fmla="*/ 10 h 19"/>
                <a:gd name="T10" fmla="*/ 8 w 42"/>
                <a:gd name="T11" fmla="*/ 13 h 19"/>
                <a:gd name="T12" fmla="*/ 1 w 42"/>
                <a:gd name="T13" fmla="*/ 13 h 19"/>
                <a:gd name="T14" fmla="*/ 1 w 42"/>
                <a:gd name="T15" fmla="*/ 19 h 19"/>
                <a:gd name="T16" fmla="*/ 42 w 42"/>
                <a:gd name="T17" fmla="*/ 19 h 19"/>
                <a:gd name="T18" fmla="*/ 42 w 42"/>
                <a:gd name="T19" fmla="*/ 13 h 19"/>
                <a:gd name="T20" fmla="*/ 18 w 42"/>
                <a:gd name="T21" fmla="*/ 13 h 19"/>
                <a:gd name="T22" fmla="*/ 13 w 42"/>
                <a:gd name="T23" fmla="*/ 11 h 19"/>
                <a:gd name="T24" fmla="*/ 11 w 42"/>
                <a:gd name="T25" fmla="*/ 9 h 19"/>
                <a:gd name="T26" fmla="*/ 8 w 42"/>
                <a:gd name="T27" fmla="*/ 6 h 19"/>
                <a:gd name="T28" fmla="*/ 8 w 42"/>
                <a:gd name="T29" fmla="*/ 2 h 19"/>
                <a:gd name="T30" fmla="*/ 8 w 42"/>
                <a:gd name="T31" fmla="*/ 0 h 19"/>
                <a:gd name="T32" fmla="*/ 1 w 42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1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8" y="13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8" name="Freeform 481"/>
            <p:cNvSpPr>
              <a:spLocks noEditPoints="1"/>
            </p:cNvSpPr>
            <p:nvPr/>
          </p:nvSpPr>
          <p:spPr bwMode="auto">
            <a:xfrm>
              <a:off x="3298" y="3549"/>
              <a:ext cx="48" cy="37"/>
            </a:xfrm>
            <a:custGeom>
              <a:avLst/>
              <a:gdLst>
                <a:gd name="T0" fmla="*/ 0 w 42"/>
                <a:gd name="T1" fmla="*/ 18 h 35"/>
                <a:gd name="T2" fmla="*/ 1 w 42"/>
                <a:gd name="T3" fmla="*/ 21 h 35"/>
                <a:gd name="T4" fmla="*/ 1 w 42"/>
                <a:gd name="T5" fmla="*/ 24 h 35"/>
                <a:gd name="T6" fmla="*/ 4 w 42"/>
                <a:gd name="T7" fmla="*/ 27 h 35"/>
                <a:gd name="T8" fmla="*/ 7 w 42"/>
                <a:gd name="T9" fmla="*/ 31 h 35"/>
                <a:gd name="T10" fmla="*/ 9 w 42"/>
                <a:gd name="T11" fmla="*/ 32 h 35"/>
                <a:gd name="T12" fmla="*/ 13 w 42"/>
                <a:gd name="T13" fmla="*/ 34 h 35"/>
                <a:gd name="T14" fmla="*/ 18 w 42"/>
                <a:gd name="T15" fmla="*/ 35 h 35"/>
                <a:gd name="T16" fmla="*/ 22 w 42"/>
                <a:gd name="T17" fmla="*/ 35 h 35"/>
                <a:gd name="T18" fmla="*/ 26 w 42"/>
                <a:gd name="T19" fmla="*/ 35 h 35"/>
                <a:gd name="T20" fmla="*/ 30 w 42"/>
                <a:gd name="T21" fmla="*/ 34 h 35"/>
                <a:gd name="T22" fmla="*/ 34 w 42"/>
                <a:gd name="T23" fmla="*/ 32 h 35"/>
                <a:gd name="T24" fmla="*/ 37 w 42"/>
                <a:gd name="T25" fmla="*/ 31 h 35"/>
                <a:gd name="T26" fmla="*/ 40 w 42"/>
                <a:gd name="T27" fmla="*/ 27 h 35"/>
                <a:gd name="T28" fmla="*/ 41 w 42"/>
                <a:gd name="T29" fmla="*/ 24 h 35"/>
                <a:gd name="T30" fmla="*/ 42 w 42"/>
                <a:gd name="T31" fmla="*/ 21 h 35"/>
                <a:gd name="T32" fmla="*/ 42 w 42"/>
                <a:gd name="T33" fmla="*/ 18 h 35"/>
                <a:gd name="T34" fmla="*/ 42 w 42"/>
                <a:gd name="T35" fmla="*/ 14 h 35"/>
                <a:gd name="T36" fmla="*/ 42 w 42"/>
                <a:gd name="T37" fmla="*/ 10 h 35"/>
                <a:gd name="T38" fmla="*/ 40 w 42"/>
                <a:gd name="T39" fmla="*/ 7 h 35"/>
                <a:gd name="T40" fmla="*/ 37 w 42"/>
                <a:gd name="T41" fmla="*/ 3 h 35"/>
                <a:gd name="T42" fmla="*/ 34 w 42"/>
                <a:gd name="T43" fmla="*/ 2 h 35"/>
                <a:gd name="T44" fmla="*/ 30 w 42"/>
                <a:gd name="T45" fmla="*/ 1 h 35"/>
                <a:gd name="T46" fmla="*/ 26 w 42"/>
                <a:gd name="T47" fmla="*/ 0 h 35"/>
                <a:gd name="T48" fmla="*/ 22 w 42"/>
                <a:gd name="T49" fmla="*/ 0 h 35"/>
                <a:gd name="T50" fmla="*/ 18 w 42"/>
                <a:gd name="T51" fmla="*/ 0 h 35"/>
                <a:gd name="T52" fmla="*/ 13 w 42"/>
                <a:gd name="T53" fmla="*/ 1 h 35"/>
                <a:gd name="T54" fmla="*/ 9 w 42"/>
                <a:gd name="T55" fmla="*/ 2 h 35"/>
                <a:gd name="T56" fmla="*/ 7 w 42"/>
                <a:gd name="T57" fmla="*/ 3 h 35"/>
                <a:gd name="T58" fmla="*/ 4 w 42"/>
                <a:gd name="T59" fmla="*/ 7 h 35"/>
                <a:gd name="T60" fmla="*/ 1 w 42"/>
                <a:gd name="T61" fmla="*/ 10 h 35"/>
                <a:gd name="T62" fmla="*/ 1 w 42"/>
                <a:gd name="T63" fmla="*/ 14 h 35"/>
                <a:gd name="T64" fmla="*/ 0 w 42"/>
                <a:gd name="T65" fmla="*/ 18 h 35"/>
                <a:gd name="T66" fmla="*/ 7 w 42"/>
                <a:gd name="T67" fmla="*/ 17 h 35"/>
                <a:gd name="T68" fmla="*/ 7 w 42"/>
                <a:gd name="T69" fmla="*/ 13 h 35"/>
                <a:gd name="T70" fmla="*/ 8 w 42"/>
                <a:gd name="T71" fmla="*/ 11 h 35"/>
                <a:gd name="T72" fmla="*/ 11 w 42"/>
                <a:gd name="T73" fmla="*/ 9 h 35"/>
                <a:gd name="T74" fmla="*/ 15 w 42"/>
                <a:gd name="T75" fmla="*/ 7 h 35"/>
                <a:gd name="T76" fmla="*/ 22 w 42"/>
                <a:gd name="T77" fmla="*/ 6 h 35"/>
                <a:gd name="T78" fmla="*/ 29 w 42"/>
                <a:gd name="T79" fmla="*/ 7 h 35"/>
                <a:gd name="T80" fmla="*/ 33 w 42"/>
                <a:gd name="T81" fmla="*/ 9 h 35"/>
                <a:gd name="T82" fmla="*/ 34 w 42"/>
                <a:gd name="T83" fmla="*/ 11 h 35"/>
                <a:gd name="T84" fmla="*/ 36 w 42"/>
                <a:gd name="T85" fmla="*/ 13 h 35"/>
                <a:gd name="T86" fmla="*/ 37 w 42"/>
                <a:gd name="T87" fmla="*/ 15 h 35"/>
                <a:gd name="T88" fmla="*/ 37 w 42"/>
                <a:gd name="T89" fmla="*/ 17 h 35"/>
                <a:gd name="T90" fmla="*/ 37 w 42"/>
                <a:gd name="T91" fmla="*/ 19 h 35"/>
                <a:gd name="T92" fmla="*/ 36 w 42"/>
                <a:gd name="T93" fmla="*/ 22 h 35"/>
                <a:gd name="T94" fmla="*/ 34 w 42"/>
                <a:gd name="T95" fmla="*/ 23 h 35"/>
                <a:gd name="T96" fmla="*/ 33 w 42"/>
                <a:gd name="T97" fmla="*/ 26 h 35"/>
                <a:gd name="T98" fmla="*/ 29 w 42"/>
                <a:gd name="T99" fmla="*/ 27 h 35"/>
                <a:gd name="T100" fmla="*/ 22 w 42"/>
                <a:gd name="T101" fmla="*/ 28 h 35"/>
                <a:gd name="T102" fmla="*/ 15 w 42"/>
                <a:gd name="T103" fmla="*/ 27 h 35"/>
                <a:gd name="T104" fmla="*/ 11 w 42"/>
                <a:gd name="T105" fmla="*/ 26 h 35"/>
                <a:gd name="T106" fmla="*/ 8 w 42"/>
                <a:gd name="T107" fmla="*/ 23 h 35"/>
                <a:gd name="T108" fmla="*/ 7 w 42"/>
                <a:gd name="T109" fmla="*/ 22 h 35"/>
                <a:gd name="T110" fmla="*/ 7 w 42"/>
                <a:gd name="T111" fmla="*/ 19 h 35"/>
                <a:gd name="T112" fmla="*/ 7 w 42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5">
                  <a:moveTo>
                    <a:pt x="0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3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7"/>
                  </a:moveTo>
                  <a:lnTo>
                    <a:pt x="7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6" y="22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8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9" name="Freeform 482"/>
            <p:cNvSpPr>
              <a:spLocks/>
            </p:cNvSpPr>
            <p:nvPr/>
          </p:nvSpPr>
          <p:spPr bwMode="auto">
            <a:xfrm>
              <a:off x="3286" y="3525"/>
              <a:ext cx="60" cy="20"/>
            </a:xfrm>
            <a:custGeom>
              <a:avLst/>
              <a:gdLst>
                <a:gd name="T0" fmla="*/ 0 w 52"/>
                <a:gd name="T1" fmla="*/ 13 h 19"/>
                <a:gd name="T2" fmla="*/ 11 w 52"/>
                <a:gd name="T3" fmla="*/ 13 h 19"/>
                <a:gd name="T4" fmla="*/ 11 w 52"/>
                <a:gd name="T5" fmla="*/ 19 h 19"/>
                <a:gd name="T6" fmla="*/ 17 w 52"/>
                <a:gd name="T7" fmla="*/ 19 h 19"/>
                <a:gd name="T8" fmla="*/ 17 w 52"/>
                <a:gd name="T9" fmla="*/ 13 h 19"/>
                <a:gd name="T10" fmla="*/ 44 w 52"/>
                <a:gd name="T11" fmla="*/ 13 h 19"/>
                <a:gd name="T12" fmla="*/ 48 w 52"/>
                <a:gd name="T13" fmla="*/ 12 h 19"/>
                <a:gd name="T14" fmla="*/ 51 w 52"/>
                <a:gd name="T15" fmla="*/ 11 h 19"/>
                <a:gd name="T16" fmla="*/ 52 w 52"/>
                <a:gd name="T17" fmla="*/ 9 h 19"/>
                <a:gd name="T18" fmla="*/ 52 w 52"/>
                <a:gd name="T19" fmla="*/ 6 h 19"/>
                <a:gd name="T20" fmla="*/ 52 w 52"/>
                <a:gd name="T21" fmla="*/ 0 h 19"/>
                <a:gd name="T22" fmla="*/ 47 w 52"/>
                <a:gd name="T23" fmla="*/ 0 h 19"/>
                <a:gd name="T24" fmla="*/ 47 w 52"/>
                <a:gd name="T25" fmla="*/ 3 h 19"/>
                <a:gd name="T26" fmla="*/ 46 w 52"/>
                <a:gd name="T27" fmla="*/ 6 h 19"/>
                <a:gd name="T28" fmla="*/ 44 w 52"/>
                <a:gd name="T29" fmla="*/ 7 h 19"/>
                <a:gd name="T30" fmla="*/ 44 w 52"/>
                <a:gd name="T31" fmla="*/ 7 h 19"/>
                <a:gd name="T32" fmla="*/ 17 w 52"/>
                <a:gd name="T33" fmla="*/ 7 h 19"/>
                <a:gd name="T34" fmla="*/ 17 w 52"/>
                <a:gd name="T35" fmla="*/ 0 h 19"/>
                <a:gd name="T36" fmla="*/ 11 w 52"/>
                <a:gd name="T37" fmla="*/ 0 h 19"/>
                <a:gd name="T38" fmla="*/ 11 w 52"/>
                <a:gd name="T39" fmla="*/ 7 h 19"/>
                <a:gd name="T40" fmla="*/ 0 w 52"/>
                <a:gd name="T41" fmla="*/ 7 h 19"/>
                <a:gd name="T42" fmla="*/ 0 w 52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9">
                  <a:moveTo>
                    <a:pt x="0" y="13"/>
                  </a:move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11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0" name="Freeform 483"/>
            <p:cNvSpPr>
              <a:spLocks noEditPoints="1"/>
            </p:cNvSpPr>
            <p:nvPr/>
          </p:nvSpPr>
          <p:spPr bwMode="auto">
            <a:xfrm>
              <a:off x="3298" y="3483"/>
              <a:ext cx="48" cy="38"/>
            </a:xfrm>
            <a:custGeom>
              <a:avLst/>
              <a:gdLst>
                <a:gd name="T0" fmla="*/ 0 w 42"/>
                <a:gd name="T1" fmla="*/ 18 h 36"/>
                <a:gd name="T2" fmla="*/ 1 w 42"/>
                <a:gd name="T3" fmla="*/ 22 h 36"/>
                <a:gd name="T4" fmla="*/ 1 w 42"/>
                <a:gd name="T5" fmla="*/ 26 h 36"/>
                <a:gd name="T6" fmla="*/ 4 w 42"/>
                <a:gd name="T7" fmla="*/ 28 h 36"/>
                <a:gd name="T8" fmla="*/ 7 w 42"/>
                <a:gd name="T9" fmla="*/ 31 h 36"/>
                <a:gd name="T10" fmla="*/ 9 w 42"/>
                <a:gd name="T11" fmla="*/ 34 h 36"/>
                <a:gd name="T12" fmla="*/ 13 w 42"/>
                <a:gd name="T13" fmla="*/ 35 h 36"/>
                <a:gd name="T14" fmla="*/ 18 w 42"/>
                <a:gd name="T15" fmla="*/ 36 h 36"/>
                <a:gd name="T16" fmla="*/ 22 w 42"/>
                <a:gd name="T17" fmla="*/ 36 h 36"/>
                <a:gd name="T18" fmla="*/ 26 w 42"/>
                <a:gd name="T19" fmla="*/ 36 h 36"/>
                <a:gd name="T20" fmla="*/ 30 w 42"/>
                <a:gd name="T21" fmla="*/ 35 h 36"/>
                <a:gd name="T22" fmla="*/ 34 w 42"/>
                <a:gd name="T23" fmla="*/ 34 h 36"/>
                <a:gd name="T24" fmla="*/ 37 w 42"/>
                <a:gd name="T25" fmla="*/ 31 h 36"/>
                <a:gd name="T26" fmla="*/ 40 w 42"/>
                <a:gd name="T27" fmla="*/ 28 h 36"/>
                <a:gd name="T28" fmla="*/ 41 w 42"/>
                <a:gd name="T29" fmla="*/ 26 h 36"/>
                <a:gd name="T30" fmla="*/ 42 w 42"/>
                <a:gd name="T31" fmla="*/ 22 h 36"/>
                <a:gd name="T32" fmla="*/ 42 w 42"/>
                <a:gd name="T33" fmla="*/ 18 h 36"/>
                <a:gd name="T34" fmla="*/ 42 w 42"/>
                <a:gd name="T35" fmla="*/ 14 h 36"/>
                <a:gd name="T36" fmla="*/ 42 w 42"/>
                <a:gd name="T37" fmla="*/ 10 h 36"/>
                <a:gd name="T38" fmla="*/ 40 w 42"/>
                <a:gd name="T39" fmla="*/ 7 h 36"/>
                <a:gd name="T40" fmla="*/ 37 w 42"/>
                <a:gd name="T41" fmla="*/ 5 h 36"/>
                <a:gd name="T42" fmla="*/ 34 w 42"/>
                <a:gd name="T43" fmla="*/ 2 h 36"/>
                <a:gd name="T44" fmla="*/ 30 w 42"/>
                <a:gd name="T45" fmla="*/ 1 h 36"/>
                <a:gd name="T46" fmla="*/ 26 w 42"/>
                <a:gd name="T47" fmla="*/ 1 h 36"/>
                <a:gd name="T48" fmla="*/ 22 w 42"/>
                <a:gd name="T49" fmla="*/ 0 h 36"/>
                <a:gd name="T50" fmla="*/ 18 w 42"/>
                <a:gd name="T51" fmla="*/ 1 h 36"/>
                <a:gd name="T52" fmla="*/ 13 w 42"/>
                <a:gd name="T53" fmla="*/ 1 h 36"/>
                <a:gd name="T54" fmla="*/ 9 w 42"/>
                <a:gd name="T55" fmla="*/ 2 h 36"/>
                <a:gd name="T56" fmla="*/ 7 w 42"/>
                <a:gd name="T57" fmla="*/ 5 h 36"/>
                <a:gd name="T58" fmla="*/ 4 w 42"/>
                <a:gd name="T59" fmla="*/ 7 h 36"/>
                <a:gd name="T60" fmla="*/ 1 w 42"/>
                <a:gd name="T61" fmla="*/ 10 h 36"/>
                <a:gd name="T62" fmla="*/ 1 w 42"/>
                <a:gd name="T63" fmla="*/ 14 h 36"/>
                <a:gd name="T64" fmla="*/ 0 w 42"/>
                <a:gd name="T65" fmla="*/ 18 h 36"/>
                <a:gd name="T66" fmla="*/ 7 w 42"/>
                <a:gd name="T67" fmla="*/ 18 h 36"/>
                <a:gd name="T68" fmla="*/ 7 w 42"/>
                <a:gd name="T69" fmla="*/ 14 h 36"/>
                <a:gd name="T70" fmla="*/ 8 w 42"/>
                <a:gd name="T71" fmla="*/ 11 h 36"/>
                <a:gd name="T72" fmla="*/ 11 w 42"/>
                <a:gd name="T73" fmla="*/ 10 h 36"/>
                <a:gd name="T74" fmla="*/ 15 w 42"/>
                <a:gd name="T75" fmla="*/ 7 h 36"/>
                <a:gd name="T76" fmla="*/ 22 w 42"/>
                <a:gd name="T77" fmla="*/ 6 h 36"/>
                <a:gd name="T78" fmla="*/ 29 w 42"/>
                <a:gd name="T79" fmla="*/ 7 h 36"/>
                <a:gd name="T80" fmla="*/ 33 w 42"/>
                <a:gd name="T81" fmla="*/ 10 h 36"/>
                <a:gd name="T82" fmla="*/ 34 w 42"/>
                <a:gd name="T83" fmla="*/ 11 h 36"/>
                <a:gd name="T84" fmla="*/ 36 w 42"/>
                <a:gd name="T85" fmla="*/ 14 h 36"/>
                <a:gd name="T86" fmla="*/ 37 w 42"/>
                <a:gd name="T87" fmla="*/ 15 h 36"/>
                <a:gd name="T88" fmla="*/ 37 w 42"/>
                <a:gd name="T89" fmla="*/ 18 h 36"/>
                <a:gd name="T90" fmla="*/ 37 w 42"/>
                <a:gd name="T91" fmla="*/ 21 h 36"/>
                <a:gd name="T92" fmla="*/ 36 w 42"/>
                <a:gd name="T93" fmla="*/ 23 h 36"/>
                <a:gd name="T94" fmla="*/ 34 w 42"/>
                <a:gd name="T95" fmla="*/ 25 h 36"/>
                <a:gd name="T96" fmla="*/ 33 w 42"/>
                <a:gd name="T97" fmla="*/ 26 h 36"/>
                <a:gd name="T98" fmla="*/ 29 w 42"/>
                <a:gd name="T99" fmla="*/ 28 h 36"/>
                <a:gd name="T100" fmla="*/ 22 w 42"/>
                <a:gd name="T101" fmla="*/ 30 h 36"/>
                <a:gd name="T102" fmla="*/ 15 w 42"/>
                <a:gd name="T103" fmla="*/ 28 h 36"/>
                <a:gd name="T104" fmla="*/ 11 w 42"/>
                <a:gd name="T105" fmla="*/ 26 h 36"/>
                <a:gd name="T106" fmla="*/ 8 w 42"/>
                <a:gd name="T107" fmla="*/ 25 h 36"/>
                <a:gd name="T108" fmla="*/ 7 w 42"/>
                <a:gd name="T109" fmla="*/ 23 h 36"/>
                <a:gd name="T110" fmla="*/ 7 w 42"/>
                <a:gd name="T111" fmla="*/ 21 h 36"/>
                <a:gd name="T112" fmla="*/ 7 w 42"/>
                <a:gd name="T1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6">
                  <a:moveTo>
                    <a:pt x="0" y="18"/>
                  </a:moveTo>
                  <a:lnTo>
                    <a:pt x="1" y="22"/>
                  </a:lnTo>
                  <a:lnTo>
                    <a:pt x="1" y="26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3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1" y="26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7" y="14"/>
                  </a:lnTo>
                  <a:lnTo>
                    <a:pt x="8" y="11"/>
                  </a:lnTo>
                  <a:lnTo>
                    <a:pt x="11" y="10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4" y="25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30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1" name="Freeform 484"/>
            <p:cNvSpPr>
              <a:spLocks/>
            </p:cNvSpPr>
            <p:nvPr/>
          </p:nvSpPr>
          <p:spPr bwMode="auto">
            <a:xfrm>
              <a:off x="3298" y="3442"/>
              <a:ext cx="48" cy="34"/>
            </a:xfrm>
            <a:custGeom>
              <a:avLst/>
              <a:gdLst>
                <a:gd name="T0" fmla="*/ 42 w 42"/>
                <a:gd name="T1" fmla="*/ 0 h 33"/>
                <a:gd name="T2" fmla="*/ 13 w 42"/>
                <a:gd name="T3" fmla="*/ 0 h 33"/>
                <a:gd name="T4" fmla="*/ 8 w 42"/>
                <a:gd name="T5" fmla="*/ 2 h 33"/>
                <a:gd name="T6" fmla="*/ 4 w 42"/>
                <a:gd name="T7" fmla="*/ 4 h 33"/>
                <a:gd name="T8" fmla="*/ 1 w 42"/>
                <a:gd name="T9" fmla="*/ 8 h 33"/>
                <a:gd name="T10" fmla="*/ 0 w 42"/>
                <a:gd name="T11" fmla="*/ 15 h 33"/>
                <a:gd name="T12" fmla="*/ 1 w 42"/>
                <a:gd name="T13" fmla="*/ 17 h 33"/>
                <a:gd name="T14" fmla="*/ 1 w 42"/>
                <a:gd name="T15" fmla="*/ 21 h 33"/>
                <a:gd name="T16" fmla="*/ 4 w 42"/>
                <a:gd name="T17" fmla="*/ 24 h 33"/>
                <a:gd name="T18" fmla="*/ 7 w 42"/>
                <a:gd name="T19" fmla="*/ 27 h 33"/>
                <a:gd name="T20" fmla="*/ 1 w 42"/>
                <a:gd name="T21" fmla="*/ 27 h 33"/>
                <a:gd name="T22" fmla="*/ 1 w 42"/>
                <a:gd name="T23" fmla="*/ 33 h 33"/>
                <a:gd name="T24" fmla="*/ 42 w 42"/>
                <a:gd name="T25" fmla="*/ 33 h 33"/>
                <a:gd name="T26" fmla="*/ 42 w 42"/>
                <a:gd name="T27" fmla="*/ 27 h 33"/>
                <a:gd name="T28" fmla="*/ 19 w 42"/>
                <a:gd name="T29" fmla="*/ 27 h 33"/>
                <a:gd name="T30" fmla="*/ 13 w 42"/>
                <a:gd name="T31" fmla="*/ 25 h 33"/>
                <a:gd name="T32" fmla="*/ 9 w 42"/>
                <a:gd name="T33" fmla="*/ 23 h 33"/>
                <a:gd name="T34" fmla="*/ 7 w 42"/>
                <a:gd name="T35" fmla="*/ 20 h 33"/>
                <a:gd name="T36" fmla="*/ 7 w 42"/>
                <a:gd name="T37" fmla="*/ 16 h 33"/>
                <a:gd name="T38" fmla="*/ 7 w 42"/>
                <a:gd name="T39" fmla="*/ 12 h 33"/>
                <a:gd name="T40" fmla="*/ 9 w 42"/>
                <a:gd name="T41" fmla="*/ 9 h 33"/>
                <a:gd name="T42" fmla="*/ 12 w 42"/>
                <a:gd name="T43" fmla="*/ 8 h 33"/>
                <a:gd name="T44" fmla="*/ 16 w 42"/>
                <a:gd name="T45" fmla="*/ 7 h 33"/>
                <a:gd name="T46" fmla="*/ 42 w 42"/>
                <a:gd name="T47" fmla="*/ 7 h 33"/>
                <a:gd name="T48" fmla="*/ 42 w 42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33">
                  <a:moveTo>
                    <a:pt x="42" y="0"/>
                  </a:move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7" y="27"/>
                  </a:lnTo>
                  <a:lnTo>
                    <a:pt x="1" y="27"/>
                  </a:lnTo>
                  <a:lnTo>
                    <a:pt x="1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19" y="27"/>
                  </a:lnTo>
                  <a:lnTo>
                    <a:pt x="13" y="25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42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2" name="Freeform 485"/>
            <p:cNvSpPr>
              <a:spLocks/>
            </p:cNvSpPr>
            <p:nvPr/>
          </p:nvSpPr>
          <p:spPr bwMode="auto">
            <a:xfrm>
              <a:off x="3281" y="3367"/>
              <a:ext cx="65" cy="43"/>
            </a:xfrm>
            <a:custGeom>
              <a:avLst/>
              <a:gdLst>
                <a:gd name="T0" fmla="*/ 0 w 56"/>
                <a:gd name="T1" fmla="*/ 42 h 42"/>
                <a:gd name="T2" fmla="*/ 56 w 56"/>
                <a:gd name="T3" fmla="*/ 42 h 42"/>
                <a:gd name="T4" fmla="*/ 56 w 56"/>
                <a:gd name="T5" fmla="*/ 34 h 42"/>
                <a:gd name="T6" fmla="*/ 11 w 56"/>
                <a:gd name="T7" fmla="*/ 34 h 42"/>
                <a:gd name="T8" fmla="*/ 56 w 56"/>
                <a:gd name="T9" fmla="*/ 8 h 42"/>
                <a:gd name="T10" fmla="*/ 56 w 56"/>
                <a:gd name="T11" fmla="*/ 0 h 42"/>
                <a:gd name="T12" fmla="*/ 0 w 56"/>
                <a:gd name="T13" fmla="*/ 0 h 42"/>
                <a:gd name="T14" fmla="*/ 0 w 56"/>
                <a:gd name="T15" fmla="*/ 7 h 42"/>
                <a:gd name="T16" fmla="*/ 45 w 56"/>
                <a:gd name="T17" fmla="*/ 7 h 42"/>
                <a:gd name="T18" fmla="*/ 0 w 56"/>
                <a:gd name="T19" fmla="*/ 33 h 42"/>
                <a:gd name="T20" fmla="*/ 0 w 56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2">
                  <a:moveTo>
                    <a:pt x="0" y="42"/>
                  </a:moveTo>
                  <a:lnTo>
                    <a:pt x="56" y="42"/>
                  </a:lnTo>
                  <a:lnTo>
                    <a:pt x="56" y="34"/>
                  </a:lnTo>
                  <a:lnTo>
                    <a:pt x="11" y="3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5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3" name="Freeform 486"/>
            <p:cNvSpPr>
              <a:spLocks/>
            </p:cNvSpPr>
            <p:nvPr/>
          </p:nvSpPr>
          <p:spPr bwMode="auto">
            <a:xfrm>
              <a:off x="3299" y="3322"/>
              <a:ext cx="50" cy="32"/>
            </a:xfrm>
            <a:custGeom>
              <a:avLst/>
              <a:gdLst>
                <a:gd name="T0" fmla="*/ 0 w 43"/>
                <a:gd name="T1" fmla="*/ 31 h 31"/>
                <a:gd name="T2" fmla="*/ 30 w 43"/>
                <a:gd name="T3" fmla="*/ 31 h 31"/>
                <a:gd name="T4" fmla="*/ 30 w 43"/>
                <a:gd name="T5" fmla="*/ 31 h 31"/>
                <a:gd name="T6" fmla="*/ 36 w 43"/>
                <a:gd name="T7" fmla="*/ 31 h 31"/>
                <a:gd name="T8" fmla="*/ 39 w 43"/>
                <a:gd name="T9" fmla="*/ 29 h 31"/>
                <a:gd name="T10" fmla="*/ 41 w 43"/>
                <a:gd name="T11" fmla="*/ 24 h 31"/>
                <a:gd name="T12" fmla="*/ 43 w 43"/>
                <a:gd name="T13" fmla="*/ 20 h 31"/>
                <a:gd name="T14" fmla="*/ 41 w 43"/>
                <a:gd name="T15" fmla="*/ 16 h 31"/>
                <a:gd name="T16" fmla="*/ 40 w 43"/>
                <a:gd name="T17" fmla="*/ 12 h 31"/>
                <a:gd name="T18" fmla="*/ 39 w 43"/>
                <a:gd name="T19" fmla="*/ 9 h 31"/>
                <a:gd name="T20" fmla="*/ 35 w 43"/>
                <a:gd name="T21" fmla="*/ 6 h 31"/>
                <a:gd name="T22" fmla="*/ 41 w 43"/>
                <a:gd name="T23" fmla="*/ 6 h 31"/>
                <a:gd name="T24" fmla="*/ 41 w 43"/>
                <a:gd name="T25" fmla="*/ 0 h 31"/>
                <a:gd name="T26" fmla="*/ 0 w 43"/>
                <a:gd name="T27" fmla="*/ 0 h 31"/>
                <a:gd name="T28" fmla="*/ 0 w 43"/>
                <a:gd name="T29" fmla="*/ 8 h 31"/>
                <a:gd name="T30" fmla="*/ 23 w 43"/>
                <a:gd name="T31" fmla="*/ 8 h 31"/>
                <a:gd name="T32" fmla="*/ 25 w 43"/>
                <a:gd name="T33" fmla="*/ 8 h 31"/>
                <a:gd name="T34" fmla="*/ 28 w 43"/>
                <a:gd name="T35" fmla="*/ 8 h 31"/>
                <a:gd name="T36" fmla="*/ 32 w 43"/>
                <a:gd name="T37" fmla="*/ 9 h 31"/>
                <a:gd name="T38" fmla="*/ 33 w 43"/>
                <a:gd name="T39" fmla="*/ 12 h 31"/>
                <a:gd name="T40" fmla="*/ 35 w 43"/>
                <a:gd name="T41" fmla="*/ 13 h 31"/>
                <a:gd name="T42" fmla="*/ 36 w 43"/>
                <a:gd name="T43" fmla="*/ 16 h 31"/>
                <a:gd name="T44" fmla="*/ 36 w 43"/>
                <a:gd name="T45" fmla="*/ 17 h 31"/>
                <a:gd name="T46" fmla="*/ 36 w 43"/>
                <a:gd name="T47" fmla="*/ 21 h 31"/>
                <a:gd name="T48" fmla="*/ 35 w 43"/>
                <a:gd name="T49" fmla="*/ 24 h 31"/>
                <a:gd name="T50" fmla="*/ 32 w 43"/>
                <a:gd name="T51" fmla="*/ 25 h 31"/>
                <a:gd name="T52" fmla="*/ 28 w 43"/>
                <a:gd name="T53" fmla="*/ 25 h 31"/>
                <a:gd name="T54" fmla="*/ 0 w 43"/>
                <a:gd name="T55" fmla="*/ 25 h 31"/>
                <a:gd name="T56" fmla="*/ 0 w 43"/>
                <a:gd name="T5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1">
                  <a:moveTo>
                    <a:pt x="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6" y="31"/>
                  </a:lnTo>
                  <a:lnTo>
                    <a:pt x="39" y="29"/>
                  </a:lnTo>
                  <a:lnTo>
                    <a:pt x="41" y="24"/>
                  </a:lnTo>
                  <a:lnTo>
                    <a:pt x="43" y="20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9" y="9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4"/>
                  </a:lnTo>
                  <a:lnTo>
                    <a:pt x="32" y="25"/>
                  </a:lnTo>
                  <a:lnTo>
                    <a:pt x="28" y="25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4" name="Freeform 487"/>
            <p:cNvSpPr>
              <a:spLocks/>
            </p:cNvSpPr>
            <p:nvPr/>
          </p:nvSpPr>
          <p:spPr bwMode="auto">
            <a:xfrm>
              <a:off x="3298" y="3257"/>
              <a:ext cx="48" cy="55"/>
            </a:xfrm>
            <a:custGeom>
              <a:avLst/>
              <a:gdLst>
                <a:gd name="T0" fmla="*/ 7 w 42"/>
                <a:gd name="T1" fmla="*/ 24 h 53"/>
                <a:gd name="T2" fmla="*/ 4 w 42"/>
                <a:gd name="T3" fmla="*/ 27 h 53"/>
                <a:gd name="T4" fmla="*/ 1 w 42"/>
                <a:gd name="T5" fmla="*/ 29 h 53"/>
                <a:gd name="T6" fmla="*/ 1 w 42"/>
                <a:gd name="T7" fmla="*/ 32 h 53"/>
                <a:gd name="T8" fmla="*/ 0 w 42"/>
                <a:gd name="T9" fmla="*/ 34 h 53"/>
                <a:gd name="T10" fmla="*/ 1 w 42"/>
                <a:gd name="T11" fmla="*/ 38 h 53"/>
                <a:gd name="T12" fmla="*/ 1 w 42"/>
                <a:gd name="T13" fmla="*/ 41 h 53"/>
                <a:gd name="T14" fmla="*/ 2 w 42"/>
                <a:gd name="T15" fmla="*/ 42 h 53"/>
                <a:gd name="T16" fmla="*/ 5 w 42"/>
                <a:gd name="T17" fmla="*/ 45 h 53"/>
                <a:gd name="T18" fmla="*/ 7 w 42"/>
                <a:gd name="T19" fmla="*/ 46 h 53"/>
                <a:gd name="T20" fmla="*/ 7 w 42"/>
                <a:gd name="T21" fmla="*/ 46 h 53"/>
                <a:gd name="T22" fmla="*/ 1 w 42"/>
                <a:gd name="T23" fmla="*/ 46 h 53"/>
                <a:gd name="T24" fmla="*/ 1 w 42"/>
                <a:gd name="T25" fmla="*/ 53 h 53"/>
                <a:gd name="T26" fmla="*/ 42 w 42"/>
                <a:gd name="T27" fmla="*/ 53 h 53"/>
                <a:gd name="T28" fmla="*/ 42 w 42"/>
                <a:gd name="T29" fmla="*/ 46 h 53"/>
                <a:gd name="T30" fmla="*/ 19 w 42"/>
                <a:gd name="T31" fmla="*/ 46 h 53"/>
                <a:gd name="T32" fmla="*/ 13 w 42"/>
                <a:gd name="T33" fmla="*/ 45 h 53"/>
                <a:gd name="T34" fmla="*/ 9 w 42"/>
                <a:gd name="T35" fmla="*/ 44 h 53"/>
                <a:gd name="T36" fmla="*/ 7 w 42"/>
                <a:gd name="T37" fmla="*/ 40 h 53"/>
                <a:gd name="T38" fmla="*/ 7 w 42"/>
                <a:gd name="T39" fmla="*/ 36 h 53"/>
                <a:gd name="T40" fmla="*/ 7 w 42"/>
                <a:gd name="T41" fmla="*/ 33 h 53"/>
                <a:gd name="T42" fmla="*/ 8 w 42"/>
                <a:gd name="T43" fmla="*/ 32 h 53"/>
                <a:gd name="T44" fmla="*/ 11 w 42"/>
                <a:gd name="T45" fmla="*/ 30 h 53"/>
                <a:gd name="T46" fmla="*/ 13 w 42"/>
                <a:gd name="T47" fmla="*/ 30 h 53"/>
                <a:gd name="T48" fmla="*/ 42 w 42"/>
                <a:gd name="T49" fmla="*/ 30 h 53"/>
                <a:gd name="T50" fmla="*/ 42 w 42"/>
                <a:gd name="T51" fmla="*/ 23 h 53"/>
                <a:gd name="T52" fmla="*/ 18 w 42"/>
                <a:gd name="T53" fmla="*/ 23 h 53"/>
                <a:gd name="T54" fmla="*/ 13 w 42"/>
                <a:gd name="T55" fmla="*/ 23 h 53"/>
                <a:gd name="T56" fmla="*/ 9 w 42"/>
                <a:gd name="T57" fmla="*/ 21 h 53"/>
                <a:gd name="T58" fmla="*/ 7 w 42"/>
                <a:gd name="T59" fmla="*/ 17 h 53"/>
                <a:gd name="T60" fmla="*/ 7 w 42"/>
                <a:gd name="T61" fmla="*/ 15 h 53"/>
                <a:gd name="T62" fmla="*/ 7 w 42"/>
                <a:gd name="T63" fmla="*/ 11 h 53"/>
                <a:gd name="T64" fmla="*/ 8 w 42"/>
                <a:gd name="T65" fmla="*/ 8 h 53"/>
                <a:gd name="T66" fmla="*/ 11 w 42"/>
                <a:gd name="T67" fmla="*/ 7 h 53"/>
                <a:gd name="T68" fmla="*/ 15 w 42"/>
                <a:gd name="T69" fmla="*/ 7 h 53"/>
                <a:gd name="T70" fmla="*/ 42 w 42"/>
                <a:gd name="T71" fmla="*/ 7 h 53"/>
                <a:gd name="T72" fmla="*/ 42 w 42"/>
                <a:gd name="T73" fmla="*/ 0 h 53"/>
                <a:gd name="T74" fmla="*/ 16 w 42"/>
                <a:gd name="T75" fmla="*/ 0 h 53"/>
                <a:gd name="T76" fmla="*/ 15 w 42"/>
                <a:gd name="T77" fmla="*/ 0 h 53"/>
                <a:gd name="T78" fmla="*/ 8 w 42"/>
                <a:gd name="T79" fmla="*/ 2 h 53"/>
                <a:gd name="T80" fmla="*/ 4 w 42"/>
                <a:gd name="T81" fmla="*/ 3 h 53"/>
                <a:gd name="T82" fmla="*/ 2 w 42"/>
                <a:gd name="T83" fmla="*/ 6 h 53"/>
                <a:gd name="T84" fmla="*/ 1 w 42"/>
                <a:gd name="T85" fmla="*/ 7 h 53"/>
                <a:gd name="T86" fmla="*/ 0 w 42"/>
                <a:gd name="T87" fmla="*/ 12 h 53"/>
                <a:gd name="T88" fmla="*/ 1 w 42"/>
                <a:gd name="T89" fmla="*/ 16 h 53"/>
                <a:gd name="T90" fmla="*/ 1 w 42"/>
                <a:gd name="T91" fmla="*/ 19 h 53"/>
                <a:gd name="T92" fmla="*/ 2 w 42"/>
                <a:gd name="T93" fmla="*/ 21 h 53"/>
                <a:gd name="T94" fmla="*/ 5 w 42"/>
                <a:gd name="T95" fmla="*/ 24 h 53"/>
                <a:gd name="T96" fmla="*/ 7 w 42"/>
                <a:gd name="T97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53">
                  <a:moveTo>
                    <a:pt x="7" y="24"/>
                  </a:moveTo>
                  <a:lnTo>
                    <a:pt x="4" y="27"/>
                  </a:lnTo>
                  <a:lnTo>
                    <a:pt x="1" y="29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2" y="42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1" y="46"/>
                  </a:lnTo>
                  <a:lnTo>
                    <a:pt x="1" y="53"/>
                  </a:lnTo>
                  <a:lnTo>
                    <a:pt x="42" y="53"/>
                  </a:lnTo>
                  <a:lnTo>
                    <a:pt x="42" y="46"/>
                  </a:lnTo>
                  <a:lnTo>
                    <a:pt x="19" y="46"/>
                  </a:lnTo>
                  <a:lnTo>
                    <a:pt x="13" y="45"/>
                  </a:lnTo>
                  <a:lnTo>
                    <a:pt x="9" y="44"/>
                  </a:lnTo>
                  <a:lnTo>
                    <a:pt x="7" y="40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5" name="Freeform 488"/>
            <p:cNvSpPr>
              <a:spLocks noEditPoints="1"/>
            </p:cNvSpPr>
            <p:nvPr/>
          </p:nvSpPr>
          <p:spPr bwMode="auto">
            <a:xfrm>
              <a:off x="3281" y="3212"/>
              <a:ext cx="68" cy="36"/>
            </a:xfrm>
            <a:custGeom>
              <a:avLst/>
              <a:gdLst>
                <a:gd name="T0" fmla="*/ 0 w 58"/>
                <a:gd name="T1" fmla="*/ 34 h 34"/>
                <a:gd name="T2" fmla="*/ 56 w 58"/>
                <a:gd name="T3" fmla="*/ 34 h 34"/>
                <a:gd name="T4" fmla="*/ 56 w 58"/>
                <a:gd name="T5" fmla="*/ 28 h 34"/>
                <a:gd name="T6" fmla="*/ 51 w 58"/>
                <a:gd name="T7" fmla="*/ 28 h 34"/>
                <a:gd name="T8" fmla="*/ 54 w 58"/>
                <a:gd name="T9" fmla="*/ 26 h 34"/>
                <a:gd name="T10" fmla="*/ 56 w 58"/>
                <a:gd name="T11" fmla="*/ 24 h 34"/>
                <a:gd name="T12" fmla="*/ 56 w 58"/>
                <a:gd name="T13" fmla="*/ 21 h 34"/>
                <a:gd name="T14" fmla="*/ 58 w 58"/>
                <a:gd name="T15" fmla="*/ 17 h 34"/>
                <a:gd name="T16" fmla="*/ 56 w 58"/>
                <a:gd name="T17" fmla="*/ 13 h 34"/>
                <a:gd name="T18" fmla="*/ 56 w 58"/>
                <a:gd name="T19" fmla="*/ 11 h 34"/>
                <a:gd name="T20" fmla="*/ 54 w 58"/>
                <a:gd name="T21" fmla="*/ 7 h 34"/>
                <a:gd name="T22" fmla="*/ 51 w 58"/>
                <a:gd name="T23" fmla="*/ 5 h 34"/>
                <a:gd name="T24" fmla="*/ 48 w 58"/>
                <a:gd name="T25" fmla="*/ 3 h 34"/>
                <a:gd name="T26" fmla="*/ 44 w 58"/>
                <a:gd name="T27" fmla="*/ 1 h 34"/>
                <a:gd name="T28" fmla="*/ 40 w 58"/>
                <a:gd name="T29" fmla="*/ 0 h 34"/>
                <a:gd name="T30" fmla="*/ 34 w 58"/>
                <a:gd name="T31" fmla="*/ 0 h 34"/>
                <a:gd name="T32" fmla="*/ 30 w 58"/>
                <a:gd name="T33" fmla="*/ 0 h 34"/>
                <a:gd name="T34" fmla="*/ 26 w 58"/>
                <a:gd name="T35" fmla="*/ 1 h 34"/>
                <a:gd name="T36" fmla="*/ 23 w 58"/>
                <a:gd name="T37" fmla="*/ 3 h 34"/>
                <a:gd name="T38" fmla="*/ 19 w 58"/>
                <a:gd name="T39" fmla="*/ 5 h 34"/>
                <a:gd name="T40" fmla="*/ 18 w 58"/>
                <a:gd name="T41" fmla="*/ 7 h 34"/>
                <a:gd name="T42" fmla="*/ 15 w 58"/>
                <a:gd name="T43" fmla="*/ 11 h 34"/>
                <a:gd name="T44" fmla="*/ 15 w 58"/>
                <a:gd name="T45" fmla="*/ 13 h 34"/>
                <a:gd name="T46" fmla="*/ 14 w 58"/>
                <a:gd name="T47" fmla="*/ 16 h 34"/>
                <a:gd name="T48" fmla="*/ 15 w 58"/>
                <a:gd name="T49" fmla="*/ 20 h 34"/>
                <a:gd name="T50" fmla="*/ 15 w 58"/>
                <a:gd name="T51" fmla="*/ 22 h 34"/>
                <a:gd name="T52" fmla="*/ 16 w 58"/>
                <a:gd name="T53" fmla="*/ 25 h 34"/>
                <a:gd name="T54" fmla="*/ 19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7 h 34"/>
                <a:gd name="T66" fmla="*/ 21 w 58"/>
                <a:gd name="T67" fmla="*/ 13 h 34"/>
                <a:gd name="T68" fmla="*/ 22 w 58"/>
                <a:gd name="T69" fmla="*/ 11 h 34"/>
                <a:gd name="T70" fmla="*/ 23 w 58"/>
                <a:gd name="T71" fmla="*/ 9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9 h 34"/>
                <a:gd name="T80" fmla="*/ 48 w 58"/>
                <a:gd name="T81" fmla="*/ 11 h 34"/>
                <a:gd name="T82" fmla="*/ 51 w 58"/>
                <a:gd name="T83" fmla="*/ 13 h 34"/>
                <a:gd name="T84" fmla="*/ 51 w 58"/>
                <a:gd name="T85" fmla="*/ 14 h 34"/>
                <a:gd name="T86" fmla="*/ 51 w 58"/>
                <a:gd name="T87" fmla="*/ 17 h 34"/>
                <a:gd name="T88" fmla="*/ 51 w 58"/>
                <a:gd name="T89" fmla="*/ 22 h 34"/>
                <a:gd name="T90" fmla="*/ 48 w 58"/>
                <a:gd name="T91" fmla="*/ 25 h 34"/>
                <a:gd name="T92" fmla="*/ 43 w 58"/>
                <a:gd name="T93" fmla="*/ 28 h 34"/>
                <a:gd name="T94" fmla="*/ 37 w 58"/>
                <a:gd name="T95" fmla="*/ 28 h 34"/>
                <a:gd name="T96" fmla="*/ 30 w 58"/>
                <a:gd name="T97" fmla="*/ 28 h 34"/>
                <a:gd name="T98" fmla="*/ 25 w 58"/>
                <a:gd name="T99" fmla="*/ 25 h 34"/>
                <a:gd name="T100" fmla="*/ 23 w 58"/>
                <a:gd name="T101" fmla="*/ 24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6" y="34"/>
                  </a:lnTo>
                  <a:lnTo>
                    <a:pt x="56" y="28"/>
                  </a:lnTo>
                  <a:lnTo>
                    <a:pt x="51" y="28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8" y="17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4" y="7"/>
                  </a:lnTo>
                  <a:lnTo>
                    <a:pt x="51" y="5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7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1" y="17"/>
                  </a:lnTo>
                  <a:lnTo>
                    <a:pt x="51" y="22"/>
                  </a:lnTo>
                  <a:lnTo>
                    <a:pt x="48" y="25"/>
                  </a:lnTo>
                  <a:lnTo>
                    <a:pt x="43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5" y="25"/>
                  </a:lnTo>
                  <a:lnTo>
                    <a:pt x="23" y="24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6" name="Freeform 489"/>
            <p:cNvSpPr>
              <a:spLocks noEditPoints="1"/>
            </p:cNvSpPr>
            <p:nvPr/>
          </p:nvSpPr>
          <p:spPr bwMode="auto">
            <a:xfrm>
              <a:off x="3298" y="3169"/>
              <a:ext cx="51" cy="38"/>
            </a:xfrm>
            <a:custGeom>
              <a:avLst/>
              <a:gdLst>
                <a:gd name="T0" fmla="*/ 24 w 44"/>
                <a:gd name="T1" fmla="*/ 0 h 36"/>
                <a:gd name="T2" fmla="*/ 19 w 44"/>
                <a:gd name="T3" fmla="*/ 0 h 36"/>
                <a:gd name="T4" fmla="*/ 13 w 44"/>
                <a:gd name="T5" fmla="*/ 0 h 36"/>
                <a:gd name="T6" fmla="*/ 9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1 w 44"/>
                <a:gd name="T13" fmla="*/ 10 h 36"/>
                <a:gd name="T14" fmla="*/ 1 w 44"/>
                <a:gd name="T15" fmla="*/ 12 h 36"/>
                <a:gd name="T16" fmla="*/ 0 w 44"/>
                <a:gd name="T17" fmla="*/ 16 h 36"/>
                <a:gd name="T18" fmla="*/ 1 w 44"/>
                <a:gd name="T19" fmla="*/ 20 h 36"/>
                <a:gd name="T20" fmla="*/ 1 w 44"/>
                <a:gd name="T21" fmla="*/ 24 h 36"/>
                <a:gd name="T22" fmla="*/ 4 w 44"/>
                <a:gd name="T23" fmla="*/ 28 h 36"/>
                <a:gd name="T24" fmla="*/ 5 w 44"/>
                <a:gd name="T25" fmla="*/ 31 h 36"/>
                <a:gd name="T26" fmla="*/ 9 w 44"/>
                <a:gd name="T27" fmla="*/ 32 h 36"/>
                <a:gd name="T28" fmla="*/ 13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4 h 36"/>
                <a:gd name="T36" fmla="*/ 34 w 44"/>
                <a:gd name="T37" fmla="*/ 33 h 36"/>
                <a:gd name="T38" fmla="*/ 38 w 44"/>
                <a:gd name="T39" fmla="*/ 31 h 36"/>
                <a:gd name="T40" fmla="*/ 41 w 44"/>
                <a:gd name="T41" fmla="*/ 27 h 36"/>
                <a:gd name="T42" fmla="*/ 42 w 44"/>
                <a:gd name="T43" fmla="*/ 23 h 36"/>
                <a:gd name="T44" fmla="*/ 44 w 44"/>
                <a:gd name="T45" fmla="*/ 17 h 36"/>
                <a:gd name="T46" fmla="*/ 42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30 w 44"/>
                <a:gd name="T57" fmla="*/ 0 h 36"/>
                <a:gd name="T58" fmla="*/ 30 w 44"/>
                <a:gd name="T59" fmla="*/ 7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1 h 36"/>
                <a:gd name="T70" fmla="*/ 34 w 44"/>
                <a:gd name="T71" fmla="*/ 25 h 36"/>
                <a:gd name="T72" fmla="*/ 30 w 44"/>
                <a:gd name="T73" fmla="*/ 28 h 36"/>
                <a:gd name="T74" fmla="*/ 24 w 44"/>
                <a:gd name="T75" fmla="*/ 28 h 36"/>
                <a:gd name="T76" fmla="*/ 24 w 44"/>
                <a:gd name="T77" fmla="*/ 0 h 36"/>
                <a:gd name="T78" fmla="*/ 18 w 44"/>
                <a:gd name="T79" fmla="*/ 28 h 36"/>
                <a:gd name="T80" fmla="*/ 13 w 44"/>
                <a:gd name="T81" fmla="*/ 28 h 36"/>
                <a:gd name="T82" fmla="*/ 9 w 44"/>
                <a:gd name="T83" fmla="*/ 25 h 36"/>
                <a:gd name="T84" fmla="*/ 7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9 w 44"/>
                <a:gd name="T91" fmla="*/ 10 h 36"/>
                <a:gd name="T92" fmla="*/ 13 w 44"/>
                <a:gd name="T93" fmla="*/ 8 h 36"/>
                <a:gd name="T94" fmla="*/ 18 w 44"/>
                <a:gd name="T95" fmla="*/ 7 h 36"/>
                <a:gd name="T96" fmla="*/ 18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4" y="0"/>
                  </a:moveTo>
                  <a:lnTo>
                    <a:pt x="19" y="0"/>
                  </a:lnTo>
                  <a:lnTo>
                    <a:pt x="13" y="0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4"/>
                  </a:lnTo>
                  <a:lnTo>
                    <a:pt x="34" y="33"/>
                  </a:lnTo>
                  <a:lnTo>
                    <a:pt x="38" y="31"/>
                  </a:lnTo>
                  <a:lnTo>
                    <a:pt x="41" y="27"/>
                  </a:lnTo>
                  <a:lnTo>
                    <a:pt x="42" y="23"/>
                  </a:lnTo>
                  <a:lnTo>
                    <a:pt x="44" y="17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34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24" y="0"/>
                  </a:lnTo>
                  <a:close/>
                  <a:moveTo>
                    <a:pt x="18" y="28"/>
                  </a:moveTo>
                  <a:lnTo>
                    <a:pt x="13" y="28"/>
                  </a:lnTo>
                  <a:lnTo>
                    <a:pt x="9" y="25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7" name="Freeform 490"/>
            <p:cNvSpPr>
              <a:spLocks/>
            </p:cNvSpPr>
            <p:nvPr/>
          </p:nvSpPr>
          <p:spPr bwMode="auto">
            <a:xfrm>
              <a:off x="3298" y="3141"/>
              <a:ext cx="48" cy="19"/>
            </a:xfrm>
            <a:custGeom>
              <a:avLst/>
              <a:gdLst>
                <a:gd name="T0" fmla="*/ 1 w 42"/>
                <a:gd name="T1" fmla="*/ 0 h 18"/>
                <a:gd name="T2" fmla="*/ 0 w 42"/>
                <a:gd name="T3" fmla="*/ 1 h 18"/>
                <a:gd name="T4" fmla="*/ 1 w 42"/>
                <a:gd name="T5" fmla="*/ 4 h 18"/>
                <a:gd name="T6" fmla="*/ 2 w 42"/>
                <a:gd name="T7" fmla="*/ 8 h 18"/>
                <a:gd name="T8" fmla="*/ 5 w 42"/>
                <a:gd name="T9" fmla="*/ 10 h 18"/>
                <a:gd name="T10" fmla="*/ 8 w 42"/>
                <a:gd name="T11" fmla="*/ 12 h 18"/>
                <a:gd name="T12" fmla="*/ 1 w 42"/>
                <a:gd name="T13" fmla="*/ 12 h 18"/>
                <a:gd name="T14" fmla="*/ 1 w 42"/>
                <a:gd name="T15" fmla="*/ 18 h 18"/>
                <a:gd name="T16" fmla="*/ 42 w 42"/>
                <a:gd name="T17" fmla="*/ 18 h 18"/>
                <a:gd name="T18" fmla="*/ 42 w 42"/>
                <a:gd name="T19" fmla="*/ 12 h 18"/>
                <a:gd name="T20" fmla="*/ 18 w 42"/>
                <a:gd name="T21" fmla="*/ 12 h 18"/>
                <a:gd name="T22" fmla="*/ 13 w 42"/>
                <a:gd name="T23" fmla="*/ 12 h 18"/>
                <a:gd name="T24" fmla="*/ 11 w 42"/>
                <a:gd name="T25" fmla="*/ 9 h 18"/>
                <a:gd name="T26" fmla="*/ 8 w 42"/>
                <a:gd name="T27" fmla="*/ 5 h 18"/>
                <a:gd name="T28" fmla="*/ 8 w 42"/>
                <a:gd name="T29" fmla="*/ 1 h 18"/>
                <a:gd name="T30" fmla="*/ 8 w 42"/>
                <a:gd name="T31" fmla="*/ 0 h 18"/>
                <a:gd name="T32" fmla="*/ 1 w 4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8" name="Freeform 491"/>
            <p:cNvSpPr>
              <a:spLocks/>
            </p:cNvSpPr>
            <p:nvPr/>
          </p:nvSpPr>
          <p:spPr bwMode="auto">
            <a:xfrm>
              <a:off x="3281" y="3074"/>
              <a:ext cx="65" cy="42"/>
            </a:xfrm>
            <a:custGeom>
              <a:avLst/>
              <a:gdLst>
                <a:gd name="T0" fmla="*/ 0 w 56"/>
                <a:gd name="T1" fmla="*/ 39 h 40"/>
                <a:gd name="T2" fmla="*/ 7 w 56"/>
                <a:gd name="T3" fmla="*/ 39 h 40"/>
                <a:gd name="T4" fmla="*/ 7 w 56"/>
                <a:gd name="T5" fmla="*/ 8 h 40"/>
                <a:gd name="T6" fmla="*/ 50 w 56"/>
                <a:gd name="T7" fmla="*/ 40 h 40"/>
                <a:gd name="T8" fmla="*/ 56 w 56"/>
                <a:gd name="T9" fmla="*/ 40 h 40"/>
                <a:gd name="T10" fmla="*/ 56 w 56"/>
                <a:gd name="T11" fmla="*/ 0 h 40"/>
                <a:gd name="T12" fmla="*/ 50 w 56"/>
                <a:gd name="T13" fmla="*/ 0 h 40"/>
                <a:gd name="T14" fmla="*/ 50 w 56"/>
                <a:gd name="T15" fmla="*/ 31 h 40"/>
                <a:gd name="T16" fmla="*/ 7 w 56"/>
                <a:gd name="T17" fmla="*/ 0 h 40"/>
                <a:gd name="T18" fmla="*/ 0 w 56"/>
                <a:gd name="T19" fmla="*/ 0 h 40"/>
                <a:gd name="T20" fmla="*/ 0 w 5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0">
                  <a:moveTo>
                    <a:pt x="0" y="39"/>
                  </a:moveTo>
                  <a:lnTo>
                    <a:pt x="7" y="39"/>
                  </a:lnTo>
                  <a:lnTo>
                    <a:pt x="7" y="8"/>
                  </a:lnTo>
                  <a:lnTo>
                    <a:pt x="50" y="40"/>
                  </a:lnTo>
                  <a:lnTo>
                    <a:pt x="56" y="4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9" name="Freeform 492"/>
            <p:cNvSpPr>
              <a:spLocks/>
            </p:cNvSpPr>
            <p:nvPr/>
          </p:nvSpPr>
          <p:spPr bwMode="auto">
            <a:xfrm>
              <a:off x="4312" y="3253"/>
              <a:ext cx="32" cy="38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7 h 37"/>
                <a:gd name="T4" fmla="*/ 20 w 28"/>
                <a:gd name="T5" fmla="*/ 7 h 37"/>
                <a:gd name="T6" fmla="*/ 14 w 28"/>
                <a:gd name="T7" fmla="*/ 15 h 37"/>
                <a:gd name="T8" fmla="*/ 10 w 28"/>
                <a:gd name="T9" fmla="*/ 21 h 37"/>
                <a:gd name="T10" fmla="*/ 6 w 28"/>
                <a:gd name="T11" fmla="*/ 29 h 37"/>
                <a:gd name="T12" fmla="*/ 6 w 28"/>
                <a:gd name="T13" fmla="*/ 37 h 37"/>
                <a:gd name="T14" fmla="*/ 14 w 28"/>
                <a:gd name="T15" fmla="*/ 37 h 37"/>
                <a:gd name="T16" fmla="*/ 14 w 28"/>
                <a:gd name="T17" fmla="*/ 29 h 37"/>
                <a:gd name="T18" fmla="*/ 17 w 28"/>
                <a:gd name="T19" fmla="*/ 21 h 37"/>
                <a:gd name="T20" fmla="*/ 22 w 28"/>
                <a:gd name="T21" fmla="*/ 13 h 37"/>
                <a:gd name="T22" fmla="*/ 28 w 28"/>
                <a:gd name="T23" fmla="*/ 7 h 37"/>
                <a:gd name="T24" fmla="*/ 28 w 28"/>
                <a:gd name="T25" fmla="*/ 0 h 37"/>
                <a:gd name="T26" fmla="*/ 0 w 28"/>
                <a:gd name="T2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7">
                  <a:moveTo>
                    <a:pt x="0" y="0"/>
                  </a:moveTo>
                  <a:lnTo>
                    <a:pt x="0" y="7"/>
                  </a:lnTo>
                  <a:lnTo>
                    <a:pt x="20" y="7"/>
                  </a:lnTo>
                  <a:lnTo>
                    <a:pt x="14" y="15"/>
                  </a:lnTo>
                  <a:lnTo>
                    <a:pt x="10" y="21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2" y="13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0" name="Freeform 493"/>
            <p:cNvSpPr>
              <a:spLocks noEditPoints="1"/>
            </p:cNvSpPr>
            <p:nvPr/>
          </p:nvSpPr>
          <p:spPr bwMode="auto">
            <a:xfrm>
              <a:off x="4348" y="3253"/>
              <a:ext cx="31" cy="39"/>
            </a:xfrm>
            <a:custGeom>
              <a:avLst/>
              <a:gdLst>
                <a:gd name="T0" fmla="*/ 23 w 27"/>
                <a:gd name="T1" fmla="*/ 16 h 38"/>
                <a:gd name="T2" fmla="*/ 25 w 27"/>
                <a:gd name="T3" fmla="*/ 12 h 38"/>
                <a:gd name="T4" fmla="*/ 25 w 27"/>
                <a:gd name="T5" fmla="*/ 6 h 38"/>
                <a:gd name="T6" fmla="*/ 18 w 27"/>
                <a:gd name="T7" fmla="*/ 0 h 38"/>
                <a:gd name="T8" fmla="*/ 8 w 27"/>
                <a:gd name="T9" fmla="*/ 0 h 38"/>
                <a:gd name="T10" fmla="*/ 2 w 27"/>
                <a:gd name="T11" fmla="*/ 6 h 38"/>
                <a:gd name="T12" fmla="*/ 1 w 27"/>
                <a:gd name="T13" fmla="*/ 12 h 38"/>
                <a:gd name="T14" fmla="*/ 4 w 27"/>
                <a:gd name="T15" fmla="*/ 16 h 38"/>
                <a:gd name="T16" fmla="*/ 4 w 27"/>
                <a:gd name="T17" fmla="*/ 19 h 38"/>
                <a:gd name="T18" fmla="*/ 0 w 27"/>
                <a:gd name="T19" fmla="*/ 23 h 38"/>
                <a:gd name="T20" fmla="*/ 1 w 27"/>
                <a:gd name="T21" fmla="*/ 31 h 38"/>
                <a:gd name="T22" fmla="*/ 8 w 27"/>
                <a:gd name="T23" fmla="*/ 37 h 38"/>
                <a:gd name="T24" fmla="*/ 19 w 27"/>
                <a:gd name="T25" fmla="*/ 37 h 38"/>
                <a:gd name="T26" fmla="*/ 26 w 27"/>
                <a:gd name="T27" fmla="*/ 31 h 38"/>
                <a:gd name="T28" fmla="*/ 26 w 27"/>
                <a:gd name="T29" fmla="*/ 23 h 38"/>
                <a:gd name="T30" fmla="*/ 23 w 27"/>
                <a:gd name="T31" fmla="*/ 19 h 38"/>
                <a:gd name="T32" fmla="*/ 14 w 27"/>
                <a:gd name="T33" fmla="*/ 6 h 38"/>
                <a:gd name="T34" fmla="*/ 16 w 27"/>
                <a:gd name="T35" fmla="*/ 7 h 38"/>
                <a:gd name="T36" fmla="*/ 18 w 27"/>
                <a:gd name="T37" fmla="*/ 11 h 38"/>
                <a:gd name="T38" fmla="*/ 16 w 27"/>
                <a:gd name="T39" fmla="*/ 13 h 38"/>
                <a:gd name="T40" fmla="*/ 14 w 27"/>
                <a:gd name="T41" fmla="*/ 15 h 38"/>
                <a:gd name="T42" fmla="*/ 9 w 27"/>
                <a:gd name="T43" fmla="*/ 13 h 38"/>
                <a:gd name="T44" fmla="*/ 8 w 27"/>
                <a:gd name="T45" fmla="*/ 11 h 38"/>
                <a:gd name="T46" fmla="*/ 9 w 27"/>
                <a:gd name="T47" fmla="*/ 7 h 38"/>
                <a:gd name="T48" fmla="*/ 14 w 27"/>
                <a:gd name="T49" fmla="*/ 6 h 38"/>
                <a:gd name="T50" fmla="*/ 14 w 27"/>
                <a:gd name="T51" fmla="*/ 20 h 38"/>
                <a:gd name="T52" fmla="*/ 18 w 27"/>
                <a:gd name="T53" fmla="*/ 23 h 38"/>
                <a:gd name="T54" fmla="*/ 19 w 27"/>
                <a:gd name="T55" fmla="*/ 27 h 38"/>
                <a:gd name="T56" fmla="*/ 18 w 27"/>
                <a:gd name="T57" fmla="*/ 31 h 38"/>
                <a:gd name="T58" fmla="*/ 14 w 27"/>
                <a:gd name="T59" fmla="*/ 32 h 38"/>
                <a:gd name="T60" fmla="*/ 9 w 27"/>
                <a:gd name="T61" fmla="*/ 31 h 38"/>
                <a:gd name="T62" fmla="*/ 8 w 27"/>
                <a:gd name="T63" fmla="*/ 27 h 38"/>
                <a:gd name="T64" fmla="*/ 9 w 27"/>
                <a:gd name="T65" fmla="*/ 23 h 38"/>
                <a:gd name="T66" fmla="*/ 12 w 27"/>
                <a:gd name="T6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38">
                  <a:moveTo>
                    <a:pt x="20" y="17"/>
                  </a:moveTo>
                  <a:lnTo>
                    <a:pt x="23" y="16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12" y="38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7" y="27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0" y="17"/>
                  </a:lnTo>
                  <a:close/>
                  <a:moveTo>
                    <a:pt x="14" y="6"/>
                  </a:moveTo>
                  <a:lnTo>
                    <a:pt x="15" y="7"/>
                  </a:lnTo>
                  <a:lnTo>
                    <a:pt x="16" y="7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4" y="6"/>
                  </a:lnTo>
                  <a:close/>
                  <a:moveTo>
                    <a:pt x="12" y="20"/>
                  </a:moveTo>
                  <a:lnTo>
                    <a:pt x="14" y="20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19" y="29"/>
                  </a:lnTo>
                  <a:lnTo>
                    <a:pt x="18" y="31"/>
                  </a:lnTo>
                  <a:lnTo>
                    <a:pt x="15" y="32"/>
                  </a:lnTo>
                  <a:lnTo>
                    <a:pt x="14" y="32"/>
                  </a:lnTo>
                  <a:lnTo>
                    <a:pt x="11" y="32"/>
                  </a:lnTo>
                  <a:lnTo>
                    <a:pt x="9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1" name="Freeform 494"/>
            <p:cNvSpPr>
              <a:spLocks/>
            </p:cNvSpPr>
            <p:nvPr/>
          </p:nvSpPr>
          <p:spPr bwMode="auto">
            <a:xfrm>
              <a:off x="4389" y="3268"/>
              <a:ext cx="75" cy="79"/>
            </a:xfrm>
            <a:custGeom>
              <a:avLst/>
              <a:gdLst>
                <a:gd name="T0" fmla="*/ 0 w 64"/>
                <a:gd name="T1" fmla="*/ 0 h 75"/>
                <a:gd name="T2" fmla="*/ 0 w 64"/>
                <a:gd name="T3" fmla="*/ 75 h 75"/>
                <a:gd name="T4" fmla="*/ 15 w 64"/>
                <a:gd name="T5" fmla="*/ 75 h 75"/>
                <a:gd name="T6" fmla="*/ 15 w 64"/>
                <a:gd name="T7" fmla="*/ 21 h 75"/>
                <a:gd name="T8" fmla="*/ 48 w 64"/>
                <a:gd name="T9" fmla="*/ 75 h 75"/>
                <a:gd name="T10" fmla="*/ 64 w 64"/>
                <a:gd name="T11" fmla="*/ 75 h 75"/>
                <a:gd name="T12" fmla="*/ 64 w 64"/>
                <a:gd name="T13" fmla="*/ 0 h 75"/>
                <a:gd name="T14" fmla="*/ 49 w 64"/>
                <a:gd name="T15" fmla="*/ 0 h 75"/>
                <a:gd name="T16" fmla="*/ 49 w 64"/>
                <a:gd name="T17" fmla="*/ 51 h 75"/>
                <a:gd name="T18" fmla="*/ 18 w 64"/>
                <a:gd name="T19" fmla="*/ 0 h 75"/>
                <a:gd name="T20" fmla="*/ 0 w 64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5">
                  <a:moveTo>
                    <a:pt x="0" y="0"/>
                  </a:moveTo>
                  <a:lnTo>
                    <a:pt x="0" y="75"/>
                  </a:lnTo>
                  <a:lnTo>
                    <a:pt x="15" y="75"/>
                  </a:lnTo>
                  <a:lnTo>
                    <a:pt x="15" y="21"/>
                  </a:lnTo>
                  <a:lnTo>
                    <a:pt x="48" y="75"/>
                  </a:lnTo>
                  <a:lnTo>
                    <a:pt x="64" y="75"/>
                  </a:lnTo>
                  <a:lnTo>
                    <a:pt x="64" y="0"/>
                  </a:lnTo>
                  <a:lnTo>
                    <a:pt x="49" y="0"/>
                  </a:lnTo>
                  <a:lnTo>
                    <a:pt x="49" y="51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2" name="Freeform 495"/>
            <p:cNvSpPr>
              <a:spLocks noEditPoints="1"/>
            </p:cNvSpPr>
            <p:nvPr/>
          </p:nvSpPr>
          <p:spPr bwMode="auto">
            <a:xfrm>
              <a:off x="4482" y="3266"/>
              <a:ext cx="18" cy="81"/>
            </a:xfrm>
            <a:custGeom>
              <a:avLst/>
              <a:gdLst>
                <a:gd name="T0" fmla="*/ 0 w 15"/>
                <a:gd name="T1" fmla="*/ 0 h 77"/>
                <a:gd name="T2" fmla="*/ 0 w 15"/>
                <a:gd name="T3" fmla="*/ 14 h 77"/>
                <a:gd name="T4" fmla="*/ 15 w 15"/>
                <a:gd name="T5" fmla="*/ 14 h 77"/>
                <a:gd name="T6" fmla="*/ 15 w 15"/>
                <a:gd name="T7" fmla="*/ 0 h 77"/>
                <a:gd name="T8" fmla="*/ 0 w 15"/>
                <a:gd name="T9" fmla="*/ 0 h 77"/>
                <a:gd name="T10" fmla="*/ 0 w 15"/>
                <a:gd name="T11" fmla="*/ 20 h 77"/>
                <a:gd name="T12" fmla="*/ 0 w 15"/>
                <a:gd name="T13" fmla="*/ 77 h 77"/>
                <a:gd name="T14" fmla="*/ 15 w 15"/>
                <a:gd name="T15" fmla="*/ 77 h 77"/>
                <a:gd name="T16" fmla="*/ 15 w 15"/>
                <a:gd name="T17" fmla="*/ 20 h 77"/>
                <a:gd name="T18" fmla="*/ 0 w 15"/>
                <a:gd name="T19" fmla="*/ 2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7">
                  <a:moveTo>
                    <a:pt x="0" y="0"/>
                  </a:moveTo>
                  <a:lnTo>
                    <a:pt x="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close/>
                  <a:moveTo>
                    <a:pt x="0" y="20"/>
                  </a:moveTo>
                  <a:lnTo>
                    <a:pt x="0" y="77"/>
                  </a:lnTo>
                  <a:lnTo>
                    <a:pt x="15" y="77"/>
                  </a:lnTo>
                  <a:lnTo>
                    <a:pt x="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93" name="Line 496"/>
          <p:cNvSpPr>
            <a:spLocks noChangeShapeType="1"/>
          </p:cNvSpPr>
          <p:nvPr/>
        </p:nvSpPr>
        <p:spPr bwMode="auto">
          <a:xfrm flipH="1">
            <a:off x="6659563" y="2546622"/>
            <a:ext cx="217487" cy="187325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5" name="Rectangle 498"/>
          <p:cNvSpPr>
            <a:spLocks noChangeArrowheads="1"/>
          </p:cNvSpPr>
          <p:nvPr/>
        </p:nvSpPr>
        <p:spPr bwMode="auto">
          <a:xfrm>
            <a:off x="3060000" y="1152000"/>
            <a:ext cx="2944813" cy="827022"/>
          </a:xfrm>
          <a:prstGeom prst="rect">
            <a:avLst/>
          </a:prstGeom>
          <a:solidFill>
            <a:srgbClr val="FFCC66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Transmission :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de-DE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20-70 %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for fragmentation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de-DE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&lt; 2 %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   </a:t>
            </a: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for fission</a:t>
            </a:r>
          </a:p>
        </p:txBody>
      </p:sp>
      <p:sp>
        <p:nvSpPr>
          <p:cNvPr id="496" name="Text Box 499"/>
          <p:cNvSpPr txBox="1">
            <a:spLocks noChangeArrowheads="1"/>
          </p:cNvSpPr>
          <p:nvPr/>
        </p:nvSpPr>
        <p:spPr bwMode="auto">
          <a:xfrm>
            <a:off x="6186488" y="3492000"/>
            <a:ext cx="1814512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500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Rare Isotope Selection at FRS: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</a:t>
            </a:r>
            <a:r>
              <a:rPr lang="el-GR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ρ</a:t>
            </a:r>
            <a:r>
              <a:rPr lang="de-DE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-</a:t>
            </a:r>
            <a:r>
              <a:rPr lang="el-GR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Δ</a:t>
            </a:r>
            <a:r>
              <a:rPr lang="de-DE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E-B</a:t>
            </a:r>
            <a:r>
              <a:rPr lang="el-GR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ρ</a:t>
            </a:r>
            <a:r>
              <a:rPr lang="de-DE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de-DE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Selection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73149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60" grpId="0" animBg="1"/>
      <p:bldP spid="403" grpId="0" animBg="1"/>
      <p:bldP spid="404" grpId="0" animBg="1"/>
      <p:bldP spid="405" grpId="0" animBg="1"/>
      <p:bldP spid="493" grpId="0" animBg="1"/>
      <p:bldP spid="495" grpId="0" animBg="1"/>
      <p:bldP spid="4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737697"/>
              </p:ext>
            </p:extLst>
          </p:nvPr>
        </p:nvGraphicFramePr>
        <p:xfrm>
          <a:off x="1330722" y="2564904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2564904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6517084" y="3193554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69"/>
          <p:cNvSpPr>
            <a:spLocks noChangeShapeType="1"/>
          </p:cNvSpPr>
          <p:nvPr/>
        </p:nvSpPr>
        <p:spPr bwMode="auto">
          <a:xfrm>
            <a:off x="7812484" y="421024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Production, Separation, Identification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720000" y="1268760"/>
            <a:ext cx="1946608" cy="1369060"/>
            <a:chOff x="395536" y="1350839"/>
            <a:chExt cx="1946608" cy="1369060"/>
          </a:xfrm>
        </p:grpSpPr>
        <p:pic>
          <p:nvPicPr>
            <p:cNvPr id="11" name="Picture 87" descr="3dgsimod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13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14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3420000" y="1376760"/>
            <a:ext cx="2477950" cy="955430"/>
            <a:chOff x="3214361" y="1773235"/>
            <a:chExt cx="2477950" cy="955430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3214361" y="1900238"/>
              <a:ext cx="793807" cy="828427"/>
              <a:chOff x="3214361" y="1900238"/>
              <a:chExt cx="793807" cy="828427"/>
            </a:xfrm>
          </p:grpSpPr>
          <p:sp>
            <p:nvSpPr>
              <p:cNvPr id="24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214361" y="2420888"/>
                <a:ext cx="79380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Oval 55"/>
              <p:cNvSpPr>
                <a:spLocks noChangeAspect="1" noChangeArrowheads="1"/>
              </p:cNvSpPr>
              <p:nvPr/>
            </p:nvSpPr>
            <p:spPr bwMode="auto">
              <a:xfrm>
                <a:off x="3306465" y="1900238"/>
                <a:ext cx="341313" cy="34131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56"/>
              <p:cNvSpPr>
                <a:spLocks noChangeAspect="1" noChangeArrowheads="1"/>
              </p:cNvSpPr>
              <p:nvPr/>
            </p:nvSpPr>
            <p:spPr bwMode="auto">
              <a:xfrm>
                <a:off x="3533478" y="2184400"/>
                <a:ext cx="228600" cy="22701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AutoShape 57"/>
              <p:cNvSpPr>
                <a:spLocks noChangeAspect="1" noChangeArrowheads="1"/>
              </p:cNvSpPr>
              <p:nvPr/>
            </p:nvSpPr>
            <p:spPr bwMode="auto">
              <a:xfrm rot="16200000">
                <a:off x="3449340" y="2098675"/>
                <a:ext cx="57150" cy="22701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Line 58"/>
              <p:cNvSpPr>
                <a:spLocks noChangeAspect="1" noChangeShapeType="1"/>
              </p:cNvSpPr>
              <p:nvPr/>
            </p:nvSpPr>
            <p:spPr bwMode="auto">
              <a:xfrm>
                <a:off x="3619203" y="2098675"/>
                <a:ext cx="2841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3" name="Gruppieren 52"/>
            <p:cNvGrpSpPr/>
            <p:nvPr/>
          </p:nvGrpSpPr>
          <p:grpSpPr>
            <a:xfrm>
              <a:off x="4176000" y="1773235"/>
              <a:ext cx="1516311" cy="955430"/>
              <a:chOff x="4176000" y="1773235"/>
              <a:chExt cx="1516311" cy="955430"/>
            </a:xfrm>
          </p:grpSpPr>
          <p:sp>
            <p:nvSpPr>
              <p:cNvPr id="30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176000" y="2420888"/>
                <a:ext cx="76334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Oval 68"/>
              <p:cNvSpPr>
                <a:spLocks noChangeAspect="1" noChangeArrowheads="1"/>
              </p:cNvSpPr>
              <p:nvPr/>
            </p:nvSpPr>
            <p:spPr bwMode="auto">
              <a:xfrm>
                <a:off x="4412357" y="1938335"/>
                <a:ext cx="274638" cy="284162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Oval 69"/>
              <p:cNvSpPr>
                <a:spLocks noChangeAspect="1" noChangeArrowheads="1"/>
              </p:cNvSpPr>
              <p:nvPr/>
            </p:nvSpPr>
            <p:spPr bwMode="auto">
              <a:xfrm>
                <a:off x="4366319" y="191452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70"/>
              <p:cNvSpPr>
                <a:spLocks noChangeAspect="1" noChangeArrowheads="1"/>
              </p:cNvSpPr>
              <p:nvPr/>
            </p:nvSpPr>
            <p:spPr bwMode="auto">
              <a:xfrm>
                <a:off x="4320282" y="2152647"/>
                <a:ext cx="22225" cy="2222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71"/>
              <p:cNvSpPr>
                <a:spLocks noChangeAspect="1" noChangeArrowheads="1"/>
              </p:cNvSpPr>
              <p:nvPr/>
            </p:nvSpPr>
            <p:spPr bwMode="auto">
              <a:xfrm>
                <a:off x="4640957" y="2293934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72"/>
              <p:cNvSpPr>
                <a:spLocks noChangeAspect="1" noChangeArrowheads="1"/>
              </p:cNvSpPr>
              <p:nvPr/>
            </p:nvSpPr>
            <p:spPr bwMode="auto">
              <a:xfrm>
                <a:off x="4640957" y="1914522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228207" y="2174872"/>
                <a:ext cx="92075" cy="714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Line 74"/>
              <p:cNvSpPr>
                <a:spLocks noChangeAspect="1" noChangeShapeType="1"/>
              </p:cNvSpPr>
              <p:nvPr/>
            </p:nvSpPr>
            <p:spPr bwMode="auto">
              <a:xfrm>
                <a:off x="4664769" y="2317746"/>
                <a:ext cx="6826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Line 75"/>
              <p:cNvSpPr>
                <a:spLocks noChangeAspect="1" noChangeShapeType="1"/>
              </p:cNvSpPr>
              <p:nvPr/>
            </p:nvSpPr>
            <p:spPr bwMode="auto">
              <a:xfrm flipV="1">
                <a:off x="4664769" y="1868485"/>
                <a:ext cx="114300" cy="460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Line 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20282" y="1820860"/>
                <a:ext cx="46038" cy="9366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Line 77"/>
              <p:cNvSpPr>
                <a:spLocks noChangeAspect="1" noChangeShapeType="1"/>
              </p:cNvSpPr>
              <p:nvPr/>
            </p:nvSpPr>
            <p:spPr bwMode="auto">
              <a:xfrm>
                <a:off x="4664769" y="2081209"/>
                <a:ext cx="230188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78"/>
              <p:cNvSpPr>
                <a:spLocks noChangeAspect="1" noChangeArrowheads="1"/>
              </p:cNvSpPr>
              <p:nvPr/>
            </p:nvSpPr>
            <p:spPr bwMode="auto">
              <a:xfrm>
                <a:off x="4572694" y="2152647"/>
                <a:ext cx="22225" cy="2222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79"/>
              <p:cNvSpPr>
                <a:spLocks noChangeAspect="1" noChangeArrowheads="1"/>
              </p:cNvSpPr>
              <p:nvPr/>
            </p:nvSpPr>
            <p:spPr bwMode="auto">
              <a:xfrm>
                <a:off x="4572694" y="2033584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80"/>
              <p:cNvSpPr>
                <a:spLocks noChangeAspect="1" noChangeArrowheads="1"/>
              </p:cNvSpPr>
              <p:nvPr/>
            </p:nvSpPr>
            <p:spPr bwMode="auto">
              <a:xfrm>
                <a:off x="4480619" y="2081209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81"/>
              <p:cNvSpPr>
                <a:spLocks noChangeAspect="1" noChangeArrowheads="1"/>
              </p:cNvSpPr>
              <p:nvPr/>
            </p:nvSpPr>
            <p:spPr bwMode="auto">
              <a:xfrm>
                <a:off x="4480619" y="2293934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82"/>
              <p:cNvSpPr>
                <a:spLocks noChangeAspect="1" noChangeArrowheads="1"/>
              </p:cNvSpPr>
              <p:nvPr/>
            </p:nvSpPr>
            <p:spPr bwMode="auto">
              <a:xfrm>
                <a:off x="4526657" y="184467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Line 83"/>
              <p:cNvSpPr>
                <a:spLocks noChangeAspect="1" noChangeShapeType="1"/>
              </p:cNvSpPr>
              <p:nvPr/>
            </p:nvSpPr>
            <p:spPr bwMode="auto">
              <a:xfrm flipV="1">
                <a:off x="4526657" y="1773235"/>
                <a:ext cx="0" cy="71437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4456807" y="2317746"/>
                <a:ext cx="2381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Text Box 85"/>
              <p:cNvSpPr txBox="1">
                <a:spLocks noChangeArrowheads="1"/>
              </p:cNvSpPr>
              <p:nvPr/>
            </p:nvSpPr>
            <p:spPr bwMode="auto">
              <a:xfrm>
                <a:off x="4860032" y="1906585"/>
                <a:ext cx="8322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dirty="0" smtClean="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fragment</a:t>
                </a:r>
                <a:endParaRPr lang="de-DE" altLang="de-DE" sz="1400" dirty="0" smtClean="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50" name="Picture 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26876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 Box 101"/>
          <p:cNvSpPr txBox="1">
            <a:spLocks noChangeArrowheads="1"/>
          </p:cNvSpPr>
          <p:nvPr/>
        </p:nvSpPr>
        <p:spPr bwMode="auto">
          <a:xfrm>
            <a:off x="8244408" y="2124000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56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53633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 Box 94"/>
          <p:cNvSpPr txBox="1">
            <a:spLocks noChangeArrowheads="1"/>
          </p:cNvSpPr>
          <p:nvPr/>
        </p:nvSpPr>
        <p:spPr bwMode="auto">
          <a:xfrm>
            <a:off x="2484438" y="5053633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TPC-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x,y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position</a:t>
            </a:r>
            <a:r>
              <a:rPr lang="de-DE" altLang="de-DE" sz="16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S2,S4</a:t>
            </a:r>
          </a:p>
        </p:txBody>
      </p:sp>
      <p:pic>
        <p:nvPicPr>
          <p:cNvPr id="58" name="Picture 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53633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 Box 96"/>
          <p:cNvSpPr txBox="1">
            <a:spLocks noChangeArrowheads="1"/>
          </p:cNvSpPr>
          <p:nvPr/>
        </p:nvSpPr>
        <p:spPr bwMode="auto">
          <a:xfrm>
            <a:off x="5219700" y="5053633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Plastic scintillator (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TOF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S4</a:t>
            </a:r>
          </a:p>
        </p:txBody>
      </p:sp>
      <p:pic>
        <p:nvPicPr>
          <p:cNvPr id="60" name="Picture 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5053633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 Box 98"/>
          <p:cNvSpPr txBox="1">
            <a:spLocks noChangeArrowheads="1"/>
          </p:cNvSpPr>
          <p:nvPr/>
        </p:nvSpPr>
        <p:spPr bwMode="auto">
          <a:xfrm>
            <a:off x="7883525" y="5053633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MUSIC (</a:t>
            </a:r>
            <a:r>
              <a:rPr lang="el-GR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@ S4</a:t>
            </a:r>
            <a:endParaRPr lang="el-GR" altLang="de-DE" sz="16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2" name="Text Box 99"/>
          <p:cNvSpPr txBox="1">
            <a:spLocks noChangeArrowheads="1"/>
          </p:cNvSpPr>
          <p:nvPr/>
        </p:nvSpPr>
        <p:spPr bwMode="auto">
          <a:xfrm>
            <a:off x="683568" y="4736177"/>
            <a:ext cx="1765886" cy="27699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Standard FRS </a:t>
            </a:r>
            <a:r>
              <a:rPr lang="de-DE" altLang="de-DE" sz="1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l-GR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66"/>
          <p:cNvSpPr txBox="1">
            <a:spLocks noChangeArrowheads="1"/>
          </p:cNvSpPr>
          <p:nvPr/>
        </p:nvSpPr>
        <p:spPr bwMode="auto">
          <a:xfrm>
            <a:off x="1260000" y="345600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6624000" y="2880000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2416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7" grpId="0"/>
      <p:bldP spid="59" grpId="0"/>
      <p:bldP spid="61" grpId="0"/>
      <p:bldP spid="62" grpId="0" animBg="1"/>
      <p:bldP spid="49" grpId="0" animBg="1"/>
      <p:bldP spid="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920826"/>
              </p:ext>
            </p:extLst>
          </p:nvPr>
        </p:nvGraphicFramePr>
        <p:xfrm>
          <a:off x="1330722" y="1863527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1863527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6624000" y="252000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69"/>
          <p:cNvSpPr>
            <a:spLocks noChangeShapeType="1"/>
          </p:cNvSpPr>
          <p:nvPr/>
        </p:nvSpPr>
        <p:spPr bwMode="auto">
          <a:xfrm>
            <a:off x="7812484" y="298611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Production, Separation, Identification</a:t>
            </a:r>
          </a:p>
        </p:txBody>
      </p:sp>
      <p:sp>
        <p:nvSpPr>
          <p:cNvPr id="49" name="AutoShape 12"/>
          <p:cNvSpPr>
            <a:spLocks/>
          </p:cNvSpPr>
          <p:nvPr/>
        </p:nvSpPr>
        <p:spPr bwMode="auto">
          <a:xfrm>
            <a:off x="6876256" y="2924944"/>
            <a:ext cx="1439863" cy="1201738"/>
          </a:xfrm>
          <a:prstGeom prst="borderCallout2">
            <a:avLst>
              <a:gd name="adj1" fmla="val 3316"/>
              <a:gd name="adj2" fmla="val -3997"/>
              <a:gd name="adj3" fmla="val -24997"/>
              <a:gd name="adj4" fmla="val -41625"/>
              <a:gd name="adj5" fmla="val -26290"/>
              <a:gd name="adj6" fmla="val -40877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MUSIC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ionization chamber; 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Z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3" name="AutoShape 11"/>
          <p:cNvSpPr>
            <a:spLocks noChangeAspect="1"/>
          </p:cNvSpPr>
          <p:nvPr/>
        </p:nvSpPr>
        <p:spPr bwMode="auto">
          <a:xfrm>
            <a:off x="2196000" y="3600000"/>
            <a:ext cx="1346200" cy="403225"/>
          </a:xfrm>
          <a:prstGeom prst="borderCallout2">
            <a:avLst>
              <a:gd name="adj1" fmla="val -659"/>
              <a:gd name="adj2" fmla="val 107242"/>
              <a:gd name="adj3" fmla="val -48123"/>
              <a:gd name="adj4" fmla="val 149780"/>
              <a:gd name="adj5" fmla="val -50212"/>
              <a:gd name="adj6" fmla="val 150803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4" name="AutoShape 13"/>
          <p:cNvSpPr>
            <a:spLocks/>
          </p:cNvSpPr>
          <p:nvPr/>
        </p:nvSpPr>
        <p:spPr bwMode="auto">
          <a:xfrm>
            <a:off x="5093628" y="3600000"/>
            <a:ext cx="1417637" cy="627063"/>
          </a:xfrm>
          <a:prstGeom prst="borderCallout2">
            <a:avLst>
              <a:gd name="adj1" fmla="val -8903"/>
              <a:gd name="adj2" fmla="val 94125"/>
              <a:gd name="adj3" fmla="val -159812"/>
              <a:gd name="adj4" fmla="val 63086"/>
              <a:gd name="adj5" fmla="val -158664"/>
              <a:gd name="adj6" fmla="val 62392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</a:p>
          <a:p>
            <a:pPr algn="ctr">
              <a:spcBef>
                <a:spcPct val="20000"/>
              </a:spcBef>
            </a:pPr>
            <a:r>
              <a:rPr lang="en-GB" altLang="de-DE" sz="1600" b="1" dirty="0">
                <a:solidFill>
                  <a:srgbClr val="00CC99"/>
                </a:solidFill>
                <a:latin typeface="Symbol" pitchFamily="18" charset="2"/>
              </a:rPr>
              <a:t>b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41700" y="4320000"/>
            <a:ext cx="3284221" cy="2143760"/>
            <a:chOff x="241700" y="3701298"/>
            <a:chExt cx="3284221" cy="2143760"/>
          </a:xfrm>
        </p:grpSpPr>
        <p:grpSp>
          <p:nvGrpSpPr>
            <p:cNvPr id="66" name="Group 26"/>
            <p:cNvGrpSpPr>
              <a:grpSpLocks noChangeAspect="1"/>
            </p:cNvGrpSpPr>
            <p:nvPr/>
          </p:nvGrpSpPr>
          <p:grpSpPr bwMode="auto">
            <a:xfrm>
              <a:off x="241700" y="3701298"/>
              <a:ext cx="3284221" cy="2143760"/>
              <a:chOff x="2744" y="2160"/>
              <a:chExt cx="2586" cy="1688"/>
            </a:xfrm>
          </p:grpSpPr>
          <p:sp>
            <p:nvSpPr>
              <p:cNvPr id="69" name="Rectangle 27"/>
              <p:cNvSpPr>
                <a:spLocks noChangeArrowheads="1"/>
              </p:cNvSpPr>
              <p:nvPr/>
            </p:nvSpPr>
            <p:spPr bwMode="auto">
              <a:xfrm>
                <a:off x="2744" y="2160"/>
                <a:ext cx="2586" cy="1678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70" name="Picture 28" descr="z_ao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205"/>
                <a:ext cx="2544" cy="1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EBEBEB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7" name="Text Box 29"/>
            <p:cNvSpPr txBox="1">
              <a:spLocks noChangeAspect="1" noChangeArrowheads="1"/>
            </p:cNvSpPr>
            <p:nvPr/>
          </p:nvSpPr>
          <p:spPr bwMode="auto">
            <a:xfrm>
              <a:off x="360000" y="3708000"/>
              <a:ext cx="285748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Z</a:t>
              </a:r>
            </a:p>
          </p:txBody>
        </p:sp>
        <p:sp>
          <p:nvSpPr>
            <p:cNvPr id="68" name="Text Box 30"/>
            <p:cNvSpPr txBox="1">
              <a:spLocks noChangeAspect="1" noChangeArrowheads="1"/>
            </p:cNvSpPr>
            <p:nvPr/>
          </p:nvSpPr>
          <p:spPr bwMode="auto">
            <a:xfrm>
              <a:off x="2808000" y="5364000"/>
              <a:ext cx="575308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A/Q</a:t>
              </a:r>
            </a:p>
          </p:txBody>
        </p:sp>
      </p:grpSp>
      <p:sp>
        <p:nvSpPr>
          <p:cNvPr id="71" name="AutoShape 9"/>
          <p:cNvSpPr>
            <a:spLocks/>
          </p:cNvSpPr>
          <p:nvPr/>
        </p:nvSpPr>
        <p:spPr bwMode="auto">
          <a:xfrm>
            <a:off x="6273801" y="1196752"/>
            <a:ext cx="2186631" cy="622300"/>
          </a:xfrm>
          <a:prstGeom prst="borderCallout2">
            <a:avLst>
              <a:gd name="adj1" fmla="val 18366"/>
              <a:gd name="adj2" fmla="val -2833"/>
              <a:gd name="adj3" fmla="val 18366"/>
              <a:gd name="adj4" fmla="val -8968"/>
              <a:gd name="adj5" fmla="val 186166"/>
              <a:gd name="adj6" fmla="val -8281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 err="1">
                <a:solidFill>
                  <a:srgbClr val="00CC99"/>
                </a:solidFill>
                <a:latin typeface="Comic Sans MS" pitchFamily="66" charset="0"/>
              </a:rPr>
              <a:t>multiwire</a:t>
            </a: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 chamber;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beam position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904000" y="4320000"/>
            <a:ext cx="2420666" cy="1898632"/>
            <a:chOff x="5747058" y="3877155"/>
            <a:chExt cx="2420666" cy="1898632"/>
          </a:xfrm>
        </p:grpSpPr>
        <p:sp>
          <p:nvSpPr>
            <p:cNvPr id="73" name="Rectangle 32"/>
            <p:cNvSpPr>
              <a:spLocks noChangeAspect="1" noChangeArrowheads="1"/>
            </p:cNvSpPr>
            <p:nvPr/>
          </p:nvSpPr>
          <p:spPr bwMode="auto">
            <a:xfrm>
              <a:off x="5747060" y="3877155"/>
              <a:ext cx="2419098" cy="1880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74" name="Picture 33" descr="beamspo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058" y="3877160"/>
              <a:ext cx="2420666" cy="189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 Box 34"/>
            <p:cNvSpPr txBox="1">
              <a:spLocks noChangeAspect="1" noChangeArrowheads="1"/>
            </p:cNvSpPr>
            <p:nvPr/>
          </p:nvSpPr>
          <p:spPr bwMode="auto">
            <a:xfrm>
              <a:off x="5976000" y="3888000"/>
              <a:ext cx="274378" cy="317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76" name="Text Box 35"/>
            <p:cNvSpPr txBox="1">
              <a:spLocks noChangeAspect="1" noChangeArrowheads="1"/>
            </p:cNvSpPr>
            <p:nvPr/>
          </p:nvSpPr>
          <p:spPr bwMode="auto">
            <a:xfrm>
              <a:off x="7812000" y="5292000"/>
              <a:ext cx="291144" cy="317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X</a:t>
              </a: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1475656" y="2636912"/>
            <a:ext cx="864096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87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116157"/>
              </p:ext>
            </p:extLst>
          </p:nvPr>
        </p:nvGraphicFramePr>
        <p:xfrm>
          <a:off x="1330722" y="1863527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1863527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6624000" y="252000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69"/>
          <p:cNvSpPr>
            <a:spLocks noChangeShapeType="1"/>
          </p:cNvSpPr>
          <p:nvPr/>
        </p:nvSpPr>
        <p:spPr bwMode="auto">
          <a:xfrm>
            <a:off x="7812484" y="298611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Production, Separation, Identification</a:t>
            </a:r>
          </a:p>
        </p:txBody>
      </p:sp>
      <p:sp>
        <p:nvSpPr>
          <p:cNvPr id="49" name="AutoShape 12"/>
          <p:cNvSpPr>
            <a:spLocks/>
          </p:cNvSpPr>
          <p:nvPr/>
        </p:nvSpPr>
        <p:spPr bwMode="auto">
          <a:xfrm>
            <a:off x="6876256" y="2924944"/>
            <a:ext cx="1439863" cy="1201738"/>
          </a:xfrm>
          <a:prstGeom prst="borderCallout2">
            <a:avLst>
              <a:gd name="adj1" fmla="val 3316"/>
              <a:gd name="adj2" fmla="val -3997"/>
              <a:gd name="adj3" fmla="val -24997"/>
              <a:gd name="adj4" fmla="val -41625"/>
              <a:gd name="adj5" fmla="val -26290"/>
              <a:gd name="adj6" fmla="val -40877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MUSIC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ionization chamber; 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Z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3" name="AutoShape 11"/>
          <p:cNvSpPr>
            <a:spLocks noChangeAspect="1"/>
          </p:cNvSpPr>
          <p:nvPr/>
        </p:nvSpPr>
        <p:spPr bwMode="auto">
          <a:xfrm>
            <a:off x="2196000" y="3600000"/>
            <a:ext cx="1346200" cy="403225"/>
          </a:xfrm>
          <a:prstGeom prst="borderCallout2">
            <a:avLst>
              <a:gd name="adj1" fmla="val -659"/>
              <a:gd name="adj2" fmla="val 107242"/>
              <a:gd name="adj3" fmla="val -48123"/>
              <a:gd name="adj4" fmla="val 149780"/>
              <a:gd name="adj5" fmla="val -50212"/>
              <a:gd name="adj6" fmla="val 150803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4" name="AutoShape 13"/>
          <p:cNvSpPr>
            <a:spLocks/>
          </p:cNvSpPr>
          <p:nvPr/>
        </p:nvSpPr>
        <p:spPr bwMode="auto">
          <a:xfrm>
            <a:off x="5093628" y="3600000"/>
            <a:ext cx="1417637" cy="627063"/>
          </a:xfrm>
          <a:prstGeom prst="borderCallout2">
            <a:avLst>
              <a:gd name="adj1" fmla="val -8903"/>
              <a:gd name="adj2" fmla="val 94125"/>
              <a:gd name="adj3" fmla="val -159812"/>
              <a:gd name="adj4" fmla="val 63086"/>
              <a:gd name="adj5" fmla="val -158664"/>
              <a:gd name="adj6" fmla="val 62392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</a:p>
          <a:p>
            <a:pPr algn="ctr">
              <a:spcBef>
                <a:spcPct val="20000"/>
              </a:spcBef>
            </a:pPr>
            <a:r>
              <a:rPr lang="en-GB" altLang="de-DE" sz="1600" b="1" dirty="0">
                <a:solidFill>
                  <a:srgbClr val="00CC99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71" name="AutoShape 9"/>
          <p:cNvSpPr>
            <a:spLocks/>
          </p:cNvSpPr>
          <p:nvPr/>
        </p:nvSpPr>
        <p:spPr bwMode="auto">
          <a:xfrm>
            <a:off x="6238305" y="1196752"/>
            <a:ext cx="2870199" cy="622300"/>
          </a:xfrm>
          <a:prstGeom prst="borderCallout2">
            <a:avLst>
              <a:gd name="adj1" fmla="val 18366"/>
              <a:gd name="adj2" fmla="val -2833"/>
              <a:gd name="adj3" fmla="val 18366"/>
              <a:gd name="adj4" fmla="val -8968"/>
              <a:gd name="adj5" fmla="val 187874"/>
              <a:gd name="adj6" fmla="val -7170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 err="1">
                <a:solidFill>
                  <a:srgbClr val="00CC99"/>
                </a:solidFill>
                <a:latin typeface="Comic Sans MS" pitchFamily="66" charset="0"/>
              </a:rPr>
              <a:t>multiwire</a:t>
            </a: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 </a:t>
            </a:r>
            <a:r>
              <a:rPr lang="en-US" altLang="de-DE" sz="1600" b="1" dirty="0" smtClean="0">
                <a:solidFill>
                  <a:srgbClr val="00CC99"/>
                </a:solidFill>
                <a:latin typeface="Comic Sans MS" pitchFamily="66" charset="0"/>
              </a:rPr>
              <a:t>chamber or TPC;</a:t>
            </a:r>
            <a:endParaRPr lang="en-US" altLang="de-DE" sz="1600" b="1" dirty="0">
              <a:solidFill>
                <a:srgbClr val="00CC99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beam position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904000" y="4320000"/>
            <a:ext cx="2450282" cy="1898632"/>
            <a:chOff x="5747058" y="3877155"/>
            <a:chExt cx="2450282" cy="1898632"/>
          </a:xfrm>
        </p:grpSpPr>
        <p:sp>
          <p:nvSpPr>
            <p:cNvPr id="73" name="Rectangle 32"/>
            <p:cNvSpPr>
              <a:spLocks noChangeAspect="1" noChangeArrowheads="1"/>
            </p:cNvSpPr>
            <p:nvPr/>
          </p:nvSpPr>
          <p:spPr bwMode="auto">
            <a:xfrm>
              <a:off x="5747060" y="3877155"/>
              <a:ext cx="2419098" cy="1880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74" name="Picture 33" descr="beamsp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058" y="3877160"/>
              <a:ext cx="2420666" cy="189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 Box 34"/>
            <p:cNvSpPr txBox="1">
              <a:spLocks noChangeAspect="1" noChangeArrowheads="1"/>
            </p:cNvSpPr>
            <p:nvPr/>
          </p:nvSpPr>
          <p:spPr bwMode="auto">
            <a:xfrm>
              <a:off x="5976000" y="3888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76" name="Text Box 35"/>
            <p:cNvSpPr txBox="1">
              <a:spLocks noChangeAspect="1" noChangeArrowheads="1"/>
            </p:cNvSpPr>
            <p:nvPr/>
          </p:nvSpPr>
          <p:spPr bwMode="auto">
            <a:xfrm>
              <a:off x="7812000" y="5292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1475656" y="2636912"/>
            <a:ext cx="864096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83568" y="4104002"/>
            <a:ext cx="3489426" cy="2349335"/>
            <a:chOff x="683568" y="4104002"/>
            <a:chExt cx="3489426" cy="2349335"/>
          </a:xfrm>
        </p:grpSpPr>
        <p:pic>
          <p:nvPicPr>
            <p:cNvPr id="23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4104002"/>
              <a:ext cx="3380994" cy="2195703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274243" y="4354661"/>
              <a:ext cx="1146175" cy="806450"/>
              <a:chOff x="1430" y="2701"/>
              <a:chExt cx="722" cy="508"/>
            </a:xfrm>
          </p:grpSpPr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H="1">
                <a:off x="1430" y="2952"/>
                <a:ext cx="362" cy="257"/>
              </a:xfrm>
              <a:prstGeom prst="line">
                <a:avLst/>
              </a:prstGeom>
              <a:noFill/>
              <a:ln w="72000">
                <a:solidFill>
                  <a:srgbClr val="FFCC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1689" y="2701"/>
                <a:ext cx="463" cy="32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947" tIns="97947" rIns="97947" bIns="97947" anchor="ctr" anchorCtr="1">
                <a:spAutoFit/>
              </a:bodyPr>
              <a:lstStyle>
                <a:lvl1pPr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143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828675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244600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6589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828675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7225" algn="l"/>
                  </a:tabLst>
                  <a:defRPr/>
                </a:pPr>
                <a:r>
                  <a:rPr kumimoji="0" lang="en-GB" altLang="de-DE" sz="2200" b="1" i="0" u="none" strike="noStrike" kern="0" cap="none" spc="0" normalizeH="0" baseline="33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56</a:t>
                </a:r>
                <a:r>
                  <a:rPr kumimoji="0" lang="en-GB" altLang="de-DE" sz="2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Cr</a:t>
                </a:r>
              </a:p>
            </p:txBody>
          </p:sp>
        </p:grp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683568" y="4930924"/>
              <a:ext cx="165100" cy="311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Z</a:t>
              </a: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2267893" y="6226324"/>
              <a:ext cx="431800" cy="227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A/Q</a:t>
              </a:r>
            </a:p>
          </p:txBody>
        </p:sp>
      </p:grpSp>
      <p:sp>
        <p:nvSpPr>
          <p:cNvPr id="30" name="Text Box 66"/>
          <p:cNvSpPr txBox="1">
            <a:spLocks noChangeArrowheads="1"/>
          </p:cNvSpPr>
          <p:nvPr/>
        </p:nvSpPr>
        <p:spPr bwMode="auto">
          <a:xfrm>
            <a:off x="1043608" y="259200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611565" y="2159278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3033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Production, Separation, Identification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720000" y="1268760"/>
            <a:ext cx="1946608" cy="1369060"/>
            <a:chOff x="395536" y="1350839"/>
            <a:chExt cx="1946608" cy="1369060"/>
          </a:xfrm>
        </p:grpSpPr>
        <p:pic>
          <p:nvPicPr>
            <p:cNvPr id="6" name="Picture 87" descr="3dgsimod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8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9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3420000" y="1376760"/>
            <a:ext cx="2477950" cy="955430"/>
            <a:chOff x="3214361" y="1773235"/>
            <a:chExt cx="2477950" cy="955430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214361" y="1900238"/>
              <a:ext cx="793807" cy="828427"/>
              <a:chOff x="3214361" y="1900238"/>
              <a:chExt cx="793807" cy="828427"/>
            </a:xfrm>
          </p:grpSpPr>
          <p:sp>
            <p:nvSpPr>
              <p:cNvPr id="32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214361" y="2420888"/>
                <a:ext cx="79380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Oval 55"/>
              <p:cNvSpPr>
                <a:spLocks noChangeAspect="1" noChangeArrowheads="1"/>
              </p:cNvSpPr>
              <p:nvPr/>
            </p:nvSpPr>
            <p:spPr bwMode="auto">
              <a:xfrm>
                <a:off x="3306465" y="1900238"/>
                <a:ext cx="341313" cy="34131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56"/>
              <p:cNvSpPr>
                <a:spLocks noChangeAspect="1" noChangeArrowheads="1"/>
              </p:cNvSpPr>
              <p:nvPr/>
            </p:nvSpPr>
            <p:spPr bwMode="auto">
              <a:xfrm>
                <a:off x="3533478" y="2184400"/>
                <a:ext cx="228600" cy="22701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AutoShape 57"/>
              <p:cNvSpPr>
                <a:spLocks noChangeAspect="1" noChangeArrowheads="1"/>
              </p:cNvSpPr>
              <p:nvPr/>
            </p:nvSpPr>
            <p:spPr bwMode="auto">
              <a:xfrm rot="16200000">
                <a:off x="3449340" y="2098675"/>
                <a:ext cx="57150" cy="22701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Line 58"/>
              <p:cNvSpPr>
                <a:spLocks noChangeAspect="1" noChangeShapeType="1"/>
              </p:cNvSpPr>
              <p:nvPr/>
            </p:nvSpPr>
            <p:spPr bwMode="auto">
              <a:xfrm>
                <a:off x="3619203" y="2098675"/>
                <a:ext cx="2841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176000" y="1773235"/>
              <a:ext cx="1516311" cy="955430"/>
              <a:chOff x="4176000" y="1773235"/>
              <a:chExt cx="1516311" cy="955430"/>
            </a:xfrm>
          </p:grpSpPr>
          <p:sp>
            <p:nvSpPr>
              <p:cNvPr id="13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176000" y="2420888"/>
                <a:ext cx="76334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Oval 68"/>
              <p:cNvSpPr>
                <a:spLocks noChangeAspect="1" noChangeArrowheads="1"/>
              </p:cNvSpPr>
              <p:nvPr/>
            </p:nvSpPr>
            <p:spPr bwMode="auto">
              <a:xfrm>
                <a:off x="4412357" y="1938335"/>
                <a:ext cx="274638" cy="284162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Oval 69"/>
              <p:cNvSpPr>
                <a:spLocks noChangeAspect="1" noChangeArrowheads="1"/>
              </p:cNvSpPr>
              <p:nvPr/>
            </p:nvSpPr>
            <p:spPr bwMode="auto">
              <a:xfrm>
                <a:off x="4366319" y="191452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Oval 70"/>
              <p:cNvSpPr>
                <a:spLocks noChangeAspect="1" noChangeArrowheads="1"/>
              </p:cNvSpPr>
              <p:nvPr/>
            </p:nvSpPr>
            <p:spPr bwMode="auto">
              <a:xfrm>
                <a:off x="4320282" y="2152647"/>
                <a:ext cx="22225" cy="2222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Oval 71"/>
              <p:cNvSpPr>
                <a:spLocks noChangeAspect="1" noChangeArrowheads="1"/>
              </p:cNvSpPr>
              <p:nvPr/>
            </p:nvSpPr>
            <p:spPr bwMode="auto">
              <a:xfrm>
                <a:off x="4640957" y="2293934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Oval 72"/>
              <p:cNvSpPr>
                <a:spLocks noChangeAspect="1" noChangeArrowheads="1"/>
              </p:cNvSpPr>
              <p:nvPr/>
            </p:nvSpPr>
            <p:spPr bwMode="auto">
              <a:xfrm>
                <a:off x="4640957" y="1914522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228207" y="2174872"/>
                <a:ext cx="92075" cy="714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Line 74"/>
              <p:cNvSpPr>
                <a:spLocks noChangeAspect="1" noChangeShapeType="1"/>
              </p:cNvSpPr>
              <p:nvPr/>
            </p:nvSpPr>
            <p:spPr bwMode="auto">
              <a:xfrm>
                <a:off x="4664769" y="2317746"/>
                <a:ext cx="6826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Line 75"/>
              <p:cNvSpPr>
                <a:spLocks noChangeAspect="1" noChangeShapeType="1"/>
              </p:cNvSpPr>
              <p:nvPr/>
            </p:nvSpPr>
            <p:spPr bwMode="auto">
              <a:xfrm flipV="1">
                <a:off x="4664769" y="1868485"/>
                <a:ext cx="114300" cy="460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Line 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20282" y="1820860"/>
                <a:ext cx="46038" cy="9366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Line 77"/>
              <p:cNvSpPr>
                <a:spLocks noChangeAspect="1" noChangeShapeType="1"/>
              </p:cNvSpPr>
              <p:nvPr/>
            </p:nvSpPr>
            <p:spPr bwMode="auto">
              <a:xfrm>
                <a:off x="4664769" y="2081209"/>
                <a:ext cx="230188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78"/>
              <p:cNvSpPr>
                <a:spLocks noChangeAspect="1" noChangeArrowheads="1"/>
              </p:cNvSpPr>
              <p:nvPr/>
            </p:nvSpPr>
            <p:spPr bwMode="auto">
              <a:xfrm>
                <a:off x="4572694" y="2152647"/>
                <a:ext cx="22225" cy="2222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79"/>
              <p:cNvSpPr>
                <a:spLocks noChangeAspect="1" noChangeArrowheads="1"/>
              </p:cNvSpPr>
              <p:nvPr/>
            </p:nvSpPr>
            <p:spPr bwMode="auto">
              <a:xfrm>
                <a:off x="4572694" y="2033584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80"/>
              <p:cNvSpPr>
                <a:spLocks noChangeAspect="1" noChangeArrowheads="1"/>
              </p:cNvSpPr>
              <p:nvPr/>
            </p:nvSpPr>
            <p:spPr bwMode="auto">
              <a:xfrm>
                <a:off x="4480619" y="2081209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Oval 81"/>
              <p:cNvSpPr>
                <a:spLocks noChangeAspect="1" noChangeArrowheads="1"/>
              </p:cNvSpPr>
              <p:nvPr/>
            </p:nvSpPr>
            <p:spPr bwMode="auto">
              <a:xfrm>
                <a:off x="4480619" y="2293934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Oval 82"/>
              <p:cNvSpPr>
                <a:spLocks noChangeAspect="1" noChangeArrowheads="1"/>
              </p:cNvSpPr>
              <p:nvPr/>
            </p:nvSpPr>
            <p:spPr bwMode="auto">
              <a:xfrm>
                <a:off x="4526657" y="184467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Line 83"/>
              <p:cNvSpPr>
                <a:spLocks noChangeAspect="1" noChangeShapeType="1"/>
              </p:cNvSpPr>
              <p:nvPr/>
            </p:nvSpPr>
            <p:spPr bwMode="auto">
              <a:xfrm flipV="1">
                <a:off x="4526657" y="1773235"/>
                <a:ext cx="0" cy="71437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4456807" y="2317746"/>
                <a:ext cx="2381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Text Box 85"/>
              <p:cNvSpPr txBox="1">
                <a:spLocks noChangeArrowheads="1"/>
              </p:cNvSpPr>
              <p:nvPr/>
            </p:nvSpPr>
            <p:spPr bwMode="auto">
              <a:xfrm>
                <a:off x="4860032" y="1906585"/>
                <a:ext cx="8322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dirty="0" smtClean="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fragment</a:t>
                </a:r>
                <a:endParaRPr lang="de-DE" altLang="de-DE" sz="1400" dirty="0" smtClean="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37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26876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101"/>
          <p:cNvSpPr txBox="1">
            <a:spLocks noChangeArrowheads="1"/>
          </p:cNvSpPr>
          <p:nvPr/>
        </p:nvSpPr>
        <p:spPr bwMode="auto">
          <a:xfrm>
            <a:off x="8244408" y="2124000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39" name="Picture 50" descr="t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73" y="2780926"/>
            <a:ext cx="4478834" cy="34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2182577" cy="346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0195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50826" y="1987922"/>
            <a:ext cx="6192837" cy="2089150"/>
            <a:chOff x="661" y="1933"/>
            <a:chExt cx="3625" cy="1132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661" y="1933"/>
              <a:ext cx="3625" cy="1132"/>
              <a:chOff x="661" y="1933"/>
              <a:chExt cx="3625" cy="1132"/>
            </a:xfrm>
          </p:grpSpPr>
          <p:pic>
            <p:nvPicPr>
              <p:cNvPr id="13" name="Picture 7" descr="SFR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1979"/>
                <a:ext cx="3625" cy="1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2925" y="1933"/>
                <a:ext cx="499" cy="227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altLang="de-DE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061" y="1978"/>
                <a:ext cx="227" cy="227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altLang="de-DE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 rot="-2400000">
              <a:off x="1202" y="1979"/>
              <a:ext cx="408" cy="136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8" descr="FR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4" y="4572024"/>
            <a:ext cx="47625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F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1196999"/>
            <a:ext cx="35274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03413" y="1379562"/>
            <a:ext cx="68103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>
                <a:solidFill>
                  <a:srgbClr val="0099FF"/>
                </a:solidFill>
                <a:latin typeface="Verdana"/>
                <a:cs typeface="Arial" charset="0"/>
              </a:rPr>
              <a:t>FRS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-36512" y="2006624"/>
            <a:ext cx="15541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>
                <a:solidFill>
                  <a:srgbClr val="FF0000"/>
                </a:solidFill>
                <a:latin typeface="Verdana"/>
                <a:cs typeface="Arial" charset="0"/>
              </a:rPr>
              <a:t>Super-FRS</a:t>
            </a:r>
          </a:p>
        </p:txBody>
      </p:sp>
      <p:pic>
        <p:nvPicPr>
          <p:cNvPr id="20" name="Picture 18" descr="MagicR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99" y="2029053"/>
            <a:ext cx="2567864" cy="147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1" name="Gruppieren 2"/>
          <p:cNvGrpSpPr>
            <a:grpSpLocks/>
          </p:cNvGrpSpPr>
          <p:nvPr/>
        </p:nvGrpSpPr>
        <p:grpSpPr bwMode="auto">
          <a:xfrm>
            <a:off x="395288" y="3744000"/>
            <a:ext cx="6048375" cy="369887"/>
            <a:chOff x="539750" y="2078850"/>
            <a:chExt cx="6048375" cy="369332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39750" y="2420938"/>
              <a:ext cx="604837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smtClean="0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3041650" y="2078850"/>
              <a:ext cx="8524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kern="0" dirty="0">
                  <a:solidFill>
                    <a:prstClr val="black"/>
                  </a:solidFill>
                  <a:latin typeface="Verdana"/>
                  <a:cs typeface="Arial" charset="0"/>
                </a:rPr>
                <a:t>150m</a:t>
              </a:r>
            </a:p>
          </p:txBody>
        </p:sp>
      </p:grp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Comparison of FRS with Super-FRS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8" y="4176000"/>
            <a:ext cx="3002418" cy="217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047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357110" cy="494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Layout and Separation Properties</a:t>
            </a:r>
          </a:p>
        </p:txBody>
      </p:sp>
    </p:spTree>
    <p:extLst>
      <p:ext uri="{BB962C8B-B14F-4D97-AF65-F5344CB8AC3E}">
        <p14:creationId xmlns:p14="http://schemas.microsoft.com/office/powerpoint/2010/main" val="72206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7" name="Gruppieren 9246"/>
          <p:cNvGrpSpPr/>
          <p:nvPr/>
        </p:nvGrpSpPr>
        <p:grpSpPr>
          <a:xfrm>
            <a:off x="1188000" y="1699200"/>
            <a:ext cx="6254750" cy="4524375"/>
            <a:chOff x="1188000" y="1699200"/>
            <a:chExt cx="6254750" cy="4524375"/>
          </a:xfrm>
        </p:grpSpPr>
        <p:pic>
          <p:nvPicPr>
            <p:cNvPr id="92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000" y="1699200"/>
              <a:ext cx="6254750" cy="452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Gerade Verbindung 17"/>
            <p:cNvCxnSpPr/>
            <p:nvPr/>
          </p:nvCxnSpPr>
          <p:spPr bwMode="auto">
            <a:xfrm flipV="1">
              <a:off x="2339752" y="2708920"/>
              <a:ext cx="1080120" cy="1872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/>
          </p:nvCxnSpPr>
          <p:spPr bwMode="auto">
            <a:xfrm flipV="1">
              <a:off x="3419872" y="2060848"/>
              <a:ext cx="1188000" cy="6393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/>
          </p:nvCxnSpPr>
          <p:spPr bwMode="auto">
            <a:xfrm flipV="1">
              <a:off x="4607872" y="1916832"/>
              <a:ext cx="111625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/>
          </p:nvCxnSpPr>
          <p:spPr bwMode="auto">
            <a:xfrm flipV="1">
              <a:off x="5724127" y="1882956"/>
              <a:ext cx="576000" cy="360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/>
          </p:nvCxnSpPr>
          <p:spPr bwMode="auto">
            <a:xfrm flipV="1">
              <a:off x="6336000" y="1836000"/>
              <a:ext cx="684000" cy="360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/>
          </p:nvCxnSpPr>
          <p:spPr bwMode="auto">
            <a:xfrm flipV="1">
              <a:off x="2024195" y="4586322"/>
              <a:ext cx="307362" cy="55654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/>
          </p:nvCxnSpPr>
          <p:spPr bwMode="auto">
            <a:xfrm flipV="1">
              <a:off x="2052000" y="5508000"/>
              <a:ext cx="287752" cy="666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/>
          </p:nvCxnSpPr>
          <p:spPr bwMode="auto">
            <a:xfrm flipV="1">
              <a:off x="3419872" y="4032000"/>
              <a:ext cx="1188000" cy="8595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/>
          </p:nvCxnSpPr>
          <p:spPr bwMode="auto">
            <a:xfrm flipV="1">
              <a:off x="4615711" y="3544653"/>
              <a:ext cx="1100578" cy="46846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/>
          </p:nvCxnSpPr>
          <p:spPr bwMode="auto">
            <a:xfrm flipV="1">
              <a:off x="5665287" y="3371672"/>
              <a:ext cx="651662" cy="20415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/>
          </p:nvCxnSpPr>
          <p:spPr bwMode="auto">
            <a:xfrm flipV="1">
              <a:off x="6339118" y="3229994"/>
              <a:ext cx="645427" cy="1360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28" name="Textfeld 9227"/>
            <p:cNvSpPr txBox="1"/>
            <p:nvPr/>
          </p:nvSpPr>
          <p:spPr>
            <a:xfrm>
              <a:off x="2916000" y="3861048"/>
              <a:ext cx="993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2268000" y="4752000"/>
              <a:ext cx="9585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854000" y="5166000"/>
              <a:ext cx="790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Gerade Verbindung 39"/>
            <p:cNvCxnSpPr/>
            <p:nvPr/>
          </p:nvCxnSpPr>
          <p:spPr bwMode="auto">
            <a:xfrm flipV="1">
              <a:off x="2342721" y="4873995"/>
              <a:ext cx="1082706" cy="62713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Textfeld 53"/>
            <p:cNvSpPr txBox="1"/>
            <p:nvPr/>
          </p:nvSpPr>
          <p:spPr>
            <a:xfrm>
              <a:off x="3924000" y="3140968"/>
              <a:ext cx="11301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124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Rh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932000" y="2880000"/>
              <a:ext cx="119904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Dy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5598000" y="2601198"/>
              <a:ext cx="11398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208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Pb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6246000" y="2276872"/>
              <a:ext cx="108523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238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186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80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700808"/>
            <a:ext cx="2919048" cy="19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qph.ec.quoracdn.net/main-qimg-c4b2b297fc6bc7d35d66e84cb2817c66-c?convert_to_webp=tru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23360"/>
            <a:ext cx="6915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539552" y="1260000"/>
            <a:ext cx="856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</a:rPr>
              <a:t>Atomic nuclei are quantum systems </a:t>
            </a:r>
            <a:r>
              <a:rPr lang="en-US" sz="1400" dirty="0" smtClean="0">
                <a:solidFill>
                  <a:srgbClr val="0000CC"/>
                </a:solidFill>
              </a:rPr>
              <a:t>with a finite number of strongly interacting fermions: protons and neutrons. </a:t>
            </a:r>
          </a:p>
        </p:txBody>
      </p:sp>
      <p:grpSp>
        <p:nvGrpSpPr>
          <p:cNvPr id="5137" name="Gruppieren 5136"/>
          <p:cNvGrpSpPr/>
          <p:nvPr/>
        </p:nvGrpSpPr>
        <p:grpSpPr>
          <a:xfrm>
            <a:off x="5030511" y="2996952"/>
            <a:ext cx="3789961" cy="3201523"/>
            <a:chOff x="4788000" y="3357152"/>
            <a:chExt cx="3789961" cy="3201523"/>
          </a:xfrm>
        </p:grpSpPr>
        <p:sp>
          <p:nvSpPr>
            <p:cNvPr id="2" name="Ellipse 1"/>
            <p:cNvSpPr/>
            <p:nvPr/>
          </p:nvSpPr>
          <p:spPr bwMode="auto">
            <a:xfrm>
              <a:off x="5004048" y="3501168"/>
              <a:ext cx="1440000" cy="1440000"/>
            </a:xfrm>
            <a:prstGeom prst="ellipse">
              <a:avLst/>
            </a:prstGeom>
            <a:solidFill>
              <a:srgbClr val="FF9933">
                <a:alpha val="49804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5651952" y="3924368"/>
              <a:ext cx="432216" cy="450000"/>
              <a:chOff x="6300024" y="2052000"/>
              <a:chExt cx="432216" cy="450000"/>
            </a:xfrm>
          </p:grpSpPr>
          <p:sp>
            <p:nvSpPr>
              <p:cNvPr id="5" name="Ellipse 4"/>
              <p:cNvSpPr/>
              <p:nvPr/>
            </p:nvSpPr>
            <p:spPr bwMode="auto">
              <a:xfrm>
                <a:off x="6444240" y="22048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 bwMode="auto">
              <a:xfrm>
                <a:off x="6588240" y="2141240"/>
                <a:ext cx="144000" cy="144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 bwMode="auto">
              <a:xfrm>
                <a:off x="6570024" y="2293640"/>
                <a:ext cx="144000" cy="144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 bwMode="auto">
              <a:xfrm>
                <a:off x="6426024" y="2358000"/>
                <a:ext cx="144000" cy="144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 bwMode="auto">
              <a:xfrm>
                <a:off x="6462024" y="2052000"/>
                <a:ext cx="144000" cy="144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 bwMode="auto">
              <a:xfrm>
                <a:off x="6321624" y="2109600"/>
                <a:ext cx="144000" cy="144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 bwMode="auto">
              <a:xfrm>
                <a:off x="6300024" y="2268000"/>
                <a:ext cx="144000" cy="1440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" name="Gerade Verbindung mit Pfeil 6"/>
              <p:cNvCxnSpPr/>
              <p:nvPr/>
            </p:nvCxnSpPr>
            <p:spPr bwMode="auto">
              <a:xfrm rot="540000">
                <a:off x="6534000" y="2124000"/>
                <a:ext cx="0" cy="144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Gerade Verbindung mit Pfeil 15"/>
              <p:cNvCxnSpPr/>
              <p:nvPr/>
            </p:nvCxnSpPr>
            <p:spPr bwMode="auto">
              <a:xfrm rot="4140000">
                <a:off x="6598800" y="2170800"/>
                <a:ext cx="0" cy="144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mit Pfeil 16"/>
              <p:cNvCxnSpPr/>
              <p:nvPr/>
            </p:nvCxnSpPr>
            <p:spPr bwMode="auto">
              <a:xfrm rot="7740000">
                <a:off x="6588000" y="2250000"/>
                <a:ext cx="0" cy="144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Gerade Verbindung mit Pfeil 17"/>
              <p:cNvCxnSpPr/>
              <p:nvPr/>
            </p:nvCxnSpPr>
            <p:spPr bwMode="auto">
              <a:xfrm rot="11340000">
                <a:off x="6508800" y="2289600"/>
                <a:ext cx="0" cy="144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Gerade Verbindung mit Pfeil 18"/>
              <p:cNvCxnSpPr/>
              <p:nvPr/>
            </p:nvCxnSpPr>
            <p:spPr bwMode="auto">
              <a:xfrm rot="14940000">
                <a:off x="6440400" y="2239200"/>
                <a:ext cx="0" cy="144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Gerade Verbindung mit Pfeil 19"/>
              <p:cNvCxnSpPr/>
              <p:nvPr/>
            </p:nvCxnSpPr>
            <p:spPr bwMode="auto">
              <a:xfrm rot="18540000">
                <a:off x="6454800" y="2152800"/>
                <a:ext cx="0" cy="144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sm" len="sm"/>
                <a:tailEnd type="triangl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2" name="Gruppieren 21"/>
            <p:cNvGrpSpPr/>
            <p:nvPr/>
          </p:nvGrpSpPr>
          <p:grpSpPr>
            <a:xfrm>
              <a:off x="6661924" y="3357152"/>
              <a:ext cx="1659429" cy="461665"/>
              <a:chOff x="7308304" y="2052000"/>
              <a:chExt cx="1659429" cy="461665"/>
            </a:xfrm>
          </p:grpSpPr>
          <p:sp>
            <p:nvSpPr>
              <p:cNvPr id="15" name="Textfeld 14"/>
              <p:cNvSpPr txBox="1"/>
              <p:nvPr/>
            </p:nvSpPr>
            <p:spPr>
              <a:xfrm>
                <a:off x="7308304" y="2052000"/>
                <a:ext cx="165942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range of nuclear force   </a:t>
                </a:r>
              </a:p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7749999" y="2312848"/>
                <a:ext cx="144016" cy="144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5" name="Gruppieren 24"/>
            <p:cNvGrpSpPr/>
            <p:nvPr/>
          </p:nvGrpSpPr>
          <p:grpSpPr>
            <a:xfrm>
              <a:off x="6660232" y="4077232"/>
              <a:ext cx="1665456" cy="646331"/>
              <a:chOff x="7380312" y="2502000"/>
              <a:chExt cx="1665456" cy="646331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7380312" y="2502000"/>
                <a:ext cx="1665456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Due to constant density,</a:t>
                </a:r>
              </a:p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energy felt by </a:t>
                </a:r>
              </a:p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is also constant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Ellipse 23"/>
              <p:cNvSpPr/>
              <p:nvPr/>
            </p:nvSpPr>
            <p:spPr bwMode="auto">
              <a:xfrm>
                <a:off x="7506008" y="29427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00" y="4968000"/>
              <a:ext cx="2974975" cy="159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Gerade Verbindung 28"/>
            <p:cNvCxnSpPr/>
            <p:nvPr/>
          </p:nvCxnSpPr>
          <p:spPr bwMode="auto">
            <a:xfrm flipV="1">
              <a:off x="5716800" y="4176000"/>
              <a:ext cx="0" cy="14518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/>
          </p:nvCxnSpPr>
          <p:spPr bwMode="auto">
            <a:xfrm flipV="1">
              <a:off x="6465600" y="4176000"/>
              <a:ext cx="0" cy="149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20" name="Textfeld 5119"/>
            <p:cNvSpPr txBox="1"/>
            <p:nvPr/>
          </p:nvSpPr>
          <p:spPr>
            <a:xfrm>
              <a:off x="6715767" y="5940000"/>
              <a:ext cx="16738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distance from the center</a:t>
              </a:r>
            </a:p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the nucleus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1" name="Textfeld 5120"/>
            <p:cNvSpPr txBox="1"/>
            <p:nvPr/>
          </p:nvSpPr>
          <p:spPr>
            <a:xfrm>
              <a:off x="6660000" y="4968000"/>
              <a:ext cx="19179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Mean potential</a:t>
              </a:r>
            </a:p>
            <a:p>
              <a:r>
                <a:rPr lang="en-US" sz="12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(effect from other nucleons)</a:t>
              </a:r>
            </a:p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36" name="Gerade Verbindung mit Pfeil 5135"/>
            <p:cNvCxnSpPr/>
            <p:nvPr/>
          </p:nvCxnSpPr>
          <p:spPr bwMode="auto">
            <a:xfrm flipH="1">
              <a:off x="6156176" y="3818817"/>
              <a:ext cx="505748" cy="2351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38" name="Textfeld 5137"/>
          <p:cNvSpPr txBox="1"/>
          <p:nvPr/>
        </p:nvSpPr>
        <p:spPr>
          <a:xfrm>
            <a:off x="5076056" y="1609636"/>
            <a:ext cx="3744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</a:rPr>
              <a:t> Light nuclei up to A=12 are described by 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bare nucleon-nucleon interaction.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</a:rPr>
              <a:t>In heavier nuclei the interactions between</a:t>
            </a:r>
          </a:p>
          <a:p>
            <a:r>
              <a:rPr lang="en-US" sz="1400" dirty="0">
                <a:solidFill>
                  <a:srgbClr val="0000CC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</a:rPr>
              <a:t>       the nucleons are modified by the medium           </a:t>
            </a:r>
          </a:p>
          <a:p>
            <a:r>
              <a:rPr lang="en-US" sz="1400" dirty="0">
                <a:solidFill>
                  <a:srgbClr val="0000CC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</a:rPr>
              <a:t>       </a:t>
            </a:r>
            <a:r>
              <a:rPr lang="en-US" sz="1400" dirty="0" smtClean="0">
                <a:solidFill>
                  <a:srgbClr val="FF0000"/>
                </a:solidFill>
              </a:rPr>
              <a:t>→ effective interactions are needed.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0" y="6264000"/>
            <a:ext cx="555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collective phenomena be explained from individual motion?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09" y="4051706"/>
            <a:ext cx="2240474" cy="218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The Why and How of Radioactive-Beam Research</a:t>
            </a:r>
          </a:p>
        </p:txBody>
      </p:sp>
    </p:spTree>
    <p:extLst>
      <p:ext uri="{BB962C8B-B14F-4D97-AF65-F5344CB8AC3E}">
        <p14:creationId xmlns:p14="http://schemas.microsoft.com/office/powerpoint/2010/main" val="3405406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FR</a:t>
            </a: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agment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eparator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335463" y="3867770"/>
            <a:ext cx="173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Arial" pitchFamily="34" charset="0"/>
              </a:rPr>
              <a:t>Wedge-shaped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Arial" pitchFamily="34" charset="0"/>
              </a:rPr>
              <a:t>Degrader</a:t>
            </a:r>
            <a:endParaRPr lang="de-DE" altLang="de-DE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11188" y="1256332"/>
            <a:ext cx="7593012" cy="2684463"/>
            <a:chOff x="385" y="618"/>
            <a:chExt cx="4783" cy="1691"/>
          </a:xfrm>
        </p:grpSpPr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1247" y="709"/>
              <a:ext cx="227" cy="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8" name="Picture 24" descr="separa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18"/>
              <a:ext cx="4341" cy="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385" y="890"/>
              <a:ext cx="6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dirty="0" smtClean="0">
                  <a:solidFill>
                    <a:srgbClr val="0000FF"/>
                  </a:solidFill>
                  <a:latin typeface="Arial" pitchFamily="34" charset="0"/>
                </a:rPr>
                <a:t>Primary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dirty="0" smtClean="0">
                  <a:solidFill>
                    <a:srgbClr val="0000FF"/>
                  </a:solidFill>
                  <a:latin typeface="Arial" pitchFamily="34" charset="0"/>
                </a:rPr>
                <a:t>Beam</a:t>
              </a:r>
              <a:endParaRPr lang="de-DE" altLang="de-DE" dirty="0" smtClean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1189" y="630"/>
              <a:ext cx="108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Beam </a:t>
              </a: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&amp; All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Fragmentation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Products</a:t>
              </a:r>
              <a:endParaRPr lang="de-DE" altLang="de-DE" smtClean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1020" y="1706"/>
              <a:ext cx="8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Momentum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Selection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3061" y="890"/>
              <a:ext cx="7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Spacial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Dispersion</a:t>
              </a:r>
              <a:endParaRPr lang="de-DE" altLang="de-DE" smtClean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4364" y="812"/>
              <a:ext cx="8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Secondary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Beam</a:t>
              </a:r>
              <a:endParaRPr lang="de-DE" altLang="de-DE" smtClean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4364" y="1628"/>
              <a:ext cx="7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Isotope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Selection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5" name="Picture 31" descr="homogeneous-achromatic-monoenerg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37112"/>
            <a:ext cx="5661025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443663" y="4579987"/>
            <a:ext cx="24844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baseline="30000" smtClean="0">
                <a:solidFill>
                  <a:srgbClr val="0000FF"/>
                </a:solidFill>
                <a:latin typeface="Arial" pitchFamily="34" charset="0"/>
              </a:rPr>
              <a:t>19</a:t>
            </a:r>
            <a:r>
              <a:rPr lang="de-DE" altLang="de-DE" sz="1000" b="1" smtClean="0">
                <a:solidFill>
                  <a:srgbClr val="0000FF"/>
                </a:solidFill>
                <a:latin typeface="Arial" pitchFamily="34" charset="0"/>
              </a:rPr>
              <a:t>Ne at 600AMeV: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Phase-space imaging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 of differently shaped degraders within the achromatic ion-optical system. The results for a </a:t>
            </a: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homogeneous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, an </a:t>
            </a: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achromatic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, and a </a:t>
            </a: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monoenergetic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 degrader are given. All degraders have the same thickness on the optical axis (d/r=0.5)</a:t>
            </a:r>
            <a:endParaRPr lang="de-DE" altLang="de-DE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4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Fragment Separation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kern="0" baseline="3000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40</a:t>
            </a:r>
            <a:r>
              <a:rPr lang="de-DE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A</a:t>
            </a:r>
            <a:r>
              <a:rPr lang="en-US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r  50MeV/u + Ta (100</a:t>
            </a:r>
            <a:r>
              <a:rPr lang="el-GR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μ</a:t>
            </a:r>
            <a:r>
              <a:rPr lang="en-US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m),  wedge shaped Al (200</a:t>
            </a:r>
            <a:r>
              <a:rPr lang="el-GR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μ</a:t>
            </a:r>
            <a:r>
              <a:rPr lang="en-US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m) degrader</a:t>
            </a:r>
            <a:endParaRPr lang="de-DE" altLang="de-DE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23850" y="1239001"/>
            <a:ext cx="8237858" cy="4998311"/>
            <a:chOff x="323850" y="1196753"/>
            <a:chExt cx="8237858" cy="4998311"/>
          </a:xfrm>
        </p:grpSpPr>
        <p:pic>
          <p:nvPicPr>
            <p:cNvPr id="7" name="Picture 14" descr="achromatic-position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2" y="1196753"/>
              <a:ext cx="3845243" cy="239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5" descr="achromatic-rang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780000"/>
              <a:ext cx="3840004" cy="241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monochromatic-rang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5" y="3780000"/>
              <a:ext cx="3845243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monochromatic-position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4" y="1196753"/>
              <a:ext cx="3845243" cy="239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03848" y="1269777"/>
              <a:ext cx="893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0000FF"/>
                  </a:solidFill>
                  <a:latin typeface="Arial" pitchFamily="34" charset="0"/>
                </a:rPr>
                <a:t>0.39 </a:t>
              </a:r>
              <a:r>
                <a:rPr lang="en-US" altLang="de-DE" sz="1200" b="1" dirty="0" err="1" smtClean="0">
                  <a:solidFill>
                    <a:srgbClr val="0000FF"/>
                  </a:solidFill>
                  <a:latin typeface="Arial" pitchFamily="34" charset="0"/>
                </a:rPr>
                <a:t>mrad</a:t>
              </a:r>
              <a:endParaRPr lang="de-DE" altLang="de-DE" sz="1200" b="1" dirty="0" smtClean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7643190" y="1269777"/>
              <a:ext cx="90120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0000FF"/>
                  </a:solidFill>
                  <a:latin typeface="Arial" pitchFamily="34" charset="0"/>
                </a:rPr>
                <a:t>1.66 </a:t>
              </a:r>
              <a:r>
                <a:rPr lang="en-US" altLang="de-DE" sz="1200" b="1" dirty="0" err="1" smtClean="0">
                  <a:solidFill>
                    <a:srgbClr val="0000FF"/>
                  </a:solidFill>
                  <a:latin typeface="Arial" pitchFamily="34" charset="0"/>
                </a:rPr>
                <a:t>mrad</a:t>
              </a:r>
              <a:endParaRPr lang="de-DE" altLang="de-DE" sz="1200" b="1" dirty="0" smtClean="0">
                <a:solidFill>
                  <a:srgbClr val="0000FF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94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866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Chromatic Aberration</a:t>
            </a:r>
          </a:p>
        </p:txBody>
      </p:sp>
      <p:pic>
        <p:nvPicPr>
          <p:cNvPr id="6" name="Picture 11" descr="longitudinal-chromatic-aber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6861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transverse-chromatic-aber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4385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9388" y="3789363"/>
            <a:ext cx="8785225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different </a:t>
            </a:r>
            <a:r>
              <a:rPr lang="en-US" alt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de-DE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light propagate at different speeds in a medium, the refractive index is wavelength dependent. This phenomenon is known as </a:t>
            </a:r>
            <a:r>
              <a:rPr lang="en-US" alt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(axial) chromatic aberration:         Transverse (lateral) chromatic aberration: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focal planes of the various colors do                 The size of the image varies from one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coincide.                                                              color to the next.</a:t>
            </a:r>
          </a:p>
        </p:txBody>
      </p:sp>
    </p:spTree>
    <p:extLst>
      <p:ext uri="{BB962C8B-B14F-4D97-AF65-F5344CB8AC3E}">
        <p14:creationId xmlns:p14="http://schemas.microsoft.com/office/powerpoint/2010/main" val="789207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The Nuclear Chart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Our Road Map from Stable to Exotic Nuclei</a:t>
            </a:r>
            <a:endParaRPr lang="de-DE" altLang="de-DE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635517" y="1440000"/>
            <a:ext cx="7345344" cy="5147444"/>
            <a:chOff x="635517" y="1440000"/>
            <a:chExt cx="7345344" cy="5147444"/>
          </a:xfrm>
        </p:grpSpPr>
        <p:grpSp>
          <p:nvGrpSpPr>
            <p:cNvPr id="5" name="Gruppieren 4"/>
            <p:cNvGrpSpPr>
              <a:grpSpLocks noChangeAspect="1"/>
            </p:cNvGrpSpPr>
            <p:nvPr/>
          </p:nvGrpSpPr>
          <p:grpSpPr>
            <a:xfrm>
              <a:off x="1080000" y="1440000"/>
              <a:ext cx="6900861" cy="4877753"/>
              <a:chOff x="914400" y="1124744"/>
              <a:chExt cx="7667625" cy="5419725"/>
            </a:xfrm>
          </p:grpSpPr>
          <p:pic>
            <p:nvPicPr>
              <p:cNvPr id="59" name="Picture 6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0154" y="1124744"/>
                <a:ext cx="7551871" cy="5364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1" name="Freeform 63"/>
              <p:cNvSpPr>
                <a:spLocks noChangeAspect="1"/>
              </p:cNvSpPr>
              <p:nvPr/>
            </p:nvSpPr>
            <p:spPr bwMode="auto">
              <a:xfrm>
                <a:off x="1030154" y="1191419"/>
                <a:ext cx="7100575" cy="5299075"/>
              </a:xfrm>
              <a:custGeom>
                <a:avLst/>
                <a:gdLst>
                  <a:gd name="T0" fmla="*/ 93 w 4801"/>
                  <a:gd name="T1" fmla="*/ 3285 h 3286"/>
                  <a:gd name="T2" fmla="*/ 211 w 4801"/>
                  <a:gd name="T3" fmla="*/ 3192 h 3286"/>
                  <a:gd name="T4" fmla="*/ 305 w 4801"/>
                  <a:gd name="T5" fmla="*/ 3161 h 3286"/>
                  <a:gd name="T6" fmla="*/ 423 w 4801"/>
                  <a:gd name="T7" fmla="*/ 3161 h 3286"/>
                  <a:gd name="T8" fmla="*/ 516 w 4801"/>
                  <a:gd name="T9" fmla="*/ 3067 h 3286"/>
                  <a:gd name="T10" fmla="*/ 665 w 4801"/>
                  <a:gd name="T11" fmla="*/ 3011 h 3286"/>
                  <a:gd name="T12" fmla="*/ 696 w 4801"/>
                  <a:gd name="T13" fmla="*/ 2887 h 3286"/>
                  <a:gd name="T14" fmla="*/ 1001 w 4801"/>
                  <a:gd name="T15" fmla="*/ 2769 h 3286"/>
                  <a:gd name="T16" fmla="*/ 1063 w 4801"/>
                  <a:gd name="T17" fmla="*/ 2644 h 3286"/>
                  <a:gd name="T18" fmla="*/ 1275 w 4801"/>
                  <a:gd name="T19" fmla="*/ 2526 h 3286"/>
                  <a:gd name="T20" fmla="*/ 1455 w 4801"/>
                  <a:gd name="T21" fmla="*/ 2433 h 3286"/>
                  <a:gd name="T22" fmla="*/ 1673 w 4801"/>
                  <a:gd name="T23" fmla="*/ 2277 h 3286"/>
                  <a:gd name="T24" fmla="*/ 1946 w 4801"/>
                  <a:gd name="T25" fmla="*/ 2190 h 3286"/>
                  <a:gd name="T26" fmla="*/ 1971 w 4801"/>
                  <a:gd name="T27" fmla="*/ 2066 h 3286"/>
                  <a:gd name="T28" fmla="*/ 2189 w 4801"/>
                  <a:gd name="T29" fmla="*/ 1978 h 3286"/>
                  <a:gd name="T30" fmla="*/ 2431 w 4801"/>
                  <a:gd name="T31" fmla="*/ 1854 h 3286"/>
                  <a:gd name="T32" fmla="*/ 2642 w 4801"/>
                  <a:gd name="T33" fmla="*/ 1736 h 3286"/>
                  <a:gd name="T34" fmla="*/ 2736 w 4801"/>
                  <a:gd name="T35" fmla="*/ 1580 h 3286"/>
                  <a:gd name="T36" fmla="*/ 2885 w 4801"/>
                  <a:gd name="T37" fmla="*/ 1487 h 3286"/>
                  <a:gd name="T38" fmla="*/ 2978 w 4801"/>
                  <a:gd name="T39" fmla="*/ 1338 h 3286"/>
                  <a:gd name="T40" fmla="*/ 3190 w 4801"/>
                  <a:gd name="T41" fmla="*/ 1244 h 3286"/>
                  <a:gd name="T42" fmla="*/ 3370 w 4801"/>
                  <a:gd name="T43" fmla="*/ 1095 h 3286"/>
                  <a:gd name="T44" fmla="*/ 3612 w 4801"/>
                  <a:gd name="T45" fmla="*/ 1002 h 3286"/>
                  <a:gd name="T46" fmla="*/ 3799 w 4801"/>
                  <a:gd name="T47" fmla="*/ 883 h 3286"/>
                  <a:gd name="T48" fmla="*/ 4128 w 4801"/>
                  <a:gd name="T49" fmla="*/ 759 h 3286"/>
                  <a:gd name="T50" fmla="*/ 4340 w 4801"/>
                  <a:gd name="T51" fmla="*/ 610 h 3286"/>
                  <a:gd name="T52" fmla="*/ 4464 w 4801"/>
                  <a:gd name="T53" fmla="*/ 516 h 3286"/>
                  <a:gd name="T54" fmla="*/ 4613 w 4801"/>
                  <a:gd name="T55" fmla="*/ 367 h 3286"/>
                  <a:gd name="T56" fmla="*/ 4800 w 4801"/>
                  <a:gd name="T57" fmla="*/ 243 h 3286"/>
                  <a:gd name="T58" fmla="*/ 4707 w 4801"/>
                  <a:gd name="T59" fmla="*/ 93 h 3286"/>
                  <a:gd name="T60" fmla="*/ 4589 w 4801"/>
                  <a:gd name="T61" fmla="*/ 93 h 3286"/>
                  <a:gd name="T62" fmla="*/ 4464 w 4801"/>
                  <a:gd name="T63" fmla="*/ 180 h 3286"/>
                  <a:gd name="T64" fmla="*/ 4222 w 4801"/>
                  <a:gd name="T65" fmla="*/ 305 h 3286"/>
                  <a:gd name="T66" fmla="*/ 4160 w 4801"/>
                  <a:gd name="T67" fmla="*/ 398 h 3286"/>
                  <a:gd name="T68" fmla="*/ 3979 w 4801"/>
                  <a:gd name="T69" fmla="*/ 516 h 3286"/>
                  <a:gd name="T70" fmla="*/ 3550 w 4801"/>
                  <a:gd name="T71" fmla="*/ 610 h 3286"/>
                  <a:gd name="T72" fmla="*/ 3308 w 4801"/>
                  <a:gd name="T73" fmla="*/ 728 h 3286"/>
                  <a:gd name="T74" fmla="*/ 2947 w 4801"/>
                  <a:gd name="T75" fmla="*/ 821 h 3286"/>
                  <a:gd name="T76" fmla="*/ 2761 w 4801"/>
                  <a:gd name="T77" fmla="*/ 946 h 3286"/>
                  <a:gd name="T78" fmla="*/ 2518 w 4801"/>
                  <a:gd name="T79" fmla="*/ 1033 h 3286"/>
                  <a:gd name="T80" fmla="*/ 2338 w 4801"/>
                  <a:gd name="T81" fmla="*/ 1157 h 3286"/>
                  <a:gd name="T82" fmla="*/ 2307 w 4801"/>
                  <a:gd name="T83" fmla="*/ 1275 h 3286"/>
                  <a:gd name="T84" fmla="*/ 2064 w 4801"/>
                  <a:gd name="T85" fmla="*/ 1400 h 3286"/>
                  <a:gd name="T86" fmla="*/ 1884 w 4801"/>
                  <a:gd name="T87" fmla="*/ 1580 h 3286"/>
                  <a:gd name="T88" fmla="*/ 1610 w 4801"/>
                  <a:gd name="T89" fmla="*/ 1674 h 3286"/>
                  <a:gd name="T90" fmla="*/ 1399 w 4801"/>
                  <a:gd name="T91" fmla="*/ 1854 h 3286"/>
                  <a:gd name="T92" fmla="*/ 1212 w 4801"/>
                  <a:gd name="T93" fmla="*/ 2066 h 3286"/>
                  <a:gd name="T94" fmla="*/ 1063 w 4801"/>
                  <a:gd name="T95" fmla="*/ 2159 h 3286"/>
                  <a:gd name="T96" fmla="*/ 883 w 4801"/>
                  <a:gd name="T97" fmla="*/ 2277 h 3286"/>
                  <a:gd name="T98" fmla="*/ 727 w 4801"/>
                  <a:gd name="T99" fmla="*/ 2402 h 3286"/>
                  <a:gd name="T100" fmla="*/ 516 w 4801"/>
                  <a:gd name="T101" fmla="*/ 2551 h 3286"/>
                  <a:gd name="T102" fmla="*/ 423 w 4801"/>
                  <a:gd name="T103" fmla="*/ 2644 h 3286"/>
                  <a:gd name="T104" fmla="*/ 392 w 4801"/>
                  <a:gd name="T105" fmla="*/ 2769 h 3286"/>
                  <a:gd name="T106" fmla="*/ 149 w 4801"/>
                  <a:gd name="T107" fmla="*/ 2887 h 3286"/>
                  <a:gd name="T108" fmla="*/ 118 w 4801"/>
                  <a:gd name="T109" fmla="*/ 3042 h 3286"/>
                  <a:gd name="T110" fmla="*/ 0 w 4801"/>
                  <a:gd name="T111" fmla="*/ 3254 h 3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1" h="3286">
                    <a:moveTo>
                      <a:pt x="0" y="3254"/>
                    </a:moveTo>
                    <a:lnTo>
                      <a:pt x="31" y="3254"/>
                    </a:lnTo>
                    <a:lnTo>
                      <a:pt x="31" y="3285"/>
                    </a:lnTo>
                    <a:lnTo>
                      <a:pt x="62" y="3285"/>
                    </a:lnTo>
                    <a:lnTo>
                      <a:pt x="62" y="3254"/>
                    </a:lnTo>
                    <a:lnTo>
                      <a:pt x="93" y="3254"/>
                    </a:lnTo>
                    <a:lnTo>
                      <a:pt x="93" y="3285"/>
                    </a:lnTo>
                    <a:lnTo>
                      <a:pt x="118" y="3285"/>
                    </a:lnTo>
                    <a:lnTo>
                      <a:pt x="118" y="3223"/>
                    </a:lnTo>
                    <a:lnTo>
                      <a:pt x="149" y="3223"/>
                    </a:lnTo>
                    <a:lnTo>
                      <a:pt x="149" y="3254"/>
                    </a:lnTo>
                    <a:lnTo>
                      <a:pt x="180" y="3254"/>
                    </a:lnTo>
                    <a:lnTo>
                      <a:pt x="180" y="3192"/>
                    </a:lnTo>
                    <a:lnTo>
                      <a:pt x="211" y="3192"/>
                    </a:lnTo>
                    <a:lnTo>
                      <a:pt x="211" y="3223"/>
                    </a:lnTo>
                    <a:lnTo>
                      <a:pt x="242" y="3223"/>
                    </a:lnTo>
                    <a:lnTo>
                      <a:pt x="242" y="3161"/>
                    </a:lnTo>
                    <a:lnTo>
                      <a:pt x="274" y="3161"/>
                    </a:lnTo>
                    <a:lnTo>
                      <a:pt x="274" y="3192"/>
                    </a:lnTo>
                    <a:lnTo>
                      <a:pt x="305" y="3192"/>
                    </a:lnTo>
                    <a:lnTo>
                      <a:pt x="305" y="3161"/>
                    </a:lnTo>
                    <a:lnTo>
                      <a:pt x="336" y="3161"/>
                    </a:lnTo>
                    <a:lnTo>
                      <a:pt x="336" y="3192"/>
                    </a:lnTo>
                    <a:lnTo>
                      <a:pt x="367" y="3192"/>
                    </a:lnTo>
                    <a:lnTo>
                      <a:pt x="367" y="3129"/>
                    </a:lnTo>
                    <a:lnTo>
                      <a:pt x="392" y="3129"/>
                    </a:lnTo>
                    <a:lnTo>
                      <a:pt x="392" y="3161"/>
                    </a:lnTo>
                    <a:lnTo>
                      <a:pt x="423" y="3161"/>
                    </a:lnTo>
                    <a:lnTo>
                      <a:pt x="423" y="3067"/>
                    </a:lnTo>
                    <a:lnTo>
                      <a:pt x="454" y="3067"/>
                    </a:lnTo>
                    <a:lnTo>
                      <a:pt x="454" y="3098"/>
                    </a:lnTo>
                    <a:lnTo>
                      <a:pt x="485" y="3098"/>
                    </a:lnTo>
                    <a:lnTo>
                      <a:pt x="485" y="3042"/>
                    </a:lnTo>
                    <a:lnTo>
                      <a:pt x="516" y="3042"/>
                    </a:lnTo>
                    <a:lnTo>
                      <a:pt x="516" y="3067"/>
                    </a:lnTo>
                    <a:lnTo>
                      <a:pt x="547" y="3067"/>
                    </a:lnTo>
                    <a:lnTo>
                      <a:pt x="547" y="3011"/>
                    </a:lnTo>
                    <a:lnTo>
                      <a:pt x="578" y="3011"/>
                    </a:lnTo>
                    <a:lnTo>
                      <a:pt x="578" y="3042"/>
                    </a:lnTo>
                    <a:lnTo>
                      <a:pt x="609" y="3042"/>
                    </a:lnTo>
                    <a:lnTo>
                      <a:pt x="609" y="3011"/>
                    </a:lnTo>
                    <a:lnTo>
                      <a:pt x="665" y="3011"/>
                    </a:lnTo>
                    <a:lnTo>
                      <a:pt x="665" y="2980"/>
                    </a:lnTo>
                    <a:lnTo>
                      <a:pt x="609" y="2980"/>
                    </a:lnTo>
                    <a:lnTo>
                      <a:pt x="609" y="2949"/>
                    </a:lnTo>
                    <a:lnTo>
                      <a:pt x="640" y="2949"/>
                    </a:lnTo>
                    <a:lnTo>
                      <a:pt x="640" y="2918"/>
                    </a:lnTo>
                    <a:lnTo>
                      <a:pt x="696" y="2918"/>
                    </a:lnTo>
                    <a:lnTo>
                      <a:pt x="696" y="2887"/>
                    </a:lnTo>
                    <a:lnTo>
                      <a:pt x="759" y="2887"/>
                    </a:lnTo>
                    <a:lnTo>
                      <a:pt x="759" y="2856"/>
                    </a:lnTo>
                    <a:lnTo>
                      <a:pt x="790" y="2856"/>
                    </a:lnTo>
                    <a:lnTo>
                      <a:pt x="790" y="2800"/>
                    </a:lnTo>
                    <a:lnTo>
                      <a:pt x="821" y="2800"/>
                    </a:lnTo>
                    <a:lnTo>
                      <a:pt x="821" y="2769"/>
                    </a:lnTo>
                    <a:lnTo>
                      <a:pt x="1001" y="2769"/>
                    </a:lnTo>
                    <a:lnTo>
                      <a:pt x="1001" y="2738"/>
                    </a:lnTo>
                    <a:lnTo>
                      <a:pt x="939" y="2738"/>
                    </a:lnTo>
                    <a:lnTo>
                      <a:pt x="939" y="2706"/>
                    </a:lnTo>
                    <a:lnTo>
                      <a:pt x="939" y="2675"/>
                    </a:lnTo>
                    <a:lnTo>
                      <a:pt x="1001" y="2675"/>
                    </a:lnTo>
                    <a:lnTo>
                      <a:pt x="1001" y="2644"/>
                    </a:lnTo>
                    <a:lnTo>
                      <a:pt x="1063" y="2644"/>
                    </a:lnTo>
                    <a:lnTo>
                      <a:pt x="1063" y="2613"/>
                    </a:lnTo>
                    <a:lnTo>
                      <a:pt x="1094" y="2613"/>
                    </a:lnTo>
                    <a:lnTo>
                      <a:pt x="1094" y="2582"/>
                    </a:lnTo>
                    <a:lnTo>
                      <a:pt x="1156" y="2582"/>
                    </a:lnTo>
                    <a:lnTo>
                      <a:pt x="1156" y="2551"/>
                    </a:lnTo>
                    <a:lnTo>
                      <a:pt x="1275" y="2551"/>
                    </a:lnTo>
                    <a:lnTo>
                      <a:pt x="1275" y="2526"/>
                    </a:lnTo>
                    <a:lnTo>
                      <a:pt x="1306" y="2526"/>
                    </a:lnTo>
                    <a:lnTo>
                      <a:pt x="1306" y="2495"/>
                    </a:lnTo>
                    <a:lnTo>
                      <a:pt x="1337" y="2495"/>
                    </a:lnTo>
                    <a:lnTo>
                      <a:pt x="1430" y="2495"/>
                    </a:lnTo>
                    <a:lnTo>
                      <a:pt x="1430" y="2464"/>
                    </a:lnTo>
                    <a:lnTo>
                      <a:pt x="1455" y="2464"/>
                    </a:lnTo>
                    <a:lnTo>
                      <a:pt x="1455" y="2433"/>
                    </a:lnTo>
                    <a:lnTo>
                      <a:pt x="1455" y="2402"/>
                    </a:lnTo>
                    <a:lnTo>
                      <a:pt x="1579" y="2402"/>
                    </a:lnTo>
                    <a:lnTo>
                      <a:pt x="1579" y="2339"/>
                    </a:lnTo>
                    <a:lnTo>
                      <a:pt x="1641" y="2339"/>
                    </a:lnTo>
                    <a:lnTo>
                      <a:pt x="1641" y="2308"/>
                    </a:lnTo>
                    <a:lnTo>
                      <a:pt x="1673" y="2308"/>
                    </a:lnTo>
                    <a:lnTo>
                      <a:pt x="1673" y="2277"/>
                    </a:lnTo>
                    <a:lnTo>
                      <a:pt x="1728" y="2277"/>
                    </a:lnTo>
                    <a:lnTo>
                      <a:pt x="1728" y="2252"/>
                    </a:lnTo>
                    <a:lnTo>
                      <a:pt x="1791" y="2252"/>
                    </a:lnTo>
                    <a:lnTo>
                      <a:pt x="1791" y="2221"/>
                    </a:lnTo>
                    <a:lnTo>
                      <a:pt x="1971" y="2221"/>
                    </a:lnTo>
                    <a:lnTo>
                      <a:pt x="1971" y="2190"/>
                    </a:lnTo>
                    <a:lnTo>
                      <a:pt x="1946" y="2190"/>
                    </a:lnTo>
                    <a:lnTo>
                      <a:pt x="1946" y="2159"/>
                    </a:lnTo>
                    <a:lnTo>
                      <a:pt x="1915" y="2159"/>
                    </a:lnTo>
                    <a:lnTo>
                      <a:pt x="1915" y="2128"/>
                    </a:lnTo>
                    <a:lnTo>
                      <a:pt x="1946" y="2128"/>
                    </a:lnTo>
                    <a:lnTo>
                      <a:pt x="1946" y="2097"/>
                    </a:lnTo>
                    <a:lnTo>
                      <a:pt x="1971" y="2097"/>
                    </a:lnTo>
                    <a:lnTo>
                      <a:pt x="1971" y="2066"/>
                    </a:lnTo>
                    <a:lnTo>
                      <a:pt x="2033" y="2066"/>
                    </a:lnTo>
                    <a:lnTo>
                      <a:pt x="2033" y="2034"/>
                    </a:lnTo>
                    <a:lnTo>
                      <a:pt x="2095" y="2034"/>
                    </a:lnTo>
                    <a:lnTo>
                      <a:pt x="2095" y="2003"/>
                    </a:lnTo>
                    <a:lnTo>
                      <a:pt x="2126" y="2003"/>
                    </a:lnTo>
                    <a:lnTo>
                      <a:pt x="2126" y="1978"/>
                    </a:lnTo>
                    <a:lnTo>
                      <a:pt x="2189" y="1978"/>
                    </a:lnTo>
                    <a:lnTo>
                      <a:pt x="2189" y="1947"/>
                    </a:lnTo>
                    <a:lnTo>
                      <a:pt x="2245" y="1947"/>
                    </a:lnTo>
                    <a:lnTo>
                      <a:pt x="2245" y="1916"/>
                    </a:lnTo>
                    <a:lnTo>
                      <a:pt x="2338" y="1916"/>
                    </a:lnTo>
                    <a:lnTo>
                      <a:pt x="2338" y="1885"/>
                    </a:lnTo>
                    <a:lnTo>
                      <a:pt x="2431" y="1885"/>
                    </a:lnTo>
                    <a:lnTo>
                      <a:pt x="2431" y="1854"/>
                    </a:lnTo>
                    <a:lnTo>
                      <a:pt x="2487" y="1854"/>
                    </a:lnTo>
                    <a:lnTo>
                      <a:pt x="2487" y="1792"/>
                    </a:lnTo>
                    <a:lnTo>
                      <a:pt x="2518" y="1792"/>
                    </a:lnTo>
                    <a:lnTo>
                      <a:pt x="2518" y="1761"/>
                    </a:lnTo>
                    <a:lnTo>
                      <a:pt x="2549" y="1761"/>
                    </a:lnTo>
                    <a:lnTo>
                      <a:pt x="2549" y="1736"/>
                    </a:lnTo>
                    <a:lnTo>
                      <a:pt x="2642" y="1736"/>
                    </a:lnTo>
                    <a:lnTo>
                      <a:pt x="2642" y="1705"/>
                    </a:lnTo>
                    <a:lnTo>
                      <a:pt x="2705" y="1705"/>
                    </a:lnTo>
                    <a:lnTo>
                      <a:pt x="2705" y="1674"/>
                    </a:lnTo>
                    <a:lnTo>
                      <a:pt x="2761" y="1674"/>
                    </a:lnTo>
                    <a:lnTo>
                      <a:pt x="2761" y="1611"/>
                    </a:lnTo>
                    <a:lnTo>
                      <a:pt x="2736" y="1611"/>
                    </a:lnTo>
                    <a:lnTo>
                      <a:pt x="2736" y="1580"/>
                    </a:lnTo>
                    <a:lnTo>
                      <a:pt x="2792" y="1580"/>
                    </a:lnTo>
                    <a:lnTo>
                      <a:pt x="2792" y="1549"/>
                    </a:lnTo>
                    <a:lnTo>
                      <a:pt x="2823" y="1549"/>
                    </a:lnTo>
                    <a:lnTo>
                      <a:pt x="2823" y="1518"/>
                    </a:lnTo>
                    <a:lnTo>
                      <a:pt x="2854" y="1518"/>
                    </a:lnTo>
                    <a:lnTo>
                      <a:pt x="2854" y="1487"/>
                    </a:lnTo>
                    <a:lnTo>
                      <a:pt x="2885" y="1487"/>
                    </a:lnTo>
                    <a:lnTo>
                      <a:pt x="2885" y="1462"/>
                    </a:lnTo>
                    <a:lnTo>
                      <a:pt x="2916" y="1462"/>
                    </a:lnTo>
                    <a:lnTo>
                      <a:pt x="2916" y="1431"/>
                    </a:lnTo>
                    <a:lnTo>
                      <a:pt x="2947" y="1431"/>
                    </a:lnTo>
                    <a:lnTo>
                      <a:pt x="2947" y="1400"/>
                    </a:lnTo>
                    <a:lnTo>
                      <a:pt x="2978" y="1400"/>
                    </a:lnTo>
                    <a:lnTo>
                      <a:pt x="2978" y="1338"/>
                    </a:lnTo>
                    <a:lnTo>
                      <a:pt x="3034" y="1338"/>
                    </a:lnTo>
                    <a:lnTo>
                      <a:pt x="3034" y="1307"/>
                    </a:lnTo>
                    <a:lnTo>
                      <a:pt x="3065" y="1307"/>
                    </a:lnTo>
                    <a:lnTo>
                      <a:pt x="3065" y="1275"/>
                    </a:lnTo>
                    <a:lnTo>
                      <a:pt x="3127" y="1275"/>
                    </a:lnTo>
                    <a:lnTo>
                      <a:pt x="3127" y="1244"/>
                    </a:lnTo>
                    <a:lnTo>
                      <a:pt x="3190" y="1244"/>
                    </a:lnTo>
                    <a:lnTo>
                      <a:pt x="3190" y="1213"/>
                    </a:lnTo>
                    <a:lnTo>
                      <a:pt x="3277" y="1213"/>
                    </a:lnTo>
                    <a:lnTo>
                      <a:pt x="3277" y="1188"/>
                    </a:lnTo>
                    <a:lnTo>
                      <a:pt x="3339" y="1188"/>
                    </a:lnTo>
                    <a:lnTo>
                      <a:pt x="3339" y="1126"/>
                    </a:lnTo>
                    <a:lnTo>
                      <a:pt x="3370" y="1126"/>
                    </a:lnTo>
                    <a:lnTo>
                      <a:pt x="3370" y="1095"/>
                    </a:lnTo>
                    <a:lnTo>
                      <a:pt x="3463" y="1095"/>
                    </a:lnTo>
                    <a:lnTo>
                      <a:pt x="3463" y="1064"/>
                    </a:lnTo>
                    <a:lnTo>
                      <a:pt x="3494" y="1064"/>
                    </a:lnTo>
                    <a:lnTo>
                      <a:pt x="3494" y="1033"/>
                    </a:lnTo>
                    <a:lnTo>
                      <a:pt x="3581" y="1033"/>
                    </a:lnTo>
                    <a:lnTo>
                      <a:pt x="3581" y="1002"/>
                    </a:lnTo>
                    <a:lnTo>
                      <a:pt x="3612" y="1002"/>
                    </a:lnTo>
                    <a:lnTo>
                      <a:pt x="3612" y="971"/>
                    </a:lnTo>
                    <a:lnTo>
                      <a:pt x="3675" y="971"/>
                    </a:lnTo>
                    <a:lnTo>
                      <a:pt x="3675" y="946"/>
                    </a:lnTo>
                    <a:lnTo>
                      <a:pt x="3737" y="946"/>
                    </a:lnTo>
                    <a:lnTo>
                      <a:pt x="3737" y="915"/>
                    </a:lnTo>
                    <a:lnTo>
                      <a:pt x="3799" y="915"/>
                    </a:lnTo>
                    <a:lnTo>
                      <a:pt x="3799" y="883"/>
                    </a:lnTo>
                    <a:lnTo>
                      <a:pt x="3855" y="883"/>
                    </a:lnTo>
                    <a:lnTo>
                      <a:pt x="3855" y="852"/>
                    </a:lnTo>
                    <a:lnTo>
                      <a:pt x="3948" y="852"/>
                    </a:lnTo>
                    <a:lnTo>
                      <a:pt x="3948" y="790"/>
                    </a:lnTo>
                    <a:lnTo>
                      <a:pt x="4010" y="790"/>
                    </a:lnTo>
                    <a:lnTo>
                      <a:pt x="4010" y="759"/>
                    </a:lnTo>
                    <a:lnTo>
                      <a:pt x="4128" y="759"/>
                    </a:lnTo>
                    <a:lnTo>
                      <a:pt x="4128" y="728"/>
                    </a:lnTo>
                    <a:lnTo>
                      <a:pt x="4253" y="728"/>
                    </a:lnTo>
                    <a:lnTo>
                      <a:pt x="4253" y="697"/>
                    </a:lnTo>
                    <a:lnTo>
                      <a:pt x="4315" y="697"/>
                    </a:lnTo>
                    <a:lnTo>
                      <a:pt x="4315" y="641"/>
                    </a:lnTo>
                    <a:lnTo>
                      <a:pt x="4340" y="641"/>
                    </a:lnTo>
                    <a:lnTo>
                      <a:pt x="4340" y="610"/>
                    </a:lnTo>
                    <a:lnTo>
                      <a:pt x="4371" y="610"/>
                    </a:lnTo>
                    <a:lnTo>
                      <a:pt x="4371" y="579"/>
                    </a:lnTo>
                    <a:lnTo>
                      <a:pt x="4402" y="579"/>
                    </a:lnTo>
                    <a:lnTo>
                      <a:pt x="4402" y="548"/>
                    </a:lnTo>
                    <a:lnTo>
                      <a:pt x="4495" y="548"/>
                    </a:lnTo>
                    <a:lnTo>
                      <a:pt x="4495" y="516"/>
                    </a:lnTo>
                    <a:lnTo>
                      <a:pt x="4464" y="516"/>
                    </a:lnTo>
                    <a:lnTo>
                      <a:pt x="4464" y="485"/>
                    </a:lnTo>
                    <a:lnTo>
                      <a:pt x="4558" y="485"/>
                    </a:lnTo>
                    <a:lnTo>
                      <a:pt x="4558" y="429"/>
                    </a:lnTo>
                    <a:lnTo>
                      <a:pt x="4645" y="429"/>
                    </a:lnTo>
                    <a:lnTo>
                      <a:pt x="4645" y="398"/>
                    </a:lnTo>
                    <a:lnTo>
                      <a:pt x="4613" y="398"/>
                    </a:lnTo>
                    <a:lnTo>
                      <a:pt x="4613" y="367"/>
                    </a:lnTo>
                    <a:lnTo>
                      <a:pt x="4738" y="367"/>
                    </a:lnTo>
                    <a:lnTo>
                      <a:pt x="4738" y="336"/>
                    </a:lnTo>
                    <a:lnTo>
                      <a:pt x="4707" y="336"/>
                    </a:lnTo>
                    <a:lnTo>
                      <a:pt x="4707" y="305"/>
                    </a:lnTo>
                    <a:lnTo>
                      <a:pt x="4769" y="305"/>
                    </a:lnTo>
                    <a:lnTo>
                      <a:pt x="4769" y="243"/>
                    </a:lnTo>
                    <a:lnTo>
                      <a:pt x="4800" y="243"/>
                    </a:lnTo>
                    <a:lnTo>
                      <a:pt x="4800" y="212"/>
                    </a:lnTo>
                    <a:lnTo>
                      <a:pt x="4769" y="212"/>
                    </a:lnTo>
                    <a:lnTo>
                      <a:pt x="4769" y="180"/>
                    </a:lnTo>
                    <a:lnTo>
                      <a:pt x="4738" y="180"/>
                    </a:lnTo>
                    <a:lnTo>
                      <a:pt x="4738" y="156"/>
                    </a:lnTo>
                    <a:lnTo>
                      <a:pt x="4707" y="156"/>
                    </a:lnTo>
                    <a:lnTo>
                      <a:pt x="4707" y="93"/>
                    </a:lnTo>
                    <a:lnTo>
                      <a:pt x="4707" y="62"/>
                    </a:lnTo>
                    <a:lnTo>
                      <a:pt x="4707" y="0"/>
                    </a:lnTo>
                    <a:lnTo>
                      <a:pt x="4676" y="0"/>
                    </a:lnTo>
                    <a:lnTo>
                      <a:pt x="4676" y="31"/>
                    </a:lnTo>
                    <a:lnTo>
                      <a:pt x="4676" y="62"/>
                    </a:lnTo>
                    <a:lnTo>
                      <a:pt x="4589" y="62"/>
                    </a:lnTo>
                    <a:lnTo>
                      <a:pt x="4589" y="93"/>
                    </a:lnTo>
                    <a:lnTo>
                      <a:pt x="4558" y="93"/>
                    </a:lnTo>
                    <a:lnTo>
                      <a:pt x="4558" y="124"/>
                    </a:lnTo>
                    <a:lnTo>
                      <a:pt x="4464" y="124"/>
                    </a:lnTo>
                    <a:lnTo>
                      <a:pt x="4464" y="156"/>
                    </a:lnTo>
                    <a:lnTo>
                      <a:pt x="4433" y="156"/>
                    </a:lnTo>
                    <a:lnTo>
                      <a:pt x="4433" y="180"/>
                    </a:lnTo>
                    <a:lnTo>
                      <a:pt x="4464" y="180"/>
                    </a:lnTo>
                    <a:lnTo>
                      <a:pt x="4464" y="212"/>
                    </a:lnTo>
                    <a:lnTo>
                      <a:pt x="4402" y="212"/>
                    </a:lnTo>
                    <a:lnTo>
                      <a:pt x="4402" y="243"/>
                    </a:lnTo>
                    <a:lnTo>
                      <a:pt x="4340" y="243"/>
                    </a:lnTo>
                    <a:lnTo>
                      <a:pt x="4340" y="274"/>
                    </a:lnTo>
                    <a:lnTo>
                      <a:pt x="4222" y="274"/>
                    </a:lnTo>
                    <a:lnTo>
                      <a:pt x="4222" y="305"/>
                    </a:lnTo>
                    <a:lnTo>
                      <a:pt x="4284" y="305"/>
                    </a:lnTo>
                    <a:lnTo>
                      <a:pt x="4284" y="336"/>
                    </a:lnTo>
                    <a:lnTo>
                      <a:pt x="4191" y="336"/>
                    </a:lnTo>
                    <a:lnTo>
                      <a:pt x="4191" y="367"/>
                    </a:lnTo>
                    <a:lnTo>
                      <a:pt x="4222" y="367"/>
                    </a:lnTo>
                    <a:lnTo>
                      <a:pt x="4222" y="398"/>
                    </a:lnTo>
                    <a:lnTo>
                      <a:pt x="4160" y="398"/>
                    </a:lnTo>
                    <a:lnTo>
                      <a:pt x="4160" y="429"/>
                    </a:lnTo>
                    <a:lnTo>
                      <a:pt x="4066" y="429"/>
                    </a:lnTo>
                    <a:lnTo>
                      <a:pt x="4066" y="454"/>
                    </a:lnTo>
                    <a:lnTo>
                      <a:pt x="4097" y="454"/>
                    </a:lnTo>
                    <a:lnTo>
                      <a:pt x="4097" y="485"/>
                    </a:lnTo>
                    <a:lnTo>
                      <a:pt x="3979" y="485"/>
                    </a:lnTo>
                    <a:lnTo>
                      <a:pt x="3979" y="516"/>
                    </a:lnTo>
                    <a:lnTo>
                      <a:pt x="3855" y="516"/>
                    </a:lnTo>
                    <a:lnTo>
                      <a:pt x="3855" y="548"/>
                    </a:lnTo>
                    <a:lnTo>
                      <a:pt x="3675" y="548"/>
                    </a:lnTo>
                    <a:lnTo>
                      <a:pt x="3675" y="579"/>
                    </a:lnTo>
                    <a:lnTo>
                      <a:pt x="3612" y="579"/>
                    </a:lnTo>
                    <a:lnTo>
                      <a:pt x="3612" y="610"/>
                    </a:lnTo>
                    <a:lnTo>
                      <a:pt x="3550" y="610"/>
                    </a:lnTo>
                    <a:lnTo>
                      <a:pt x="3550" y="641"/>
                    </a:lnTo>
                    <a:lnTo>
                      <a:pt x="3494" y="641"/>
                    </a:lnTo>
                    <a:lnTo>
                      <a:pt x="3494" y="672"/>
                    </a:lnTo>
                    <a:lnTo>
                      <a:pt x="3370" y="672"/>
                    </a:lnTo>
                    <a:lnTo>
                      <a:pt x="3370" y="697"/>
                    </a:lnTo>
                    <a:lnTo>
                      <a:pt x="3308" y="697"/>
                    </a:lnTo>
                    <a:lnTo>
                      <a:pt x="3308" y="728"/>
                    </a:lnTo>
                    <a:lnTo>
                      <a:pt x="3277" y="728"/>
                    </a:lnTo>
                    <a:lnTo>
                      <a:pt x="3277" y="759"/>
                    </a:lnTo>
                    <a:lnTo>
                      <a:pt x="3190" y="759"/>
                    </a:lnTo>
                    <a:lnTo>
                      <a:pt x="3190" y="790"/>
                    </a:lnTo>
                    <a:lnTo>
                      <a:pt x="3065" y="790"/>
                    </a:lnTo>
                    <a:lnTo>
                      <a:pt x="3065" y="821"/>
                    </a:lnTo>
                    <a:lnTo>
                      <a:pt x="2947" y="821"/>
                    </a:lnTo>
                    <a:lnTo>
                      <a:pt x="2947" y="852"/>
                    </a:lnTo>
                    <a:lnTo>
                      <a:pt x="2885" y="852"/>
                    </a:lnTo>
                    <a:lnTo>
                      <a:pt x="2885" y="883"/>
                    </a:lnTo>
                    <a:lnTo>
                      <a:pt x="2792" y="883"/>
                    </a:lnTo>
                    <a:lnTo>
                      <a:pt x="2792" y="915"/>
                    </a:lnTo>
                    <a:lnTo>
                      <a:pt x="2761" y="915"/>
                    </a:lnTo>
                    <a:lnTo>
                      <a:pt x="2761" y="946"/>
                    </a:lnTo>
                    <a:lnTo>
                      <a:pt x="2642" y="946"/>
                    </a:lnTo>
                    <a:lnTo>
                      <a:pt x="2642" y="971"/>
                    </a:lnTo>
                    <a:lnTo>
                      <a:pt x="2611" y="971"/>
                    </a:lnTo>
                    <a:lnTo>
                      <a:pt x="2611" y="1002"/>
                    </a:lnTo>
                    <a:lnTo>
                      <a:pt x="2549" y="1002"/>
                    </a:lnTo>
                    <a:lnTo>
                      <a:pt x="2549" y="1033"/>
                    </a:lnTo>
                    <a:lnTo>
                      <a:pt x="2518" y="1033"/>
                    </a:lnTo>
                    <a:lnTo>
                      <a:pt x="2518" y="1064"/>
                    </a:lnTo>
                    <a:lnTo>
                      <a:pt x="2462" y="1064"/>
                    </a:lnTo>
                    <a:lnTo>
                      <a:pt x="2462" y="1095"/>
                    </a:lnTo>
                    <a:lnTo>
                      <a:pt x="2462" y="1126"/>
                    </a:lnTo>
                    <a:lnTo>
                      <a:pt x="2400" y="1126"/>
                    </a:lnTo>
                    <a:lnTo>
                      <a:pt x="2400" y="1157"/>
                    </a:lnTo>
                    <a:lnTo>
                      <a:pt x="2338" y="1157"/>
                    </a:lnTo>
                    <a:lnTo>
                      <a:pt x="2338" y="1188"/>
                    </a:lnTo>
                    <a:lnTo>
                      <a:pt x="2369" y="1188"/>
                    </a:lnTo>
                    <a:lnTo>
                      <a:pt x="2369" y="1213"/>
                    </a:lnTo>
                    <a:lnTo>
                      <a:pt x="2276" y="1213"/>
                    </a:lnTo>
                    <a:lnTo>
                      <a:pt x="2276" y="1244"/>
                    </a:lnTo>
                    <a:lnTo>
                      <a:pt x="2307" y="1244"/>
                    </a:lnTo>
                    <a:lnTo>
                      <a:pt x="2307" y="1275"/>
                    </a:lnTo>
                    <a:lnTo>
                      <a:pt x="2245" y="1275"/>
                    </a:lnTo>
                    <a:lnTo>
                      <a:pt x="2245" y="1307"/>
                    </a:lnTo>
                    <a:lnTo>
                      <a:pt x="2189" y="1307"/>
                    </a:lnTo>
                    <a:lnTo>
                      <a:pt x="2189" y="1369"/>
                    </a:lnTo>
                    <a:lnTo>
                      <a:pt x="2126" y="1369"/>
                    </a:lnTo>
                    <a:lnTo>
                      <a:pt x="2126" y="1400"/>
                    </a:lnTo>
                    <a:lnTo>
                      <a:pt x="2064" y="1400"/>
                    </a:lnTo>
                    <a:lnTo>
                      <a:pt x="2064" y="1431"/>
                    </a:lnTo>
                    <a:lnTo>
                      <a:pt x="2002" y="1431"/>
                    </a:lnTo>
                    <a:lnTo>
                      <a:pt x="2002" y="1487"/>
                    </a:lnTo>
                    <a:lnTo>
                      <a:pt x="1946" y="1487"/>
                    </a:lnTo>
                    <a:lnTo>
                      <a:pt x="1946" y="1518"/>
                    </a:lnTo>
                    <a:lnTo>
                      <a:pt x="1884" y="1518"/>
                    </a:lnTo>
                    <a:lnTo>
                      <a:pt x="1884" y="1580"/>
                    </a:lnTo>
                    <a:lnTo>
                      <a:pt x="1822" y="1580"/>
                    </a:lnTo>
                    <a:lnTo>
                      <a:pt x="1822" y="1611"/>
                    </a:lnTo>
                    <a:lnTo>
                      <a:pt x="1760" y="1611"/>
                    </a:lnTo>
                    <a:lnTo>
                      <a:pt x="1760" y="1643"/>
                    </a:lnTo>
                    <a:lnTo>
                      <a:pt x="1673" y="1643"/>
                    </a:lnTo>
                    <a:lnTo>
                      <a:pt x="1673" y="1674"/>
                    </a:lnTo>
                    <a:lnTo>
                      <a:pt x="1610" y="1674"/>
                    </a:lnTo>
                    <a:lnTo>
                      <a:pt x="1610" y="1736"/>
                    </a:lnTo>
                    <a:lnTo>
                      <a:pt x="1548" y="1736"/>
                    </a:lnTo>
                    <a:lnTo>
                      <a:pt x="1548" y="1761"/>
                    </a:lnTo>
                    <a:lnTo>
                      <a:pt x="1486" y="1761"/>
                    </a:lnTo>
                    <a:lnTo>
                      <a:pt x="1486" y="1792"/>
                    </a:lnTo>
                    <a:lnTo>
                      <a:pt x="1399" y="1792"/>
                    </a:lnTo>
                    <a:lnTo>
                      <a:pt x="1399" y="1854"/>
                    </a:lnTo>
                    <a:lnTo>
                      <a:pt x="1337" y="1854"/>
                    </a:lnTo>
                    <a:lnTo>
                      <a:pt x="1337" y="1916"/>
                    </a:lnTo>
                    <a:lnTo>
                      <a:pt x="1275" y="1916"/>
                    </a:lnTo>
                    <a:lnTo>
                      <a:pt x="1275" y="1978"/>
                    </a:lnTo>
                    <a:lnTo>
                      <a:pt x="1212" y="1978"/>
                    </a:lnTo>
                    <a:lnTo>
                      <a:pt x="1212" y="2034"/>
                    </a:lnTo>
                    <a:lnTo>
                      <a:pt x="1212" y="2066"/>
                    </a:lnTo>
                    <a:lnTo>
                      <a:pt x="1156" y="2066"/>
                    </a:lnTo>
                    <a:lnTo>
                      <a:pt x="1156" y="2097"/>
                    </a:lnTo>
                    <a:lnTo>
                      <a:pt x="1125" y="2097"/>
                    </a:lnTo>
                    <a:lnTo>
                      <a:pt x="1125" y="2128"/>
                    </a:lnTo>
                    <a:lnTo>
                      <a:pt x="1094" y="2128"/>
                    </a:lnTo>
                    <a:lnTo>
                      <a:pt x="1094" y="2159"/>
                    </a:lnTo>
                    <a:lnTo>
                      <a:pt x="1063" y="2159"/>
                    </a:lnTo>
                    <a:lnTo>
                      <a:pt x="1063" y="2190"/>
                    </a:lnTo>
                    <a:lnTo>
                      <a:pt x="1032" y="2190"/>
                    </a:lnTo>
                    <a:lnTo>
                      <a:pt x="1032" y="2221"/>
                    </a:lnTo>
                    <a:lnTo>
                      <a:pt x="939" y="2221"/>
                    </a:lnTo>
                    <a:lnTo>
                      <a:pt x="939" y="2252"/>
                    </a:lnTo>
                    <a:lnTo>
                      <a:pt x="939" y="2277"/>
                    </a:lnTo>
                    <a:lnTo>
                      <a:pt x="883" y="2277"/>
                    </a:lnTo>
                    <a:lnTo>
                      <a:pt x="883" y="2308"/>
                    </a:lnTo>
                    <a:lnTo>
                      <a:pt x="883" y="2339"/>
                    </a:lnTo>
                    <a:lnTo>
                      <a:pt x="790" y="2339"/>
                    </a:lnTo>
                    <a:lnTo>
                      <a:pt x="790" y="2370"/>
                    </a:lnTo>
                    <a:lnTo>
                      <a:pt x="821" y="2370"/>
                    </a:lnTo>
                    <a:lnTo>
                      <a:pt x="821" y="2402"/>
                    </a:lnTo>
                    <a:lnTo>
                      <a:pt x="727" y="2402"/>
                    </a:lnTo>
                    <a:lnTo>
                      <a:pt x="727" y="2433"/>
                    </a:lnTo>
                    <a:lnTo>
                      <a:pt x="696" y="2433"/>
                    </a:lnTo>
                    <a:lnTo>
                      <a:pt x="696" y="2464"/>
                    </a:lnTo>
                    <a:lnTo>
                      <a:pt x="609" y="2464"/>
                    </a:lnTo>
                    <a:lnTo>
                      <a:pt x="609" y="2526"/>
                    </a:lnTo>
                    <a:lnTo>
                      <a:pt x="516" y="2526"/>
                    </a:lnTo>
                    <a:lnTo>
                      <a:pt x="516" y="2551"/>
                    </a:lnTo>
                    <a:lnTo>
                      <a:pt x="547" y="2551"/>
                    </a:lnTo>
                    <a:lnTo>
                      <a:pt x="547" y="2582"/>
                    </a:lnTo>
                    <a:lnTo>
                      <a:pt x="485" y="2582"/>
                    </a:lnTo>
                    <a:lnTo>
                      <a:pt x="485" y="2613"/>
                    </a:lnTo>
                    <a:lnTo>
                      <a:pt x="516" y="2613"/>
                    </a:lnTo>
                    <a:lnTo>
                      <a:pt x="516" y="2644"/>
                    </a:lnTo>
                    <a:lnTo>
                      <a:pt x="423" y="2644"/>
                    </a:lnTo>
                    <a:lnTo>
                      <a:pt x="423" y="2675"/>
                    </a:lnTo>
                    <a:lnTo>
                      <a:pt x="485" y="2675"/>
                    </a:lnTo>
                    <a:lnTo>
                      <a:pt x="485" y="2706"/>
                    </a:lnTo>
                    <a:lnTo>
                      <a:pt x="367" y="2706"/>
                    </a:lnTo>
                    <a:lnTo>
                      <a:pt x="367" y="2738"/>
                    </a:lnTo>
                    <a:lnTo>
                      <a:pt x="392" y="2738"/>
                    </a:lnTo>
                    <a:lnTo>
                      <a:pt x="392" y="2769"/>
                    </a:lnTo>
                    <a:lnTo>
                      <a:pt x="305" y="2769"/>
                    </a:lnTo>
                    <a:lnTo>
                      <a:pt x="305" y="2800"/>
                    </a:lnTo>
                    <a:lnTo>
                      <a:pt x="336" y="2800"/>
                    </a:lnTo>
                    <a:lnTo>
                      <a:pt x="336" y="2825"/>
                    </a:lnTo>
                    <a:lnTo>
                      <a:pt x="242" y="2825"/>
                    </a:lnTo>
                    <a:lnTo>
                      <a:pt x="242" y="2887"/>
                    </a:lnTo>
                    <a:lnTo>
                      <a:pt x="149" y="2887"/>
                    </a:lnTo>
                    <a:lnTo>
                      <a:pt x="149" y="2918"/>
                    </a:lnTo>
                    <a:lnTo>
                      <a:pt x="180" y="2918"/>
                    </a:lnTo>
                    <a:lnTo>
                      <a:pt x="180" y="2949"/>
                    </a:lnTo>
                    <a:lnTo>
                      <a:pt x="149" y="2949"/>
                    </a:lnTo>
                    <a:lnTo>
                      <a:pt x="149" y="3011"/>
                    </a:lnTo>
                    <a:lnTo>
                      <a:pt x="118" y="3011"/>
                    </a:lnTo>
                    <a:lnTo>
                      <a:pt x="118" y="3042"/>
                    </a:lnTo>
                    <a:lnTo>
                      <a:pt x="149" y="3042"/>
                    </a:lnTo>
                    <a:lnTo>
                      <a:pt x="149" y="3067"/>
                    </a:lnTo>
                    <a:lnTo>
                      <a:pt x="62" y="3067"/>
                    </a:lnTo>
                    <a:lnTo>
                      <a:pt x="62" y="3129"/>
                    </a:lnTo>
                    <a:lnTo>
                      <a:pt x="0" y="3129"/>
                    </a:lnTo>
                    <a:lnTo>
                      <a:pt x="0" y="3223"/>
                    </a:lnTo>
                    <a:lnTo>
                      <a:pt x="0" y="3254"/>
                    </a:lnTo>
                  </a:path>
                </a:pathLst>
              </a:custGeom>
              <a:solidFill>
                <a:srgbClr val="F1F293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FFFFFF">
                    <a:gamma/>
                    <a:shade val="60000"/>
                    <a:invGamma/>
                  </a:srgbClr>
                </a:prst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i="1" smtClean="0">
                  <a:solidFill>
                    <a:srgbClr val="336699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8" name="Picture 6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2020094"/>
                <a:ext cx="6602392" cy="452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hteck 2"/>
              <p:cNvSpPr/>
              <p:nvPr/>
            </p:nvSpPr>
            <p:spPr bwMode="auto">
              <a:xfrm>
                <a:off x="1030153" y="4626000"/>
                <a:ext cx="72000" cy="158417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9" name="Line 82"/>
            <p:cNvSpPr>
              <a:spLocks noChangeAspect="1" noChangeShapeType="1"/>
            </p:cNvSpPr>
            <p:nvPr/>
          </p:nvSpPr>
          <p:spPr bwMode="auto">
            <a:xfrm>
              <a:off x="972000" y="6228000"/>
              <a:ext cx="592137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" name="Line 83"/>
            <p:cNvSpPr>
              <a:spLocks noChangeAspect="1" noChangeShapeType="1"/>
            </p:cNvSpPr>
            <p:nvPr/>
          </p:nvSpPr>
          <p:spPr bwMode="auto">
            <a:xfrm flipV="1">
              <a:off x="1144800" y="6048000"/>
              <a:ext cx="0" cy="347662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" name="Rectangle 94"/>
            <p:cNvSpPr>
              <a:spLocks noChangeAspect="1" noChangeArrowheads="1"/>
            </p:cNvSpPr>
            <p:nvPr/>
          </p:nvSpPr>
          <p:spPr bwMode="auto">
            <a:xfrm>
              <a:off x="828000" y="6120000"/>
              <a:ext cx="8976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2</a:t>
              </a:r>
            </a:p>
          </p:txBody>
        </p:sp>
        <p:sp>
          <p:nvSpPr>
            <p:cNvPr id="122" name="Rectangle 94"/>
            <p:cNvSpPr>
              <a:spLocks noChangeAspect="1" noChangeArrowheads="1"/>
            </p:cNvSpPr>
            <p:nvPr/>
          </p:nvSpPr>
          <p:spPr bwMode="auto">
            <a:xfrm>
              <a:off x="1105200" y="6372000"/>
              <a:ext cx="8976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2</a:t>
              </a:r>
            </a:p>
          </p:txBody>
        </p:sp>
        <p:sp>
          <p:nvSpPr>
            <p:cNvPr id="123" name="Line 81"/>
            <p:cNvSpPr>
              <a:spLocks noChangeAspect="1" noChangeShapeType="1"/>
            </p:cNvSpPr>
            <p:nvPr/>
          </p:nvSpPr>
          <p:spPr bwMode="auto">
            <a:xfrm>
              <a:off x="1152000" y="5968800"/>
              <a:ext cx="792000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4" name="Line 84"/>
            <p:cNvSpPr>
              <a:spLocks noChangeAspect="1" noChangeShapeType="1"/>
            </p:cNvSpPr>
            <p:nvPr/>
          </p:nvSpPr>
          <p:spPr bwMode="auto">
            <a:xfrm flipV="1">
              <a:off x="1504800" y="5616000"/>
              <a:ext cx="0" cy="72000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5" name="Rectangle 94"/>
            <p:cNvSpPr>
              <a:spLocks noChangeAspect="1" noChangeArrowheads="1"/>
            </p:cNvSpPr>
            <p:nvPr/>
          </p:nvSpPr>
          <p:spPr bwMode="auto">
            <a:xfrm>
              <a:off x="1468800" y="6372000"/>
              <a:ext cx="8976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8</a:t>
              </a:r>
              <a:endParaRPr lang="en-US" altLang="de-DE" sz="1400" b="1" dirty="0" smtClean="0">
                <a:solidFill>
                  <a:srgbClr val="009999"/>
                </a:solidFill>
                <a:latin typeface="Palatino" pitchFamily="18" charset="0"/>
                <a:cs typeface="Arial" charset="0"/>
              </a:endParaRPr>
            </a:p>
          </p:txBody>
        </p:sp>
        <p:sp>
          <p:nvSpPr>
            <p:cNvPr id="126" name="Rectangle 94"/>
            <p:cNvSpPr>
              <a:spLocks noChangeAspect="1" noChangeArrowheads="1"/>
            </p:cNvSpPr>
            <p:nvPr/>
          </p:nvSpPr>
          <p:spPr bwMode="auto">
            <a:xfrm>
              <a:off x="1044000" y="5868000"/>
              <a:ext cx="8976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8</a:t>
              </a:r>
              <a:endParaRPr lang="en-US" altLang="de-DE" sz="1400" b="1" dirty="0" smtClean="0">
                <a:solidFill>
                  <a:srgbClr val="009999"/>
                </a:solidFill>
                <a:latin typeface="Palatino" pitchFamily="18" charset="0"/>
                <a:cs typeface="Arial" charset="0"/>
              </a:endParaRPr>
            </a:p>
          </p:txBody>
        </p:sp>
        <p:sp>
          <p:nvSpPr>
            <p:cNvPr id="128" name="Line 73"/>
            <p:cNvSpPr>
              <a:spLocks noChangeAspect="1" noChangeShapeType="1"/>
            </p:cNvSpPr>
            <p:nvPr/>
          </p:nvSpPr>
          <p:spPr bwMode="auto">
            <a:xfrm>
              <a:off x="1692000" y="5436000"/>
              <a:ext cx="1044000" cy="232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9" name="Line 72"/>
            <p:cNvSpPr>
              <a:spLocks noChangeAspect="1" noChangeShapeType="1"/>
            </p:cNvSpPr>
            <p:nvPr/>
          </p:nvSpPr>
          <p:spPr bwMode="auto">
            <a:xfrm flipV="1">
              <a:off x="1908000" y="5076000"/>
              <a:ext cx="0" cy="93600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0" name="Rectangle 94"/>
            <p:cNvSpPr>
              <a:spLocks noChangeAspect="1" noChangeArrowheads="1"/>
            </p:cNvSpPr>
            <p:nvPr/>
          </p:nvSpPr>
          <p:spPr bwMode="auto">
            <a:xfrm>
              <a:off x="1476000" y="5328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20</a:t>
              </a:r>
            </a:p>
          </p:txBody>
        </p:sp>
        <p:sp>
          <p:nvSpPr>
            <p:cNvPr id="131" name="Rectangle 94"/>
            <p:cNvSpPr>
              <a:spLocks noChangeAspect="1" noChangeArrowheads="1"/>
            </p:cNvSpPr>
            <p:nvPr/>
          </p:nvSpPr>
          <p:spPr bwMode="auto">
            <a:xfrm>
              <a:off x="1818000" y="6084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20</a:t>
              </a:r>
            </a:p>
          </p:txBody>
        </p:sp>
        <p:sp>
          <p:nvSpPr>
            <p:cNvPr id="132" name="Line 78"/>
            <p:cNvSpPr>
              <a:spLocks noChangeAspect="1" noChangeShapeType="1"/>
            </p:cNvSpPr>
            <p:nvPr/>
          </p:nvSpPr>
          <p:spPr bwMode="auto">
            <a:xfrm>
              <a:off x="1908000" y="5085184"/>
              <a:ext cx="1368000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3" name="Line 74"/>
            <p:cNvSpPr>
              <a:spLocks noChangeAspect="1" noChangeShapeType="1"/>
            </p:cNvSpPr>
            <p:nvPr/>
          </p:nvSpPr>
          <p:spPr bwMode="auto">
            <a:xfrm flipV="1">
              <a:off x="2232000" y="4893469"/>
              <a:ext cx="0" cy="97200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5" name="Rectangle 94"/>
            <p:cNvSpPr>
              <a:spLocks noChangeAspect="1" noChangeArrowheads="1"/>
            </p:cNvSpPr>
            <p:nvPr/>
          </p:nvSpPr>
          <p:spPr bwMode="auto">
            <a:xfrm>
              <a:off x="1656000" y="4896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28</a:t>
              </a:r>
            </a:p>
          </p:txBody>
        </p:sp>
        <p:sp>
          <p:nvSpPr>
            <p:cNvPr id="136" name="Rectangle 94"/>
            <p:cNvSpPr>
              <a:spLocks noChangeAspect="1" noChangeArrowheads="1"/>
            </p:cNvSpPr>
            <p:nvPr/>
          </p:nvSpPr>
          <p:spPr bwMode="auto">
            <a:xfrm>
              <a:off x="2142000" y="5868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28</a:t>
              </a:r>
            </a:p>
          </p:txBody>
        </p:sp>
        <p:sp>
          <p:nvSpPr>
            <p:cNvPr id="137" name="Line 75"/>
            <p:cNvSpPr>
              <a:spLocks noChangeAspect="1" noChangeShapeType="1"/>
            </p:cNvSpPr>
            <p:nvPr/>
          </p:nvSpPr>
          <p:spPr bwMode="auto">
            <a:xfrm flipV="1">
              <a:off x="3114004" y="4032000"/>
              <a:ext cx="1309" cy="122400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8" name="Line 79"/>
            <p:cNvSpPr>
              <a:spLocks noChangeAspect="1" noChangeShapeType="1"/>
            </p:cNvSpPr>
            <p:nvPr/>
          </p:nvSpPr>
          <p:spPr bwMode="auto">
            <a:xfrm>
              <a:off x="3060000" y="4123531"/>
              <a:ext cx="1692000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9" name="Rectangle 94"/>
            <p:cNvSpPr>
              <a:spLocks noChangeAspect="1" noChangeArrowheads="1"/>
            </p:cNvSpPr>
            <p:nvPr/>
          </p:nvSpPr>
          <p:spPr bwMode="auto">
            <a:xfrm>
              <a:off x="2808000" y="4014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50</a:t>
              </a:r>
            </a:p>
          </p:txBody>
        </p:sp>
        <p:sp>
          <p:nvSpPr>
            <p:cNvPr id="140" name="Rectangle 94"/>
            <p:cNvSpPr>
              <a:spLocks noChangeAspect="1" noChangeArrowheads="1"/>
            </p:cNvSpPr>
            <p:nvPr/>
          </p:nvSpPr>
          <p:spPr bwMode="auto">
            <a:xfrm>
              <a:off x="3024000" y="5292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50</a:t>
              </a:r>
            </a:p>
          </p:txBody>
        </p:sp>
        <p:sp>
          <p:nvSpPr>
            <p:cNvPr id="141" name="Line 76"/>
            <p:cNvSpPr>
              <a:spLocks noChangeAspect="1" noChangeShapeType="1"/>
            </p:cNvSpPr>
            <p:nvPr/>
          </p:nvSpPr>
          <p:spPr bwMode="auto">
            <a:xfrm flipV="1">
              <a:off x="4410000" y="3024000"/>
              <a:ext cx="0" cy="151200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2" name="Line 80"/>
            <p:cNvSpPr>
              <a:spLocks noChangeAspect="1" noChangeShapeType="1"/>
            </p:cNvSpPr>
            <p:nvPr/>
          </p:nvSpPr>
          <p:spPr bwMode="auto">
            <a:xfrm>
              <a:off x="4932000" y="2725200"/>
              <a:ext cx="1728000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3" name="Rectangle 94"/>
            <p:cNvSpPr>
              <a:spLocks noChangeAspect="1" noChangeArrowheads="1"/>
            </p:cNvSpPr>
            <p:nvPr/>
          </p:nvSpPr>
          <p:spPr bwMode="auto">
            <a:xfrm>
              <a:off x="4320232" y="4572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82</a:t>
              </a:r>
            </a:p>
          </p:txBody>
        </p:sp>
        <p:sp>
          <p:nvSpPr>
            <p:cNvPr id="144" name="Rectangle 94"/>
            <p:cNvSpPr>
              <a:spLocks noChangeAspect="1" noChangeArrowheads="1"/>
            </p:cNvSpPr>
            <p:nvPr/>
          </p:nvSpPr>
          <p:spPr bwMode="auto">
            <a:xfrm>
              <a:off x="4680000" y="2628000"/>
              <a:ext cx="17953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82</a:t>
              </a:r>
            </a:p>
          </p:txBody>
        </p:sp>
        <p:sp>
          <p:nvSpPr>
            <p:cNvPr id="145" name="Line 77"/>
            <p:cNvSpPr>
              <a:spLocks noChangeAspect="1" noChangeShapeType="1"/>
            </p:cNvSpPr>
            <p:nvPr/>
          </p:nvSpPr>
          <p:spPr bwMode="auto">
            <a:xfrm flipV="1">
              <a:off x="6192000" y="1908000"/>
              <a:ext cx="0" cy="104400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6" name="Rectangle 94"/>
            <p:cNvSpPr>
              <a:spLocks noChangeAspect="1" noChangeArrowheads="1"/>
            </p:cNvSpPr>
            <p:nvPr/>
          </p:nvSpPr>
          <p:spPr bwMode="auto">
            <a:xfrm>
              <a:off x="6048000" y="1692000"/>
              <a:ext cx="26930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dirty="0" smtClean="0">
                  <a:solidFill>
                    <a:srgbClr val="009999"/>
                  </a:solidFill>
                  <a:latin typeface="Palatino" pitchFamily="18" charset="0"/>
                  <a:cs typeface="Arial" charset="0"/>
                </a:rPr>
                <a:t>126</a:t>
              </a:r>
            </a:p>
          </p:txBody>
        </p:sp>
        <p:sp>
          <p:nvSpPr>
            <p:cNvPr id="147" name="Rectangle 65"/>
            <p:cNvSpPr>
              <a:spLocks noChangeAspect="1" noChangeArrowheads="1"/>
            </p:cNvSpPr>
            <p:nvPr/>
          </p:nvSpPr>
          <p:spPr bwMode="auto">
            <a:xfrm rot="16200000">
              <a:off x="328863" y="4416150"/>
              <a:ext cx="1031372" cy="41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38112" tIns="69850" rIns="138112" bIns="69850">
              <a:spAutoFit/>
            </a:bodyPr>
            <a:lstStyle>
              <a:lvl1pPr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58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3716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20574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7432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32004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6576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41148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5720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dirty="0" smtClean="0">
                  <a:solidFill>
                    <a:srgbClr val="000000"/>
                  </a:solidFill>
                  <a:latin typeface="Palatino" pitchFamily="18" charset="0"/>
                </a:rPr>
                <a:t>protons</a:t>
              </a:r>
            </a:p>
          </p:txBody>
        </p:sp>
        <p:sp>
          <p:nvSpPr>
            <p:cNvPr id="148" name="Line 66"/>
            <p:cNvSpPr>
              <a:spLocks noChangeAspect="1" noChangeShapeType="1"/>
            </p:cNvSpPr>
            <p:nvPr/>
          </p:nvSpPr>
          <p:spPr bwMode="auto">
            <a:xfrm flipV="1">
              <a:off x="681981" y="3617119"/>
              <a:ext cx="1587" cy="146526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9" name="Rectangle 67"/>
            <p:cNvSpPr>
              <a:spLocks noChangeAspect="1" noChangeArrowheads="1"/>
            </p:cNvSpPr>
            <p:nvPr/>
          </p:nvSpPr>
          <p:spPr bwMode="auto">
            <a:xfrm>
              <a:off x="2705132" y="6165304"/>
              <a:ext cx="1146788" cy="41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4F2F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38112" tIns="69850" rIns="138112" bIns="69850">
              <a:spAutoFit/>
            </a:bodyPr>
            <a:lstStyle>
              <a:lvl1pPr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58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3716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20574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743200" defTabSz="20574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32004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6576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41148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572000" defTabSz="2057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dirty="0" smtClean="0">
                  <a:solidFill>
                    <a:srgbClr val="000000"/>
                  </a:solidFill>
                  <a:latin typeface="Palatino" pitchFamily="18" charset="0"/>
                </a:rPr>
                <a:t>neutrons</a:t>
              </a:r>
            </a:p>
          </p:txBody>
        </p:sp>
        <p:sp>
          <p:nvSpPr>
            <p:cNvPr id="150" name="Line 68"/>
            <p:cNvSpPr>
              <a:spLocks noChangeAspect="1" noChangeShapeType="1"/>
            </p:cNvSpPr>
            <p:nvPr/>
          </p:nvSpPr>
          <p:spPr bwMode="auto">
            <a:xfrm>
              <a:off x="2782888" y="6199981"/>
              <a:ext cx="120332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1" name="Rectangle 102"/>
          <p:cNvSpPr>
            <a:spLocks noChangeArrowheads="1"/>
          </p:cNvSpPr>
          <p:nvPr/>
        </p:nvSpPr>
        <p:spPr bwMode="auto">
          <a:xfrm>
            <a:off x="1080000" y="6174000"/>
            <a:ext cx="144000" cy="144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52" name="Rectangle 102"/>
          <p:cNvSpPr>
            <a:spLocks noChangeArrowheads="1"/>
          </p:cNvSpPr>
          <p:nvPr/>
        </p:nvSpPr>
        <p:spPr bwMode="auto">
          <a:xfrm>
            <a:off x="1440000" y="5904000"/>
            <a:ext cx="144000" cy="144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53" name="Rectangle 102"/>
          <p:cNvSpPr>
            <a:spLocks noChangeArrowheads="1"/>
          </p:cNvSpPr>
          <p:nvPr/>
        </p:nvSpPr>
        <p:spPr bwMode="auto">
          <a:xfrm>
            <a:off x="1836000" y="5364000"/>
            <a:ext cx="144000" cy="144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54" name="Rectangle 102"/>
          <p:cNvSpPr>
            <a:spLocks noChangeArrowheads="1"/>
          </p:cNvSpPr>
          <p:nvPr/>
        </p:nvSpPr>
        <p:spPr bwMode="auto">
          <a:xfrm>
            <a:off x="2160000" y="5364000"/>
            <a:ext cx="144000" cy="144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55" name="Rectangle 102"/>
          <p:cNvSpPr>
            <a:spLocks noChangeArrowheads="1"/>
          </p:cNvSpPr>
          <p:nvPr/>
        </p:nvSpPr>
        <p:spPr bwMode="auto">
          <a:xfrm>
            <a:off x="6120000" y="2646000"/>
            <a:ext cx="144000" cy="144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47576" y="2348706"/>
            <a:ext cx="2702250" cy="584775"/>
            <a:chOff x="647576" y="2348706"/>
            <a:chExt cx="2702250" cy="584775"/>
          </a:xfrm>
        </p:grpSpPr>
        <p:sp>
          <p:nvSpPr>
            <p:cNvPr id="157" name="Rectangle 70"/>
            <p:cNvSpPr>
              <a:spLocks noChangeArrowheads="1"/>
            </p:cNvSpPr>
            <p:nvPr/>
          </p:nvSpPr>
          <p:spPr bwMode="auto">
            <a:xfrm>
              <a:off x="647576" y="2448000"/>
              <a:ext cx="144000" cy="14400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8" name="Text Box 71"/>
            <p:cNvSpPr txBox="1">
              <a:spLocks noChangeArrowheads="1"/>
            </p:cNvSpPr>
            <p:nvPr/>
          </p:nvSpPr>
          <p:spPr bwMode="auto">
            <a:xfrm>
              <a:off x="744626" y="2348706"/>
              <a:ext cx="26052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de-DE" sz="16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doubly</a:t>
              </a:r>
              <a:r>
                <a:rPr lang="fr-FR" altLang="de-DE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FR" altLang="de-DE" sz="16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magic</a:t>
              </a:r>
              <a:r>
                <a:rPr lang="fr-FR" altLang="de-DE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FR" altLang="de-DE" sz="16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nuclei</a:t>
              </a:r>
              <a:r>
                <a:rPr lang="fr-FR" altLang="de-DE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de-DE" sz="1600" b="1" baseline="30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4</a:t>
              </a:r>
              <a:r>
                <a:rPr lang="fr-FR" altLang="de-DE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He, </a:t>
              </a:r>
              <a:r>
                <a:rPr lang="fr-FR" altLang="de-DE" sz="1600" b="1" baseline="30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16</a:t>
              </a:r>
              <a:r>
                <a:rPr lang="fr-FR" altLang="de-DE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O, </a:t>
              </a:r>
              <a:r>
                <a:rPr lang="fr-FR" altLang="de-DE" sz="1600" b="1" baseline="30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40</a:t>
              </a:r>
              <a:r>
                <a:rPr lang="fr-FR" altLang="de-DE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Ca, </a:t>
              </a:r>
              <a:r>
                <a:rPr lang="fr-FR" altLang="de-DE" sz="1600" b="1" baseline="30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48</a:t>
              </a:r>
              <a:r>
                <a:rPr lang="fr-FR" altLang="de-DE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Ca, </a:t>
              </a:r>
              <a:r>
                <a:rPr lang="fr-FR" altLang="de-DE" sz="1600" b="1" baseline="30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208</a:t>
              </a:r>
              <a:r>
                <a:rPr lang="fr-FR" altLang="de-DE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Pb</a:t>
              </a:r>
            </a:p>
          </p:txBody>
        </p:sp>
      </p:grpSp>
      <p:sp>
        <p:nvSpPr>
          <p:cNvPr id="159" name="Rectangle 102"/>
          <p:cNvSpPr>
            <a:spLocks noChangeArrowheads="1"/>
          </p:cNvSpPr>
          <p:nvPr/>
        </p:nvSpPr>
        <p:spPr bwMode="auto">
          <a:xfrm>
            <a:off x="1854000" y="5022000"/>
            <a:ext cx="144000" cy="144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61" name="Rectangle 105"/>
          <p:cNvSpPr>
            <a:spLocks noChangeArrowheads="1"/>
          </p:cNvSpPr>
          <p:nvPr/>
        </p:nvSpPr>
        <p:spPr bwMode="auto">
          <a:xfrm>
            <a:off x="4536000" y="5580000"/>
            <a:ext cx="144000" cy="144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62" name="Text Box 106"/>
          <p:cNvSpPr txBox="1">
            <a:spLocks noChangeArrowheads="1"/>
          </p:cNvSpPr>
          <p:nvPr/>
        </p:nvSpPr>
        <p:spPr bwMode="auto">
          <a:xfrm>
            <a:off x="4664185" y="5455444"/>
            <a:ext cx="35092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instable: </a:t>
            </a:r>
            <a:r>
              <a:rPr lang="en-GB" altLang="de-DE" sz="1600" b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48</a:t>
            </a:r>
            <a:r>
              <a:rPr lang="en-GB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Ni</a:t>
            </a:r>
            <a:r>
              <a:rPr lang="en-GB" altLang="de-DE" sz="1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GB" altLang="de-DE" sz="1600" b="1" baseline="300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56</a:t>
            </a:r>
            <a:r>
              <a:rPr lang="en-GB" altLang="de-DE" sz="16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Ni</a:t>
            </a:r>
            <a:r>
              <a:rPr lang="en-GB" altLang="de-DE" sz="1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GB" altLang="de-DE" sz="1600" b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78</a:t>
            </a:r>
            <a:r>
              <a:rPr lang="en-GB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Ni</a:t>
            </a:r>
            <a:r>
              <a:rPr lang="en-GB" altLang="de-DE" sz="1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GB" altLang="de-DE" sz="1600" b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100</a:t>
            </a:r>
            <a:r>
              <a:rPr lang="en-GB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Sn</a:t>
            </a:r>
            <a:r>
              <a:rPr lang="en-GB" altLang="de-DE" sz="1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GB" altLang="de-DE" sz="1600" b="1" baseline="300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132</a:t>
            </a:r>
            <a:r>
              <a:rPr lang="en-GB" altLang="de-DE" sz="16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Sn</a:t>
            </a:r>
          </a:p>
        </p:txBody>
      </p:sp>
      <p:sp>
        <p:nvSpPr>
          <p:cNvPr id="163" name="Text Box 113"/>
          <p:cNvSpPr txBox="1">
            <a:spLocks noChangeArrowheads="1"/>
          </p:cNvSpPr>
          <p:nvPr/>
        </p:nvSpPr>
        <p:spPr bwMode="auto">
          <a:xfrm>
            <a:off x="5652120" y="5877719"/>
            <a:ext cx="930063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no </a:t>
            </a:r>
            <a:r>
              <a:rPr lang="en-GB" altLang="de-DE" sz="1600" b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28</a:t>
            </a:r>
            <a:r>
              <a:rPr lang="en-GB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O !</a:t>
            </a:r>
            <a:endParaRPr lang="en-GB" altLang="de-DE" sz="1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4" name="Rectangle 102"/>
          <p:cNvSpPr>
            <a:spLocks noChangeArrowheads="1"/>
          </p:cNvSpPr>
          <p:nvPr/>
        </p:nvSpPr>
        <p:spPr bwMode="auto">
          <a:xfrm>
            <a:off x="2160000" y="5022000"/>
            <a:ext cx="144000" cy="144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65" name="Rectangle 102"/>
          <p:cNvSpPr>
            <a:spLocks noChangeArrowheads="1"/>
          </p:cNvSpPr>
          <p:nvPr/>
        </p:nvSpPr>
        <p:spPr bwMode="auto">
          <a:xfrm>
            <a:off x="3042000" y="5022000"/>
            <a:ext cx="144000" cy="144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66" name="Rectangle 102"/>
          <p:cNvSpPr>
            <a:spLocks noChangeArrowheads="1"/>
          </p:cNvSpPr>
          <p:nvPr/>
        </p:nvSpPr>
        <p:spPr bwMode="auto">
          <a:xfrm>
            <a:off x="3042000" y="4050000"/>
            <a:ext cx="144000" cy="144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167" name="Rectangle 102"/>
          <p:cNvSpPr>
            <a:spLocks noChangeArrowheads="1"/>
          </p:cNvSpPr>
          <p:nvPr/>
        </p:nvSpPr>
        <p:spPr bwMode="auto">
          <a:xfrm>
            <a:off x="4338000" y="4050000"/>
            <a:ext cx="144000" cy="1440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789200" y="5850000"/>
            <a:ext cx="234049" cy="245269"/>
            <a:chOff x="179512" y="5850000"/>
            <a:chExt cx="234049" cy="245269"/>
          </a:xfrm>
        </p:grpSpPr>
        <p:sp>
          <p:nvSpPr>
            <p:cNvPr id="168" name="Rectangle 102"/>
            <p:cNvSpPr>
              <a:spLocks noChangeArrowheads="1"/>
            </p:cNvSpPr>
            <p:nvPr/>
          </p:nvSpPr>
          <p:spPr bwMode="auto">
            <a:xfrm>
              <a:off x="234000" y="5904000"/>
              <a:ext cx="144000" cy="144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1" name="Line 116"/>
            <p:cNvSpPr>
              <a:spLocks noChangeAspect="1" noChangeShapeType="1"/>
            </p:cNvSpPr>
            <p:nvPr/>
          </p:nvSpPr>
          <p:spPr bwMode="auto">
            <a:xfrm flipH="1">
              <a:off x="179512" y="5861112"/>
              <a:ext cx="234048" cy="234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2" name="Line 117"/>
            <p:cNvSpPr>
              <a:spLocks noChangeAspect="1" noChangeShapeType="1"/>
            </p:cNvSpPr>
            <p:nvPr/>
          </p:nvSpPr>
          <p:spPr bwMode="auto">
            <a:xfrm>
              <a:off x="179514" y="5850000"/>
              <a:ext cx="234047" cy="2341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smtClean="0">
                <a:solidFill>
                  <a:srgbClr val="336699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3827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3" grpId="0" animBg="1"/>
      <p:bldP spid="154" grpId="0" animBg="1"/>
      <p:bldP spid="155" grpId="0" animBg="1"/>
      <p:bldP spid="159" grpId="0" animBg="1"/>
      <p:bldP spid="161" grpId="0" animBg="1"/>
      <p:bldP spid="162" grpId="0"/>
      <p:bldP spid="163" grpId="0" animBg="1"/>
      <p:bldP spid="164" grpId="0" animBg="1"/>
      <p:bldP spid="165" grpId="0" animBg="1"/>
      <p:bldP spid="166" grpId="0" animBg="1"/>
      <p:bldP spid="1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5058"/>
            <a:ext cx="47244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9703" name="Text Box 7"/>
          <p:cNvSpPr txBox="1">
            <a:spLocks noChangeArrowheads="1"/>
          </p:cNvSpPr>
          <p:nvPr/>
        </p:nvSpPr>
        <p:spPr bwMode="auto">
          <a:xfrm>
            <a:off x="360000" y="6624000"/>
            <a:ext cx="21483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de-DE" altLang="de-DE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de-DE" altLang="de-DE" sz="1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de-DE" altLang="de-DE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59 (2007), 432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Nuclear radii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3347864" y="4443658"/>
            <a:ext cx="43204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60000" y="2160000"/>
            <a:ext cx="5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380000" y="21600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Hans\Pictures\Li-P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2520000"/>
            <a:ext cx="3302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11560" y="1300698"/>
            <a:ext cx="2508764" cy="40011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1400" dirty="0" smtClean="0"/>
              <a:t>textbooks says: </a:t>
            </a:r>
            <a:r>
              <a:rPr lang="en-US" sz="1400" dirty="0" smtClean="0">
                <a:solidFill>
                  <a:srgbClr val="0000CC"/>
                </a:solidFill>
              </a:rPr>
              <a:t>R=1.2· A</a:t>
            </a:r>
            <a:r>
              <a:rPr lang="en-US" sz="1400" baseline="30000" dirty="0" smtClean="0">
                <a:solidFill>
                  <a:srgbClr val="0000CC"/>
                </a:solidFill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33263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9144000" cy="620688"/>
          </a:xfrm>
          <a:ln/>
        </p:spPr>
        <p:txBody>
          <a:bodyPr/>
          <a:lstStyle/>
          <a:p>
            <a:r>
              <a:rPr lang="en-US" altLang="de-DE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structure</a:t>
            </a:r>
            <a:r>
              <a:rPr lang="en-US" alt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evidence of magic numbers</a:t>
            </a:r>
            <a:endParaRPr lang="en-US" alt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2115" name="Picture 3" descr="Grevy06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6752"/>
            <a:ext cx="738663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2127" name="Text Box 15"/>
              <p:cNvSpPr txBox="1">
                <a:spLocks noChangeArrowheads="1"/>
              </p:cNvSpPr>
              <p:nvPr/>
            </p:nvSpPr>
            <p:spPr bwMode="auto">
              <a:xfrm>
                <a:off x="755650" y="5663977"/>
                <a:ext cx="2762295" cy="695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altLang="de-DE" sz="2000" b="0" i="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high </a:t>
                </a:r>
                <a:r>
                  <a:rPr lang="en-US" altLang="de-DE" sz="20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e</a:t>
                </a:r>
                <a:r>
                  <a:rPr lang="en-US" altLang="de-DE" sz="2000" b="0" i="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nergies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e-DE" alt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b>
                        <m: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de-DE" alt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de-DE" sz="20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state</a:t>
                </a:r>
                <a:endParaRPr lang="en-US" altLang="de-DE" sz="2000" b="0" i="0" dirty="0">
                  <a:solidFill>
                    <a:srgbClr val="FF0000"/>
                  </a:solidFill>
                  <a:latin typeface="Times New Roman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de-DE" sz="1600" b="0" i="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for nuclei with magic numbers</a:t>
                </a:r>
                <a:endParaRPr lang="en-US" altLang="de-DE" sz="1600" b="0" i="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02127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650" y="5663977"/>
                <a:ext cx="2762295" cy="695575"/>
              </a:xfrm>
              <a:prstGeom prst="rect">
                <a:avLst/>
              </a:prstGeom>
              <a:blipFill rotWithShape="1">
                <a:blip r:embed="rId4"/>
                <a:stretch>
                  <a:fillRect l="-2428" t="-4386" b="-105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2128" name="Text Box 16"/>
          <p:cNvSpPr txBox="1">
            <a:spLocks noChangeArrowheads="1"/>
          </p:cNvSpPr>
          <p:nvPr/>
        </p:nvSpPr>
        <p:spPr bwMode="auto">
          <a:xfrm>
            <a:off x="755650" y="5344890"/>
            <a:ext cx="30219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de-DE" sz="1600" u="sng" dirty="0" smtClean="0">
                <a:solidFill>
                  <a:srgbClr val="0033CC"/>
                </a:solidFill>
                <a:latin typeface="Times New Roman" pitchFamily="18" charset="0"/>
              </a:rPr>
              <a:t>Indicators for nuclear shell model:</a:t>
            </a:r>
            <a:endParaRPr lang="en-US" altLang="de-DE" sz="1600" b="0" i="0" dirty="0">
              <a:solidFill>
                <a:srgbClr val="0033CC"/>
              </a:solidFill>
            </a:endParaRPr>
          </a:p>
        </p:txBody>
      </p:sp>
      <p:graphicFrame>
        <p:nvGraphicFramePr>
          <p:cNvPr id="602133" name="Object 2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283552"/>
              </p:ext>
            </p:extLst>
          </p:nvPr>
        </p:nvGraphicFramePr>
        <p:xfrm>
          <a:off x="228600" y="2415952"/>
          <a:ext cx="30988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Image bitmap" r:id="rId5" imgW="6885714" imgH="4772691" progId="Paint.Picture">
                  <p:embed/>
                </p:oleObj>
              </mc:Choice>
              <mc:Fallback>
                <p:oleObj name="Image bitmap" r:id="rId5" imgW="6885714" imgH="477269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15952"/>
                        <a:ext cx="309880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2134" name="Text Box 22"/>
          <p:cNvSpPr txBox="1">
            <a:spLocks noChangeArrowheads="1"/>
          </p:cNvSpPr>
          <p:nvPr/>
        </p:nvSpPr>
        <p:spPr bwMode="auto">
          <a:xfrm>
            <a:off x="3189288" y="2492152"/>
            <a:ext cx="944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Comic Sans MS" pitchFamily="66" charset="0"/>
              </a:rPr>
              <a:t>spherical</a:t>
            </a:r>
          </a:p>
        </p:txBody>
      </p:sp>
      <p:sp>
        <p:nvSpPr>
          <p:cNvPr id="602135" name="Text Box 23"/>
          <p:cNvSpPr txBox="1">
            <a:spLocks noChangeArrowheads="1"/>
          </p:cNvSpPr>
          <p:nvPr/>
        </p:nvSpPr>
        <p:spPr bwMode="auto">
          <a:xfrm>
            <a:off x="3189288" y="3965352"/>
            <a:ext cx="1001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Comic Sans MS" pitchFamily="66" charset="0"/>
              </a:rPr>
              <a:t>deformed</a:t>
            </a:r>
          </a:p>
        </p:txBody>
      </p:sp>
      <p:sp>
        <p:nvSpPr>
          <p:cNvPr id="602136" name="Line 24"/>
          <p:cNvSpPr>
            <a:spLocks noChangeShapeType="1"/>
          </p:cNvSpPr>
          <p:nvPr/>
        </p:nvSpPr>
        <p:spPr bwMode="auto">
          <a:xfrm>
            <a:off x="3511550" y="2873152"/>
            <a:ext cx="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602210" name="Group 98"/>
          <p:cNvGrpSpPr>
            <a:grpSpLocks/>
          </p:cNvGrpSpPr>
          <p:nvPr/>
        </p:nvGrpSpPr>
        <p:grpSpPr bwMode="auto">
          <a:xfrm>
            <a:off x="4267200" y="1625377"/>
            <a:ext cx="3829050" cy="3609975"/>
            <a:chOff x="215" y="432"/>
            <a:chExt cx="2412" cy="2274"/>
          </a:xfrm>
        </p:grpSpPr>
        <p:sp>
          <p:nvSpPr>
            <p:cNvPr id="602211" name="Rectangle 99"/>
            <p:cNvSpPr>
              <a:spLocks noChangeAspect="1" noChangeArrowheads="1"/>
            </p:cNvSpPr>
            <p:nvPr/>
          </p:nvSpPr>
          <p:spPr bwMode="auto">
            <a:xfrm>
              <a:off x="2312" y="2396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2" name="Line 100"/>
            <p:cNvSpPr>
              <a:spLocks noChangeShapeType="1"/>
            </p:cNvSpPr>
            <p:nvPr/>
          </p:nvSpPr>
          <p:spPr bwMode="auto">
            <a:xfrm flipH="1">
              <a:off x="2130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13" name="Rectangle 101"/>
            <p:cNvSpPr>
              <a:spLocks noChangeAspect="1" noChangeArrowheads="1"/>
            </p:cNvSpPr>
            <p:nvPr/>
          </p:nvSpPr>
          <p:spPr bwMode="auto">
            <a:xfrm>
              <a:off x="944" y="672"/>
              <a:ext cx="184" cy="1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4" name="Rectangle 102"/>
            <p:cNvSpPr>
              <a:spLocks noChangeAspect="1" noChangeArrowheads="1"/>
            </p:cNvSpPr>
            <p:nvPr/>
          </p:nvSpPr>
          <p:spPr bwMode="auto">
            <a:xfrm>
              <a:off x="578" y="1011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5" name="Rectangle 103"/>
            <p:cNvSpPr>
              <a:spLocks noChangeAspect="1" noChangeArrowheads="1"/>
            </p:cNvSpPr>
            <p:nvPr/>
          </p:nvSpPr>
          <p:spPr bwMode="auto">
            <a:xfrm>
              <a:off x="578" y="1191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6" name="Rectangle 104"/>
            <p:cNvSpPr>
              <a:spLocks noChangeAspect="1" noChangeArrowheads="1"/>
            </p:cNvSpPr>
            <p:nvPr/>
          </p:nvSpPr>
          <p:spPr bwMode="auto">
            <a:xfrm>
              <a:off x="578" y="1353"/>
              <a:ext cx="186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7" name="Rectangle 105"/>
            <p:cNvSpPr>
              <a:spLocks noChangeAspect="1" noChangeArrowheads="1"/>
            </p:cNvSpPr>
            <p:nvPr/>
          </p:nvSpPr>
          <p:spPr bwMode="auto">
            <a:xfrm>
              <a:off x="944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8" name="Rectangle 106"/>
            <p:cNvSpPr>
              <a:spLocks noChangeAspect="1" noChangeArrowheads="1"/>
            </p:cNvSpPr>
            <p:nvPr/>
          </p:nvSpPr>
          <p:spPr bwMode="auto">
            <a:xfrm>
              <a:off x="944" y="1019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19" name="Rectangle 107"/>
            <p:cNvSpPr>
              <a:spLocks noChangeAspect="1" noChangeArrowheads="1"/>
            </p:cNvSpPr>
            <p:nvPr/>
          </p:nvSpPr>
          <p:spPr bwMode="auto">
            <a:xfrm>
              <a:off x="1117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0" name="Rectangle 108"/>
            <p:cNvSpPr>
              <a:spLocks noChangeAspect="1" noChangeArrowheads="1"/>
            </p:cNvSpPr>
            <p:nvPr/>
          </p:nvSpPr>
          <p:spPr bwMode="auto">
            <a:xfrm>
              <a:off x="944" y="1364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1" name="Rectangle 109"/>
            <p:cNvSpPr>
              <a:spLocks noChangeAspect="1" noChangeArrowheads="1"/>
            </p:cNvSpPr>
            <p:nvPr/>
          </p:nvSpPr>
          <p:spPr bwMode="auto">
            <a:xfrm>
              <a:off x="944" y="118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2" name="Rectangle 110"/>
            <p:cNvSpPr>
              <a:spLocks noChangeAspect="1" noChangeArrowheads="1"/>
            </p:cNvSpPr>
            <p:nvPr/>
          </p:nvSpPr>
          <p:spPr bwMode="auto">
            <a:xfrm>
              <a:off x="1289" y="1019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3" name="Rectangle 111"/>
            <p:cNvSpPr>
              <a:spLocks noChangeAspect="1" noChangeArrowheads="1"/>
            </p:cNvSpPr>
            <p:nvPr/>
          </p:nvSpPr>
          <p:spPr bwMode="auto">
            <a:xfrm>
              <a:off x="1289" y="846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4" name="Rectangle 112"/>
            <p:cNvSpPr>
              <a:spLocks noChangeAspect="1" noChangeArrowheads="1"/>
            </p:cNvSpPr>
            <p:nvPr/>
          </p:nvSpPr>
          <p:spPr bwMode="auto">
            <a:xfrm>
              <a:off x="1289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5" name="Rectangle 113"/>
            <p:cNvSpPr>
              <a:spLocks noChangeAspect="1" noChangeArrowheads="1"/>
            </p:cNvSpPr>
            <p:nvPr/>
          </p:nvSpPr>
          <p:spPr bwMode="auto">
            <a:xfrm>
              <a:off x="1981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6" name="Rectangle 114"/>
            <p:cNvSpPr>
              <a:spLocks noChangeAspect="1" noChangeArrowheads="1"/>
            </p:cNvSpPr>
            <p:nvPr/>
          </p:nvSpPr>
          <p:spPr bwMode="auto">
            <a:xfrm>
              <a:off x="1635" y="673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7" name="Rectangle 115"/>
            <p:cNvSpPr>
              <a:spLocks noChangeAspect="1" noChangeArrowheads="1"/>
            </p:cNvSpPr>
            <p:nvPr/>
          </p:nvSpPr>
          <p:spPr bwMode="auto">
            <a:xfrm>
              <a:off x="1468" y="672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28" name="Line 116"/>
            <p:cNvSpPr>
              <a:spLocks noChangeShapeType="1"/>
            </p:cNvSpPr>
            <p:nvPr/>
          </p:nvSpPr>
          <p:spPr bwMode="auto">
            <a:xfrm>
              <a:off x="575" y="575"/>
              <a:ext cx="0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29" name="Line 117"/>
            <p:cNvSpPr>
              <a:spLocks noChangeShapeType="1"/>
            </p:cNvSpPr>
            <p:nvPr/>
          </p:nvSpPr>
          <p:spPr bwMode="auto">
            <a:xfrm flipH="1">
              <a:off x="748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30" name="Line 118"/>
            <p:cNvSpPr>
              <a:spLocks noChangeShapeType="1"/>
            </p:cNvSpPr>
            <p:nvPr/>
          </p:nvSpPr>
          <p:spPr bwMode="auto">
            <a:xfrm flipH="1">
              <a:off x="1266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31" name="Line 119"/>
            <p:cNvSpPr>
              <a:spLocks noChangeShapeType="1"/>
            </p:cNvSpPr>
            <p:nvPr/>
          </p:nvSpPr>
          <p:spPr bwMode="auto">
            <a:xfrm flipH="1">
              <a:off x="1439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32" name="Line 120"/>
            <p:cNvSpPr>
              <a:spLocks noChangeShapeType="1"/>
            </p:cNvSpPr>
            <p:nvPr/>
          </p:nvSpPr>
          <p:spPr bwMode="auto">
            <a:xfrm flipH="1">
              <a:off x="1612" y="575"/>
              <a:ext cx="28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33" name="Line 121"/>
            <p:cNvSpPr>
              <a:spLocks noChangeShapeType="1"/>
            </p:cNvSpPr>
            <p:nvPr/>
          </p:nvSpPr>
          <p:spPr bwMode="auto">
            <a:xfrm flipH="1">
              <a:off x="1785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34" name="Line 122"/>
            <p:cNvSpPr>
              <a:spLocks noChangeShapeType="1"/>
            </p:cNvSpPr>
            <p:nvPr/>
          </p:nvSpPr>
          <p:spPr bwMode="auto">
            <a:xfrm flipH="1">
              <a:off x="1957" y="575"/>
              <a:ext cx="25" cy="2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35" name="Text Box 123"/>
            <p:cNvSpPr txBox="1">
              <a:spLocks noChangeArrowheads="1"/>
            </p:cNvSpPr>
            <p:nvPr/>
          </p:nvSpPr>
          <p:spPr bwMode="auto">
            <a:xfrm>
              <a:off x="894" y="687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40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Ca</a:t>
              </a:r>
            </a:p>
          </p:txBody>
        </p:sp>
        <p:sp>
          <p:nvSpPr>
            <p:cNvPr id="602236" name="Text Box 124"/>
            <p:cNvSpPr txBox="1">
              <a:spLocks noChangeArrowheads="1"/>
            </p:cNvSpPr>
            <p:nvPr/>
          </p:nvSpPr>
          <p:spPr bwMode="auto">
            <a:xfrm>
              <a:off x="1238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42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Ca</a:t>
              </a:r>
            </a:p>
          </p:txBody>
        </p:sp>
        <p:sp>
          <p:nvSpPr>
            <p:cNvPr id="602237" name="Text Box 125"/>
            <p:cNvSpPr txBox="1">
              <a:spLocks noChangeArrowheads="1"/>
            </p:cNvSpPr>
            <p:nvPr/>
          </p:nvSpPr>
          <p:spPr bwMode="auto">
            <a:xfrm>
              <a:off x="1583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44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Ca</a:t>
              </a:r>
            </a:p>
          </p:txBody>
        </p:sp>
        <p:sp>
          <p:nvSpPr>
            <p:cNvPr id="602238" name="Text Box 126"/>
            <p:cNvSpPr txBox="1">
              <a:spLocks noChangeArrowheads="1"/>
            </p:cNvSpPr>
            <p:nvPr/>
          </p:nvSpPr>
          <p:spPr bwMode="auto">
            <a:xfrm>
              <a:off x="1931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46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Ca</a:t>
              </a:r>
            </a:p>
          </p:txBody>
        </p:sp>
        <p:sp>
          <p:nvSpPr>
            <p:cNvPr id="602239" name="Line 127"/>
            <p:cNvSpPr>
              <a:spLocks noChangeShapeType="1"/>
            </p:cNvSpPr>
            <p:nvPr/>
          </p:nvSpPr>
          <p:spPr bwMode="auto">
            <a:xfrm>
              <a:off x="403" y="845"/>
              <a:ext cx="2188" cy="0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40" name="Line 128"/>
            <p:cNvSpPr>
              <a:spLocks noChangeShapeType="1"/>
            </p:cNvSpPr>
            <p:nvPr/>
          </p:nvSpPr>
          <p:spPr bwMode="auto">
            <a:xfrm>
              <a:off x="403" y="672"/>
              <a:ext cx="2188" cy="0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41" name="Text Box 129"/>
            <p:cNvSpPr txBox="1">
              <a:spLocks noChangeArrowheads="1"/>
            </p:cNvSpPr>
            <p:nvPr/>
          </p:nvSpPr>
          <p:spPr bwMode="auto">
            <a:xfrm>
              <a:off x="892" y="1030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38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Ar</a:t>
              </a:r>
            </a:p>
          </p:txBody>
        </p:sp>
        <p:sp>
          <p:nvSpPr>
            <p:cNvPr id="602242" name="Text Box 130"/>
            <p:cNvSpPr txBox="1">
              <a:spLocks noChangeArrowheads="1"/>
            </p:cNvSpPr>
            <p:nvPr/>
          </p:nvSpPr>
          <p:spPr bwMode="auto">
            <a:xfrm>
              <a:off x="892" y="1376"/>
              <a:ext cx="2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36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602243" name="Rectangle 131"/>
            <p:cNvSpPr>
              <a:spLocks noChangeAspect="1" noChangeArrowheads="1"/>
            </p:cNvSpPr>
            <p:nvPr/>
          </p:nvSpPr>
          <p:spPr bwMode="auto">
            <a:xfrm>
              <a:off x="929" y="170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44" name="Rectangle 132"/>
            <p:cNvSpPr>
              <a:spLocks noChangeAspect="1" noChangeArrowheads="1"/>
            </p:cNvSpPr>
            <p:nvPr/>
          </p:nvSpPr>
          <p:spPr bwMode="auto">
            <a:xfrm>
              <a:off x="929" y="2391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45" name="Rectangle 133"/>
            <p:cNvSpPr>
              <a:spLocks noChangeAspect="1" noChangeArrowheads="1"/>
            </p:cNvSpPr>
            <p:nvPr/>
          </p:nvSpPr>
          <p:spPr bwMode="auto">
            <a:xfrm>
              <a:off x="929" y="204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46" name="Text Box 134"/>
            <p:cNvSpPr txBox="1">
              <a:spLocks noChangeArrowheads="1"/>
            </p:cNvSpPr>
            <p:nvPr/>
          </p:nvSpPr>
          <p:spPr bwMode="auto">
            <a:xfrm>
              <a:off x="892" y="1721"/>
              <a:ext cx="2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34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Si</a:t>
              </a:r>
            </a:p>
          </p:txBody>
        </p:sp>
        <p:sp>
          <p:nvSpPr>
            <p:cNvPr id="602247" name="Line 135"/>
            <p:cNvSpPr>
              <a:spLocks noChangeShapeType="1"/>
            </p:cNvSpPr>
            <p:nvPr/>
          </p:nvSpPr>
          <p:spPr bwMode="auto">
            <a:xfrm flipH="1">
              <a:off x="1094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48" name="Line 136"/>
            <p:cNvSpPr>
              <a:spLocks noChangeShapeType="1"/>
            </p:cNvSpPr>
            <p:nvPr/>
          </p:nvSpPr>
          <p:spPr bwMode="auto">
            <a:xfrm flipH="1">
              <a:off x="921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49" name="Text Box 137"/>
            <p:cNvSpPr txBox="1">
              <a:spLocks noChangeArrowheads="1"/>
            </p:cNvSpPr>
            <p:nvPr/>
          </p:nvSpPr>
          <p:spPr bwMode="auto">
            <a:xfrm>
              <a:off x="863" y="2067"/>
              <a:ext cx="2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32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Mg</a:t>
              </a:r>
            </a:p>
          </p:txBody>
        </p:sp>
        <p:sp>
          <p:nvSpPr>
            <p:cNvPr id="602250" name="Text Box 138"/>
            <p:cNvSpPr txBox="1">
              <a:spLocks noChangeArrowheads="1"/>
            </p:cNvSpPr>
            <p:nvPr/>
          </p:nvSpPr>
          <p:spPr bwMode="auto">
            <a:xfrm>
              <a:off x="864" y="2412"/>
              <a:ext cx="2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30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Ne</a:t>
              </a:r>
            </a:p>
          </p:txBody>
        </p:sp>
        <p:sp>
          <p:nvSpPr>
            <p:cNvPr id="602251" name="Rectangle 139"/>
            <p:cNvSpPr>
              <a:spLocks noChangeAspect="1" noChangeArrowheads="1"/>
            </p:cNvSpPr>
            <p:nvPr/>
          </p:nvSpPr>
          <p:spPr bwMode="auto">
            <a:xfrm>
              <a:off x="2321" y="2049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52" name="Rectangle 140"/>
            <p:cNvSpPr>
              <a:spLocks noChangeAspect="1" noChangeArrowheads="1"/>
            </p:cNvSpPr>
            <p:nvPr/>
          </p:nvSpPr>
          <p:spPr bwMode="auto">
            <a:xfrm>
              <a:off x="2319" y="170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53" name="Rectangle 141"/>
            <p:cNvSpPr>
              <a:spLocks noChangeAspect="1" noChangeArrowheads="1"/>
            </p:cNvSpPr>
            <p:nvPr/>
          </p:nvSpPr>
          <p:spPr bwMode="auto">
            <a:xfrm>
              <a:off x="2328" y="1357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54" name="Rectangle 142"/>
            <p:cNvSpPr>
              <a:spLocks noChangeAspect="1" noChangeArrowheads="1"/>
            </p:cNvSpPr>
            <p:nvPr/>
          </p:nvSpPr>
          <p:spPr bwMode="auto">
            <a:xfrm>
              <a:off x="2330" y="1011"/>
              <a:ext cx="179" cy="1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55" name="Rectangle 143"/>
            <p:cNvSpPr>
              <a:spLocks noChangeAspect="1" noChangeArrowheads="1"/>
            </p:cNvSpPr>
            <p:nvPr/>
          </p:nvSpPr>
          <p:spPr bwMode="auto">
            <a:xfrm>
              <a:off x="2330" y="671"/>
              <a:ext cx="179" cy="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2256" name="Text Box 144"/>
            <p:cNvSpPr txBox="1">
              <a:spLocks noChangeArrowheads="1"/>
            </p:cNvSpPr>
            <p:nvPr/>
          </p:nvSpPr>
          <p:spPr bwMode="auto">
            <a:xfrm>
              <a:off x="2274" y="685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 dirty="0">
                  <a:solidFill>
                    <a:schemeClr val="bg1"/>
                  </a:solidFill>
                  <a:latin typeface="Comic Sans MS" pitchFamily="66" charset="0"/>
                </a:rPr>
                <a:t>48</a:t>
              </a:r>
              <a:r>
                <a:rPr lang="en-US" altLang="de-DE" sz="1000" i="0" dirty="0">
                  <a:solidFill>
                    <a:schemeClr val="bg1"/>
                  </a:solidFill>
                  <a:latin typeface="Comic Sans MS" pitchFamily="66" charset="0"/>
                </a:rPr>
                <a:t>Ca</a:t>
              </a:r>
            </a:p>
          </p:txBody>
        </p:sp>
        <p:sp>
          <p:nvSpPr>
            <p:cNvPr id="602257" name="Line 145"/>
            <p:cNvSpPr>
              <a:spLocks noChangeShapeType="1"/>
            </p:cNvSpPr>
            <p:nvPr/>
          </p:nvSpPr>
          <p:spPr bwMode="auto">
            <a:xfrm flipH="1">
              <a:off x="2476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58" name="Text Box 146"/>
            <p:cNvSpPr txBox="1">
              <a:spLocks noChangeArrowheads="1"/>
            </p:cNvSpPr>
            <p:nvPr/>
          </p:nvSpPr>
          <p:spPr bwMode="auto">
            <a:xfrm>
              <a:off x="2264" y="1008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46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Ar</a:t>
              </a:r>
            </a:p>
          </p:txBody>
        </p:sp>
        <p:sp>
          <p:nvSpPr>
            <p:cNvPr id="602259" name="Line 147"/>
            <p:cNvSpPr>
              <a:spLocks noChangeShapeType="1"/>
            </p:cNvSpPr>
            <p:nvPr/>
          </p:nvSpPr>
          <p:spPr bwMode="auto">
            <a:xfrm>
              <a:off x="403" y="1018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60" name="Line 148"/>
            <p:cNvSpPr>
              <a:spLocks noChangeShapeType="1"/>
            </p:cNvSpPr>
            <p:nvPr/>
          </p:nvSpPr>
          <p:spPr bwMode="auto">
            <a:xfrm>
              <a:off x="403" y="1363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61" name="Line 149"/>
            <p:cNvSpPr>
              <a:spLocks noChangeShapeType="1"/>
            </p:cNvSpPr>
            <p:nvPr/>
          </p:nvSpPr>
          <p:spPr bwMode="auto">
            <a:xfrm>
              <a:off x="403" y="1536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62" name="Text Box 150"/>
            <p:cNvSpPr txBox="1">
              <a:spLocks noChangeArrowheads="1"/>
            </p:cNvSpPr>
            <p:nvPr/>
          </p:nvSpPr>
          <p:spPr bwMode="auto">
            <a:xfrm>
              <a:off x="2289" y="1376"/>
              <a:ext cx="2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44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602263" name="Text Box 151"/>
            <p:cNvSpPr txBox="1">
              <a:spLocks noChangeArrowheads="1"/>
            </p:cNvSpPr>
            <p:nvPr/>
          </p:nvSpPr>
          <p:spPr bwMode="auto">
            <a:xfrm>
              <a:off x="2264" y="1720"/>
              <a:ext cx="2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42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Si</a:t>
              </a:r>
            </a:p>
          </p:txBody>
        </p:sp>
        <p:sp>
          <p:nvSpPr>
            <p:cNvPr id="602264" name="Line 152"/>
            <p:cNvSpPr>
              <a:spLocks noChangeShapeType="1"/>
            </p:cNvSpPr>
            <p:nvPr/>
          </p:nvSpPr>
          <p:spPr bwMode="auto">
            <a:xfrm>
              <a:off x="403" y="1709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65" name="Line 153"/>
            <p:cNvSpPr>
              <a:spLocks noChangeShapeType="1"/>
            </p:cNvSpPr>
            <p:nvPr/>
          </p:nvSpPr>
          <p:spPr bwMode="auto">
            <a:xfrm>
              <a:off x="403" y="1881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66" name="Line 154"/>
            <p:cNvSpPr>
              <a:spLocks noChangeShapeType="1"/>
            </p:cNvSpPr>
            <p:nvPr/>
          </p:nvSpPr>
          <p:spPr bwMode="auto">
            <a:xfrm flipH="1">
              <a:off x="2303" y="575"/>
              <a:ext cx="28" cy="2131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2267" name="Line 155"/>
            <p:cNvSpPr>
              <a:spLocks noChangeShapeType="1"/>
            </p:cNvSpPr>
            <p:nvPr/>
          </p:nvSpPr>
          <p:spPr bwMode="auto">
            <a:xfrm>
              <a:off x="403" y="2054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68" name="Text Box 156"/>
            <p:cNvSpPr txBox="1">
              <a:spLocks noChangeArrowheads="1"/>
            </p:cNvSpPr>
            <p:nvPr/>
          </p:nvSpPr>
          <p:spPr bwMode="auto">
            <a:xfrm>
              <a:off x="2248" y="2067"/>
              <a:ext cx="29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40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Mg</a:t>
              </a:r>
            </a:p>
          </p:txBody>
        </p:sp>
        <p:sp>
          <p:nvSpPr>
            <p:cNvPr id="602269" name="Text Box 157"/>
            <p:cNvSpPr txBox="1">
              <a:spLocks noChangeArrowheads="1"/>
            </p:cNvSpPr>
            <p:nvPr/>
          </p:nvSpPr>
          <p:spPr bwMode="auto">
            <a:xfrm>
              <a:off x="2250" y="2412"/>
              <a:ext cx="2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000" i="0" baseline="30000">
                  <a:solidFill>
                    <a:srgbClr val="000000"/>
                  </a:solidFill>
                  <a:latin typeface="Comic Sans MS" pitchFamily="66" charset="0"/>
                </a:rPr>
                <a:t>38</a:t>
              </a:r>
              <a:r>
                <a:rPr lang="en-US" altLang="de-DE" sz="1000" i="0">
                  <a:solidFill>
                    <a:srgbClr val="000000"/>
                  </a:solidFill>
                  <a:latin typeface="Comic Sans MS" pitchFamily="66" charset="0"/>
                </a:rPr>
                <a:t>Ne</a:t>
              </a:r>
            </a:p>
          </p:txBody>
        </p:sp>
        <p:sp>
          <p:nvSpPr>
            <p:cNvPr id="602270" name="Line 158"/>
            <p:cNvSpPr>
              <a:spLocks noChangeShapeType="1"/>
            </p:cNvSpPr>
            <p:nvPr/>
          </p:nvSpPr>
          <p:spPr bwMode="auto">
            <a:xfrm>
              <a:off x="403" y="1190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71" name="Line 159"/>
            <p:cNvSpPr>
              <a:spLocks noChangeShapeType="1"/>
            </p:cNvSpPr>
            <p:nvPr/>
          </p:nvSpPr>
          <p:spPr bwMode="auto">
            <a:xfrm>
              <a:off x="403" y="2572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72" name="Text Box 160"/>
            <p:cNvSpPr txBox="1">
              <a:spLocks noChangeArrowheads="1"/>
            </p:cNvSpPr>
            <p:nvPr/>
          </p:nvSpPr>
          <p:spPr bwMode="auto">
            <a:xfrm>
              <a:off x="864" y="432"/>
              <a:ext cx="3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CC00CC"/>
                  </a:solidFill>
                  <a:latin typeface="Comic Sans MS" pitchFamily="66" charset="0"/>
                </a:rPr>
                <a:t>N=20</a:t>
              </a:r>
            </a:p>
          </p:txBody>
        </p:sp>
        <p:sp>
          <p:nvSpPr>
            <p:cNvPr id="602273" name="Text Box 161"/>
            <p:cNvSpPr txBox="1">
              <a:spLocks noChangeArrowheads="1"/>
            </p:cNvSpPr>
            <p:nvPr/>
          </p:nvSpPr>
          <p:spPr bwMode="auto">
            <a:xfrm>
              <a:off x="216" y="672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CC00CC"/>
                  </a:solidFill>
                  <a:latin typeface="Comic Sans MS" pitchFamily="66" charset="0"/>
                </a:rPr>
                <a:t>Z=20</a:t>
              </a:r>
            </a:p>
          </p:txBody>
        </p:sp>
        <p:sp>
          <p:nvSpPr>
            <p:cNvPr id="602274" name="Text Box 162"/>
            <p:cNvSpPr txBox="1">
              <a:spLocks noChangeArrowheads="1"/>
            </p:cNvSpPr>
            <p:nvPr/>
          </p:nvSpPr>
          <p:spPr bwMode="auto">
            <a:xfrm>
              <a:off x="215" y="1008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000000"/>
                  </a:solidFill>
                  <a:latin typeface="Comic Sans MS" pitchFamily="66" charset="0"/>
                </a:rPr>
                <a:t>Z=18</a:t>
              </a:r>
            </a:p>
          </p:txBody>
        </p:sp>
        <p:sp>
          <p:nvSpPr>
            <p:cNvPr id="602275" name="Text Box 163"/>
            <p:cNvSpPr txBox="1">
              <a:spLocks noChangeArrowheads="1"/>
            </p:cNvSpPr>
            <p:nvPr/>
          </p:nvSpPr>
          <p:spPr bwMode="auto">
            <a:xfrm>
              <a:off x="215" y="1363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000000"/>
                  </a:solidFill>
                  <a:latin typeface="Comic Sans MS" pitchFamily="66" charset="0"/>
                </a:rPr>
                <a:t>Z=16</a:t>
              </a:r>
            </a:p>
          </p:txBody>
        </p:sp>
        <p:sp>
          <p:nvSpPr>
            <p:cNvPr id="602276" name="Text Box 164"/>
            <p:cNvSpPr txBox="1">
              <a:spLocks noChangeArrowheads="1"/>
            </p:cNvSpPr>
            <p:nvPr/>
          </p:nvSpPr>
          <p:spPr bwMode="auto">
            <a:xfrm>
              <a:off x="215" y="1699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000000"/>
                  </a:solidFill>
                  <a:latin typeface="Comic Sans MS" pitchFamily="66" charset="0"/>
                </a:rPr>
                <a:t>Z=14</a:t>
              </a:r>
            </a:p>
          </p:txBody>
        </p:sp>
        <p:sp>
          <p:nvSpPr>
            <p:cNvPr id="602277" name="Text Box 165"/>
            <p:cNvSpPr txBox="1">
              <a:spLocks noChangeArrowheads="1"/>
            </p:cNvSpPr>
            <p:nvPr/>
          </p:nvSpPr>
          <p:spPr bwMode="auto">
            <a:xfrm>
              <a:off x="215" y="2064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000000"/>
                  </a:solidFill>
                  <a:latin typeface="Comic Sans MS" pitchFamily="66" charset="0"/>
                </a:rPr>
                <a:t>Z=12</a:t>
              </a:r>
            </a:p>
          </p:txBody>
        </p:sp>
        <p:sp>
          <p:nvSpPr>
            <p:cNvPr id="602278" name="Text Box 166"/>
            <p:cNvSpPr txBox="1">
              <a:spLocks noChangeArrowheads="1"/>
            </p:cNvSpPr>
            <p:nvPr/>
          </p:nvSpPr>
          <p:spPr bwMode="auto">
            <a:xfrm>
              <a:off x="215" y="2400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000000"/>
                  </a:solidFill>
                  <a:latin typeface="Comic Sans MS" pitchFamily="66" charset="0"/>
                </a:rPr>
                <a:t>Z=10</a:t>
              </a:r>
            </a:p>
          </p:txBody>
        </p:sp>
        <p:sp>
          <p:nvSpPr>
            <p:cNvPr id="602279" name="Text Box 167"/>
            <p:cNvSpPr txBox="1">
              <a:spLocks noChangeArrowheads="1"/>
            </p:cNvSpPr>
            <p:nvPr/>
          </p:nvSpPr>
          <p:spPr bwMode="auto">
            <a:xfrm>
              <a:off x="2256" y="432"/>
              <a:ext cx="3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i="0">
                  <a:solidFill>
                    <a:srgbClr val="CC00CC"/>
                  </a:solidFill>
                  <a:latin typeface="Comic Sans MS" pitchFamily="66" charset="0"/>
                </a:rPr>
                <a:t>N=28</a:t>
              </a:r>
            </a:p>
          </p:txBody>
        </p:sp>
        <p:sp>
          <p:nvSpPr>
            <p:cNvPr id="602280" name="Line 168"/>
            <p:cNvSpPr>
              <a:spLocks noChangeShapeType="1"/>
            </p:cNvSpPr>
            <p:nvPr/>
          </p:nvSpPr>
          <p:spPr bwMode="auto">
            <a:xfrm>
              <a:off x="403" y="2400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02281" name="Line 169"/>
            <p:cNvSpPr>
              <a:spLocks noChangeShapeType="1"/>
            </p:cNvSpPr>
            <p:nvPr/>
          </p:nvSpPr>
          <p:spPr bwMode="auto">
            <a:xfrm>
              <a:off x="403" y="2227"/>
              <a:ext cx="2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pic>
        <p:nvPicPr>
          <p:cNvPr id="602282" name="Picture 170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25552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3" name="Picture 171" descr="Grevy06-3-deform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57440"/>
            <a:ext cx="63976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284" name="Picture 172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558952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5" name="Picture 173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25415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6" name="Picture 174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492152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87" name="Picture 175" descr="Grevy06-3-deform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01952"/>
            <a:ext cx="639763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289" name="Picture 177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490565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0" name="Picture 178" descr="Grevy06-3-deform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020790"/>
            <a:ext cx="63976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291" name="Picture 179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020790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2" name="Picture 180" descr="Grevy06-3-sphe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923827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295" name="Picture 183" descr="Grevy06-3-deform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558952"/>
            <a:ext cx="639762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296" name="Text Box 184"/>
          <p:cNvSpPr txBox="1">
            <a:spLocks noChangeArrowheads="1"/>
          </p:cNvSpPr>
          <p:nvPr/>
        </p:nvSpPr>
        <p:spPr bwMode="auto">
          <a:xfrm>
            <a:off x="2943225" y="2957290"/>
            <a:ext cx="217488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de-DE" sz="1400" i="0" dirty="0">
                <a:solidFill>
                  <a:srgbClr val="000000"/>
                </a:solidFill>
                <a:latin typeface="Times New Roman" pitchFamily="18" charset="0"/>
              </a:rPr>
              <a:t>Ca</a:t>
            </a:r>
          </a:p>
        </p:txBody>
      </p:sp>
      <p:sp>
        <p:nvSpPr>
          <p:cNvPr id="602297" name="Text Box 185"/>
          <p:cNvSpPr txBox="1">
            <a:spLocks noChangeArrowheads="1"/>
          </p:cNvSpPr>
          <p:nvPr/>
        </p:nvSpPr>
        <p:spPr bwMode="auto">
          <a:xfrm>
            <a:off x="2833688" y="3939952"/>
            <a:ext cx="147637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de-DE" sz="1400" i="0" dirty="0">
                <a:solidFill>
                  <a:srgbClr val="0000CC"/>
                </a:solidFill>
                <a:latin typeface="Times New Roman" pitchFamily="18" charset="0"/>
              </a:rPr>
              <a:t>Si</a:t>
            </a:r>
          </a:p>
        </p:txBody>
      </p:sp>
      <p:sp>
        <p:nvSpPr>
          <p:cNvPr id="602298" name="Text Box 186"/>
          <p:cNvSpPr txBox="1">
            <a:spLocks noChangeArrowheads="1"/>
          </p:cNvSpPr>
          <p:nvPr/>
        </p:nvSpPr>
        <p:spPr bwMode="auto">
          <a:xfrm>
            <a:off x="2833688" y="3635152"/>
            <a:ext cx="9842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de-DE" sz="1400" i="0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830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34" grpId="0"/>
      <p:bldP spid="602135" grpId="0"/>
      <p:bldP spid="602136" grpId="0" animBg="1"/>
      <p:bldP spid="602296" grpId="0" animBg="1"/>
      <p:bldP spid="602297" grpId="0" animBg="1"/>
      <p:bldP spid="6022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abundances of elements</a:t>
            </a:r>
            <a:endParaRPr 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 descr="solare-häufigke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23752"/>
            <a:ext cx="67151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855663" y="1908000"/>
            <a:ext cx="431800" cy="3960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287463" y="1908000"/>
            <a:ext cx="1295400" cy="396000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2582863" y="1908000"/>
            <a:ext cx="3994150" cy="3960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679450" y="1577752"/>
            <a:ext cx="781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FF0000"/>
                </a:solidFill>
                <a:latin typeface="Times New Roman" pitchFamily="18" charset="0"/>
              </a:rPr>
              <a:t>Big Bang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935163" y="1196752"/>
            <a:ext cx="3529012" cy="549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Solar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</a:rPr>
              <a:t>abundance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 (Si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28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 = 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altLang="de-DE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317625" y="1577752"/>
            <a:ext cx="1212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err="1" smtClean="0">
                <a:solidFill>
                  <a:srgbClr val="008000"/>
                </a:solidFill>
                <a:latin typeface="Times New Roman" pitchFamily="18" charset="0"/>
              </a:rPr>
              <a:t>fusion</a:t>
            </a:r>
            <a:r>
              <a:rPr lang="de-DE" altLang="de-DE" sz="12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de-DE" altLang="de-DE" sz="1200" b="1" dirty="0" err="1" smtClean="0">
                <a:solidFill>
                  <a:srgbClr val="008000"/>
                </a:solidFill>
                <a:latin typeface="Times New Roman" pitchFamily="18" charset="0"/>
              </a:rPr>
              <a:t>reactions</a:t>
            </a:r>
            <a:endParaRPr lang="de-DE" altLang="de-DE" sz="1200" b="1" dirty="0" smtClean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811588" y="1577752"/>
            <a:ext cx="1331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err="1" smtClean="0">
                <a:solidFill>
                  <a:srgbClr val="0000FF"/>
                </a:solidFill>
                <a:latin typeface="Times New Roman" pitchFamily="18" charset="0"/>
              </a:rPr>
              <a:t>neutron</a:t>
            </a:r>
            <a:r>
              <a:rPr lang="de-DE" altLang="de-DE" sz="1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de-DE" altLang="de-DE" sz="1200" b="1" dirty="0" err="1" smtClean="0">
                <a:solidFill>
                  <a:srgbClr val="0000FF"/>
                </a:solidFill>
                <a:latin typeface="Times New Roman" pitchFamily="18" charset="0"/>
              </a:rPr>
              <a:t>reactions</a:t>
            </a:r>
            <a:endParaRPr lang="de-DE" altLang="de-DE" sz="12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892300" y="6165627"/>
            <a:ext cx="36703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988915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QUELL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8915"/>
            <a:ext cx="12525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6659563" y="1876202"/>
            <a:ext cx="236061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Why is Fe more common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than Au 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Why do the heavy elements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exist and how are they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produced?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Can we explain the solar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abundances of the elements?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56400" y="1490440"/>
            <a:ext cx="145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u="sng" smtClean="0">
                <a:solidFill>
                  <a:srgbClr val="0000CC"/>
                </a:solidFill>
                <a:latin typeface="Times New Roman" pitchFamily="18" charset="0"/>
              </a:rPr>
              <a:t>open questions:</a:t>
            </a:r>
          </a:p>
        </p:txBody>
      </p:sp>
    </p:spTree>
    <p:extLst>
      <p:ext uri="{BB962C8B-B14F-4D97-AF65-F5344CB8AC3E}">
        <p14:creationId xmlns:p14="http://schemas.microsoft.com/office/powerpoint/2010/main" val="28294270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chart</a:t>
            </a:r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nuclides</a:t>
            </a:r>
            <a:endParaRPr lang="de-DE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proc_2b_decay_selfcontaine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3880"/>
            <a:ext cx="8229600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76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1683</Words>
  <Application>Microsoft Office PowerPoint</Application>
  <PresentationFormat>Bildschirmpräsentation (4:3)</PresentationFormat>
  <Paragraphs>465</Paragraphs>
  <Slides>42</Slides>
  <Notes>2</Notes>
  <HiddenSlides>9</HiddenSlides>
  <MMClips>2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Leere Präsentation</vt:lpstr>
      <vt:lpstr>2_Default Design</vt:lpstr>
      <vt:lpstr>Image bitmap</vt:lpstr>
      <vt:lpstr>Equation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Nuclear shell structure Experimental evidence of magic numbers</vt:lpstr>
      <vt:lpstr>Solar abundances of elements</vt:lpstr>
      <vt:lpstr>The chart of nuclides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Where do we do the experiments?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Hans</cp:lastModifiedBy>
  <cp:revision>253</cp:revision>
  <dcterms:created xsi:type="dcterms:W3CDTF">2014-04-15T06:49:44Z</dcterms:created>
  <dcterms:modified xsi:type="dcterms:W3CDTF">2017-02-03T08:10:17Z</dcterms:modified>
</cp:coreProperties>
</file>