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avi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330" r:id="rId2"/>
    <p:sldId id="259" r:id="rId3"/>
    <p:sldId id="289" r:id="rId4"/>
    <p:sldId id="293" r:id="rId5"/>
    <p:sldId id="291" r:id="rId6"/>
    <p:sldId id="339" r:id="rId7"/>
    <p:sldId id="341" r:id="rId8"/>
    <p:sldId id="292" r:id="rId9"/>
    <p:sldId id="342" r:id="rId10"/>
    <p:sldId id="294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295" r:id="rId19"/>
    <p:sldId id="317" r:id="rId20"/>
    <p:sldId id="296" r:id="rId21"/>
    <p:sldId id="353" r:id="rId22"/>
    <p:sldId id="312" r:id="rId23"/>
    <p:sldId id="311" r:id="rId24"/>
    <p:sldId id="310" r:id="rId25"/>
    <p:sldId id="350" r:id="rId26"/>
    <p:sldId id="314" r:id="rId27"/>
    <p:sldId id="315" r:id="rId28"/>
    <p:sldId id="316" r:id="rId29"/>
    <p:sldId id="318" r:id="rId30"/>
    <p:sldId id="322" r:id="rId31"/>
    <p:sldId id="323" r:id="rId32"/>
    <p:sldId id="324" r:id="rId33"/>
    <p:sldId id="303" r:id="rId34"/>
    <p:sldId id="306" r:id="rId35"/>
    <p:sldId id="307" r:id="rId36"/>
    <p:sldId id="308" r:id="rId37"/>
    <p:sldId id="325" r:id="rId38"/>
    <p:sldId id="326" r:id="rId39"/>
    <p:sldId id="327" r:id="rId40"/>
    <p:sldId id="328" r:id="rId41"/>
    <p:sldId id="329" r:id="rId42"/>
    <p:sldId id="334" r:id="rId43"/>
    <p:sldId id="332" r:id="rId44"/>
    <p:sldId id="331" r:id="rId45"/>
    <p:sldId id="335" r:id="rId46"/>
    <p:sldId id="354" r:id="rId47"/>
    <p:sldId id="355" r:id="rId48"/>
    <p:sldId id="356" r:id="rId49"/>
    <p:sldId id="336" r:id="rId50"/>
    <p:sldId id="337" r:id="rId51"/>
    <p:sldId id="357" r:id="rId5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06600"/>
    <a:srgbClr val="339933"/>
    <a:srgbClr val="339966"/>
    <a:srgbClr val="FF9933"/>
    <a:srgbClr val="FFFF99"/>
    <a:srgbClr val="FFFFCC"/>
    <a:srgbClr val="D60093"/>
    <a:srgbClr val="FF339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96" autoAdjust="0"/>
  </p:normalViewPr>
  <p:slideViewPr>
    <p:cSldViewPr>
      <p:cViewPr>
        <p:scale>
          <a:sx n="80" d="100"/>
          <a:sy n="80" d="100"/>
        </p:scale>
        <p:origin x="-714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image" Target="../media/image126.emf"/><Relationship Id="rId5" Type="http://schemas.openxmlformats.org/officeDocument/2006/relationships/image" Target="../media/image130.emf"/><Relationship Id="rId4" Type="http://schemas.openxmlformats.org/officeDocument/2006/relationships/image" Target="../media/image1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4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Relationship Id="rId4" Type="http://schemas.openxmlformats.org/officeDocument/2006/relationships/image" Target="../media/image5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Relationship Id="rId4" Type="http://schemas.openxmlformats.org/officeDocument/2006/relationships/image" Target="../media/image56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image" Target="../media/image1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79583-929A-49B1-B7A6-8624C3DAE9AB}" type="datetimeFigureOut">
              <a:rPr lang="de-DE" smtClean="0"/>
              <a:t>16.11.2016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02872-054E-4DC1-8281-0EC203A93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25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819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EPAX = 175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>
                <a:solidFill>
                  <a:prstClr val="black"/>
                </a:solidFill>
              </a:rPr>
              <a:pPr/>
              <a:t>25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19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dgf</a:t>
            </a:r>
            <a:r>
              <a:rPr lang="en-US" dirty="0" smtClean="0"/>
              <a:t> = digital gamma finder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116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mm Si stop 4-5 MeV </a:t>
            </a:r>
            <a:r>
              <a:rPr lang="en-US" smtClean="0"/>
              <a:t>beta particles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937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Fermi decay</a:t>
            </a:r>
            <a:r>
              <a:rPr lang="en-US" dirty="0" smtClean="0"/>
              <a:t>: neutrino and electron are emitted with antiparallel spins. (no change of isospin, population</a:t>
            </a:r>
            <a:r>
              <a:rPr lang="en-US" baseline="0" dirty="0" smtClean="0"/>
              <a:t> of isobaric analogue states, </a:t>
            </a:r>
            <a:r>
              <a:rPr lang="el-GR" baseline="0" dirty="0" smtClean="0"/>
              <a:t>β</a:t>
            </a:r>
            <a:r>
              <a:rPr lang="de-DE" baseline="30000" dirty="0" smtClean="0"/>
              <a:t>+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decay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lighter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nuclei</a:t>
            </a:r>
            <a:r>
              <a:rPr lang="de-DE" baseline="0" dirty="0" smtClean="0"/>
              <a:t> Z&gt;N,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0</a:t>
            </a:r>
            <a:r>
              <a:rPr lang="de-DE" baseline="30000" dirty="0" smtClean="0"/>
              <a:t>+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daughter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nucleus</a:t>
            </a:r>
            <a:r>
              <a:rPr lang="de-DE" baseline="0" dirty="0" smtClean="0"/>
              <a:t>, </a:t>
            </a:r>
            <a:r>
              <a:rPr lang="de-DE" baseline="30000" dirty="0" smtClean="0"/>
              <a:t>100</a:t>
            </a:r>
            <a:r>
              <a:rPr lang="de-DE" baseline="0" dirty="0" smtClean="0"/>
              <a:t>Sn ~13 </a:t>
            </a:r>
            <a:r>
              <a:rPr lang="de-DE" baseline="0" dirty="0" err="1" smtClean="0"/>
              <a:t>MeV</a:t>
            </a:r>
            <a:r>
              <a:rPr lang="en-US" baseline="0" dirty="0" smtClean="0"/>
              <a:t>. </a:t>
            </a:r>
            <a:r>
              <a:rPr lang="en-US" b="1" baseline="0" dirty="0" smtClean="0"/>
              <a:t>Gamow-Teller decay</a:t>
            </a:r>
            <a:r>
              <a:rPr lang="en-US" b="0" baseline="0" dirty="0" smtClean="0"/>
              <a:t>: neutrino and electron are emitted with parallel spins. In GT-</a:t>
            </a:r>
            <a:r>
              <a:rPr lang="el-GR" b="0" baseline="0" dirty="0" smtClean="0"/>
              <a:t>β</a:t>
            </a:r>
            <a:r>
              <a:rPr lang="de-DE" b="0" baseline="30000" dirty="0" smtClean="0"/>
              <a:t>+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decay</a:t>
            </a:r>
            <a:r>
              <a:rPr lang="de-DE" b="0" baseline="0" dirty="0" smtClean="0"/>
              <a:t> a </a:t>
            </a:r>
            <a:r>
              <a:rPr lang="de-DE" b="0" baseline="0" dirty="0" err="1" smtClean="0"/>
              <a:t>proton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is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converted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to</a:t>
            </a:r>
            <a:r>
              <a:rPr lang="de-DE" b="0" baseline="0" dirty="0" smtClean="0"/>
              <a:t> a </a:t>
            </a:r>
            <a:r>
              <a:rPr lang="de-DE" b="0" baseline="0" dirty="0" err="1" smtClean="0"/>
              <a:t>neutron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with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opposite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spin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direction</a:t>
            </a:r>
            <a:r>
              <a:rPr lang="de-DE" b="0" baseline="0" dirty="0" smtClean="0"/>
              <a:t>, Q</a:t>
            </a:r>
            <a:r>
              <a:rPr lang="de-DE" b="0" baseline="-25000" dirty="0" smtClean="0"/>
              <a:t>EC</a:t>
            </a:r>
            <a:r>
              <a:rPr lang="de-DE" b="0" baseline="0" dirty="0" smtClean="0"/>
              <a:t> ~ 7-8 </a:t>
            </a:r>
            <a:r>
              <a:rPr lang="de-DE" b="0" baseline="0" dirty="0" err="1" smtClean="0"/>
              <a:t>MeV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723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MLH =maximum likeli</a:t>
            </a:r>
            <a:r>
              <a:rPr lang="en-US" baseline="0" dirty="0" smtClean="0"/>
              <a:t>hood analysis, weak coupling constants </a:t>
            </a:r>
            <a:r>
              <a:rPr lang="en-US" baseline="0" dirty="0" err="1" smtClean="0"/>
              <a:t>g</a:t>
            </a:r>
            <a:r>
              <a:rPr lang="en-US" baseline="-25000" dirty="0" err="1" smtClean="0"/>
              <a:t>A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g</a:t>
            </a:r>
            <a:r>
              <a:rPr lang="en-US" baseline="-25000" dirty="0" err="1" smtClean="0"/>
              <a:t>V</a:t>
            </a:r>
            <a:r>
              <a:rPr lang="en-US" baseline="-25000" dirty="0" smtClean="0"/>
              <a:t> </a:t>
            </a:r>
            <a:r>
              <a:rPr lang="en-US" baseline="0" dirty="0" smtClean="0"/>
              <a:t>axial vector current (decay of </a:t>
            </a:r>
            <a:r>
              <a:rPr lang="en-US" baseline="0" smtClean="0"/>
              <a:t>free neutron)</a:t>
            </a:r>
            <a:endParaRPr lang="en-US" baseline="-25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834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74F4D-A815-43B5-986D-7A1837BFDD7A}" type="slidenum">
              <a:rPr lang="en-US" altLang="de-DE">
                <a:solidFill>
                  <a:prstClr val="black"/>
                </a:solidFill>
              </a:rPr>
              <a:pPr/>
              <a:t>46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188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C0924A-EDF6-4A4C-A0CB-5B37C2387599}" type="slidenum">
              <a:rPr lang="en-US" altLang="de-DE">
                <a:solidFill>
                  <a:prstClr val="black"/>
                </a:solidFill>
              </a:rPr>
              <a:pPr/>
              <a:t>47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193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13844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1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12"/>
          <p:cNvSpPr>
            <a:spLocks noChangeShapeType="1"/>
          </p:cNvSpPr>
          <p:nvPr/>
        </p:nvSpPr>
        <p:spPr bwMode="auto">
          <a:xfrm flipH="1">
            <a:off x="0" y="6597650"/>
            <a:ext cx="6659563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8" name="Line 13"/>
          <p:cNvSpPr>
            <a:spLocks noChangeShapeType="1"/>
          </p:cNvSpPr>
          <p:nvPr/>
        </p:nvSpPr>
        <p:spPr bwMode="auto">
          <a:xfrm>
            <a:off x="8610600" y="6597650"/>
            <a:ext cx="5334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Line 16"/>
          <p:cNvSpPr>
            <a:spLocks noChangeShapeType="1"/>
          </p:cNvSpPr>
          <p:nvPr/>
        </p:nvSpPr>
        <p:spPr bwMode="auto">
          <a:xfrm>
            <a:off x="7380288" y="6597650"/>
            <a:ext cx="360362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2" name="Bild 9" descr="FAIR@GSI log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86500"/>
            <a:ext cx="18716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75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33.jpe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43.wmf"/><Relationship Id="rId3" Type="http://schemas.openxmlformats.org/officeDocument/2006/relationships/image" Target="../media/image46.jpeg"/><Relationship Id="rId21" Type="http://schemas.openxmlformats.org/officeDocument/2006/relationships/oleObject" Target="../embeddings/oleObject18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2.wmf"/><Relationship Id="rId20" Type="http://schemas.openxmlformats.org/officeDocument/2006/relationships/image" Target="../media/image44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jpe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48.jpeg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39.e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47.jpe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1.wmf"/><Relationship Id="rId22" Type="http://schemas.openxmlformats.org/officeDocument/2006/relationships/image" Target="../media/image4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27.png"/><Relationship Id="rId3" Type="http://schemas.openxmlformats.org/officeDocument/2006/relationships/image" Target="../media/image57.png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5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55.emf"/><Relationship Id="rId4" Type="http://schemas.openxmlformats.org/officeDocument/2006/relationships/image" Target="../media/image58.png"/><Relationship Id="rId9" Type="http://schemas.openxmlformats.org/officeDocument/2006/relationships/oleObject" Target="../embeddings/oleObject2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7.png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5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3.e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55.emf"/><Relationship Id="rId4" Type="http://schemas.openxmlformats.org/officeDocument/2006/relationships/image" Target="../media/image58.png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14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0.png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19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4.png"/><Relationship Id="rId11" Type="http://schemas.openxmlformats.org/officeDocument/2006/relationships/image" Target="../media/image123.emf"/><Relationship Id="rId5" Type="http://schemas.openxmlformats.org/officeDocument/2006/relationships/image" Target="../media/image121.e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122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129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5.png"/><Relationship Id="rId12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4.png"/><Relationship Id="rId11" Type="http://schemas.openxmlformats.org/officeDocument/2006/relationships/image" Target="../media/image128.emf"/><Relationship Id="rId5" Type="http://schemas.openxmlformats.org/officeDocument/2006/relationships/image" Target="../media/image126.emf"/><Relationship Id="rId15" Type="http://schemas.openxmlformats.org/officeDocument/2006/relationships/image" Target="../media/image130.emf"/><Relationship Id="rId10" Type="http://schemas.openxmlformats.org/officeDocument/2006/relationships/oleObject" Target="../embeddings/oleObject32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127.emf"/><Relationship Id="rId14" Type="http://schemas.openxmlformats.org/officeDocument/2006/relationships/oleObject" Target="../embeddings/oleObject34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6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fair-mes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253070"/>
            <a:ext cx="8926586" cy="505625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4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Physics with Exotic Nuclei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Hans-Jürgen </a:t>
            </a:r>
            <a:r>
              <a:rPr lang="en-GB" altLang="de-DE" sz="1600" b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Wollersheim</a:t>
            </a:r>
            <a:endParaRPr lang="en-GB" altLang="de-DE" sz="1600" b="1" dirty="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98" y="2375998"/>
            <a:ext cx="3246120" cy="234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0881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Shape Isomers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914400" y="6352455"/>
            <a:ext cx="2271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smtClean="0">
                <a:solidFill>
                  <a:srgbClr val="000000"/>
                </a:solidFill>
                <a:latin typeface="Times New Roman" pitchFamily="18" charset="0"/>
              </a:rPr>
              <a:t>H. Specht et al. Phys.Lett. B41 (1972) 43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613400" y="3573016"/>
            <a:ext cx="3062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aseline="30000" dirty="0" smtClean="0">
                <a:solidFill>
                  <a:srgbClr val="0000FF"/>
                </a:solidFill>
                <a:latin typeface="Times New Roman" pitchFamily="18" charset="0"/>
              </a:rPr>
              <a:t>238</a:t>
            </a:r>
            <a:r>
              <a:rPr lang="de-DE" altLang="de-DE" sz="1400" dirty="0" smtClean="0">
                <a:solidFill>
                  <a:srgbClr val="0000FF"/>
                </a:solidFill>
                <a:latin typeface="Times New Roman" pitchFamily="18" charset="0"/>
              </a:rPr>
              <a:t>U(</a:t>
            </a:r>
            <a:r>
              <a:rPr lang="el-GR" altLang="de-DE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altLang="de-DE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2n)</a:t>
            </a:r>
            <a:r>
              <a:rPr lang="de-DE" altLang="de-DE" sz="14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240f</a:t>
            </a:r>
            <a:r>
              <a:rPr lang="de-DE" altLang="de-DE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Pu, E</a:t>
            </a:r>
            <a:r>
              <a:rPr lang="el-GR" altLang="de-DE" sz="14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altLang="de-DE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25 </a:t>
            </a:r>
            <a:r>
              <a:rPr lang="de-DE" altLang="de-DE" sz="1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endParaRPr lang="de-DE" altLang="de-DE" sz="1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conversion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de-DE" sz="1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electrons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de-DE" altLang="de-DE" sz="1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coincidence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de-DE" sz="1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de-DE" sz="1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delayed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de-DE" sz="1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fission</a:t>
            </a:r>
            <a:endParaRPr lang="el-GR" altLang="de-DE" sz="1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481439"/>
              </p:ext>
            </p:extLst>
          </p:nvPr>
        </p:nvGraphicFramePr>
        <p:xfrm>
          <a:off x="1619250" y="4941168"/>
          <a:ext cx="12096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Equation" r:id="rId3" imgW="965160" imgH="419040" progId="Equation.3">
                  <p:embed/>
                </p:oleObj>
              </mc:Choice>
              <mc:Fallback>
                <p:oleObj name="Equation" r:id="rId3" imgW="965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4941168"/>
                        <a:ext cx="1209675" cy="5254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179388" y="1270074"/>
            <a:ext cx="4627562" cy="3167063"/>
            <a:chOff x="113" y="346"/>
            <a:chExt cx="2915" cy="1995"/>
          </a:xfrm>
        </p:grpSpPr>
        <p:pic>
          <p:nvPicPr>
            <p:cNvPr id="10" name="Picture 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471"/>
              <a:ext cx="2457" cy="1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1882" y="346"/>
              <a:ext cx="5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240</a:t>
              </a:r>
              <a:r>
                <a:rPr kumimoji="0" lang="de-DE" altLang="de-DE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Pu</a:t>
              </a:r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1627" y="2149"/>
              <a:ext cx="663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deformation</a:t>
              </a:r>
            </a:p>
          </p:txBody>
        </p: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433" y="479"/>
              <a:ext cx="139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1. minimum            </a:t>
              </a: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2. minimum</a:t>
              </a:r>
              <a:endPara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>
              <a:off x="1133" y="970"/>
              <a:ext cx="0" cy="117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1858" y="1038"/>
              <a:ext cx="0" cy="111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1000" y="1786"/>
              <a:ext cx="429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5.8</a:t>
              </a:r>
              <a:r>
                <a:rPr kumimoji="0" lang="de-DE" alt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±0.3 MeV</a:t>
              </a:r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1701" y="1786"/>
              <a:ext cx="429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5.5</a:t>
              </a:r>
              <a:r>
                <a:rPr kumimoji="0" lang="de-DE" alt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±0.3 MeV</a:t>
              </a:r>
            </a:p>
          </p:txBody>
        </p:sp>
        <p:sp>
          <p:nvSpPr>
            <p:cNvPr id="20" name="Text Box 28"/>
            <p:cNvSpPr txBox="1">
              <a:spLocks noChangeArrowheads="1"/>
            </p:cNvSpPr>
            <p:nvPr/>
          </p:nvSpPr>
          <p:spPr bwMode="auto">
            <a:xfrm>
              <a:off x="2426" y="1559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fission isomer t</a:t>
              </a:r>
              <a:r>
                <a:rPr kumimoji="0" lang="de-DE" altLang="de-DE" sz="8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1/2</a:t>
              </a:r>
              <a:r>
                <a:rPr kumimoji="0" lang="de-DE" alt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=3.8 ns</a:t>
              </a:r>
            </a:p>
          </p:txBody>
        </p:sp>
      </p:grpSp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4077843"/>
            <a:ext cx="4600585" cy="218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1547813" y="5588868"/>
            <a:ext cx="1250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axis ratio:   2:1</a:t>
            </a:r>
          </a:p>
        </p:txBody>
      </p:sp>
    </p:spTree>
    <p:extLst>
      <p:ext uri="{BB962C8B-B14F-4D97-AF65-F5344CB8AC3E}">
        <p14:creationId xmlns:p14="http://schemas.microsoft.com/office/powerpoint/2010/main" val="2321114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. K Isomers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well-known example: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178H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CA"/>
              </a:clrFrom>
              <a:clrTo>
                <a:srgbClr val="FFFD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4575"/>
            <a:ext cx="48006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5586860" y="31561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5586860" y="3613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586860" y="4146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5586860" y="4756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5586860" y="5289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5586860" y="57469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7110860" y="31561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7110860" y="3613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7110860" y="4146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7110860" y="4756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7110860" y="5289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7110860" y="57469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5434460" y="4527718"/>
            <a:ext cx="2743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5815460" y="56707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6120260" y="56707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5815460" y="52135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6120260" y="52135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7339460" y="52135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7644260" y="52135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7339460" y="56707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7644260" y="56707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5815460" y="46801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9" name="Oval 31"/>
          <p:cNvSpPr>
            <a:spLocks noChangeArrowheads="1"/>
          </p:cNvSpPr>
          <p:nvPr/>
        </p:nvSpPr>
        <p:spPr bwMode="auto">
          <a:xfrm>
            <a:off x="7339460" y="46801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6194872" y="4299118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Fermi Surface</a:t>
            </a: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5542410" y="5975518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neutron</a:t>
            </a: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7117210" y="5975518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proton</a:t>
            </a: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4758185" y="4599156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7/2[514]</a:t>
            </a: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4758185" y="3989556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9/2[624]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8020497" y="3994318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9/2[514]</a:t>
            </a: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8020497" y="4603918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7/2[404]</a:t>
            </a:r>
          </a:p>
        </p:txBody>
      </p:sp>
      <p:sp>
        <p:nvSpPr>
          <p:cNvPr id="37" name="Line 52"/>
          <p:cNvSpPr>
            <a:spLocks noChangeShapeType="1"/>
          </p:cNvSpPr>
          <p:nvPr/>
        </p:nvSpPr>
        <p:spPr bwMode="auto">
          <a:xfrm flipV="1">
            <a:off x="5886897" y="55183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38" name="Line 53"/>
          <p:cNvSpPr>
            <a:spLocks noChangeShapeType="1"/>
          </p:cNvSpPr>
          <p:nvPr/>
        </p:nvSpPr>
        <p:spPr bwMode="auto">
          <a:xfrm>
            <a:off x="6191697" y="5823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39" name="Line 54"/>
          <p:cNvSpPr>
            <a:spLocks noChangeShapeType="1"/>
          </p:cNvSpPr>
          <p:nvPr/>
        </p:nvSpPr>
        <p:spPr bwMode="auto">
          <a:xfrm flipV="1">
            <a:off x="5886897" y="5061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0" name="Line 55"/>
          <p:cNvSpPr>
            <a:spLocks noChangeShapeType="1"/>
          </p:cNvSpPr>
          <p:nvPr/>
        </p:nvSpPr>
        <p:spPr bwMode="auto">
          <a:xfrm flipV="1">
            <a:off x="5886897" y="45277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1" name="Line 57"/>
          <p:cNvSpPr>
            <a:spLocks noChangeShapeType="1"/>
          </p:cNvSpPr>
          <p:nvPr/>
        </p:nvSpPr>
        <p:spPr bwMode="auto">
          <a:xfrm>
            <a:off x="6191697" y="53659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2" name="Line 58"/>
          <p:cNvSpPr>
            <a:spLocks noChangeShapeType="1"/>
          </p:cNvSpPr>
          <p:nvPr/>
        </p:nvSpPr>
        <p:spPr bwMode="auto">
          <a:xfrm flipV="1">
            <a:off x="7410897" y="5061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3" name="Line 59"/>
          <p:cNvSpPr>
            <a:spLocks noChangeShapeType="1"/>
          </p:cNvSpPr>
          <p:nvPr/>
        </p:nvSpPr>
        <p:spPr bwMode="auto">
          <a:xfrm flipV="1">
            <a:off x="7410897" y="55183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4" name="Line 60"/>
          <p:cNvSpPr>
            <a:spLocks noChangeShapeType="1"/>
          </p:cNvSpPr>
          <p:nvPr/>
        </p:nvSpPr>
        <p:spPr bwMode="auto">
          <a:xfrm flipV="1">
            <a:off x="7410897" y="45277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5" name="Line 62"/>
          <p:cNvSpPr>
            <a:spLocks noChangeShapeType="1"/>
          </p:cNvSpPr>
          <p:nvPr/>
        </p:nvSpPr>
        <p:spPr bwMode="auto">
          <a:xfrm>
            <a:off x="7715697" y="53659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6" name="Line 63"/>
          <p:cNvSpPr>
            <a:spLocks noChangeShapeType="1"/>
          </p:cNvSpPr>
          <p:nvPr/>
        </p:nvSpPr>
        <p:spPr bwMode="auto">
          <a:xfrm>
            <a:off x="7715697" y="5823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7" name="Oval 23"/>
          <p:cNvSpPr>
            <a:spLocks noChangeArrowheads="1"/>
          </p:cNvSpPr>
          <p:nvPr/>
        </p:nvSpPr>
        <p:spPr bwMode="auto">
          <a:xfrm>
            <a:off x="6113165" y="4685406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48" name="Line 57"/>
          <p:cNvSpPr>
            <a:spLocks noChangeShapeType="1"/>
          </p:cNvSpPr>
          <p:nvPr/>
        </p:nvSpPr>
        <p:spPr bwMode="auto">
          <a:xfrm>
            <a:off x="6184602" y="4837806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9" name="Oval 25"/>
          <p:cNvSpPr>
            <a:spLocks noChangeArrowheads="1"/>
          </p:cNvSpPr>
          <p:nvPr/>
        </p:nvSpPr>
        <p:spPr bwMode="auto">
          <a:xfrm>
            <a:off x="7647798" y="467477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50" name="Line 62"/>
          <p:cNvSpPr>
            <a:spLocks noChangeShapeType="1"/>
          </p:cNvSpPr>
          <p:nvPr/>
        </p:nvSpPr>
        <p:spPr bwMode="auto">
          <a:xfrm>
            <a:off x="7719235" y="4827173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1" name="Line 13"/>
          <p:cNvSpPr>
            <a:spLocks noChangeShapeType="1"/>
          </p:cNvSpPr>
          <p:nvPr/>
        </p:nvSpPr>
        <p:spPr bwMode="auto">
          <a:xfrm>
            <a:off x="7110860" y="31561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2" name="Line 67"/>
          <p:cNvSpPr>
            <a:spLocks noChangeShapeType="1"/>
          </p:cNvSpPr>
          <p:nvPr/>
        </p:nvSpPr>
        <p:spPr bwMode="auto">
          <a:xfrm flipV="1">
            <a:off x="7446275" y="1413197"/>
            <a:ext cx="0" cy="9667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Line 68"/>
          <p:cNvSpPr>
            <a:spLocks noChangeShapeType="1"/>
          </p:cNvSpPr>
          <p:nvPr/>
        </p:nvSpPr>
        <p:spPr bwMode="auto">
          <a:xfrm>
            <a:off x="7444688" y="2403797"/>
            <a:ext cx="12303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Text Box 69"/>
          <p:cNvSpPr txBox="1">
            <a:spLocks noChangeArrowheads="1"/>
          </p:cNvSpPr>
          <p:nvPr/>
        </p:nvSpPr>
        <p:spPr bwMode="auto">
          <a:xfrm>
            <a:off x="7192094" y="1027584"/>
            <a:ext cx="476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2400" b="1" dirty="0" smtClean="0">
                <a:solidFill>
                  <a:srgbClr val="0000CC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55" name="Oval 70"/>
          <p:cNvSpPr>
            <a:spLocks noChangeAspect="1" noChangeArrowheads="1"/>
          </p:cNvSpPr>
          <p:nvPr/>
        </p:nvSpPr>
        <p:spPr bwMode="auto">
          <a:xfrm>
            <a:off x="7049400" y="2264097"/>
            <a:ext cx="755650" cy="3016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00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Rectangle 83"/>
          <p:cNvSpPr>
            <a:spLocks noChangeArrowheads="1"/>
          </p:cNvSpPr>
          <p:nvPr/>
        </p:nvSpPr>
        <p:spPr bwMode="auto">
          <a:xfrm>
            <a:off x="7154175" y="2611760"/>
            <a:ext cx="65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K=0</a:t>
            </a:r>
          </a:p>
        </p:txBody>
      </p:sp>
    </p:spTree>
    <p:extLst>
      <p:ext uri="{BB962C8B-B14F-4D97-AF65-F5344CB8AC3E}">
        <p14:creationId xmlns:p14="http://schemas.microsoft.com/office/powerpoint/2010/main" val="5744456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/>
      <p:bldP spid="55" grpId="0" animBg="1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. K Isomers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well-known example: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178H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CA"/>
              </a:clrFrom>
              <a:clrTo>
                <a:srgbClr val="FFFD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4575"/>
            <a:ext cx="48006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635471"/>
              </p:ext>
            </p:extLst>
          </p:nvPr>
        </p:nvGraphicFramePr>
        <p:xfrm>
          <a:off x="1880196" y="6019800"/>
          <a:ext cx="4540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Equation" r:id="rId4" imgW="215713" imgH="253780" progId="Equation.DSMT4">
                  <p:embed/>
                </p:oleObj>
              </mc:Choice>
              <mc:Fallback>
                <p:oleObj name="Equation" r:id="rId4" imgW="215713" imgH="253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0196" y="6019800"/>
                        <a:ext cx="4540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71"/>
          <p:cNvSpPr>
            <a:spLocks noChangeShapeType="1"/>
          </p:cNvSpPr>
          <p:nvPr/>
        </p:nvSpPr>
        <p:spPr bwMode="auto">
          <a:xfrm flipV="1">
            <a:off x="2032596" y="48006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586860" y="31561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586860" y="3613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5586860" y="4146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5586860" y="4756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586860" y="5289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5586860" y="57469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7110860" y="31561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110860" y="3613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7110860" y="4146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7110860" y="4756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7110860" y="5289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7110860" y="57469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434460" y="4527718"/>
            <a:ext cx="2743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5815460" y="56707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6120260" y="56707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5815460" y="52135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6120260" y="52135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7339460" y="52135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7644260" y="52135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7339460" y="56707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7644260" y="56707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5815460" y="46801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5815460" y="40705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39460" y="46801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6194872" y="4299118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Fermi Surface</a:t>
            </a: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5542410" y="5975518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neutron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7117210" y="5975518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proton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4758185" y="4599156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7/2[514]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4758185" y="3989556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9/2[624]</a:t>
            </a: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8020497" y="3994318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9/2[514]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8020497" y="4603918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7/2[404]</a:t>
            </a:r>
          </a:p>
        </p:txBody>
      </p:sp>
      <p:sp>
        <p:nvSpPr>
          <p:cNvPr id="40" name="Line 52"/>
          <p:cNvSpPr>
            <a:spLocks noChangeShapeType="1"/>
          </p:cNvSpPr>
          <p:nvPr/>
        </p:nvSpPr>
        <p:spPr bwMode="auto">
          <a:xfrm flipV="1">
            <a:off x="5886897" y="55183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1" name="Line 53"/>
          <p:cNvSpPr>
            <a:spLocks noChangeShapeType="1"/>
          </p:cNvSpPr>
          <p:nvPr/>
        </p:nvSpPr>
        <p:spPr bwMode="auto">
          <a:xfrm>
            <a:off x="6191697" y="5823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2" name="Line 54"/>
          <p:cNvSpPr>
            <a:spLocks noChangeShapeType="1"/>
          </p:cNvSpPr>
          <p:nvPr/>
        </p:nvSpPr>
        <p:spPr bwMode="auto">
          <a:xfrm flipV="1">
            <a:off x="5886897" y="5061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3" name="Line 55"/>
          <p:cNvSpPr>
            <a:spLocks noChangeShapeType="1"/>
          </p:cNvSpPr>
          <p:nvPr/>
        </p:nvSpPr>
        <p:spPr bwMode="auto">
          <a:xfrm flipV="1">
            <a:off x="5886897" y="45277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4" name="Line 56"/>
          <p:cNvSpPr>
            <a:spLocks noChangeShapeType="1"/>
          </p:cNvSpPr>
          <p:nvPr/>
        </p:nvSpPr>
        <p:spPr bwMode="auto">
          <a:xfrm flipV="1">
            <a:off x="5886897" y="3918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5" name="Line 57"/>
          <p:cNvSpPr>
            <a:spLocks noChangeShapeType="1"/>
          </p:cNvSpPr>
          <p:nvPr/>
        </p:nvSpPr>
        <p:spPr bwMode="auto">
          <a:xfrm>
            <a:off x="6191697" y="53659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6" name="Line 58"/>
          <p:cNvSpPr>
            <a:spLocks noChangeShapeType="1"/>
          </p:cNvSpPr>
          <p:nvPr/>
        </p:nvSpPr>
        <p:spPr bwMode="auto">
          <a:xfrm flipV="1">
            <a:off x="7410897" y="5061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7" name="Line 59"/>
          <p:cNvSpPr>
            <a:spLocks noChangeShapeType="1"/>
          </p:cNvSpPr>
          <p:nvPr/>
        </p:nvSpPr>
        <p:spPr bwMode="auto">
          <a:xfrm flipV="1">
            <a:off x="7410897" y="55183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8" name="Line 60"/>
          <p:cNvSpPr>
            <a:spLocks noChangeShapeType="1"/>
          </p:cNvSpPr>
          <p:nvPr/>
        </p:nvSpPr>
        <p:spPr bwMode="auto">
          <a:xfrm flipV="1">
            <a:off x="7410897" y="45277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9" name="Line 62"/>
          <p:cNvSpPr>
            <a:spLocks noChangeShapeType="1"/>
          </p:cNvSpPr>
          <p:nvPr/>
        </p:nvSpPr>
        <p:spPr bwMode="auto">
          <a:xfrm>
            <a:off x="7715697" y="53659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0" name="Line 63"/>
          <p:cNvSpPr>
            <a:spLocks noChangeShapeType="1"/>
          </p:cNvSpPr>
          <p:nvPr/>
        </p:nvSpPr>
        <p:spPr bwMode="auto">
          <a:xfrm>
            <a:off x="7715697" y="5823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graphicFrame>
        <p:nvGraphicFramePr>
          <p:cNvPr id="51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08105"/>
              </p:ext>
            </p:extLst>
          </p:nvPr>
        </p:nvGraphicFramePr>
        <p:xfrm>
          <a:off x="5810697" y="2394118"/>
          <a:ext cx="4540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6" imgW="215713" imgH="253780" progId="Equation.DSMT4">
                  <p:embed/>
                </p:oleObj>
              </mc:Choice>
              <mc:Fallback>
                <p:oleObj name="Equation" r:id="rId6" imgW="215713" imgH="253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697" y="2394118"/>
                        <a:ext cx="4540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Oval 25"/>
          <p:cNvSpPr>
            <a:spLocks noChangeArrowheads="1"/>
          </p:cNvSpPr>
          <p:nvPr/>
        </p:nvSpPr>
        <p:spPr bwMode="auto">
          <a:xfrm>
            <a:off x="7647798" y="467477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53" name="Line 62"/>
          <p:cNvSpPr>
            <a:spLocks noChangeShapeType="1"/>
          </p:cNvSpPr>
          <p:nvPr/>
        </p:nvSpPr>
        <p:spPr bwMode="auto">
          <a:xfrm>
            <a:off x="7719235" y="4827173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4" name="Line 67"/>
          <p:cNvSpPr>
            <a:spLocks noChangeShapeType="1"/>
          </p:cNvSpPr>
          <p:nvPr/>
        </p:nvSpPr>
        <p:spPr bwMode="auto">
          <a:xfrm flipV="1">
            <a:off x="7446275" y="1380700"/>
            <a:ext cx="0" cy="9667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Line 68"/>
          <p:cNvSpPr>
            <a:spLocks noChangeShapeType="1"/>
          </p:cNvSpPr>
          <p:nvPr/>
        </p:nvSpPr>
        <p:spPr bwMode="auto">
          <a:xfrm>
            <a:off x="7444688" y="2371300"/>
            <a:ext cx="12303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Oval 70"/>
          <p:cNvSpPr>
            <a:spLocks noChangeAspect="1" noChangeArrowheads="1"/>
          </p:cNvSpPr>
          <p:nvPr/>
        </p:nvSpPr>
        <p:spPr bwMode="auto">
          <a:xfrm>
            <a:off x="7049400" y="2231600"/>
            <a:ext cx="755650" cy="3016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00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Oval 71"/>
          <p:cNvSpPr>
            <a:spLocks noChangeAspect="1" noChangeArrowheads="1"/>
          </p:cNvSpPr>
          <p:nvPr/>
        </p:nvSpPr>
        <p:spPr bwMode="auto">
          <a:xfrm rot="19760150">
            <a:off x="7319275" y="1985538"/>
            <a:ext cx="269875" cy="76358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Line 72"/>
          <p:cNvSpPr>
            <a:spLocks noChangeShapeType="1"/>
          </p:cNvSpPr>
          <p:nvPr/>
        </p:nvSpPr>
        <p:spPr bwMode="auto">
          <a:xfrm flipH="1">
            <a:off x="8381313" y="1596600"/>
            <a:ext cx="17462" cy="765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Oval 73"/>
          <p:cNvSpPr>
            <a:spLocks noChangeAspect="1" noChangeArrowheads="1"/>
          </p:cNvSpPr>
          <p:nvPr/>
        </p:nvSpPr>
        <p:spPr bwMode="auto">
          <a:xfrm rot="17859314">
            <a:off x="7322451" y="1922037"/>
            <a:ext cx="292100" cy="9112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0" name="Picture 74" descr="BD14868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688" y="1956963"/>
            <a:ext cx="111125" cy="11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5" descr="BD14868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050" y="2533225"/>
            <a:ext cx="111125" cy="1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8093975" y="2363363"/>
            <a:ext cx="65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K&gt;0</a:t>
            </a:r>
            <a:endParaRPr lang="en-US" altLang="de-DE" sz="2400" b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63" name="Line 77"/>
          <p:cNvSpPr>
            <a:spLocks noChangeShapeType="1"/>
          </p:cNvSpPr>
          <p:nvPr/>
        </p:nvSpPr>
        <p:spPr bwMode="auto">
          <a:xfrm flipV="1">
            <a:off x="7433575" y="1883938"/>
            <a:ext cx="371475" cy="4635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Line 78"/>
          <p:cNvSpPr>
            <a:spLocks noChangeShapeType="1"/>
          </p:cNvSpPr>
          <p:nvPr/>
        </p:nvSpPr>
        <p:spPr bwMode="auto">
          <a:xfrm flipV="1">
            <a:off x="7805050" y="1525163"/>
            <a:ext cx="647700" cy="3587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Line 79"/>
          <p:cNvSpPr>
            <a:spLocks noChangeShapeType="1"/>
          </p:cNvSpPr>
          <p:nvPr/>
        </p:nvSpPr>
        <p:spPr bwMode="auto">
          <a:xfrm flipV="1">
            <a:off x="7443100" y="1525163"/>
            <a:ext cx="1009650" cy="8223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Text Box 80"/>
          <p:cNvSpPr txBox="1">
            <a:spLocks noChangeArrowheads="1"/>
          </p:cNvSpPr>
          <p:nvPr/>
        </p:nvSpPr>
        <p:spPr bwMode="auto">
          <a:xfrm>
            <a:off x="7373250" y="1661688"/>
            <a:ext cx="48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  <a:latin typeface="Palatino Linotype" pitchFamily="18" charset="0"/>
              </a:rPr>
              <a:t>j</a:t>
            </a:r>
            <a:r>
              <a:rPr lang="en-US" altLang="de-DE" sz="1600" b="1" baseline="-25000" smtClean="0">
                <a:solidFill>
                  <a:srgbClr val="000000"/>
                </a:solidFill>
                <a:latin typeface="Symbol" pitchFamily="18" charset="2"/>
              </a:rPr>
              <a:t>1</a:t>
            </a:r>
          </a:p>
        </p:txBody>
      </p:sp>
      <p:sp>
        <p:nvSpPr>
          <p:cNvPr id="67" name="Text Box 81"/>
          <p:cNvSpPr txBox="1">
            <a:spLocks noChangeArrowheads="1"/>
          </p:cNvSpPr>
          <p:nvPr/>
        </p:nvSpPr>
        <p:spPr bwMode="auto">
          <a:xfrm>
            <a:off x="7805050" y="1380700"/>
            <a:ext cx="48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  <a:latin typeface="Palatino Linotype" pitchFamily="18" charset="0"/>
              </a:rPr>
              <a:t>j</a:t>
            </a:r>
            <a:r>
              <a:rPr lang="en-US" altLang="de-DE" sz="1600" b="1" baseline="-25000" smtClean="0">
                <a:solidFill>
                  <a:srgbClr val="000000"/>
                </a:solidFill>
                <a:latin typeface="Symbol" pitchFamily="18" charset="2"/>
              </a:rPr>
              <a:t>2</a:t>
            </a:r>
          </a:p>
        </p:txBody>
      </p:sp>
      <p:sp>
        <p:nvSpPr>
          <p:cNvPr id="68" name="Text Box 82"/>
          <p:cNvSpPr txBox="1">
            <a:spLocks noChangeArrowheads="1"/>
          </p:cNvSpPr>
          <p:nvPr/>
        </p:nvSpPr>
        <p:spPr bwMode="auto">
          <a:xfrm>
            <a:off x="7805050" y="1883938"/>
            <a:ext cx="48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  <a:latin typeface="Palatino Linotype" pitchFamily="18" charset="0"/>
              </a:rPr>
              <a:t>j</a:t>
            </a:r>
            <a:endParaRPr lang="en-US" altLang="de-DE" sz="1600" b="1" baseline="-25000" smtClean="0">
              <a:solidFill>
                <a:srgbClr val="00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07445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/>
      <p:bldP spid="63" grpId="0" animBg="1"/>
      <p:bldP spid="64" grpId="0" animBg="1"/>
      <p:bldP spid="65" grpId="0" animBg="1"/>
      <p:bldP spid="66" grpId="0"/>
      <p:bldP spid="67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. K Isomers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well-known example: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178H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CA"/>
              </a:clrFrom>
              <a:clrTo>
                <a:srgbClr val="FFFD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4575"/>
            <a:ext cx="48006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9"/>
          <p:cNvGraphicFramePr>
            <a:graphicFrameLocks noChangeAspect="1"/>
          </p:cNvGraphicFramePr>
          <p:nvPr/>
        </p:nvGraphicFramePr>
        <p:xfrm>
          <a:off x="2362200" y="5791200"/>
          <a:ext cx="4794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4" imgW="228501" imgH="253890" progId="Equation.DSMT4">
                  <p:embed/>
                </p:oleObj>
              </mc:Choice>
              <mc:Fallback>
                <p:oleObj name="Equation" r:id="rId4" imgW="228501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791200"/>
                        <a:ext cx="4794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72"/>
          <p:cNvSpPr>
            <a:spLocks noChangeShapeType="1"/>
          </p:cNvSpPr>
          <p:nvPr/>
        </p:nvSpPr>
        <p:spPr bwMode="auto">
          <a:xfrm flipV="1">
            <a:off x="2514600" y="46482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586860" y="31561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586860" y="3613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5586860" y="4146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5586860" y="4756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586860" y="5289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5586860" y="57469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7110860" y="31561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110860" y="3613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7110860" y="4146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7110860" y="4756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7110860" y="5289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7110860" y="57469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434460" y="4527718"/>
            <a:ext cx="2743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5815460" y="56707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6120260" y="56707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5815460" y="52135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6120260" y="52135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7339460" y="52135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7644260" y="52135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7339460" y="56707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7644260" y="56707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5815460" y="46801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339460" y="40705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39460" y="46801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6194872" y="4299118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Fermi Surface</a:t>
            </a: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5542410" y="5975518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neutron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7117210" y="5975518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proton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4758185" y="4599156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7/2[514]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4758185" y="3989556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9/2[624]</a:t>
            </a: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8020497" y="3994318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9/2[514]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8020497" y="4603918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7/2[404]</a:t>
            </a:r>
          </a:p>
        </p:txBody>
      </p:sp>
      <p:sp>
        <p:nvSpPr>
          <p:cNvPr id="40" name="Line 52"/>
          <p:cNvSpPr>
            <a:spLocks noChangeShapeType="1"/>
          </p:cNvSpPr>
          <p:nvPr/>
        </p:nvSpPr>
        <p:spPr bwMode="auto">
          <a:xfrm flipV="1">
            <a:off x="5886897" y="55183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1" name="Line 53"/>
          <p:cNvSpPr>
            <a:spLocks noChangeShapeType="1"/>
          </p:cNvSpPr>
          <p:nvPr/>
        </p:nvSpPr>
        <p:spPr bwMode="auto">
          <a:xfrm>
            <a:off x="6191697" y="5823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2" name="Line 54"/>
          <p:cNvSpPr>
            <a:spLocks noChangeShapeType="1"/>
          </p:cNvSpPr>
          <p:nvPr/>
        </p:nvSpPr>
        <p:spPr bwMode="auto">
          <a:xfrm flipV="1">
            <a:off x="5886897" y="5061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3" name="Line 55"/>
          <p:cNvSpPr>
            <a:spLocks noChangeShapeType="1"/>
          </p:cNvSpPr>
          <p:nvPr/>
        </p:nvSpPr>
        <p:spPr bwMode="auto">
          <a:xfrm flipV="1">
            <a:off x="5886897" y="45277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4" name="Line 57"/>
          <p:cNvSpPr>
            <a:spLocks noChangeShapeType="1"/>
          </p:cNvSpPr>
          <p:nvPr/>
        </p:nvSpPr>
        <p:spPr bwMode="auto">
          <a:xfrm>
            <a:off x="6191697" y="53659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5" name="Line 58"/>
          <p:cNvSpPr>
            <a:spLocks noChangeShapeType="1"/>
          </p:cNvSpPr>
          <p:nvPr/>
        </p:nvSpPr>
        <p:spPr bwMode="auto">
          <a:xfrm flipV="1">
            <a:off x="7410897" y="5061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6" name="Line 59"/>
          <p:cNvSpPr>
            <a:spLocks noChangeShapeType="1"/>
          </p:cNvSpPr>
          <p:nvPr/>
        </p:nvSpPr>
        <p:spPr bwMode="auto">
          <a:xfrm flipV="1">
            <a:off x="7410897" y="55183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7" name="Line 60"/>
          <p:cNvSpPr>
            <a:spLocks noChangeShapeType="1"/>
          </p:cNvSpPr>
          <p:nvPr/>
        </p:nvSpPr>
        <p:spPr bwMode="auto">
          <a:xfrm flipV="1">
            <a:off x="7410897" y="45277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8" name="Line 61"/>
          <p:cNvSpPr>
            <a:spLocks noChangeShapeType="1"/>
          </p:cNvSpPr>
          <p:nvPr/>
        </p:nvSpPr>
        <p:spPr bwMode="auto">
          <a:xfrm flipV="1">
            <a:off x="7410897" y="3918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9" name="Line 62"/>
          <p:cNvSpPr>
            <a:spLocks noChangeShapeType="1"/>
          </p:cNvSpPr>
          <p:nvPr/>
        </p:nvSpPr>
        <p:spPr bwMode="auto">
          <a:xfrm>
            <a:off x="7715697" y="53659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0" name="Line 63"/>
          <p:cNvSpPr>
            <a:spLocks noChangeShapeType="1"/>
          </p:cNvSpPr>
          <p:nvPr/>
        </p:nvSpPr>
        <p:spPr bwMode="auto">
          <a:xfrm>
            <a:off x="7715697" y="5823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graphicFrame>
        <p:nvGraphicFramePr>
          <p:cNvPr id="51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338648"/>
              </p:ext>
            </p:extLst>
          </p:nvPr>
        </p:nvGraphicFramePr>
        <p:xfrm>
          <a:off x="7248972" y="2394118"/>
          <a:ext cx="4794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6" imgW="228501" imgH="253890" progId="Equation.DSMT4">
                  <p:embed/>
                </p:oleObj>
              </mc:Choice>
              <mc:Fallback>
                <p:oleObj name="Equation" r:id="rId6" imgW="228501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8972" y="2394118"/>
                        <a:ext cx="4794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Oval 23"/>
          <p:cNvSpPr>
            <a:spLocks noChangeArrowheads="1"/>
          </p:cNvSpPr>
          <p:nvPr/>
        </p:nvSpPr>
        <p:spPr bwMode="auto">
          <a:xfrm>
            <a:off x="6113165" y="4685406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53" name="Line 57"/>
          <p:cNvSpPr>
            <a:spLocks noChangeShapeType="1"/>
          </p:cNvSpPr>
          <p:nvPr/>
        </p:nvSpPr>
        <p:spPr bwMode="auto">
          <a:xfrm>
            <a:off x="6184602" y="4837806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4" name="Line 67"/>
          <p:cNvSpPr>
            <a:spLocks noChangeShapeType="1"/>
          </p:cNvSpPr>
          <p:nvPr/>
        </p:nvSpPr>
        <p:spPr bwMode="auto">
          <a:xfrm flipV="1">
            <a:off x="5680483" y="1380700"/>
            <a:ext cx="0" cy="9667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Line 68"/>
          <p:cNvSpPr>
            <a:spLocks noChangeShapeType="1"/>
          </p:cNvSpPr>
          <p:nvPr/>
        </p:nvSpPr>
        <p:spPr bwMode="auto">
          <a:xfrm>
            <a:off x="5678896" y="2371300"/>
            <a:ext cx="12303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Oval 70"/>
          <p:cNvSpPr>
            <a:spLocks noChangeAspect="1" noChangeArrowheads="1"/>
          </p:cNvSpPr>
          <p:nvPr/>
        </p:nvSpPr>
        <p:spPr bwMode="auto">
          <a:xfrm>
            <a:off x="5283608" y="2231600"/>
            <a:ext cx="755650" cy="3016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00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Oval 71"/>
          <p:cNvSpPr>
            <a:spLocks noChangeAspect="1" noChangeArrowheads="1"/>
          </p:cNvSpPr>
          <p:nvPr/>
        </p:nvSpPr>
        <p:spPr bwMode="auto">
          <a:xfrm rot="19760150">
            <a:off x="5553483" y="1985538"/>
            <a:ext cx="269875" cy="76358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Line 72"/>
          <p:cNvSpPr>
            <a:spLocks noChangeShapeType="1"/>
          </p:cNvSpPr>
          <p:nvPr/>
        </p:nvSpPr>
        <p:spPr bwMode="auto">
          <a:xfrm flipH="1">
            <a:off x="6615521" y="1596600"/>
            <a:ext cx="17462" cy="765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Oval 73"/>
          <p:cNvSpPr>
            <a:spLocks noChangeAspect="1" noChangeArrowheads="1"/>
          </p:cNvSpPr>
          <p:nvPr/>
        </p:nvSpPr>
        <p:spPr bwMode="auto">
          <a:xfrm rot="17859314">
            <a:off x="5556659" y="1922037"/>
            <a:ext cx="292100" cy="9112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0" name="Picture 74" descr="BD14868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96" y="1956963"/>
            <a:ext cx="111125" cy="11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5" descr="BD14868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258" y="2533225"/>
            <a:ext cx="111125" cy="1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6328183" y="2363363"/>
            <a:ext cx="65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K&gt;0</a:t>
            </a:r>
            <a:endParaRPr lang="en-US" altLang="de-DE" sz="2400" b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63" name="Line 77"/>
          <p:cNvSpPr>
            <a:spLocks noChangeShapeType="1"/>
          </p:cNvSpPr>
          <p:nvPr/>
        </p:nvSpPr>
        <p:spPr bwMode="auto">
          <a:xfrm flipV="1">
            <a:off x="5667783" y="1883938"/>
            <a:ext cx="371475" cy="4635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Line 78"/>
          <p:cNvSpPr>
            <a:spLocks noChangeShapeType="1"/>
          </p:cNvSpPr>
          <p:nvPr/>
        </p:nvSpPr>
        <p:spPr bwMode="auto">
          <a:xfrm flipV="1">
            <a:off x="6039258" y="1525163"/>
            <a:ext cx="647700" cy="3587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Line 79"/>
          <p:cNvSpPr>
            <a:spLocks noChangeShapeType="1"/>
          </p:cNvSpPr>
          <p:nvPr/>
        </p:nvSpPr>
        <p:spPr bwMode="auto">
          <a:xfrm flipV="1">
            <a:off x="5677308" y="1525163"/>
            <a:ext cx="1009650" cy="8223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Text Box 80"/>
          <p:cNvSpPr txBox="1">
            <a:spLocks noChangeArrowheads="1"/>
          </p:cNvSpPr>
          <p:nvPr/>
        </p:nvSpPr>
        <p:spPr bwMode="auto">
          <a:xfrm>
            <a:off x="5607458" y="1661688"/>
            <a:ext cx="48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  <a:latin typeface="Palatino Linotype" pitchFamily="18" charset="0"/>
              </a:rPr>
              <a:t>j</a:t>
            </a:r>
            <a:r>
              <a:rPr lang="en-US" altLang="de-DE" sz="1600" b="1" baseline="-25000" smtClean="0">
                <a:solidFill>
                  <a:srgbClr val="000000"/>
                </a:solidFill>
                <a:latin typeface="Symbol" pitchFamily="18" charset="2"/>
              </a:rPr>
              <a:t>1</a:t>
            </a:r>
          </a:p>
        </p:txBody>
      </p:sp>
      <p:sp>
        <p:nvSpPr>
          <p:cNvPr id="67" name="Text Box 81"/>
          <p:cNvSpPr txBox="1">
            <a:spLocks noChangeArrowheads="1"/>
          </p:cNvSpPr>
          <p:nvPr/>
        </p:nvSpPr>
        <p:spPr bwMode="auto">
          <a:xfrm>
            <a:off x="6039258" y="1380700"/>
            <a:ext cx="48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  <a:latin typeface="Palatino Linotype" pitchFamily="18" charset="0"/>
              </a:rPr>
              <a:t>j</a:t>
            </a:r>
            <a:r>
              <a:rPr lang="en-US" altLang="de-DE" sz="1600" b="1" baseline="-25000" smtClean="0">
                <a:solidFill>
                  <a:srgbClr val="000000"/>
                </a:solidFill>
                <a:latin typeface="Symbol" pitchFamily="18" charset="2"/>
              </a:rPr>
              <a:t>2</a:t>
            </a:r>
          </a:p>
        </p:txBody>
      </p:sp>
      <p:sp>
        <p:nvSpPr>
          <p:cNvPr id="68" name="Text Box 82"/>
          <p:cNvSpPr txBox="1">
            <a:spLocks noChangeArrowheads="1"/>
          </p:cNvSpPr>
          <p:nvPr/>
        </p:nvSpPr>
        <p:spPr bwMode="auto">
          <a:xfrm>
            <a:off x="6039258" y="1883938"/>
            <a:ext cx="48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  <a:latin typeface="Palatino Linotype" pitchFamily="18" charset="0"/>
              </a:rPr>
              <a:t>j</a:t>
            </a:r>
            <a:endParaRPr lang="en-US" altLang="de-DE" sz="1600" b="1" baseline="-25000" smtClean="0">
              <a:solidFill>
                <a:srgbClr val="00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401343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/>
      <p:bldP spid="63" grpId="0" animBg="1"/>
      <p:bldP spid="64" grpId="0" animBg="1"/>
      <p:bldP spid="65" grpId="0" animBg="1"/>
      <p:bldP spid="66" grpId="0"/>
      <p:bldP spid="67" grpId="0"/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. K Isomers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well-known example: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178H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CA"/>
              </a:clrFrom>
              <a:clrTo>
                <a:srgbClr val="FFFD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4575"/>
            <a:ext cx="48006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0"/>
          <p:cNvGraphicFramePr>
            <a:graphicFrameLocks noChangeAspect="1"/>
          </p:cNvGraphicFramePr>
          <p:nvPr/>
        </p:nvGraphicFramePr>
        <p:xfrm>
          <a:off x="2913063" y="5410200"/>
          <a:ext cx="17351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4" imgW="825500" imgH="254000" progId="Equation.DSMT4">
                  <p:embed/>
                </p:oleObj>
              </mc:Choice>
              <mc:Fallback>
                <p:oleObj name="Equation" r:id="rId4" imgW="8255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3063" y="5410200"/>
                        <a:ext cx="17351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73"/>
          <p:cNvSpPr>
            <a:spLocks noChangeShapeType="1"/>
          </p:cNvSpPr>
          <p:nvPr/>
        </p:nvSpPr>
        <p:spPr bwMode="auto">
          <a:xfrm flipV="1">
            <a:off x="3397101" y="4038600"/>
            <a:ext cx="0" cy="1371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586860" y="31561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586860" y="3613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5586860" y="4146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5586860" y="4756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586860" y="5289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5586860" y="57469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7110860" y="31561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110860" y="3613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7110860" y="4146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7110860" y="47563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7110860" y="52897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7110860" y="574691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434460" y="4527718"/>
            <a:ext cx="2743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5815460" y="56707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6120260" y="56707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5815460" y="52135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6120260" y="52135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7339460" y="52135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7644260" y="52135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7339460" y="56707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7644260" y="56707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5815460" y="46801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5815460" y="407051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7339460" y="40705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7339460" y="468011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6194872" y="4299118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Fermi Surface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5542410" y="5975518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neutron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7117210" y="5975518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proton</a:t>
            </a: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4758185" y="4599156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7/2[514]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4758185" y="3989556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9/2[624]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8020497" y="3994318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9/2[514]</a:t>
            </a: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8020497" y="4603918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7/2[404]</a:t>
            </a:r>
          </a:p>
        </p:txBody>
      </p:sp>
      <p:sp>
        <p:nvSpPr>
          <p:cNvPr id="41" name="Line 52"/>
          <p:cNvSpPr>
            <a:spLocks noChangeShapeType="1"/>
          </p:cNvSpPr>
          <p:nvPr/>
        </p:nvSpPr>
        <p:spPr bwMode="auto">
          <a:xfrm flipV="1">
            <a:off x="5886897" y="55183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2" name="Line 53"/>
          <p:cNvSpPr>
            <a:spLocks noChangeShapeType="1"/>
          </p:cNvSpPr>
          <p:nvPr/>
        </p:nvSpPr>
        <p:spPr bwMode="auto">
          <a:xfrm>
            <a:off x="6191697" y="5823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3" name="Line 54"/>
          <p:cNvSpPr>
            <a:spLocks noChangeShapeType="1"/>
          </p:cNvSpPr>
          <p:nvPr/>
        </p:nvSpPr>
        <p:spPr bwMode="auto">
          <a:xfrm flipV="1">
            <a:off x="5886897" y="5061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4" name="Line 55"/>
          <p:cNvSpPr>
            <a:spLocks noChangeShapeType="1"/>
          </p:cNvSpPr>
          <p:nvPr/>
        </p:nvSpPr>
        <p:spPr bwMode="auto">
          <a:xfrm flipV="1">
            <a:off x="5886897" y="45277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5" name="Line 56"/>
          <p:cNvSpPr>
            <a:spLocks noChangeShapeType="1"/>
          </p:cNvSpPr>
          <p:nvPr/>
        </p:nvSpPr>
        <p:spPr bwMode="auto">
          <a:xfrm flipV="1">
            <a:off x="5886897" y="3918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6" name="Line 57"/>
          <p:cNvSpPr>
            <a:spLocks noChangeShapeType="1"/>
          </p:cNvSpPr>
          <p:nvPr/>
        </p:nvSpPr>
        <p:spPr bwMode="auto">
          <a:xfrm>
            <a:off x="6191697" y="53659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7" name="Line 58"/>
          <p:cNvSpPr>
            <a:spLocks noChangeShapeType="1"/>
          </p:cNvSpPr>
          <p:nvPr/>
        </p:nvSpPr>
        <p:spPr bwMode="auto">
          <a:xfrm flipV="1">
            <a:off x="7410897" y="5061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8" name="Line 59"/>
          <p:cNvSpPr>
            <a:spLocks noChangeShapeType="1"/>
          </p:cNvSpPr>
          <p:nvPr/>
        </p:nvSpPr>
        <p:spPr bwMode="auto">
          <a:xfrm flipV="1">
            <a:off x="7410897" y="55183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9" name="Line 60"/>
          <p:cNvSpPr>
            <a:spLocks noChangeShapeType="1"/>
          </p:cNvSpPr>
          <p:nvPr/>
        </p:nvSpPr>
        <p:spPr bwMode="auto">
          <a:xfrm flipV="1">
            <a:off x="7410897" y="45277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0" name="Line 61"/>
          <p:cNvSpPr>
            <a:spLocks noChangeShapeType="1"/>
          </p:cNvSpPr>
          <p:nvPr/>
        </p:nvSpPr>
        <p:spPr bwMode="auto">
          <a:xfrm flipV="1">
            <a:off x="7410897" y="3918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1" name="Line 62"/>
          <p:cNvSpPr>
            <a:spLocks noChangeShapeType="1"/>
          </p:cNvSpPr>
          <p:nvPr/>
        </p:nvSpPr>
        <p:spPr bwMode="auto">
          <a:xfrm>
            <a:off x="7715697" y="53659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2" name="Line 63"/>
          <p:cNvSpPr>
            <a:spLocks noChangeShapeType="1"/>
          </p:cNvSpPr>
          <p:nvPr/>
        </p:nvSpPr>
        <p:spPr bwMode="auto">
          <a:xfrm>
            <a:off x="7715697" y="582311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graphicFrame>
        <p:nvGraphicFramePr>
          <p:cNvPr id="53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209940"/>
              </p:ext>
            </p:extLst>
          </p:nvPr>
        </p:nvGraphicFramePr>
        <p:xfrm>
          <a:off x="5810697" y="2394118"/>
          <a:ext cx="4540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Equation" r:id="rId6" imgW="215713" imgH="253780" progId="Equation.DSMT4">
                  <p:embed/>
                </p:oleObj>
              </mc:Choice>
              <mc:Fallback>
                <p:oleObj name="Equation" r:id="rId6" imgW="215713" imgH="253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697" y="2394118"/>
                        <a:ext cx="4540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306030"/>
              </p:ext>
            </p:extLst>
          </p:nvPr>
        </p:nvGraphicFramePr>
        <p:xfrm>
          <a:off x="7248972" y="2394118"/>
          <a:ext cx="4794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Equation" r:id="rId8" imgW="228501" imgH="253890" progId="Equation.DSMT4">
                  <p:embed/>
                </p:oleObj>
              </mc:Choice>
              <mc:Fallback>
                <p:oleObj name="Equation" r:id="rId8" imgW="228501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8972" y="2394118"/>
                        <a:ext cx="4794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110765"/>
              </p:ext>
            </p:extLst>
          </p:nvPr>
        </p:nvGraphicFramePr>
        <p:xfrm>
          <a:off x="5886897" y="1479718"/>
          <a:ext cx="17351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Equation" r:id="rId10" imgW="825500" imgH="254000" progId="Equation.DSMT4">
                  <p:embed/>
                </p:oleObj>
              </mc:Choice>
              <mc:Fallback>
                <p:oleObj name="Equation" r:id="rId10" imgW="8255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897" y="1479718"/>
                        <a:ext cx="17351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AutoShape 67"/>
          <p:cNvSpPr>
            <a:spLocks/>
          </p:cNvSpPr>
          <p:nvPr/>
        </p:nvSpPr>
        <p:spPr bwMode="auto">
          <a:xfrm rot="16200000" flipV="1">
            <a:off x="6534597" y="1365418"/>
            <a:ext cx="304800" cy="1600200"/>
          </a:xfrm>
          <a:prstGeom prst="rightBrace">
            <a:avLst>
              <a:gd name="adj1" fmla="val 4375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96981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Magnetic Moments in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178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Hf</a:t>
            </a:r>
          </a:p>
        </p:txBody>
      </p:sp>
      <p:pic>
        <p:nvPicPr>
          <p:cNvPr id="81" name="Picture 66" descr="hf178m2-buildingblocks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262089"/>
            <a:ext cx="378142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7" descr="hf178m2-buildingblocks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529932"/>
            <a:ext cx="180975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8" descr="hf178m2-buildingblocks-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1278459"/>
            <a:ext cx="3048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9" descr="hf178m2-buildingblocks-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1997596"/>
            <a:ext cx="18097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AutoShape 70"/>
          <p:cNvSpPr>
            <a:spLocks noChangeArrowheads="1"/>
          </p:cNvSpPr>
          <p:nvPr/>
        </p:nvSpPr>
        <p:spPr bwMode="auto">
          <a:xfrm rot="-900000">
            <a:off x="6840000" y="4680000"/>
            <a:ext cx="287338" cy="863600"/>
          </a:xfrm>
          <a:prstGeom prst="upArrow">
            <a:avLst>
              <a:gd name="adj1" fmla="val 50000"/>
              <a:gd name="adj2" fmla="val 75138"/>
            </a:avLst>
          </a:prstGeom>
          <a:solidFill>
            <a:srgbClr val="0000CC">
              <a:alpha val="60001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6" name="AutoShape 71"/>
          <p:cNvSpPr>
            <a:spLocks noChangeArrowheads="1"/>
          </p:cNvSpPr>
          <p:nvPr/>
        </p:nvSpPr>
        <p:spPr bwMode="auto">
          <a:xfrm rot="900000">
            <a:off x="7488000" y="4680000"/>
            <a:ext cx="287338" cy="863600"/>
          </a:xfrm>
          <a:prstGeom prst="upArrow">
            <a:avLst>
              <a:gd name="adj1" fmla="val 50000"/>
              <a:gd name="adj2" fmla="val 75138"/>
            </a:avLst>
          </a:prstGeom>
          <a:solidFill>
            <a:srgbClr val="FF0000">
              <a:alpha val="60001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7" name="Text Box 72"/>
          <p:cNvSpPr txBox="1">
            <a:spLocks noChangeArrowheads="1"/>
          </p:cNvSpPr>
          <p:nvPr/>
        </p:nvSpPr>
        <p:spPr bwMode="auto">
          <a:xfrm>
            <a:off x="5726113" y="4646389"/>
            <a:ext cx="862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Times New Roman" pitchFamily="18" charset="0"/>
              </a:rPr>
              <a:t>E</a:t>
            </a:r>
            <a:r>
              <a:rPr lang="en-US" altLang="de-DE" baseline="-25000" smtClean="0">
                <a:solidFill>
                  <a:srgbClr val="0000CC"/>
                </a:solidFill>
                <a:latin typeface="Times New Roman" pitchFamily="18" charset="0"/>
              </a:rPr>
              <a:t>x</a:t>
            </a:r>
            <a:r>
              <a:rPr lang="en-US" altLang="de-DE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~2</a:t>
            </a:r>
            <a:r>
              <a:rPr lang="el-GR" altLang="de-DE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de-DE" baseline="-25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l-GR" altLang="de-DE" baseline="-250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 Box 73"/>
          <p:cNvSpPr txBox="1">
            <a:spLocks noChangeArrowheads="1"/>
          </p:cNvSpPr>
          <p:nvPr/>
        </p:nvSpPr>
        <p:spPr bwMode="auto">
          <a:xfrm>
            <a:off x="7813675" y="4464000"/>
            <a:ext cx="862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en-US" altLang="de-DE" baseline="-25000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~2</a:t>
            </a:r>
            <a:r>
              <a:rPr lang="el-GR" altLang="de-D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de-DE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l-GR" altLang="de-DE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AutoShape 74"/>
          <p:cNvSpPr>
            <a:spLocks noChangeArrowheads="1"/>
          </p:cNvSpPr>
          <p:nvPr/>
        </p:nvSpPr>
        <p:spPr bwMode="auto">
          <a:xfrm>
            <a:off x="7164000" y="2556000"/>
            <a:ext cx="287338" cy="792000"/>
          </a:xfrm>
          <a:prstGeom prst="upArrow">
            <a:avLst>
              <a:gd name="adj1" fmla="val 50000"/>
              <a:gd name="adj2" fmla="val 75138"/>
            </a:avLst>
          </a:prstGeom>
          <a:solidFill>
            <a:srgbClr val="CC00CC">
              <a:alpha val="60001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90" name="Group 75"/>
          <p:cNvGrpSpPr>
            <a:grpSpLocks/>
          </p:cNvGrpSpPr>
          <p:nvPr/>
        </p:nvGrpSpPr>
        <p:grpSpPr bwMode="auto">
          <a:xfrm>
            <a:off x="8172450" y="3401789"/>
            <a:ext cx="609600" cy="215900"/>
            <a:chOff x="2789" y="4174"/>
            <a:chExt cx="384" cy="136"/>
          </a:xfrm>
        </p:grpSpPr>
        <p:sp>
          <p:nvSpPr>
            <p:cNvPr id="91" name="Rectangle 76"/>
            <p:cNvSpPr>
              <a:spLocks noChangeArrowheads="1"/>
            </p:cNvSpPr>
            <p:nvPr/>
          </p:nvSpPr>
          <p:spPr bwMode="auto">
            <a:xfrm>
              <a:off x="2804" y="4174"/>
              <a:ext cx="369" cy="1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2" name="Line 77"/>
            <p:cNvSpPr>
              <a:spLocks noChangeShapeType="1"/>
            </p:cNvSpPr>
            <p:nvPr/>
          </p:nvSpPr>
          <p:spPr bwMode="auto">
            <a:xfrm>
              <a:off x="2789" y="4247"/>
              <a:ext cx="3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93" name="Group 78"/>
          <p:cNvGrpSpPr>
            <a:grpSpLocks/>
          </p:cNvGrpSpPr>
          <p:nvPr/>
        </p:nvGrpSpPr>
        <p:grpSpPr bwMode="auto">
          <a:xfrm>
            <a:off x="6645275" y="5517232"/>
            <a:ext cx="609600" cy="215900"/>
            <a:chOff x="2789" y="4174"/>
            <a:chExt cx="384" cy="136"/>
          </a:xfrm>
        </p:grpSpPr>
        <p:sp>
          <p:nvSpPr>
            <p:cNvPr id="94" name="Rectangle 79"/>
            <p:cNvSpPr>
              <a:spLocks noChangeArrowheads="1"/>
            </p:cNvSpPr>
            <p:nvPr/>
          </p:nvSpPr>
          <p:spPr bwMode="auto">
            <a:xfrm>
              <a:off x="2804" y="4174"/>
              <a:ext cx="369" cy="1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5" name="Line 80"/>
            <p:cNvSpPr>
              <a:spLocks noChangeShapeType="1"/>
            </p:cNvSpPr>
            <p:nvPr/>
          </p:nvSpPr>
          <p:spPr bwMode="auto">
            <a:xfrm>
              <a:off x="2789" y="4247"/>
              <a:ext cx="3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96" name="Group 81"/>
          <p:cNvGrpSpPr>
            <a:grpSpLocks/>
          </p:cNvGrpSpPr>
          <p:nvPr/>
        </p:nvGrpSpPr>
        <p:grpSpPr bwMode="auto">
          <a:xfrm>
            <a:off x="7380288" y="5517232"/>
            <a:ext cx="609600" cy="215900"/>
            <a:chOff x="2789" y="4174"/>
            <a:chExt cx="384" cy="136"/>
          </a:xfrm>
        </p:grpSpPr>
        <p:sp>
          <p:nvSpPr>
            <p:cNvPr id="97" name="Rectangle 82"/>
            <p:cNvSpPr>
              <a:spLocks noChangeArrowheads="1"/>
            </p:cNvSpPr>
            <p:nvPr/>
          </p:nvSpPr>
          <p:spPr bwMode="auto">
            <a:xfrm>
              <a:off x="2804" y="4174"/>
              <a:ext cx="369" cy="1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8" name="Line 83"/>
            <p:cNvSpPr>
              <a:spLocks noChangeShapeType="1"/>
            </p:cNvSpPr>
            <p:nvPr/>
          </p:nvSpPr>
          <p:spPr bwMode="auto">
            <a:xfrm>
              <a:off x="2789" y="4247"/>
              <a:ext cx="3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99" name="Group 84"/>
          <p:cNvGrpSpPr>
            <a:grpSpLocks/>
          </p:cNvGrpSpPr>
          <p:nvPr/>
        </p:nvGrpSpPr>
        <p:grpSpPr bwMode="auto">
          <a:xfrm>
            <a:off x="5508625" y="3528789"/>
            <a:ext cx="609600" cy="215900"/>
            <a:chOff x="2789" y="4174"/>
            <a:chExt cx="384" cy="136"/>
          </a:xfrm>
        </p:grpSpPr>
        <p:sp>
          <p:nvSpPr>
            <p:cNvPr id="100" name="Rectangle 85"/>
            <p:cNvSpPr>
              <a:spLocks noChangeArrowheads="1"/>
            </p:cNvSpPr>
            <p:nvPr/>
          </p:nvSpPr>
          <p:spPr bwMode="auto">
            <a:xfrm>
              <a:off x="2804" y="4174"/>
              <a:ext cx="369" cy="1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1" name="Line 86"/>
            <p:cNvSpPr>
              <a:spLocks noChangeShapeType="1"/>
            </p:cNvSpPr>
            <p:nvPr/>
          </p:nvSpPr>
          <p:spPr bwMode="auto">
            <a:xfrm>
              <a:off x="2789" y="4247"/>
              <a:ext cx="3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aphicFrame>
        <p:nvGraphicFramePr>
          <p:cNvPr id="102" name="Object 1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4720114"/>
              </p:ext>
            </p:extLst>
          </p:nvPr>
        </p:nvGraphicFramePr>
        <p:xfrm>
          <a:off x="7380000" y="5994000"/>
          <a:ext cx="866775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Equation" r:id="rId7" imgW="698400" imgH="228600" progId="Equation.3">
                  <p:embed/>
                </p:oleObj>
              </mc:Choice>
              <mc:Fallback>
                <p:oleObj name="Equation" r:id="rId7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000" y="5994000"/>
                        <a:ext cx="866775" cy="284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" name="Object 1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748705"/>
              </p:ext>
            </p:extLst>
          </p:nvPr>
        </p:nvGraphicFramePr>
        <p:xfrm>
          <a:off x="6408000" y="5994000"/>
          <a:ext cx="931862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Equation" r:id="rId9" imgW="749160" imgH="228600" progId="Equation.3">
                  <p:embed/>
                </p:oleObj>
              </mc:Choice>
              <mc:Fallback>
                <p:oleObj name="Equation" r:id="rId9" imgW="749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8000" y="5994000"/>
                        <a:ext cx="931862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225505"/>
              </p:ext>
            </p:extLst>
          </p:nvPr>
        </p:nvGraphicFramePr>
        <p:xfrm>
          <a:off x="358775" y="1340768"/>
          <a:ext cx="26289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Equation" r:id="rId11" imgW="2628720" imgH="965160" progId="Equation.3">
                  <p:embed/>
                </p:oleObj>
              </mc:Choice>
              <mc:Fallback>
                <p:oleObj name="Equation" r:id="rId11" imgW="2628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775" y="1340768"/>
                        <a:ext cx="26289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556464"/>
              </p:ext>
            </p:extLst>
          </p:nvPr>
        </p:nvGraphicFramePr>
        <p:xfrm>
          <a:off x="3938588" y="1529680"/>
          <a:ext cx="48895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Equation" r:id="rId13" imgW="393480" imgH="228600" progId="Equation.3">
                  <p:embed/>
                </p:oleObj>
              </mc:Choice>
              <mc:Fallback>
                <p:oleObj name="Equation" r:id="rId13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8588" y="1529680"/>
                        <a:ext cx="488950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196465"/>
              </p:ext>
            </p:extLst>
          </p:nvPr>
        </p:nvGraphicFramePr>
        <p:xfrm>
          <a:off x="3981450" y="1890043"/>
          <a:ext cx="519113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Equation" r:id="rId15" imgW="419040" imgH="228600" progId="Equation.3">
                  <p:embed/>
                </p:oleObj>
              </mc:Choice>
              <mc:Fallback>
                <p:oleObj name="Equation" r:id="rId15" imgW="419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450" y="1890043"/>
                        <a:ext cx="519113" cy="284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333126"/>
              </p:ext>
            </p:extLst>
          </p:nvPr>
        </p:nvGraphicFramePr>
        <p:xfrm>
          <a:off x="4537075" y="1529680"/>
          <a:ext cx="75565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Equation" r:id="rId17" imgW="609480" imgH="228600" progId="Equation.3">
                  <p:embed/>
                </p:oleObj>
              </mc:Choice>
              <mc:Fallback>
                <p:oleObj name="Equation" r:id="rId17" imgW="609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7075" y="1529680"/>
                        <a:ext cx="755650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916883"/>
              </p:ext>
            </p:extLst>
          </p:nvPr>
        </p:nvGraphicFramePr>
        <p:xfrm>
          <a:off x="4568825" y="1890043"/>
          <a:ext cx="866775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name="Equation" r:id="rId19" imgW="698400" imgH="228600" progId="Equation.3">
                  <p:embed/>
                </p:oleObj>
              </mc:Choice>
              <mc:Fallback>
                <p:oleObj name="Equation" r:id="rId19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5" y="1890043"/>
                        <a:ext cx="866775" cy="284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894495"/>
              </p:ext>
            </p:extLst>
          </p:nvPr>
        </p:nvGraphicFramePr>
        <p:xfrm>
          <a:off x="3275013" y="1458243"/>
          <a:ext cx="2160587" cy="821945"/>
        </p:xfrm>
        <a:graphic>
          <a:graphicData uri="http://schemas.openxmlformats.org/drawingml/2006/table">
            <a:tbl>
              <a:tblPr/>
              <a:tblGrid>
                <a:gridCol w="792162"/>
                <a:gridCol w="600075"/>
                <a:gridCol w="768350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proton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neutron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0" name="Text Box 85"/>
          <p:cNvSpPr txBox="1">
            <a:spLocks noChangeArrowheads="1"/>
          </p:cNvSpPr>
          <p:nvPr/>
        </p:nvSpPr>
        <p:spPr bwMode="auto">
          <a:xfrm>
            <a:off x="358775" y="2528218"/>
            <a:ext cx="4689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g(</a:t>
            </a: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de-DE" altLang="de-DE" sz="1400" baseline="-25000" smtClean="0">
                <a:solidFill>
                  <a:srgbClr val="FF0000"/>
                </a:solidFill>
                <a:latin typeface="Times New Roman" pitchFamily="18" charset="0"/>
              </a:rPr>
              <a:t>11/2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) = 1.42     g(</a:t>
            </a: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</a:rPr>
              <a:t>g</a:t>
            </a:r>
            <a:r>
              <a:rPr lang="de-DE" altLang="de-DE" sz="1400" baseline="-25000" smtClean="0">
                <a:solidFill>
                  <a:srgbClr val="FF0000"/>
                </a:solidFill>
                <a:latin typeface="Times New Roman" pitchFamily="18" charset="0"/>
              </a:rPr>
              <a:t>7/2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) = 0.49     g(</a:t>
            </a:r>
            <a:r>
              <a:rPr lang="de-DE" altLang="de-DE" sz="1400" smtClean="0">
                <a:solidFill>
                  <a:srgbClr val="3333CC"/>
                </a:solidFill>
                <a:latin typeface="Times New Roman" pitchFamily="18" charset="0"/>
              </a:rPr>
              <a:t>f</a:t>
            </a:r>
            <a:r>
              <a:rPr lang="de-DE" altLang="de-DE" sz="1400" baseline="-25000" smtClean="0">
                <a:solidFill>
                  <a:srgbClr val="3333CC"/>
                </a:solidFill>
                <a:latin typeface="Times New Roman" pitchFamily="18" charset="0"/>
              </a:rPr>
              <a:t>7/2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) = -0.55     g(</a:t>
            </a:r>
            <a:r>
              <a:rPr lang="de-DE" altLang="de-DE" sz="1400" smtClean="0">
                <a:solidFill>
                  <a:srgbClr val="3333CC"/>
                </a:solidFill>
                <a:latin typeface="Times New Roman" pitchFamily="18" charset="0"/>
              </a:rPr>
              <a:t>i</a:t>
            </a:r>
            <a:r>
              <a:rPr lang="de-DE" altLang="de-DE" sz="1400" baseline="-25000" smtClean="0">
                <a:solidFill>
                  <a:srgbClr val="3333CC"/>
                </a:solidFill>
                <a:latin typeface="Times New Roman" pitchFamily="18" charset="0"/>
              </a:rPr>
              <a:t>13/2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)=-0.29</a:t>
            </a:r>
          </a:p>
        </p:txBody>
      </p:sp>
      <p:graphicFrame>
        <p:nvGraphicFramePr>
          <p:cNvPr id="111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732049"/>
              </p:ext>
            </p:extLst>
          </p:nvPr>
        </p:nvGraphicFramePr>
        <p:xfrm>
          <a:off x="358775" y="3139405"/>
          <a:ext cx="3683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Equation" r:id="rId21" imgW="3682800" imgH="419040" progId="Equation.3">
                  <p:embed/>
                </p:oleObj>
              </mc:Choice>
              <mc:Fallback>
                <p:oleObj name="Equation" r:id="rId21" imgW="36828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775" y="3139405"/>
                        <a:ext cx="36830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Text Box 87"/>
          <p:cNvSpPr txBox="1">
            <a:spLocks noChangeArrowheads="1"/>
          </p:cNvSpPr>
          <p:nvPr/>
        </p:nvSpPr>
        <p:spPr bwMode="auto">
          <a:xfrm>
            <a:off x="719138" y="3752180"/>
            <a:ext cx="3422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g(</a:t>
            </a: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de-DE" altLang="de-DE" sz="1400" baseline="-25000" smtClean="0">
                <a:solidFill>
                  <a:srgbClr val="FF0000"/>
                </a:solidFill>
                <a:latin typeface="Times New Roman" pitchFamily="18" charset="0"/>
              </a:rPr>
              <a:t>11/2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x </a:t>
            </a: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</a:rPr>
              <a:t>g</a:t>
            </a:r>
            <a:r>
              <a:rPr lang="de-DE" altLang="de-DE" sz="1400" baseline="-25000" smtClean="0">
                <a:solidFill>
                  <a:srgbClr val="FF0000"/>
                </a:solidFill>
                <a:latin typeface="Times New Roman" pitchFamily="18" charset="0"/>
              </a:rPr>
              <a:t>7/2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; 8</a:t>
            </a:r>
            <a:r>
              <a:rPr lang="de-DE" altLang="de-DE" sz="1400" baseline="3000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) = 1.08     g(</a:t>
            </a:r>
            <a:r>
              <a:rPr lang="de-DE" altLang="de-DE" sz="1400" smtClean="0">
                <a:solidFill>
                  <a:srgbClr val="3333CC"/>
                </a:solidFill>
                <a:latin typeface="Times New Roman" pitchFamily="18" charset="0"/>
              </a:rPr>
              <a:t>f</a:t>
            </a:r>
            <a:r>
              <a:rPr lang="de-DE" altLang="de-DE" sz="1400" baseline="-25000" smtClean="0">
                <a:solidFill>
                  <a:srgbClr val="3333CC"/>
                </a:solidFill>
                <a:latin typeface="Times New Roman" pitchFamily="18" charset="0"/>
              </a:rPr>
              <a:t>7/2</a:t>
            </a:r>
            <a:r>
              <a:rPr lang="de-DE" altLang="de-DE" sz="1400" smtClean="0">
                <a:solidFill>
                  <a:srgbClr val="008080"/>
                </a:solidFill>
                <a:latin typeface="Times New Roman" pitchFamily="18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x </a:t>
            </a:r>
            <a:r>
              <a:rPr lang="de-DE" altLang="de-DE" sz="1400" smtClean="0">
                <a:solidFill>
                  <a:srgbClr val="3333CC"/>
                </a:solidFill>
                <a:latin typeface="Times New Roman" pitchFamily="18" charset="0"/>
              </a:rPr>
              <a:t>i</a:t>
            </a:r>
            <a:r>
              <a:rPr lang="de-DE" altLang="de-DE" sz="1400" baseline="-25000" smtClean="0">
                <a:solidFill>
                  <a:srgbClr val="3333CC"/>
                </a:solidFill>
                <a:latin typeface="Times New Roman" pitchFamily="18" charset="0"/>
              </a:rPr>
              <a:t>13/2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) = -0.36</a:t>
            </a:r>
          </a:p>
        </p:txBody>
      </p:sp>
      <p:sp>
        <p:nvSpPr>
          <p:cNvPr id="113" name="Text Box 88"/>
          <p:cNvSpPr txBox="1">
            <a:spLocks noChangeArrowheads="1"/>
          </p:cNvSpPr>
          <p:nvPr/>
        </p:nvSpPr>
        <p:spPr bwMode="auto">
          <a:xfrm>
            <a:off x="358775" y="4328443"/>
            <a:ext cx="3538538" cy="31432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g(</a:t>
            </a: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de-DE" altLang="de-DE" sz="1400" baseline="3000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x </a:t>
            </a:r>
            <a:r>
              <a:rPr lang="de-DE" altLang="de-DE" sz="1400" smtClean="0">
                <a:solidFill>
                  <a:srgbClr val="3333CC"/>
                </a:solidFill>
                <a:latin typeface="Times New Roman" pitchFamily="18" charset="0"/>
              </a:rPr>
              <a:t>8</a:t>
            </a:r>
            <a:r>
              <a:rPr lang="de-DE" altLang="de-DE" sz="1400" baseline="30000" smtClean="0">
                <a:solidFill>
                  <a:srgbClr val="3333CC"/>
                </a:solidFill>
                <a:latin typeface="Times New Roman" pitchFamily="18" charset="0"/>
              </a:rPr>
              <a:t>-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; 16</a:t>
            </a:r>
            <a:r>
              <a:rPr lang="de-DE" altLang="de-DE" sz="1400" baseline="3000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) = 0.36    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     </a:t>
            </a:r>
            <a:r>
              <a:rPr lang="el-GR" altLang="de-DE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g·I = 5.76 nm</a:t>
            </a:r>
          </a:p>
        </p:txBody>
      </p:sp>
      <p:sp>
        <p:nvSpPr>
          <p:cNvPr id="114" name="Text Box 89"/>
          <p:cNvSpPr txBox="1">
            <a:spLocks noChangeArrowheads="1"/>
          </p:cNvSpPr>
          <p:nvPr/>
        </p:nvSpPr>
        <p:spPr bwMode="auto">
          <a:xfrm>
            <a:off x="3132138" y="4815805"/>
            <a:ext cx="1184275" cy="314325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</a:rPr>
              <a:t>7.26</a:t>
            </a: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±0.16 nm</a:t>
            </a:r>
          </a:p>
        </p:txBody>
      </p:sp>
    </p:spTree>
    <p:extLst>
      <p:ext uri="{BB962C8B-B14F-4D97-AF65-F5344CB8AC3E}">
        <p14:creationId xmlns:p14="http://schemas.microsoft.com/office/powerpoint/2010/main" val="7135950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  <p:bldP spid="113" grpId="0" animBg="1"/>
      <p:bldP spid="1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K-Isomers: Where to find them?</a:t>
            </a:r>
          </a:p>
        </p:txBody>
      </p:sp>
      <p:pic>
        <p:nvPicPr>
          <p:cNvPr id="86" name="Picture 3" descr="Fi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94196"/>
            <a:ext cx="6731000" cy="51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540000" y="1188000"/>
            <a:ext cx="49681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q"/>
            </a:pPr>
            <a:r>
              <a:rPr lang="en-US" altLang="de-DE" sz="3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altLang="de-DE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Deformed nuclei with axially-symmetric shape</a:t>
            </a:r>
          </a:p>
        </p:txBody>
      </p:sp>
      <p:sp>
        <p:nvSpPr>
          <p:cNvPr id="88" name="Text Box 5"/>
          <p:cNvSpPr txBox="1">
            <a:spLocks noChangeArrowheads="1"/>
          </p:cNvSpPr>
          <p:nvPr/>
        </p:nvSpPr>
        <p:spPr bwMode="auto">
          <a:xfrm>
            <a:off x="540000" y="5220000"/>
            <a:ext cx="442798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q"/>
            </a:pPr>
            <a:r>
              <a:rPr lang="en-US" altLang="de-DE" sz="3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altLang="de-DE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High-K orbitals near the Fermi surface</a:t>
            </a: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9" name="Text Box 6"/>
          <p:cNvSpPr txBox="1">
            <a:spLocks noChangeArrowheads="1"/>
          </p:cNvSpPr>
          <p:nvPr/>
        </p:nvSpPr>
        <p:spPr bwMode="auto">
          <a:xfrm>
            <a:off x="612000" y="5757837"/>
            <a:ext cx="4146996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p"/>
            </a:pPr>
            <a:r>
              <a:rPr lang="en-US" altLang="de-DE" sz="2400" dirty="0" smtClean="0">
                <a:solidFill>
                  <a:srgbClr val="FF0000"/>
                </a:solidFill>
                <a:latin typeface="Arial Narrow" pitchFamily="34" charset="0"/>
              </a:rPr>
              <a:t>: </a:t>
            </a:r>
            <a:r>
              <a:rPr lang="en-US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7/2[404], 9/2[514], 5/2[402]</a:t>
            </a:r>
          </a:p>
          <a:p>
            <a:pPr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en-US" altLang="de-DE" sz="2400" dirty="0" smtClean="0">
                <a:solidFill>
                  <a:srgbClr val="3333CC"/>
                </a:solidFill>
                <a:latin typeface="Symbol" pitchFamily="18" charset="2"/>
              </a:rPr>
              <a:t>n:</a:t>
            </a:r>
            <a:r>
              <a:rPr lang="en-US" altLang="de-DE" sz="2400" dirty="0" smtClean="0">
                <a:solidFill>
                  <a:srgbClr val="3333CC"/>
                </a:solidFill>
                <a:latin typeface="Arial Narrow" pitchFamily="34" charset="0"/>
              </a:rPr>
              <a:t> </a:t>
            </a:r>
            <a:r>
              <a:rPr lang="en-US" altLang="de-DE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7/2[514], 9/2[624]</a:t>
            </a: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de-DE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5/2[512], 7/2[633]</a:t>
            </a:r>
            <a:endParaRPr lang="en-US" altLang="de-DE" dirty="0" smtClean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"/>
          <p:cNvSpPr>
            <a:spLocks noChangeArrowheads="1"/>
          </p:cNvSpPr>
          <p:nvPr/>
        </p:nvSpPr>
        <p:spPr bwMode="auto">
          <a:xfrm>
            <a:off x="3832225" y="1841896"/>
            <a:ext cx="4238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Mass 180 region : Yb </a:t>
            </a:r>
            <a:r>
              <a:rPr lang="en-US" altLang="de-D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(Z=70)</a:t>
            </a:r>
            <a:r>
              <a:rPr lang="en-US" altLang="de-DE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- Ir </a:t>
            </a:r>
            <a:r>
              <a:rPr lang="en-US" altLang="de-D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(Z=77)</a:t>
            </a:r>
          </a:p>
        </p:txBody>
      </p:sp>
      <p:grpSp>
        <p:nvGrpSpPr>
          <p:cNvPr id="91" name="Group 45"/>
          <p:cNvGrpSpPr>
            <a:grpSpLocks/>
          </p:cNvGrpSpPr>
          <p:nvPr/>
        </p:nvGrpSpPr>
        <p:grpSpPr bwMode="auto">
          <a:xfrm>
            <a:off x="533400" y="2032396"/>
            <a:ext cx="1662113" cy="1897063"/>
            <a:chOff x="249" y="1979"/>
            <a:chExt cx="1047" cy="1195"/>
          </a:xfrm>
        </p:grpSpPr>
        <p:sp>
          <p:nvSpPr>
            <p:cNvPr id="92" name="Line 29"/>
            <p:cNvSpPr>
              <a:spLocks noChangeShapeType="1"/>
            </p:cNvSpPr>
            <p:nvPr/>
          </p:nvSpPr>
          <p:spPr bwMode="auto">
            <a:xfrm flipV="1">
              <a:off x="522" y="2267"/>
              <a:ext cx="0" cy="60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3" name="Line 30"/>
            <p:cNvSpPr>
              <a:spLocks noChangeShapeType="1"/>
            </p:cNvSpPr>
            <p:nvPr/>
          </p:nvSpPr>
          <p:spPr bwMode="auto">
            <a:xfrm>
              <a:off x="521" y="2891"/>
              <a:ext cx="77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4" name="Text Box 31"/>
            <p:cNvSpPr txBox="1">
              <a:spLocks noChangeArrowheads="1"/>
            </p:cNvSpPr>
            <p:nvPr/>
          </p:nvSpPr>
          <p:spPr bwMode="auto">
            <a:xfrm>
              <a:off x="385" y="1979"/>
              <a:ext cx="3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2400" b="1" smtClean="0">
                  <a:solidFill>
                    <a:srgbClr val="0000CC"/>
                  </a:solidFill>
                  <a:latin typeface="Symbol" pitchFamily="18" charset="2"/>
                </a:rPr>
                <a:t>w</a:t>
              </a:r>
            </a:p>
          </p:txBody>
        </p:sp>
        <p:sp>
          <p:nvSpPr>
            <p:cNvPr id="95" name="Oval 32"/>
            <p:cNvSpPr>
              <a:spLocks noChangeAspect="1" noChangeArrowheads="1"/>
            </p:cNvSpPr>
            <p:nvPr/>
          </p:nvSpPr>
          <p:spPr bwMode="auto">
            <a:xfrm>
              <a:off x="272" y="2803"/>
              <a:ext cx="476" cy="19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6" name="Oval 33"/>
            <p:cNvSpPr>
              <a:spLocks noChangeAspect="1" noChangeArrowheads="1"/>
            </p:cNvSpPr>
            <p:nvPr/>
          </p:nvSpPr>
          <p:spPr bwMode="auto">
            <a:xfrm rot="-1839850">
              <a:off x="442" y="2648"/>
              <a:ext cx="170" cy="48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7" name="Line 34"/>
            <p:cNvSpPr>
              <a:spLocks noChangeShapeType="1"/>
            </p:cNvSpPr>
            <p:nvPr/>
          </p:nvSpPr>
          <p:spPr bwMode="auto">
            <a:xfrm flipH="1">
              <a:off x="1111" y="2403"/>
              <a:ext cx="11" cy="4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8" name="Oval 35"/>
            <p:cNvSpPr>
              <a:spLocks noChangeAspect="1" noChangeArrowheads="1"/>
            </p:cNvSpPr>
            <p:nvPr/>
          </p:nvSpPr>
          <p:spPr bwMode="auto">
            <a:xfrm rot="-3740686">
              <a:off x="444" y="2608"/>
              <a:ext cx="184" cy="57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99" name="Picture 36" descr="BD14868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2630"/>
              <a:ext cx="70" cy="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37" descr="BD14868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2993"/>
              <a:ext cx="70" cy="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38"/>
            <p:cNvSpPr>
              <a:spLocks noChangeArrowheads="1"/>
            </p:cNvSpPr>
            <p:nvPr/>
          </p:nvSpPr>
          <p:spPr bwMode="auto">
            <a:xfrm>
              <a:off x="1020" y="2886"/>
              <a:ext cx="2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2400" b="1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K</a:t>
              </a:r>
              <a:endParaRPr lang="en-US" altLang="de-DE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02" name="Line 39"/>
            <p:cNvSpPr>
              <a:spLocks noChangeShapeType="1"/>
            </p:cNvSpPr>
            <p:nvPr/>
          </p:nvSpPr>
          <p:spPr bwMode="auto">
            <a:xfrm flipV="1">
              <a:off x="514" y="2584"/>
              <a:ext cx="234" cy="2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" name="Line 40"/>
            <p:cNvSpPr>
              <a:spLocks noChangeShapeType="1"/>
            </p:cNvSpPr>
            <p:nvPr/>
          </p:nvSpPr>
          <p:spPr bwMode="auto">
            <a:xfrm flipV="1">
              <a:off x="748" y="2358"/>
              <a:ext cx="408" cy="2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" name="Line 41"/>
            <p:cNvSpPr>
              <a:spLocks noChangeShapeType="1"/>
            </p:cNvSpPr>
            <p:nvPr/>
          </p:nvSpPr>
          <p:spPr bwMode="auto">
            <a:xfrm flipV="1">
              <a:off x="520" y="2358"/>
              <a:ext cx="636" cy="5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5" name="Text Box 42"/>
            <p:cNvSpPr txBox="1">
              <a:spLocks noChangeArrowheads="1"/>
            </p:cNvSpPr>
            <p:nvPr/>
          </p:nvSpPr>
          <p:spPr bwMode="auto">
            <a:xfrm>
              <a:off x="476" y="2444"/>
              <a:ext cx="30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600" b="1" smtClean="0">
                  <a:solidFill>
                    <a:srgbClr val="000000"/>
                  </a:solidFill>
                  <a:latin typeface="Palatino Linotype" pitchFamily="18" charset="0"/>
                </a:rPr>
                <a:t>j</a:t>
              </a:r>
              <a:r>
                <a:rPr lang="en-US" altLang="de-DE" sz="1600" b="1" baseline="-25000" smtClean="0">
                  <a:solidFill>
                    <a:srgbClr val="000000"/>
                  </a:solidFill>
                  <a:latin typeface="Symbol" pitchFamily="18" charset="2"/>
                </a:rPr>
                <a:t>1</a:t>
              </a:r>
            </a:p>
          </p:txBody>
        </p:sp>
        <p:sp>
          <p:nvSpPr>
            <p:cNvPr id="106" name="Text Box 43"/>
            <p:cNvSpPr txBox="1">
              <a:spLocks noChangeArrowheads="1"/>
            </p:cNvSpPr>
            <p:nvPr/>
          </p:nvSpPr>
          <p:spPr bwMode="auto">
            <a:xfrm>
              <a:off x="748" y="2267"/>
              <a:ext cx="30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600" b="1" smtClean="0">
                  <a:solidFill>
                    <a:srgbClr val="000000"/>
                  </a:solidFill>
                  <a:latin typeface="Palatino Linotype" pitchFamily="18" charset="0"/>
                </a:rPr>
                <a:t>j</a:t>
              </a:r>
              <a:r>
                <a:rPr lang="en-US" altLang="de-DE" sz="1600" b="1" baseline="-25000" smtClean="0">
                  <a:solidFill>
                    <a:srgbClr val="000000"/>
                  </a:solidFill>
                  <a:latin typeface="Symbol" pitchFamily="18" charset="2"/>
                </a:rPr>
                <a:t>2</a:t>
              </a:r>
            </a:p>
          </p:txBody>
        </p:sp>
        <p:sp>
          <p:nvSpPr>
            <p:cNvPr id="107" name="Text Box 44"/>
            <p:cNvSpPr txBox="1">
              <a:spLocks noChangeArrowheads="1"/>
            </p:cNvSpPr>
            <p:nvPr/>
          </p:nvSpPr>
          <p:spPr bwMode="auto">
            <a:xfrm>
              <a:off x="748" y="2584"/>
              <a:ext cx="30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600" b="1" smtClean="0">
                  <a:solidFill>
                    <a:srgbClr val="000000"/>
                  </a:solidFill>
                  <a:latin typeface="Palatino Linotype" pitchFamily="18" charset="0"/>
                </a:rPr>
                <a:t>j</a:t>
              </a:r>
              <a:endParaRPr lang="en-US" altLang="de-DE" sz="1600" b="1" baseline="-25000" smtClean="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9866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K-Isomers in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180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Ta</a:t>
            </a:r>
          </a:p>
        </p:txBody>
      </p:sp>
      <p:pic>
        <p:nvPicPr>
          <p:cNvPr id="25" name="Picture 5" descr="W-H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4400"/>
            <a:ext cx="675481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235600" y="1634400"/>
            <a:ext cx="431800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8" name="Picture 8" descr="lev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1" y="2577609"/>
            <a:ext cx="3891686" cy="34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9"/>
          <p:cNvSpPr>
            <a:spLocks noChangeArrowheads="1"/>
          </p:cNvSpPr>
          <p:nvPr/>
        </p:nvSpPr>
        <p:spPr bwMode="auto">
          <a:xfrm>
            <a:off x="4824000" y="2556000"/>
            <a:ext cx="324000" cy="324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Oval 10"/>
          <p:cNvSpPr>
            <a:spLocks noChangeArrowheads="1"/>
          </p:cNvSpPr>
          <p:nvPr/>
        </p:nvSpPr>
        <p:spPr bwMode="auto">
          <a:xfrm>
            <a:off x="3816000" y="2880000"/>
            <a:ext cx="324000" cy="324000"/>
          </a:xfrm>
          <a:prstGeom prst="ellipse">
            <a:avLst/>
          </a:prstGeom>
          <a:noFill/>
          <a:ln w="19050" algn="ctr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2628000" y="4608000"/>
            <a:ext cx="2772000" cy="118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3646800" y="4500000"/>
            <a:ext cx="720000" cy="10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4302000" y="4356000"/>
            <a:ext cx="215888" cy="215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kern="0" dirty="0" smtClean="0">
                <a:solidFill>
                  <a:srgbClr val="0000CC"/>
                </a:solidFill>
                <a:latin typeface="Times New Roman" pitchFamily="18" charset="0"/>
              </a:rPr>
              <a:t>8h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5328000" y="4284000"/>
            <a:ext cx="732573" cy="215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kern="0" dirty="0" smtClean="0">
                <a:solidFill>
                  <a:srgbClr val="FF0000"/>
                </a:solidFill>
                <a:latin typeface="Times New Roman" pitchFamily="18" charset="0"/>
              </a:rPr>
              <a:t>&gt;10</a:t>
            </a:r>
            <a:r>
              <a:rPr lang="de-DE" altLang="de-DE" sz="1400" kern="0" baseline="30000" dirty="0" smtClean="0">
                <a:solidFill>
                  <a:srgbClr val="FF0000"/>
                </a:solidFill>
                <a:latin typeface="Times New Roman" pitchFamily="18" charset="0"/>
              </a:rPr>
              <a:t>15 </a:t>
            </a:r>
            <a:r>
              <a:rPr lang="de-DE" altLang="de-DE" sz="1400" kern="0" dirty="0" smtClean="0">
                <a:solidFill>
                  <a:srgbClr val="FF0000"/>
                </a:solidFill>
                <a:latin typeface="Times New Roman" pitchFamily="18" charset="0"/>
              </a:rPr>
              <a:t>a !!!</a:t>
            </a: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360000" y="6228000"/>
            <a:ext cx="31806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</a:rPr>
              <a:t>rarest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</a:rPr>
              <a:t>natural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 isotope: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</a:rPr>
              <a:t>abundance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</a:rPr>
              <a:t>of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 0.012%</a:t>
            </a: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4194000" y="4464000"/>
            <a:ext cx="57708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900" b="1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de-DE" altLang="de-DE" sz="9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4932000" y="4212000"/>
            <a:ext cx="381515" cy="153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000" b="1" kern="0" dirty="0" smtClean="0">
                <a:solidFill>
                  <a:srgbClr val="000000"/>
                </a:solidFill>
                <a:latin typeface="Times New Roman" pitchFamily="18" charset="0"/>
              </a:rPr>
              <a:t>75 </a:t>
            </a:r>
            <a:r>
              <a:rPr lang="de-DE" altLang="de-DE" sz="1000" b="1" kern="0" dirty="0" err="1" smtClean="0">
                <a:solidFill>
                  <a:srgbClr val="000000"/>
                </a:solidFill>
                <a:latin typeface="Times New Roman" pitchFamily="18" charset="0"/>
              </a:rPr>
              <a:t>keV</a:t>
            </a:r>
            <a:endParaRPr lang="de-DE" altLang="de-DE" sz="1000" b="1" kern="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>
            <a:off x="4705200" y="4392000"/>
            <a:ext cx="576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374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3. Spin Isomers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4"/>
            <a:ext cx="3461853" cy="537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41175"/>
            <a:ext cx="1895475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680076"/>
              </p:ext>
            </p:extLst>
          </p:nvPr>
        </p:nvGraphicFramePr>
        <p:xfrm>
          <a:off x="5720407" y="5922663"/>
          <a:ext cx="949325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5" name="Equation" r:id="rId5" imgW="761760" imgH="253800" progId="Equation.3">
                  <p:embed/>
                </p:oleObj>
              </mc:Choice>
              <mc:Fallback>
                <p:oleObj name="Equation" r:id="rId5" imgW="761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407" y="5922663"/>
                        <a:ext cx="949325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961343"/>
              </p:ext>
            </p:extLst>
          </p:nvPr>
        </p:nvGraphicFramePr>
        <p:xfrm>
          <a:off x="5720407" y="4276425"/>
          <a:ext cx="9493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6" name="Equation" r:id="rId7" imgW="761760" imgH="253800" progId="Equation.3">
                  <p:embed/>
                </p:oleObj>
              </mc:Choice>
              <mc:Fallback>
                <p:oleObj name="Equation" r:id="rId7" imgW="761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407" y="4276425"/>
                        <a:ext cx="9493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251589"/>
              </p:ext>
            </p:extLst>
          </p:nvPr>
        </p:nvGraphicFramePr>
        <p:xfrm>
          <a:off x="5720407" y="1568150"/>
          <a:ext cx="9493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7" name="Equation" r:id="rId9" imgW="761760" imgH="253800" progId="Equation.3">
                  <p:embed/>
                </p:oleObj>
              </mc:Choice>
              <mc:Fallback>
                <p:oleObj name="Equation" r:id="rId9" imgW="761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407" y="1568150"/>
                        <a:ext cx="9493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4860000" y="4247966"/>
            <a:ext cx="566428" cy="184666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~170 </a:t>
            </a:r>
            <a:r>
              <a:rPr lang="de-DE" altLang="de-DE" sz="1200" b="1" dirty="0" err="1" smtClean="0">
                <a:solidFill>
                  <a:srgbClr val="000000"/>
                </a:solidFill>
                <a:latin typeface="Times New Roman" pitchFamily="18" charset="0"/>
              </a:rPr>
              <a:t>ns</a:t>
            </a:r>
            <a:endParaRPr lang="de-DE" altLang="de-DE" sz="1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4263082" y="2611138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imes New Roman" pitchFamily="18" charset="0"/>
              </a:rPr>
              <a:t>E4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3960000" y="6624000"/>
            <a:ext cx="2576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A.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</a:rPr>
              <a:t>Blazhev</a:t>
            </a: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 et al., Phys.Rev.C69 (2004) 064304</a:t>
            </a:r>
          </a:p>
        </p:txBody>
      </p:sp>
      <p:graphicFrame>
        <p:nvGraphicFramePr>
          <p:cNvPr id="32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505000"/>
              </p:ext>
            </p:extLst>
          </p:nvPr>
        </p:nvGraphicFramePr>
        <p:xfrm>
          <a:off x="6660207" y="1569738"/>
          <a:ext cx="15668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8" name="Equation" r:id="rId11" imgW="1257120" imgH="253800" progId="Equation.3">
                  <p:embed/>
                </p:oleObj>
              </mc:Choice>
              <mc:Fallback>
                <p:oleObj name="Equation" r:id="rId11" imgW="1257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07" y="1569738"/>
                        <a:ext cx="15668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/>
          <p:cNvSpPr/>
          <p:nvPr/>
        </p:nvSpPr>
        <p:spPr bwMode="auto">
          <a:xfrm>
            <a:off x="4651200" y="4197566"/>
            <a:ext cx="100086" cy="2746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4860000" y="1475966"/>
            <a:ext cx="566428" cy="184666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latin typeface="Times New Roman" pitchFamily="18" charset="0"/>
              </a:rPr>
              <a:t>~230 </a:t>
            </a:r>
            <a:r>
              <a:rPr lang="de-DE" altLang="de-DE" sz="1200" b="1" dirty="0" err="1" smtClean="0">
                <a:latin typeface="Times New Roman" pitchFamily="18" charset="0"/>
              </a:rPr>
              <a:t>ns</a:t>
            </a:r>
            <a:endParaRPr lang="de-DE" altLang="de-DE" sz="1200" b="1" dirty="0" smtClean="0">
              <a:latin typeface="Times New Roman" pitchFamily="18" charset="0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3851920" y="1224000"/>
            <a:ext cx="4392612" cy="298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211960" y="3428998"/>
                <a:ext cx="1194430" cy="489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2400" b="1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𝟒𝟖</m:t>
                          </m:r>
                        </m:sub>
                        <m:sup>
                          <m:r>
                            <a:rPr lang="de-DE" sz="2400" b="1" i="0" smtClean="0">
                              <a:latin typeface="Cambria Math"/>
                            </a:rPr>
                            <m:t>𝟗𝟖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1" i="0" smtClean="0">
                                  <a:latin typeface="Cambria Math"/>
                                </a:rPr>
                                <m:t>𝐂𝐝</m:t>
                              </m:r>
                            </m:e>
                            <m:sub>
                              <m:r>
                                <a:rPr lang="de-DE" sz="2400" b="1" i="0" smtClean="0">
                                  <a:latin typeface="Cambria Math"/>
                                </a:rPr>
                                <m:t>𝟓𝟎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3428998"/>
                <a:ext cx="1194430" cy="48923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lipse 5"/>
          <p:cNvSpPr/>
          <p:nvPr/>
        </p:nvSpPr>
        <p:spPr bwMode="auto">
          <a:xfrm>
            <a:off x="3275856" y="4284000"/>
            <a:ext cx="252000" cy="252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7883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3. Spin Isomers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4"/>
            <a:ext cx="3461853" cy="537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41175"/>
            <a:ext cx="1895475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563693"/>
              </p:ext>
            </p:extLst>
          </p:nvPr>
        </p:nvGraphicFramePr>
        <p:xfrm>
          <a:off x="5720407" y="5922663"/>
          <a:ext cx="949325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0" name="Equation" r:id="rId5" imgW="761760" imgH="253800" progId="Equation.3">
                  <p:embed/>
                </p:oleObj>
              </mc:Choice>
              <mc:Fallback>
                <p:oleObj name="Equation" r:id="rId5" imgW="761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407" y="5922663"/>
                        <a:ext cx="949325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013241"/>
              </p:ext>
            </p:extLst>
          </p:nvPr>
        </p:nvGraphicFramePr>
        <p:xfrm>
          <a:off x="5720407" y="4276425"/>
          <a:ext cx="9493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" name="Equation" r:id="rId7" imgW="761760" imgH="253800" progId="Equation.3">
                  <p:embed/>
                </p:oleObj>
              </mc:Choice>
              <mc:Fallback>
                <p:oleObj name="Equation" r:id="rId7" imgW="761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407" y="4276425"/>
                        <a:ext cx="9493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211926"/>
              </p:ext>
            </p:extLst>
          </p:nvPr>
        </p:nvGraphicFramePr>
        <p:xfrm>
          <a:off x="5720407" y="1568150"/>
          <a:ext cx="9493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2" name="Equation" r:id="rId9" imgW="761760" imgH="253800" progId="Equation.3">
                  <p:embed/>
                </p:oleObj>
              </mc:Choice>
              <mc:Fallback>
                <p:oleObj name="Equation" r:id="rId9" imgW="761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407" y="1568150"/>
                        <a:ext cx="9493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4860000" y="4247966"/>
            <a:ext cx="566428" cy="184666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~170 </a:t>
            </a:r>
            <a:r>
              <a:rPr lang="de-DE" altLang="de-DE" sz="1200" b="1" dirty="0" err="1" smtClean="0">
                <a:solidFill>
                  <a:srgbClr val="000000"/>
                </a:solidFill>
                <a:latin typeface="Times New Roman" pitchFamily="18" charset="0"/>
              </a:rPr>
              <a:t>ns</a:t>
            </a:r>
            <a:endParaRPr lang="de-DE" altLang="de-DE" sz="1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4263082" y="2611138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imes New Roman" pitchFamily="18" charset="0"/>
              </a:rPr>
              <a:t>E4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3960000" y="6624000"/>
            <a:ext cx="2576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A.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</a:rPr>
              <a:t>Blazhev</a:t>
            </a: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 et al., Phys.Rev.C69 (2004) 064304</a:t>
            </a:r>
          </a:p>
        </p:txBody>
      </p:sp>
      <p:graphicFrame>
        <p:nvGraphicFramePr>
          <p:cNvPr id="32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02467"/>
              </p:ext>
            </p:extLst>
          </p:nvPr>
        </p:nvGraphicFramePr>
        <p:xfrm>
          <a:off x="6660207" y="1569738"/>
          <a:ext cx="15668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3" name="Equation" r:id="rId11" imgW="1257120" imgH="253800" progId="Equation.3">
                  <p:embed/>
                </p:oleObj>
              </mc:Choice>
              <mc:Fallback>
                <p:oleObj name="Equation" r:id="rId11" imgW="1257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07" y="1569738"/>
                        <a:ext cx="15668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4860000" y="1475966"/>
            <a:ext cx="566428" cy="184666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~230 </a:t>
            </a:r>
            <a:r>
              <a:rPr lang="de-DE" altLang="de-DE" sz="1200" b="1" dirty="0" err="1" smtClean="0">
                <a:solidFill>
                  <a:srgbClr val="000000"/>
                </a:solidFill>
                <a:latin typeface="Times New Roman" pitchFamily="18" charset="0"/>
              </a:rPr>
              <a:t>ns</a:t>
            </a:r>
            <a:endParaRPr lang="de-DE" altLang="de-DE" sz="1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5580112" y="2723740"/>
                <a:ext cx="1194430" cy="489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2400" b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𝟒𝟖</m:t>
                          </m:r>
                        </m:sub>
                        <m:sup>
                          <m:r>
                            <a:rPr lang="de-DE" sz="2400" b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𝟗𝟖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𝐂𝐝</m:t>
                              </m:r>
                            </m:e>
                            <m:sub>
                              <m:r>
                                <a:rPr lang="de-DE" sz="2400" b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𝟓𝟎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2723740"/>
                <a:ext cx="1194430" cy="48923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Gerade Verbindung 2"/>
          <p:cNvCxnSpPr/>
          <p:nvPr/>
        </p:nvCxnSpPr>
        <p:spPr bwMode="auto">
          <a:xfrm>
            <a:off x="3491880" y="4432632"/>
            <a:ext cx="468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CC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Gerade Verbindung 5"/>
          <p:cNvCxnSpPr/>
          <p:nvPr/>
        </p:nvCxnSpPr>
        <p:spPr bwMode="auto">
          <a:xfrm flipV="1">
            <a:off x="3491880" y="1844824"/>
            <a:ext cx="771202" cy="21602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CC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8"/>
          <p:cNvCxnSpPr/>
          <p:nvPr/>
        </p:nvCxnSpPr>
        <p:spPr bwMode="auto">
          <a:xfrm>
            <a:off x="3059832" y="4005064"/>
            <a:ext cx="4320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CC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Ellipse 16"/>
          <p:cNvSpPr/>
          <p:nvPr/>
        </p:nvSpPr>
        <p:spPr bwMode="auto">
          <a:xfrm>
            <a:off x="3275856" y="4284000"/>
            <a:ext cx="252000" cy="252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834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NU</a:t>
            </a:r>
            <a:r>
              <a:rPr lang="en-GB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clear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GB" altLang="de-DE" sz="26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ST</a:t>
            </a:r>
            <a:r>
              <a:rPr lang="en-GB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ructure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strophysics and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R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eaction</a:t>
            </a:r>
          </a:p>
        </p:txBody>
      </p:sp>
      <p:pic>
        <p:nvPicPr>
          <p:cNvPr id="6" name="Picture 3" descr="NUSTAR_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0445"/>
            <a:ext cx="123825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35150" y="1330920"/>
            <a:ext cx="5545138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Super</a:t>
            </a:r>
            <a:r>
              <a:rPr lang="de-DE" altLang="de-DE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-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FR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agment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eparator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HI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gh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resolution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SPEC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troscopy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/ </a:t>
            </a:r>
            <a:r>
              <a:rPr lang="de-DE" altLang="de-DE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DE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cay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SPEC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troscopy</a:t>
            </a:r>
            <a:endParaRPr lang="de-DE" altLang="de-DE" sz="1200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Precision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M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easurements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of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very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short-lived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nuclei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with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A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dvanced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T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rapping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ystem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LA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ser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SPEC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troscopy</a:t>
            </a: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R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eaction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with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R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elativistic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R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adioactive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B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eams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(R</a:t>
            </a:r>
            <a:r>
              <a:rPr lang="de-DE" altLang="de-DE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3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B)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EX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otic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nuclei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studied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in </a:t>
            </a:r>
            <a:r>
              <a:rPr lang="de-DE" altLang="de-DE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L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ight-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ion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induced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reactions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at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the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NESR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storage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EL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ectron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-</a:t>
            </a:r>
            <a:r>
              <a:rPr lang="de-DE" altLang="de-DE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I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on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cattering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in a Storag</a:t>
            </a:r>
            <a:r>
              <a:rPr lang="de-DE" altLang="de-DE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e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I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someric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Beams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,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LI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fetimes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and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MA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sses</a:t>
            </a: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8" name="Picture 5" descr="ex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335807"/>
            <a:ext cx="942975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LI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912320"/>
            <a:ext cx="9525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95275" y="2043707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Super-FRS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07950" y="3412132"/>
            <a:ext cx="1539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HISPEC/DESPEC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93688" y="4851995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MATS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93688" y="6004520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LASPEC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629525" y="1916707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R</a:t>
            </a:r>
            <a:r>
              <a:rPr lang="de-DE" altLang="de-DE" sz="1400" baseline="300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3</a:t>
            </a: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B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629525" y="3501032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EXL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629525" y="4724995"/>
            <a:ext cx="11811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ELISe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629525" y="5893395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ILIMA</a:t>
            </a:r>
          </a:p>
        </p:txBody>
      </p: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337270"/>
            <a:ext cx="1457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6" descr="ELI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861395"/>
            <a:ext cx="9064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setup_MA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42332"/>
            <a:ext cx="13287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" descr="laspec-setu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5357"/>
            <a:ext cx="1281113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 descr="Polyhedron_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1532"/>
            <a:ext cx="931862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4716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Core-Excited States in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98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Cd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356000" y="6588000"/>
            <a:ext cx="2576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A.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</a:rPr>
              <a:t>Blazhev</a:t>
            </a: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 et al., Phys.Rev.C69 (2004) 064304</a:t>
            </a: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01" y="1196752"/>
            <a:ext cx="3613150" cy="49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5"/>
          <p:cNvSpPr>
            <a:spLocks noChangeAspect="1" noChangeArrowheads="1"/>
          </p:cNvSpPr>
          <p:nvPr/>
        </p:nvSpPr>
        <p:spPr bwMode="auto">
          <a:xfrm>
            <a:off x="4382964" y="1196752"/>
            <a:ext cx="965200" cy="4887913"/>
          </a:xfrm>
          <a:prstGeom prst="rect">
            <a:avLst/>
          </a:prstGeom>
          <a:solidFill>
            <a:srgbClr val="0066FF">
              <a:alpha val="39000"/>
            </a:srgbClr>
          </a:solidFill>
          <a:ln w="9525">
            <a:solidFill>
              <a:srgbClr val="2B548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Rectangle 16"/>
          <p:cNvSpPr>
            <a:spLocks noChangeAspect="1" noChangeArrowheads="1"/>
          </p:cNvSpPr>
          <p:nvPr/>
        </p:nvSpPr>
        <p:spPr bwMode="auto">
          <a:xfrm>
            <a:off x="7262689" y="1372965"/>
            <a:ext cx="812800" cy="4721225"/>
          </a:xfrm>
          <a:prstGeom prst="rect">
            <a:avLst/>
          </a:prstGeom>
          <a:solidFill>
            <a:srgbClr val="00FF99">
              <a:alpha val="39999"/>
            </a:srgbClr>
          </a:solidFill>
          <a:ln w="9525">
            <a:solidFill>
              <a:srgbClr val="2B548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355976" y="3146202"/>
            <a:ext cx="960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l-GR" altLang="de-DE" sz="1400" baseline="-25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π</a:t>
            </a:r>
            <a:r>
              <a:rPr lang="en-US" altLang="de-DE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= 1.3(2)</a:t>
            </a:r>
            <a:endParaRPr lang="el-GR" altLang="de-DE" sz="14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7300789" y="3070002"/>
            <a:ext cx="754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l-GR" altLang="de-DE" sz="1400" baseline="-25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π</a:t>
            </a:r>
            <a:r>
              <a:rPr lang="en-US" altLang="de-DE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= 1.1</a:t>
            </a:r>
            <a:endParaRPr lang="el-GR" altLang="de-DE" sz="14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4382393" y="6093296"/>
            <a:ext cx="29690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smtClean="0">
                <a:solidFill>
                  <a:srgbClr val="0066FF"/>
                </a:solidFill>
                <a:latin typeface="Times New Roman" pitchFamily="18" charset="0"/>
              </a:rPr>
              <a:t>ESM: H. </a:t>
            </a:r>
            <a:r>
              <a:rPr lang="en-US" altLang="de-DE" sz="1000" dirty="0" err="1" smtClean="0">
                <a:solidFill>
                  <a:srgbClr val="0066FF"/>
                </a:solidFill>
                <a:latin typeface="Times New Roman" pitchFamily="18" charset="0"/>
              </a:rPr>
              <a:t>Grawe</a:t>
            </a:r>
            <a:r>
              <a:rPr lang="en-US" altLang="de-DE" sz="1000" dirty="0" smtClean="0">
                <a:solidFill>
                  <a:srgbClr val="0066FF"/>
                </a:solidFill>
                <a:latin typeface="Times New Roman" pitchFamily="18" charset="0"/>
              </a:rPr>
              <a:t> et al., NS98  AIP CP 481 (1999) 177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>
                <a:solidFill>
                  <a:srgbClr val="00FF99"/>
                </a:solidFill>
                <a:latin typeface="Times New Roman" pitchFamily="18" charset="0"/>
              </a:rPr>
              <a:t>GDS: </a:t>
            </a:r>
            <a:r>
              <a:rPr lang="en-US" altLang="de-DE" sz="1000" dirty="0" err="1">
                <a:solidFill>
                  <a:srgbClr val="00FF99"/>
                </a:solidFill>
                <a:latin typeface="Times New Roman" pitchFamily="18" charset="0"/>
              </a:rPr>
              <a:t>F.Nowacki</a:t>
            </a:r>
            <a:r>
              <a:rPr lang="en-US" altLang="de-DE" sz="1000" dirty="0">
                <a:solidFill>
                  <a:srgbClr val="00FF99"/>
                </a:solidFill>
                <a:latin typeface="Times New Roman" pitchFamily="18" charset="0"/>
              </a:rPr>
              <a:t>, </a:t>
            </a:r>
            <a:r>
              <a:rPr lang="en-US" altLang="de-DE" sz="1000" dirty="0" err="1">
                <a:solidFill>
                  <a:srgbClr val="00FF99"/>
                </a:solidFill>
                <a:latin typeface="Times New Roman" pitchFamily="18" charset="0"/>
              </a:rPr>
              <a:t>Nuc</a:t>
            </a:r>
            <a:r>
              <a:rPr lang="en-US" altLang="de-DE" sz="1000" dirty="0">
                <a:solidFill>
                  <a:srgbClr val="00FF99"/>
                </a:solidFill>
                <a:latin typeface="Times New Roman" pitchFamily="18" charset="0"/>
              </a:rPr>
              <a:t>. Phys. A 704 (2002) </a:t>
            </a:r>
            <a:r>
              <a:rPr lang="en-US" altLang="de-DE" sz="1000" dirty="0" smtClean="0">
                <a:solidFill>
                  <a:srgbClr val="00FF99"/>
                </a:solidFill>
                <a:latin typeface="Times New Roman" pitchFamily="18" charset="0"/>
              </a:rPr>
              <a:t>223c</a:t>
            </a:r>
            <a:endParaRPr lang="en-US" altLang="de-DE" sz="1000" dirty="0">
              <a:solidFill>
                <a:srgbClr val="00FF99"/>
              </a:solidFill>
              <a:latin typeface="Times New Roman" pitchFamily="18" charset="0"/>
            </a:endParaRPr>
          </a:p>
        </p:txBody>
      </p: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-108520" y="1190005"/>
            <a:ext cx="3605213" cy="5343525"/>
            <a:chOff x="1362" y="477"/>
            <a:chExt cx="2271" cy="3366"/>
          </a:xfrm>
        </p:grpSpPr>
        <p:pic>
          <p:nvPicPr>
            <p:cNvPr id="13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" y="477"/>
              <a:ext cx="1506" cy="3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" y="477"/>
              <a:ext cx="792" cy="3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01799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2" y="1456826"/>
            <a:ext cx="3182112" cy="491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300000" y="6300000"/>
            <a:ext cx="23807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R. </a:t>
            </a:r>
            <a:r>
              <a:rPr lang="en-GB" altLang="de-DE" sz="800" i="1" dirty="0" err="1" smtClean="0">
                <a:solidFill>
                  <a:prstClr val="black"/>
                </a:solidFill>
                <a:latin typeface="Arial"/>
              </a:rPr>
              <a:t>Grzywacz</a:t>
            </a:r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 et al., Phys. Rev C55 ,1126 (1997)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85" y="1424156"/>
            <a:ext cx="5007769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Experimental set-up for isomer decay</a:t>
            </a:r>
          </a:p>
        </p:txBody>
      </p:sp>
    </p:spTree>
    <p:extLst>
      <p:ext uri="{BB962C8B-B14F-4D97-AF65-F5344CB8AC3E}">
        <p14:creationId xmlns:p14="http://schemas.microsoft.com/office/powerpoint/2010/main" val="30560661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ing_stopped_campain-po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000" y="0"/>
            <a:ext cx="9831629" cy="688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C2879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2520000"/>
            <a:ext cx="2544762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6504384" y="1711771"/>
            <a:ext cx="1458913" cy="77787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415484" y="1660971"/>
            <a:ext cx="16129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err="1" smtClean="0">
                <a:solidFill>
                  <a:srgbClr val="000000"/>
                </a:solidFill>
                <a:latin typeface="Times New Roman" pitchFamily="18" charset="0"/>
              </a:rPr>
              <a:t>ionization</a:t>
            </a:r>
            <a:endParaRPr lang="es-ES" altLang="de-DE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err="1" smtClean="0">
                <a:solidFill>
                  <a:srgbClr val="000000"/>
                </a:solidFill>
                <a:latin typeface="Times New Roman" pitchFamily="18" charset="0"/>
              </a:rPr>
              <a:t>chambers</a:t>
            </a:r>
            <a:endParaRPr lang="es-ES" altLang="de-DE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smtClean="0">
                <a:solidFill>
                  <a:srgbClr val="000000"/>
                </a:solidFill>
                <a:latin typeface="Times New Roman" pitchFamily="18" charset="0"/>
              </a:rPr>
              <a:t>(MUSIC41,42)</a:t>
            </a: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4409231" y="2163018"/>
            <a:ext cx="1458913" cy="546100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4505426" y="2132856"/>
            <a:ext cx="1249060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err="1" smtClean="0">
                <a:solidFill>
                  <a:srgbClr val="000000"/>
                </a:solidFill>
                <a:latin typeface="Times New Roman" pitchFamily="18" charset="0"/>
              </a:rPr>
              <a:t>scintillator</a:t>
            </a:r>
            <a:endParaRPr lang="es-ES" altLang="de-DE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smtClean="0">
                <a:solidFill>
                  <a:srgbClr val="000000"/>
                </a:solidFill>
                <a:latin typeface="Times New Roman" pitchFamily="18" charset="0"/>
              </a:rPr>
              <a:t>(SC41)</a:t>
            </a: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548958" y="4771281"/>
            <a:ext cx="1649413" cy="7778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504508" y="4734769"/>
            <a:ext cx="17399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multiwire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chambers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(MW41,MW42)</a:t>
            </a:r>
          </a:p>
        </p:txBody>
      </p:sp>
      <p:sp>
        <p:nvSpPr>
          <p:cNvPr id="12" name="AutoShape 29"/>
          <p:cNvSpPr>
            <a:spLocks noChangeArrowheads="1"/>
          </p:cNvSpPr>
          <p:nvPr/>
        </p:nvSpPr>
        <p:spPr bwMode="auto">
          <a:xfrm>
            <a:off x="4316338" y="4960194"/>
            <a:ext cx="1020763" cy="3127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4290938" y="4932000"/>
            <a:ext cx="10731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err="1" smtClean="0">
                <a:solidFill>
                  <a:srgbClr val="FF0000"/>
                </a:solidFill>
                <a:latin typeface="Times New Roman" pitchFamily="18" charset="0"/>
              </a:rPr>
              <a:t>degrader</a:t>
            </a:r>
            <a:endParaRPr lang="es-ES" altLang="de-DE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" name="Line 31"/>
          <p:cNvSpPr>
            <a:spLocks noChangeShapeType="1"/>
          </p:cNvSpPr>
          <p:nvPr/>
        </p:nvSpPr>
        <p:spPr bwMode="auto">
          <a:xfrm flipH="1">
            <a:off x="6915547" y="2464246"/>
            <a:ext cx="219075" cy="820738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7269559" y="2462659"/>
            <a:ext cx="176213" cy="806450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Line 33"/>
          <p:cNvSpPr>
            <a:spLocks noChangeShapeType="1"/>
          </p:cNvSpPr>
          <p:nvPr/>
        </p:nvSpPr>
        <p:spPr bwMode="auto">
          <a:xfrm flipH="1" flipV="1">
            <a:off x="6415484" y="3915619"/>
            <a:ext cx="670050" cy="91440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Line 34"/>
          <p:cNvSpPr>
            <a:spLocks noChangeShapeType="1"/>
          </p:cNvSpPr>
          <p:nvPr/>
        </p:nvSpPr>
        <p:spPr bwMode="auto">
          <a:xfrm flipV="1">
            <a:off x="7847533" y="3915619"/>
            <a:ext cx="257175" cy="885825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Line 35"/>
          <p:cNvSpPr>
            <a:spLocks noChangeShapeType="1"/>
          </p:cNvSpPr>
          <p:nvPr/>
        </p:nvSpPr>
        <p:spPr bwMode="auto">
          <a:xfrm flipV="1">
            <a:off x="4829100" y="4104000"/>
            <a:ext cx="11113" cy="8588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0" name="Line 39"/>
          <p:cNvSpPr>
            <a:spLocks noChangeShapeType="1"/>
          </p:cNvSpPr>
          <p:nvPr/>
        </p:nvSpPr>
        <p:spPr bwMode="auto">
          <a:xfrm>
            <a:off x="5152181" y="2669431"/>
            <a:ext cx="144463" cy="727075"/>
          </a:xfrm>
          <a:prstGeom prst="line">
            <a:avLst/>
          </a:prstGeom>
          <a:noFill/>
          <a:ln w="57150">
            <a:solidFill>
              <a:srgbClr val="EAEAE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Pfeil nach links 1"/>
          <p:cNvSpPr/>
          <p:nvPr/>
        </p:nvSpPr>
        <p:spPr bwMode="auto">
          <a:xfrm>
            <a:off x="7668344" y="3284984"/>
            <a:ext cx="1008112" cy="288000"/>
          </a:xfrm>
          <a:prstGeom prst="leftArrow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848000" y="2952000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14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Experimental set-up with passive target</a:t>
            </a: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12799" r="6111" b="30646"/>
          <a:stretch>
            <a:fillRect/>
          </a:stretch>
        </p:blipFill>
        <p:spPr bwMode="auto">
          <a:xfrm>
            <a:off x="1692000" y="1193807"/>
            <a:ext cx="5952311" cy="184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8" t="12799" r="6111" b="306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1692000" y="1692000"/>
            <a:ext cx="1620000" cy="867300"/>
            <a:chOff x="1692000" y="1692000"/>
            <a:chExt cx="1620000" cy="867300"/>
          </a:xfrm>
        </p:grpSpPr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692000" y="2368800"/>
              <a:ext cx="1152000" cy="1905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2" name="Rectangle 24"/>
            <p:cNvSpPr>
              <a:spLocks noChangeArrowheads="1"/>
            </p:cNvSpPr>
            <p:nvPr/>
          </p:nvSpPr>
          <p:spPr bwMode="auto">
            <a:xfrm>
              <a:off x="2952000" y="1692000"/>
              <a:ext cx="360000" cy="25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3" name="Rectangle 24"/>
            <p:cNvSpPr>
              <a:spLocks noChangeArrowheads="1"/>
            </p:cNvSpPr>
            <p:nvPr/>
          </p:nvSpPr>
          <p:spPr bwMode="auto">
            <a:xfrm>
              <a:off x="2664000" y="1800000"/>
              <a:ext cx="252000" cy="180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4" name="Rectangle 24"/>
            <p:cNvSpPr>
              <a:spLocks noChangeArrowheads="1"/>
            </p:cNvSpPr>
            <p:nvPr/>
          </p:nvSpPr>
          <p:spPr bwMode="auto">
            <a:xfrm>
              <a:off x="2700000" y="1980000"/>
              <a:ext cx="144000" cy="7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5" name="Rectangle 24"/>
            <p:cNvSpPr>
              <a:spLocks noChangeArrowheads="1"/>
            </p:cNvSpPr>
            <p:nvPr/>
          </p:nvSpPr>
          <p:spPr bwMode="auto">
            <a:xfrm>
              <a:off x="1872000" y="2160000"/>
              <a:ext cx="612000" cy="10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2339752" y="1800000"/>
            <a:ext cx="701784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4 g/cm</a:t>
            </a:r>
            <a:r>
              <a:rPr lang="es-ES" altLang="de-DE" sz="1100" baseline="30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Be</a:t>
            </a:r>
          </a:p>
        </p:txBody>
      </p: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1908000" y="2268000"/>
            <a:ext cx="5725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136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Xe</a:t>
            </a:r>
            <a:endParaRPr lang="es-ES" altLang="de-DE" sz="1400" b="1" baseline="30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1980000" y="2210400"/>
            <a:ext cx="468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2071680" y="1454587"/>
            <a:ext cx="12041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</a:t>
            </a:r>
            <a:r>
              <a:rPr lang="es-ES" altLang="de-DE" sz="1000" b="1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exp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</a:t>
            </a:r>
            <a:r>
              <a:rPr lang="es-ES" altLang="de-DE" sz="1000" b="1" baseline="300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130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Cd)</a:t>
            </a:r>
            <a:r>
              <a:rPr lang="en-US" altLang="de-DE" sz="10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~150 </a:t>
            </a:r>
            <a:r>
              <a:rPr lang="en-US" altLang="de-DE" sz="10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pb</a:t>
            </a:r>
            <a:endParaRPr lang="en-US" altLang="de-DE" sz="1000" b="1" dirty="0" smtClean="0">
              <a:solidFill>
                <a:srgbClr val="000000"/>
              </a:solidFill>
              <a:latin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1763688" y="2564904"/>
            <a:ext cx="84670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750 </a:t>
            </a:r>
            <a:r>
              <a:rPr lang="es-ES" altLang="de-DE" sz="1100" dirty="0" err="1" smtClean="0">
                <a:solidFill>
                  <a:srgbClr val="000000"/>
                </a:solidFill>
                <a:latin typeface="Times New Roman" pitchFamily="18" charset="0"/>
              </a:rPr>
              <a:t>MeV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/u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6660000" y="1710000"/>
            <a:ext cx="936000" cy="1116000"/>
            <a:chOff x="6660000" y="1710000"/>
            <a:chExt cx="936000" cy="1116000"/>
          </a:xfrm>
        </p:grpSpPr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6804000" y="1710000"/>
              <a:ext cx="792000" cy="11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6660000" y="2592000"/>
              <a:ext cx="180000" cy="2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51" name="Rectangle 24"/>
            <p:cNvSpPr>
              <a:spLocks noChangeArrowheads="1"/>
            </p:cNvSpPr>
            <p:nvPr/>
          </p:nvSpPr>
          <p:spPr bwMode="auto">
            <a:xfrm>
              <a:off x="6768000" y="1980000"/>
              <a:ext cx="72000" cy="46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6925885" y="1332000"/>
            <a:ext cx="548227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smtClean="0">
                <a:solidFill>
                  <a:srgbClr val="0000CC"/>
                </a:solidFill>
                <a:latin typeface="Times New Roman" pitchFamily="18" charset="0"/>
              </a:rPr>
              <a:t>variable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err="1" smtClean="0">
                <a:solidFill>
                  <a:srgbClr val="0000CC"/>
                </a:solidFill>
                <a:latin typeface="Times New Roman" pitchFamily="18" charset="0"/>
              </a:rPr>
              <a:t>degrader</a:t>
            </a:r>
            <a:endParaRPr lang="es-ES" altLang="de-DE" sz="11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56" name="Text Box 26"/>
          <p:cNvSpPr txBox="1">
            <a:spLocks noChangeArrowheads="1"/>
          </p:cNvSpPr>
          <p:nvPr/>
        </p:nvSpPr>
        <p:spPr bwMode="auto">
          <a:xfrm>
            <a:off x="6549498" y="2708920"/>
            <a:ext cx="19877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Δ</a:t>
            </a:r>
            <a:r>
              <a:rPr lang="de-DE" altLang="de-DE" sz="1200" b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endParaRPr lang="es-ES" altLang="de-DE" sz="1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4" descr="clus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33803"/>
          <a:stretch>
            <a:fillRect/>
          </a:stretch>
        </p:blipFill>
        <p:spPr bwMode="auto">
          <a:xfrm>
            <a:off x="6768000" y="1692000"/>
            <a:ext cx="1154787" cy="10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Gerade Verbindung 53"/>
          <p:cNvCxnSpPr/>
          <p:nvPr/>
        </p:nvCxnSpPr>
        <p:spPr bwMode="auto">
          <a:xfrm flipH="1">
            <a:off x="6660000" y="1670554"/>
            <a:ext cx="265886" cy="2734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3" name="Picture 8" descr="RC2879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204000"/>
            <a:ext cx="30162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720000" y="6309320"/>
            <a:ext cx="30162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implantation in Cu-plate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48000" y="3204000"/>
            <a:ext cx="395775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Cluster detectors with 105 Ge crystals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sz="1400" baseline="-25000" dirty="0" smtClean="0">
                <a:latin typeface="Times New Roman"/>
                <a:cs typeface="Times New Roman"/>
              </a:rPr>
              <a:t>γ</a:t>
            </a:r>
            <a:r>
              <a:rPr lang="de-DE" sz="1400" dirty="0" smtClean="0">
                <a:latin typeface="Times New Roman"/>
                <a:cs typeface="Times New Roman"/>
              </a:rPr>
              <a:t> = 11% at 1.3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at 550 </a:t>
            </a:r>
            <a:r>
              <a:rPr lang="en-U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35% at 100 </a:t>
            </a:r>
            <a:r>
              <a:rPr lang="en-U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3744000"/>
            <a:ext cx="2692227" cy="201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248000" y="5832000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Blip>
                <a:blip r:embed="rId7"/>
              </a:buBlip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high </a:t>
            </a:r>
            <a:r>
              <a:rPr lang="el-GR" sz="1200" dirty="0" smtClean="0">
                <a:latin typeface="Times New Roman"/>
                <a:cs typeface="Times New Roman"/>
              </a:rPr>
              <a:t>γ</a:t>
            </a:r>
            <a:r>
              <a:rPr lang="de-DE" sz="1200" dirty="0" smtClean="0">
                <a:latin typeface="Times New Roman"/>
                <a:cs typeface="Times New Roman"/>
              </a:rPr>
              <a:t>-</a:t>
            </a:r>
            <a:r>
              <a:rPr lang="de-DE" sz="1200" dirty="0" err="1" smtClean="0">
                <a:latin typeface="Times New Roman"/>
                <a:cs typeface="Times New Roman"/>
              </a:rPr>
              <a:t>ray</a:t>
            </a:r>
            <a:r>
              <a:rPr lang="de-DE" sz="1200" dirty="0" smtClean="0">
                <a:latin typeface="Times New Roman"/>
                <a:cs typeface="Times New Roman"/>
              </a:rPr>
              <a:t> </a:t>
            </a:r>
            <a:r>
              <a:rPr lang="de-DE" sz="1200" dirty="0" err="1" smtClean="0">
                <a:latin typeface="Times New Roman"/>
                <a:cs typeface="Times New Roman"/>
              </a:rPr>
              <a:t>efficiency</a:t>
            </a:r>
            <a:endParaRPr lang="de-DE" sz="1200" dirty="0" smtClean="0">
              <a:latin typeface="Times New Roman"/>
              <a:cs typeface="Times New Roman"/>
            </a:endParaRPr>
          </a:p>
          <a:p>
            <a:pPr marL="171450" indent="-171450">
              <a:buBlip>
                <a:blip r:embed="rId7"/>
              </a:buBlip>
            </a:pPr>
            <a:r>
              <a:rPr lang="de-DE" sz="1200" dirty="0" smtClean="0">
                <a:latin typeface="Times New Roman"/>
                <a:cs typeface="Times New Roman"/>
              </a:rPr>
              <a:t>high </a:t>
            </a:r>
            <a:r>
              <a:rPr lang="de-DE" sz="1200" dirty="0" err="1" smtClean="0">
                <a:latin typeface="Times New Roman"/>
                <a:cs typeface="Times New Roman"/>
              </a:rPr>
              <a:t>granularity</a:t>
            </a:r>
            <a:r>
              <a:rPr lang="de-DE" sz="1200" dirty="0" smtClean="0">
                <a:latin typeface="Times New Roman"/>
                <a:cs typeface="Times New Roman"/>
              </a:rPr>
              <a:t> (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prompt </a:t>
            </a:r>
            <a:r>
              <a:rPr lang="de-DE" sz="12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flash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2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problem</a:t>
            </a:r>
            <a:r>
              <a:rPr lang="de-DE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48000" y="6588000"/>
            <a:ext cx="2601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Pietri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NIM B261 (2007), 1079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4781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Limitations to Isomer Spectroscopy</a:t>
            </a:r>
          </a:p>
        </p:txBody>
      </p:sp>
      <p:pic>
        <p:nvPicPr>
          <p:cNvPr id="3" name="Picture 2" descr="RC2879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00" y="1195200"/>
            <a:ext cx="5054620" cy="5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feld010-negati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236538" y="2965450"/>
            <a:ext cx="10826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egra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689100"/>
            <a:ext cx="1590675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eld024-negativ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2751138" y="1544638"/>
            <a:ext cx="10826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fel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7599" y="4581128"/>
            <a:ext cx="1800225" cy="180022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 rot="-1860000">
            <a:off x="431887" y="4103460"/>
            <a:ext cx="12214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field lines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382693" y="1484784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degrader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403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24"/>
          <p:cNvSpPr>
            <a:spLocks noChangeArrowheads="1"/>
          </p:cNvSpPr>
          <p:nvPr/>
        </p:nvSpPr>
        <p:spPr bwMode="auto">
          <a:xfrm>
            <a:off x="7632000" y="1195200"/>
            <a:ext cx="360000" cy="21600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kern="0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2"/>
              <p:cNvSpPr>
                <a:spLocks noChangeArrowheads="1"/>
              </p:cNvSpPr>
              <p:nvPr/>
            </p:nvSpPr>
            <p:spPr bwMode="auto">
              <a:xfrm>
                <a:off x="0" y="360000"/>
                <a:ext cx="9144000" cy="396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algn="ctr" eaLnBrk="0" hangingPunct="0">
                  <a:defRPr sz="4400">
                    <a:solidFill>
                      <a:schemeClr val="tx2"/>
                    </a:solidFill>
                    <a:latin typeface="Times" pitchFamily="18" charset="0"/>
                  </a:defRPr>
                </a:lvl1pPr>
                <a:lvl2pPr algn="ctr" eaLnBrk="0" hangingPunct="0">
                  <a:defRPr sz="4400">
                    <a:solidFill>
                      <a:schemeClr val="tx2"/>
                    </a:solidFill>
                    <a:latin typeface="Times" pitchFamily="18" charset="0"/>
                  </a:defRPr>
                </a:lvl2pPr>
                <a:lvl3pPr algn="ctr" eaLnBrk="0" hangingPunct="0">
                  <a:defRPr sz="4400">
                    <a:solidFill>
                      <a:schemeClr val="tx2"/>
                    </a:solidFill>
                    <a:latin typeface="Times" pitchFamily="18" charset="0"/>
                  </a:defRPr>
                </a:lvl3pPr>
                <a:lvl4pPr algn="ctr" eaLnBrk="0" hangingPunct="0">
                  <a:defRPr sz="4400">
                    <a:solidFill>
                      <a:schemeClr val="tx2"/>
                    </a:solidFill>
                    <a:latin typeface="Times" pitchFamily="18" charset="0"/>
                  </a:defRPr>
                </a:lvl4pPr>
                <a:lvl5pPr algn="ctr" eaLnBrk="0" hangingPunct="0">
                  <a:defRPr sz="4400">
                    <a:solidFill>
                      <a:schemeClr val="tx2"/>
                    </a:solidFill>
                    <a:latin typeface="Times" pitchFamily="18" charset="0"/>
                  </a:defRPr>
                </a:lvl5pPr>
                <a:lvl6pPr marL="4572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" pitchFamily="18" charset="0"/>
                  </a:defRPr>
                </a:lvl6pPr>
                <a:lvl7pPr marL="9144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" pitchFamily="18" charset="0"/>
                  </a:defRPr>
                </a:lvl7pPr>
                <a:lvl8pPr marL="1371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" pitchFamily="18" charset="0"/>
                  </a:defRPr>
                </a:lvl8pPr>
                <a:lvl9pPr marL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de-DE" sz="2600" b="1" dirty="0" smtClean="0">
                    <a:solidFill>
                      <a:srgbClr val="0000CC"/>
                    </a:solidFill>
                    <a:latin typeface="Times New Roman" pitchFamily="18" charset="0"/>
                    <a:ea typeface="ＭＳ Ｐゴシック" pitchFamily="34" charset="-128"/>
                  </a:rPr>
                  <a:t>Identification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altLang="de-DE" sz="2600" b="1" i="1" smtClean="0">
                            <a:solidFill>
                              <a:srgbClr val="0000CC"/>
                            </a:solidFill>
                            <a:latin typeface="Cambria Math"/>
                            <a:ea typeface="ＭＳ Ｐゴシック" pitchFamily="34" charset="-128"/>
                          </a:rPr>
                        </m:ctrlPr>
                      </m:sPrePr>
                      <m:sub>
                        <m:r>
                          <a:rPr lang="de-DE" altLang="de-DE" sz="2600" b="1" i="1" smtClean="0">
                            <a:solidFill>
                              <a:srgbClr val="FF0000"/>
                            </a:solidFill>
                            <a:latin typeface="Cambria Math"/>
                            <a:ea typeface="ＭＳ Ｐゴシック" pitchFamily="34" charset="-128"/>
                          </a:rPr>
                          <m:t>𝟒𝟖</m:t>
                        </m:r>
                      </m:sub>
                      <m:sup>
                        <m:r>
                          <a:rPr lang="de-DE" altLang="de-DE" sz="2600" b="1" i="1" smtClean="0">
                            <a:solidFill>
                              <a:srgbClr val="0000CC"/>
                            </a:solidFill>
                            <a:latin typeface="Cambria Math"/>
                            <a:ea typeface="ＭＳ Ｐゴシック" pitchFamily="34" charset="-128"/>
                          </a:rPr>
                          <m:t>𝟏𝟑𝟎</m:t>
                        </m:r>
                      </m:sup>
                      <m:e>
                        <m:sSub>
                          <m:sSubPr>
                            <m:ctrlPr>
                              <a:rPr lang="en-GB" altLang="de-DE" sz="2600" b="1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de-DE" altLang="de-DE" sz="2600" b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ＭＳ Ｐゴシック" pitchFamily="34" charset="-128"/>
                              </a:rPr>
                              <m:t>𝐂𝐝</m:t>
                            </m:r>
                          </m:e>
                          <m:sub>
                            <m:r>
                              <a:rPr lang="de-DE" altLang="de-DE" sz="2600" b="1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ＭＳ Ｐゴシック" pitchFamily="34" charset="-128"/>
                              </a:rPr>
                              <m:t>𝟖𝟐</m:t>
                            </m:r>
                          </m:sub>
                        </m:sSub>
                      </m:e>
                    </m:sPre>
                  </m:oMath>
                </a14:m>
                <a:endParaRPr lang="en-GB" altLang="de-DE" sz="2600" b="1" dirty="0" smtClean="0">
                  <a:solidFill>
                    <a:srgbClr val="0000CC"/>
                  </a:solidFill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</mc:Choice>
        <mc:Fallback xmlns="">
          <p:sp>
            <p:nvSpPr>
              <p:cNvPr id="4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60000"/>
                <a:ext cx="9144000" cy="396044"/>
              </a:xfrm>
              <a:prstGeom prst="rect">
                <a:avLst/>
              </a:prstGeom>
              <a:blipFill rotWithShape="1">
                <a:blip r:embed="rId3"/>
                <a:stretch>
                  <a:fillRect t="-18462" b="-5692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12799" r="6111" b="30646"/>
          <a:stretch>
            <a:fillRect/>
          </a:stretch>
        </p:blipFill>
        <p:spPr bwMode="auto">
          <a:xfrm>
            <a:off x="1692000" y="1510806"/>
            <a:ext cx="5952311" cy="184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8" t="12799" r="6111" b="306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1692000" y="2008999"/>
            <a:ext cx="1620000" cy="867300"/>
            <a:chOff x="1692000" y="1692000"/>
            <a:chExt cx="1620000" cy="867300"/>
          </a:xfrm>
        </p:grpSpPr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692000" y="2368800"/>
              <a:ext cx="1152000" cy="1905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" name="Rectangle 24"/>
            <p:cNvSpPr>
              <a:spLocks noChangeArrowheads="1"/>
            </p:cNvSpPr>
            <p:nvPr/>
          </p:nvSpPr>
          <p:spPr bwMode="auto">
            <a:xfrm>
              <a:off x="2952000" y="1692000"/>
              <a:ext cx="360000" cy="25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" name="Rectangle 24"/>
            <p:cNvSpPr>
              <a:spLocks noChangeArrowheads="1"/>
            </p:cNvSpPr>
            <p:nvPr/>
          </p:nvSpPr>
          <p:spPr bwMode="auto">
            <a:xfrm>
              <a:off x="2664000" y="1800000"/>
              <a:ext cx="252000" cy="180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" name="Rectangle 24"/>
            <p:cNvSpPr>
              <a:spLocks noChangeArrowheads="1"/>
            </p:cNvSpPr>
            <p:nvPr/>
          </p:nvSpPr>
          <p:spPr bwMode="auto">
            <a:xfrm>
              <a:off x="2700000" y="1980000"/>
              <a:ext cx="144000" cy="7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" name="Rectangle 24"/>
            <p:cNvSpPr>
              <a:spLocks noChangeArrowheads="1"/>
            </p:cNvSpPr>
            <p:nvPr/>
          </p:nvSpPr>
          <p:spPr bwMode="auto">
            <a:xfrm>
              <a:off x="1872000" y="2160000"/>
              <a:ext cx="612000" cy="10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2339752" y="2088000"/>
            <a:ext cx="701784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4 g/cm</a:t>
            </a:r>
            <a:r>
              <a:rPr lang="es-ES" altLang="de-DE" sz="1100" baseline="30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Be</a:t>
            </a:r>
          </a:p>
        </p:txBody>
      </p: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1908000" y="2584999"/>
            <a:ext cx="5725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136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Xe</a:t>
            </a:r>
            <a:endParaRPr lang="es-ES" altLang="de-DE" sz="1400" b="1" baseline="30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1980000" y="2527399"/>
            <a:ext cx="468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2052000" y="1836000"/>
            <a:ext cx="12682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</a:t>
            </a:r>
            <a:r>
              <a:rPr lang="es-ES" altLang="de-DE" sz="1000" b="1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exp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</a:t>
            </a:r>
            <a:r>
              <a:rPr lang="es-ES" altLang="de-DE" sz="1000" b="1" baseline="300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130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Cd) </a:t>
            </a:r>
            <a:r>
              <a:rPr lang="en-US" altLang="de-DE" sz="10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~ 150 </a:t>
            </a:r>
            <a:r>
              <a:rPr lang="en-US" altLang="de-DE" sz="10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pb</a:t>
            </a:r>
            <a:endParaRPr lang="en-US" altLang="de-DE" sz="1000" b="1" dirty="0" smtClean="0">
              <a:solidFill>
                <a:srgbClr val="000000"/>
              </a:solidFill>
              <a:latin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1800000" y="2844000"/>
            <a:ext cx="84670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750 </a:t>
            </a:r>
            <a:r>
              <a:rPr lang="es-ES" altLang="de-DE" sz="1100" dirty="0" err="1" smtClean="0">
                <a:solidFill>
                  <a:srgbClr val="000000"/>
                </a:solidFill>
                <a:latin typeface="Times New Roman" pitchFamily="18" charset="0"/>
              </a:rPr>
              <a:t>MeV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/u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6660000" y="2026999"/>
            <a:ext cx="936000" cy="1116000"/>
            <a:chOff x="6660000" y="1710000"/>
            <a:chExt cx="936000" cy="1116000"/>
          </a:xfrm>
        </p:grpSpPr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6804000" y="1710000"/>
              <a:ext cx="792000" cy="11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6660000" y="2592000"/>
              <a:ext cx="180000" cy="2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  <p:sp>
          <p:nvSpPr>
            <p:cNvPr id="51" name="Rectangle 24"/>
            <p:cNvSpPr>
              <a:spLocks noChangeArrowheads="1"/>
            </p:cNvSpPr>
            <p:nvPr/>
          </p:nvSpPr>
          <p:spPr bwMode="auto">
            <a:xfrm>
              <a:off x="6768000" y="1980000"/>
              <a:ext cx="72000" cy="46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6925885" y="1648999"/>
            <a:ext cx="548227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smtClean="0">
                <a:solidFill>
                  <a:srgbClr val="0000CC"/>
                </a:solidFill>
                <a:latin typeface="Times New Roman" pitchFamily="18" charset="0"/>
              </a:rPr>
              <a:t>variable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err="1" smtClean="0">
                <a:solidFill>
                  <a:srgbClr val="0000CC"/>
                </a:solidFill>
                <a:latin typeface="Times New Roman" pitchFamily="18" charset="0"/>
              </a:rPr>
              <a:t>degrader</a:t>
            </a:r>
            <a:endParaRPr lang="es-ES" altLang="de-DE" sz="11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56" name="Text Box 26"/>
          <p:cNvSpPr txBox="1">
            <a:spLocks noChangeArrowheads="1"/>
          </p:cNvSpPr>
          <p:nvPr/>
        </p:nvSpPr>
        <p:spPr bwMode="auto">
          <a:xfrm>
            <a:off x="6516216" y="3025919"/>
            <a:ext cx="19877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Δ</a:t>
            </a:r>
            <a:r>
              <a:rPr lang="de-DE" altLang="de-DE" sz="1200" b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endParaRPr lang="es-ES" altLang="de-DE" sz="1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4" descr="clus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33803"/>
          <a:stretch>
            <a:fillRect/>
          </a:stretch>
        </p:blipFill>
        <p:spPr bwMode="auto">
          <a:xfrm>
            <a:off x="6768000" y="2008999"/>
            <a:ext cx="1154787" cy="10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 Box 24"/>
          <p:cNvSpPr txBox="1">
            <a:spLocks noChangeArrowheads="1"/>
          </p:cNvSpPr>
          <p:nvPr/>
        </p:nvSpPr>
        <p:spPr bwMode="auto">
          <a:xfrm>
            <a:off x="5228358" y="4437112"/>
            <a:ext cx="31600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de-DE" b="1" kern="0" dirty="0" smtClean="0">
                <a:solidFill>
                  <a:srgbClr val="0000CC"/>
                </a:solidFill>
              </a:rPr>
              <a:t>4000 </a:t>
            </a:r>
            <a:r>
              <a:rPr lang="es-ES" altLang="de-DE" b="1" kern="0" dirty="0" err="1" smtClean="0">
                <a:solidFill>
                  <a:srgbClr val="0000CC"/>
                </a:solidFill>
              </a:rPr>
              <a:t>identified</a:t>
            </a:r>
            <a:r>
              <a:rPr lang="es-ES" altLang="de-DE" b="1" kern="0" dirty="0" smtClean="0">
                <a:solidFill>
                  <a:srgbClr val="0000CC"/>
                </a:solidFill>
              </a:rPr>
              <a:t> </a:t>
            </a:r>
            <a:r>
              <a:rPr lang="es-ES" altLang="de-DE" b="1" kern="0" baseline="30000" dirty="0" smtClean="0">
                <a:solidFill>
                  <a:srgbClr val="0000CC"/>
                </a:solidFill>
              </a:rPr>
              <a:t>130</a:t>
            </a:r>
            <a:r>
              <a:rPr lang="es-ES" altLang="de-DE" b="1" kern="0" dirty="0" smtClean="0">
                <a:solidFill>
                  <a:srgbClr val="0000CC"/>
                </a:solidFill>
              </a:rPr>
              <a:t>Cd i</a:t>
            </a:r>
            <a:r>
              <a:rPr lang="es-ES" altLang="de-DE" b="1" kern="0" dirty="0" err="1" smtClean="0">
                <a:solidFill>
                  <a:srgbClr val="0000CC"/>
                </a:solidFill>
              </a:rPr>
              <a:t>ons</a:t>
            </a:r>
            <a:endParaRPr lang="es-ES" altLang="de-DE" b="1" kern="0" dirty="0" smtClean="0">
              <a:solidFill>
                <a:srgbClr val="0000CC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de-DE" b="1" kern="0" dirty="0">
                <a:solidFill>
                  <a:srgbClr val="0000CC"/>
                </a:solidFill>
              </a:rPr>
              <a:t> </a:t>
            </a:r>
            <a:r>
              <a:rPr lang="es-ES" altLang="de-DE" b="1" kern="0" dirty="0" smtClean="0">
                <a:solidFill>
                  <a:srgbClr val="0000CC"/>
                </a:solidFill>
              </a:rPr>
              <a:t>      in </a:t>
            </a:r>
            <a:r>
              <a:rPr lang="es-ES" altLang="de-DE" b="1" kern="0" dirty="0" err="1" smtClean="0">
                <a:solidFill>
                  <a:srgbClr val="0000CC"/>
                </a:solidFill>
              </a:rPr>
              <a:t>fragmentation</a:t>
            </a:r>
            <a:endParaRPr lang="es-ES" altLang="de-DE" b="1" kern="0" dirty="0" smtClean="0">
              <a:solidFill>
                <a:srgbClr val="0000CC"/>
              </a:solidFill>
            </a:endParaRPr>
          </a:p>
        </p:txBody>
      </p:sp>
      <p:sp>
        <p:nvSpPr>
          <p:cNvPr id="76" name="AutoShape 25"/>
          <p:cNvSpPr>
            <a:spLocks noChangeArrowheads="1"/>
          </p:cNvSpPr>
          <p:nvPr/>
        </p:nvSpPr>
        <p:spPr bwMode="auto">
          <a:xfrm>
            <a:off x="4553670" y="4509120"/>
            <a:ext cx="614363" cy="219075"/>
          </a:xfrm>
          <a:prstGeom prst="rightArrow">
            <a:avLst>
              <a:gd name="adj1" fmla="val 50000"/>
              <a:gd name="adj2" fmla="val 70109"/>
            </a:avLst>
          </a:prstGeom>
          <a:solidFill>
            <a:srgbClr val="FF00FF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de-DE" kern="0" smtClean="0">
              <a:solidFill>
                <a:srgbClr val="000000"/>
              </a:solidFill>
            </a:endParaRPr>
          </a:p>
        </p:txBody>
      </p:sp>
      <p:cxnSp>
        <p:nvCxnSpPr>
          <p:cNvPr id="54" name="Gerade Verbindung 53"/>
          <p:cNvCxnSpPr/>
          <p:nvPr/>
        </p:nvCxnSpPr>
        <p:spPr bwMode="auto">
          <a:xfrm flipH="1">
            <a:off x="6660000" y="1987553"/>
            <a:ext cx="265886" cy="288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feld 76"/>
          <p:cNvSpPr txBox="1"/>
          <p:nvPr/>
        </p:nvSpPr>
        <p:spPr>
          <a:xfrm>
            <a:off x="6804000" y="3096000"/>
            <a:ext cx="112639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24"/>
          <p:cNvSpPr>
            <a:spLocks noChangeArrowheads="1"/>
          </p:cNvSpPr>
          <p:nvPr/>
        </p:nvSpPr>
        <p:spPr bwMode="auto">
          <a:xfrm>
            <a:off x="1692000" y="1196752"/>
            <a:ext cx="5950800" cy="3240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kern="0" smtClean="0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232000" y="1260000"/>
            <a:ext cx="96609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endParaRPr 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3744038" y="1260000"/>
            <a:ext cx="219611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&amp; identification</a:t>
            </a:r>
            <a:endParaRPr 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6408000" y="1260000"/>
            <a:ext cx="7534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stopping</a:t>
            </a:r>
            <a:endParaRPr 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600000"/>
            <a:ext cx="2866667" cy="238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Line 24"/>
          <p:cNvSpPr>
            <a:spLocks noChangeShapeType="1"/>
          </p:cNvSpPr>
          <p:nvPr/>
        </p:nvSpPr>
        <p:spPr bwMode="auto">
          <a:xfrm flipV="1">
            <a:off x="3168000" y="4032000"/>
            <a:ext cx="749300" cy="4572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600" kern="0" baseline="30000" smtClean="0">
              <a:solidFill>
                <a:srgbClr val="BBE0E3"/>
              </a:solidFill>
              <a:latin typeface="Arial" charset="0"/>
            </a:endParaRPr>
          </a:p>
        </p:txBody>
      </p:sp>
      <p:sp>
        <p:nvSpPr>
          <p:cNvPr id="87" name="Text Box 25"/>
          <p:cNvSpPr txBox="1">
            <a:spLocks noChangeArrowheads="1"/>
          </p:cNvSpPr>
          <p:nvPr/>
        </p:nvSpPr>
        <p:spPr bwMode="auto">
          <a:xfrm>
            <a:off x="3584953" y="3636000"/>
            <a:ext cx="8867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1600" baseline="30000">
                <a:solidFill>
                  <a:schemeClr val="accent1"/>
                </a:solidFill>
                <a:latin typeface="Arial" charset="0"/>
              </a:defRPr>
            </a:lvl1pPr>
            <a:lvl2pPr marL="742950" indent="-285750" eaLnBrk="0" hangingPunct="0">
              <a:defRPr sz="1600" baseline="30000">
                <a:solidFill>
                  <a:schemeClr val="accent1"/>
                </a:solidFill>
                <a:latin typeface="Arial" charset="0"/>
              </a:defRPr>
            </a:lvl2pPr>
            <a:lvl3pPr marL="1143000" indent="-228600" eaLnBrk="0" hangingPunct="0">
              <a:defRPr sz="1600" baseline="30000">
                <a:solidFill>
                  <a:schemeClr val="accent1"/>
                </a:solidFill>
                <a:latin typeface="Arial" charset="0"/>
              </a:defRPr>
            </a:lvl3pPr>
            <a:lvl4pPr marL="1600200" indent="-228600" eaLnBrk="0" hangingPunct="0">
              <a:defRPr sz="1600" baseline="30000">
                <a:solidFill>
                  <a:schemeClr val="accent1"/>
                </a:solidFill>
                <a:latin typeface="Arial" charset="0"/>
              </a:defRPr>
            </a:lvl4pPr>
            <a:lvl5pPr marL="2057400" indent="-228600" eaLnBrk="0" hangingPunct="0">
              <a:defRPr sz="1600" baseline="30000">
                <a:solidFill>
                  <a:schemeClr val="accent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 baseline="30000">
                <a:solidFill>
                  <a:schemeClr val="accent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 baseline="30000">
                <a:solidFill>
                  <a:schemeClr val="accent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 baseline="30000">
                <a:solidFill>
                  <a:schemeClr val="accent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 baseline="30000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de-DE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altLang="de-DE" sz="2400" b="1" kern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</a:p>
        </p:txBody>
      </p:sp>
      <p:sp>
        <p:nvSpPr>
          <p:cNvPr id="10" name="Freihandform 9"/>
          <p:cNvSpPr/>
          <p:nvPr/>
        </p:nvSpPr>
        <p:spPr bwMode="auto">
          <a:xfrm>
            <a:off x="6560893" y="2276475"/>
            <a:ext cx="120895" cy="361950"/>
          </a:xfrm>
          <a:custGeom>
            <a:avLst/>
            <a:gdLst>
              <a:gd name="connsiteX0" fmla="*/ 1832 w 120895"/>
              <a:gd name="connsiteY0" fmla="*/ 0 h 361950"/>
              <a:gd name="connsiteX1" fmla="*/ 120895 w 120895"/>
              <a:gd name="connsiteY1" fmla="*/ 4763 h 361950"/>
              <a:gd name="connsiteX2" fmla="*/ 44695 w 120895"/>
              <a:gd name="connsiteY2" fmla="*/ 361950 h 361950"/>
              <a:gd name="connsiteX3" fmla="*/ 1832 w 120895"/>
              <a:gd name="connsiteY3" fmla="*/ 361950 h 361950"/>
              <a:gd name="connsiteX4" fmla="*/ 1832 w 120895"/>
              <a:gd name="connsiteY4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95" h="361950">
                <a:moveTo>
                  <a:pt x="1832" y="0"/>
                </a:moveTo>
                <a:lnTo>
                  <a:pt x="120895" y="4763"/>
                </a:lnTo>
                <a:lnTo>
                  <a:pt x="44695" y="361950"/>
                </a:lnTo>
                <a:lnTo>
                  <a:pt x="1832" y="361950"/>
                </a:lnTo>
                <a:cubicBezTo>
                  <a:pt x="245" y="242888"/>
                  <a:pt x="-1343" y="123825"/>
                  <a:pt x="1832" y="0"/>
                </a:cubicBezTo>
                <a:close/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Freihandform 10"/>
          <p:cNvSpPr/>
          <p:nvPr/>
        </p:nvSpPr>
        <p:spPr bwMode="auto">
          <a:xfrm>
            <a:off x="6596063" y="2433638"/>
            <a:ext cx="128587" cy="366712"/>
          </a:xfrm>
          <a:custGeom>
            <a:avLst/>
            <a:gdLst>
              <a:gd name="connsiteX0" fmla="*/ 0 w 128587"/>
              <a:gd name="connsiteY0" fmla="*/ 361950 h 366712"/>
              <a:gd name="connsiteX1" fmla="*/ 85725 w 128587"/>
              <a:gd name="connsiteY1" fmla="*/ 0 h 366712"/>
              <a:gd name="connsiteX2" fmla="*/ 128587 w 128587"/>
              <a:gd name="connsiteY2" fmla="*/ 0 h 366712"/>
              <a:gd name="connsiteX3" fmla="*/ 128587 w 128587"/>
              <a:gd name="connsiteY3" fmla="*/ 366712 h 366712"/>
              <a:gd name="connsiteX4" fmla="*/ 0 w 128587"/>
              <a:gd name="connsiteY4" fmla="*/ 361950 h 36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7" h="366712">
                <a:moveTo>
                  <a:pt x="0" y="361950"/>
                </a:moveTo>
                <a:lnTo>
                  <a:pt x="85725" y="0"/>
                </a:lnTo>
                <a:lnTo>
                  <a:pt x="128587" y="0"/>
                </a:lnTo>
                <a:lnTo>
                  <a:pt x="128587" y="366712"/>
                </a:lnTo>
                <a:lnTo>
                  <a:pt x="0" y="361950"/>
                </a:lnTo>
                <a:close/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019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77" grpId="0"/>
      <p:bldP spid="57" grpId="0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Limitations to Isomer Spectroscopy</a:t>
            </a:r>
          </a:p>
        </p:txBody>
      </p:sp>
      <p:sp>
        <p:nvSpPr>
          <p:cNvPr id="43" name="Line 37"/>
          <p:cNvSpPr>
            <a:spLocks noChangeShapeType="1"/>
          </p:cNvSpPr>
          <p:nvPr/>
        </p:nvSpPr>
        <p:spPr bwMode="auto">
          <a:xfrm>
            <a:off x="2533098" y="5913057"/>
            <a:ext cx="4840983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50" name="Gruppieren 49"/>
          <p:cNvGrpSpPr/>
          <p:nvPr/>
        </p:nvGrpSpPr>
        <p:grpSpPr>
          <a:xfrm>
            <a:off x="5097605" y="1844824"/>
            <a:ext cx="3866883" cy="3342821"/>
            <a:chOff x="4953588" y="1598347"/>
            <a:chExt cx="3866883" cy="3342821"/>
          </a:xfrm>
        </p:grpSpPr>
        <p:sp>
          <p:nvSpPr>
            <p:cNvPr id="40" name="Rectangle 34"/>
            <p:cNvSpPr>
              <a:spLocks noChangeAspect="1" noChangeArrowheads="1"/>
            </p:cNvSpPr>
            <p:nvPr/>
          </p:nvSpPr>
          <p:spPr bwMode="auto">
            <a:xfrm>
              <a:off x="4953588" y="1598347"/>
              <a:ext cx="3866883" cy="332422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0</a:t>
              </a:r>
            </a:p>
          </p:txBody>
        </p:sp>
        <p:sp>
          <p:nvSpPr>
            <p:cNvPr id="42" name="Text Box 36"/>
            <p:cNvSpPr txBox="1">
              <a:spLocks noChangeArrowheads="1"/>
            </p:cNvSpPr>
            <p:nvPr/>
          </p:nvSpPr>
          <p:spPr bwMode="auto">
            <a:xfrm>
              <a:off x="6240656" y="4633391"/>
              <a:ext cx="21130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DGF time ( </a:t>
              </a:r>
              <a:r>
                <a:rPr lang="en-US" altLang="de-DE" sz="1400" b="1" i="1" dirty="0" err="1" smtClean="0">
                  <a:solidFill>
                    <a:srgbClr val="000000"/>
                  </a:solidFill>
                  <a:latin typeface="Arial" pitchFamily="34" charset="0"/>
                </a:rPr>
                <a:t>arbt</a:t>
              </a: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. units )</a:t>
              </a:r>
            </a:p>
          </p:txBody>
        </p:sp>
        <p:sp>
          <p:nvSpPr>
            <p:cNvPr id="44" name="Text Box 38"/>
            <p:cNvSpPr txBox="1">
              <a:spLocks noChangeArrowheads="1"/>
            </p:cNvSpPr>
            <p:nvPr/>
          </p:nvSpPr>
          <p:spPr bwMode="auto">
            <a:xfrm rot="16200000">
              <a:off x="4484257" y="3078633"/>
              <a:ext cx="142859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Energy ( MeV )</a:t>
              </a:r>
            </a:p>
          </p:txBody>
        </p:sp>
        <p:sp>
          <p:nvSpPr>
            <p:cNvPr id="45" name="Text Box 39"/>
            <p:cNvSpPr txBox="1">
              <a:spLocks noChangeAspect="1" noChangeArrowheads="1"/>
            </p:cNvSpPr>
            <p:nvPr/>
          </p:nvSpPr>
          <p:spPr bwMode="auto">
            <a:xfrm>
              <a:off x="5332252" y="1798143"/>
              <a:ext cx="380232" cy="297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0.0</a:t>
              </a:r>
            </a:p>
          </p:txBody>
        </p:sp>
        <p:pic>
          <p:nvPicPr>
            <p:cNvPr id="48" name="Grafik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24" y="1832591"/>
              <a:ext cx="2840736" cy="2785872"/>
            </a:xfrm>
            <a:prstGeom prst="rect">
              <a:avLst/>
            </a:prstGeom>
          </p:spPr>
        </p:pic>
        <p:sp>
          <p:nvSpPr>
            <p:cNvPr id="47" name="Line 37"/>
            <p:cNvSpPr>
              <a:spLocks noChangeShapeType="1"/>
            </p:cNvSpPr>
            <p:nvPr/>
          </p:nvSpPr>
          <p:spPr bwMode="auto">
            <a:xfrm>
              <a:off x="5820724" y="4633391"/>
              <a:ext cx="2916000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6" name="Line 40"/>
            <p:cNvSpPr>
              <a:spLocks noChangeShapeType="1"/>
            </p:cNvSpPr>
            <p:nvPr/>
          </p:nvSpPr>
          <p:spPr bwMode="auto">
            <a:xfrm flipV="1">
              <a:off x="5833822" y="1789391"/>
              <a:ext cx="0" cy="28800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51" name="Text Box 45"/>
          <p:cNvSpPr txBox="1">
            <a:spLocks noChangeArrowheads="1"/>
          </p:cNvSpPr>
          <p:nvPr/>
        </p:nvSpPr>
        <p:spPr bwMode="auto">
          <a:xfrm>
            <a:off x="720000" y="6588000"/>
            <a:ext cx="36323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de-DE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Jungclaus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Lett 99, 132501 (2007)  </a:t>
            </a:r>
          </a:p>
        </p:txBody>
      </p:sp>
      <p:sp>
        <p:nvSpPr>
          <p:cNvPr id="52" name="Text Box 8"/>
          <p:cNvSpPr txBox="1">
            <a:spLocks noChangeArrowheads="1"/>
          </p:cNvSpPr>
          <p:nvPr/>
        </p:nvSpPr>
        <p:spPr bwMode="auto">
          <a:xfrm>
            <a:off x="4932041" y="5307353"/>
            <a:ext cx="183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marL="88900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166813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462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25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88900" marR="0" lvl="0" indent="-1588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Prompt </a:t>
            </a: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-flash</a:t>
            </a:r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 flipV="1">
            <a:off x="5938516" y="4467565"/>
            <a:ext cx="673100" cy="8509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5938515" y="1268760"/>
            <a:ext cx="273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 smtClean="0"/>
              <a:t>130</a:t>
            </a:r>
            <a:r>
              <a:rPr lang="en-US" sz="2400" b="1" dirty="0" smtClean="0"/>
              <a:t>Cd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339933"/>
                </a:solidFill>
              </a:rPr>
              <a:t>DGF-timing</a:t>
            </a:r>
            <a:endParaRPr lang="en-US" sz="2400" b="1" dirty="0">
              <a:solidFill>
                <a:srgbClr val="339933"/>
              </a:solidFill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5832000" y="5877272"/>
            <a:ext cx="3132000" cy="359517"/>
          </a:xfrm>
          <a:prstGeom prst="rect">
            <a:avLst/>
          </a:prstGeom>
          <a:solidFill>
            <a:srgbClr val="CCFFCC"/>
          </a:solidFill>
          <a:ln w="1587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Decay time range: 20 ns ...</a:t>
            </a:r>
            <a:r>
              <a:rPr kumimoji="0" lang="en-GB" alt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s</a:t>
            </a:r>
          </a:p>
        </p:txBody>
      </p:sp>
    </p:spTree>
    <p:extLst>
      <p:ext uri="{BB962C8B-B14F-4D97-AF65-F5344CB8AC3E}">
        <p14:creationId xmlns:p14="http://schemas.microsoft.com/office/powerpoint/2010/main" val="19786691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Line 37"/>
          <p:cNvSpPr>
            <a:spLocks noChangeShapeType="1"/>
          </p:cNvSpPr>
          <p:nvPr/>
        </p:nvSpPr>
        <p:spPr bwMode="auto">
          <a:xfrm>
            <a:off x="2533098" y="5913057"/>
            <a:ext cx="4840983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50" name="Gruppieren 49"/>
          <p:cNvGrpSpPr/>
          <p:nvPr/>
        </p:nvGrpSpPr>
        <p:grpSpPr>
          <a:xfrm>
            <a:off x="5097605" y="1844824"/>
            <a:ext cx="3866883" cy="3342821"/>
            <a:chOff x="4953588" y="1598347"/>
            <a:chExt cx="3866883" cy="3342821"/>
          </a:xfrm>
        </p:grpSpPr>
        <p:sp>
          <p:nvSpPr>
            <p:cNvPr id="40" name="Rectangle 34"/>
            <p:cNvSpPr>
              <a:spLocks noChangeAspect="1" noChangeArrowheads="1"/>
            </p:cNvSpPr>
            <p:nvPr/>
          </p:nvSpPr>
          <p:spPr bwMode="auto">
            <a:xfrm>
              <a:off x="4953588" y="1598347"/>
              <a:ext cx="3866883" cy="332422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0</a:t>
              </a:r>
            </a:p>
          </p:txBody>
        </p:sp>
        <p:sp>
          <p:nvSpPr>
            <p:cNvPr id="42" name="Text Box 36"/>
            <p:cNvSpPr txBox="1">
              <a:spLocks noChangeArrowheads="1"/>
            </p:cNvSpPr>
            <p:nvPr/>
          </p:nvSpPr>
          <p:spPr bwMode="auto">
            <a:xfrm>
              <a:off x="6240656" y="4633391"/>
              <a:ext cx="21130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DGF time ( </a:t>
              </a:r>
              <a:r>
                <a:rPr lang="en-US" altLang="de-DE" sz="1400" b="1" i="1" dirty="0" err="1" smtClean="0">
                  <a:solidFill>
                    <a:srgbClr val="000000"/>
                  </a:solidFill>
                  <a:latin typeface="Arial" pitchFamily="34" charset="0"/>
                </a:rPr>
                <a:t>arbt</a:t>
              </a: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. units )</a:t>
              </a:r>
            </a:p>
          </p:txBody>
        </p:sp>
        <p:sp>
          <p:nvSpPr>
            <p:cNvPr id="44" name="Text Box 38"/>
            <p:cNvSpPr txBox="1">
              <a:spLocks noChangeArrowheads="1"/>
            </p:cNvSpPr>
            <p:nvPr/>
          </p:nvSpPr>
          <p:spPr bwMode="auto">
            <a:xfrm rot="16200000">
              <a:off x="4484257" y="3078633"/>
              <a:ext cx="142859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Energy ( MeV )</a:t>
              </a:r>
            </a:p>
          </p:txBody>
        </p:sp>
        <p:sp>
          <p:nvSpPr>
            <p:cNvPr id="45" name="Text Box 39"/>
            <p:cNvSpPr txBox="1">
              <a:spLocks noChangeAspect="1" noChangeArrowheads="1"/>
            </p:cNvSpPr>
            <p:nvPr/>
          </p:nvSpPr>
          <p:spPr bwMode="auto">
            <a:xfrm>
              <a:off x="5332252" y="1798143"/>
              <a:ext cx="380232" cy="297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0.0</a:t>
              </a:r>
            </a:p>
          </p:txBody>
        </p:sp>
        <p:pic>
          <p:nvPicPr>
            <p:cNvPr id="48" name="Grafik 4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24" y="1832591"/>
              <a:ext cx="2840736" cy="2785872"/>
            </a:xfrm>
            <a:prstGeom prst="rect">
              <a:avLst/>
            </a:prstGeom>
          </p:spPr>
        </p:pic>
        <p:sp>
          <p:nvSpPr>
            <p:cNvPr id="47" name="Line 37"/>
            <p:cNvSpPr>
              <a:spLocks noChangeShapeType="1"/>
            </p:cNvSpPr>
            <p:nvPr/>
          </p:nvSpPr>
          <p:spPr bwMode="auto">
            <a:xfrm>
              <a:off x="5820724" y="4633391"/>
              <a:ext cx="2916000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6" name="Line 40"/>
            <p:cNvSpPr>
              <a:spLocks noChangeShapeType="1"/>
            </p:cNvSpPr>
            <p:nvPr/>
          </p:nvSpPr>
          <p:spPr bwMode="auto">
            <a:xfrm flipV="1">
              <a:off x="5833822" y="1789391"/>
              <a:ext cx="0" cy="28800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51" name="Text Box 45"/>
          <p:cNvSpPr txBox="1">
            <a:spLocks noChangeArrowheads="1"/>
          </p:cNvSpPr>
          <p:nvPr/>
        </p:nvSpPr>
        <p:spPr bwMode="auto">
          <a:xfrm>
            <a:off x="720000" y="6588000"/>
            <a:ext cx="36323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de-DE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Jungclaus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Lett 99, 132501 (2007)  </a:t>
            </a:r>
          </a:p>
        </p:txBody>
      </p:sp>
      <p:sp>
        <p:nvSpPr>
          <p:cNvPr id="52" name="Text Box 8"/>
          <p:cNvSpPr txBox="1">
            <a:spLocks noChangeArrowheads="1"/>
          </p:cNvSpPr>
          <p:nvPr/>
        </p:nvSpPr>
        <p:spPr bwMode="auto">
          <a:xfrm>
            <a:off x="4932041" y="5307353"/>
            <a:ext cx="183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marL="88900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166813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462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25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88900" marR="0" lvl="0" indent="-1588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Prompt </a:t>
            </a: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-flash</a:t>
            </a:r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 flipV="1">
            <a:off x="5938516" y="4467565"/>
            <a:ext cx="673100" cy="8509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5938515" y="1268760"/>
            <a:ext cx="273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 smtClean="0"/>
              <a:t>130</a:t>
            </a:r>
            <a:r>
              <a:rPr lang="en-US" sz="2400" b="1" dirty="0" smtClean="0"/>
              <a:t>Cd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339933"/>
                </a:solidFill>
              </a:rPr>
              <a:t>DGF-timing</a:t>
            </a:r>
            <a:endParaRPr lang="en-US" sz="2400" b="1" dirty="0">
              <a:solidFill>
                <a:srgbClr val="339933"/>
              </a:solidFill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5832000" y="5877272"/>
            <a:ext cx="3132000" cy="359517"/>
          </a:xfrm>
          <a:prstGeom prst="rect">
            <a:avLst/>
          </a:prstGeom>
          <a:solidFill>
            <a:srgbClr val="CCFFCC"/>
          </a:solidFill>
          <a:ln w="1587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Decay time range: 20 ns ...</a:t>
            </a:r>
            <a:r>
              <a:rPr kumimoji="0" lang="en-GB" alt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s</a:t>
            </a:r>
          </a:p>
        </p:txBody>
      </p:sp>
      <p:pic>
        <p:nvPicPr>
          <p:cNvPr id="60" name="Picture 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5" y="2060848"/>
            <a:ext cx="478631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Decay Spectroscopy Probes 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hell 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losures</a:t>
            </a:r>
          </a:p>
        </p:txBody>
      </p:sp>
    </p:spTree>
    <p:extLst>
      <p:ext uri="{BB962C8B-B14F-4D97-AF65-F5344CB8AC3E}">
        <p14:creationId xmlns:p14="http://schemas.microsoft.com/office/powerpoint/2010/main" val="31331001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Line 37"/>
          <p:cNvSpPr>
            <a:spLocks noChangeShapeType="1"/>
          </p:cNvSpPr>
          <p:nvPr/>
        </p:nvSpPr>
        <p:spPr bwMode="auto">
          <a:xfrm>
            <a:off x="2533098" y="5913057"/>
            <a:ext cx="4840983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51" name="Text Box 45"/>
          <p:cNvSpPr txBox="1">
            <a:spLocks noChangeArrowheads="1"/>
          </p:cNvSpPr>
          <p:nvPr/>
        </p:nvSpPr>
        <p:spPr bwMode="auto">
          <a:xfrm>
            <a:off x="720000" y="6588000"/>
            <a:ext cx="36323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de-DE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Jungclaus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Lett 99, 132501 (2007)  </a:t>
            </a:r>
          </a:p>
        </p:txBody>
      </p:sp>
      <p:pic>
        <p:nvPicPr>
          <p:cNvPr id="60" name="Picture 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5" y="2060848"/>
            <a:ext cx="478631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Decay Spectroscopy Probes 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hell 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losures</a:t>
            </a: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1719609"/>
            <a:ext cx="2884487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6045646" y="5510559"/>
            <a:ext cx="299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de-DE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Shell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quenching</a:t>
            </a:r>
            <a:r>
              <a:rPr lang="de-DE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endParaRPr lang="de-DE" altLang="de-DE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926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23"/>
          <p:cNvSpPr>
            <a:spLocks noChangeShapeType="1"/>
          </p:cNvSpPr>
          <p:nvPr/>
        </p:nvSpPr>
        <p:spPr bwMode="auto">
          <a:xfrm>
            <a:off x="2286000" y="5715000"/>
            <a:ext cx="46482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5097600" y="1911600"/>
            <a:ext cx="3834724" cy="3247006"/>
            <a:chOff x="1331640" y="1066805"/>
            <a:chExt cx="3834724" cy="3247006"/>
          </a:xfrm>
        </p:grpSpPr>
        <p:sp>
          <p:nvSpPr>
            <p:cNvPr id="4" name="Rectangle 19"/>
            <p:cNvSpPr>
              <a:spLocks noChangeAspect="1" noChangeArrowheads="1"/>
            </p:cNvSpPr>
            <p:nvPr/>
          </p:nvSpPr>
          <p:spPr bwMode="auto">
            <a:xfrm>
              <a:off x="1331640" y="1066805"/>
              <a:ext cx="3834724" cy="324700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" name="Text Box 20"/>
            <p:cNvSpPr txBox="1">
              <a:spLocks noChangeArrowheads="1"/>
            </p:cNvSpPr>
            <p:nvPr/>
          </p:nvSpPr>
          <p:spPr bwMode="auto">
            <a:xfrm>
              <a:off x="2555776" y="4005064"/>
              <a:ext cx="21130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/>
                </a:rPr>
                <a:t>DGF time ( </a:t>
              </a:r>
              <a:r>
                <a:rPr lang="en-US" altLang="de-DE" sz="1400" b="1" i="1" dirty="0" err="1" smtClean="0">
                  <a:solidFill>
                    <a:srgbClr val="000000"/>
                  </a:solidFill>
                  <a:latin typeface="Arial"/>
                </a:rPr>
                <a:t>arbt</a:t>
              </a:r>
              <a:r>
                <a:rPr lang="en-US" altLang="de-DE" sz="1400" b="1" i="1" dirty="0" smtClean="0">
                  <a:solidFill>
                    <a:srgbClr val="000000"/>
                  </a:solidFill>
                  <a:latin typeface="Arial"/>
                </a:rPr>
                <a:t>. units )</a:t>
              </a:r>
            </a:p>
          </p:txBody>
        </p:sp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1752600" y="1371600"/>
              <a:ext cx="380232" cy="2800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/>
                </a:rPr>
                <a:t>1.5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/>
                </a:rPr>
                <a:t>1.0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/>
                </a:rPr>
                <a:t>5.0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/>
                </a:rPr>
                <a:t>0.0</a:t>
              </a:r>
            </a:p>
          </p:txBody>
        </p:sp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 rot="16200000">
              <a:off x="915053" y="2561008"/>
              <a:ext cx="142898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/>
                </a:rPr>
                <a:t>Energy ( MeV )</a:t>
              </a:r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600" y="1371600"/>
              <a:ext cx="2785872" cy="2609800"/>
            </a:xfrm>
            <a:prstGeom prst="rect">
              <a:avLst/>
            </a:prstGeom>
          </p:spPr>
        </p:pic>
        <p:sp>
          <p:nvSpPr>
            <p:cNvPr id="11" name="Line 23"/>
            <p:cNvSpPr>
              <a:spLocks noChangeShapeType="1"/>
            </p:cNvSpPr>
            <p:nvPr/>
          </p:nvSpPr>
          <p:spPr bwMode="auto">
            <a:xfrm>
              <a:off x="2123728" y="3996000"/>
              <a:ext cx="2844000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" name="Line 24"/>
            <p:cNvSpPr>
              <a:spLocks noChangeShapeType="1"/>
            </p:cNvSpPr>
            <p:nvPr/>
          </p:nvSpPr>
          <p:spPr bwMode="auto">
            <a:xfrm flipV="1">
              <a:off x="2145328" y="1371599"/>
              <a:ext cx="0" cy="2592707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Decay Spectroscopy Probes 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hell 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losures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938515" y="1268760"/>
            <a:ext cx="273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 smtClean="0"/>
              <a:t>128</a:t>
            </a:r>
            <a:r>
              <a:rPr lang="en-US" sz="2400" b="1" dirty="0" smtClean="0"/>
              <a:t>Cd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339933"/>
                </a:solidFill>
              </a:rPr>
              <a:t>DGF-timing</a:t>
            </a:r>
            <a:endParaRPr lang="en-US" sz="2400" b="1" dirty="0">
              <a:solidFill>
                <a:srgbClr val="339933"/>
              </a:solidFill>
            </a:endParaRPr>
          </a:p>
        </p:txBody>
      </p:sp>
      <p:pic>
        <p:nvPicPr>
          <p:cNvPr id="7172" name="Picture 4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2267999"/>
            <a:ext cx="4878613" cy="266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720000" y="6588000"/>
            <a:ext cx="34727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Caceres et al., Phys. Rev. </a:t>
            </a:r>
            <a:r>
              <a:rPr lang="en-US" altLang="de-DE" sz="1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C79, 011301(R) (2009)  </a:t>
            </a:r>
            <a:endParaRPr lang="en-US" altLang="de-DE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4802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87624" y="1700808"/>
            <a:ext cx="694933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Excited Fragments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Gateway to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Structure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Isomers (shape-, spin-, K-traps)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In-Flight Separation of excited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adioactive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eams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Stopped Beam Experiments and Limitations to Decay Spectroscopy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Shell Closure in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 and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Seniority Isomers in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Pb,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Pb,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Pb,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T=1 Isospin Symmetry – Mirror Nuclei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Silicon Implantation Detector –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Experiments with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– Nuclear Structure Results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884467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23"/>
          <p:cNvSpPr>
            <a:spLocks noChangeShapeType="1"/>
          </p:cNvSpPr>
          <p:nvPr/>
        </p:nvSpPr>
        <p:spPr bwMode="auto">
          <a:xfrm>
            <a:off x="2286000" y="5715000"/>
            <a:ext cx="46482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Decay Spectroscopy Probes 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hell 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losures</a:t>
            </a:r>
          </a:p>
        </p:txBody>
      </p:sp>
      <p:pic>
        <p:nvPicPr>
          <p:cNvPr id="7172" name="Picture 4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2267999"/>
            <a:ext cx="4878613" cy="266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00" y="1836000"/>
            <a:ext cx="3780948" cy="293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8318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1079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160091"/>
            <a:ext cx="99060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328738" y="2420888"/>
            <a:ext cx="1490662" cy="3867150"/>
            <a:chOff x="68" y="1525"/>
            <a:chExt cx="939" cy="2436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80" y="384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380" y="260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380" y="200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380" y="1824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380" y="169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64" y="3730"/>
              <a:ext cx="2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0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endParaRPr lang="es-ES" altLang="de-DE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68" y="2476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(2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68" y="1863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(4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68" y="1685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(6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68" y="1526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(8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667" y="2581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1395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667" y="197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2083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667" y="179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2281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667" y="1525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2428</a:t>
              </a: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6137275" y="2852936"/>
            <a:ext cx="1482725" cy="3446463"/>
            <a:chOff x="4622" y="1849"/>
            <a:chExt cx="934" cy="2171"/>
          </a:xfrm>
        </p:grpSpPr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4937" y="273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4937" y="390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4937" y="202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4937" y="213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4937" y="2256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4718" y="3789"/>
              <a:ext cx="2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0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endParaRPr lang="es-ES" altLang="de-DE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4622" y="2599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(2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4622" y="2150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(4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4622" y="2004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(6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4622" y="1849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(8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5216" y="2709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1325</a:t>
              </a: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5216" y="223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1864</a:t>
              </a: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5216" y="2097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2002</a:t>
              </a:r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5216" y="185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2128</a:t>
              </a:r>
            </a:p>
          </p:txBody>
        </p:sp>
      </p:grp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2871788" y="5229200"/>
            <a:ext cx="360045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b="1" i="1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charset="0"/>
              </a:rPr>
              <a:t>two proton holes in the </a:t>
            </a:r>
            <a:r>
              <a:rPr lang="de-DE" altLang="de-DE" sz="2000" b="1" i="1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g</a:t>
            </a:r>
            <a:r>
              <a:rPr lang="de-DE" altLang="de-DE" sz="2000" b="1" i="1" baseline="-2500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9/2</a:t>
            </a:r>
            <a:r>
              <a:rPr lang="de-DE" altLang="de-DE" sz="2000" b="1" i="1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charset="0"/>
              </a:rPr>
              <a:t> orbit 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228600" y="1710829"/>
            <a:ext cx="9144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0" y="1728291"/>
            <a:ext cx="2286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0" y="1985466"/>
            <a:ext cx="228600" cy="1143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40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60091"/>
            <a:ext cx="93821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Line 41"/>
          <p:cNvSpPr>
            <a:spLocks noChangeShapeType="1"/>
          </p:cNvSpPr>
          <p:nvPr/>
        </p:nvSpPr>
        <p:spPr bwMode="auto">
          <a:xfrm flipV="1">
            <a:off x="8839200" y="1775916"/>
            <a:ext cx="3048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 flipV="1">
            <a:off x="7848600" y="1756866"/>
            <a:ext cx="990600" cy="400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 flipV="1">
            <a:off x="8839200" y="1985466"/>
            <a:ext cx="304800" cy="1143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3200400" y="5733256"/>
            <a:ext cx="2992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/>
                <a:cs typeface="Arial" charset="0"/>
              </a:rPr>
              <a:t>No dramatic shell quenching!</a:t>
            </a:r>
          </a:p>
        </p:txBody>
      </p:sp>
      <p:grpSp>
        <p:nvGrpSpPr>
          <p:cNvPr id="45" name="Group 45"/>
          <p:cNvGrpSpPr>
            <a:grpSpLocks/>
          </p:cNvGrpSpPr>
          <p:nvPr/>
        </p:nvGrpSpPr>
        <p:grpSpPr bwMode="auto">
          <a:xfrm>
            <a:off x="3276600" y="2114054"/>
            <a:ext cx="2667000" cy="1852612"/>
            <a:chOff x="2071" y="2721"/>
            <a:chExt cx="1680" cy="1167"/>
          </a:xfrm>
        </p:grpSpPr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2071" y="2721"/>
              <a:ext cx="1584" cy="1167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7" name="Line 47"/>
            <p:cNvSpPr>
              <a:spLocks noChangeShapeType="1"/>
            </p:cNvSpPr>
            <p:nvPr/>
          </p:nvSpPr>
          <p:spPr bwMode="auto">
            <a:xfrm>
              <a:off x="2503" y="3605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>
              <a:off x="2503" y="3509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>
              <a:off x="2503" y="3317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0" name="Line 50"/>
            <p:cNvSpPr>
              <a:spLocks noChangeShapeType="1"/>
            </p:cNvSpPr>
            <p:nvPr/>
          </p:nvSpPr>
          <p:spPr bwMode="auto">
            <a:xfrm>
              <a:off x="2503" y="3221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>
              <a:off x="2503" y="3029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2647" y="3653"/>
              <a:ext cx="5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N=50</a:t>
              </a:r>
            </a:p>
          </p:txBody>
        </p:sp>
        <p:sp>
          <p:nvSpPr>
            <p:cNvPr id="53" name="Text Box 53"/>
            <p:cNvSpPr txBox="1">
              <a:spLocks noChangeArrowheads="1"/>
            </p:cNvSpPr>
            <p:nvPr/>
          </p:nvSpPr>
          <p:spPr bwMode="auto">
            <a:xfrm>
              <a:off x="2167" y="3535"/>
              <a:ext cx="38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g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7/2</a:t>
              </a:r>
            </a:p>
          </p:txBody>
        </p: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2167" y="3199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s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1/2</a:t>
              </a:r>
            </a:p>
          </p:txBody>
        </p:sp>
        <p:sp>
          <p:nvSpPr>
            <p:cNvPr id="55" name="Text Box 55"/>
            <p:cNvSpPr txBox="1">
              <a:spLocks noChangeArrowheads="1"/>
            </p:cNvSpPr>
            <p:nvPr/>
          </p:nvSpPr>
          <p:spPr bwMode="auto">
            <a:xfrm>
              <a:off x="2167" y="3029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d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3/2</a:t>
              </a:r>
            </a:p>
          </p:txBody>
        </p:sp>
        <p:sp>
          <p:nvSpPr>
            <p:cNvPr id="56" name="Text Box 56"/>
            <p:cNvSpPr txBox="1">
              <a:spLocks noChangeArrowheads="1"/>
            </p:cNvSpPr>
            <p:nvPr/>
          </p:nvSpPr>
          <p:spPr bwMode="auto">
            <a:xfrm>
              <a:off x="2167" y="2837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h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11/2</a:t>
              </a:r>
            </a:p>
          </p:txBody>
        </p:sp>
        <p:sp>
          <p:nvSpPr>
            <p:cNvPr id="57" name="Text Box 57"/>
            <p:cNvSpPr txBox="1">
              <a:spLocks noChangeArrowheads="1"/>
            </p:cNvSpPr>
            <p:nvPr/>
          </p:nvSpPr>
          <p:spPr bwMode="auto">
            <a:xfrm>
              <a:off x="3367" y="3522"/>
              <a:ext cx="240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0</a:t>
              </a: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auto">
            <a:xfrm>
              <a:off x="3367" y="3413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0.5</a:t>
              </a:r>
            </a:p>
          </p:txBody>
        </p:sp>
        <p:sp>
          <p:nvSpPr>
            <p:cNvPr id="59" name="Text Box 59"/>
            <p:cNvSpPr txBox="1">
              <a:spLocks noChangeArrowheads="1"/>
            </p:cNvSpPr>
            <p:nvPr/>
          </p:nvSpPr>
          <p:spPr bwMode="auto">
            <a:xfrm>
              <a:off x="3367" y="3221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1.6</a:t>
              </a:r>
            </a:p>
          </p:txBody>
        </p:sp>
        <p:sp>
          <p:nvSpPr>
            <p:cNvPr id="60" name="Text Box 60"/>
            <p:cNvSpPr txBox="1">
              <a:spLocks noChangeArrowheads="1"/>
            </p:cNvSpPr>
            <p:nvPr/>
          </p:nvSpPr>
          <p:spPr bwMode="auto">
            <a:xfrm>
              <a:off x="3367" y="3090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2.2</a:t>
              </a:r>
            </a:p>
          </p:txBody>
        </p:sp>
        <p:sp>
          <p:nvSpPr>
            <p:cNvPr id="61" name="Text Box 61"/>
            <p:cNvSpPr txBox="1">
              <a:spLocks noChangeArrowheads="1"/>
            </p:cNvSpPr>
            <p:nvPr/>
          </p:nvSpPr>
          <p:spPr bwMode="auto">
            <a:xfrm>
              <a:off x="3367" y="2933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2.6</a:t>
              </a:r>
            </a:p>
          </p:txBody>
        </p:sp>
        <p:sp>
          <p:nvSpPr>
            <p:cNvPr id="62" name="Text Box 62"/>
            <p:cNvSpPr txBox="1">
              <a:spLocks noChangeArrowheads="1"/>
            </p:cNvSpPr>
            <p:nvPr/>
          </p:nvSpPr>
          <p:spPr bwMode="auto">
            <a:xfrm>
              <a:off x="3319" y="2789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MeV</a:t>
              </a:r>
            </a:p>
          </p:txBody>
        </p:sp>
        <p:sp>
          <p:nvSpPr>
            <p:cNvPr id="63" name="Text Box 63"/>
            <p:cNvSpPr txBox="1">
              <a:spLocks noChangeArrowheads="1"/>
            </p:cNvSpPr>
            <p:nvPr/>
          </p:nvSpPr>
          <p:spPr bwMode="auto">
            <a:xfrm>
              <a:off x="2167" y="3391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d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5/2</a:t>
              </a:r>
            </a:p>
          </p:txBody>
        </p:sp>
        <p:sp>
          <p:nvSpPr>
            <p:cNvPr id="64" name="Text Box 64"/>
            <p:cNvSpPr txBox="1">
              <a:spLocks noChangeArrowheads="1"/>
            </p:cNvSpPr>
            <p:nvPr/>
          </p:nvSpPr>
          <p:spPr bwMode="auto">
            <a:xfrm>
              <a:off x="2637" y="2769"/>
              <a:ext cx="5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N=82</a:t>
              </a:r>
            </a:p>
          </p:txBody>
        </p:sp>
      </p:grpSp>
      <p:sp>
        <p:nvSpPr>
          <p:cNvPr id="65" name="Text Box 65"/>
          <p:cNvSpPr txBox="1">
            <a:spLocks noChangeArrowheads="1"/>
          </p:cNvSpPr>
          <p:nvPr/>
        </p:nvSpPr>
        <p:spPr bwMode="auto">
          <a:xfrm>
            <a:off x="3097213" y="3926979"/>
            <a:ext cx="291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charset="0"/>
              </a:rPr>
              <a:t> participating neutron-orbitals</a:t>
            </a:r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304800" y="3177679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Comic Sans MS" pitchFamily="66" charset="0"/>
                <a:ea typeface="ＭＳ Ｐゴシック"/>
                <a:cs typeface="Arial" charset="0"/>
              </a:rPr>
              <a:t>N=50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Arial" charset="0"/>
              </a:rPr>
              <a:t>Z=48</a:t>
            </a:r>
          </a:p>
        </p:txBody>
      </p:sp>
      <p:sp>
        <p:nvSpPr>
          <p:cNvPr id="68" name="Text Box 68"/>
          <p:cNvSpPr txBox="1">
            <a:spLocks noChangeArrowheads="1"/>
          </p:cNvSpPr>
          <p:nvPr/>
        </p:nvSpPr>
        <p:spPr bwMode="auto">
          <a:xfrm>
            <a:off x="8001000" y="3177679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Comic Sans MS" pitchFamily="66" charset="0"/>
                <a:ea typeface="ＭＳ Ｐゴシック"/>
                <a:cs typeface="Arial" charset="0"/>
              </a:rPr>
              <a:t>N=82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Arial" charset="0"/>
              </a:rPr>
              <a:t>Z=48</a:t>
            </a:r>
          </a:p>
        </p:txBody>
      </p:sp>
      <p:sp>
        <p:nvSpPr>
          <p:cNvPr id="71" name="Text Box 73"/>
          <p:cNvSpPr txBox="1">
            <a:spLocks noChangeArrowheads="1"/>
          </p:cNvSpPr>
          <p:nvPr/>
        </p:nvSpPr>
        <p:spPr bwMode="auto">
          <a:xfrm>
            <a:off x="568325" y="6597352"/>
            <a:ext cx="84629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Blazhev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et al., Phys.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Rev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. C69 (2004) 064304                                                   A.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Jungclaus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et al., Phys.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Rev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Lett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. 99 (2007), 132501</a:t>
            </a:r>
          </a:p>
        </p:txBody>
      </p:sp>
      <p:sp>
        <p:nvSpPr>
          <p:cNvPr id="72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8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+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(g</a:t>
            </a:r>
            <a:r>
              <a:rPr lang="en-GB" altLang="de-DE" sz="2600" b="1" baseline="-25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9/2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)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-2 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eniority 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I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somers in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98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Cd and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130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14728947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nukl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10791" r="15631" b="25583"/>
          <a:stretch>
            <a:fillRect/>
          </a:stretch>
        </p:blipFill>
        <p:spPr bwMode="auto">
          <a:xfrm>
            <a:off x="2343150" y="1566862"/>
            <a:ext cx="6186488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b="7991"/>
          <a:stretch>
            <a:fillRect/>
          </a:stretch>
        </p:blipFill>
        <p:spPr bwMode="auto">
          <a:xfrm>
            <a:off x="727075" y="1376362"/>
            <a:ext cx="316230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9738" y="5691187"/>
            <a:ext cx="84185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s-ES" altLang="de-DE" sz="2000" b="1" dirty="0" err="1">
                <a:latin typeface="Comic Sans MS" pitchFamily="66" charset="0"/>
              </a:rPr>
              <a:t>Assumption</a:t>
            </a:r>
            <a:r>
              <a:rPr lang="es-ES" altLang="de-DE" sz="2000" b="1" dirty="0">
                <a:latin typeface="Comic Sans MS" pitchFamily="66" charset="0"/>
              </a:rPr>
              <a:t> of a N=82 </a:t>
            </a:r>
            <a:r>
              <a:rPr lang="es-ES" altLang="de-DE" sz="2000" b="1" dirty="0" err="1">
                <a:latin typeface="Comic Sans MS" pitchFamily="66" charset="0"/>
              </a:rPr>
              <a:t>shell</a:t>
            </a:r>
            <a:r>
              <a:rPr lang="es-ES" altLang="de-DE" sz="2000" b="1" dirty="0">
                <a:latin typeface="Comic Sans MS" pitchFamily="66" charset="0"/>
              </a:rPr>
              <a:t> </a:t>
            </a:r>
            <a:r>
              <a:rPr lang="es-ES" altLang="de-DE" sz="2000" b="1" dirty="0" err="1">
                <a:latin typeface="Comic Sans MS" pitchFamily="66" charset="0"/>
              </a:rPr>
              <a:t>quenching</a:t>
            </a:r>
            <a:r>
              <a:rPr lang="es-ES" altLang="de-DE" sz="2000" b="1" dirty="0">
                <a:latin typeface="Comic Sans MS" pitchFamily="66" charset="0"/>
              </a:rPr>
              <a:t> leads to a considerable</a:t>
            </a:r>
          </a:p>
          <a:p>
            <a:pPr algn="l" eaLnBrk="1" hangingPunct="1"/>
            <a:r>
              <a:rPr lang="es-ES" altLang="de-DE" sz="2000" b="1" dirty="0" err="1">
                <a:latin typeface="Comic Sans MS" pitchFamily="66" charset="0"/>
              </a:rPr>
              <a:t>improvement</a:t>
            </a:r>
            <a:r>
              <a:rPr lang="es-ES" altLang="de-DE" sz="2000" b="1" dirty="0">
                <a:latin typeface="Comic Sans MS" pitchFamily="66" charset="0"/>
              </a:rPr>
              <a:t> in </a:t>
            </a:r>
            <a:r>
              <a:rPr lang="es-ES" altLang="de-DE" sz="2000" b="1" dirty="0" err="1">
                <a:latin typeface="Comic Sans MS" pitchFamily="66" charset="0"/>
              </a:rPr>
              <a:t>the</a:t>
            </a:r>
            <a:r>
              <a:rPr lang="es-ES" altLang="de-DE" sz="2000" b="1" dirty="0">
                <a:latin typeface="Comic Sans MS" pitchFamily="66" charset="0"/>
              </a:rPr>
              <a:t> global </a:t>
            </a:r>
            <a:r>
              <a:rPr lang="es-ES" altLang="de-DE" sz="2000" b="1" dirty="0" err="1">
                <a:latin typeface="Comic Sans MS" pitchFamily="66" charset="0"/>
              </a:rPr>
              <a:t>abundance</a:t>
            </a:r>
            <a:r>
              <a:rPr lang="es-ES" altLang="de-DE" sz="2000" b="1" dirty="0">
                <a:latin typeface="Comic Sans MS" pitchFamily="66" charset="0"/>
              </a:rPr>
              <a:t> </a:t>
            </a:r>
            <a:r>
              <a:rPr lang="es-ES" altLang="de-DE" sz="2000" b="1" dirty="0" err="1">
                <a:latin typeface="Comic Sans MS" pitchFamily="66" charset="0"/>
              </a:rPr>
              <a:t>fit</a:t>
            </a:r>
            <a:r>
              <a:rPr lang="es-ES" altLang="de-DE" sz="2000" b="1" dirty="0">
                <a:latin typeface="Comic Sans MS" pitchFamily="66" charset="0"/>
              </a:rPr>
              <a:t> in r-</a:t>
            </a:r>
            <a:r>
              <a:rPr lang="es-ES" altLang="de-DE" sz="2000" b="1" dirty="0" err="1">
                <a:latin typeface="Comic Sans MS" pitchFamily="66" charset="0"/>
              </a:rPr>
              <a:t>process</a:t>
            </a:r>
            <a:r>
              <a:rPr lang="es-ES" altLang="de-DE" sz="2000" b="1" dirty="0">
                <a:latin typeface="Comic Sans MS" pitchFamily="66" charset="0"/>
              </a:rPr>
              <a:t> </a:t>
            </a:r>
            <a:r>
              <a:rPr lang="es-ES" altLang="de-DE" sz="2000" b="1" dirty="0" err="1">
                <a:latin typeface="Comic Sans MS" pitchFamily="66" charset="0"/>
              </a:rPr>
              <a:t>calculations</a:t>
            </a:r>
            <a:r>
              <a:rPr lang="es-ES" altLang="de-DE" sz="2000" b="1" dirty="0">
                <a:latin typeface="Comic Sans MS" pitchFamily="66" charset="0"/>
              </a:rPr>
              <a:t> !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 rot="16200000">
            <a:off x="-453231" y="2421731"/>
            <a:ext cx="2065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s-ES" altLang="de-DE" sz="1600" b="1">
                <a:latin typeface="Times New Roman" pitchFamily="18" charset="0"/>
              </a:rPr>
              <a:t>r-process abundances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38275" y="3730625"/>
            <a:ext cx="1550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s-ES" altLang="de-DE" sz="1600" b="1">
                <a:latin typeface="Times New Roman" pitchFamily="18" charset="0"/>
              </a:rPr>
              <a:t>mass number A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079500" y="3036887"/>
            <a:ext cx="1603375" cy="501650"/>
            <a:chOff x="1084" y="1090"/>
            <a:chExt cx="1010" cy="316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084" y="1112"/>
              <a:ext cx="984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138" y="1090"/>
              <a:ext cx="956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exp.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pronounced shell gap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shell structure quenched</a:t>
              </a: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102" y="114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102" y="1224"/>
              <a:ext cx="56" cy="56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102" y="1308"/>
              <a:ext cx="56" cy="5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Arc 14"/>
          <p:cNvSpPr>
            <a:spLocks/>
          </p:cNvSpPr>
          <p:nvPr/>
        </p:nvSpPr>
        <p:spPr bwMode="auto">
          <a:xfrm>
            <a:off x="3384550" y="1776412"/>
            <a:ext cx="4449763" cy="1119188"/>
          </a:xfrm>
          <a:custGeom>
            <a:avLst/>
            <a:gdLst>
              <a:gd name="T0" fmla="*/ 0 w 21600"/>
              <a:gd name="T1" fmla="*/ 0 h 24263"/>
              <a:gd name="T2" fmla="*/ 4415772 w 21600"/>
              <a:gd name="T3" fmla="*/ 1119188 h 24263"/>
              <a:gd name="T4" fmla="*/ 0 w 21600"/>
              <a:gd name="T5" fmla="*/ 996351 h 242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263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0"/>
                  <a:pt x="21544" y="23379"/>
                  <a:pt x="21435" y="24263"/>
                </a:cubicBezTo>
              </a:path>
              <a:path w="21600" h="24263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0"/>
                  <a:pt x="21544" y="23379"/>
                  <a:pt x="21435" y="24263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Arc 15"/>
          <p:cNvSpPr>
            <a:spLocks/>
          </p:cNvSpPr>
          <p:nvPr/>
        </p:nvSpPr>
        <p:spPr bwMode="auto">
          <a:xfrm>
            <a:off x="1692275" y="1625600"/>
            <a:ext cx="3740150" cy="2592387"/>
          </a:xfrm>
          <a:custGeom>
            <a:avLst/>
            <a:gdLst>
              <a:gd name="T0" fmla="*/ 0 w 21600"/>
              <a:gd name="T1" fmla="*/ 0 h 21600"/>
              <a:gd name="T2" fmla="*/ 3740150 w 21600"/>
              <a:gd name="T3" fmla="*/ 2592387 h 21600"/>
              <a:gd name="T4" fmla="*/ 0 w 21600"/>
              <a:gd name="T5" fmla="*/ 259238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The 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a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strophysical r-process 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/>
                <a:ea typeface="ＭＳ Ｐゴシック" pitchFamily="34" charset="-128"/>
                <a:cs typeface="Times New Roman"/>
              </a:rPr>
              <a:t>ʹpathʹ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724128" y="4932000"/>
            <a:ext cx="1944216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r-</a:t>
            </a:r>
            <a:r>
              <a:rPr kumimoji="0" lang="de-DE" altLang="de-D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process</a:t>
            </a:r>
            <a:r>
              <a:rPr kumimoji="0" lang="de-DE" alt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de-DE" altLang="de-D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waiting</a:t>
            </a:r>
            <a:r>
              <a:rPr kumimoji="0" lang="de-DE" alt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de-DE" altLang="de-D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point</a:t>
            </a:r>
            <a:endParaRPr kumimoji="0" lang="de-DE" altLang="de-DE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395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8" descr="Pb-2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627"/>
            <a:ext cx="5664200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9"/>
          <p:cNvSpPr txBox="1">
            <a:spLocks noChangeArrowheads="1"/>
          </p:cNvSpPr>
          <p:nvPr/>
        </p:nvSpPr>
        <p:spPr bwMode="auto">
          <a:xfrm>
            <a:off x="5735638" y="4473352"/>
            <a:ext cx="708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FF0000"/>
                </a:solidFill>
                <a:latin typeface="Arial" charset="0"/>
                <a:ea typeface="ＭＳ Ｐゴシック"/>
                <a:cs typeface="Arial" charset="0"/>
              </a:rPr>
              <a:t>0.0 keV</a:t>
            </a:r>
            <a:endParaRPr lang="de-DE" altLang="de-DE" sz="1200" b="1" smtClean="0">
              <a:solidFill>
                <a:srgbClr val="FF0000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8" name="Text Box 80"/>
          <p:cNvSpPr txBox="1">
            <a:spLocks noChangeArrowheads="1"/>
          </p:cNvSpPr>
          <p:nvPr/>
        </p:nvSpPr>
        <p:spPr bwMode="auto">
          <a:xfrm>
            <a:off x="5724525" y="3660552"/>
            <a:ext cx="749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779 keV</a:t>
            </a:r>
            <a:endParaRPr lang="de-DE" altLang="de-DE" sz="1200" b="1" smtClean="0">
              <a:solidFill>
                <a:srgbClr val="0033CC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9" name="Text Box 81"/>
          <p:cNvSpPr txBox="1">
            <a:spLocks noChangeArrowheads="1"/>
          </p:cNvSpPr>
          <p:nvPr/>
        </p:nvSpPr>
        <p:spPr bwMode="auto">
          <a:xfrm>
            <a:off x="5651500" y="2939827"/>
            <a:ext cx="8334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1423 keV</a:t>
            </a:r>
            <a:endParaRPr lang="de-DE" altLang="de-DE" sz="1200" b="1" smtClean="0">
              <a:solidFill>
                <a:srgbClr val="0033CC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0" name="Text Box 82"/>
          <p:cNvSpPr txBox="1">
            <a:spLocks noChangeArrowheads="1"/>
          </p:cNvSpPr>
          <p:nvPr/>
        </p:nvSpPr>
        <p:spPr bwMode="auto">
          <a:xfrm>
            <a:off x="5651500" y="2723927"/>
            <a:ext cx="8334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1558 keV</a:t>
            </a:r>
            <a:endParaRPr lang="de-DE" altLang="de-DE" sz="1200" b="1" smtClean="0">
              <a:solidFill>
                <a:srgbClr val="0033CC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1" name="Text Box 83"/>
          <p:cNvSpPr txBox="1">
            <a:spLocks noChangeArrowheads="1"/>
          </p:cNvSpPr>
          <p:nvPr/>
        </p:nvSpPr>
        <p:spPr bwMode="auto">
          <a:xfrm>
            <a:off x="5651500" y="2076227"/>
            <a:ext cx="8334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2202 keV</a:t>
            </a:r>
            <a:endParaRPr lang="de-DE" altLang="de-DE" sz="1200" b="1" smtClean="0">
              <a:solidFill>
                <a:srgbClr val="0033CC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2" name="Text Box 84"/>
          <p:cNvSpPr txBox="1">
            <a:spLocks noChangeArrowheads="1"/>
          </p:cNvSpPr>
          <p:nvPr/>
        </p:nvSpPr>
        <p:spPr bwMode="auto">
          <a:xfrm>
            <a:off x="5651500" y="1298352"/>
            <a:ext cx="8334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2846 keV</a:t>
            </a:r>
            <a:endParaRPr lang="de-DE" altLang="de-DE" sz="1200" b="1" smtClean="0">
              <a:solidFill>
                <a:srgbClr val="0033CC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3" name="Text Box 85"/>
          <p:cNvSpPr txBox="1">
            <a:spLocks noChangeArrowheads="1"/>
          </p:cNvSpPr>
          <p:nvPr/>
        </p:nvSpPr>
        <p:spPr bwMode="auto">
          <a:xfrm>
            <a:off x="323850" y="6613302"/>
            <a:ext cx="23383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smtClean="0">
                <a:solidFill>
                  <a:srgbClr val="000000"/>
                </a:solidFill>
                <a:latin typeface="Arial" charset="0"/>
                <a:ea typeface="ＭＳ Ｐゴシック"/>
                <a:cs typeface="Arial" charset="0"/>
              </a:rPr>
              <a:t>M. </a:t>
            </a:r>
            <a:r>
              <a:rPr lang="en-US" altLang="de-DE" sz="1000" dirty="0" err="1" smtClean="0">
                <a:solidFill>
                  <a:srgbClr val="000000"/>
                </a:solidFill>
                <a:latin typeface="Arial" charset="0"/>
                <a:ea typeface="ＭＳ Ｐゴシック"/>
                <a:cs typeface="Arial" charset="0"/>
              </a:rPr>
              <a:t>Rejmund</a:t>
            </a:r>
            <a:r>
              <a:rPr lang="en-US" altLang="de-DE" sz="1000" dirty="0" smtClean="0">
                <a:solidFill>
                  <a:srgbClr val="000000"/>
                </a:solidFill>
                <a:latin typeface="Arial" charset="0"/>
                <a:ea typeface="ＭＳ Ｐゴシック"/>
                <a:cs typeface="Arial" charset="0"/>
              </a:rPr>
              <a:t> </a:t>
            </a:r>
            <a:r>
              <a:rPr lang="en-US" altLang="de-DE" sz="1000" dirty="0" err="1" smtClean="0">
                <a:solidFill>
                  <a:srgbClr val="000000"/>
                </a:solidFill>
                <a:latin typeface="Arial" charset="0"/>
                <a:ea typeface="ＭＳ Ｐゴシック"/>
                <a:cs typeface="Arial" charset="0"/>
              </a:rPr>
              <a:t>Z.Phys</a:t>
            </a:r>
            <a:r>
              <a:rPr lang="en-US" altLang="de-DE" sz="1000" dirty="0" smtClean="0">
                <a:solidFill>
                  <a:srgbClr val="000000"/>
                </a:solidFill>
                <a:latin typeface="Arial" charset="0"/>
                <a:ea typeface="ＭＳ Ｐゴシック"/>
                <a:cs typeface="Arial" charset="0"/>
              </a:rPr>
              <a:t>. A359 (1997), 243</a:t>
            </a:r>
            <a:endParaRPr lang="de-DE" altLang="de-DE" sz="1000" dirty="0" smtClean="0">
              <a:solidFill>
                <a:srgbClr val="000000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4" name="Oval 91"/>
          <p:cNvSpPr>
            <a:spLocks noChangeArrowheads="1"/>
          </p:cNvSpPr>
          <p:nvPr/>
        </p:nvSpPr>
        <p:spPr bwMode="auto">
          <a:xfrm>
            <a:off x="76200" y="4130452"/>
            <a:ext cx="2209800" cy="2438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15" name="Rectangle 92"/>
          <p:cNvSpPr>
            <a:spLocks noChangeArrowheads="1"/>
          </p:cNvSpPr>
          <p:nvPr/>
        </p:nvSpPr>
        <p:spPr bwMode="auto">
          <a:xfrm>
            <a:off x="0" y="1196752"/>
            <a:ext cx="2374900" cy="538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16" name="Text Box 93"/>
          <p:cNvSpPr txBox="1">
            <a:spLocks noChangeArrowheads="1"/>
          </p:cNvSpPr>
          <p:nvPr/>
        </p:nvSpPr>
        <p:spPr bwMode="auto">
          <a:xfrm>
            <a:off x="5580063" y="5832000"/>
            <a:ext cx="2455862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dirty="0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-1304 </a:t>
            </a:r>
            <a:r>
              <a:rPr lang="en-US" altLang="de-DE" sz="1200" b="1" dirty="0" err="1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keV</a:t>
            </a:r>
            <a:r>
              <a:rPr lang="en-US" altLang="de-DE" sz="1200" b="1" dirty="0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 (pairing energy)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dirty="0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                  </a:t>
            </a:r>
            <a:r>
              <a:rPr lang="en-US" altLang="de-DE" sz="1200" b="1" dirty="0" smtClean="0">
                <a:solidFill>
                  <a:srgbClr val="FF0000"/>
                </a:solidFill>
                <a:latin typeface="Arial" charset="0"/>
                <a:ea typeface="ＭＳ Ｐゴシック"/>
                <a:cs typeface="Arial" charset="0"/>
              </a:rPr>
              <a:t>residual interaction !</a:t>
            </a:r>
            <a:endParaRPr lang="de-DE" altLang="de-DE" sz="1200" b="1" dirty="0" smtClean="0">
              <a:solidFill>
                <a:srgbClr val="0033CC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pic>
        <p:nvPicPr>
          <p:cNvPr id="18" name="Picture 9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5677"/>
            <a:ext cx="431800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6" descr="pb-20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7477"/>
            <a:ext cx="431800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7" descr="pb-209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17477"/>
            <a:ext cx="431800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8" descr="tl-207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349277"/>
            <a:ext cx="431800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9" descr="pb-208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17477"/>
            <a:ext cx="431800" cy="43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02"/>
          <p:cNvSpPr>
            <a:spLocks noChangeArrowheads="1"/>
          </p:cNvSpPr>
          <p:nvPr/>
        </p:nvSpPr>
        <p:spPr bwMode="auto">
          <a:xfrm>
            <a:off x="2374900" y="1196752"/>
            <a:ext cx="1258888" cy="538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25" name="Picture 100" descr="pb-210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01577"/>
            <a:ext cx="863600" cy="86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105"/>
          <p:cNvGrpSpPr>
            <a:grpSpLocks/>
          </p:cNvGrpSpPr>
          <p:nvPr/>
        </p:nvGrpSpPr>
        <p:grpSpPr bwMode="auto">
          <a:xfrm>
            <a:off x="7235825" y="1311052"/>
            <a:ext cx="1755775" cy="1695450"/>
            <a:chOff x="4558" y="638"/>
            <a:chExt cx="1106" cy="1068"/>
          </a:xfrm>
        </p:grpSpPr>
        <p:pic>
          <p:nvPicPr>
            <p:cNvPr id="27" name="Picture 8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638"/>
              <a:ext cx="1104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88"/>
            <p:cNvSpPr>
              <a:spLocks noChangeArrowheads="1"/>
            </p:cNvSpPr>
            <p:nvPr/>
          </p:nvSpPr>
          <p:spPr bwMode="auto">
            <a:xfrm>
              <a:off x="5040" y="1331"/>
              <a:ext cx="144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9" name="Rectangle 90"/>
            <p:cNvSpPr>
              <a:spLocks noChangeArrowheads="1"/>
            </p:cNvSpPr>
            <p:nvPr/>
          </p:nvSpPr>
          <p:spPr bwMode="auto">
            <a:xfrm>
              <a:off x="4608" y="638"/>
              <a:ext cx="1008" cy="1008"/>
            </a:xfrm>
            <a:prstGeom prst="rect">
              <a:avLst/>
            </a:prstGeom>
            <a:noFill/>
            <a:ln w="9525" algn="ctr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pic>
          <p:nvPicPr>
            <p:cNvPr id="30" name="Picture 101" descr="pb-209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1434"/>
              <a:ext cx="272" cy="27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103"/>
            <p:cNvSpPr>
              <a:spLocks noChangeAspect="1" noChangeArrowheads="1"/>
            </p:cNvSpPr>
            <p:nvPr/>
          </p:nvSpPr>
          <p:spPr bwMode="auto">
            <a:xfrm>
              <a:off x="5012" y="1292"/>
              <a:ext cx="57" cy="57"/>
            </a:xfrm>
            <a:prstGeom prst="ellipse">
              <a:avLst/>
            </a:prstGeom>
            <a:solidFill>
              <a:srgbClr val="0000CC"/>
            </a:solidFill>
            <a:ln w="25400" algn="ctr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</p:grpSp>
      <p:sp>
        <p:nvSpPr>
          <p:cNvPr id="32" name="Oval 104"/>
          <p:cNvSpPr>
            <a:spLocks noChangeAspect="1" noChangeArrowheads="1"/>
          </p:cNvSpPr>
          <p:nvPr/>
        </p:nvSpPr>
        <p:spPr bwMode="auto">
          <a:xfrm>
            <a:off x="8169275" y="2349277"/>
            <a:ext cx="90488" cy="90488"/>
          </a:xfrm>
          <a:prstGeom prst="ellipse">
            <a:avLst/>
          </a:prstGeom>
          <a:solidFill>
            <a:srgbClr val="0000CC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3" name="Rectangle 106"/>
          <p:cNvSpPr>
            <a:spLocks noChangeArrowheads="1"/>
          </p:cNvSpPr>
          <p:nvPr/>
        </p:nvSpPr>
        <p:spPr bwMode="auto">
          <a:xfrm>
            <a:off x="3633788" y="1196752"/>
            <a:ext cx="2879725" cy="538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4" name="Oval 107"/>
          <p:cNvSpPr>
            <a:spLocks noChangeAspect="1" noChangeArrowheads="1"/>
          </p:cNvSpPr>
          <p:nvPr/>
        </p:nvSpPr>
        <p:spPr bwMode="auto">
          <a:xfrm>
            <a:off x="8169275" y="2079402"/>
            <a:ext cx="90488" cy="90488"/>
          </a:xfrm>
          <a:prstGeom prst="ellipse">
            <a:avLst/>
          </a:prstGeom>
          <a:solidFill>
            <a:srgbClr val="0000CC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5" name="Text Box 108"/>
          <p:cNvSpPr txBox="1">
            <a:spLocks noChangeArrowheads="1"/>
          </p:cNvSpPr>
          <p:nvPr/>
        </p:nvSpPr>
        <p:spPr bwMode="auto">
          <a:xfrm>
            <a:off x="7650163" y="2671540"/>
            <a:ext cx="13144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exp. single particle energies</a:t>
            </a: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Level Scheme of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210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Pb</a:t>
            </a:r>
          </a:p>
        </p:txBody>
      </p:sp>
      <p:sp>
        <p:nvSpPr>
          <p:cNvPr id="37" name="Rechteck 36"/>
          <p:cNvSpPr/>
          <p:nvPr/>
        </p:nvSpPr>
        <p:spPr bwMode="auto">
          <a:xfrm>
            <a:off x="3780016" y="5841352"/>
            <a:ext cx="756000" cy="6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9001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 animBg="1"/>
      <p:bldP spid="15" grpId="0" animBg="1"/>
      <p:bldP spid="16" grpId="0" animBg="1"/>
      <p:bldP spid="24" grpId="0" animBg="1"/>
      <p:bldP spid="32" grpId="0" animBg="1"/>
      <p:bldP spid="32" grpId="1" animBg="1"/>
      <p:bldP spid="33" grpId="0" animBg="1"/>
      <p:bldP spid="34" grpId="0" animBg="1"/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Level Schemes in Neutron-Rich </a:t>
            </a:r>
            <a:r>
              <a:rPr lang="en-GB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Pb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 Isotopes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000" y="1188000"/>
            <a:ext cx="753268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6912000" y="1188000"/>
            <a:ext cx="612000" cy="6120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7524000" y="1188000"/>
            <a:ext cx="612000" cy="6120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8136000" y="1188000"/>
            <a:ext cx="612000" cy="6120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20000" y="1195200"/>
            <a:ext cx="41036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Pb216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632000" y="1195200"/>
            <a:ext cx="41036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Pb217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244000" y="1195200"/>
            <a:ext cx="41036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Pb218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2843808" y="2060848"/>
            <a:ext cx="5605376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CC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364000" y="2060848"/>
            <a:ext cx="601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b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9/2</a:t>
            </a:r>
            <a:endParaRPr lang="en-US" sz="2400" b="1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034" y="2852936"/>
            <a:ext cx="6673334" cy="34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1753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695034"/>
            <a:ext cx="7488095" cy="46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Nuclei Populated in Fragmentation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123728" y="1255334"/>
            <a:ext cx="510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GeV·A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beam with 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2.5 g/cm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667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γ-Ray 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S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pectra and Decay 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C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urves for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212,214,216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Pb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142" y="1412776"/>
            <a:ext cx="5925715" cy="486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8344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9"/>
          <p:cNvGrpSpPr>
            <a:grpSpLocks/>
          </p:cNvGrpSpPr>
          <p:nvPr/>
        </p:nvGrpSpPr>
        <p:grpSpPr bwMode="auto">
          <a:xfrm>
            <a:off x="179388" y="1389021"/>
            <a:ext cx="3330575" cy="3333750"/>
            <a:chOff x="764" y="810"/>
            <a:chExt cx="2098" cy="2100"/>
          </a:xfrm>
        </p:grpSpPr>
        <p:sp>
          <p:nvSpPr>
            <p:cNvPr id="5" name="23 CuadroTexto"/>
            <p:cNvSpPr txBox="1">
              <a:spLocks noChangeAspect="1" noChangeArrowheads="1"/>
            </p:cNvSpPr>
            <p:nvPr/>
          </p:nvSpPr>
          <p:spPr bwMode="auto">
            <a:xfrm>
              <a:off x="764" y="2674"/>
              <a:ext cx="385" cy="236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de-DE" sz="1600" b="1" kern="0" smtClean="0">
                  <a:solidFill>
                    <a:srgbClr val="FFFFFF"/>
                  </a:solidFill>
                  <a:ea typeface="ＭＳ Ｐゴシック" pitchFamily="64" charset="-128"/>
                </a:rPr>
                <a:t>N=Z</a:t>
              </a:r>
            </a:p>
          </p:txBody>
        </p:sp>
        <p:pic>
          <p:nvPicPr>
            <p:cNvPr id="6" name="4 Imagen" descr="Chart_f_Shell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" y="817"/>
              <a:ext cx="1779" cy="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13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377" y="2160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14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566" y="1971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15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755" y="1782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16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944" y="1593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17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2160" y="1377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18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2349" y="1188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19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2538" y="999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20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188" y="2349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21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972" y="2565"/>
              <a:ext cx="135" cy="13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22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2727" y="810"/>
              <a:ext cx="135" cy="13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23 CuadroTexto"/>
            <p:cNvSpPr txBox="1">
              <a:spLocks noChangeAspect="1" noChangeArrowheads="1"/>
            </p:cNvSpPr>
            <p:nvPr/>
          </p:nvSpPr>
          <p:spPr bwMode="auto">
            <a:xfrm>
              <a:off x="772" y="2674"/>
              <a:ext cx="408" cy="236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de-DE" sz="16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 pitchFamily="64" charset="-128"/>
                  <a:cs typeface="Times New Roman" panose="02020603050405020304" pitchFamily="18" charset="0"/>
                </a:rPr>
                <a:t>N=Z</a:t>
              </a:r>
            </a:p>
          </p:txBody>
        </p:sp>
      </p:grpSp>
      <p:sp>
        <p:nvSpPr>
          <p:cNvPr id="18" name="Text Box 113"/>
          <p:cNvSpPr txBox="1">
            <a:spLocks noChangeArrowheads="1"/>
          </p:cNvSpPr>
          <p:nvPr/>
        </p:nvSpPr>
        <p:spPr bwMode="auto">
          <a:xfrm>
            <a:off x="342900" y="6610309"/>
            <a:ext cx="33666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de-DE" sz="1000" i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rPr>
              <a:t>D. </a:t>
            </a:r>
            <a:r>
              <a:rPr lang="es-ES" altLang="de-DE" sz="1000" i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rPr>
              <a:t>Rudolph</a:t>
            </a:r>
            <a:r>
              <a:rPr lang="es-ES" altLang="de-DE" sz="1000" i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rPr>
              <a:t>, R. </a:t>
            </a:r>
            <a:r>
              <a:rPr lang="es-ES" altLang="de-DE" sz="1000" i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rPr>
              <a:t>Hoischen</a:t>
            </a:r>
            <a:r>
              <a:rPr lang="es-ES" altLang="de-DE" sz="1000" i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rPr>
              <a:t> et al., Phys.Rev.C78 (2008), 021301</a:t>
            </a:r>
          </a:p>
        </p:txBody>
      </p:sp>
      <p:grpSp>
        <p:nvGrpSpPr>
          <p:cNvPr id="19" name="Group 123"/>
          <p:cNvGrpSpPr>
            <a:grpSpLocks/>
          </p:cNvGrpSpPr>
          <p:nvPr/>
        </p:nvGrpSpPr>
        <p:grpSpPr bwMode="auto">
          <a:xfrm>
            <a:off x="4067175" y="1676359"/>
            <a:ext cx="4933950" cy="3900487"/>
            <a:chOff x="2652" y="799"/>
            <a:chExt cx="3108" cy="2457"/>
          </a:xfrm>
        </p:grpSpPr>
        <p:pic>
          <p:nvPicPr>
            <p:cNvPr id="20" name="Picture 1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2" y="799"/>
              <a:ext cx="3108" cy="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 Box 117"/>
            <p:cNvSpPr txBox="1">
              <a:spLocks noChangeArrowheads="1"/>
            </p:cNvSpPr>
            <p:nvPr/>
          </p:nvSpPr>
          <p:spPr bwMode="auto">
            <a:xfrm>
              <a:off x="3734" y="3083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mtClean="0">
                  <a:solidFill>
                    <a:srgbClr val="FF0000"/>
                  </a:solidFill>
                  <a:latin typeface="Times New Roman" pitchFamily="18" charset="0"/>
                  <a:ea typeface="ＭＳ Ｐゴシック"/>
                </a:rPr>
                <a:t>28</a:t>
              </a:r>
            </a:p>
          </p:txBody>
        </p:sp>
        <p:sp>
          <p:nvSpPr>
            <p:cNvPr id="22" name="Text Box 118"/>
            <p:cNvSpPr txBox="1">
              <a:spLocks noChangeArrowheads="1"/>
            </p:cNvSpPr>
            <p:nvPr/>
          </p:nvSpPr>
          <p:spPr bwMode="auto">
            <a:xfrm>
              <a:off x="4641" y="3083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mtClean="0">
                  <a:solidFill>
                    <a:srgbClr val="FF0000"/>
                  </a:solidFill>
                  <a:latin typeface="Times New Roman" pitchFamily="18" charset="0"/>
                  <a:ea typeface="ＭＳ Ｐゴシック"/>
                </a:rPr>
                <a:t>26</a:t>
              </a:r>
            </a:p>
          </p:txBody>
        </p:sp>
        <p:sp>
          <p:nvSpPr>
            <p:cNvPr id="23" name="Text Box 119"/>
            <p:cNvSpPr txBox="1">
              <a:spLocks noChangeArrowheads="1"/>
            </p:cNvSpPr>
            <p:nvPr/>
          </p:nvSpPr>
          <p:spPr bwMode="auto">
            <a:xfrm>
              <a:off x="4097" y="3083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mtClean="0">
                  <a:solidFill>
                    <a:srgbClr val="0000CC"/>
                  </a:solidFill>
                  <a:latin typeface="Times New Roman" pitchFamily="18" charset="0"/>
                  <a:ea typeface="ＭＳ Ｐゴシック"/>
                </a:rPr>
                <a:t>26</a:t>
              </a:r>
            </a:p>
          </p:txBody>
        </p:sp>
        <p:sp>
          <p:nvSpPr>
            <p:cNvPr id="24" name="Text Box 120"/>
            <p:cNvSpPr txBox="1">
              <a:spLocks noChangeArrowheads="1"/>
            </p:cNvSpPr>
            <p:nvPr/>
          </p:nvSpPr>
          <p:spPr bwMode="auto">
            <a:xfrm>
              <a:off x="5012" y="3083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mtClean="0">
                  <a:solidFill>
                    <a:srgbClr val="0000CC"/>
                  </a:solidFill>
                  <a:latin typeface="Times New Roman" pitchFamily="18" charset="0"/>
                  <a:ea typeface="ＭＳ Ｐゴシック"/>
                </a:rPr>
                <a:t>28</a:t>
              </a:r>
            </a:p>
          </p:txBody>
        </p:sp>
      </p:grpSp>
      <p:sp>
        <p:nvSpPr>
          <p:cNvPr id="25" name="Text Box 121"/>
          <p:cNvSpPr txBox="1">
            <a:spLocks noChangeArrowheads="1"/>
          </p:cNvSpPr>
          <p:nvPr/>
        </p:nvSpPr>
        <p:spPr bwMode="auto">
          <a:xfrm>
            <a:off x="7019925" y="1612859"/>
            <a:ext cx="996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525(10) ns</a:t>
            </a:r>
          </a:p>
        </p:txBody>
      </p:sp>
      <p:sp>
        <p:nvSpPr>
          <p:cNvPr id="26" name="Text Box 122"/>
          <p:cNvSpPr txBox="1">
            <a:spLocks noChangeArrowheads="1"/>
          </p:cNvSpPr>
          <p:nvPr/>
        </p:nvSpPr>
        <p:spPr bwMode="auto">
          <a:xfrm>
            <a:off x="5573713" y="1612859"/>
            <a:ext cx="8826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CC66"/>
                </a:solidFill>
                <a:latin typeface="Times New Roman" pitchFamily="18" charset="0"/>
                <a:ea typeface="ＭＳ Ｐゴシック"/>
              </a:rPr>
              <a:t>218(4) ns</a:t>
            </a:r>
          </a:p>
        </p:txBody>
      </p:sp>
      <p:sp>
        <p:nvSpPr>
          <p:cNvPr id="27" name="Rectangle 115"/>
          <p:cNvSpPr>
            <a:spLocks noChangeArrowheads="1"/>
          </p:cNvSpPr>
          <p:nvPr/>
        </p:nvSpPr>
        <p:spPr bwMode="auto">
          <a:xfrm>
            <a:off x="8101013" y="1676359"/>
            <a:ext cx="971550" cy="3816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28" name="Text Box 112"/>
          <p:cNvSpPr txBox="1">
            <a:spLocks noChangeArrowheads="1"/>
          </p:cNvSpPr>
          <p:nvPr/>
        </p:nvSpPr>
        <p:spPr bwMode="auto">
          <a:xfrm>
            <a:off x="2771775" y="4256046"/>
            <a:ext cx="2663825" cy="5175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de-DE" sz="14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decay of the excited 10</a:t>
            </a:r>
            <a:r>
              <a:rPr lang="es-ES" altLang="de-DE" sz="1400" b="1" baseline="3000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+</a:t>
            </a:r>
            <a:r>
              <a:rPr lang="es-ES" altLang="de-DE" sz="14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-state by proton emission and  </a:t>
            </a:r>
            <a:r>
              <a:rPr lang="es-ES" altLang="de-DE" sz="14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  <a:sym typeface="Symbol" pitchFamily="18" charset="2"/>
              </a:rPr>
              <a:t>-radiation</a:t>
            </a:r>
            <a:endParaRPr lang="es-ES" altLang="de-DE" sz="2000" b="1" smtClean="0">
              <a:solidFill>
                <a:srgbClr val="FF0000"/>
              </a:solidFill>
              <a:latin typeface="Times New Roman" pitchFamily="18" charset="0"/>
              <a:ea typeface="ＭＳ Ｐゴシック"/>
              <a:cs typeface="Arial" charset="0"/>
            </a:endParaRPr>
          </a:p>
        </p:txBody>
      </p:sp>
      <p:sp>
        <p:nvSpPr>
          <p:cNvPr id="29" name="Oval 124"/>
          <p:cNvSpPr>
            <a:spLocks noChangeArrowheads="1"/>
          </p:cNvSpPr>
          <p:nvPr/>
        </p:nvSpPr>
        <p:spPr bwMode="auto">
          <a:xfrm>
            <a:off x="4065588" y="2351046"/>
            <a:ext cx="1187450" cy="1187450"/>
          </a:xfrm>
          <a:prstGeom prst="ellipse">
            <a:avLst/>
          </a:prstGeom>
          <a:noFill/>
          <a:ln w="25400">
            <a:solidFill>
              <a:srgbClr val="00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0" name="Rectangle 114"/>
          <p:cNvSpPr>
            <a:spLocks noChangeArrowheads="1"/>
          </p:cNvSpPr>
          <p:nvPr/>
        </p:nvSpPr>
        <p:spPr bwMode="auto">
          <a:xfrm>
            <a:off x="3995738" y="1676359"/>
            <a:ext cx="1500187" cy="2232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1" name="Line 125"/>
          <p:cNvSpPr>
            <a:spLocks noChangeAspect="1" noChangeShapeType="1"/>
          </p:cNvSpPr>
          <p:nvPr/>
        </p:nvSpPr>
        <p:spPr bwMode="auto">
          <a:xfrm>
            <a:off x="2124075" y="1516021"/>
            <a:ext cx="125888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2" name="Line 126"/>
          <p:cNvSpPr>
            <a:spLocks noChangeAspect="1" noChangeShapeType="1"/>
          </p:cNvSpPr>
          <p:nvPr/>
        </p:nvSpPr>
        <p:spPr bwMode="auto">
          <a:xfrm>
            <a:off x="2122488" y="1811296"/>
            <a:ext cx="12588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3" name="Line 127"/>
          <p:cNvSpPr>
            <a:spLocks noChangeAspect="1" noChangeShapeType="1"/>
          </p:cNvSpPr>
          <p:nvPr/>
        </p:nvSpPr>
        <p:spPr bwMode="auto">
          <a:xfrm>
            <a:off x="3087688" y="1522371"/>
            <a:ext cx="1587" cy="1306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4" name="Line 128"/>
          <p:cNvSpPr>
            <a:spLocks noChangeAspect="1" noChangeShapeType="1"/>
          </p:cNvSpPr>
          <p:nvPr/>
        </p:nvSpPr>
        <p:spPr bwMode="auto">
          <a:xfrm>
            <a:off x="3389313" y="1522371"/>
            <a:ext cx="1587" cy="1306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5" name="Rectangle 103"/>
          <p:cNvSpPr>
            <a:spLocks noChangeArrowheads="1"/>
          </p:cNvSpPr>
          <p:nvPr/>
        </p:nvSpPr>
        <p:spPr bwMode="auto">
          <a:xfrm>
            <a:off x="3087688" y="2127209"/>
            <a:ext cx="306387" cy="298450"/>
          </a:xfrm>
          <a:prstGeom prst="rect">
            <a:avLst/>
          </a:prstGeom>
          <a:noFill/>
          <a:ln w="19050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6" name="Rectangle 101"/>
          <p:cNvSpPr>
            <a:spLocks noChangeArrowheads="1"/>
          </p:cNvSpPr>
          <p:nvPr/>
        </p:nvSpPr>
        <p:spPr bwMode="auto">
          <a:xfrm>
            <a:off x="2474913" y="1516021"/>
            <a:ext cx="306387" cy="298450"/>
          </a:xfrm>
          <a:prstGeom prst="rect">
            <a:avLst/>
          </a:prstGeom>
          <a:noFill/>
          <a:ln w="19050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7" name="Text Box 129"/>
          <p:cNvSpPr txBox="1">
            <a:spLocks noChangeArrowheads="1"/>
          </p:cNvSpPr>
          <p:nvPr/>
        </p:nvSpPr>
        <p:spPr bwMode="auto">
          <a:xfrm>
            <a:off x="1816100" y="1509671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28</a:t>
            </a:r>
          </a:p>
        </p:txBody>
      </p:sp>
      <p:sp>
        <p:nvSpPr>
          <p:cNvPr id="38" name="Text Box 130"/>
          <p:cNvSpPr txBox="1">
            <a:spLocks noChangeArrowheads="1"/>
          </p:cNvSpPr>
          <p:nvPr/>
        </p:nvSpPr>
        <p:spPr bwMode="auto">
          <a:xfrm>
            <a:off x="3059113" y="2684421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28</a:t>
            </a:r>
          </a:p>
        </p:txBody>
      </p:sp>
      <p:sp>
        <p:nvSpPr>
          <p:cNvPr id="39" name="Text Box 132"/>
          <p:cNvSpPr txBox="1">
            <a:spLocks noChangeArrowheads="1"/>
          </p:cNvSpPr>
          <p:nvPr/>
        </p:nvSpPr>
        <p:spPr bwMode="auto">
          <a:xfrm>
            <a:off x="7248292" y="6610746"/>
            <a:ext cx="1598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54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Fe / </a:t>
            </a:r>
            <a:r>
              <a:rPr lang="de-DE" altLang="de-DE" sz="1200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54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Ni: </a:t>
            </a:r>
            <a:r>
              <a:rPr lang="el-GR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π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/ </a:t>
            </a:r>
            <a:r>
              <a:rPr lang="el-GR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ν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 (f</a:t>
            </a:r>
            <a:r>
              <a:rPr lang="de-DE" altLang="de-DE" sz="1200" baseline="-25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7/2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)</a:t>
            </a:r>
            <a:r>
              <a:rPr lang="de-DE" altLang="de-DE" sz="1200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-2</a:t>
            </a:r>
            <a:endParaRPr lang="el-GR" altLang="de-DE" sz="1200" dirty="0" smtClean="0">
              <a:solidFill>
                <a:srgbClr val="000000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69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T=1 Isospin Symmetry in pf-shell Nuclei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search for isospin breaking effects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41" name="Picture 1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" y="1224000"/>
            <a:ext cx="1218117" cy="8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251520" y="2088000"/>
            <a:ext cx="900000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de-DE" sz="1200" b="1" kern="0" dirty="0">
                <a:solidFill>
                  <a:srgbClr val="000000"/>
                </a:solidFill>
                <a:latin typeface="Times New Roman" pitchFamily="18" charset="0"/>
                <a:ea typeface="Osaka" charset="-128"/>
              </a:rPr>
              <a:t>m</a:t>
            </a:r>
            <a:r>
              <a:rPr kumimoji="0" lang="en-GB" alt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charset="-128"/>
              </a:rPr>
              <a:t>irror</a:t>
            </a:r>
            <a:r>
              <a:rPr kumimoji="0" lang="en-GB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charset="-128"/>
              </a:rPr>
              <a:t> nuclei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000" y="3356992"/>
            <a:ext cx="528572" cy="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767817"/>
            <a:ext cx="528572" cy="59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4007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 animBg="1"/>
      <p:bldP spid="30" grpId="0" animBg="1"/>
      <p:bldP spid="35" grpId="0" animBg="1"/>
      <p:bldP spid="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Identification of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54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Ni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t="12236" r="56085" b="11375"/>
          <a:stretch>
            <a:fillRect/>
          </a:stretch>
        </p:blipFill>
        <p:spPr bwMode="auto">
          <a:xfrm>
            <a:off x="0" y="1212105"/>
            <a:ext cx="365125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83" t="12236" r="56085" b="1137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80000" y="2232000"/>
            <a:ext cx="343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s-ES" altLang="de-DE" sz="2400" b="1" dirty="0">
                <a:latin typeface="Comic Sans MS" pitchFamily="66" charset="0"/>
                <a:sym typeface="Symbol" pitchFamily="18" charset="2"/>
              </a:rPr>
              <a:t> </a:t>
            </a:r>
            <a:r>
              <a:rPr lang="es-ES" altLang="de-DE" sz="2400" b="1" dirty="0" err="1">
                <a:latin typeface="Comic Sans MS" pitchFamily="66" charset="0"/>
                <a:sym typeface="Symbol" pitchFamily="18" charset="2"/>
              </a:rPr>
              <a:t>coincidence</a:t>
            </a:r>
            <a:r>
              <a:rPr lang="es-ES" altLang="de-DE" sz="2400" b="1" dirty="0">
                <a:latin typeface="Comic Sans MS" pitchFamily="66" charset="0"/>
                <a:sym typeface="Symbol" pitchFamily="18" charset="2"/>
              </a:rPr>
              <a:t> </a:t>
            </a:r>
            <a:r>
              <a:rPr lang="es-ES" altLang="de-DE" sz="2400" b="1" dirty="0" err="1">
                <a:latin typeface="Comic Sans MS" pitchFamily="66" charset="0"/>
                <a:sym typeface="Symbol" pitchFamily="18" charset="2"/>
              </a:rPr>
              <a:t>spectra</a:t>
            </a:r>
            <a:endParaRPr lang="es-ES" altLang="de-DE" sz="2400" b="1" dirty="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03350" y="5749180"/>
            <a:ext cx="1643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s-ES" altLang="de-DE" b="1">
                <a:solidFill>
                  <a:srgbClr val="0000FF"/>
                </a:solidFill>
                <a:latin typeface="Times New Roman" pitchFamily="18" charset="0"/>
              </a:rPr>
              <a:t>gate on </a:t>
            </a:r>
            <a:r>
              <a:rPr lang="es-ES" altLang="de-DE" b="1" baseline="30000">
                <a:solidFill>
                  <a:srgbClr val="0000FF"/>
                </a:solidFill>
                <a:latin typeface="Times New Roman" pitchFamily="18" charset="0"/>
              </a:rPr>
              <a:t>54</a:t>
            </a:r>
            <a:r>
              <a:rPr lang="es-ES" altLang="de-DE" b="1">
                <a:solidFill>
                  <a:srgbClr val="0000FF"/>
                </a:solidFill>
                <a:latin typeface="Times New Roman" pitchFamily="18" charset="0"/>
              </a:rPr>
              <a:t>Ni</a:t>
            </a:r>
          </a:p>
          <a:p>
            <a:pPr algn="l" eaLnBrk="1" hangingPunct="1"/>
            <a:r>
              <a:rPr lang="es-ES" altLang="de-DE" b="1">
                <a:solidFill>
                  <a:srgbClr val="0000FF"/>
                </a:solidFill>
                <a:latin typeface="Times New Roman" pitchFamily="18" charset="0"/>
              </a:rPr>
              <a:t>50 ns &lt; t &lt; 1 </a:t>
            </a:r>
            <a:r>
              <a:rPr lang="es-ES" altLang="de-DE" b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s</a:t>
            </a:r>
          </a:p>
        </p:txBody>
      </p:sp>
      <p:pic>
        <p:nvPicPr>
          <p:cNvPr id="8" name="Picture 6" descr="energy-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31243"/>
            <a:ext cx="44100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energy-tim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31243"/>
            <a:ext cx="42862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t25-g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" r="4843"/>
          <a:stretch>
            <a:fillRect/>
          </a:stretch>
        </p:blipFill>
        <p:spPr bwMode="auto">
          <a:xfrm>
            <a:off x="3708000" y="2736000"/>
            <a:ext cx="5154347" cy="35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276600" y="2580530"/>
            <a:ext cx="647700" cy="2159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379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amma-sing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85863"/>
            <a:ext cx="87249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58925" y="1549400"/>
            <a:ext cx="6278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2400" b="1" smtClean="0">
                <a:solidFill>
                  <a:srgbClr val="000000"/>
                </a:solidFill>
                <a:latin typeface="Comic Sans MS" pitchFamily="66" charset="0"/>
              </a:rPr>
              <a:t>Delayed </a:t>
            </a:r>
            <a:r>
              <a:rPr lang="es-ES" altLang="de-DE" sz="2400" b="1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-spectrum for </a:t>
            </a:r>
            <a:r>
              <a:rPr lang="es-ES" altLang="de-DE" sz="2400" b="1" baseline="300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54</a:t>
            </a:r>
            <a:r>
              <a:rPr lang="es-ES" altLang="de-DE" sz="2400" b="1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Ni  (50ns-1s)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90625" y="5834063"/>
            <a:ext cx="708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2400" b="1" smtClean="0">
                <a:solidFill>
                  <a:srgbClr val="FF0000"/>
                </a:solidFill>
                <a:latin typeface="Comic Sans MS" pitchFamily="66" charset="0"/>
              </a:rPr>
              <a:t>Where does the 1327 keV line come from ???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3343275" y="5170488"/>
            <a:ext cx="628650" cy="6429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The big surprise ...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7431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Production of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R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adioactive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I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on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B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eams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908175" y="1330598"/>
            <a:ext cx="2549525" cy="749300"/>
            <a:chOff x="334" y="2641"/>
            <a:chExt cx="1606" cy="472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34" y="2748"/>
              <a:ext cx="482" cy="255"/>
              <a:chOff x="334" y="2748"/>
              <a:chExt cx="482" cy="255"/>
            </a:xfrm>
          </p:grpSpPr>
          <p:sp>
            <p:nvSpPr>
              <p:cNvPr id="27" name="Oval 6"/>
              <p:cNvSpPr>
                <a:spLocks noChangeAspect="1" noChangeArrowheads="1"/>
              </p:cNvSpPr>
              <p:nvPr/>
            </p:nvSpPr>
            <p:spPr bwMode="auto">
              <a:xfrm>
                <a:off x="334" y="2748"/>
                <a:ext cx="268" cy="255"/>
              </a:xfrm>
              <a:prstGeom prst="ellipse">
                <a:avLst/>
              </a:prstGeom>
              <a:solidFill>
                <a:srgbClr val="33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Line 7"/>
              <p:cNvSpPr>
                <a:spLocks noChangeAspect="1" noChangeShapeType="1"/>
              </p:cNvSpPr>
              <p:nvPr/>
            </p:nvSpPr>
            <p:spPr bwMode="auto">
              <a:xfrm>
                <a:off x="593" y="2887"/>
                <a:ext cx="223" cy="1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23" y="2748"/>
              <a:ext cx="476" cy="259"/>
              <a:chOff x="923" y="2748"/>
              <a:chExt cx="476" cy="259"/>
            </a:xfrm>
          </p:grpSpPr>
          <p:sp>
            <p:nvSpPr>
              <p:cNvPr id="24" name="Oval 9"/>
              <p:cNvSpPr>
                <a:spLocks noChangeAspect="1" noChangeArrowheads="1"/>
              </p:cNvSpPr>
              <p:nvPr/>
            </p:nvSpPr>
            <p:spPr bwMode="auto">
              <a:xfrm>
                <a:off x="923" y="2748"/>
                <a:ext cx="264" cy="259"/>
              </a:xfrm>
              <a:prstGeom prst="ellipse">
                <a:avLst/>
              </a:prstGeom>
              <a:solidFill>
                <a:srgbClr val="33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AutoShape 10"/>
              <p:cNvSpPr>
                <a:spLocks noChangeAspect="1" noChangeArrowheads="1"/>
              </p:cNvSpPr>
              <p:nvPr/>
            </p:nvSpPr>
            <p:spPr bwMode="auto">
              <a:xfrm rot="16200000">
                <a:off x="1032" y="2898"/>
                <a:ext cx="43" cy="175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Line 11"/>
              <p:cNvSpPr>
                <a:spLocks noChangeAspect="1" noChangeShapeType="1"/>
              </p:cNvSpPr>
              <p:nvPr/>
            </p:nvSpPr>
            <p:spPr bwMode="auto">
              <a:xfrm>
                <a:off x="1180" y="2899"/>
                <a:ext cx="219" cy="0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8" name="Oval 12"/>
            <p:cNvSpPr>
              <a:spLocks noChangeAspect="1" noChangeArrowheads="1"/>
            </p:cNvSpPr>
            <p:nvPr/>
          </p:nvSpPr>
          <p:spPr bwMode="auto">
            <a:xfrm>
              <a:off x="696" y="2975"/>
              <a:ext cx="138" cy="138"/>
            </a:xfrm>
            <a:prstGeom prst="ellipse">
              <a:avLst/>
            </a:prstGeom>
            <a:solidFill>
              <a:srgbClr val="000000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1467" y="2641"/>
              <a:ext cx="473" cy="426"/>
              <a:chOff x="1467" y="2641"/>
              <a:chExt cx="473" cy="426"/>
            </a:xfrm>
          </p:grpSpPr>
          <p:sp>
            <p:nvSpPr>
              <p:cNvPr id="10" name="Oval 14"/>
              <p:cNvSpPr>
                <a:spLocks noChangeAspect="1" noChangeArrowheads="1"/>
              </p:cNvSpPr>
              <p:nvPr/>
            </p:nvSpPr>
            <p:spPr bwMode="auto">
              <a:xfrm>
                <a:off x="1467" y="2758"/>
                <a:ext cx="263" cy="245"/>
              </a:xfrm>
              <a:prstGeom prst="ellipse">
                <a:avLst/>
              </a:prstGeom>
              <a:solidFill>
                <a:srgbClr val="00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Line 15"/>
              <p:cNvSpPr>
                <a:spLocks noChangeAspect="1" noChangeShapeType="1"/>
              </p:cNvSpPr>
              <p:nvPr/>
            </p:nvSpPr>
            <p:spPr bwMode="auto">
              <a:xfrm>
                <a:off x="1721" y="2881"/>
                <a:ext cx="219" cy="0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Oval 16"/>
              <p:cNvSpPr>
                <a:spLocks noChangeAspect="1" noChangeArrowheads="1"/>
              </p:cNvSpPr>
              <p:nvPr/>
            </p:nvSpPr>
            <p:spPr bwMode="auto">
              <a:xfrm>
                <a:off x="1620" y="2942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Oval 17"/>
              <p:cNvSpPr>
                <a:spLocks noChangeAspect="1" noChangeArrowheads="1"/>
              </p:cNvSpPr>
              <p:nvPr/>
            </p:nvSpPr>
            <p:spPr bwMode="auto">
              <a:xfrm>
                <a:off x="1620" y="2840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Oval 18"/>
              <p:cNvSpPr>
                <a:spLocks noChangeAspect="1" noChangeArrowheads="1"/>
              </p:cNvSpPr>
              <p:nvPr/>
            </p:nvSpPr>
            <p:spPr bwMode="auto">
              <a:xfrm>
                <a:off x="1533" y="2881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15" name="Group 19"/>
              <p:cNvGrpSpPr>
                <a:grpSpLocks/>
              </p:cNvGrpSpPr>
              <p:nvPr/>
            </p:nvGrpSpPr>
            <p:grpSpPr bwMode="auto">
              <a:xfrm>
                <a:off x="1639" y="2641"/>
                <a:ext cx="124" cy="103"/>
                <a:chOff x="1639" y="2641"/>
                <a:chExt cx="124" cy="103"/>
              </a:xfrm>
            </p:grpSpPr>
            <p:sp>
              <p:nvSpPr>
                <p:cNvPr id="22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639" y="2695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23" name="Line 21"/>
                <p:cNvSpPr>
                  <a:spLocks noChangeAspect="1" noChangeShapeType="1"/>
                </p:cNvSpPr>
                <p:nvPr/>
              </p:nvSpPr>
              <p:spPr bwMode="auto">
                <a:xfrm rot="4800000" flipH="1" flipV="1">
                  <a:off x="1698" y="2625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6" name="Group 22"/>
              <p:cNvGrpSpPr>
                <a:grpSpLocks/>
              </p:cNvGrpSpPr>
              <p:nvPr/>
            </p:nvGrpSpPr>
            <p:grpSpPr bwMode="auto">
              <a:xfrm>
                <a:off x="1733" y="2756"/>
                <a:ext cx="140" cy="84"/>
                <a:chOff x="1733" y="2756"/>
                <a:chExt cx="140" cy="84"/>
              </a:xfrm>
            </p:grpSpPr>
            <p:sp>
              <p:nvSpPr>
                <p:cNvPr id="20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1733" y="2791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21" name="Line 24"/>
                <p:cNvSpPr>
                  <a:spLocks noChangeAspect="1" noChangeShapeType="1"/>
                </p:cNvSpPr>
                <p:nvPr/>
              </p:nvSpPr>
              <p:spPr bwMode="auto">
                <a:xfrm rot="6000000" flipH="1" flipV="1">
                  <a:off x="1808" y="2740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7" name="Group 25"/>
              <p:cNvGrpSpPr>
                <a:grpSpLocks/>
              </p:cNvGrpSpPr>
              <p:nvPr/>
            </p:nvGrpSpPr>
            <p:grpSpPr bwMode="auto">
              <a:xfrm>
                <a:off x="1688" y="2976"/>
                <a:ext cx="124" cy="91"/>
                <a:chOff x="1688" y="2976"/>
                <a:chExt cx="124" cy="91"/>
              </a:xfrm>
            </p:grpSpPr>
            <p:sp>
              <p:nvSpPr>
                <p:cNvPr id="18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976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9" name="Line 27"/>
                <p:cNvSpPr>
                  <a:spLocks noChangeAspect="1" noChangeShapeType="1"/>
                </p:cNvSpPr>
                <p:nvPr/>
              </p:nvSpPr>
              <p:spPr bwMode="auto">
                <a:xfrm rot="8400000" flipH="1" flipV="1">
                  <a:off x="1762" y="2986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</p:grpSp>
      </p:grp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4894263" y="1546498"/>
            <a:ext cx="1751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Comic Sans MS" pitchFamily="66" charset="0"/>
              </a:rPr>
              <a:t>Fragmentation</a:t>
            </a:r>
          </a:p>
        </p:txBody>
      </p:sp>
      <p:pic>
        <p:nvPicPr>
          <p:cNvPr id="30" name="Picture 31" descr="02-ProdRadioKerne_Seite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020" y="2752998"/>
            <a:ext cx="6459538" cy="210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991295" y="3616598"/>
            <a:ext cx="576263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251520" y="3640410"/>
            <a:ext cx="1322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</a:rPr>
              <a:t>primary beam</a:t>
            </a: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1365357" y="5418733"/>
            <a:ext cx="6675224" cy="353943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700" b="1" dirty="0" smtClean="0">
                <a:solidFill>
                  <a:srgbClr val="0000CC"/>
                </a:solidFill>
                <a:latin typeface="Comic Sans MS" pitchFamily="66" charset="0"/>
              </a:rPr>
              <a:t>time-of-flight through the fragment separator FRS </a:t>
            </a:r>
            <a:r>
              <a:rPr lang="en-US" altLang="de-DE" sz="1700" b="1" dirty="0" smtClean="0">
                <a:solidFill>
                  <a:srgbClr val="000000"/>
                </a:solidFill>
                <a:latin typeface="Comic Sans MS" pitchFamily="66" charset="0"/>
              </a:rPr>
              <a:t>~300 ns</a:t>
            </a:r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4894263" y="1978298"/>
            <a:ext cx="3295650" cy="3048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in ~20%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 all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cases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the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fragment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is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excited</a:t>
            </a:r>
            <a:endParaRPr lang="de-DE" altLang="de-DE" sz="1400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" name="Rectangle 36"/>
          <p:cNvSpPr>
            <a:spLocks noChangeArrowheads="1"/>
          </p:cNvSpPr>
          <p:nvPr/>
        </p:nvSpPr>
        <p:spPr bwMode="auto">
          <a:xfrm>
            <a:off x="2528888" y="5912445"/>
            <a:ext cx="4203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181E"/>
              </a:buClr>
              <a:buSzPct val="110000"/>
              <a:buFont typeface="Wingdings" pitchFamily="2" charset="2"/>
              <a:buNone/>
              <a:tabLst/>
              <a:defRPr/>
            </a:pPr>
            <a:r>
              <a:rPr kumimoji="0" lang="en-US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itchFamily="18" charset="0"/>
              </a:rPr>
              <a:t>Isomeric states can be investigated!</a:t>
            </a:r>
            <a:endParaRPr kumimoji="0" lang="en-US" altLang="de-DE" sz="20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5363270" y="4499248"/>
            <a:ext cx="2159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7" name="Picture 4" descr="clu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33803"/>
          <a:stretch>
            <a:fillRect/>
          </a:stretch>
        </p:blipFill>
        <p:spPr bwMode="auto">
          <a:xfrm>
            <a:off x="7092280" y="3096000"/>
            <a:ext cx="1154787" cy="10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5804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 animBg="1"/>
      <p:bldP spid="35" grpId="0" build="p"/>
      <p:bldP spid="3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Time Spectra (Long-Range TDC)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5" name="Picture 3" descr="tim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735965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0145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0" y="3346664"/>
            <a:ext cx="3109524" cy="305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2087"/>
            <a:ext cx="3249524" cy="15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69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Active Target</a:t>
            </a:r>
            <a:endParaRPr lang="en-GB" altLang="de-DE" sz="2600" b="1" dirty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S</a:t>
            </a:r>
            <a:r>
              <a:rPr lang="en-GB" altLang="de-DE" sz="1600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ilicon</a:t>
            </a:r>
            <a:r>
              <a:rPr lang="en-GB" altLang="de-DE" sz="1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</a:t>
            </a:r>
            <a:r>
              <a:rPr lang="en-GB" altLang="de-DE" sz="16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I</a:t>
            </a:r>
            <a:r>
              <a:rPr lang="en-GB" altLang="de-DE" sz="16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M</a:t>
            </a:r>
            <a:r>
              <a:rPr lang="en-GB" altLang="de-DE" sz="1600" b="1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plantation</a:t>
            </a:r>
            <a:r>
              <a:rPr lang="en-GB" altLang="de-DE" sz="1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</a:t>
            </a:r>
            <a:r>
              <a:rPr lang="en-GB" altLang="de-DE" sz="1600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Detector and </a:t>
            </a:r>
            <a:r>
              <a:rPr lang="en-GB" altLang="de-DE" sz="1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B</a:t>
            </a:r>
            <a:r>
              <a:rPr lang="en-GB" altLang="de-DE" sz="1600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eta</a:t>
            </a:r>
            <a:r>
              <a:rPr lang="en-GB" altLang="de-DE" sz="1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</a:t>
            </a:r>
            <a:r>
              <a:rPr lang="en-GB" altLang="de-DE" sz="1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A</a:t>
            </a:r>
            <a:r>
              <a:rPr lang="en-GB" altLang="de-DE" sz="1600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bsorber</a:t>
            </a:r>
            <a:endParaRPr lang="en-GB" altLang="de-DE" sz="1600" b="1" dirty="0" smtClean="0">
              <a:solidFill>
                <a:schemeClr val="tx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cxnSp>
        <p:nvCxnSpPr>
          <p:cNvPr id="5" name="Gerade Verbindung mit Pfeil 4"/>
          <p:cNvCxnSpPr/>
          <p:nvPr/>
        </p:nvCxnSpPr>
        <p:spPr bwMode="auto">
          <a:xfrm rot="-1200000">
            <a:off x="1549086" y="2048400"/>
            <a:ext cx="144000" cy="720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 w="lg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 rot="240000">
            <a:off x="3362439" y="1980000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rgbClr val="FF0000"/>
                </a:solidFill>
              </a:rPr>
              <a:t>100</a:t>
            </a:r>
            <a:r>
              <a:rPr lang="en-US" sz="1400" dirty="0" smtClean="0">
                <a:solidFill>
                  <a:srgbClr val="FF0000"/>
                </a:solidFill>
              </a:rPr>
              <a:t>Sn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9" name="Picture 7" descr="DSC019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95" y="3346664"/>
            <a:ext cx="3950208" cy="296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SC019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68000" y="900000"/>
            <a:ext cx="1975104" cy="26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772000" y="2844000"/>
            <a:ext cx="7405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x-y position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0.6 mm Si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42619" y="2780928"/>
            <a:ext cx="984244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implantation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 mm Si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907704" y="2564904"/>
            <a:ext cx="8351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β-calorimeter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mm Si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0451" y="2348880"/>
            <a:ext cx="8351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β-calorimeter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mm Si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 rot="-660000">
            <a:off x="1818000" y="2088000"/>
            <a:ext cx="180000" cy="584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16"/>
          <p:cNvCxnSpPr/>
          <p:nvPr/>
        </p:nvCxnSpPr>
        <p:spPr bwMode="auto">
          <a:xfrm rot="-1080000">
            <a:off x="2700273" y="2163126"/>
            <a:ext cx="144000" cy="584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17"/>
          <p:cNvCxnSpPr/>
          <p:nvPr/>
        </p:nvCxnSpPr>
        <p:spPr bwMode="auto">
          <a:xfrm rot="-840000">
            <a:off x="2951119" y="2188800"/>
            <a:ext cx="180000" cy="584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15"/>
          <p:cNvCxnSpPr/>
          <p:nvPr/>
        </p:nvCxnSpPr>
        <p:spPr bwMode="auto">
          <a:xfrm rot="-300000">
            <a:off x="3203848" y="2206800"/>
            <a:ext cx="557558" cy="1020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177726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050" descr="100Snsetting_counts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2119" r="14828" b="27545"/>
          <a:stretch>
            <a:fillRect/>
          </a:stretch>
        </p:blipFill>
        <p:spPr bwMode="auto">
          <a:xfrm>
            <a:off x="1256355" y="1562179"/>
            <a:ext cx="7069376" cy="455549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052"/>
          <p:cNvSpPr txBox="1">
            <a:spLocks noChangeArrowheads="1"/>
          </p:cNvSpPr>
          <p:nvPr/>
        </p:nvSpPr>
        <p:spPr bwMode="auto">
          <a:xfrm>
            <a:off x="4430085" y="6120368"/>
            <a:ext cx="777240" cy="3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A/Q</a:t>
            </a:r>
          </a:p>
        </p:txBody>
      </p:sp>
      <p:sp>
        <p:nvSpPr>
          <p:cNvPr id="50" name="Text Box 2053"/>
          <p:cNvSpPr txBox="1">
            <a:spLocks noChangeArrowheads="1"/>
          </p:cNvSpPr>
          <p:nvPr/>
        </p:nvSpPr>
        <p:spPr bwMode="auto">
          <a:xfrm>
            <a:off x="727400" y="1392158"/>
            <a:ext cx="453390" cy="3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Z</a:t>
            </a:r>
          </a:p>
        </p:txBody>
      </p:sp>
      <p:sp>
        <p:nvSpPr>
          <p:cNvPr id="51" name="Text Box 2054"/>
          <p:cNvSpPr txBox="1">
            <a:spLocks noChangeArrowheads="1"/>
          </p:cNvSpPr>
          <p:nvPr/>
        </p:nvSpPr>
        <p:spPr bwMode="auto">
          <a:xfrm>
            <a:off x="792000" y="2091134"/>
            <a:ext cx="51816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Te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2" name="Text Box 2055"/>
          <p:cNvSpPr txBox="1">
            <a:spLocks noChangeArrowheads="1"/>
          </p:cNvSpPr>
          <p:nvPr/>
        </p:nvSpPr>
        <p:spPr bwMode="auto">
          <a:xfrm>
            <a:off x="792000" y="4630658"/>
            <a:ext cx="51816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Ag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3" name="Text Box 2056"/>
          <p:cNvSpPr txBox="1">
            <a:spLocks noChangeArrowheads="1"/>
          </p:cNvSpPr>
          <p:nvPr/>
        </p:nvSpPr>
        <p:spPr bwMode="auto">
          <a:xfrm>
            <a:off x="792000" y="4112498"/>
            <a:ext cx="51816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Cd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4" name="Text Box 2057"/>
          <p:cNvSpPr txBox="1">
            <a:spLocks noChangeArrowheads="1"/>
          </p:cNvSpPr>
          <p:nvPr/>
        </p:nvSpPr>
        <p:spPr bwMode="auto">
          <a:xfrm>
            <a:off x="792000" y="3594338"/>
            <a:ext cx="51816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In</a:t>
            </a:r>
          </a:p>
        </p:txBody>
      </p:sp>
      <p:sp>
        <p:nvSpPr>
          <p:cNvPr id="55" name="Text Box 2058"/>
          <p:cNvSpPr txBox="1">
            <a:spLocks noChangeArrowheads="1"/>
          </p:cNvSpPr>
          <p:nvPr/>
        </p:nvSpPr>
        <p:spPr bwMode="auto">
          <a:xfrm>
            <a:off x="792000" y="3103166"/>
            <a:ext cx="51816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Sn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6" name="Text Box 2059"/>
          <p:cNvSpPr txBox="1">
            <a:spLocks noChangeArrowheads="1"/>
          </p:cNvSpPr>
          <p:nvPr/>
        </p:nvSpPr>
        <p:spPr bwMode="auto">
          <a:xfrm>
            <a:off x="792000" y="2609294"/>
            <a:ext cx="51816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Sb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7" name="Text Box 2060"/>
          <p:cNvSpPr txBox="1">
            <a:spLocks noChangeArrowheads="1"/>
          </p:cNvSpPr>
          <p:nvPr/>
        </p:nvSpPr>
        <p:spPr bwMode="auto">
          <a:xfrm>
            <a:off x="4883475" y="1529794"/>
            <a:ext cx="97155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N=Z+2</a:t>
            </a:r>
          </a:p>
        </p:txBody>
      </p:sp>
      <p:sp>
        <p:nvSpPr>
          <p:cNvPr id="58" name="Text Box 2061"/>
          <p:cNvSpPr txBox="1">
            <a:spLocks noChangeArrowheads="1"/>
          </p:cNvSpPr>
          <p:nvPr/>
        </p:nvSpPr>
        <p:spPr bwMode="auto">
          <a:xfrm>
            <a:off x="3847155" y="1529794"/>
            <a:ext cx="97155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N=Z+1</a:t>
            </a:r>
          </a:p>
        </p:txBody>
      </p:sp>
      <p:sp>
        <p:nvSpPr>
          <p:cNvPr id="59" name="Text Box 2062"/>
          <p:cNvSpPr txBox="1">
            <a:spLocks noChangeArrowheads="1"/>
          </p:cNvSpPr>
          <p:nvPr/>
        </p:nvSpPr>
        <p:spPr bwMode="auto">
          <a:xfrm>
            <a:off x="2810835" y="1529794"/>
            <a:ext cx="97155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N=Z</a:t>
            </a:r>
          </a:p>
        </p:txBody>
      </p:sp>
      <p:sp>
        <p:nvSpPr>
          <p:cNvPr id="60" name="Text Box 2063"/>
          <p:cNvSpPr txBox="1">
            <a:spLocks noChangeArrowheads="1"/>
          </p:cNvSpPr>
          <p:nvPr/>
        </p:nvSpPr>
        <p:spPr bwMode="auto">
          <a:xfrm>
            <a:off x="1839285" y="1543288"/>
            <a:ext cx="97155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N=Z-1</a:t>
            </a:r>
          </a:p>
        </p:txBody>
      </p:sp>
      <p:sp>
        <p:nvSpPr>
          <p:cNvPr id="61" name="Line 2064"/>
          <p:cNvSpPr>
            <a:spLocks noChangeShapeType="1"/>
          </p:cNvSpPr>
          <p:nvPr/>
        </p:nvSpPr>
        <p:spPr bwMode="auto">
          <a:xfrm>
            <a:off x="1223970" y="3310969"/>
            <a:ext cx="7127399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2" name="Line 2065"/>
          <p:cNvSpPr>
            <a:spLocks noChangeShapeType="1"/>
          </p:cNvSpPr>
          <p:nvPr/>
        </p:nvSpPr>
        <p:spPr bwMode="auto">
          <a:xfrm>
            <a:off x="1223970" y="3804841"/>
            <a:ext cx="7127399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3" name="Line 2066"/>
          <p:cNvSpPr>
            <a:spLocks noChangeShapeType="1"/>
          </p:cNvSpPr>
          <p:nvPr/>
        </p:nvSpPr>
        <p:spPr bwMode="auto">
          <a:xfrm>
            <a:off x="1215874" y="4314904"/>
            <a:ext cx="7127399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4" name="Line 2067"/>
          <p:cNvSpPr>
            <a:spLocks noChangeShapeType="1"/>
          </p:cNvSpPr>
          <p:nvPr/>
        </p:nvSpPr>
        <p:spPr bwMode="auto">
          <a:xfrm>
            <a:off x="1223970" y="4833064"/>
            <a:ext cx="7127399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5" name="Line 2068"/>
          <p:cNvSpPr>
            <a:spLocks noChangeShapeType="1"/>
          </p:cNvSpPr>
          <p:nvPr/>
        </p:nvSpPr>
        <p:spPr bwMode="auto">
          <a:xfrm>
            <a:off x="1232066" y="2809002"/>
            <a:ext cx="7127399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6" name="Line 2069"/>
          <p:cNvSpPr>
            <a:spLocks noChangeShapeType="1"/>
          </p:cNvSpPr>
          <p:nvPr/>
        </p:nvSpPr>
        <p:spPr bwMode="auto">
          <a:xfrm>
            <a:off x="1232066" y="2298938"/>
            <a:ext cx="7127399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7" name="Line 2070"/>
          <p:cNvSpPr>
            <a:spLocks noChangeShapeType="1"/>
          </p:cNvSpPr>
          <p:nvPr/>
        </p:nvSpPr>
        <p:spPr bwMode="auto">
          <a:xfrm>
            <a:off x="2357445" y="2250361"/>
            <a:ext cx="0" cy="38862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8" name="Line 2071"/>
          <p:cNvSpPr>
            <a:spLocks noChangeShapeType="1"/>
          </p:cNvSpPr>
          <p:nvPr/>
        </p:nvSpPr>
        <p:spPr bwMode="auto">
          <a:xfrm>
            <a:off x="3328995" y="2250361"/>
            <a:ext cx="0" cy="38862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9" name="Line 2072"/>
          <p:cNvSpPr>
            <a:spLocks noChangeShapeType="1"/>
          </p:cNvSpPr>
          <p:nvPr/>
        </p:nvSpPr>
        <p:spPr bwMode="auto">
          <a:xfrm>
            <a:off x="4365315" y="1869837"/>
            <a:ext cx="0" cy="4273471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70" name="Line 2073"/>
          <p:cNvSpPr>
            <a:spLocks noChangeShapeType="1"/>
          </p:cNvSpPr>
          <p:nvPr/>
        </p:nvSpPr>
        <p:spPr bwMode="auto">
          <a:xfrm>
            <a:off x="5417828" y="1861741"/>
            <a:ext cx="0" cy="4273471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71" name="Group 2074"/>
          <p:cNvGrpSpPr>
            <a:grpSpLocks/>
          </p:cNvGrpSpPr>
          <p:nvPr/>
        </p:nvGrpSpPr>
        <p:grpSpPr bwMode="auto">
          <a:xfrm>
            <a:off x="1904055" y="1894126"/>
            <a:ext cx="1845945" cy="1659731"/>
            <a:chOff x="912" y="852"/>
            <a:chExt cx="1368" cy="1230"/>
          </a:xfrm>
        </p:grpSpPr>
        <p:sp>
          <p:nvSpPr>
            <p:cNvPr id="87" name="Text Box 2075"/>
            <p:cNvSpPr txBox="1">
              <a:spLocks noChangeArrowheads="1"/>
            </p:cNvSpPr>
            <p:nvPr/>
          </p:nvSpPr>
          <p:spPr bwMode="auto">
            <a:xfrm>
              <a:off x="912" y="852"/>
              <a:ext cx="1296" cy="28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itchFamily="34" charset="0"/>
                </a:rPr>
                <a:t>259  </a:t>
              </a:r>
              <a:r>
                <a:rPr kumimoji="0" lang="de-DE" altLang="de-DE" sz="2400" b="0" i="0" u="none" strike="noStrike" kern="0" cap="none" spc="0" normalizeH="0" baseline="3000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itchFamily="34" charset="0"/>
                </a:rPr>
                <a:t>100</a:t>
              </a:r>
              <a:r>
                <a:rPr kumimoji="0" lang="de-DE" altLang="de-DE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itchFamily="34" charset="0"/>
                </a:rPr>
                <a:t>Sn</a:t>
              </a:r>
            </a:p>
          </p:txBody>
        </p:sp>
        <p:sp>
          <p:nvSpPr>
            <p:cNvPr id="88" name="Line 2076"/>
            <p:cNvSpPr>
              <a:spLocks noChangeShapeType="1"/>
            </p:cNvSpPr>
            <p:nvPr/>
          </p:nvSpPr>
          <p:spPr bwMode="auto">
            <a:xfrm>
              <a:off x="1632" y="1200"/>
              <a:ext cx="240" cy="432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9" name="Oval 2077"/>
            <p:cNvSpPr>
              <a:spLocks noChangeArrowheads="1"/>
            </p:cNvSpPr>
            <p:nvPr/>
          </p:nvSpPr>
          <p:spPr bwMode="auto">
            <a:xfrm>
              <a:off x="1656" y="1698"/>
              <a:ext cx="62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72" name="Group 2078"/>
          <p:cNvGrpSpPr>
            <a:grpSpLocks/>
          </p:cNvGrpSpPr>
          <p:nvPr/>
        </p:nvGrpSpPr>
        <p:grpSpPr bwMode="auto">
          <a:xfrm>
            <a:off x="3911925" y="2277347"/>
            <a:ext cx="1101090" cy="790734"/>
            <a:chOff x="2400" y="1136"/>
            <a:chExt cx="816" cy="586"/>
          </a:xfrm>
        </p:grpSpPr>
        <p:sp>
          <p:nvSpPr>
            <p:cNvPr id="85" name="Oval 2079"/>
            <p:cNvSpPr>
              <a:spLocks noChangeArrowheads="1"/>
            </p:cNvSpPr>
            <p:nvPr/>
          </p:nvSpPr>
          <p:spPr bwMode="auto">
            <a:xfrm>
              <a:off x="2400" y="1338"/>
              <a:ext cx="62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6" name="Text Box 2080"/>
            <p:cNvSpPr txBox="1">
              <a:spLocks noChangeArrowheads="1"/>
            </p:cNvSpPr>
            <p:nvPr/>
          </p:nvSpPr>
          <p:spPr bwMode="auto">
            <a:xfrm>
              <a:off x="2688" y="1136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103</a:t>
              </a:r>
              <a:r>
                <a:rPr kumimoji="0" lang="de-DE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Sb?</a:t>
              </a:r>
            </a:p>
          </p:txBody>
        </p:sp>
      </p:grpSp>
      <p:grpSp>
        <p:nvGrpSpPr>
          <p:cNvPr id="73" name="Group 2081"/>
          <p:cNvGrpSpPr>
            <a:grpSpLocks/>
          </p:cNvGrpSpPr>
          <p:nvPr/>
        </p:nvGrpSpPr>
        <p:grpSpPr bwMode="auto">
          <a:xfrm>
            <a:off x="1619337" y="2732087"/>
            <a:ext cx="1167209" cy="797481"/>
            <a:chOff x="701" y="1491"/>
            <a:chExt cx="865" cy="591"/>
          </a:xfrm>
        </p:grpSpPr>
        <p:sp>
          <p:nvSpPr>
            <p:cNvPr id="83" name="Oval 2082"/>
            <p:cNvSpPr>
              <a:spLocks noChangeArrowheads="1"/>
            </p:cNvSpPr>
            <p:nvPr/>
          </p:nvSpPr>
          <p:spPr bwMode="auto">
            <a:xfrm>
              <a:off x="942" y="1698"/>
              <a:ext cx="62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4" name="Text Box 2083"/>
            <p:cNvSpPr txBox="1">
              <a:spLocks noChangeArrowheads="1"/>
            </p:cNvSpPr>
            <p:nvPr/>
          </p:nvSpPr>
          <p:spPr bwMode="auto">
            <a:xfrm>
              <a:off x="701" y="1491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99</a:t>
              </a:r>
              <a:r>
                <a:rPr kumimoji="0" lang="de-DE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Sn</a:t>
              </a:r>
            </a:p>
          </p:txBody>
        </p:sp>
      </p:grpSp>
      <p:grpSp>
        <p:nvGrpSpPr>
          <p:cNvPr id="74" name="Group 2084"/>
          <p:cNvGrpSpPr>
            <a:grpSpLocks/>
          </p:cNvGrpSpPr>
          <p:nvPr/>
        </p:nvGrpSpPr>
        <p:grpSpPr bwMode="auto">
          <a:xfrm>
            <a:off x="1511387" y="3285331"/>
            <a:ext cx="1258967" cy="752951"/>
            <a:chOff x="621" y="1914"/>
            <a:chExt cx="933" cy="558"/>
          </a:xfrm>
        </p:grpSpPr>
        <p:sp>
          <p:nvSpPr>
            <p:cNvPr id="81" name="Oval 2085"/>
            <p:cNvSpPr>
              <a:spLocks noChangeArrowheads="1"/>
            </p:cNvSpPr>
            <p:nvPr/>
          </p:nvSpPr>
          <p:spPr bwMode="auto">
            <a:xfrm>
              <a:off x="930" y="2088"/>
              <a:ext cx="62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2" name="Text Box 2086"/>
            <p:cNvSpPr txBox="1">
              <a:spLocks noChangeArrowheads="1"/>
            </p:cNvSpPr>
            <p:nvPr/>
          </p:nvSpPr>
          <p:spPr bwMode="auto">
            <a:xfrm>
              <a:off x="621" y="1914"/>
              <a:ext cx="4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97</a:t>
              </a:r>
              <a:r>
                <a:rPr kumimoji="0" lang="de-DE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In</a:t>
              </a:r>
            </a:p>
          </p:txBody>
        </p:sp>
      </p:grpSp>
      <p:grpSp>
        <p:nvGrpSpPr>
          <p:cNvPr id="75" name="Group 2087"/>
          <p:cNvGrpSpPr>
            <a:grpSpLocks/>
          </p:cNvGrpSpPr>
          <p:nvPr/>
        </p:nvGrpSpPr>
        <p:grpSpPr bwMode="auto">
          <a:xfrm>
            <a:off x="1403437" y="3811589"/>
            <a:ext cx="1358821" cy="762397"/>
            <a:chOff x="541" y="2273"/>
            <a:chExt cx="1007" cy="565"/>
          </a:xfrm>
        </p:grpSpPr>
        <p:sp>
          <p:nvSpPr>
            <p:cNvPr id="79" name="Oval 2088"/>
            <p:cNvSpPr>
              <a:spLocks noChangeArrowheads="1"/>
            </p:cNvSpPr>
            <p:nvPr/>
          </p:nvSpPr>
          <p:spPr bwMode="auto">
            <a:xfrm>
              <a:off x="924" y="2454"/>
              <a:ext cx="62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0" name="Text Box 2089"/>
            <p:cNvSpPr txBox="1">
              <a:spLocks noChangeArrowheads="1"/>
            </p:cNvSpPr>
            <p:nvPr/>
          </p:nvSpPr>
          <p:spPr bwMode="auto">
            <a:xfrm>
              <a:off x="541" y="2273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95</a:t>
              </a:r>
              <a:r>
                <a:rPr kumimoji="0" lang="de-DE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Cd</a:t>
              </a:r>
            </a:p>
          </p:txBody>
        </p:sp>
      </p:grpSp>
      <p:grpSp>
        <p:nvGrpSpPr>
          <p:cNvPr id="76" name="Group 2093"/>
          <p:cNvGrpSpPr>
            <a:grpSpLocks/>
          </p:cNvGrpSpPr>
          <p:nvPr/>
        </p:nvGrpSpPr>
        <p:grpSpPr bwMode="auto">
          <a:xfrm>
            <a:off x="1368353" y="4364832"/>
            <a:ext cx="1393905" cy="734060"/>
            <a:chOff x="515" y="2294"/>
            <a:chExt cx="1033" cy="544"/>
          </a:xfrm>
        </p:grpSpPr>
        <p:sp>
          <p:nvSpPr>
            <p:cNvPr id="77" name="Oval 2094"/>
            <p:cNvSpPr>
              <a:spLocks noChangeArrowheads="1"/>
            </p:cNvSpPr>
            <p:nvPr/>
          </p:nvSpPr>
          <p:spPr bwMode="auto">
            <a:xfrm>
              <a:off x="924" y="2454"/>
              <a:ext cx="62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78" name="Text Box 2095"/>
            <p:cNvSpPr txBox="1">
              <a:spLocks noChangeArrowheads="1"/>
            </p:cNvSpPr>
            <p:nvPr/>
          </p:nvSpPr>
          <p:spPr bwMode="auto">
            <a:xfrm>
              <a:off x="515" y="2294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93</a:t>
              </a:r>
              <a:r>
                <a:rPr kumimoji="0" lang="de-DE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Ag</a:t>
              </a:r>
            </a:p>
          </p:txBody>
        </p:sp>
      </p:grpSp>
      <p:sp>
        <p:nvSpPr>
          <p:cNvPr id="90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Spectroscopy of the doubly magic nucleus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100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Sn and its decay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08002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Spectroscopy of the doubly magic nucleus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100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Sn and its decay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>
            <a:off x="3899520" y="2328689"/>
            <a:ext cx="2476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4051920" y="2357264"/>
            <a:ext cx="228600" cy="685800"/>
          </a:xfrm>
          <a:prstGeom prst="line">
            <a:avLst/>
          </a:prstGeom>
          <a:noFill/>
          <a:ln w="25400">
            <a:solidFill>
              <a:srgbClr val="E3722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4128120" y="2204864"/>
            <a:ext cx="116396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E37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p?</a:t>
            </a:r>
            <a:r>
              <a:rPr lang="de-DE" altLang="de-DE" sz="2000" dirty="0" smtClean="0">
                <a:solidFill>
                  <a:srgbClr val="E37222"/>
                </a:solidFill>
                <a:latin typeface="Arial" pitchFamily="34" charset="0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E37222"/>
                </a:solidFill>
                <a:latin typeface="Arial" pitchFamily="34" charset="0"/>
              </a:rPr>
              <a:t> </a:t>
            </a:r>
            <a:r>
              <a:rPr lang="de-DE" altLang="de-DE" sz="2000" dirty="0" smtClean="0">
                <a:solidFill>
                  <a:srgbClr val="E37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1.6MeV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E37222"/>
                </a:solidFill>
                <a:latin typeface="Arial" pitchFamily="34" charset="0"/>
              </a:rPr>
              <a:t>    </a:t>
            </a:r>
            <a:r>
              <a:rPr lang="de-DE" altLang="de-DE" sz="2000" dirty="0" smtClean="0">
                <a:solidFill>
                  <a:srgbClr val="E37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de-DE" altLang="de-DE" sz="2000" dirty="0" err="1" smtClean="0">
                <a:solidFill>
                  <a:srgbClr val="E37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endParaRPr lang="de-DE" altLang="de-DE" sz="2000" baseline="30000" dirty="0" smtClean="0">
              <a:solidFill>
                <a:srgbClr val="E37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467544" y="1300698"/>
            <a:ext cx="4913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 predictions for the </a:t>
            </a:r>
            <a:r>
              <a:rPr lang="en-US" altLang="de-DE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level schemes</a:t>
            </a:r>
          </a:p>
        </p:txBody>
      </p:sp>
      <p:pic>
        <p:nvPicPr>
          <p:cNvPr id="7170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4" y="2022599"/>
            <a:ext cx="3206922" cy="392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2339752" y="1999873"/>
            <a:ext cx="840904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100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endParaRPr lang="de-DE" altLang="de-DE" baseline="30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600000" y="2132856"/>
            <a:ext cx="2286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de-DE" altLang="de-DE" sz="20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600000" y="2340000"/>
            <a:ext cx="2286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altLang="de-DE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3600000" y="2592000"/>
            <a:ext cx="2286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altLang="de-DE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3600000" y="2844000"/>
            <a:ext cx="2286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altLang="de-DE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de-DE" altLang="de-DE" sz="20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3600000" y="5256000"/>
            <a:ext cx="2286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altLang="de-DE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412000" y="5472000"/>
            <a:ext cx="64783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de-DE" alt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240000"/>
            <a:ext cx="3980000" cy="30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387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6" y="1503982"/>
            <a:ext cx="3344863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60000" y="1196752"/>
            <a:ext cx="4179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energies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orbitals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altLang="de-DE" sz="14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008000" y="4509120"/>
            <a:ext cx="2438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E37222"/>
                </a:solidFill>
                <a:latin typeface="Times New Roman" pitchFamily="18" charset="0"/>
                <a:sym typeface="Symbol" pitchFamily="18" charset="2"/>
              </a:rPr>
              <a:t></a:t>
            </a:r>
            <a:r>
              <a:rPr lang="de-DE" altLang="de-DE" sz="1200" baseline="30000" dirty="0" smtClean="0">
                <a:solidFill>
                  <a:srgbClr val="E37222"/>
                </a:solidFill>
                <a:latin typeface="Times New Roman" pitchFamily="18" charset="0"/>
              </a:rPr>
              <a:t>+</a:t>
            </a:r>
            <a:r>
              <a:rPr lang="de-DE" altLang="de-DE" sz="1200" dirty="0" smtClean="0">
                <a:solidFill>
                  <a:srgbClr val="E37222"/>
                </a:solidFill>
                <a:latin typeface="Times New Roman" pitchFamily="18" charset="0"/>
              </a:rPr>
              <a:t>:  Q=M(Z+1)c</a:t>
            </a:r>
            <a:r>
              <a:rPr lang="de-DE" altLang="de-DE" sz="1200" baseline="30000" dirty="0" smtClean="0">
                <a:solidFill>
                  <a:srgbClr val="E37222"/>
                </a:solidFill>
                <a:latin typeface="Times New Roman" pitchFamily="18" charset="0"/>
              </a:rPr>
              <a:t>2</a:t>
            </a:r>
            <a:r>
              <a:rPr lang="de-DE" altLang="de-DE" sz="1200" dirty="0" smtClean="0">
                <a:solidFill>
                  <a:srgbClr val="E37222"/>
                </a:solidFill>
                <a:latin typeface="Times New Roman" pitchFamily="18" charset="0"/>
              </a:rPr>
              <a:t>-M(Z)c</a:t>
            </a:r>
            <a:r>
              <a:rPr lang="de-DE" altLang="de-DE" sz="1200" baseline="30000" dirty="0" smtClean="0">
                <a:solidFill>
                  <a:srgbClr val="E37222"/>
                </a:solidFill>
                <a:latin typeface="Times New Roman" pitchFamily="18" charset="0"/>
              </a:rPr>
              <a:t>2</a:t>
            </a:r>
            <a:r>
              <a:rPr lang="de-DE" altLang="de-DE" sz="1200" dirty="0" smtClean="0">
                <a:solidFill>
                  <a:srgbClr val="E37222"/>
                </a:solidFill>
                <a:latin typeface="Times New Roman" pitchFamily="18" charset="0"/>
              </a:rPr>
              <a:t>-2m</a:t>
            </a:r>
            <a:r>
              <a:rPr lang="de-DE" altLang="de-DE" sz="1200" baseline="-25000" dirty="0" smtClean="0">
                <a:solidFill>
                  <a:srgbClr val="E37222"/>
                </a:solidFill>
                <a:latin typeface="Times New Roman" pitchFamily="18" charset="0"/>
              </a:rPr>
              <a:t>e</a:t>
            </a:r>
            <a:r>
              <a:rPr lang="de-DE" altLang="de-DE" sz="1200" dirty="0" smtClean="0">
                <a:solidFill>
                  <a:srgbClr val="E37222"/>
                </a:solidFill>
                <a:latin typeface="Times New Roman" pitchFamily="18" charset="0"/>
              </a:rPr>
              <a:t>c</a:t>
            </a:r>
            <a:r>
              <a:rPr lang="de-DE" altLang="de-DE" sz="1200" baseline="30000" dirty="0" smtClean="0">
                <a:solidFill>
                  <a:srgbClr val="E37222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008000" y="4716000"/>
            <a:ext cx="28374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FF0000"/>
                </a:solidFill>
                <a:latin typeface="Times New Roman" pitchFamily="18" charset="0"/>
              </a:rPr>
              <a:t>EC: Q=M(Z+1)c</a:t>
            </a:r>
            <a:r>
              <a:rPr lang="de-DE" altLang="de-DE" sz="1200" baseline="30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de-DE" altLang="de-DE" sz="1200" dirty="0" smtClean="0">
                <a:solidFill>
                  <a:srgbClr val="FF0000"/>
                </a:solidFill>
                <a:latin typeface="Times New Roman" pitchFamily="18" charset="0"/>
              </a:rPr>
              <a:t>-M(Z)c</a:t>
            </a:r>
            <a:r>
              <a:rPr lang="de-DE" altLang="de-DE" sz="1200" baseline="30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de-DE" altLang="de-DE" sz="1200" dirty="0" smtClean="0">
                <a:solidFill>
                  <a:srgbClr val="FF0000"/>
                </a:solidFill>
                <a:latin typeface="Times New Roman" pitchFamily="18" charset="0"/>
              </a:rPr>
              <a:t>-BE(K-</a:t>
            </a:r>
            <a:r>
              <a:rPr lang="de-DE" altLang="de-DE" sz="1200" dirty="0" err="1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de-DE" altLang="de-DE" sz="1200" dirty="0" err="1" smtClean="0">
                <a:solidFill>
                  <a:srgbClr val="FF0000"/>
                </a:solidFill>
                <a:latin typeface="Times New Roman" pitchFamily="18" charset="0"/>
              </a:rPr>
              <a:t>lectron</a:t>
            </a:r>
            <a:r>
              <a:rPr lang="de-DE" altLang="de-DE" sz="1200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78" y="5004000"/>
            <a:ext cx="1879714" cy="141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403648" y="6372000"/>
            <a:ext cx="1920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energy in </a:t>
            </a:r>
            <a:r>
              <a:rPr lang="en-US" sz="10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1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[MeV]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 rot="16200000">
            <a:off x="474033" y="5724000"/>
            <a:ext cx="156132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Gamow-Teller-Strength </a:t>
            </a:r>
            <a:r>
              <a:rPr lang="en-US" sz="1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00" b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  <a:endParaRPr lang="en-US" sz="1000" b="1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erade Verbindung 11"/>
          <p:cNvCxnSpPr/>
          <p:nvPr/>
        </p:nvCxnSpPr>
        <p:spPr bwMode="auto">
          <a:xfrm flipV="1">
            <a:off x="2952000" y="5040000"/>
            <a:ext cx="0" cy="126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 flipV="1">
            <a:off x="2682000" y="5040000"/>
            <a:ext cx="0" cy="126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mit Pfeil 14"/>
          <p:cNvCxnSpPr/>
          <p:nvPr/>
        </p:nvCxnSpPr>
        <p:spPr bwMode="auto">
          <a:xfrm flipH="1">
            <a:off x="2286735" y="5328000"/>
            <a:ext cx="39526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/>
          <p:cNvCxnSpPr/>
          <p:nvPr/>
        </p:nvCxnSpPr>
        <p:spPr bwMode="auto">
          <a:xfrm flipH="1">
            <a:off x="2556000" y="5616000"/>
            <a:ext cx="39526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feld 15"/>
          <p:cNvSpPr txBox="1"/>
          <p:nvPr/>
        </p:nvSpPr>
        <p:spPr>
          <a:xfrm>
            <a:off x="2268000" y="5148000"/>
            <a:ext cx="400751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l-GR" sz="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sz="9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de-DE" sz="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9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US" sz="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412000" y="5436000"/>
            <a:ext cx="455253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EC-</a:t>
            </a:r>
            <a:r>
              <a:rPr lang="de-DE" sz="9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US" sz="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032000" y="1728000"/>
            <a:ext cx="476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an ideal testing ground to investigate GT-strength: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283968" y="2492896"/>
            <a:ext cx="4126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ure GT spin-flip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ransition: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(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9/2</a:t>
            </a:r>
            <a:r>
              <a:rPr lang="de-DE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de-DE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sz="14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1400" b="1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Pfeil nach rechts 20"/>
          <p:cNvSpPr/>
          <p:nvPr/>
        </p:nvSpPr>
        <p:spPr bwMode="auto">
          <a:xfrm>
            <a:off x="6840000" y="2609904"/>
            <a:ext cx="216024" cy="98430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032000" y="3276000"/>
            <a:ext cx="4746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 the whole strength of the GT resonance is covered by the energy window of the </a:t>
            </a:r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356000" y="4149080"/>
            <a:ext cx="4680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calculation of the distribution of the GT-strength: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97% of the whole strength is concentrated in a single state, which is accessible in the 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4355894" y="5286499"/>
                <a:ext cx="3024418" cy="51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𝐺𝑇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𝐸𝑆𝑀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ℓ+1</m:t>
                          </m:r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7/2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</m:den>
                          </m:f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9/2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894" y="5286499"/>
                <a:ext cx="3024418" cy="5120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feld 27"/>
          <p:cNvSpPr txBox="1"/>
          <p:nvPr/>
        </p:nvSpPr>
        <p:spPr>
          <a:xfrm>
            <a:off x="7236000" y="5400000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17.78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346737" y="5992223"/>
            <a:ext cx="1617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ℓ=4 N</a:t>
            </a:r>
            <a:r>
              <a:rPr lang="el-GR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de-DE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g7/2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 N</a:t>
            </a:r>
            <a:r>
              <a:rPr lang="el-GR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de-DE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g9/2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Gamov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-Teller strength and Q</a:t>
            </a:r>
            <a:r>
              <a:rPr lang="en-GB" altLang="de-DE" sz="2600" b="1" baseline="-25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EC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value in the </a:t>
            </a:r>
            <a:r>
              <a:rPr lang="el-GR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β</a:t>
            </a:r>
            <a:r>
              <a:rPr lang="de-DE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-</a:t>
            </a:r>
            <a:r>
              <a:rPr lang="de-DE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decay</a:t>
            </a:r>
            <a:r>
              <a:rPr lang="de-DE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</a:t>
            </a:r>
            <a:r>
              <a:rPr lang="de-DE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of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100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Sn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411760" y="2088000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ℓs-coupling ~6 MeV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eschweifte Klammer rechts 8"/>
          <p:cNvSpPr/>
          <p:nvPr/>
        </p:nvSpPr>
        <p:spPr bwMode="auto">
          <a:xfrm>
            <a:off x="2286735" y="1944000"/>
            <a:ext cx="125265" cy="580230"/>
          </a:xfrm>
          <a:prstGeom prst="rightBrac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831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3" grpId="0"/>
      <p:bldP spid="16" grpId="0" animBg="1"/>
      <p:bldP spid="19" grpId="0" animBg="1"/>
      <p:bldP spid="18" grpId="0"/>
      <p:bldP spid="20" grpId="0"/>
      <p:bldP spid="21" grpId="0" animBg="1"/>
      <p:bldP spid="23" grpId="0"/>
      <p:bldP spid="25" grpId="0"/>
      <p:bldP spid="27" grpId="0"/>
      <p:bldP spid="28" grpId="0"/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Gamov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-Teller strength and Q</a:t>
            </a:r>
            <a:r>
              <a:rPr lang="en-GB" altLang="de-DE" sz="2600" b="1" baseline="-25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EC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value in the </a:t>
            </a:r>
            <a:r>
              <a:rPr lang="el-GR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β</a:t>
            </a:r>
            <a:r>
              <a:rPr lang="de-DE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-</a:t>
            </a:r>
            <a:r>
              <a:rPr lang="de-DE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decay</a:t>
            </a:r>
            <a:r>
              <a:rPr lang="de-DE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</a:t>
            </a:r>
            <a:r>
              <a:rPr lang="de-DE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of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100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Sn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2" y="1268760"/>
            <a:ext cx="3352095" cy="250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6" y="3933056"/>
            <a:ext cx="3216000" cy="250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016000" y="1620000"/>
            <a:ext cx="138339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1.16 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± 0.20 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260000" y="5868000"/>
            <a:ext cx="1590179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1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3.29 </a:t>
            </a:r>
            <a:r>
              <a:rPr 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± 0.20 </a:t>
            </a:r>
            <a:r>
              <a:rPr lang="de-DE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MeV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4140000" y="2520000"/>
                <a:ext cx="4375300" cy="581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𝑍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1/2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7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𝑙𝑛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𝐺𝑇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2520000"/>
                <a:ext cx="4375300" cy="58169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3960000" y="1620000"/>
            <a:ext cx="49157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Gamow-Teller Strength B</a:t>
            </a:r>
            <a:r>
              <a:rPr lang="en-US" sz="1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(only one final state populated) can be calculated from the half life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Fermi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Phasespace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Integral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f(Z,E</a:t>
            </a:r>
            <a:r>
              <a:rPr lang="en-US" sz="14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960000" y="3276000"/>
                <a:ext cx="49157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sz="14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/(</a:t>
                </a:r>
                <a:r>
                  <a:rPr lang="en-US" sz="1400" dirty="0" err="1" smtClean="0">
                    <a:latin typeface="Times New Roman"/>
                    <a:cs typeface="Times New Roman"/>
                  </a:rPr>
                  <a:t>ħc</a:t>
                </a:r>
                <a:r>
                  <a:rPr lang="en-US" sz="1400" dirty="0" smtClean="0">
                    <a:latin typeface="Times New Roman"/>
                    <a:cs typeface="Times New Roman"/>
                  </a:rPr>
                  <a:t>)</a:t>
                </a:r>
                <a:r>
                  <a:rPr lang="en-US" sz="1400" baseline="30000" dirty="0" smtClean="0">
                    <a:latin typeface="Times New Roman"/>
                    <a:cs typeface="Times New Roman"/>
                  </a:rPr>
                  <a:t>3</a:t>
                </a:r>
                <a:r>
                  <a:rPr lang="en-US" sz="1400" dirty="0" smtClean="0">
                    <a:latin typeface="Times New Roman"/>
                    <a:cs typeface="Times New Roman"/>
                  </a:rPr>
                  <a:t> = 1.16637(1)·10</a:t>
                </a:r>
                <a:r>
                  <a:rPr lang="en-US" sz="1400" baseline="30000" dirty="0" smtClean="0">
                    <a:latin typeface="Times New Roman"/>
                    <a:cs typeface="Times New Roman"/>
                  </a:rPr>
                  <a:t>-5</a:t>
                </a:r>
                <a:r>
                  <a:rPr lang="en-US" sz="1400" dirty="0" smtClean="0">
                    <a:latin typeface="Times New Roman"/>
                    <a:cs typeface="Times New Roman"/>
                  </a:rPr>
                  <a:t> GeV</a:t>
                </a:r>
                <a:r>
                  <a:rPr lang="en-US" sz="1400" baseline="30000" dirty="0" smtClean="0">
                    <a:latin typeface="Times New Roman"/>
                    <a:cs typeface="Times New Roman"/>
                  </a:rPr>
                  <a:t>-2</a:t>
                </a:r>
                <a:r>
                  <a:rPr lang="en-US" sz="1400" dirty="0" smtClean="0">
                    <a:latin typeface="Times New Roman"/>
                    <a:cs typeface="Times New Roman"/>
                  </a:rPr>
                  <a:t>, </a:t>
                </a:r>
                <a:r>
                  <a:rPr lang="en-US" sz="1400" dirty="0" err="1" smtClean="0">
                    <a:latin typeface="Times New Roman"/>
                    <a:cs typeface="Times New Roman"/>
                  </a:rPr>
                  <a:t>g</a:t>
                </a:r>
                <a:r>
                  <a:rPr lang="en-US" sz="1400" baseline="-25000" dirty="0" err="1" smtClean="0">
                    <a:latin typeface="Times New Roman"/>
                    <a:cs typeface="Times New Roman"/>
                  </a:rPr>
                  <a:t>A</a:t>
                </a:r>
                <a:r>
                  <a:rPr lang="en-US" sz="1400" dirty="0" smtClean="0">
                    <a:latin typeface="Times New Roman"/>
                    <a:cs typeface="Times New Roman"/>
                  </a:rPr>
                  <a:t>/</a:t>
                </a:r>
                <a:r>
                  <a:rPr lang="en-US" sz="1400" dirty="0" err="1" smtClean="0">
                    <a:latin typeface="Times New Roman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r>
                      <a:rPr lang="en-US" sz="1400" i="1" baseline="-25000" dirty="0" smtClean="0">
                        <a:latin typeface="Cambria Math"/>
                        <a:cs typeface="Times New Roman"/>
                      </a:rPr>
                      <m:t>𝑉</m:t>
                    </m:r>
                  </m:oMath>
                </a14:m>
                <a:r>
                  <a:rPr lang="en-US" sz="1400" dirty="0" smtClean="0">
                    <a:latin typeface="Times New Roman"/>
                    <a:cs typeface="Times New Roman"/>
                  </a:rPr>
                  <a:t> = 1.2695 ± 0.0029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3276000"/>
                <a:ext cx="4915759" cy="307777"/>
              </a:xfrm>
              <a:prstGeom prst="rect">
                <a:avLst/>
              </a:prstGeom>
              <a:blipFill rotWithShape="1">
                <a:blip r:embed="rId6"/>
                <a:stretch>
                  <a:fillRect l="-372"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4140000" y="3888000"/>
                <a:ext cx="3062057" cy="5348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𝑍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1/2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6142.8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𝐺𝑇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3888000"/>
                <a:ext cx="3062057" cy="534826"/>
              </a:xfrm>
              <a:prstGeom prst="rect">
                <a:avLst/>
              </a:prstGeom>
              <a:blipFill rotWithShape="1"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3960000" y="4705980"/>
            <a:ext cx="4915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case of a pure Gamow-Teller decay the transition strength can be calculated in the following way: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4140000" y="5400000"/>
                <a:ext cx="1798056" cy="564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𝐺𝑇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3811.5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1/2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5400000"/>
                <a:ext cx="1798056" cy="564129"/>
              </a:xfrm>
              <a:prstGeom prst="rect">
                <a:avLst/>
              </a:prstGeom>
              <a:blipFill rotWithShape="1">
                <a:blip r:embed="rId8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ieren 12"/>
          <p:cNvGrpSpPr/>
          <p:nvPr/>
        </p:nvGrpSpPr>
        <p:grpSpPr>
          <a:xfrm>
            <a:off x="5902774" y="5481828"/>
            <a:ext cx="901474" cy="395444"/>
            <a:chOff x="6228184" y="5670000"/>
            <a:chExt cx="901474" cy="395444"/>
          </a:xfrm>
        </p:grpSpPr>
        <p:sp>
          <p:nvSpPr>
            <p:cNvPr id="10" name="Textfeld 9"/>
            <p:cNvSpPr txBox="1"/>
            <p:nvPr/>
          </p:nvSpPr>
          <p:spPr>
            <a:xfrm>
              <a:off x="6228184" y="5682064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9.1</a:t>
              </a:r>
              <a:endPara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804248" y="5670000"/>
              <a:ext cx="32541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+4.8</a:t>
              </a:r>
              <a:endPara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839976" y="5850000"/>
              <a:ext cx="28373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-2.3</a:t>
              </a:r>
              <a:endPara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3960000" y="6048000"/>
            <a:ext cx="2720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Fermi-integral with LOGFT program NNDC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3011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1" grpId="0"/>
      <p:bldP spid="8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9288" name="Object 8"/>
          <p:cNvGraphicFramePr>
            <a:graphicFrameLocks noChangeAspect="1"/>
          </p:cNvGraphicFramePr>
          <p:nvPr/>
        </p:nvGraphicFramePr>
        <p:xfrm>
          <a:off x="6084888" y="4652963"/>
          <a:ext cx="1782762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4" imgW="1422360" imgH="203040" progId="Equation.3">
                  <p:embed/>
                </p:oleObj>
              </mc:Choice>
              <mc:Fallback>
                <p:oleObj name="Equation" r:id="rId4" imgW="1422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4652963"/>
                        <a:ext cx="1782762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9293" name="Text Box 13"/>
          <p:cNvSpPr txBox="1">
            <a:spLocks noChangeArrowheads="1"/>
          </p:cNvSpPr>
          <p:nvPr/>
        </p:nvSpPr>
        <p:spPr bwMode="auto">
          <a:xfrm>
            <a:off x="0" y="242064"/>
            <a:ext cx="9144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 of Decay Curve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maximum likelihood estimate of the lifetime </a:t>
            </a:r>
            <a:r>
              <a:rPr lang="el-GR" altLang="de-DE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</a:t>
            </a:r>
          </a:p>
        </p:txBody>
      </p:sp>
      <p:pic>
        <p:nvPicPr>
          <p:cNvPr id="1889298" name="Picture 18" descr="decay-cur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3336925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9299" name="Picture 19" descr="decay-curv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96975"/>
            <a:ext cx="3336925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89300" name="Object 20"/>
          <p:cNvGraphicFramePr>
            <a:graphicFrameLocks noChangeAspect="1"/>
          </p:cNvGraphicFramePr>
          <p:nvPr/>
        </p:nvGraphicFramePr>
        <p:xfrm>
          <a:off x="1258888" y="4581525"/>
          <a:ext cx="114935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8" imgW="1168200" imgH="660240" progId="Equation.3">
                  <p:embed/>
                </p:oleObj>
              </mc:Choice>
              <mc:Fallback>
                <p:oleObj name="Equation" r:id="rId8" imgW="11682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4581525"/>
                        <a:ext cx="114935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9301" name="Object 21"/>
          <p:cNvGraphicFramePr>
            <a:graphicFrameLocks noChangeAspect="1"/>
          </p:cNvGraphicFramePr>
          <p:nvPr/>
        </p:nvGraphicFramePr>
        <p:xfrm>
          <a:off x="2987675" y="4581525"/>
          <a:ext cx="2211388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10" imgW="2247840" imgH="1625400" progId="Equation.3">
                  <p:embed/>
                </p:oleObj>
              </mc:Choice>
              <mc:Fallback>
                <p:oleObj name="Equation" r:id="rId10" imgW="2247840" imgH="1625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581525"/>
                        <a:ext cx="2211388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9302" name="Text Box 22"/>
          <p:cNvSpPr txBox="1">
            <a:spLocks noChangeArrowheads="1"/>
          </p:cNvSpPr>
          <p:nvPr/>
        </p:nvSpPr>
        <p:spPr bwMode="auto">
          <a:xfrm>
            <a:off x="1116013" y="6308725"/>
            <a:ext cx="2324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smtClean="0">
                <a:solidFill>
                  <a:srgbClr val="000000"/>
                </a:solidFill>
              </a:rPr>
              <a:t>K.H.Schmidt, Z.Phys. A316 (1984), 19</a:t>
            </a:r>
            <a:endParaRPr lang="de-DE" altLang="de-DE" sz="1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65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1266" name="Object 2"/>
          <p:cNvGraphicFramePr>
            <a:graphicFrameLocks noChangeAspect="1"/>
          </p:cNvGraphicFramePr>
          <p:nvPr/>
        </p:nvGraphicFramePr>
        <p:xfrm>
          <a:off x="6084888" y="4652963"/>
          <a:ext cx="1782762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4" imgW="1422360" imgH="203040" progId="Equation.3">
                  <p:embed/>
                </p:oleObj>
              </mc:Choice>
              <mc:Fallback>
                <p:oleObj name="Equation" r:id="rId4" imgW="1422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4652963"/>
                        <a:ext cx="1782762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31268" name="Picture 4" descr="decay-cur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3336925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1269" name="Picture 5" descr="decay-curv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96975"/>
            <a:ext cx="3336925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31270" name="Object 6"/>
          <p:cNvGraphicFramePr>
            <a:graphicFrameLocks noChangeAspect="1"/>
          </p:cNvGraphicFramePr>
          <p:nvPr/>
        </p:nvGraphicFramePr>
        <p:xfrm>
          <a:off x="1258888" y="4581525"/>
          <a:ext cx="114935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Equation" r:id="rId8" imgW="1168200" imgH="660240" progId="Equation.3">
                  <p:embed/>
                </p:oleObj>
              </mc:Choice>
              <mc:Fallback>
                <p:oleObj name="Equation" r:id="rId8" imgW="11682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4581525"/>
                        <a:ext cx="114935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1271" name="Object 7"/>
          <p:cNvGraphicFramePr>
            <a:graphicFrameLocks noChangeAspect="1"/>
          </p:cNvGraphicFramePr>
          <p:nvPr/>
        </p:nvGraphicFramePr>
        <p:xfrm>
          <a:off x="3563938" y="4508500"/>
          <a:ext cx="2211387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10" imgW="2247840" imgH="812520" progId="Equation.3">
                  <p:embed/>
                </p:oleObj>
              </mc:Choice>
              <mc:Fallback>
                <p:oleObj name="Equation" r:id="rId10" imgW="224784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508500"/>
                        <a:ext cx="2211387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1272" name="Text Box 8"/>
          <p:cNvSpPr txBox="1">
            <a:spLocks noChangeArrowheads="1"/>
          </p:cNvSpPr>
          <p:nvPr/>
        </p:nvSpPr>
        <p:spPr bwMode="auto">
          <a:xfrm>
            <a:off x="1116013" y="6308725"/>
            <a:ext cx="2324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smtClean="0">
                <a:solidFill>
                  <a:srgbClr val="000000"/>
                </a:solidFill>
              </a:rPr>
              <a:t>K.H.Schmidt, Z.Phys. A316 (1984), 19</a:t>
            </a:r>
            <a:endParaRPr lang="de-DE" altLang="de-DE" sz="1000" smtClean="0">
              <a:solidFill>
                <a:srgbClr val="000000"/>
              </a:solidFill>
            </a:endParaRPr>
          </a:p>
        </p:txBody>
      </p:sp>
      <p:graphicFrame>
        <p:nvGraphicFramePr>
          <p:cNvPr id="1931273" name="Object 9"/>
          <p:cNvGraphicFramePr>
            <a:graphicFrameLocks noChangeAspect="1"/>
          </p:cNvGraphicFramePr>
          <p:nvPr/>
        </p:nvGraphicFramePr>
        <p:xfrm>
          <a:off x="3492500" y="5373688"/>
          <a:ext cx="3024188" cy="109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12" imgW="3073320" imgH="1104840" progId="Equation.3">
                  <p:embed/>
                </p:oleObj>
              </mc:Choice>
              <mc:Fallback>
                <p:oleObj name="Equation" r:id="rId12" imgW="3073320" imgH="1104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5373688"/>
                        <a:ext cx="3024188" cy="1096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1274" name="Object 10"/>
          <p:cNvGraphicFramePr>
            <a:graphicFrameLocks noChangeAspect="1"/>
          </p:cNvGraphicFramePr>
          <p:nvPr/>
        </p:nvGraphicFramePr>
        <p:xfrm>
          <a:off x="4716463" y="6237288"/>
          <a:ext cx="974725" cy="22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Equation" r:id="rId14" imgW="990360" imgH="228600" progId="Equation.3">
                  <p:embed/>
                </p:oleObj>
              </mc:Choice>
              <mc:Fallback>
                <p:oleObj name="Equation" r:id="rId14" imgW="990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6237288"/>
                        <a:ext cx="974725" cy="22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0" y="242064"/>
            <a:ext cx="9144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 of Decay Curve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maximum likelihood estimate of the lifetime </a:t>
            </a:r>
            <a:r>
              <a:rPr lang="el-GR" altLang="de-DE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</a:t>
            </a:r>
          </a:p>
        </p:txBody>
      </p:sp>
    </p:spTree>
    <p:extLst>
      <p:ext uri="{BB962C8B-B14F-4D97-AF65-F5344CB8AC3E}">
        <p14:creationId xmlns:p14="http://schemas.microsoft.com/office/powerpoint/2010/main" val="4115689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0244" name="Picture 4" descr="DECAYLOG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41438"/>
            <a:ext cx="411003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0246" name="Text Box 6"/>
          <p:cNvSpPr txBox="1">
            <a:spLocks noChangeArrowheads="1"/>
          </p:cNvSpPr>
          <p:nvPr/>
        </p:nvSpPr>
        <p:spPr bwMode="auto">
          <a:xfrm>
            <a:off x="323850" y="4437063"/>
            <a:ext cx="8496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0000"/>
                </a:solidFill>
              </a:rPr>
              <a:t>Logarithmic decay-time distribution of 5 events observed in the </a:t>
            </a:r>
            <a:r>
              <a:rPr lang="en-GB" altLang="de-DE" smtClean="0">
                <a:solidFill>
                  <a:srgbClr val="000000"/>
                </a:solidFill>
                <a:sym typeface="Symbol" pitchFamily="18" charset="2"/>
              </a:rPr>
              <a:t></a:t>
            </a:r>
            <a:r>
              <a:rPr lang="en-GB" altLang="de-DE" smtClean="0">
                <a:solidFill>
                  <a:srgbClr val="000000"/>
                </a:solidFill>
              </a:rPr>
              <a:t> decay of </a:t>
            </a:r>
            <a:r>
              <a:rPr lang="en-GB" altLang="de-DE" baseline="30000" smtClean="0">
                <a:solidFill>
                  <a:srgbClr val="000000"/>
                </a:solidFill>
              </a:rPr>
              <a:t>271</a:t>
            </a:r>
            <a:r>
              <a:rPr lang="en-GB" altLang="de-DE" smtClean="0">
                <a:solidFill>
                  <a:srgbClr val="000000"/>
                </a:solidFill>
              </a:rPr>
              <a:t>110 with alpha energies close to 10.74 MeV. Data are taken from S.Hofmann, Rep.Prog.Phys. 61(1998), 639. The curve shows the logarithmic decay-time distribution (</a:t>
            </a:r>
            <a:r>
              <a:rPr lang="el-GR" altLang="de-DE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altLang="de-DE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=2.3 ms)</a:t>
            </a:r>
            <a:r>
              <a:rPr lang="en-GB" altLang="de-DE" smtClean="0">
                <a:solidFill>
                  <a:srgbClr val="000000"/>
                </a:solidFill>
              </a:rPr>
              <a:t>. The units on the ordinate are arbitrary.</a:t>
            </a:r>
            <a:endParaRPr lang="de-DE" altLang="de-DE" smtClean="0">
              <a:solidFill>
                <a:srgbClr val="000000"/>
              </a:solidFill>
            </a:endParaRPr>
          </a:p>
        </p:txBody>
      </p:sp>
      <p:graphicFrame>
        <p:nvGraphicFramePr>
          <p:cNvPr id="1930280" name="Group 40"/>
          <p:cNvGraphicFramePr>
            <a:graphicFrameLocks noGrp="1"/>
          </p:cNvGraphicFramePr>
          <p:nvPr/>
        </p:nvGraphicFramePr>
        <p:xfrm>
          <a:off x="827088" y="1773238"/>
          <a:ext cx="1752600" cy="1645920"/>
        </p:xfrm>
        <a:graphic>
          <a:graphicData uri="http://schemas.openxmlformats.org/drawingml/2006/table">
            <a:tbl>
              <a:tblPr/>
              <a:tblGrid>
                <a:gridCol w="815975"/>
                <a:gridCol w="936625"/>
              </a:tblGrid>
              <a:tr h="2317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 (ms)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1.8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2.6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30281" name="Text Box 41"/>
          <p:cNvSpPr txBox="1">
            <a:spLocks noChangeArrowheads="1"/>
          </p:cNvSpPr>
          <p:nvPr/>
        </p:nvSpPr>
        <p:spPr bwMode="auto">
          <a:xfrm>
            <a:off x="849313" y="3573463"/>
            <a:ext cx="1679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rgbClr val="0000FF"/>
                </a:solidFill>
              </a:rPr>
              <a:t>average value: 2.0 ms</a:t>
            </a:r>
            <a:endParaRPr lang="de-DE" altLang="de-DE" sz="1200" smtClean="0">
              <a:solidFill>
                <a:srgbClr val="0000FF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0" y="242064"/>
            <a:ext cx="9144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 of Decay Curve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maximum likelihood estimate of the lifetime </a:t>
            </a:r>
            <a:r>
              <a:rPr lang="el-GR" altLang="de-DE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</a:t>
            </a:r>
          </a:p>
        </p:txBody>
      </p:sp>
    </p:spTree>
    <p:extLst>
      <p:ext uri="{BB962C8B-B14F-4D97-AF65-F5344CB8AC3E}">
        <p14:creationId xmlns:p14="http://schemas.microsoft.com/office/powerpoint/2010/main" val="33343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Gamov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-Teller strength and Q</a:t>
            </a:r>
            <a:r>
              <a:rPr lang="en-GB" altLang="de-DE" sz="2600" b="1" baseline="-25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EC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value in the </a:t>
            </a:r>
            <a:r>
              <a:rPr lang="el-GR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β</a:t>
            </a:r>
            <a:r>
              <a:rPr lang="de-DE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-</a:t>
            </a:r>
            <a:r>
              <a:rPr lang="de-DE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decay</a:t>
            </a:r>
            <a:r>
              <a:rPr lang="de-DE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</a:t>
            </a:r>
            <a:r>
              <a:rPr lang="de-DE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of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100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Sn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" name="Picture 30" descr="s192e_1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1412776"/>
            <a:ext cx="4364038" cy="46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67544" y="1900991"/>
                <a:ext cx="3024418" cy="51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𝐺𝑇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𝐸𝑆𝑀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  <m:t>ℓ+1</m:t>
                          </m:r>
                        </m:den>
                      </m:f>
                      <m:r>
                        <a:rPr lang="de-DE" sz="1200" b="0" i="1" smtClean="0">
                          <a:solidFill>
                            <a:srgbClr val="0066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1200" b="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200" b="0" i="1" smtClean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7/2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</m:den>
                          </m:f>
                        </m:e>
                      </m:d>
                      <m:r>
                        <a:rPr lang="de-DE" sz="1200" b="0" i="1" smtClean="0">
                          <a:solidFill>
                            <a:srgbClr val="0066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  <a:ea typeface="Cambria Math"/>
                                </a:rPr>
                                <m:t>9/2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2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900991"/>
                <a:ext cx="3024418" cy="512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3347650" y="2014492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17.78</a:t>
            </a:r>
            <a:endParaRPr lang="en-US" sz="1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1560" y="2606715"/>
            <a:ext cx="1617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ℓ=4 N</a:t>
            </a:r>
            <a:r>
              <a:rPr lang="el-GR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de-DE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g7/2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 N</a:t>
            </a:r>
            <a:r>
              <a:rPr lang="el-GR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de-DE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g9/2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37"/>
          <p:cNvSpPr>
            <a:spLocks noChangeShapeType="1"/>
          </p:cNvSpPr>
          <p:nvPr/>
        </p:nvSpPr>
        <p:spPr bwMode="auto">
          <a:xfrm>
            <a:off x="4775201" y="2988000"/>
            <a:ext cx="0" cy="14400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38"/>
          <p:cNvSpPr>
            <a:spLocks noChangeArrowheads="1"/>
          </p:cNvSpPr>
          <p:nvPr/>
        </p:nvSpPr>
        <p:spPr bwMode="auto">
          <a:xfrm flipV="1">
            <a:off x="4741863" y="3915296"/>
            <a:ext cx="71438" cy="7143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683568" y="3861048"/>
                <a:ext cx="1798056" cy="564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𝐺𝑇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3811.5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1/2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861048"/>
                <a:ext cx="1798056" cy="56412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pieren 11"/>
          <p:cNvGrpSpPr/>
          <p:nvPr/>
        </p:nvGrpSpPr>
        <p:grpSpPr>
          <a:xfrm>
            <a:off x="2446342" y="3942876"/>
            <a:ext cx="901474" cy="395444"/>
            <a:chOff x="6228184" y="5670000"/>
            <a:chExt cx="901474" cy="395444"/>
          </a:xfrm>
        </p:grpSpPr>
        <p:sp>
          <p:nvSpPr>
            <p:cNvPr id="13" name="Textfeld 12"/>
            <p:cNvSpPr txBox="1"/>
            <p:nvPr/>
          </p:nvSpPr>
          <p:spPr>
            <a:xfrm>
              <a:off x="6228184" y="5682064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9.1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804248" y="5670000"/>
              <a:ext cx="32541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+4.8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839976" y="5850000"/>
              <a:ext cx="28373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-2.3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360000" y="4883676"/>
            <a:ext cx="3635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condition for the existence of isolated </a:t>
            </a:r>
            <a:r>
              <a:rPr lang="en-US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 Gamow-Teller transition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that the spin-orbit gap between the </a:t>
            </a:r>
            <a:r>
              <a:rPr lang="en-US" sz="1200" dirty="0" smtClean="0">
                <a:latin typeface="Times New Roman"/>
                <a:cs typeface="Times New Roman"/>
              </a:rPr>
              <a:t>ℓ+1/2 and ℓ-1/2 orbits (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 </a:t>
            </a:r>
            <a:r>
              <a:rPr lang="en-US" sz="12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100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Sn </a:t>
            </a:r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ℓ=4 orbitals </a:t>
            </a:r>
            <a:r>
              <a:rPr lang="el-GR" sz="1200" dirty="0">
                <a:solidFill>
                  <a:srgbClr val="FF0000"/>
                </a:solidFill>
                <a:latin typeface="Times New Roman"/>
                <a:cs typeface="Times New Roman"/>
              </a:rPr>
              <a:t>π</a:t>
            </a:r>
            <a:r>
              <a:rPr lang="de-DE" sz="1200" dirty="0">
                <a:solidFill>
                  <a:srgbClr val="FF0000"/>
                </a:solidFill>
                <a:latin typeface="Times New Roman"/>
                <a:cs typeface="Times New Roman"/>
              </a:rPr>
              <a:t>g</a:t>
            </a:r>
            <a:r>
              <a:rPr lang="de-DE" sz="12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9/2</a:t>
            </a:r>
            <a:r>
              <a:rPr lang="de-DE" sz="1200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lang="el-GR" sz="1200" dirty="0">
                <a:solidFill>
                  <a:srgbClr val="FF0000"/>
                </a:solidFill>
                <a:latin typeface="Times New Roman"/>
                <a:cs typeface="Times New Roman"/>
              </a:rPr>
              <a:t>υ</a:t>
            </a:r>
            <a:r>
              <a:rPr lang="de-DE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</a:t>
            </a:r>
            <a:r>
              <a:rPr lang="de-DE" sz="12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7/2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)</a:t>
            </a:r>
            <a:r>
              <a:rPr lang="en-US" sz="1200" dirty="0" smtClean="0">
                <a:latin typeface="Times New Roman"/>
                <a:cs typeface="Times New Roman"/>
              </a:rPr>
              <a:t> be sufficiently small compared to the shell gap for protons and neutrons (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6 MeV</a:t>
            </a:r>
            <a:r>
              <a:rPr lang="en-US" sz="1200" dirty="0" smtClean="0">
                <a:latin typeface="Times New Roman"/>
                <a:cs typeface="Times New Roman"/>
              </a:rPr>
              <a:t>), so that the 1-particle-1-hole states are isolated below the 2-particle-2-hole states.</a:t>
            </a:r>
          </a:p>
        </p:txBody>
      </p:sp>
    </p:spTree>
    <p:extLst>
      <p:ext uri="{BB962C8B-B14F-4D97-AF65-F5344CB8AC3E}">
        <p14:creationId xmlns:p14="http://schemas.microsoft.com/office/powerpoint/2010/main" val="2627366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0" grpId="0" animBg="1"/>
      <p:bldP spid="1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What is a Nuclear Isomer?</a:t>
            </a: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209550" y="1252115"/>
            <a:ext cx="8782050" cy="990600"/>
          </a:xfrm>
          <a:prstGeom prst="rect">
            <a:avLst/>
          </a:prstGeom>
          <a:gradFill rotWithShape="1">
            <a:gsLst>
              <a:gs pos="0">
                <a:srgbClr val="FFCCFF">
                  <a:alpha val="60001"/>
                </a:srgbClr>
              </a:gs>
              <a:gs pos="50000">
                <a:srgbClr val="FFF5C2">
                  <a:alpha val="39999"/>
                </a:srgbClr>
              </a:gs>
              <a:gs pos="100000">
                <a:srgbClr val="FFCCFF">
                  <a:alpha val="60001"/>
                </a:srgbClr>
              </a:gs>
            </a:gsLst>
            <a:lin ang="2700000" scaled="1"/>
          </a:gradFill>
          <a:ln w="38100" algn="ctr">
            <a:solidFill>
              <a:srgbClr val="99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90553"/>
            <a:ext cx="479107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233363" y="1285453"/>
            <a:ext cx="87026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181E"/>
              </a:buClr>
              <a:buSzPct val="110000"/>
              <a:buFont typeface="Wingdings" pitchFamily="2" charset="2"/>
              <a:buNone/>
              <a:tabLst/>
              <a:defRPr/>
            </a:pPr>
            <a:r>
              <a:rPr kumimoji="0" lang="en-US" altLang="de-DE" sz="2300" b="0" i="0" u="sng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latino Linotype" pitchFamily="18" charset="0"/>
              </a:rPr>
              <a:t>Nuclear Isomer</a:t>
            </a:r>
            <a:r>
              <a:rPr kumimoji="0" lang="en-US" altLang="de-DE" sz="2300" b="0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 – a 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long-lived excited nuclear</a:t>
            </a:r>
            <a:r>
              <a:rPr kumimoji="0" lang="en-US" altLang="de-DE" sz="2300" b="0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 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state (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Palatino Linotype" pitchFamily="18" charset="0"/>
              </a:rPr>
              <a:t>T</a:t>
            </a:r>
            <a:r>
              <a:rPr kumimoji="0" lang="en-US" altLang="de-DE" sz="2300" b="0" i="1" u="none" strike="noStrike" kern="0" cap="none" spc="0" normalizeH="0" baseline="-25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Palatino Linotype" pitchFamily="18" charset="0"/>
              </a:rPr>
              <a:t>1/2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Palatino Linotype" pitchFamily="18" charset="0"/>
              </a:rPr>
              <a:t> &gt; 1 ns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) 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                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latino Linotype" pitchFamily="18" charset="0"/>
              </a:rPr>
              <a:t>decays</a:t>
            </a:r>
            <a:r>
              <a:rPr kumimoji="0" lang="en-US" altLang="de-DE" sz="2300" b="0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latino Linotype" pitchFamily="18" charset="0"/>
              </a:rPr>
              <a:t> 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latino Linotype" pitchFamily="18" charset="0"/>
              </a:rPr>
              <a:t>by emission of</a:t>
            </a:r>
            <a:r>
              <a:rPr kumimoji="0" lang="en-US" altLang="de-DE" sz="2300" b="0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 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pitchFamily="18" charset="2"/>
              </a:rPr>
              <a:t>a, b, g,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 p, fission, cluster</a:t>
            </a:r>
            <a:r>
              <a:rPr kumimoji="0" lang="en-US" altLang="de-DE" sz="2300" b="0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de-DE" sz="2300" b="0" i="0" u="none" strike="noStrike" kern="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2505075" y="3284115"/>
            <a:ext cx="4152900" cy="628650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762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800" smtClean="0">
                <a:solidFill>
                  <a:srgbClr val="000000"/>
                </a:solidFill>
                <a:latin typeface="Times New Roman" pitchFamily="18" charset="0"/>
              </a:rPr>
              <a:t>1/</a:t>
            </a:r>
            <a:r>
              <a:rPr lang="en-US" altLang="de-DE" sz="2800" smtClean="0">
                <a:solidFill>
                  <a:srgbClr val="000000"/>
                </a:solidFill>
                <a:latin typeface="Symbol" pitchFamily="18" charset="2"/>
              </a:rPr>
              <a:t>t </a:t>
            </a:r>
            <a:r>
              <a:rPr lang="en-US" altLang="de-DE" sz="2800" smtClean="0">
                <a:solidFill>
                  <a:srgbClr val="000000"/>
                </a:solidFill>
                <a:latin typeface="Times New Roman" pitchFamily="18" charset="0"/>
              </a:rPr>
              <a:t>~ </a:t>
            </a:r>
            <a:r>
              <a:rPr lang="en-US" altLang="de-DE" sz="2800" b="1" smtClean="0">
                <a:solidFill>
                  <a:srgbClr val="FF0066"/>
                </a:solidFill>
                <a:latin typeface="Times New Roman" pitchFamily="18" charset="0"/>
              </a:rPr>
              <a:t>E</a:t>
            </a:r>
            <a:r>
              <a:rPr lang="en-US" altLang="de-DE" sz="2800" b="1" baseline="-12000" smtClean="0">
                <a:solidFill>
                  <a:srgbClr val="FF0066"/>
                </a:solidFill>
                <a:latin typeface="Symbol" pitchFamily="18" charset="2"/>
              </a:rPr>
              <a:t>g</a:t>
            </a:r>
            <a:r>
              <a:rPr lang="en-US" altLang="de-DE" sz="2800" baseline="-1200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altLang="de-DE" sz="2800" baseline="30000" smtClean="0">
                <a:solidFill>
                  <a:srgbClr val="000000"/>
                </a:solidFill>
                <a:latin typeface="Symbol" pitchFamily="18" charset="2"/>
              </a:rPr>
              <a:t>2</a:t>
            </a:r>
            <a:r>
              <a:rPr lang="en-US" altLang="de-DE" sz="2800" b="1" baseline="30000" smtClean="0">
                <a:solidFill>
                  <a:srgbClr val="3333CC"/>
                </a:solidFill>
                <a:latin typeface="Symbol" pitchFamily="18" charset="2"/>
              </a:rPr>
              <a:t>l</a:t>
            </a:r>
            <a:r>
              <a:rPr lang="en-US" altLang="de-DE" sz="2800" baseline="30000" smtClean="0">
                <a:solidFill>
                  <a:srgbClr val="000000"/>
                </a:solidFill>
                <a:latin typeface="Symbol" pitchFamily="18" charset="2"/>
              </a:rPr>
              <a:t>+1</a:t>
            </a:r>
            <a:r>
              <a:rPr lang="en-US" altLang="de-DE" sz="28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de-DE" sz="2800" b="1" smtClean="0">
                <a:solidFill>
                  <a:srgbClr val="000000"/>
                </a:solidFill>
                <a:latin typeface="Times New Roman" pitchFamily="18" charset="0"/>
              </a:rPr>
              <a:t>|&lt; </a:t>
            </a:r>
            <a:r>
              <a:rPr lang="en-US" altLang="de-DE" sz="2800" b="1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altLang="de-DE" sz="2800" b="1" baseline="-12000" smtClean="0">
                <a:solidFill>
                  <a:srgbClr val="000000"/>
                </a:solidFill>
                <a:latin typeface="Times New Roman" pitchFamily="18" charset="0"/>
              </a:rPr>
              <a:t>f </a:t>
            </a:r>
            <a:r>
              <a:rPr lang="en-US" altLang="de-DE" sz="2800" b="1" smtClean="0">
                <a:solidFill>
                  <a:srgbClr val="000000"/>
                </a:solidFill>
                <a:latin typeface="Times New Roman" pitchFamily="18" charset="0"/>
              </a:rPr>
              <a:t>| T | </a:t>
            </a:r>
            <a:r>
              <a:rPr lang="en-US" altLang="de-DE" sz="2800" b="1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altLang="de-DE" sz="2800" b="1" baseline="-12000" smtClean="0">
                <a:solidFill>
                  <a:srgbClr val="000000"/>
                </a:solidFill>
                <a:latin typeface="Times New Roman" pitchFamily="18" charset="0"/>
              </a:rPr>
              <a:t>i </a:t>
            </a:r>
            <a:r>
              <a:rPr lang="en-US" altLang="de-DE" sz="2800" b="1" smtClean="0">
                <a:solidFill>
                  <a:srgbClr val="000000"/>
                </a:solidFill>
                <a:latin typeface="Times New Roman" pitchFamily="18" charset="0"/>
              </a:rPr>
              <a:t>&gt;|</a:t>
            </a: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1131888" y="2472903"/>
            <a:ext cx="7831137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b="1" i="1" smtClean="0">
                <a:solidFill>
                  <a:srgbClr val="000000"/>
                </a:solidFill>
                <a:latin typeface="Palatino" pitchFamily="18" charset="0"/>
              </a:rPr>
              <a:t>The first one discovered by O. Hahn in Berlin in 1921 – decay of </a:t>
            </a:r>
            <a:r>
              <a:rPr lang="en-US" altLang="de-DE" b="1" i="1" baseline="30000" smtClean="0">
                <a:solidFill>
                  <a:srgbClr val="000000"/>
                </a:solidFill>
                <a:latin typeface="Palatino" pitchFamily="18" charset="0"/>
              </a:rPr>
              <a:t>234</a:t>
            </a:r>
            <a:r>
              <a:rPr lang="en-US" altLang="de-DE" b="1" i="1" smtClean="0">
                <a:solidFill>
                  <a:srgbClr val="000000"/>
                </a:solidFill>
                <a:latin typeface="Palatino" pitchFamily="18" charset="0"/>
              </a:rPr>
              <a:t>Pa (70 s)</a:t>
            </a:r>
          </a:p>
          <a:p>
            <a:pPr algn="ctr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b="1" i="1" smtClean="0">
                <a:solidFill>
                  <a:srgbClr val="000000"/>
                </a:solidFill>
                <a:latin typeface="Palatino" pitchFamily="18" charset="0"/>
              </a:rPr>
              <a:t>von Weizsacker, A. Bohr &amp; B. Mottelson</a:t>
            </a: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27" name="Oval 178"/>
          <p:cNvSpPr>
            <a:spLocks noChangeAspect="1" noChangeArrowheads="1"/>
          </p:cNvSpPr>
          <p:nvPr/>
        </p:nvSpPr>
        <p:spPr bwMode="auto">
          <a:xfrm>
            <a:off x="1017588" y="4731915"/>
            <a:ext cx="241300" cy="241300"/>
          </a:xfrm>
          <a:prstGeom prst="ellipse">
            <a:avLst/>
          </a:prstGeom>
          <a:gradFill rotWithShape="1">
            <a:gsLst>
              <a:gs pos="0">
                <a:srgbClr val="B2B2B2"/>
              </a:gs>
              <a:gs pos="100000">
                <a:srgbClr val="B2B2B2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Oval 179"/>
          <p:cNvSpPr>
            <a:spLocks noChangeAspect="1" noChangeArrowheads="1"/>
          </p:cNvSpPr>
          <p:nvPr/>
        </p:nvSpPr>
        <p:spPr bwMode="auto">
          <a:xfrm>
            <a:off x="1541463" y="4757315"/>
            <a:ext cx="366712" cy="184150"/>
          </a:xfrm>
          <a:prstGeom prst="ellipse">
            <a:avLst/>
          </a:prstGeom>
          <a:gradFill rotWithShape="1">
            <a:gsLst>
              <a:gs pos="0">
                <a:srgbClr val="B2B2B2"/>
              </a:gs>
              <a:gs pos="100000">
                <a:srgbClr val="B2B2B2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Rectangle 268"/>
          <p:cNvSpPr>
            <a:spLocks noChangeArrowheads="1"/>
          </p:cNvSpPr>
          <p:nvPr/>
        </p:nvSpPr>
        <p:spPr bwMode="auto">
          <a:xfrm>
            <a:off x="1042988" y="4133428"/>
            <a:ext cx="4175125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30" name="Group 271"/>
          <p:cNvGrpSpPr>
            <a:grpSpLocks/>
          </p:cNvGrpSpPr>
          <p:nvPr/>
        </p:nvGrpSpPr>
        <p:grpSpPr bwMode="auto">
          <a:xfrm>
            <a:off x="2411413" y="4396953"/>
            <a:ext cx="384175" cy="706437"/>
            <a:chOff x="2003" y="4564"/>
            <a:chExt cx="242" cy="445"/>
          </a:xfrm>
        </p:grpSpPr>
        <p:sp>
          <p:nvSpPr>
            <p:cNvPr id="31" name="Line 205"/>
            <p:cNvSpPr>
              <a:spLocks noChangeShapeType="1"/>
            </p:cNvSpPr>
            <p:nvPr/>
          </p:nvSpPr>
          <p:spPr bwMode="auto">
            <a:xfrm flipV="1">
              <a:off x="2119" y="4688"/>
              <a:ext cx="2" cy="1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32" name="Group 187"/>
            <p:cNvGrpSpPr>
              <a:grpSpLocks noChangeAspect="1"/>
            </p:cNvGrpSpPr>
            <p:nvPr/>
          </p:nvGrpSpPr>
          <p:grpSpPr bwMode="auto">
            <a:xfrm>
              <a:off x="2020" y="4830"/>
              <a:ext cx="186" cy="23"/>
              <a:chOff x="1116" y="2228"/>
              <a:chExt cx="420" cy="56"/>
            </a:xfrm>
          </p:grpSpPr>
          <p:sp>
            <p:nvSpPr>
              <p:cNvPr id="52" name="Arc 188"/>
              <p:cNvSpPr>
                <a:spLocks noChangeAspect="1"/>
              </p:cNvSpPr>
              <p:nvPr/>
            </p:nvSpPr>
            <p:spPr bwMode="auto">
              <a:xfrm flipH="1">
                <a:off x="1116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3" name="Arc 189"/>
              <p:cNvSpPr>
                <a:spLocks noChangeAspect="1"/>
              </p:cNvSpPr>
              <p:nvPr/>
            </p:nvSpPr>
            <p:spPr bwMode="auto">
              <a:xfrm>
                <a:off x="1324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3" name="Group 184"/>
            <p:cNvGrpSpPr>
              <a:grpSpLocks noChangeAspect="1"/>
            </p:cNvGrpSpPr>
            <p:nvPr/>
          </p:nvGrpSpPr>
          <p:grpSpPr bwMode="auto">
            <a:xfrm>
              <a:off x="2024" y="4810"/>
              <a:ext cx="186" cy="23"/>
              <a:chOff x="1116" y="2228"/>
              <a:chExt cx="420" cy="56"/>
            </a:xfrm>
          </p:grpSpPr>
          <p:sp>
            <p:nvSpPr>
              <p:cNvPr id="50" name="Arc 185"/>
              <p:cNvSpPr>
                <a:spLocks noChangeAspect="1"/>
              </p:cNvSpPr>
              <p:nvPr/>
            </p:nvSpPr>
            <p:spPr bwMode="auto">
              <a:xfrm flipH="1">
                <a:off x="1116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Arc 186"/>
              <p:cNvSpPr>
                <a:spLocks noChangeAspect="1"/>
              </p:cNvSpPr>
              <p:nvPr/>
            </p:nvSpPr>
            <p:spPr bwMode="auto">
              <a:xfrm>
                <a:off x="1324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34" name="Line 183"/>
            <p:cNvSpPr>
              <a:spLocks noChangeShapeType="1"/>
            </p:cNvSpPr>
            <p:nvPr/>
          </p:nvSpPr>
          <p:spPr bwMode="auto">
            <a:xfrm>
              <a:off x="2119" y="4885"/>
              <a:ext cx="2" cy="12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Oval 190"/>
            <p:cNvSpPr>
              <a:spLocks noChangeAspect="1" noChangeArrowheads="1"/>
            </p:cNvSpPr>
            <p:nvPr/>
          </p:nvSpPr>
          <p:spPr bwMode="auto">
            <a:xfrm>
              <a:off x="2053" y="4790"/>
              <a:ext cx="127" cy="115"/>
            </a:xfrm>
            <a:prstGeom prst="ellipse">
              <a:avLst/>
            </a:prstGeom>
            <a:gradFill rotWithShape="1">
              <a:gsLst>
                <a:gs pos="0">
                  <a:srgbClr val="969696">
                    <a:gamma/>
                    <a:shade val="46275"/>
                    <a:invGamma/>
                  </a:srgbClr>
                </a:gs>
                <a:gs pos="100000">
                  <a:srgbClr val="969696"/>
                </a:gs>
              </a:gsLst>
              <a:lin ang="189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Text Box 206"/>
            <p:cNvSpPr txBox="1">
              <a:spLocks noChangeArrowheads="1"/>
            </p:cNvSpPr>
            <p:nvPr/>
          </p:nvSpPr>
          <p:spPr bwMode="auto">
            <a:xfrm>
              <a:off x="2003" y="4564"/>
              <a:ext cx="24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FF0000"/>
                  </a:solidFill>
                  <a:latin typeface="Times New Roman" pitchFamily="18" charset="0"/>
                </a:rPr>
                <a:t>J=0</a:t>
              </a:r>
            </a:p>
          </p:txBody>
        </p:sp>
        <p:sp>
          <p:nvSpPr>
            <p:cNvPr id="37" name="Arc 192"/>
            <p:cNvSpPr>
              <a:spLocks noChangeAspect="1"/>
            </p:cNvSpPr>
            <p:nvPr/>
          </p:nvSpPr>
          <p:spPr bwMode="auto">
            <a:xfrm flipH="1" flipV="1">
              <a:off x="2018" y="4836"/>
              <a:ext cx="94" cy="2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Arc 193"/>
            <p:cNvSpPr>
              <a:spLocks noChangeAspect="1"/>
            </p:cNvSpPr>
            <p:nvPr/>
          </p:nvSpPr>
          <p:spPr bwMode="auto">
            <a:xfrm flipV="1">
              <a:off x="2112" y="4836"/>
              <a:ext cx="94" cy="2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39" name="Group 194"/>
            <p:cNvGrpSpPr>
              <a:grpSpLocks noChangeAspect="1"/>
            </p:cNvGrpSpPr>
            <p:nvPr/>
          </p:nvGrpSpPr>
          <p:grpSpPr bwMode="auto">
            <a:xfrm>
              <a:off x="2017" y="4854"/>
              <a:ext cx="193" cy="23"/>
              <a:chOff x="1112" y="2284"/>
              <a:chExt cx="424" cy="56"/>
            </a:xfrm>
          </p:grpSpPr>
          <p:sp>
            <p:nvSpPr>
              <p:cNvPr id="48" name="Arc 195"/>
              <p:cNvSpPr>
                <a:spLocks noChangeAspect="1"/>
              </p:cNvSpPr>
              <p:nvPr/>
            </p:nvSpPr>
            <p:spPr bwMode="auto">
              <a:xfrm flipH="1" flipV="1">
                <a:off x="1112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Arc 196"/>
              <p:cNvSpPr>
                <a:spLocks noChangeAspect="1"/>
              </p:cNvSpPr>
              <p:nvPr/>
            </p:nvSpPr>
            <p:spPr bwMode="auto">
              <a:xfrm flipV="1">
                <a:off x="1324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40" name="Oval 198"/>
            <p:cNvSpPr>
              <a:spLocks noChangeAspect="1" noChangeArrowheads="1"/>
            </p:cNvSpPr>
            <p:nvPr/>
          </p:nvSpPr>
          <p:spPr bwMode="auto">
            <a:xfrm>
              <a:off x="2154" y="4856"/>
              <a:ext cx="25" cy="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199"/>
            <p:cNvGrpSpPr>
              <a:grpSpLocks noChangeAspect="1"/>
            </p:cNvGrpSpPr>
            <p:nvPr/>
          </p:nvGrpSpPr>
          <p:grpSpPr bwMode="auto">
            <a:xfrm>
              <a:off x="2074" y="4846"/>
              <a:ext cx="20" cy="27"/>
              <a:chOff x="1002" y="2396"/>
              <a:chExt cx="28" cy="42"/>
            </a:xfrm>
          </p:grpSpPr>
          <p:sp>
            <p:nvSpPr>
              <p:cNvPr id="46" name="Line 200"/>
              <p:cNvSpPr>
                <a:spLocks noChangeAspect="1" noChangeShapeType="1"/>
              </p:cNvSpPr>
              <p:nvPr/>
            </p:nvSpPr>
            <p:spPr bwMode="auto">
              <a:xfrm>
                <a:off x="1002" y="2396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Line 201"/>
              <p:cNvSpPr>
                <a:spLocks noChangeAspect="1" noChangeShapeType="1"/>
              </p:cNvSpPr>
              <p:nvPr/>
            </p:nvSpPr>
            <p:spPr bwMode="auto">
              <a:xfrm flipH="1">
                <a:off x="1002" y="2418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42" name="Group 202"/>
            <p:cNvGrpSpPr>
              <a:grpSpLocks noChangeAspect="1"/>
            </p:cNvGrpSpPr>
            <p:nvPr/>
          </p:nvGrpSpPr>
          <p:grpSpPr bwMode="auto">
            <a:xfrm flipH="1">
              <a:off x="2126" y="4860"/>
              <a:ext cx="20" cy="27"/>
              <a:chOff x="1002" y="2396"/>
              <a:chExt cx="28" cy="42"/>
            </a:xfrm>
          </p:grpSpPr>
          <p:sp>
            <p:nvSpPr>
              <p:cNvPr id="44" name="Line 203"/>
              <p:cNvSpPr>
                <a:spLocks noChangeAspect="1" noChangeShapeType="1"/>
              </p:cNvSpPr>
              <p:nvPr/>
            </p:nvSpPr>
            <p:spPr bwMode="auto">
              <a:xfrm>
                <a:off x="1002" y="2396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Line 204"/>
              <p:cNvSpPr>
                <a:spLocks noChangeAspect="1" noChangeShapeType="1"/>
              </p:cNvSpPr>
              <p:nvPr/>
            </p:nvSpPr>
            <p:spPr bwMode="auto">
              <a:xfrm flipH="1">
                <a:off x="1002" y="2418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43" name="Oval 269"/>
            <p:cNvSpPr>
              <a:spLocks noChangeAspect="1" noChangeArrowheads="1"/>
            </p:cNvSpPr>
            <p:nvPr/>
          </p:nvSpPr>
          <p:spPr bwMode="auto">
            <a:xfrm>
              <a:off x="2039" y="4840"/>
              <a:ext cx="25" cy="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4" name="Group 272"/>
          <p:cNvGrpSpPr>
            <a:grpSpLocks/>
          </p:cNvGrpSpPr>
          <p:nvPr/>
        </p:nvGrpSpPr>
        <p:grpSpPr bwMode="auto">
          <a:xfrm>
            <a:off x="2987675" y="4325515"/>
            <a:ext cx="411163" cy="601663"/>
            <a:chOff x="2485" y="4519"/>
            <a:chExt cx="259" cy="379"/>
          </a:xfrm>
        </p:grpSpPr>
        <p:sp>
          <p:nvSpPr>
            <p:cNvPr id="55" name="Line 221"/>
            <p:cNvSpPr>
              <a:spLocks noChangeShapeType="1"/>
            </p:cNvSpPr>
            <p:nvPr/>
          </p:nvSpPr>
          <p:spPr bwMode="auto">
            <a:xfrm flipH="1" flipV="1">
              <a:off x="2584" y="4672"/>
              <a:ext cx="22" cy="1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Line 231"/>
            <p:cNvSpPr>
              <a:spLocks noChangeShapeType="1"/>
            </p:cNvSpPr>
            <p:nvPr/>
          </p:nvSpPr>
          <p:spPr bwMode="auto">
            <a:xfrm flipV="1">
              <a:off x="2625" y="4672"/>
              <a:ext cx="22" cy="1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7" name="Group 209"/>
            <p:cNvGrpSpPr>
              <a:grpSpLocks noChangeAspect="1"/>
            </p:cNvGrpSpPr>
            <p:nvPr/>
          </p:nvGrpSpPr>
          <p:grpSpPr bwMode="auto">
            <a:xfrm rot="21233069" flipH="1">
              <a:off x="2517" y="4815"/>
              <a:ext cx="188" cy="23"/>
              <a:chOff x="1116" y="2228"/>
              <a:chExt cx="420" cy="56"/>
            </a:xfrm>
          </p:grpSpPr>
          <p:sp>
            <p:nvSpPr>
              <p:cNvPr id="77" name="Arc 210"/>
              <p:cNvSpPr>
                <a:spLocks noChangeAspect="1"/>
              </p:cNvSpPr>
              <p:nvPr/>
            </p:nvSpPr>
            <p:spPr bwMode="auto">
              <a:xfrm flipH="1">
                <a:off x="1116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8" name="Arc 211"/>
              <p:cNvSpPr>
                <a:spLocks noChangeAspect="1"/>
              </p:cNvSpPr>
              <p:nvPr/>
            </p:nvSpPr>
            <p:spPr bwMode="auto">
              <a:xfrm>
                <a:off x="1324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58" name="Group 212"/>
            <p:cNvGrpSpPr>
              <a:grpSpLocks noChangeAspect="1"/>
            </p:cNvGrpSpPr>
            <p:nvPr/>
          </p:nvGrpSpPr>
          <p:grpSpPr bwMode="auto">
            <a:xfrm rot="366931">
              <a:off x="2517" y="4815"/>
              <a:ext cx="188" cy="23"/>
              <a:chOff x="1116" y="2228"/>
              <a:chExt cx="420" cy="56"/>
            </a:xfrm>
          </p:grpSpPr>
          <p:sp>
            <p:nvSpPr>
              <p:cNvPr id="75" name="Arc 213"/>
              <p:cNvSpPr>
                <a:spLocks noChangeAspect="1"/>
              </p:cNvSpPr>
              <p:nvPr/>
            </p:nvSpPr>
            <p:spPr bwMode="auto">
              <a:xfrm flipH="1">
                <a:off x="1116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6" name="Arc 214"/>
              <p:cNvSpPr>
                <a:spLocks noChangeAspect="1"/>
              </p:cNvSpPr>
              <p:nvPr/>
            </p:nvSpPr>
            <p:spPr bwMode="auto">
              <a:xfrm>
                <a:off x="1324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59" name="Oval 215"/>
            <p:cNvSpPr>
              <a:spLocks noChangeAspect="1" noChangeArrowheads="1"/>
            </p:cNvSpPr>
            <p:nvPr/>
          </p:nvSpPr>
          <p:spPr bwMode="auto">
            <a:xfrm>
              <a:off x="2550" y="4783"/>
              <a:ext cx="127" cy="115"/>
            </a:xfrm>
            <a:prstGeom prst="ellipse">
              <a:avLst/>
            </a:prstGeom>
            <a:gradFill rotWithShape="1">
              <a:gsLst>
                <a:gs pos="0">
                  <a:srgbClr val="969696">
                    <a:gamma/>
                    <a:shade val="46275"/>
                    <a:invGamma/>
                  </a:srgbClr>
                </a:gs>
                <a:gs pos="100000">
                  <a:srgbClr val="969696"/>
                </a:gs>
              </a:gsLst>
              <a:lin ang="189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60" name="Group 216"/>
            <p:cNvGrpSpPr>
              <a:grpSpLocks noChangeAspect="1"/>
            </p:cNvGrpSpPr>
            <p:nvPr/>
          </p:nvGrpSpPr>
          <p:grpSpPr bwMode="auto">
            <a:xfrm rot="366931">
              <a:off x="2517" y="4840"/>
              <a:ext cx="188" cy="23"/>
              <a:chOff x="1112" y="2284"/>
              <a:chExt cx="424" cy="56"/>
            </a:xfrm>
          </p:grpSpPr>
          <p:sp>
            <p:nvSpPr>
              <p:cNvPr id="73" name="Arc 217"/>
              <p:cNvSpPr>
                <a:spLocks noChangeAspect="1"/>
              </p:cNvSpPr>
              <p:nvPr/>
            </p:nvSpPr>
            <p:spPr bwMode="auto">
              <a:xfrm flipH="1" flipV="1">
                <a:off x="1112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4" name="Arc 218"/>
              <p:cNvSpPr>
                <a:spLocks noChangeAspect="1"/>
              </p:cNvSpPr>
              <p:nvPr/>
            </p:nvSpPr>
            <p:spPr bwMode="auto">
              <a:xfrm flipV="1">
                <a:off x="1324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61" name="Group 222"/>
            <p:cNvGrpSpPr>
              <a:grpSpLocks noChangeAspect="1"/>
            </p:cNvGrpSpPr>
            <p:nvPr/>
          </p:nvGrpSpPr>
          <p:grpSpPr bwMode="auto">
            <a:xfrm rot="21233069" flipH="1">
              <a:off x="2517" y="4839"/>
              <a:ext cx="193" cy="23"/>
              <a:chOff x="1112" y="2284"/>
              <a:chExt cx="424" cy="56"/>
            </a:xfrm>
          </p:grpSpPr>
          <p:sp>
            <p:nvSpPr>
              <p:cNvPr id="71" name="Arc 223"/>
              <p:cNvSpPr>
                <a:spLocks noChangeAspect="1"/>
              </p:cNvSpPr>
              <p:nvPr/>
            </p:nvSpPr>
            <p:spPr bwMode="auto">
              <a:xfrm flipH="1" flipV="1">
                <a:off x="1112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2" name="Arc 224"/>
              <p:cNvSpPr>
                <a:spLocks noChangeAspect="1"/>
              </p:cNvSpPr>
              <p:nvPr/>
            </p:nvSpPr>
            <p:spPr bwMode="auto">
              <a:xfrm flipV="1">
                <a:off x="1324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62" name="Group 225"/>
            <p:cNvGrpSpPr>
              <a:grpSpLocks noChangeAspect="1"/>
            </p:cNvGrpSpPr>
            <p:nvPr/>
          </p:nvGrpSpPr>
          <p:grpSpPr bwMode="auto">
            <a:xfrm>
              <a:off x="2561" y="4851"/>
              <a:ext cx="20" cy="27"/>
              <a:chOff x="1002" y="2396"/>
              <a:chExt cx="28" cy="42"/>
            </a:xfrm>
          </p:grpSpPr>
          <p:sp>
            <p:nvSpPr>
              <p:cNvPr id="69" name="Line 226"/>
              <p:cNvSpPr>
                <a:spLocks noChangeAspect="1" noChangeShapeType="1"/>
              </p:cNvSpPr>
              <p:nvPr/>
            </p:nvSpPr>
            <p:spPr bwMode="auto">
              <a:xfrm>
                <a:off x="1002" y="2396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0" name="Line 227"/>
              <p:cNvSpPr>
                <a:spLocks noChangeAspect="1" noChangeShapeType="1"/>
              </p:cNvSpPr>
              <p:nvPr/>
            </p:nvSpPr>
            <p:spPr bwMode="auto">
              <a:xfrm flipH="1">
                <a:off x="1002" y="2418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63" name="Group 228"/>
            <p:cNvGrpSpPr>
              <a:grpSpLocks noChangeAspect="1"/>
            </p:cNvGrpSpPr>
            <p:nvPr/>
          </p:nvGrpSpPr>
          <p:grpSpPr bwMode="auto">
            <a:xfrm>
              <a:off x="2679" y="4846"/>
              <a:ext cx="20" cy="28"/>
              <a:chOff x="1002" y="2396"/>
              <a:chExt cx="28" cy="42"/>
            </a:xfrm>
          </p:grpSpPr>
          <p:sp>
            <p:nvSpPr>
              <p:cNvPr id="67" name="Line 229"/>
              <p:cNvSpPr>
                <a:spLocks noChangeAspect="1" noChangeShapeType="1"/>
              </p:cNvSpPr>
              <p:nvPr/>
            </p:nvSpPr>
            <p:spPr bwMode="auto">
              <a:xfrm>
                <a:off x="1002" y="2396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8" name="Line 230"/>
              <p:cNvSpPr>
                <a:spLocks noChangeAspect="1" noChangeShapeType="1"/>
              </p:cNvSpPr>
              <p:nvPr/>
            </p:nvSpPr>
            <p:spPr bwMode="auto">
              <a:xfrm flipH="1">
                <a:off x="1002" y="2418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64" name="Text Box 232"/>
            <p:cNvSpPr txBox="1">
              <a:spLocks noChangeArrowheads="1"/>
            </p:cNvSpPr>
            <p:nvPr/>
          </p:nvSpPr>
          <p:spPr bwMode="auto">
            <a:xfrm>
              <a:off x="2485" y="4519"/>
              <a:ext cx="25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FF0000"/>
                  </a:solidFill>
                  <a:latin typeface="Times New Roman" pitchFamily="18" charset="0"/>
                </a:rPr>
                <a:t>J</a:t>
              </a:r>
              <a:r>
                <a:rPr lang="en-US" altLang="de-DE" sz="1000" b="1" baseline="-25000" smtClean="0">
                  <a:solidFill>
                    <a:srgbClr val="FF0000"/>
                  </a:solidFill>
                  <a:latin typeface="Times New Roman" pitchFamily="18" charset="0"/>
                </a:rPr>
                <a:t>max</a:t>
              </a:r>
            </a:p>
          </p:txBody>
        </p:sp>
        <p:sp>
          <p:nvSpPr>
            <p:cNvPr id="65" name="Oval 219"/>
            <p:cNvSpPr>
              <a:spLocks noChangeAspect="1" noChangeArrowheads="1"/>
            </p:cNvSpPr>
            <p:nvPr/>
          </p:nvSpPr>
          <p:spPr bwMode="auto">
            <a:xfrm>
              <a:off x="2527" y="4849"/>
              <a:ext cx="25" cy="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" name="Oval 220"/>
            <p:cNvSpPr>
              <a:spLocks noChangeAspect="1" noChangeArrowheads="1"/>
            </p:cNvSpPr>
            <p:nvPr/>
          </p:nvSpPr>
          <p:spPr bwMode="auto">
            <a:xfrm>
              <a:off x="2653" y="4851"/>
              <a:ext cx="25" cy="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79" name="Group 274"/>
          <p:cNvGrpSpPr>
            <a:grpSpLocks/>
          </p:cNvGrpSpPr>
          <p:nvPr/>
        </p:nvGrpSpPr>
        <p:grpSpPr bwMode="auto">
          <a:xfrm>
            <a:off x="4670425" y="4673178"/>
            <a:ext cx="838200" cy="515937"/>
            <a:chOff x="4105" y="4734"/>
            <a:chExt cx="528" cy="325"/>
          </a:xfrm>
        </p:grpSpPr>
        <p:sp>
          <p:nvSpPr>
            <p:cNvPr id="80" name="Line 235"/>
            <p:cNvSpPr>
              <a:spLocks noChangeAspect="1" noChangeShapeType="1"/>
            </p:cNvSpPr>
            <p:nvPr/>
          </p:nvSpPr>
          <p:spPr bwMode="auto">
            <a:xfrm>
              <a:off x="4286" y="4819"/>
              <a:ext cx="22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81" name="Group 239"/>
            <p:cNvGrpSpPr>
              <a:grpSpLocks noChangeAspect="1"/>
            </p:cNvGrpSpPr>
            <p:nvPr/>
          </p:nvGrpSpPr>
          <p:grpSpPr bwMode="auto">
            <a:xfrm rot="5033069" flipH="1">
              <a:off x="4136" y="4819"/>
              <a:ext cx="188" cy="23"/>
              <a:chOff x="1116" y="2228"/>
              <a:chExt cx="420" cy="56"/>
            </a:xfrm>
          </p:grpSpPr>
          <p:sp>
            <p:nvSpPr>
              <p:cNvPr id="104" name="Arc 240"/>
              <p:cNvSpPr>
                <a:spLocks noChangeAspect="1"/>
              </p:cNvSpPr>
              <p:nvPr/>
            </p:nvSpPr>
            <p:spPr bwMode="auto">
              <a:xfrm flipH="1">
                <a:off x="1116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" name="Arc 241"/>
              <p:cNvSpPr>
                <a:spLocks noChangeAspect="1"/>
              </p:cNvSpPr>
              <p:nvPr/>
            </p:nvSpPr>
            <p:spPr bwMode="auto">
              <a:xfrm>
                <a:off x="1324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82" name="Group 245"/>
            <p:cNvGrpSpPr>
              <a:grpSpLocks noChangeAspect="1"/>
            </p:cNvGrpSpPr>
            <p:nvPr/>
          </p:nvGrpSpPr>
          <p:grpSpPr bwMode="auto">
            <a:xfrm rot="5880000">
              <a:off x="4110" y="4817"/>
              <a:ext cx="188" cy="23"/>
              <a:chOff x="1112" y="2284"/>
              <a:chExt cx="424" cy="56"/>
            </a:xfrm>
          </p:grpSpPr>
          <p:sp>
            <p:nvSpPr>
              <p:cNvPr id="102" name="Arc 246"/>
              <p:cNvSpPr>
                <a:spLocks noChangeAspect="1"/>
              </p:cNvSpPr>
              <p:nvPr/>
            </p:nvSpPr>
            <p:spPr bwMode="auto">
              <a:xfrm flipH="1" flipV="1">
                <a:off x="1112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3" name="Arc 247"/>
              <p:cNvSpPr>
                <a:spLocks noChangeAspect="1"/>
              </p:cNvSpPr>
              <p:nvPr/>
            </p:nvSpPr>
            <p:spPr bwMode="auto">
              <a:xfrm flipV="1">
                <a:off x="1324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83" name="Oval 234"/>
            <p:cNvSpPr>
              <a:spLocks noChangeAspect="1" noChangeArrowheads="1"/>
            </p:cNvSpPr>
            <p:nvPr/>
          </p:nvSpPr>
          <p:spPr bwMode="auto">
            <a:xfrm>
              <a:off x="4105" y="4765"/>
              <a:ext cx="231" cy="116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4" name="Oval 236"/>
            <p:cNvSpPr>
              <a:spLocks noChangeAspect="1" noChangeArrowheads="1"/>
            </p:cNvSpPr>
            <p:nvPr/>
          </p:nvSpPr>
          <p:spPr bwMode="auto">
            <a:xfrm rot="5400000">
              <a:off x="4308" y="4803"/>
              <a:ext cx="193" cy="56"/>
            </a:xfrm>
            <a:prstGeom prst="ellips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5" name="Line 237"/>
            <p:cNvSpPr>
              <a:spLocks noChangeAspect="1" noChangeShapeType="1"/>
            </p:cNvSpPr>
            <p:nvPr/>
          </p:nvSpPr>
          <p:spPr bwMode="auto">
            <a:xfrm rot="16800000">
              <a:off x="4411" y="4869"/>
              <a:ext cx="36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86" name="Group 242"/>
            <p:cNvGrpSpPr>
              <a:grpSpLocks noChangeAspect="1"/>
            </p:cNvGrpSpPr>
            <p:nvPr/>
          </p:nvGrpSpPr>
          <p:grpSpPr bwMode="auto">
            <a:xfrm rot="5880000">
              <a:off x="4136" y="4819"/>
              <a:ext cx="188" cy="23"/>
              <a:chOff x="1116" y="2228"/>
              <a:chExt cx="420" cy="56"/>
            </a:xfrm>
          </p:grpSpPr>
          <p:sp>
            <p:nvSpPr>
              <p:cNvPr id="100" name="Arc 243"/>
              <p:cNvSpPr>
                <a:spLocks noChangeAspect="1"/>
              </p:cNvSpPr>
              <p:nvPr/>
            </p:nvSpPr>
            <p:spPr bwMode="auto">
              <a:xfrm flipH="1">
                <a:off x="1116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1" name="Arc 244"/>
              <p:cNvSpPr>
                <a:spLocks noChangeAspect="1"/>
              </p:cNvSpPr>
              <p:nvPr/>
            </p:nvSpPr>
            <p:spPr bwMode="auto">
              <a:xfrm>
                <a:off x="1324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87" name="Oval 249"/>
            <p:cNvSpPr>
              <a:spLocks noChangeAspect="1" noChangeArrowheads="1"/>
            </p:cNvSpPr>
            <p:nvPr/>
          </p:nvSpPr>
          <p:spPr bwMode="auto">
            <a:xfrm rot="5400000">
              <a:off x="4227" y="4828"/>
              <a:ext cx="25" cy="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88" name="Group 250"/>
            <p:cNvGrpSpPr>
              <a:grpSpLocks noChangeAspect="1"/>
            </p:cNvGrpSpPr>
            <p:nvPr/>
          </p:nvGrpSpPr>
          <p:grpSpPr bwMode="auto">
            <a:xfrm rot="5033069" flipH="1">
              <a:off x="4107" y="4819"/>
              <a:ext cx="193" cy="23"/>
              <a:chOff x="1112" y="2284"/>
              <a:chExt cx="424" cy="56"/>
            </a:xfrm>
          </p:grpSpPr>
          <p:sp>
            <p:nvSpPr>
              <p:cNvPr id="98" name="Arc 251"/>
              <p:cNvSpPr>
                <a:spLocks noChangeAspect="1"/>
              </p:cNvSpPr>
              <p:nvPr/>
            </p:nvSpPr>
            <p:spPr bwMode="auto">
              <a:xfrm flipH="1" flipV="1">
                <a:off x="1112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9" name="Arc 252"/>
              <p:cNvSpPr>
                <a:spLocks noChangeAspect="1"/>
              </p:cNvSpPr>
              <p:nvPr/>
            </p:nvSpPr>
            <p:spPr bwMode="auto">
              <a:xfrm flipV="1">
                <a:off x="1324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89" name="Group 253"/>
            <p:cNvGrpSpPr>
              <a:grpSpLocks noChangeAspect="1"/>
            </p:cNvGrpSpPr>
            <p:nvPr/>
          </p:nvGrpSpPr>
          <p:grpSpPr bwMode="auto">
            <a:xfrm rot="5400000">
              <a:off x="4180" y="4778"/>
              <a:ext cx="20" cy="27"/>
              <a:chOff x="1002" y="2396"/>
              <a:chExt cx="28" cy="42"/>
            </a:xfrm>
          </p:grpSpPr>
          <p:sp>
            <p:nvSpPr>
              <p:cNvPr id="96" name="Line 254"/>
              <p:cNvSpPr>
                <a:spLocks noChangeAspect="1" noChangeShapeType="1"/>
              </p:cNvSpPr>
              <p:nvPr/>
            </p:nvSpPr>
            <p:spPr bwMode="auto">
              <a:xfrm>
                <a:off x="1002" y="2396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" name="Line 255"/>
              <p:cNvSpPr>
                <a:spLocks noChangeAspect="1" noChangeShapeType="1"/>
              </p:cNvSpPr>
              <p:nvPr/>
            </p:nvSpPr>
            <p:spPr bwMode="auto">
              <a:xfrm flipH="1">
                <a:off x="1002" y="2418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90" name="Group 256"/>
            <p:cNvGrpSpPr>
              <a:grpSpLocks noChangeAspect="1"/>
            </p:cNvGrpSpPr>
            <p:nvPr/>
          </p:nvGrpSpPr>
          <p:grpSpPr bwMode="auto">
            <a:xfrm rot="5400000">
              <a:off x="4227" y="4862"/>
              <a:ext cx="20" cy="28"/>
              <a:chOff x="1002" y="2396"/>
              <a:chExt cx="28" cy="42"/>
            </a:xfrm>
          </p:grpSpPr>
          <p:sp>
            <p:nvSpPr>
              <p:cNvPr id="94" name="Line 257"/>
              <p:cNvSpPr>
                <a:spLocks noChangeAspect="1" noChangeShapeType="1"/>
              </p:cNvSpPr>
              <p:nvPr/>
            </p:nvSpPr>
            <p:spPr bwMode="auto">
              <a:xfrm>
                <a:off x="1002" y="2396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5" name="Line 258"/>
              <p:cNvSpPr>
                <a:spLocks noChangeAspect="1" noChangeShapeType="1"/>
              </p:cNvSpPr>
              <p:nvPr/>
            </p:nvSpPr>
            <p:spPr bwMode="auto">
              <a:xfrm flipH="1">
                <a:off x="1002" y="2418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91" name="Text Box 259"/>
            <p:cNvSpPr txBox="1">
              <a:spLocks noChangeArrowheads="1"/>
            </p:cNvSpPr>
            <p:nvPr/>
          </p:nvSpPr>
          <p:spPr bwMode="auto">
            <a:xfrm>
              <a:off x="4105" y="4905"/>
              <a:ext cx="2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FF"/>
                  </a:solidFill>
                  <a:latin typeface="Times New Roman" pitchFamily="18" charset="0"/>
                </a:rPr>
                <a:t>K</a:t>
              </a:r>
              <a:r>
                <a:rPr lang="en-US" altLang="de-DE" sz="1000" b="1" baseline="-25000" smtClean="0">
                  <a:solidFill>
                    <a:srgbClr val="0000FF"/>
                  </a:solidFill>
                  <a:latin typeface="Times New Roman" pitchFamily="18" charset="0"/>
                </a:rPr>
                <a:t>max</a:t>
              </a:r>
            </a:p>
          </p:txBody>
        </p:sp>
        <p:sp>
          <p:nvSpPr>
            <p:cNvPr id="92" name="Text Box 260"/>
            <p:cNvSpPr txBox="1">
              <a:spLocks noChangeArrowheads="1"/>
            </p:cNvSpPr>
            <p:nvPr/>
          </p:nvSpPr>
          <p:spPr bwMode="auto">
            <a:xfrm>
              <a:off x="4477" y="4745"/>
              <a:ext cx="15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FF0000"/>
                  </a:solidFill>
                  <a:latin typeface="Times New Roman" pitchFamily="18" charset="0"/>
                </a:rPr>
                <a:t>J</a:t>
              </a:r>
            </a:p>
          </p:txBody>
        </p:sp>
        <p:sp>
          <p:nvSpPr>
            <p:cNvPr id="93" name="Oval 248"/>
            <p:cNvSpPr>
              <a:spLocks noChangeAspect="1" noChangeArrowheads="1"/>
            </p:cNvSpPr>
            <p:nvPr/>
          </p:nvSpPr>
          <p:spPr bwMode="auto">
            <a:xfrm rot="5400000">
              <a:off x="4182" y="4734"/>
              <a:ext cx="25" cy="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06" name="Group 273"/>
          <p:cNvGrpSpPr>
            <a:grpSpLocks/>
          </p:cNvGrpSpPr>
          <p:nvPr/>
        </p:nvGrpSpPr>
        <p:grpSpPr bwMode="auto">
          <a:xfrm>
            <a:off x="4008438" y="4195340"/>
            <a:ext cx="419100" cy="922338"/>
            <a:chOff x="3237" y="4455"/>
            <a:chExt cx="264" cy="581"/>
          </a:xfrm>
        </p:grpSpPr>
        <p:sp>
          <p:nvSpPr>
            <p:cNvPr id="107" name="Line 267"/>
            <p:cNvSpPr>
              <a:spLocks noChangeAspect="1" noChangeShapeType="1"/>
            </p:cNvSpPr>
            <p:nvPr/>
          </p:nvSpPr>
          <p:spPr bwMode="auto">
            <a:xfrm rot="16200000">
              <a:off x="3241" y="4715"/>
              <a:ext cx="227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" name="Oval 262"/>
            <p:cNvSpPr>
              <a:spLocks noChangeAspect="1" noChangeArrowheads="1"/>
            </p:cNvSpPr>
            <p:nvPr/>
          </p:nvSpPr>
          <p:spPr bwMode="auto">
            <a:xfrm>
              <a:off x="3243" y="4791"/>
              <a:ext cx="231" cy="116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" name="Oval 263"/>
            <p:cNvSpPr>
              <a:spLocks noChangeAspect="1" noChangeArrowheads="1"/>
            </p:cNvSpPr>
            <p:nvPr/>
          </p:nvSpPr>
          <p:spPr bwMode="auto">
            <a:xfrm>
              <a:off x="3266" y="4670"/>
              <a:ext cx="181" cy="52"/>
            </a:xfrm>
            <a:prstGeom prst="ellips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" name="Line 264"/>
            <p:cNvSpPr>
              <a:spLocks noChangeAspect="1" noChangeShapeType="1"/>
            </p:cNvSpPr>
            <p:nvPr/>
          </p:nvSpPr>
          <p:spPr bwMode="auto">
            <a:xfrm rot="11400000">
              <a:off x="3389" y="4676"/>
              <a:ext cx="36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" name="Text Box 265"/>
            <p:cNvSpPr txBox="1">
              <a:spLocks noChangeArrowheads="1"/>
            </p:cNvSpPr>
            <p:nvPr/>
          </p:nvSpPr>
          <p:spPr bwMode="auto">
            <a:xfrm>
              <a:off x="3237" y="4882"/>
              <a:ext cx="26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FF"/>
                  </a:solidFill>
                  <a:latin typeface="Times New Roman" pitchFamily="18" charset="0"/>
                </a:rPr>
                <a:t>K=0</a:t>
              </a:r>
            </a:p>
          </p:txBody>
        </p:sp>
        <p:sp>
          <p:nvSpPr>
            <p:cNvPr id="112" name="Text Box 266"/>
            <p:cNvSpPr txBox="1">
              <a:spLocks noChangeArrowheads="1"/>
            </p:cNvSpPr>
            <p:nvPr/>
          </p:nvSpPr>
          <p:spPr bwMode="auto">
            <a:xfrm>
              <a:off x="3275" y="4455"/>
              <a:ext cx="15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FF0000"/>
                  </a:solidFill>
                  <a:latin typeface="Times New Roman" pitchFamily="18" charset="0"/>
                </a:rPr>
                <a:t>J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1009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/>
      <p:bldP spid="8" grpId="0" animBg="1"/>
      <p:bldP spid="9" grpId="0"/>
      <p:bldP spid="27" grpId="0" animBg="1"/>
      <p:bldP spid="28" grpId="0" animBg="1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Gamov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-Teller strength and Q</a:t>
            </a:r>
            <a:r>
              <a:rPr lang="en-GB" altLang="de-DE" sz="2600" b="1" baseline="-25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EC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value in the </a:t>
            </a:r>
            <a:r>
              <a:rPr lang="el-GR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β</a:t>
            </a:r>
            <a:r>
              <a:rPr lang="de-DE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-</a:t>
            </a:r>
            <a:r>
              <a:rPr lang="de-DE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decay</a:t>
            </a:r>
            <a:r>
              <a:rPr lang="de-DE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</a:t>
            </a:r>
            <a:r>
              <a:rPr lang="de-DE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of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100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Sn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613" y="1268763"/>
            <a:ext cx="2727619" cy="530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83568" y="3212976"/>
            <a:ext cx="242887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E(1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+ 2m</a:t>
            </a:r>
            <a:r>
              <a:rPr lang="de-DE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6422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338" name="Picture 2" descr="D:\web-docs\EB_at_GSI\STOPPED_BEAMS\IMAGES\12010306-new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"/>
            <a:ext cx="6912376" cy="691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2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The variety of known nuclear isomers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9" y="1440000"/>
            <a:ext cx="6160389" cy="4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9" y="1440000"/>
            <a:ext cx="6160389" cy="4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9" y="1440000"/>
            <a:ext cx="6160389" cy="4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9" y="1440000"/>
            <a:ext cx="6160389" cy="4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9" y="1440000"/>
            <a:ext cx="6160389" cy="4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74868" y="5400000"/>
            <a:ext cx="102143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www.nndc.bnl.gov</a:t>
            </a:r>
            <a:endParaRPr lang="en-GB" altLang="de-DE" sz="8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072211" y="5980429"/>
            <a:ext cx="1901483" cy="307777"/>
          </a:xfrm>
          <a:prstGeom prst="rect">
            <a:avLst/>
          </a:prstGeom>
          <a:solidFill>
            <a:sysClr val="window" lastClr="FFFFFF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400" b="1" kern="0" dirty="0" smtClean="0">
                <a:solidFill>
                  <a:prstClr val="black"/>
                </a:solidFill>
                <a:latin typeface="Arial"/>
              </a:rPr>
              <a:t>NEUTRON NUMBER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160693" y="2051231"/>
            <a:ext cx="2884123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~2800 </a:t>
            </a:r>
            <a:r>
              <a:rPr lang="de-DE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known</a:t>
            </a:r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endParaRPr lang="de-DE" sz="1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~2600 </a:t>
            </a:r>
            <a:r>
              <a:rPr lang="de-DE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known</a:t>
            </a:r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isomers</a:t>
            </a:r>
            <a:endParaRPr lang="de-DE" sz="1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predicted</a:t>
            </a:r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~6000 </a:t>
            </a:r>
            <a:r>
              <a:rPr lang="de-DE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</a:t>
            </a:r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180680" y="4632279"/>
            <a:ext cx="942887" cy="276999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200" kern="0" dirty="0">
                <a:solidFill>
                  <a:prstClr val="black"/>
                </a:solidFill>
              </a:rPr>
              <a:t>ground state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125746" y="3721455"/>
            <a:ext cx="1039067" cy="276999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200" kern="0" dirty="0">
                <a:solidFill>
                  <a:prstClr val="black"/>
                </a:solidFill>
              </a:rPr>
              <a:t>isomeric state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260801" y="4174668"/>
            <a:ext cx="890071" cy="307777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400" kern="0" dirty="0" smtClean="0">
                <a:solidFill>
                  <a:prstClr val="black"/>
                </a:solidFill>
              </a:rPr>
              <a:t>α         β</a:t>
            </a:r>
            <a:endParaRPr lang="en-GB" altLang="de-DE" sz="1400" kern="0" dirty="0">
              <a:solidFill>
                <a:prstClr val="black"/>
              </a:solidFill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>
            <a:off x="6462658" y="3984579"/>
            <a:ext cx="656486" cy="31750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H="1">
            <a:off x="6655981" y="3984579"/>
            <a:ext cx="471894" cy="411163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7641697" y="3993462"/>
            <a:ext cx="0" cy="64800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632000" y="3931745"/>
            <a:ext cx="3722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600" kern="0" dirty="0" err="1">
                <a:solidFill>
                  <a:prstClr val="black"/>
                </a:solidFill>
              </a:rPr>
              <a:t>τ</a:t>
            </a:r>
            <a:r>
              <a:rPr lang="en-GB" altLang="de-DE" sz="1600" kern="0" baseline="-25000" dirty="0" err="1">
                <a:solidFill>
                  <a:prstClr val="black"/>
                </a:solidFill>
              </a:rPr>
              <a:t>m</a:t>
            </a:r>
            <a:endParaRPr lang="en-GB" altLang="de-DE" sz="1600" kern="0" baseline="-25000" dirty="0">
              <a:solidFill>
                <a:prstClr val="black"/>
              </a:solidFill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7632000" y="4845879"/>
            <a:ext cx="3353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600" kern="0" dirty="0" err="1" smtClean="0">
                <a:solidFill>
                  <a:prstClr val="black"/>
                </a:solidFill>
              </a:rPr>
              <a:t>τ</a:t>
            </a:r>
            <a:r>
              <a:rPr lang="en-GB" altLang="de-DE" sz="1600" kern="0" baseline="-25000" dirty="0" err="1" smtClean="0">
                <a:solidFill>
                  <a:prstClr val="black"/>
                </a:solidFill>
              </a:rPr>
              <a:t>g</a:t>
            </a:r>
            <a:endParaRPr lang="en-GB" altLang="de-DE" sz="1600" kern="0" baseline="-25000" dirty="0">
              <a:solidFill>
                <a:prstClr val="black"/>
              </a:solidFill>
            </a:endParaRPr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>
            <a:off x="8172143" y="4002191"/>
            <a:ext cx="504031" cy="393551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8378656" y="3963644"/>
            <a:ext cx="5950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200" kern="0" dirty="0" smtClean="0">
                <a:solidFill>
                  <a:prstClr val="black"/>
                </a:solidFill>
              </a:rPr>
              <a:t>fission</a:t>
            </a:r>
            <a:endParaRPr lang="en-GB" altLang="de-DE" sz="1200" kern="0" dirty="0">
              <a:solidFill>
                <a:prstClr val="black"/>
              </a:solidFill>
            </a:endParaRPr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>
            <a:off x="8164795" y="3993462"/>
            <a:ext cx="351884" cy="40228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8176702" y="4176279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200" kern="0" dirty="0">
                <a:solidFill>
                  <a:prstClr val="black"/>
                </a:solidFill>
              </a:rPr>
              <a:t>p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317504" y="5092644"/>
            <a:ext cx="890071" cy="307777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400" kern="0" dirty="0" smtClean="0">
                <a:solidFill>
                  <a:prstClr val="black"/>
                </a:solidFill>
              </a:rPr>
              <a:t>α         β</a:t>
            </a:r>
            <a:endParaRPr lang="en-GB" altLang="de-DE" sz="1400" kern="0" dirty="0">
              <a:solidFill>
                <a:prstClr val="black"/>
              </a:solidFill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H="1">
            <a:off x="6519361" y="4902555"/>
            <a:ext cx="656486" cy="31750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6712684" y="4902555"/>
            <a:ext cx="471894" cy="411163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8133149" y="4909534"/>
            <a:ext cx="504031" cy="393551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8339662" y="4870987"/>
            <a:ext cx="5950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200" kern="0" dirty="0" smtClean="0">
                <a:solidFill>
                  <a:prstClr val="black"/>
                </a:solidFill>
              </a:rPr>
              <a:t>fission</a:t>
            </a:r>
            <a:endParaRPr lang="en-GB" altLang="de-DE" sz="1200" kern="0" dirty="0">
              <a:solidFill>
                <a:prstClr val="black"/>
              </a:solidFill>
            </a:endParaRPr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8125801" y="4900805"/>
            <a:ext cx="351884" cy="40228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8137708" y="5083622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200" kern="0" dirty="0">
                <a:solidFill>
                  <a:prstClr val="black"/>
                </a:solidFill>
              </a:rPr>
              <a:t>p</a:t>
            </a:r>
          </a:p>
        </p:txBody>
      </p:sp>
      <p:sp>
        <p:nvSpPr>
          <p:cNvPr id="32" name="Inhaltsplatzhalter 2"/>
          <p:cNvSpPr txBox="1">
            <a:spLocks/>
          </p:cNvSpPr>
          <p:nvPr/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xcited</a:t>
            </a:r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half-</a:t>
            </a:r>
            <a:r>
              <a:rPr lang="de-DE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lives</a:t>
            </a:r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1 </a:t>
            </a:r>
            <a:r>
              <a:rPr lang="de-DE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de-DE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265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Three Types of Isomers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03" y="1260000"/>
            <a:ext cx="6214286" cy="474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00" y="2348880"/>
            <a:ext cx="10001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933058"/>
            <a:ext cx="865341" cy="128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 rot="600000" flipH="1" flipV="1">
            <a:off x="6012160" y="2592000"/>
            <a:ext cx="818708" cy="159487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tailEnd type="arrow"/>
          </a:ln>
          <a:effectLst/>
        </p:spPr>
      </p:cxnSp>
      <p:cxnSp>
        <p:nvCxnSpPr>
          <p:cNvPr id="11" name="Gerade Verbindung mit Pfeil 10"/>
          <p:cNvCxnSpPr/>
          <p:nvPr/>
        </p:nvCxnSpPr>
        <p:spPr>
          <a:xfrm rot="60000" flipH="1" flipV="1">
            <a:off x="3890807" y="4076256"/>
            <a:ext cx="1368000" cy="307206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tailEnd type="arrow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3635896" y="6021288"/>
            <a:ext cx="215155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600" b="1" dirty="0" smtClean="0">
                <a:solidFill>
                  <a:prstClr val="black"/>
                </a:solidFill>
                <a:latin typeface="Arial"/>
              </a:rPr>
              <a:t>NEUTRON NUMBER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012160" y="5346000"/>
            <a:ext cx="102143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www.nndc.bnl.gov</a:t>
            </a:r>
            <a:endParaRPr lang="en-GB" altLang="de-DE" sz="800" i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2" y="3160952"/>
            <a:ext cx="871538" cy="12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mit Pfeil 8"/>
          <p:cNvCxnSpPr/>
          <p:nvPr/>
        </p:nvCxnSpPr>
        <p:spPr>
          <a:xfrm rot="600000" flipH="1" flipV="1">
            <a:off x="4824000" y="3204000"/>
            <a:ext cx="1224000" cy="287594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797614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1. Shape Isomers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fission isomer </a:t>
            </a:r>
            <a:r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(discovered by S.M. Polikanov Sov. Phys. JEPT 15 (1962) 105)</a:t>
            </a:r>
            <a:r>
              <a:rPr kumimoji="0" 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928746"/>
            <a:ext cx="3463766" cy="254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" y="4602284"/>
            <a:ext cx="2971800" cy="72694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104706" y="4405266"/>
            <a:ext cx="939681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 rot="-5400000">
            <a:off x="276974" y="2154642"/>
            <a:ext cx="60189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09" y="3213626"/>
            <a:ext cx="3056709" cy="2111902"/>
          </a:xfrm>
          <a:prstGeom prst="rect">
            <a:avLst/>
          </a:prstGeom>
        </p:spPr>
      </p:pic>
      <p:cxnSp>
        <p:nvCxnSpPr>
          <p:cNvPr id="13" name="Gerade Verbindung mit Pfeil 12"/>
          <p:cNvCxnSpPr>
            <a:cxnSpLocks/>
          </p:cNvCxnSpPr>
          <p:nvPr/>
        </p:nvCxnSpPr>
        <p:spPr>
          <a:xfrm>
            <a:off x="1998920" y="2540746"/>
            <a:ext cx="0" cy="180000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4" name="Gerade Verbindung mit Pfeil 13"/>
          <p:cNvCxnSpPr>
            <a:cxnSpLocks/>
          </p:cNvCxnSpPr>
          <p:nvPr/>
        </p:nvCxnSpPr>
        <p:spPr>
          <a:xfrm>
            <a:off x="3087024" y="2661247"/>
            <a:ext cx="0" cy="169200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headEnd type="arrow"/>
            <a:tailEnd type="arrow"/>
          </a:ln>
          <a:effectLst/>
        </p:spPr>
      </p:cxnSp>
      <p:sp>
        <p:nvSpPr>
          <p:cNvPr id="17" name="Textfeld 16"/>
          <p:cNvSpPr txBox="1"/>
          <p:nvPr/>
        </p:nvSpPr>
        <p:spPr>
          <a:xfrm>
            <a:off x="1860574" y="3368746"/>
            <a:ext cx="297124" cy="318924"/>
          </a:xfrm>
          <a:prstGeom prst="rect">
            <a:avLst/>
          </a:prstGeom>
          <a:solidFill>
            <a:sysClr val="window" lastClr="FFFFFF"/>
          </a:solidFill>
        </p:spPr>
        <p:txBody>
          <a:bodyPr vert="horz" wrap="none" lIns="36000" tIns="36000" rIns="36000" bIns="36000" rtlCol="0" anchor="t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de-DE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959311" y="3728746"/>
            <a:ext cx="289109" cy="282573"/>
          </a:xfrm>
          <a:prstGeom prst="rect">
            <a:avLst/>
          </a:prstGeom>
          <a:solidFill>
            <a:sysClr val="window" lastClr="FFFFFF"/>
          </a:solidFill>
        </p:spPr>
        <p:txBody>
          <a:bodyPr vert="horz" wrap="none" lIns="36000" tIns="18000" rIns="36000" bIns="18000" rtlCol="0" anchor="t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de-DE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261644" y="5604429"/>
            <a:ext cx="144302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=5.8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±0.3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MeV</a:t>
            </a:r>
            <a:endParaRPr lang="de-DE" sz="1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261644" y="5857527"/>
            <a:ext cx="152638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140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=5.45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±0.3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MeV</a:t>
            </a:r>
            <a:endParaRPr lang="de-DE" sz="1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540599" y="3645138"/>
            <a:ext cx="99899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sz="1400" b="1" baseline="-25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de-DE" sz="1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=3.8 </a:t>
            </a:r>
            <a:r>
              <a:rPr lang="de-DE" sz="14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endParaRPr lang="de-DE" sz="14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04" y="3695921"/>
            <a:ext cx="891540" cy="737719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832321" y="5049070"/>
            <a:ext cx="1181734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 defTabSz="4572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</a:t>
            </a:r>
          </a:p>
          <a:p>
            <a:pPr algn="ctr" defTabSz="4572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(prompt </a:t>
            </a:r>
            <a:r>
              <a:rPr lang="de-DE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483090" y="5325528"/>
            <a:ext cx="1217000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Si-ring </a:t>
            </a:r>
            <a:r>
              <a:rPr lang="de-DE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counter</a:t>
            </a:r>
            <a:endParaRPr lang="de-DE" sz="1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delayed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018581" y="2780928"/>
            <a:ext cx="2940228" cy="369332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de-D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U(</a:t>
            </a:r>
            <a:r>
              <a:rPr lang="el-GR" dirty="0" smtClean="0">
                <a:solidFill>
                  <a:prstClr val="black"/>
                </a:solidFill>
                <a:latin typeface="Times New Roman"/>
                <a:cs typeface="Times New Roman"/>
              </a:rPr>
              <a:t>α</a:t>
            </a:r>
            <a:r>
              <a:rPr lang="de-DE" dirty="0" smtClean="0">
                <a:solidFill>
                  <a:prstClr val="black"/>
                </a:solidFill>
                <a:latin typeface="Times New Roman"/>
                <a:cs typeface="Times New Roman"/>
              </a:rPr>
              <a:t>,2n)</a:t>
            </a:r>
            <a:r>
              <a:rPr lang="de-DE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240f</a:t>
            </a:r>
            <a:r>
              <a:rPr lang="de-DE" dirty="0" smtClean="0">
                <a:solidFill>
                  <a:prstClr val="black"/>
                </a:solidFill>
                <a:latin typeface="Times New Roman"/>
                <a:cs typeface="Times New Roman"/>
              </a:rPr>
              <a:t>Pu, E</a:t>
            </a:r>
            <a:r>
              <a:rPr lang="el-GR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α</a:t>
            </a:r>
            <a:r>
              <a:rPr lang="de-DE" dirty="0" smtClean="0">
                <a:solidFill>
                  <a:prstClr val="black"/>
                </a:solidFill>
                <a:latin typeface="Times New Roman"/>
                <a:cs typeface="Times New Roman"/>
              </a:rPr>
              <a:t>=25 </a:t>
            </a:r>
            <a:r>
              <a:rPr lang="de-DE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MeV</a:t>
            </a:r>
            <a:endParaRPr lang="de-DE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5760000" y="5864688"/>
            <a:ext cx="24144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D. </a:t>
            </a:r>
            <a:r>
              <a:rPr lang="en-GB" altLang="de-DE" sz="800" i="1" dirty="0" err="1" smtClean="0">
                <a:solidFill>
                  <a:prstClr val="black"/>
                </a:solidFill>
                <a:latin typeface="Arial"/>
              </a:rPr>
              <a:t>Pansegrau</a:t>
            </a:r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 et al., Phys. Lett. B484 (2000) 1</a:t>
            </a:r>
          </a:p>
          <a:p>
            <a:pPr defTabSz="457200"/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D. </a:t>
            </a:r>
            <a:r>
              <a:rPr lang="en-GB" altLang="de-DE" sz="800" i="1" dirty="0" err="1" smtClean="0">
                <a:solidFill>
                  <a:prstClr val="black"/>
                </a:solidFill>
                <a:latin typeface="Arial"/>
              </a:rPr>
              <a:t>Gassmann</a:t>
            </a:r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 et al., Phys. Lett. B497 (2001) 181</a:t>
            </a:r>
            <a:endParaRPr lang="en-GB" altLang="de-DE" sz="8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900000" y="6624000"/>
            <a:ext cx="2271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H. Specht et al.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</a:rPr>
              <a:t>Phys.Lett</a:t>
            </a: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. B41 (1972) 43</a:t>
            </a:r>
          </a:p>
        </p:txBody>
      </p:sp>
      <p:graphicFrame>
        <p:nvGraphicFramePr>
          <p:cNvPr id="2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912535"/>
              </p:ext>
            </p:extLst>
          </p:nvPr>
        </p:nvGraphicFramePr>
        <p:xfrm>
          <a:off x="2036495" y="5589240"/>
          <a:ext cx="965160" cy="41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7" imgW="965160" imgH="419040" progId="Equation.3">
                  <p:embed/>
                </p:oleObj>
              </mc:Choice>
              <mc:Fallback>
                <p:oleObj name="Equation" r:id="rId7" imgW="965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495" y="5589240"/>
                        <a:ext cx="965160" cy="41904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1965053" y="6021338"/>
            <a:ext cx="11224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axis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ratio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2:1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331640" y="2051556"/>
            <a:ext cx="554639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240</a:t>
            </a: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Pu</a:t>
            </a:r>
          </a:p>
        </p:txBody>
      </p:sp>
    </p:spTree>
    <p:extLst>
      <p:ext uri="{BB962C8B-B14F-4D97-AF65-F5344CB8AC3E}">
        <p14:creationId xmlns:p14="http://schemas.microsoft.com/office/powerpoint/2010/main" val="41954479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1. Shape Isomers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2" y="1216587"/>
            <a:ext cx="5352393" cy="538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900000" y="6624000"/>
            <a:ext cx="289534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Arial"/>
              </a:rPr>
              <a:t>D. Gassmann et al.,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Arial"/>
              </a:rPr>
              <a:t>Phys.Lett</a:t>
            </a:r>
            <a:r>
              <a:rPr lang="de-DE" altLang="de-DE" sz="1000" i="1" dirty="0" smtClean="0">
                <a:solidFill>
                  <a:srgbClr val="000000"/>
                </a:solidFill>
                <a:latin typeface="Arial"/>
              </a:rPr>
              <a:t>. B497 (2001) 181</a:t>
            </a:r>
          </a:p>
        </p:txBody>
      </p:sp>
    </p:spTree>
    <p:extLst>
      <p:ext uri="{BB962C8B-B14F-4D97-AF65-F5344CB8AC3E}">
        <p14:creationId xmlns:p14="http://schemas.microsoft.com/office/powerpoint/2010/main" val="23120088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2408</Words>
  <Application>Microsoft Office PowerPoint</Application>
  <PresentationFormat>Bildschirmpräsentation (4:3)</PresentationFormat>
  <Paragraphs>528</Paragraphs>
  <Slides>51</Slides>
  <Notes>8</Notes>
  <HiddenSlides>15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3" baseType="lpstr">
      <vt:lpstr>Leere Präsentation</vt:lpstr>
      <vt:lpstr>Equation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Wollersheim, Hans-Juergen Dr.</dc:creator>
  <cp:lastModifiedBy>Hans</cp:lastModifiedBy>
  <cp:revision>402</cp:revision>
  <dcterms:created xsi:type="dcterms:W3CDTF">2014-04-15T06:49:44Z</dcterms:created>
  <dcterms:modified xsi:type="dcterms:W3CDTF">2016-11-16T11:38:17Z</dcterms:modified>
</cp:coreProperties>
</file>