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330" r:id="rId2"/>
    <p:sldId id="289" r:id="rId3"/>
    <p:sldId id="332" r:id="rId4"/>
    <p:sldId id="333" r:id="rId5"/>
    <p:sldId id="334" r:id="rId6"/>
    <p:sldId id="351" r:id="rId7"/>
    <p:sldId id="342" r:id="rId8"/>
    <p:sldId id="352" r:id="rId9"/>
    <p:sldId id="367" r:id="rId10"/>
    <p:sldId id="335" r:id="rId11"/>
    <p:sldId id="348" r:id="rId12"/>
    <p:sldId id="357" r:id="rId13"/>
    <p:sldId id="358" r:id="rId14"/>
    <p:sldId id="356" r:id="rId15"/>
    <p:sldId id="350" r:id="rId16"/>
    <p:sldId id="336" r:id="rId17"/>
    <p:sldId id="337" r:id="rId18"/>
    <p:sldId id="338" r:id="rId19"/>
    <p:sldId id="339" r:id="rId20"/>
    <p:sldId id="340" r:id="rId21"/>
    <p:sldId id="353" r:id="rId22"/>
    <p:sldId id="343" r:id="rId23"/>
    <p:sldId id="344" r:id="rId24"/>
    <p:sldId id="345" r:id="rId25"/>
    <p:sldId id="346" r:id="rId26"/>
    <p:sldId id="359" r:id="rId27"/>
    <p:sldId id="370" r:id="rId28"/>
    <p:sldId id="360" r:id="rId29"/>
    <p:sldId id="361" r:id="rId30"/>
    <p:sldId id="363" r:id="rId31"/>
    <p:sldId id="362" r:id="rId32"/>
    <p:sldId id="364" r:id="rId33"/>
    <p:sldId id="369" r:id="rId34"/>
    <p:sldId id="365" r:id="rId35"/>
    <p:sldId id="366" r:id="rId36"/>
    <p:sldId id="368" r:id="rId3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D60093"/>
    <a:srgbClr val="CC00CC"/>
    <a:srgbClr val="00FF00"/>
    <a:srgbClr val="006600"/>
    <a:srgbClr val="339933"/>
    <a:srgbClr val="339966"/>
    <a:srgbClr val="FF9933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Helle Formatvorlage 3 - Akz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96" autoAdjust="0"/>
  </p:normalViewPr>
  <p:slideViewPr>
    <p:cSldViewPr>
      <p:cViewPr>
        <p:scale>
          <a:sx n="130" d="100"/>
          <a:sy n="130" d="100"/>
        </p:scale>
        <p:origin x="960" y="11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wmf"/><Relationship Id="rId1" Type="http://schemas.openxmlformats.org/officeDocument/2006/relationships/image" Target="../media/image6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emf"/><Relationship Id="rId1" Type="http://schemas.openxmlformats.org/officeDocument/2006/relationships/image" Target="../media/image72.wmf"/><Relationship Id="rId4" Type="http://schemas.openxmlformats.org/officeDocument/2006/relationships/image" Target="../media/image75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2" Type="http://schemas.openxmlformats.org/officeDocument/2006/relationships/image" Target="../media/image116.emf"/><Relationship Id="rId1" Type="http://schemas.openxmlformats.org/officeDocument/2006/relationships/image" Target="../media/image1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wmf"/><Relationship Id="rId1" Type="http://schemas.openxmlformats.org/officeDocument/2006/relationships/image" Target="../media/image19.wmf"/><Relationship Id="rId5" Type="http://schemas.openxmlformats.org/officeDocument/2006/relationships/image" Target="../media/image25.wmf"/><Relationship Id="rId4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B79583-929A-49B1-B7A6-8624C3DAE9AB}" type="datetimeFigureOut">
              <a:rPr lang="de-DE" smtClean="0"/>
              <a:t>16.11.2016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02872-054E-4DC1-8281-0EC203A9341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9256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lower </a:t>
            </a:r>
            <a:r>
              <a:rPr lang="en-US" dirty="0" err="1" smtClean="0"/>
              <a:t>multipolarities</a:t>
            </a:r>
            <a:r>
              <a:rPr lang="en-US" dirty="0" smtClean="0"/>
              <a:t> are dominant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011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0065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invariant-mass</a:t>
            </a:r>
            <a:r>
              <a:rPr lang="en-US" baseline="0" dirty="0" smtClean="0"/>
              <a:t> technique, Rossi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02872-054E-4DC1-8281-0EC203A9341F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5182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2138442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215900" y="6583363"/>
            <a:ext cx="1905000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de-DE" alt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7F246DA-762E-46E9-9AFE-A1E00374FD2C}" type="slidenum">
              <a:rPr lang="de-DE" altLang="de-DE">
                <a:solidFill>
                  <a:srgbClr val="000000"/>
                </a:solidFill>
              </a:rPr>
              <a:pPr/>
              <a:t>‹Nr.›</a:t>
            </a:fld>
            <a:endParaRPr lang="de-DE" alt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10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2"/>
          <p:cNvSpPr>
            <a:spLocks noChangeShapeType="1"/>
          </p:cNvSpPr>
          <p:nvPr/>
        </p:nvSpPr>
        <p:spPr bwMode="auto">
          <a:xfrm flipH="1">
            <a:off x="0" y="6597650"/>
            <a:ext cx="6659563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8" name="Line 13"/>
          <p:cNvSpPr>
            <a:spLocks noChangeShapeType="1"/>
          </p:cNvSpPr>
          <p:nvPr/>
        </p:nvSpPr>
        <p:spPr bwMode="auto">
          <a:xfrm>
            <a:off x="8610600" y="6597650"/>
            <a:ext cx="533400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Line 16"/>
          <p:cNvSpPr>
            <a:spLocks noChangeShapeType="1"/>
          </p:cNvSpPr>
          <p:nvPr/>
        </p:nvSpPr>
        <p:spPr bwMode="auto">
          <a:xfrm>
            <a:off x="7380288" y="6597650"/>
            <a:ext cx="360362" cy="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de-DE">
              <a:solidFill>
                <a:srgbClr val="000000"/>
              </a:solidFill>
            </a:endParaRPr>
          </a:p>
        </p:txBody>
      </p:sp>
      <p:pic>
        <p:nvPicPr>
          <p:cNvPr id="2" name="Bild 9" descr="FAIR@GSI 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86500"/>
            <a:ext cx="18716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275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oleObject" Target="../embeddings/oleObject15.bin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16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oleObject" Target="../embeddings/oleObject16.bin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1.png"/><Relationship Id="rId5" Type="http://schemas.openxmlformats.org/officeDocument/2006/relationships/image" Target="../media/image40.wmf"/><Relationship Id="rId10" Type="http://schemas.openxmlformats.org/officeDocument/2006/relationships/image" Target="../media/image45.jpeg"/><Relationship Id="rId4" Type="http://schemas.openxmlformats.org/officeDocument/2006/relationships/image" Target="../media/image16.png"/><Relationship Id="rId9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image" Target="../media/image40.wmf"/><Relationship Id="rId7" Type="http://schemas.openxmlformats.org/officeDocument/2006/relationships/image" Target="../media/image47.wmf"/><Relationship Id="rId12" Type="http://schemas.openxmlformats.org/officeDocument/2006/relationships/image" Target="../media/image5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49.wmf"/><Relationship Id="rId5" Type="http://schemas.openxmlformats.org/officeDocument/2006/relationships/image" Target="../media/image50.png"/><Relationship Id="rId10" Type="http://schemas.openxmlformats.org/officeDocument/2006/relationships/oleObject" Target="../embeddings/oleObject19.bin"/><Relationship Id="rId4" Type="http://schemas.openxmlformats.org/officeDocument/2006/relationships/image" Target="../media/image41.png"/><Relationship Id="rId9" Type="http://schemas.openxmlformats.org/officeDocument/2006/relationships/image" Target="../media/image48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9.png"/><Relationship Id="rId5" Type="http://schemas.openxmlformats.org/officeDocument/2006/relationships/image" Target="../media/image57.emf"/><Relationship Id="rId4" Type="http://schemas.openxmlformats.org/officeDocument/2006/relationships/oleObject" Target="../embeddings/oleObject20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64.jpeg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1.emf"/><Relationship Id="rId11" Type="http://schemas.openxmlformats.org/officeDocument/2006/relationships/image" Target="../media/image58.gif"/><Relationship Id="rId5" Type="http://schemas.openxmlformats.org/officeDocument/2006/relationships/oleObject" Target="../embeddings/oleObject21.bin"/><Relationship Id="rId10" Type="http://schemas.openxmlformats.org/officeDocument/2006/relationships/image" Target="../media/image63.emf"/><Relationship Id="rId4" Type="http://schemas.openxmlformats.org/officeDocument/2006/relationships/image" Target="../media/image65.jpeg"/><Relationship Id="rId9" Type="http://schemas.openxmlformats.org/officeDocument/2006/relationships/oleObject" Target="../embeddings/oleObject2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8.wmf"/><Relationship Id="rId5" Type="http://schemas.openxmlformats.org/officeDocument/2006/relationships/image" Target="../media/image66.wmf"/><Relationship Id="rId4" Type="http://schemas.openxmlformats.org/officeDocument/2006/relationships/oleObject" Target="../embeddings/oleObject2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wmf"/><Relationship Id="rId3" Type="http://schemas.openxmlformats.org/officeDocument/2006/relationships/image" Target="../media/image71.jpeg"/><Relationship Id="rId7" Type="http://schemas.openxmlformats.org/officeDocument/2006/relationships/image" Target="../media/image7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69.emf"/><Relationship Id="rId4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72.wmf"/><Relationship Id="rId18" Type="http://schemas.openxmlformats.org/officeDocument/2006/relationships/oleObject" Target="../embeddings/oleObject30.bin"/><Relationship Id="rId3" Type="http://schemas.openxmlformats.org/officeDocument/2006/relationships/image" Target="../media/image76.jpeg"/><Relationship Id="rId7" Type="http://schemas.openxmlformats.org/officeDocument/2006/relationships/image" Target="../media/image80.wmf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14.v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5" Type="http://schemas.openxmlformats.org/officeDocument/2006/relationships/image" Target="../media/image73.emf"/><Relationship Id="rId10" Type="http://schemas.openxmlformats.org/officeDocument/2006/relationships/image" Target="../media/image83.jpeg"/><Relationship Id="rId19" Type="http://schemas.openxmlformats.org/officeDocument/2006/relationships/image" Target="../media/image75.emf"/><Relationship Id="rId4" Type="http://schemas.openxmlformats.org/officeDocument/2006/relationships/image" Target="../media/image77.jpeg"/><Relationship Id="rId9" Type="http://schemas.openxmlformats.org/officeDocument/2006/relationships/image" Target="../media/image82.png"/><Relationship Id="rId14" Type="http://schemas.openxmlformats.org/officeDocument/2006/relationships/oleObject" Target="../embeddings/oleObject28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100.jpe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5" Type="http://schemas.openxmlformats.org/officeDocument/2006/relationships/image" Target="../media/image102.jpeg"/><Relationship Id="rId10" Type="http://schemas.openxmlformats.org/officeDocument/2006/relationships/image" Target="../media/image97.png"/><Relationship Id="rId4" Type="http://schemas.openxmlformats.org/officeDocument/2006/relationships/image" Target="../media/image91.jpeg"/><Relationship Id="rId9" Type="http://schemas.openxmlformats.org/officeDocument/2006/relationships/image" Target="../media/image96.png"/><Relationship Id="rId1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05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109.pn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0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image" Target="../media/image118.jpeg"/><Relationship Id="rId7" Type="http://schemas.openxmlformats.org/officeDocument/2006/relationships/oleObject" Target="../embeddings/oleObject3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5.emf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117.wmf"/><Relationship Id="rId4" Type="http://schemas.openxmlformats.org/officeDocument/2006/relationships/image" Target="../media/image119.png"/><Relationship Id="rId9" Type="http://schemas.openxmlformats.org/officeDocument/2006/relationships/oleObject" Target="../embeddings/oleObject33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23.png"/><Relationship Id="rId5" Type="http://schemas.openxmlformats.org/officeDocument/2006/relationships/image" Target="../media/image121.wmf"/><Relationship Id="rId4" Type="http://schemas.openxmlformats.org/officeDocument/2006/relationships/oleObject" Target="../embeddings/oleObject34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2.jpeg"/><Relationship Id="rId7" Type="http://schemas.openxmlformats.org/officeDocument/2006/relationships/image" Target="../media/image129.jpe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7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.emf"/><Relationship Id="rId10" Type="http://schemas.openxmlformats.org/officeDocument/2006/relationships/image" Target="../media/image10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3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wmf"/><Relationship Id="rId5" Type="http://schemas.openxmlformats.org/officeDocument/2006/relationships/image" Target="../media/image133.wmf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wm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1.wmf"/><Relationship Id="rId4" Type="http://schemas.openxmlformats.org/officeDocument/2006/relationships/image" Target="../media/image133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36.e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1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1570.png"/><Relationship Id="rId7" Type="http://schemas.openxmlformats.org/officeDocument/2006/relationships/image" Target="../media/image161.png"/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0.png"/><Relationship Id="rId11" Type="http://schemas.openxmlformats.org/officeDocument/2006/relationships/image" Target="../media/image165.png"/><Relationship Id="rId5" Type="http://schemas.openxmlformats.org/officeDocument/2006/relationships/image" Target="../media/image159.png"/><Relationship Id="rId10" Type="http://schemas.openxmlformats.org/officeDocument/2006/relationships/image" Target="../media/image164.png"/><Relationship Id="rId4" Type="http://schemas.openxmlformats.org/officeDocument/2006/relationships/image" Target="../media/image158.png"/><Relationship Id="rId9" Type="http://schemas.openxmlformats.org/officeDocument/2006/relationships/image" Target="../media/image1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6.jpeg"/><Relationship Id="rId5" Type="http://schemas.openxmlformats.org/officeDocument/2006/relationships/image" Target="../media/image145.gif"/><Relationship Id="rId4" Type="http://schemas.openxmlformats.org/officeDocument/2006/relationships/image" Target="../media/image1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wmf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25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6.jpeg"/><Relationship Id="rId12" Type="http://schemas.openxmlformats.org/officeDocument/2006/relationships/image" Target="../media/image29.gi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4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19.wmf"/><Relationship Id="rId11" Type="http://schemas.openxmlformats.org/officeDocument/2006/relationships/image" Target="../media/image28.gif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27.gif"/><Relationship Id="rId4" Type="http://schemas.openxmlformats.org/officeDocument/2006/relationships/image" Target="../media/image21.wmf"/><Relationship Id="rId9" Type="http://schemas.openxmlformats.org/officeDocument/2006/relationships/image" Target="../media/image22.wmf"/><Relationship Id="rId14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34.png"/><Relationship Id="rId4" Type="http://schemas.openxmlformats.org/officeDocument/2006/relationships/image" Target="../media/image30.emf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6" descr="fair-mesh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253070"/>
            <a:ext cx="8926586" cy="505625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40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Physics with Exotic Nuclei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6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Hans-Jürgen </a:t>
            </a:r>
            <a:r>
              <a:rPr lang="en-GB" altLang="de-DE" sz="1600" b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Wollersheim</a:t>
            </a:r>
            <a:endParaRPr lang="en-GB" altLang="de-DE" sz="1600" b="1" dirty="0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998" y="2375998"/>
            <a:ext cx="3246120" cy="234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2088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092950" y="1491706"/>
            <a:ext cx="1289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aseline="300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197</a:t>
            </a:r>
            <a:r>
              <a:rPr lang="de-DE" altLang="de-DE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Au-target</a:t>
            </a:r>
          </a:p>
        </p:txBody>
      </p:sp>
      <p:graphicFrame>
        <p:nvGraphicFramePr>
          <p:cNvPr id="6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7078470"/>
              </p:ext>
            </p:extLst>
          </p:nvPr>
        </p:nvGraphicFramePr>
        <p:xfrm>
          <a:off x="179388" y="1275806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5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75806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5435600" y="1617118"/>
            <a:ext cx="504825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en-US" altLang="de-DE" sz="10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Sn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5365750" y="1904456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247650" y="2164806"/>
            <a:ext cx="1024370" cy="2774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124</a:t>
            </a:r>
            <a:r>
              <a:rPr lang="en-US" altLang="de-DE" sz="10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Xe, 793MeV/u</a:t>
            </a:r>
            <a:endParaRPr lang="en-US" altLang="de-DE" sz="10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0" name="Group 48"/>
          <p:cNvGrpSpPr>
            <a:grpSpLocks noChangeAspect="1"/>
          </p:cNvGrpSpPr>
          <p:nvPr/>
        </p:nvGrpSpPr>
        <p:grpSpPr bwMode="auto">
          <a:xfrm>
            <a:off x="6227763" y="1866356"/>
            <a:ext cx="2652712" cy="1354137"/>
            <a:chOff x="3833" y="1071"/>
            <a:chExt cx="2086" cy="1064"/>
          </a:xfrm>
        </p:grpSpPr>
        <p:sp>
          <p:nvSpPr>
            <p:cNvPr id="11" name="Rectangle 9"/>
            <p:cNvSpPr>
              <a:spLocks noChangeAspect="1" noChangeArrowheads="1"/>
            </p:cNvSpPr>
            <p:nvPr/>
          </p:nvSpPr>
          <p:spPr bwMode="auto">
            <a:xfrm>
              <a:off x="3833" y="1071"/>
              <a:ext cx="2086" cy="1064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altLang="de-DE" b="1" kern="0" smtClean="0">
                <a:solidFill>
                  <a:srgbClr val="000000"/>
                </a:solidFill>
                <a:ea typeface="ＭＳ Ｐゴシック"/>
                <a:cs typeface="Arial" charset="0"/>
              </a:endParaRPr>
            </a:p>
          </p:txBody>
        </p:sp>
        <p:grpSp>
          <p:nvGrpSpPr>
            <p:cNvPr id="12" name="Group 10"/>
            <p:cNvGrpSpPr>
              <a:grpSpLocks noChangeAspect="1"/>
            </p:cNvGrpSpPr>
            <p:nvPr/>
          </p:nvGrpSpPr>
          <p:grpSpPr bwMode="auto">
            <a:xfrm>
              <a:off x="3876" y="1541"/>
              <a:ext cx="249" cy="293"/>
              <a:chOff x="3198" y="1933"/>
              <a:chExt cx="697" cy="817"/>
            </a:xfrm>
          </p:grpSpPr>
          <p:pic>
            <p:nvPicPr>
              <p:cNvPr id="27" name="Picture 11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12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 bwMode="auto">
            <a:xfrm>
              <a:off x="4694" y="1071"/>
              <a:ext cx="382" cy="479"/>
              <a:chOff x="3198" y="1933"/>
              <a:chExt cx="697" cy="817"/>
            </a:xfrm>
          </p:grpSpPr>
          <p:pic>
            <p:nvPicPr>
              <p:cNvPr id="2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15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14" name="Group 16"/>
            <p:cNvGrpSpPr>
              <a:grpSpLocks noChangeAspect="1"/>
            </p:cNvGrpSpPr>
            <p:nvPr/>
          </p:nvGrpSpPr>
          <p:grpSpPr bwMode="auto">
            <a:xfrm>
              <a:off x="4329" y="1541"/>
              <a:ext cx="248" cy="293"/>
              <a:chOff x="3198" y="1933"/>
              <a:chExt cx="697" cy="817"/>
            </a:xfrm>
          </p:grpSpPr>
          <p:pic>
            <p:nvPicPr>
              <p:cNvPr id="23" name="Picture 1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4" name="Rectangle 18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15" name="Group 19"/>
            <p:cNvGrpSpPr>
              <a:grpSpLocks noChangeAspect="1"/>
            </p:cNvGrpSpPr>
            <p:nvPr/>
          </p:nvGrpSpPr>
          <p:grpSpPr bwMode="auto">
            <a:xfrm>
              <a:off x="4783" y="1541"/>
              <a:ext cx="248" cy="293"/>
              <a:chOff x="3198" y="1933"/>
              <a:chExt cx="697" cy="817"/>
            </a:xfrm>
          </p:grpSpPr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grpSp>
          <p:nvGrpSpPr>
            <p:cNvPr id="16" name="Group 22"/>
            <p:cNvGrpSpPr>
              <a:grpSpLocks noChangeAspect="1"/>
            </p:cNvGrpSpPr>
            <p:nvPr/>
          </p:nvGrpSpPr>
          <p:grpSpPr bwMode="auto">
            <a:xfrm>
              <a:off x="5236" y="1682"/>
              <a:ext cx="249" cy="293"/>
              <a:chOff x="3198" y="1933"/>
              <a:chExt cx="697" cy="817"/>
            </a:xfrm>
          </p:grpSpPr>
          <p:pic>
            <p:nvPicPr>
              <p:cNvPr id="19" name="Picture 2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44" t="7813" r="35278"/>
              <a:stretch>
                <a:fillRect/>
              </a:stretch>
            </p:blipFill>
            <p:spPr bwMode="auto">
              <a:xfrm>
                <a:off x="3198" y="1933"/>
                <a:ext cx="697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Rectangle 24"/>
              <p:cNvSpPr>
                <a:spLocks noChangeAspect="1" noChangeArrowheads="1"/>
              </p:cNvSpPr>
              <p:nvPr/>
            </p:nvSpPr>
            <p:spPr bwMode="auto">
              <a:xfrm>
                <a:off x="3243" y="2478"/>
                <a:ext cx="635" cy="272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 altLang="de-DE" b="1" kern="0" smtClean="0">
                  <a:solidFill>
                    <a:srgbClr val="000000"/>
                  </a:solidFill>
                  <a:ea typeface="ＭＳ Ｐゴシック"/>
                  <a:cs typeface="Arial" charset="0"/>
                </a:endParaRPr>
              </a:p>
            </p:txBody>
          </p:sp>
        </p:grpSp>
        <p:pic>
          <p:nvPicPr>
            <p:cNvPr id="17" name="Picture 28" descr="gamma decay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8" y="1390"/>
              <a:ext cx="75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9" descr="gamma dec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291602">
              <a:off x="5427" y="1542"/>
              <a:ext cx="447" cy="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 Box 67"/>
          <p:cNvSpPr txBox="1">
            <a:spLocks noChangeArrowheads="1"/>
          </p:cNvSpPr>
          <p:nvPr/>
        </p:nvSpPr>
        <p:spPr bwMode="auto">
          <a:xfrm>
            <a:off x="6307138" y="3245893"/>
            <a:ext cx="25130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relativistic Coulomb excitation</a:t>
            </a:r>
          </a:p>
        </p:txBody>
      </p:sp>
      <p:sp>
        <p:nvSpPr>
          <p:cNvPr id="30" name="Line 69"/>
          <p:cNvSpPr>
            <a:spLocks noChangeShapeType="1"/>
          </p:cNvSpPr>
          <p:nvPr/>
        </p:nvSpPr>
        <p:spPr bwMode="auto">
          <a:xfrm>
            <a:off x="6661150" y="2633118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1" name="Line 70"/>
          <p:cNvSpPr>
            <a:spLocks noChangeShapeType="1"/>
          </p:cNvSpPr>
          <p:nvPr/>
        </p:nvSpPr>
        <p:spPr bwMode="auto">
          <a:xfrm>
            <a:off x="7235825" y="2633118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2" name="Line 71"/>
          <p:cNvSpPr>
            <a:spLocks noChangeShapeType="1"/>
          </p:cNvSpPr>
          <p:nvPr/>
        </p:nvSpPr>
        <p:spPr bwMode="auto">
          <a:xfrm rot="1140000">
            <a:off x="7812088" y="2715668"/>
            <a:ext cx="215900" cy="0"/>
          </a:xfrm>
          <a:prstGeom prst="line">
            <a:avLst/>
          </a:prstGeom>
          <a:noFill/>
          <a:ln w="9525">
            <a:solidFill>
              <a:srgbClr val="CCFFFF"/>
            </a:solidFill>
            <a:round/>
            <a:headEnd/>
            <a:tailEnd type="triangle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33" name="Group 2"/>
          <p:cNvGrpSpPr>
            <a:grpSpLocks/>
          </p:cNvGrpSpPr>
          <p:nvPr/>
        </p:nvGrpSpPr>
        <p:grpSpPr bwMode="auto">
          <a:xfrm>
            <a:off x="0" y="3538800"/>
            <a:ext cx="5722938" cy="3060700"/>
            <a:chOff x="0" y="742"/>
            <a:chExt cx="3605" cy="1928"/>
          </a:xfrm>
        </p:grpSpPr>
        <p:pic>
          <p:nvPicPr>
            <p:cNvPr id="34" name="Picture 3" descr="grebosz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42"/>
              <a:ext cx="3605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890"/>
              <a:ext cx="60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AutoShape 5"/>
            <p:cNvSpPr>
              <a:spLocks noChangeAspect="1" noChangeArrowheads="1"/>
            </p:cNvSpPr>
            <p:nvPr/>
          </p:nvSpPr>
          <p:spPr bwMode="auto">
            <a:xfrm>
              <a:off x="3040" y="906"/>
              <a:ext cx="512" cy="213"/>
            </a:xfrm>
            <a:prstGeom prst="wedgeRectCallout">
              <a:avLst>
                <a:gd name="adj1" fmla="val -40162"/>
                <a:gd name="adj2" fmla="val 142227"/>
              </a:avLst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de-DE" altLang="de-DE" kern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37" name="Text Box 6"/>
            <p:cNvSpPr txBox="1">
              <a:spLocks noChangeArrowheads="1"/>
            </p:cNvSpPr>
            <p:nvPr/>
          </p:nvSpPr>
          <p:spPr bwMode="auto">
            <a:xfrm>
              <a:off x="3003" y="890"/>
              <a:ext cx="59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000" b="1" kern="0" smtClean="0">
                  <a:solidFill>
                    <a:srgbClr val="FFFFFF"/>
                  </a:solidFill>
                  <a:latin typeface="Arial"/>
                  <a:ea typeface="ＭＳ Ｐゴシック"/>
                </a:rPr>
                <a:t>xy position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de-DE" altLang="de-DE" sz="1000" b="1" kern="0" smtClean="0">
                  <a:solidFill>
                    <a:srgbClr val="FFFFFF"/>
                  </a:solidFill>
                  <a:latin typeface="Arial"/>
                  <a:ea typeface="ＭＳ Ｐゴシック"/>
                </a:rPr>
                <a:t>from LYCCA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0313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graphicFrame>
        <p:nvGraphicFramePr>
          <p:cNvPr id="6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4698962"/>
              </p:ext>
            </p:extLst>
          </p:nvPr>
        </p:nvGraphicFramePr>
        <p:xfrm>
          <a:off x="179388" y="1275806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89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75806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5435600" y="1617118"/>
            <a:ext cx="504825" cy="2444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en-US" altLang="de-DE" sz="10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Sn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5365750" y="1904456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247650" y="2164806"/>
            <a:ext cx="1024370" cy="2774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124</a:t>
            </a:r>
            <a:r>
              <a:rPr lang="en-US" altLang="de-DE" sz="10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Xe, 793MeV/u</a:t>
            </a:r>
            <a:endParaRPr lang="en-US" altLang="de-DE" sz="10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63" name="Picture 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184000"/>
            <a:ext cx="669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7" descr="LYCCA_telescope_fro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5184000"/>
            <a:ext cx="8715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75"/>
          <p:cNvSpPr txBox="1">
            <a:spLocks noChangeArrowheads="1"/>
          </p:cNvSpPr>
          <p:nvPr/>
        </p:nvSpPr>
        <p:spPr bwMode="auto">
          <a:xfrm>
            <a:off x="6942138" y="4032000"/>
            <a:ext cx="1781175" cy="6508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exp</a:t>
            </a:r>
            <a:r>
              <a:rPr lang="de-DE" altLang="de-DE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. observables: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Z</a:t>
            </a:r>
            <a:r>
              <a:rPr lang="de-DE" altLang="de-DE" b="1" dirty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de-DE" altLang="de-DE" b="1" dirty="0" smtClean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el-GR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</a:p>
        </p:txBody>
      </p:sp>
      <p:sp>
        <p:nvSpPr>
          <p:cNvPr id="67" name="Rectangle 29"/>
          <p:cNvSpPr>
            <a:spLocks noChangeArrowheads="1"/>
          </p:cNvSpPr>
          <p:nvPr/>
        </p:nvSpPr>
        <p:spPr bwMode="auto">
          <a:xfrm>
            <a:off x="6011863" y="5004000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8" name="Rectangle 30"/>
          <p:cNvSpPr>
            <a:spLocks noChangeArrowheads="1"/>
          </p:cNvSpPr>
          <p:nvPr/>
        </p:nvSpPr>
        <p:spPr bwMode="auto">
          <a:xfrm>
            <a:off x="2051051" y="5076000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5795963" y="5076000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0" name="Rectangle 32"/>
          <p:cNvSpPr>
            <a:spLocks noChangeArrowheads="1"/>
          </p:cNvSpPr>
          <p:nvPr/>
        </p:nvSpPr>
        <p:spPr bwMode="auto">
          <a:xfrm>
            <a:off x="6119813" y="5014800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6119813" y="5299200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auto">
          <a:xfrm>
            <a:off x="6119813" y="5590800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5940426" y="4932000"/>
            <a:ext cx="719138" cy="10080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4" name="Line 36"/>
          <p:cNvSpPr>
            <a:spLocks noChangeShapeType="1"/>
          </p:cNvSpPr>
          <p:nvPr/>
        </p:nvSpPr>
        <p:spPr bwMode="auto">
          <a:xfrm flipV="1">
            <a:off x="1154113" y="5436000"/>
            <a:ext cx="8636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5" name="Line 37"/>
          <p:cNvSpPr>
            <a:spLocks noChangeShapeType="1"/>
          </p:cNvSpPr>
          <p:nvPr/>
        </p:nvSpPr>
        <p:spPr bwMode="auto">
          <a:xfrm flipV="1">
            <a:off x="2090738" y="5436000"/>
            <a:ext cx="43180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6" name="Text Box 38"/>
          <p:cNvSpPr txBox="1">
            <a:spLocks noChangeArrowheads="1"/>
          </p:cNvSpPr>
          <p:nvPr/>
        </p:nvSpPr>
        <p:spPr bwMode="auto">
          <a:xfrm>
            <a:off x="395288" y="496800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RIB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from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FRS</a:t>
            </a:r>
          </a:p>
        </p:txBody>
      </p:sp>
      <p:sp>
        <p:nvSpPr>
          <p:cNvPr id="77" name="Text Box 39"/>
          <p:cNvSpPr txBox="1">
            <a:spLocks noChangeArrowheads="1"/>
          </p:cNvSpPr>
          <p:nvPr/>
        </p:nvSpPr>
        <p:spPr bwMode="auto">
          <a:xfrm>
            <a:off x="492126" y="3996000"/>
            <a:ext cx="1279525" cy="6508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secondary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197</a:t>
            </a: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Au</a:t>
            </a: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target</a:t>
            </a:r>
          </a:p>
        </p:txBody>
      </p:sp>
      <p:sp>
        <p:nvSpPr>
          <p:cNvPr id="78" name="Text Box 40"/>
          <p:cNvSpPr txBox="1">
            <a:spLocks noChangeArrowheads="1"/>
          </p:cNvSpPr>
          <p:nvPr/>
        </p:nvSpPr>
        <p:spPr bwMode="auto">
          <a:xfrm>
            <a:off x="1873251" y="41040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79" name="Text Box 41"/>
          <p:cNvSpPr txBox="1">
            <a:spLocks noChangeArrowheads="1"/>
          </p:cNvSpPr>
          <p:nvPr/>
        </p:nvSpPr>
        <p:spPr bwMode="auto">
          <a:xfrm>
            <a:off x="5505451" y="41040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6084000" y="55440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1" name="Text Box 43"/>
          <p:cNvSpPr txBox="1">
            <a:spLocks noChangeArrowheads="1"/>
          </p:cNvSpPr>
          <p:nvPr/>
        </p:nvSpPr>
        <p:spPr bwMode="auto">
          <a:xfrm>
            <a:off x="6084000" y="4968000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2" name="Line 44"/>
          <p:cNvSpPr>
            <a:spLocks noChangeShapeType="1"/>
          </p:cNvSpPr>
          <p:nvPr/>
        </p:nvSpPr>
        <p:spPr bwMode="auto">
          <a:xfrm flipV="1">
            <a:off x="2051051" y="5940000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3" name="Line 45"/>
          <p:cNvSpPr>
            <a:spLocks noChangeShapeType="1"/>
          </p:cNvSpPr>
          <p:nvPr/>
        </p:nvSpPr>
        <p:spPr bwMode="auto">
          <a:xfrm flipV="1">
            <a:off x="5795963" y="5940000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4" name="Line 46"/>
          <p:cNvSpPr>
            <a:spLocks noChangeShapeType="1"/>
          </p:cNvSpPr>
          <p:nvPr/>
        </p:nvSpPr>
        <p:spPr bwMode="auto">
          <a:xfrm>
            <a:off x="2043113" y="6444000"/>
            <a:ext cx="12588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5" name="Text Box 47"/>
          <p:cNvSpPr txBox="1">
            <a:spLocks noChangeArrowheads="1"/>
          </p:cNvSpPr>
          <p:nvPr/>
        </p:nvSpPr>
        <p:spPr bwMode="auto">
          <a:xfrm>
            <a:off x="3348038" y="62280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time-of-flight</a:t>
            </a:r>
          </a:p>
        </p:txBody>
      </p:sp>
      <p:sp>
        <p:nvSpPr>
          <p:cNvPr id="86" name="Line 48"/>
          <p:cNvSpPr>
            <a:spLocks noChangeShapeType="1"/>
          </p:cNvSpPr>
          <p:nvPr/>
        </p:nvSpPr>
        <p:spPr bwMode="auto">
          <a:xfrm>
            <a:off x="4752976" y="6444000"/>
            <a:ext cx="10429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7" name="Text Box 50"/>
          <p:cNvSpPr txBox="1">
            <a:spLocks noChangeArrowheads="1"/>
          </p:cNvSpPr>
          <p:nvPr/>
        </p:nvSpPr>
        <p:spPr bwMode="auto">
          <a:xfrm>
            <a:off x="1835151" y="4428000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8" name="Text Box 51"/>
          <p:cNvSpPr txBox="1">
            <a:spLocks noChangeArrowheads="1"/>
          </p:cNvSpPr>
          <p:nvPr/>
        </p:nvSpPr>
        <p:spPr bwMode="auto">
          <a:xfrm>
            <a:off x="5468938" y="4428000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9" name="Text Box 52"/>
          <p:cNvSpPr txBox="1">
            <a:spLocks noChangeArrowheads="1"/>
          </p:cNvSpPr>
          <p:nvPr/>
        </p:nvSpPr>
        <p:spPr bwMode="auto">
          <a:xfrm>
            <a:off x="3214688" y="4104000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diamond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/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plastic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0" name="Line 54"/>
          <p:cNvSpPr>
            <a:spLocks noChangeShapeType="1"/>
          </p:cNvSpPr>
          <p:nvPr/>
        </p:nvSpPr>
        <p:spPr bwMode="auto">
          <a:xfrm rot="18120000">
            <a:off x="5289551" y="4100400"/>
            <a:ext cx="0" cy="1187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02" name="Gruppieren 101"/>
          <p:cNvGrpSpPr/>
          <p:nvPr/>
        </p:nvGrpSpPr>
        <p:grpSpPr>
          <a:xfrm>
            <a:off x="4860032" y="2924621"/>
            <a:ext cx="3835400" cy="576387"/>
            <a:chOff x="4985072" y="3212976"/>
            <a:chExt cx="3835400" cy="576387"/>
          </a:xfrm>
        </p:grpSpPr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622" y="3554413"/>
              <a:ext cx="1127125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097" y="3521075"/>
              <a:ext cx="1144588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1560" y="3482975"/>
              <a:ext cx="122396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" name="Title 1"/>
            <p:cNvSpPr>
              <a:spLocks/>
            </p:cNvSpPr>
            <p:nvPr/>
          </p:nvSpPr>
          <p:spPr bwMode="auto">
            <a:xfrm>
              <a:off x="4985072" y="3241675"/>
              <a:ext cx="38354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L</a:t>
              </a:r>
              <a:r>
                <a:rPr kumimoji="0" lang="en-US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2445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und-</a:t>
              </a:r>
              <a:r>
                <a:rPr kumimoji="0" lang="en-US" alt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Y</a:t>
              </a:r>
              <a:r>
                <a:rPr kumimoji="0" lang="en-US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2445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ork-</a:t>
              </a:r>
              <a:r>
                <a:rPr kumimoji="0" lang="en-US" altLang="de-DE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C</a:t>
              </a:r>
              <a:r>
                <a:rPr kumimoji="0" lang="en-US" altLang="de-DE" sz="2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42445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ologne </a:t>
              </a:r>
              <a:r>
                <a:rPr kumimoji="0" lang="en-US" altLang="de-DE" sz="20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CA</a:t>
              </a:r>
              <a:r>
                <a:rPr kumimoji="0" lang="en-US" altLang="de-DE" sz="20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42445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lorimeter</a:t>
              </a:r>
              <a:endParaRPr kumimoji="0" lang="en-US" altLang="de-DE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endParaRPr>
            </a:p>
          </p:txBody>
        </p:sp>
        <p:sp>
          <p:nvSpPr>
            <p:cNvPr id="92" name="Rectangle 66"/>
            <p:cNvSpPr>
              <a:spLocks noChangeArrowheads="1"/>
            </p:cNvSpPr>
            <p:nvPr/>
          </p:nvSpPr>
          <p:spPr bwMode="auto">
            <a:xfrm>
              <a:off x="5004122" y="3212976"/>
              <a:ext cx="3816350" cy="576263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endParaRPr>
            </a:p>
          </p:txBody>
        </p:sp>
      </p:grpSp>
      <p:sp>
        <p:nvSpPr>
          <p:cNvPr id="93" name="Rectangle 27"/>
          <p:cNvSpPr>
            <a:spLocks noChangeArrowheads="1"/>
          </p:cNvSpPr>
          <p:nvPr/>
        </p:nvSpPr>
        <p:spPr bwMode="auto">
          <a:xfrm>
            <a:off x="2301876" y="5112000"/>
            <a:ext cx="71438" cy="649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4" name="AutoShape 70"/>
          <p:cNvSpPr>
            <a:spLocks noChangeArrowheads="1"/>
          </p:cNvSpPr>
          <p:nvPr/>
        </p:nvSpPr>
        <p:spPr bwMode="auto">
          <a:xfrm rot="2400000">
            <a:off x="1690688" y="4744800"/>
            <a:ext cx="503238" cy="107950"/>
          </a:xfrm>
          <a:prstGeom prst="rightArrow">
            <a:avLst>
              <a:gd name="adj1" fmla="val 50000"/>
              <a:gd name="adj2" fmla="val 116544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5" name="Rectangle 28"/>
          <p:cNvSpPr>
            <a:spLocks noChangeArrowheads="1"/>
          </p:cNvSpPr>
          <p:nvPr/>
        </p:nvSpPr>
        <p:spPr bwMode="auto">
          <a:xfrm>
            <a:off x="2193926" y="5004000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6" name="Line 53"/>
          <p:cNvSpPr>
            <a:spLocks noChangeShapeType="1"/>
          </p:cNvSpPr>
          <p:nvPr/>
        </p:nvSpPr>
        <p:spPr bwMode="auto">
          <a:xfrm rot="3600000">
            <a:off x="2687638" y="4078800"/>
            <a:ext cx="0" cy="133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pic>
        <p:nvPicPr>
          <p:cNvPr id="101" name="Picture 55" descr="Szintillator01medi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93493"/>
            <a:ext cx="1363663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361288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8" grpId="0"/>
      <p:bldP spid="79" grpId="0"/>
      <p:bldP spid="80" grpId="0"/>
      <p:bldP spid="81" grpId="0"/>
      <p:bldP spid="82" grpId="0" animBg="1"/>
      <p:bldP spid="83" grpId="0" animBg="1"/>
      <p:bldP spid="84" grpId="0" animBg="1"/>
      <p:bldP spid="85" grpId="0"/>
      <p:bldP spid="86" grpId="0" animBg="1"/>
      <p:bldP spid="87" grpId="0"/>
      <p:bldP spid="88" grpId="0"/>
      <p:bldP spid="89" grpId="0"/>
      <p:bldP spid="90" grpId="0" animBg="1"/>
      <p:bldP spid="95" grpId="0" animBg="1"/>
      <p:bldP spid="9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6752"/>
            <a:ext cx="7011988" cy="293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pic>
        <p:nvPicPr>
          <p:cNvPr id="63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184000"/>
            <a:ext cx="669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7" descr="LYCCA_telescope_fr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5184000"/>
            <a:ext cx="8715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75"/>
          <p:cNvSpPr txBox="1">
            <a:spLocks noChangeArrowheads="1"/>
          </p:cNvSpPr>
          <p:nvPr/>
        </p:nvSpPr>
        <p:spPr bwMode="auto">
          <a:xfrm>
            <a:off x="6942138" y="4032000"/>
            <a:ext cx="1781175" cy="6508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exp</a:t>
            </a:r>
            <a:r>
              <a:rPr lang="de-DE" altLang="de-DE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. observables: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Z</a:t>
            </a:r>
            <a:r>
              <a:rPr lang="de-DE" altLang="de-DE" b="1" dirty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de-DE" altLang="de-DE" b="1" dirty="0" smtClean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el-GR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</a:p>
        </p:txBody>
      </p:sp>
      <p:sp>
        <p:nvSpPr>
          <p:cNvPr id="67" name="Rectangle 29"/>
          <p:cNvSpPr>
            <a:spLocks noChangeArrowheads="1"/>
          </p:cNvSpPr>
          <p:nvPr/>
        </p:nvSpPr>
        <p:spPr bwMode="auto">
          <a:xfrm>
            <a:off x="6011863" y="5004000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8" name="Rectangle 30"/>
          <p:cNvSpPr>
            <a:spLocks noChangeArrowheads="1"/>
          </p:cNvSpPr>
          <p:nvPr/>
        </p:nvSpPr>
        <p:spPr bwMode="auto">
          <a:xfrm>
            <a:off x="2051051" y="5076000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5795963" y="5076000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0" name="Rectangle 32"/>
          <p:cNvSpPr>
            <a:spLocks noChangeArrowheads="1"/>
          </p:cNvSpPr>
          <p:nvPr/>
        </p:nvSpPr>
        <p:spPr bwMode="auto">
          <a:xfrm>
            <a:off x="6119813" y="5013026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6119813" y="5300364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auto">
          <a:xfrm>
            <a:off x="6119813" y="5589289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5940426" y="4932000"/>
            <a:ext cx="719138" cy="10080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4" name="Line 36"/>
          <p:cNvSpPr>
            <a:spLocks noChangeShapeType="1"/>
          </p:cNvSpPr>
          <p:nvPr/>
        </p:nvSpPr>
        <p:spPr bwMode="auto">
          <a:xfrm flipV="1">
            <a:off x="1154113" y="5436000"/>
            <a:ext cx="8636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5" name="Line 37"/>
          <p:cNvSpPr>
            <a:spLocks noChangeShapeType="1"/>
          </p:cNvSpPr>
          <p:nvPr/>
        </p:nvSpPr>
        <p:spPr bwMode="auto">
          <a:xfrm flipV="1">
            <a:off x="2090738" y="5436000"/>
            <a:ext cx="43180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6" name="Text Box 38"/>
          <p:cNvSpPr txBox="1">
            <a:spLocks noChangeArrowheads="1"/>
          </p:cNvSpPr>
          <p:nvPr/>
        </p:nvSpPr>
        <p:spPr bwMode="auto">
          <a:xfrm>
            <a:off x="395288" y="496800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RIB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from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FRS</a:t>
            </a:r>
          </a:p>
        </p:txBody>
      </p:sp>
      <p:sp>
        <p:nvSpPr>
          <p:cNvPr id="77" name="Text Box 39"/>
          <p:cNvSpPr txBox="1">
            <a:spLocks noChangeArrowheads="1"/>
          </p:cNvSpPr>
          <p:nvPr/>
        </p:nvSpPr>
        <p:spPr bwMode="auto">
          <a:xfrm>
            <a:off x="568272" y="3996000"/>
            <a:ext cx="1127232" cy="646331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secondary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kern="0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9</a:t>
            </a:r>
            <a:r>
              <a:rPr lang="de-DE" altLang="de-DE" kern="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Be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target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8" name="Text Box 40"/>
          <p:cNvSpPr txBox="1">
            <a:spLocks noChangeArrowheads="1"/>
          </p:cNvSpPr>
          <p:nvPr/>
        </p:nvSpPr>
        <p:spPr bwMode="auto">
          <a:xfrm>
            <a:off x="1873251" y="41040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79" name="Text Box 41"/>
          <p:cNvSpPr txBox="1">
            <a:spLocks noChangeArrowheads="1"/>
          </p:cNvSpPr>
          <p:nvPr/>
        </p:nvSpPr>
        <p:spPr bwMode="auto">
          <a:xfrm>
            <a:off x="5505451" y="41040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6084000" y="5543251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1" name="Text Box 43"/>
          <p:cNvSpPr txBox="1">
            <a:spLocks noChangeArrowheads="1"/>
          </p:cNvSpPr>
          <p:nvPr/>
        </p:nvSpPr>
        <p:spPr bwMode="auto">
          <a:xfrm>
            <a:off x="6084000" y="4966989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2" name="Line 44"/>
          <p:cNvSpPr>
            <a:spLocks noChangeShapeType="1"/>
          </p:cNvSpPr>
          <p:nvPr/>
        </p:nvSpPr>
        <p:spPr bwMode="auto">
          <a:xfrm flipV="1">
            <a:off x="2051051" y="5938539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3" name="Line 45"/>
          <p:cNvSpPr>
            <a:spLocks noChangeShapeType="1"/>
          </p:cNvSpPr>
          <p:nvPr/>
        </p:nvSpPr>
        <p:spPr bwMode="auto">
          <a:xfrm flipV="1">
            <a:off x="5795963" y="5938539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4" name="Line 46"/>
          <p:cNvSpPr>
            <a:spLocks noChangeShapeType="1"/>
          </p:cNvSpPr>
          <p:nvPr/>
        </p:nvSpPr>
        <p:spPr bwMode="auto">
          <a:xfrm>
            <a:off x="2043113" y="6444000"/>
            <a:ext cx="12588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5" name="Text Box 47"/>
          <p:cNvSpPr txBox="1">
            <a:spLocks noChangeArrowheads="1"/>
          </p:cNvSpPr>
          <p:nvPr/>
        </p:nvSpPr>
        <p:spPr bwMode="auto">
          <a:xfrm>
            <a:off x="3348038" y="62280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time-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of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-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flight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6" name="Line 48"/>
          <p:cNvSpPr>
            <a:spLocks noChangeShapeType="1"/>
          </p:cNvSpPr>
          <p:nvPr/>
        </p:nvSpPr>
        <p:spPr bwMode="auto">
          <a:xfrm>
            <a:off x="4752976" y="6443364"/>
            <a:ext cx="10429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7" name="Text Box 50"/>
          <p:cNvSpPr txBox="1">
            <a:spLocks noChangeArrowheads="1"/>
          </p:cNvSpPr>
          <p:nvPr/>
        </p:nvSpPr>
        <p:spPr bwMode="auto">
          <a:xfrm>
            <a:off x="1835151" y="4427239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8" name="Text Box 51"/>
          <p:cNvSpPr txBox="1">
            <a:spLocks noChangeArrowheads="1"/>
          </p:cNvSpPr>
          <p:nvPr/>
        </p:nvSpPr>
        <p:spPr bwMode="auto">
          <a:xfrm>
            <a:off x="5468938" y="4427239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9" name="Text Box 52"/>
          <p:cNvSpPr txBox="1">
            <a:spLocks noChangeArrowheads="1"/>
          </p:cNvSpPr>
          <p:nvPr/>
        </p:nvSpPr>
        <p:spPr bwMode="auto">
          <a:xfrm>
            <a:off x="3214688" y="4103389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diamond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/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plastic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0" name="Line 54"/>
          <p:cNvSpPr>
            <a:spLocks noChangeShapeType="1"/>
          </p:cNvSpPr>
          <p:nvPr/>
        </p:nvSpPr>
        <p:spPr bwMode="auto">
          <a:xfrm rot="18120000">
            <a:off x="5289551" y="4098626"/>
            <a:ext cx="0" cy="1187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3" name="Rectangle 27"/>
          <p:cNvSpPr>
            <a:spLocks noChangeArrowheads="1"/>
          </p:cNvSpPr>
          <p:nvPr/>
        </p:nvSpPr>
        <p:spPr bwMode="auto">
          <a:xfrm>
            <a:off x="2301876" y="5112000"/>
            <a:ext cx="71438" cy="649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4" name="AutoShape 70"/>
          <p:cNvSpPr>
            <a:spLocks noChangeArrowheads="1"/>
          </p:cNvSpPr>
          <p:nvPr/>
        </p:nvSpPr>
        <p:spPr bwMode="auto">
          <a:xfrm rot="2400000">
            <a:off x="1690688" y="4746326"/>
            <a:ext cx="503238" cy="107950"/>
          </a:xfrm>
          <a:prstGeom prst="rightArrow">
            <a:avLst>
              <a:gd name="adj1" fmla="val 50000"/>
              <a:gd name="adj2" fmla="val 116544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5" name="Rectangle 28"/>
          <p:cNvSpPr>
            <a:spLocks noChangeArrowheads="1"/>
          </p:cNvSpPr>
          <p:nvPr/>
        </p:nvSpPr>
        <p:spPr bwMode="auto">
          <a:xfrm>
            <a:off x="2193926" y="5004000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6" name="Line 53"/>
          <p:cNvSpPr>
            <a:spLocks noChangeShapeType="1"/>
          </p:cNvSpPr>
          <p:nvPr/>
        </p:nvSpPr>
        <p:spPr bwMode="auto">
          <a:xfrm rot="3600000">
            <a:off x="2687638" y="4079576"/>
            <a:ext cx="0" cy="133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7713786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pic>
        <p:nvPicPr>
          <p:cNvPr id="63" name="Picture 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5184000"/>
            <a:ext cx="669925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57" descr="LYCCA_telescope_fron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8" y="5184000"/>
            <a:ext cx="8715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Text Box 75"/>
          <p:cNvSpPr txBox="1">
            <a:spLocks noChangeArrowheads="1"/>
          </p:cNvSpPr>
          <p:nvPr/>
        </p:nvSpPr>
        <p:spPr bwMode="auto">
          <a:xfrm>
            <a:off x="6942138" y="4032000"/>
            <a:ext cx="1781175" cy="650875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dirty="0" err="1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exp</a:t>
            </a:r>
            <a:r>
              <a:rPr lang="de-DE" altLang="de-DE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. observables: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Z</a:t>
            </a:r>
            <a:r>
              <a:rPr lang="de-DE" altLang="de-DE" b="1" dirty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ＭＳ Ｐゴシック"/>
              </a:rPr>
              <a:t>A</a:t>
            </a:r>
            <a:r>
              <a:rPr lang="de-DE" altLang="de-DE" b="1" dirty="0" smtClean="0">
                <a:latin typeface="Times New Roman" pitchFamily="18" charset="0"/>
                <a:ea typeface="ＭＳ Ｐゴシック"/>
              </a:rPr>
              <a:t>,</a:t>
            </a:r>
            <a:r>
              <a:rPr lang="de-DE" altLang="de-DE" b="1" dirty="0" smtClean="0">
                <a:solidFill>
                  <a:srgbClr val="3333FF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el-GR" altLang="de-DE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</a:p>
        </p:txBody>
      </p:sp>
      <p:sp>
        <p:nvSpPr>
          <p:cNvPr id="67" name="Rectangle 29"/>
          <p:cNvSpPr>
            <a:spLocks noChangeArrowheads="1"/>
          </p:cNvSpPr>
          <p:nvPr/>
        </p:nvSpPr>
        <p:spPr bwMode="auto">
          <a:xfrm>
            <a:off x="6011863" y="5004000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8" name="Rectangle 30"/>
          <p:cNvSpPr>
            <a:spLocks noChangeArrowheads="1"/>
          </p:cNvSpPr>
          <p:nvPr/>
        </p:nvSpPr>
        <p:spPr bwMode="auto">
          <a:xfrm>
            <a:off x="2051051" y="5076000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69" name="Rectangle 31"/>
          <p:cNvSpPr>
            <a:spLocks noChangeArrowheads="1"/>
          </p:cNvSpPr>
          <p:nvPr/>
        </p:nvSpPr>
        <p:spPr bwMode="auto">
          <a:xfrm>
            <a:off x="5795963" y="5076000"/>
            <a:ext cx="36513" cy="719138"/>
          </a:xfrm>
          <a:prstGeom prst="rect">
            <a:avLst/>
          </a:prstGeom>
          <a:solidFill>
            <a:srgbClr val="5F5F5F"/>
          </a:solidFill>
          <a:ln w="9525">
            <a:solidFill>
              <a:srgbClr val="5F5F5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0" name="Rectangle 32"/>
          <p:cNvSpPr>
            <a:spLocks noChangeArrowheads="1"/>
          </p:cNvSpPr>
          <p:nvPr/>
        </p:nvSpPr>
        <p:spPr bwMode="auto">
          <a:xfrm>
            <a:off x="6119813" y="5013026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1" name="Rectangle 33"/>
          <p:cNvSpPr>
            <a:spLocks noChangeArrowheads="1"/>
          </p:cNvSpPr>
          <p:nvPr/>
        </p:nvSpPr>
        <p:spPr bwMode="auto">
          <a:xfrm>
            <a:off x="6119813" y="5300364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2" name="Rectangle 34"/>
          <p:cNvSpPr>
            <a:spLocks noChangeArrowheads="1"/>
          </p:cNvSpPr>
          <p:nvPr/>
        </p:nvSpPr>
        <p:spPr bwMode="auto">
          <a:xfrm>
            <a:off x="6119813" y="5589289"/>
            <a:ext cx="431800" cy="287338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3" name="Rectangle 35"/>
          <p:cNvSpPr>
            <a:spLocks noChangeArrowheads="1"/>
          </p:cNvSpPr>
          <p:nvPr/>
        </p:nvSpPr>
        <p:spPr bwMode="auto">
          <a:xfrm>
            <a:off x="5940426" y="4932000"/>
            <a:ext cx="719138" cy="1008063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4" name="Line 36"/>
          <p:cNvSpPr>
            <a:spLocks noChangeShapeType="1"/>
          </p:cNvSpPr>
          <p:nvPr/>
        </p:nvSpPr>
        <p:spPr bwMode="auto">
          <a:xfrm flipV="1">
            <a:off x="1154113" y="5436000"/>
            <a:ext cx="8636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5" name="Line 37"/>
          <p:cNvSpPr>
            <a:spLocks noChangeShapeType="1"/>
          </p:cNvSpPr>
          <p:nvPr/>
        </p:nvSpPr>
        <p:spPr bwMode="auto">
          <a:xfrm flipV="1">
            <a:off x="2090738" y="5436000"/>
            <a:ext cx="4318000" cy="11113"/>
          </a:xfrm>
          <a:prstGeom prst="line">
            <a:avLst/>
          </a:prstGeom>
          <a:noFill/>
          <a:ln w="31750">
            <a:solidFill>
              <a:srgbClr val="0000CC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6" name="Text Box 38"/>
          <p:cNvSpPr txBox="1">
            <a:spLocks noChangeArrowheads="1"/>
          </p:cNvSpPr>
          <p:nvPr/>
        </p:nvSpPr>
        <p:spPr bwMode="auto">
          <a:xfrm>
            <a:off x="395288" y="4968000"/>
            <a:ext cx="153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RIB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from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FRS</a:t>
            </a:r>
          </a:p>
        </p:txBody>
      </p:sp>
      <p:sp>
        <p:nvSpPr>
          <p:cNvPr id="77" name="Text Box 39"/>
          <p:cNvSpPr txBox="1">
            <a:spLocks noChangeArrowheads="1"/>
          </p:cNvSpPr>
          <p:nvPr/>
        </p:nvSpPr>
        <p:spPr bwMode="auto">
          <a:xfrm>
            <a:off x="568272" y="3996000"/>
            <a:ext cx="1127232" cy="646331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secondary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altLang="de-DE" kern="0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9</a:t>
            </a:r>
            <a:r>
              <a:rPr lang="de-DE" altLang="de-DE" kern="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Be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target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78" name="Text Box 40"/>
          <p:cNvSpPr txBox="1">
            <a:spLocks noChangeArrowheads="1"/>
          </p:cNvSpPr>
          <p:nvPr/>
        </p:nvSpPr>
        <p:spPr bwMode="auto">
          <a:xfrm>
            <a:off x="1873251" y="41040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79" name="Text Box 41"/>
          <p:cNvSpPr txBox="1">
            <a:spLocks noChangeArrowheads="1"/>
          </p:cNvSpPr>
          <p:nvPr/>
        </p:nvSpPr>
        <p:spPr bwMode="auto">
          <a:xfrm>
            <a:off x="5505451" y="4104000"/>
            <a:ext cx="895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80" name="Text Box 42"/>
          <p:cNvSpPr txBox="1">
            <a:spLocks noChangeArrowheads="1"/>
          </p:cNvSpPr>
          <p:nvPr/>
        </p:nvSpPr>
        <p:spPr bwMode="auto">
          <a:xfrm>
            <a:off x="6084000" y="5543251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1" name="Text Box 43"/>
          <p:cNvSpPr txBox="1">
            <a:spLocks noChangeArrowheads="1"/>
          </p:cNvSpPr>
          <p:nvPr/>
        </p:nvSpPr>
        <p:spPr bwMode="auto">
          <a:xfrm>
            <a:off x="6084000" y="4966989"/>
            <a:ext cx="501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CsI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2" name="Line 44"/>
          <p:cNvSpPr>
            <a:spLocks noChangeShapeType="1"/>
          </p:cNvSpPr>
          <p:nvPr/>
        </p:nvSpPr>
        <p:spPr bwMode="auto">
          <a:xfrm flipV="1">
            <a:off x="2051051" y="5938539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3" name="Line 45"/>
          <p:cNvSpPr>
            <a:spLocks noChangeShapeType="1"/>
          </p:cNvSpPr>
          <p:nvPr/>
        </p:nvSpPr>
        <p:spPr bwMode="auto">
          <a:xfrm flipV="1">
            <a:off x="5795963" y="5938539"/>
            <a:ext cx="0" cy="515938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4" name="Line 46"/>
          <p:cNvSpPr>
            <a:spLocks noChangeShapeType="1"/>
          </p:cNvSpPr>
          <p:nvPr/>
        </p:nvSpPr>
        <p:spPr bwMode="auto">
          <a:xfrm>
            <a:off x="2043113" y="6444000"/>
            <a:ext cx="12588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5" name="Text Box 47"/>
          <p:cNvSpPr txBox="1">
            <a:spLocks noChangeArrowheads="1"/>
          </p:cNvSpPr>
          <p:nvPr/>
        </p:nvSpPr>
        <p:spPr bwMode="auto">
          <a:xfrm>
            <a:off x="3348038" y="6228000"/>
            <a:ext cx="1428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time-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of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-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flight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6" name="Line 48"/>
          <p:cNvSpPr>
            <a:spLocks noChangeShapeType="1"/>
          </p:cNvSpPr>
          <p:nvPr/>
        </p:nvSpPr>
        <p:spPr bwMode="auto">
          <a:xfrm>
            <a:off x="4752976" y="6443364"/>
            <a:ext cx="1042988" cy="0"/>
          </a:xfrm>
          <a:prstGeom prst="line">
            <a:avLst/>
          </a:prstGeom>
          <a:noFill/>
          <a:ln w="31750">
            <a:solidFill>
              <a:srgbClr val="5F5F5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87" name="Text Box 50"/>
          <p:cNvSpPr txBox="1">
            <a:spLocks noChangeArrowheads="1"/>
          </p:cNvSpPr>
          <p:nvPr/>
        </p:nvSpPr>
        <p:spPr bwMode="auto">
          <a:xfrm>
            <a:off x="1835151" y="4427239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8" name="Text Box 51"/>
          <p:cNvSpPr txBox="1">
            <a:spLocks noChangeArrowheads="1"/>
          </p:cNvSpPr>
          <p:nvPr/>
        </p:nvSpPr>
        <p:spPr bwMode="auto">
          <a:xfrm>
            <a:off x="5468938" y="4427239"/>
            <a:ext cx="966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(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x,y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</a:t>
            </a:r>
            <a:r>
              <a:rPr kumimoji="0" lang="el-GR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E)</a:t>
            </a:r>
            <a:endParaRPr kumimoji="0" lang="el-GR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89" name="Text Box 52"/>
          <p:cNvSpPr txBox="1">
            <a:spLocks noChangeArrowheads="1"/>
          </p:cNvSpPr>
          <p:nvPr/>
        </p:nvSpPr>
        <p:spPr bwMode="auto">
          <a:xfrm>
            <a:off x="3214688" y="4103389"/>
            <a:ext cx="1644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diamond</a:t>
            </a:r>
            <a:r>
              <a:rPr kumimoji="0" lang="de-DE" alt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/</a:t>
            </a:r>
            <a:r>
              <a:rPr kumimoji="0" lang="de-DE" alt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plastic</a:t>
            </a:r>
            <a:endParaRPr kumimoji="0" lang="de-DE" alt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0" name="Line 54"/>
          <p:cNvSpPr>
            <a:spLocks noChangeShapeType="1"/>
          </p:cNvSpPr>
          <p:nvPr/>
        </p:nvSpPr>
        <p:spPr bwMode="auto">
          <a:xfrm rot="18120000">
            <a:off x="5289551" y="4098626"/>
            <a:ext cx="0" cy="1187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3" name="Rectangle 27"/>
          <p:cNvSpPr>
            <a:spLocks noChangeArrowheads="1"/>
          </p:cNvSpPr>
          <p:nvPr/>
        </p:nvSpPr>
        <p:spPr bwMode="auto">
          <a:xfrm>
            <a:off x="2301876" y="5112000"/>
            <a:ext cx="71438" cy="649288"/>
          </a:xfrm>
          <a:prstGeom prst="rect">
            <a:avLst/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4" name="AutoShape 70"/>
          <p:cNvSpPr>
            <a:spLocks noChangeArrowheads="1"/>
          </p:cNvSpPr>
          <p:nvPr/>
        </p:nvSpPr>
        <p:spPr bwMode="auto">
          <a:xfrm rot="2400000">
            <a:off x="1690688" y="4746326"/>
            <a:ext cx="503238" cy="107950"/>
          </a:xfrm>
          <a:prstGeom prst="rightArrow">
            <a:avLst>
              <a:gd name="adj1" fmla="val 50000"/>
              <a:gd name="adj2" fmla="val 116544"/>
            </a:avLst>
          </a:prstGeom>
          <a:solidFill>
            <a:srgbClr val="FFCC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5" name="Rectangle 28"/>
          <p:cNvSpPr>
            <a:spLocks noChangeArrowheads="1"/>
          </p:cNvSpPr>
          <p:nvPr/>
        </p:nvSpPr>
        <p:spPr bwMode="auto">
          <a:xfrm>
            <a:off x="2193926" y="5004000"/>
            <a:ext cx="36513" cy="8636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6" name="Line 53"/>
          <p:cNvSpPr>
            <a:spLocks noChangeShapeType="1"/>
          </p:cNvSpPr>
          <p:nvPr/>
        </p:nvSpPr>
        <p:spPr bwMode="auto">
          <a:xfrm rot="3600000">
            <a:off x="2687638" y="4079576"/>
            <a:ext cx="0" cy="133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pic>
        <p:nvPicPr>
          <p:cNvPr id="35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295400"/>
            <a:ext cx="3541712" cy="243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6" name="Object 42"/>
          <p:cNvGraphicFramePr>
            <a:graphicFrameLocks noChangeAspect="1"/>
          </p:cNvGraphicFramePr>
          <p:nvPr/>
        </p:nvGraphicFramePr>
        <p:xfrm>
          <a:off x="1824038" y="1412875"/>
          <a:ext cx="10191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7" name="Equation" r:id="rId6" imgW="812520" imgH="419040" progId="Equation.3">
                  <p:embed/>
                </p:oleObj>
              </mc:Choice>
              <mc:Fallback>
                <p:oleObj name="Equation" r:id="rId6" imgW="812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4038" y="1412875"/>
                        <a:ext cx="1019175" cy="525463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43"/>
          <p:cNvGraphicFramePr>
            <a:graphicFrameLocks noChangeAspect="1"/>
          </p:cNvGraphicFramePr>
          <p:nvPr/>
        </p:nvGraphicFramePr>
        <p:xfrm>
          <a:off x="1827213" y="2062163"/>
          <a:ext cx="1592262" cy="287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8" name="Equation" r:id="rId8" imgW="1269720" imgH="228600" progId="Equation.3">
                  <p:embed/>
                </p:oleObj>
              </mc:Choice>
              <mc:Fallback>
                <p:oleObj name="Equation" r:id="rId8" imgW="12697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7213" y="2062163"/>
                        <a:ext cx="1592262" cy="287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4"/>
          <p:cNvGraphicFramePr>
            <a:graphicFrameLocks noChangeAspect="1"/>
          </p:cNvGraphicFramePr>
          <p:nvPr/>
        </p:nvGraphicFramePr>
        <p:xfrm>
          <a:off x="1825625" y="2349500"/>
          <a:ext cx="1177925" cy="71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19" name="Equation" r:id="rId10" imgW="939600" imgH="571320" progId="Equation.3">
                  <p:embed/>
                </p:oleObj>
              </mc:Choice>
              <mc:Fallback>
                <p:oleObj name="Equation" r:id="rId10" imgW="939600" imgH="571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25" y="2349500"/>
                        <a:ext cx="1177925" cy="71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 Box 45"/>
          <p:cNvSpPr txBox="1">
            <a:spLocks noChangeArrowheads="1"/>
          </p:cNvSpPr>
          <p:nvPr/>
        </p:nvSpPr>
        <p:spPr bwMode="auto">
          <a:xfrm>
            <a:off x="1403350" y="2060575"/>
            <a:ext cx="4556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with</a:t>
            </a:r>
          </a:p>
        </p:txBody>
      </p:sp>
      <p:sp>
        <p:nvSpPr>
          <p:cNvPr id="40" name="Text Box 46"/>
          <p:cNvSpPr txBox="1">
            <a:spLocks noChangeArrowheads="1"/>
          </p:cNvSpPr>
          <p:nvPr/>
        </p:nvSpPr>
        <p:spPr bwMode="auto">
          <a:xfrm>
            <a:off x="1403350" y="2446338"/>
            <a:ext cx="4048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and</a:t>
            </a:r>
          </a:p>
        </p:txBody>
      </p:sp>
      <p:sp>
        <p:nvSpPr>
          <p:cNvPr id="41" name="Text Box 47"/>
          <p:cNvSpPr txBox="1">
            <a:spLocks noChangeArrowheads="1"/>
          </p:cNvSpPr>
          <p:nvPr/>
        </p:nvSpPr>
        <p:spPr bwMode="auto">
          <a:xfrm>
            <a:off x="1403350" y="3141663"/>
            <a:ext cx="17637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with v from LYCCA-ToF</a:t>
            </a:r>
          </a:p>
        </p:txBody>
      </p:sp>
      <p:pic>
        <p:nvPicPr>
          <p:cNvPr id="42" name="Picture 48" descr="FRS_LYCCA_GSI_Seite_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1295400"/>
            <a:ext cx="4195762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3540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ieren 4"/>
          <p:cNvGrpSpPr/>
          <p:nvPr/>
        </p:nvGrpSpPr>
        <p:grpSpPr>
          <a:xfrm>
            <a:off x="2627784" y="324000"/>
            <a:ext cx="3835400" cy="576387"/>
            <a:chOff x="4985072" y="3212976"/>
            <a:chExt cx="3835400" cy="576387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0622" y="3554413"/>
              <a:ext cx="1127125" cy="15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097" y="3521075"/>
              <a:ext cx="1144588" cy="223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1560" y="3482975"/>
              <a:ext cx="1223963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itle 1"/>
            <p:cNvSpPr>
              <a:spLocks/>
            </p:cNvSpPr>
            <p:nvPr/>
          </p:nvSpPr>
          <p:spPr bwMode="auto">
            <a:xfrm>
              <a:off x="4985072" y="3241675"/>
              <a:ext cx="3835400" cy="234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de-DE" sz="2000" b="1" kern="0" dirty="0" smtClean="0">
                  <a:solidFill>
                    <a:srgbClr val="FF0000"/>
                  </a:solidFill>
                </a:rPr>
                <a:t>L</a:t>
              </a:r>
              <a:r>
                <a:rPr lang="en-US" altLang="de-DE" sz="2000" kern="0" dirty="0" smtClean="0">
                  <a:solidFill>
                    <a:srgbClr val="424456"/>
                  </a:solidFill>
                </a:rPr>
                <a:t>und-</a:t>
              </a:r>
              <a:r>
                <a:rPr lang="en-US" altLang="de-DE" sz="2000" b="1" kern="0" dirty="0" smtClean="0">
                  <a:solidFill>
                    <a:srgbClr val="FF0000"/>
                  </a:solidFill>
                </a:rPr>
                <a:t>Y</a:t>
              </a:r>
              <a:r>
                <a:rPr lang="en-US" altLang="de-DE" sz="2000" kern="0" dirty="0" smtClean="0">
                  <a:solidFill>
                    <a:srgbClr val="424456"/>
                  </a:solidFill>
                </a:rPr>
                <a:t>ork-</a:t>
              </a:r>
              <a:r>
                <a:rPr lang="en-US" altLang="de-DE" sz="2000" b="1" kern="0" dirty="0" smtClean="0">
                  <a:solidFill>
                    <a:srgbClr val="FF0000"/>
                  </a:solidFill>
                </a:rPr>
                <a:t>C</a:t>
              </a:r>
              <a:r>
                <a:rPr lang="en-US" altLang="de-DE" sz="2000" kern="0" dirty="0" smtClean="0">
                  <a:solidFill>
                    <a:srgbClr val="424456"/>
                  </a:solidFill>
                </a:rPr>
                <a:t>ologne </a:t>
              </a:r>
              <a:r>
                <a:rPr lang="en-US" altLang="de-DE" sz="2000" b="1" kern="0" dirty="0" err="1" smtClean="0">
                  <a:solidFill>
                    <a:srgbClr val="FF0000"/>
                  </a:solidFill>
                </a:rPr>
                <a:t>CA</a:t>
              </a:r>
              <a:r>
                <a:rPr lang="en-US" altLang="de-DE" sz="2000" kern="0" dirty="0" err="1" smtClean="0">
                  <a:solidFill>
                    <a:srgbClr val="424456"/>
                  </a:solidFill>
                </a:rPr>
                <a:t>lorimeter</a:t>
              </a:r>
              <a:endParaRPr lang="en-US" altLang="de-DE" kern="0" dirty="0" smtClean="0">
                <a:solidFill>
                  <a:srgbClr val="424456"/>
                </a:solidFill>
              </a:endParaRPr>
            </a:p>
          </p:txBody>
        </p:sp>
        <p:sp>
          <p:nvSpPr>
            <p:cNvPr id="10" name="Rectangle 66"/>
            <p:cNvSpPr>
              <a:spLocks noChangeArrowheads="1"/>
            </p:cNvSpPr>
            <p:nvPr/>
          </p:nvSpPr>
          <p:spPr bwMode="auto">
            <a:xfrm>
              <a:off x="5004122" y="3212976"/>
              <a:ext cx="3816350" cy="576263"/>
            </a:xfrm>
            <a:prstGeom prst="rect">
              <a:avLst/>
            </a:prstGeom>
            <a:noFill/>
            <a:ln w="9525">
              <a:solidFill>
                <a:srgbClr val="0000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kern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pic>
        <p:nvPicPr>
          <p:cNvPr id="11" name="Picture 7" descr="lycca 013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9" y="1261195"/>
            <a:ext cx="3732371" cy="497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87413" y="4640981"/>
            <a:ext cx="3409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i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PreSPEC target chamber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variable target position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(13cm, 23cm)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900000" y="6624000"/>
            <a:ext cx="94609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Pavel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Golubev</a:t>
            </a:r>
            <a:endParaRPr lang="de-DE" altLang="de-DE" sz="1000" i="1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4" name="Group 11"/>
          <p:cNvGrpSpPr>
            <a:grpSpLocks noChangeAspect="1"/>
          </p:cNvGrpSpPr>
          <p:nvPr/>
        </p:nvGrpSpPr>
        <p:grpSpPr bwMode="auto">
          <a:xfrm>
            <a:off x="455613" y="1261194"/>
            <a:ext cx="4260850" cy="3197225"/>
            <a:chOff x="-23" y="-17"/>
            <a:chExt cx="5806" cy="4356"/>
          </a:xfrm>
        </p:grpSpPr>
        <p:pic>
          <p:nvPicPr>
            <p:cNvPr id="15" name="Picture 12" descr="P100069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" y="-17"/>
              <a:ext cx="5806" cy="4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6" name="Group 13"/>
            <p:cNvGrpSpPr>
              <a:grpSpLocks noChangeAspect="1"/>
            </p:cNvGrpSpPr>
            <p:nvPr/>
          </p:nvGrpSpPr>
          <p:grpSpPr bwMode="auto">
            <a:xfrm>
              <a:off x="1687" y="1683"/>
              <a:ext cx="284" cy="846"/>
              <a:chOff x="1687" y="1683"/>
              <a:chExt cx="284" cy="846"/>
            </a:xfrm>
          </p:grpSpPr>
          <p:grpSp>
            <p:nvGrpSpPr>
              <p:cNvPr id="21" name="Group 14"/>
              <p:cNvGrpSpPr>
                <a:grpSpLocks noChangeAspect="1"/>
              </p:cNvGrpSpPr>
              <p:nvPr/>
            </p:nvGrpSpPr>
            <p:grpSpPr bwMode="auto">
              <a:xfrm>
                <a:off x="1690" y="1704"/>
                <a:ext cx="281" cy="825"/>
                <a:chOff x="1690" y="1704"/>
                <a:chExt cx="281" cy="825"/>
              </a:xfrm>
            </p:grpSpPr>
            <p:sp>
              <p:nvSpPr>
                <p:cNvPr id="26" name="Rectangle 15" descr="Vertikal dünn"/>
                <p:cNvSpPr>
                  <a:spLocks noChangeAspect="1" noChangeArrowheads="1"/>
                </p:cNvSpPr>
                <p:nvPr/>
              </p:nvSpPr>
              <p:spPr bwMode="auto">
                <a:xfrm rot="120000">
                  <a:off x="1709" y="1904"/>
                  <a:ext cx="247" cy="533"/>
                </a:xfrm>
                <a:prstGeom prst="rect">
                  <a:avLst/>
                </a:prstGeom>
                <a:pattFill prst="narVert">
                  <a:fgClr>
                    <a:srgbClr val="C0C0C0"/>
                  </a:fgClr>
                  <a:bgClr>
                    <a:srgbClr val="4D4D4D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33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pitchFamily="18" charset="0"/>
                    <a:ea typeface="ＭＳ Ｐゴシック"/>
                  </a:endParaRPr>
                </a:p>
              </p:txBody>
            </p:sp>
            <p:sp>
              <p:nvSpPr>
                <p:cNvPr id="27" name="AutoShape 16" descr="Vertikal dünn"/>
                <p:cNvSpPr>
                  <a:spLocks noChangeAspect="1" noChangeArrowheads="1"/>
                </p:cNvSpPr>
                <p:nvPr/>
              </p:nvSpPr>
              <p:spPr bwMode="auto">
                <a:xfrm rot="120000">
                  <a:off x="1722" y="1704"/>
                  <a:ext cx="249" cy="202"/>
                </a:xfrm>
                <a:prstGeom prst="rtTriangle">
                  <a:avLst/>
                </a:prstGeom>
                <a:pattFill prst="narVert">
                  <a:fgClr>
                    <a:srgbClr val="C0C0C0"/>
                  </a:fgClr>
                  <a:bgClr>
                    <a:srgbClr val="4D4D4D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33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pitchFamily="18" charset="0"/>
                    <a:ea typeface="ＭＳ Ｐゴシック"/>
                  </a:endParaRPr>
                </a:p>
              </p:txBody>
            </p:sp>
            <p:sp>
              <p:nvSpPr>
                <p:cNvPr id="28" name="AutoShape 17" descr="Vertikal dünn"/>
                <p:cNvSpPr>
                  <a:spLocks noChangeAspect="1" noChangeArrowheads="1"/>
                </p:cNvSpPr>
                <p:nvPr/>
              </p:nvSpPr>
              <p:spPr bwMode="auto">
                <a:xfrm rot="10920000">
                  <a:off x="1690" y="2434"/>
                  <a:ext cx="254" cy="95"/>
                </a:xfrm>
                <a:prstGeom prst="rtTriangle">
                  <a:avLst/>
                </a:prstGeom>
                <a:pattFill prst="narVert">
                  <a:fgClr>
                    <a:srgbClr val="C0C0C0"/>
                  </a:fgClr>
                  <a:bgClr>
                    <a:srgbClr val="4D4D4D"/>
                  </a:bgClr>
                </a:patt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3366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Times New Roman" pitchFamily="18" charset="0"/>
                    <a:ea typeface="ＭＳ Ｐゴシック"/>
                  </a:endParaRPr>
                </a:p>
              </p:txBody>
            </p:sp>
          </p:grpSp>
          <p:sp>
            <p:nvSpPr>
              <p:cNvPr id="22" name="Line 18"/>
              <p:cNvSpPr>
                <a:spLocks noChangeAspect="1" noChangeShapeType="1"/>
              </p:cNvSpPr>
              <p:nvPr/>
            </p:nvSpPr>
            <p:spPr bwMode="auto">
              <a:xfrm rot="21480000" flipH="1">
                <a:off x="1687" y="1683"/>
                <a:ext cx="45" cy="748"/>
              </a:xfrm>
              <a:prstGeom prst="line">
                <a:avLst/>
              </a:prstGeom>
              <a:noFill/>
              <a:ln w="19050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3" name="Line 19"/>
              <p:cNvSpPr>
                <a:spLocks noChangeAspect="1" noChangeShapeType="1"/>
              </p:cNvSpPr>
              <p:nvPr/>
            </p:nvSpPr>
            <p:spPr bwMode="auto">
              <a:xfrm>
                <a:off x="1718" y="1688"/>
                <a:ext cx="249" cy="227"/>
              </a:xfrm>
              <a:prstGeom prst="line">
                <a:avLst/>
              </a:prstGeom>
              <a:noFill/>
              <a:ln w="19050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4" name="Line 20"/>
              <p:cNvSpPr>
                <a:spLocks noChangeAspect="1" noChangeShapeType="1"/>
              </p:cNvSpPr>
              <p:nvPr/>
            </p:nvSpPr>
            <p:spPr bwMode="auto">
              <a:xfrm rot="120000">
                <a:off x="1701" y="2432"/>
                <a:ext cx="249" cy="91"/>
              </a:xfrm>
              <a:prstGeom prst="line">
                <a:avLst/>
              </a:prstGeom>
              <a:noFill/>
              <a:ln w="19050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5" name="Line 21"/>
              <p:cNvSpPr>
                <a:spLocks noChangeAspect="1" noChangeShapeType="1"/>
              </p:cNvSpPr>
              <p:nvPr/>
            </p:nvSpPr>
            <p:spPr bwMode="auto">
              <a:xfrm rot="120000">
                <a:off x="1953" y="1903"/>
                <a:ext cx="0" cy="623"/>
              </a:xfrm>
              <a:prstGeom prst="line">
                <a:avLst/>
              </a:prstGeom>
              <a:noFill/>
              <a:ln w="19050">
                <a:solidFill>
                  <a:srgbClr val="33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</p:grpSp>
        <p:grpSp>
          <p:nvGrpSpPr>
            <p:cNvPr id="17" name="Group 22"/>
            <p:cNvGrpSpPr>
              <a:grpSpLocks noChangeAspect="1"/>
            </p:cNvGrpSpPr>
            <p:nvPr/>
          </p:nvGrpSpPr>
          <p:grpSpPr bwMode="auto">
            <a:xfrm>
              <a:off x="2489" y="1439"/>
              <a:ext cx="143" cy="948"/>
              <a:chOff x="2489" y="1439"/>
              <a:chExt cx="143" cy="948"/>
            </a:xfrm>
          </p:grpSpPr>
          <p:sp>
            <p:nvSpPr>
              <p:cNvPr id="18" name="Rectangle 23"/>
              <p:cNvSpPr>
                <a:spLocks noChangeAspect="1" noChangeArrowheads="1"/>
              </p:cNvSpPr>
              <p:nvPr/>
            </p:nvSpPr>
            <p:spPr bwMode="auto">
              <a:xfrm>
                <a:off x="2489" y="1677"/>
                <a:ext cx="143" cy="578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19" name="AutoShape 24"/>
              <p:cNvSpPr>
                <a:spLocks noChangeAspect="1" noChangeArrowheads="1"/>
              </p:cNvSpPr>
              <p:nvPr/>
            </p:nvSpPr>
            <p:spPr bwMode="auto">
              <a:xfrm rot="10800000">
                <a:off x="2489" y="2253"/>
                <a:ext cx="143" cy="134"/>
              </a:xfrm>
              <a:prstGeom prst="rtTriangl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20" name="AutoShape 25"/>
              <p:cNvSpPr>
                <a:spLocks noChangeAspect="1" noChangeArrowheads="1"/>
              </p:cNvSpPr>
              <p:nvPr/>
            </p:nvSpPr>
            <p:spPr bwMode="auto">
              <a:xfrm>
                <a:off x="2489" y="1439"/>
                <a:ext cx="143" cy="249"/>
              </a:xfrm>
              <a:prstGeom prst="rtTriangle">
                <a:avLst/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</p:grpSp>
      </p:grpSp>
      <p:sp>
        <p:nvSpPr>
          <p:cNvPr id="29" name="Line 26"/>
          <p:cNvSpPr>
            <a:spLocks noChangeShapeType="1"/>
          </p:cNvSpPr>
          <p:nvPr/>
        </p:nvSpPr>
        <p:spPr bwMode="auto">
          <a:xfrm rot="20040000">
            <a:off x="1870075" y="2672481"/>
            <a:ext cx="360363" cy="13811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rot="21300000">
            <a:off x="854075" y="2818531"/>
            <a:ext cx="287338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rot="21300000">
            <a:off x="1474788" y="2778844"/>
            <a:ext cx="179387" cy="0"/>
          </a:xfrm>
          <a:prstGeom prst="lin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971550" y="3817069"/>
            <a:ext cx="681038" cy="212725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start ToF</a:t>
            </a:r>
          </a:p>
        </p:txBody>
      </p:sp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1476375" y="3582119"/>
            <a:ext cx="587375" cy="212725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smtClean="0">
                <a:solidFill>
                  <a:srgbClr val="008000"/>
                </a:solidFill>
                <a:latin typeface="Times New Roman" pitchFamily="18" charset="0"/>
                <a:ea typeface="ＭＳ Ｐゴシック"/>
              </a:rPr>
              <a:t>DSSSD</a:t>
            </a:r>
          </a:p>
        </p:txBody>
      </p:sp>
      <p:sp>
        <p:nvSpPr>
          <p:cNvPr id="34" name="Text Box 31"/>
          <p:cNvSpPr txBox="1">
            <a:spLocks noChangeArrowheads="1"/>
          </p:cNvSpPr>
          <p:nvPr/>
        </p:nvSpPr>
        <p:spPr bwMode="auto">
          <a:xfrm>
            <a:off x="1908175" y="3817069"/>
            <a:ext cx="701675" cy="212725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400" kern="0" smtClean="0">
                <a:solidFill>
                  <a:srgbClr val="FFFF00"/>
                </a:solidFill>
                <a:latin typeface="Times New Roman" pitchFamily="18" charset="0"/>
                <a:ea typeface="ＭＳ Ｐゴシック"/>
              </a:rPr>
              <a:t>Au target</a:t>
            </a:r>
          </a:p>
        </p:txBody>
      </p:sp>
    </p:spTree>
    <p:extLst>
      <p:ext uri="{BB962C8B-B14F-4D97-AF65-F5344CB8AC3E}">
        <p14:creationId xmlns:p14="http://schemas.microsoft.com/office/powerpoint/2010/main" val="31012662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6" descr="Ca-Coule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00" y="1196752"/>
            <a:ext cx="34909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ector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2147888" cy="217011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55650" y="3068415"/>
            <a:ext cx="1368425" cy="304800"/>
          </a:xfrm>
          <a:prstGeom prst="rect">
            <a:avLst/>
          </a:prstGeom>
          <a:solidFill>
            <a:srgbClr val="F2EF6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l-PL" altLang="de-DE" sz="1400" dirty="0" smtClean="0">
                <a:solidFill>
                  <a:srgbClr val="0000CC"/>
                </a:solidFill>
                <a:latin typeface="Comic Sans MS" pitchFamily="66" charset="0"/>
              </a:rPr>
              <a:t>HECTOR</a:t>
            </a:r>
            <a:r>
              <a:rPr lang="en-US" altLang="de-DE" sz="1400" dirty="0" smtClean="0">
                <a:solidFill>
                  <a:srgbClr val="0000CC"/>
                </a:solidFill>
                <a:latin typeface="Comic Sans MS" pitchFamily="66" charset="0"/>
              </a:rPr>
              <a:t> BaF</a:t>
            </a:r>
            <a:r>
              <a:rPr lang="en-US" altLang="de-DE" sz="1400" baseline="-25000" dirty="0" smtClean="0">
                <a:solidFill>
                  <a:srgbClr val="0000CC"/>
                </a:solidFill>
                <a:latin typeface="Comic Sans MS" pitchFamily="66" charset="0"/>
              </a:rPr>
              <a:t>2</a:t>
            </a:r>
            <a:r>
              <a:rPr lang="pl-PL" altLang="de-DE" sz="1400" dirty="0" smtClean="0">
                <a:solidFill>
                  <a:srgbClr val="0000CC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60000">
            <a:off x="-3175" y="2508912"/>
            <a:ext cx="1836738" cy="158750"/>
          </a:xfrm>
          <a:prstGeom prst="rightArrow">
            <a:avLst>
              <a:gd name="adj1" fmla="val 50000"/>
              <a:gd name="adj2" fmla="val 289250"/>
            </a:avLst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849938" y="1484090"/>
            <a:ext cx="84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pl-PL" altLang="de-DE" smtClean="0">
                <a:solidFill>
                  <a:srgbClr val="000000"/>
                </a:solidFill>
                <a:latin typeface="Times New Roman" pitchFamily="18" charset="0"/>
              </a:rPr>
              <a:t>rompt</a:t>
            </a:r>
          </a:p>
        </p:txBody>
      </p:sp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7678738" y="1773015"/>
            <a:ext cx="69281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dirty="0" smtClean="0">
                <a:solidFill>
                  <a:srgbClr val="CC00CC"/>
                </a:solidFill>
                <a:latin typeface="Times New Roman" pitchFamily="18" charset="0"/>
                <a:cs typeface="Times New Roman"/>
              </a:rPr>
              <a:t>ΔE-E</a:t>
            </a:r>
            <a:endParaRPr lang="pl-PL" altLang="de-DE" dirty="0" smtClean="0">
              <a:solidFill>
                <a:srgbClr val="CC00CC"/>
              </a:solidFill>
              <a:latin typeface="Times New Roman" pitchFamily="18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2700000" y="1620000"/>
            <a:ext cx="23807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0000"/>
                </a:solidFill>
                <a:latin typeface="Times New Roman" pitchFamily="18" charset="0"/>
              </a:rPr>
              <a:t>Coulomb excitation: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A/Q - </a:t>
            </a:r>
            <a:r>
              <a:rPr lang="en-GB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37</a:t>
            </a: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Ca</a:t>
            </a:r>
            <a:endParaRPr lang="en-GB" altLang="de-DE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all Ca detected in </a:t>
            </a:r>
            <a:r>
              <a:rPr lang="el-GR" altLang="de-DE" b="1" dirty="0" smtClean="0">
                <a:solidFill>
                  <a:srgbClr val="CC00CC"/>
                </a:solidFill>
                <a:latin typeface="Times New Roman"/>
                <a:cs typeface="Times New Roman"/>
              </a:rPr>
              <a:t>Δ</a:t>
            </a:r>
            <a:r>
              <a:rPr lang="de-DE" altLang="de-DE" b="1" dirty="0" smtClean="0">
                <a:solidFill>
                  <a:srgbClr val="CC00CC"/>
                </a:solidFill>
                <a:latin typeface="Times New Roman"/>
                <a:cs typeface="Times New Roman"/>
              </a:rPr>
              <a:t>E-E</a:t>
            </a:r>
            <a:endParaRPr lang="pl-PL" altLang="de-DE" b="1" dirty="0" smtClean="0">
              <a:solidFill>
                <a:srgbClr val="CC00CC"/>
              </a:solidFill>
              <a:latin typeface="Times New Roman" pitchFamily="18" charset="0"/>
            </a:endParaRPr>
          </a:p>
        </p:txBody>
      </p:sp>
      <p:pic>
        <p:nvPicPr>
          <p:cNvPr id="12" name="Picture 18" descr="Ca-fragment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3789144"/>
            <a:ext cx="3376613" cy="236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5849938" y="4141565"/>
            <a:ext cx="84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pl-PL" altLang="de-DE" smtClean="0">
                <a:solidFill>
                  <a:srgbClr val="000000"/>
                </a:solidFill>
                <a:latin typeface="Times New Roman" pitchFamily="18" charset="0"/>
              </a:rPr>
              <a:t>rompt</a:t>
            </a:r>
          </a:p>
        </p:txBody>
      </p:sp>
      <p:sp>
        <p:nvSpPr>
          <p:cNvPr id="14" name="Rectangle 20"/>
          <p:cNvSpPr>
            <a:spLocks noChangeArrowheads="1"/>
          </p:cNvSpPr>
          <p:nvPr/>
        </p:nvSpPr>
        <p:spPr bwMode="auto">
          <a:xfrm>
            <a:off x="2700000" y="4136329"/>
            <a:ext cx="202010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b="1" i="1" dirty="0" smtClean="0">
                <a:solidFill>
                  <a:srgbClr val="FF0000"/>
                </a:solidFill>
                <a:latin typeface="Times New Roman" pitchFamily="18" charset="0"/>
              </a:rPr>
              <a:t>Fragmentation: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A/Q - </a:t>
            </a:r>
            <a:r>
              <a:rPr lang="en-GB" altLang="de-DE" baseline="30000" dirty="0" smtClean="0">
                <a:solidFill>
                  <a:srgbClr val="000000"/>
                </a:solidFill>
                <a:latin typeface="Times New Roman" pitchFamily="18" charset="0"/>
              </a:rPr>
              <a:t>37</a:t>
            </a: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Ca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dirty="0" smtClean="0">
                <a:solidFill>
                  <a:srgbClr val="000000"/>
                </a:solidFill>
                <a:latin typeface="Times New Roman" pitchFamily="18" charset="0"/>
              </a:rPr>
              <a:t>K </a:t>
            </a:r>
            <a:r>
              <a:rPr lang="en-GB" altLang="de-DE" dirty="0">
                <a:solidFill>
                  <a:srgbClr val="000000"/>
                </a:solidFill>
                <a:latin typeface="Times New Roman" pitchFamily="18" charset="0"/>
              </a:rPr>
              <a:t>detected </a:t>
            </a:r>
            <a:r>
              <a:rPr lang="en-GB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(mainly </a:t>
            </a:r>
            <a:r>
              <a:rPr lang="en-GB" altLang="de-DE" sz="1200" baseline="30000" dirty="0" smtClean="0">
                <a:solidFill>
                  <a:srgbClr val="000000"/>
                </a:solidFill>
                <a:latin typeface="Times New Roman" pitchFamily="18" charset="0"/>
              </a:rPr>
              <a:t>36</a:t>
            </a:r>
            <a:r>
              <a:rPr lang="en-GB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K)</a:t>
            </a: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323528" y="3501008"/>
            <a:ext cx="135646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37</a:t>
            </a:r>
            <a:r>
              <a:rPr lang="en-GB" altLang="de-DE" sz="2000" b="1" dirty="0" smtClean="0">
                <a:solidFill>
                  <a:srgbClr val="FF0000"/>
                </a:solidFill>
                <a:latin typeface="Times New Roman" pitchFamily="18" charset="0"/>
              </a:rPr>
              <a:t>Ca beam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1400" b="1" dirty="0" smtClean="0">
                <a:solidFill>
                  <a:srgbClr val="FF0000"/>
                </a:solidFill>
                <a:latin typeface="Times New Roman" pitchFamily="18" charset="0"/>
              </a:rPr>
              <a:t>   at 196 Me</a:t>
            </a:r>
            <a:r>
              <a:rPr lang="pl-PL" altLang="de-DE" sz="1400" b="1" dirty="0" smtClean="0">
                <a:solidFill>
                  <a:srgbClr val="FF0000"/>
                </a:solidFill>
                <a:latin typeface="Times New Roman" pitchFamily="18" charset="0"/>
              </a:rPr>
              <a:t>V</a:t>
            </a:r>
            <a:r>
              <a:rPr lang="en-GB" altLang="de-DE" sz="1400" b="1" dirty="0" smtClean="0">
                <a:solidFill>
                  <a:srgbClr val="FF0000"/>
                </a:solidFill>
                <a:latin typeface="Times New Roman" pitchFamily="18" charset="0"/>
              </a:rPr>
              <a:t>/u</a:t>
            </a:r>
            <a:endParaRPr lang="pl-PL" altLang="de-DE" sz="14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Additional </a:t>
            </a:r>
            <a:r>
              <a:rPr lang="el-GR" altLang="de-DE" sz="2600" b="1" dirty="0" smtClean="0">
                <a:solidFill>
                  <a:srgbClr val="0000CC"/>
                </a:solidFill>
                <a:latin typeface="Times New Roman"/>
                <a:ea typeface="ＭＳ Ｐゴシック" pitchFamily="34" charset="-128"/>
                <a:cs typeface="Times New Roman"/>
              </a:rPr>
              <a:t>γ</a:t>
            </a:r>
            <a:r>
              <a:rPr lang="de-DE" altLang="de-DE" sz="2600" b="1" dirty="0" smtClean="0">
                <a:solidFill>
                  <a:srgbClr val="0000CC"/>
                </a:solidFill>
                <a:latin typeface="Times New Roman"/>
                <a:ea typeface="ＭＳ Ｐゴシック" pitchFamily="34" charset="-128"/>
                <a:cs typeface="Times New Roman"/>
              </a:rPr>
              <a:t>-Ray 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Background Radiation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2700000" y="2700000"/>
            <a:ext cx="1662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</a:rPr>
              <a:t>1</a:t>
            </a: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‰ </a:t>
            </a:r>
            <a:r>
              <a:rPr lang="de-DE" altLang="de-DE" sz="1200" dirty="0" err="1" smtClean="0">
                <a:solidFill>
                  <a:srgbClr val="D60093"/>
                </a:solidFill>
                <a:latin typeface="Times New Roman" pitchFamily="18" charset="0"/>
              </a:rPr>
              <a:t>interaction</a:t>
            </a: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</a:rPr>
              <a:t> </a:t>
            </a:r>
            <a:r>
              <a:rPr lang="de-DE" altLang="de-DE" sz="1200" dirty="0" err="1" smtClean="0">
                <a:solidFill>
                  <a:srgbClr val="D60093"/>
                </a:solidFill>
                <a:latin typeface="Times New Roman" pitchFamily="18" charset="0"/>
              </a:rPr>
              <a:t>target</a:t>
            </a:r>
            <a:endParaRPr lang="de-DE" altLang="de-DE" sz="1200" dirty="0" smtClean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most</a:t>
            </a: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de-DE" altLang="de-DE" sz="1200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rays</a:t>
            </a: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altLang="de-DE" sz="1200" dirty="0" err="1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de-DE" altLang="de-DE" sz="1200" dirty="0" smtClean="0">
                <a:solidFill>
                  <a:srgbClr val="D60093"/>
                </a:solidFill>
                <a:latin typeface="Times New Roman" pitchFamily="18" charset="0"/>
                <a:cs typeface="Times New Roman" pitchFamily="18" charset="0"/>
              </a:rPr>
              <a:t> CATE</a:t>
            </a:r>
            <a:endParaRPr lang="el-GR" altLang="de-DE" sz="1200" dirty="0" smtClean="0">
              <a:solidFill>
                <a:srgbClr val="D6009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516688" y="3556248"/>
            <a:ext cx="1428750" cy="30480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000000"/>
                </a:solidFill>
                <a:latin typeface="Comic Sans MS" pitchFamily="66" charset="0"/>
              </a:rPr>
              <a:t>time spectrum </a:t>
            </a:r>
          </a:p>
        </p:txBody>
      </p:sp>
    </p:spTree>
    <p:extLst>
      <p:ext uri="{BB962C8B-B14F-4D97-AF65-F5344CB8AC3E}">
        <p14:creationId xmlns:p14="http://schemas.microsoft.com/office/powerpoint/2010/main" val="22536637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sp>
        <p:nvSpPr>
          <p:cNvPr id="39" name="Ellipse 38"/>
          <p:cNvSpPr/>
          <p:nvPr/>
        </p:nvSpPr>
        <p:spPr>
          <a:xfrm>
            <a:off x="3040912" y="2971448"/>
            <a:ext cx="2211572" cy="576000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0" name="Gerade Verbindung mit Pfeil 39"/>
          <p:cNvCxnSpPr>
            <a:stCxn id="39" idx="4"/>
          </p:cNvCxnSpPr>
          <p:nvPr/>
        </p:nvCxnSpPr>
        <p:spPr>
          <a:xfrm flipH="1">
            <a:off x="2647507" y="3547448"/>
            <a:ext cx="1499191" cy="80129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pic>
        <p:nvPicPr>
          <p:cNvPr id="41" name="Picture 15" descr="dopple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05292" y="1947519"/>
            <a:ext cx="960437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Line 16"/>
          <p:cNvSpPr>
            <a:spLocks noChangeShapeType="1"/>
          </p:cNvSpPr>
          <p:nvPr/>
        </p:nvSpPr>
        <p:spPr bwMode="auto">
          <a:xfrm rot="10800000">
            <a:off x="6981554" y="2469806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stealth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6624084" y="1686201"/>
            <a:ext cx="1375185" cy="338554"/>
          </a:xfrm>
          <a:prstGeom prst="rect">
            <a:avLst/>
          </a:prstGeom>
          <a:ln w="6350">
            <a:solidFill>
              <a:srgbClr val="FF0000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/>
            <a:r>
              <a:rPr lang="de-DE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Doppler </a:t>
            </a:r>
            <a:r>
              <a:rPr lang="de-DE" sz="16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endParaRPr lang="de-DE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 Box 31"/>
          <p:cNvSpPr txBox="1">
            <a:spLocks noChangeArrowheads="1"/>
          </p:cNvSpPr>
          <p:nvPr/>
        </p:nvSpPr>
        <p:spPr bwMode="auto">
          <a:xfrm>
            <a:off x="1214966" y="1433895"/>
            <a:ext cx="28555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2000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80</a:t>
            </a:r>
            <a:r>
              <a:rPr lang="de-DE" altLang="de-DE" sz="2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Kr </a:t>
            </a:r>
            <a:r>
              <a:rPr lang="de-DE" altLang="de-DE" sz="2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→ </a:t>
            </a:r>
            <a:r>
              <a:rPr lang="de-DE" altLang="de-DE" sz="2000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197</a:t>
            </a:r>
            <a:r>
              <a:rPr lang="de-DE" altLang="de-DE" sz="2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Au, 150 </a:t>
            </a:r>
            <a:r>
              <a:rPr lang="de-DE" altLang="de-DE" sz="2000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AMeV</a:t>
            </a:r>
            <a:endParaRPr lang="de-DE" altLang="de-DE" sz="2000" dirty="0" smtClean="0">
              <a:solidFill>
                <a:srgbClr val="0000CC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graphicFrame>
        <p:nvGraphicFramePr>
          <p:cNvPr id="47" name="Objek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4801555"/>
              </p:ext>
            </p:extLst>
          </p:nvPr>
        </p:nvGraphicFramePr>
        <p:xfrm>
          <a:off x="6632083" y="4320000"/>
          <a:ext cx="16192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8" name="Equation" r:id="rId4" imgW="1286010" imgH="485775" progId="Equation.3">
                  <p:embed/>
                </p:oleObj>
              </mc:Choice>
              <mc:Fallback>
                <p:oleObj name="Equation" r:id="rId4" imgW="1286010" imgH="48577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2083" y="4320000"/>
                        <a:ext cx="16192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48" y="1877595"/>
            <a:ext cx="5764212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echteck 42"/>
          <p:cNvSpPr/>
          <p:nvPr/>
        </p:nvSpPr>
        <p:spPr>
          <a:xfrm>
            <a:off x="903768" y="3753293"/>
            <a:ext cx="5512157" cy="216290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" y="3780000"/>
            <a:ext cx="5499100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818809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45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pic>
        <p:nvPicPr>
          <p:cNvPr id="13" name="Picture 2" descr="dpshi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11733"/>
            <a:ext cx="4881563" cy="488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ri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6538"/>
            <a:ext cx="2601912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5" name="Object 5"/>
          <p:cNvGraphicFramePr>
            <a:graphicFrameLocks noChangeAspect="1"/>
          </p:cNvGraphicFramePr>
          <p:nvPr/>
        </p:nvGraphicFramePr>
        <p:xfrm>
          <a:off x="719138" y="1905000"/>
          <a:ext cx="1619250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3" name="Equation" r:id="rId5" imgW="1295280" imgH="495000" progId="Equation.3">
                  <p:embed/>
                </p:oleObj>
              </mc:Choice>
              <mc:Fallback>
                <p:oleObj name="Equation" r:id="rId5" imgW="12952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1905000"/>
                        <a:ext cx="1619250" cy="619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/>
          <p:cNvGraphicFramePr>
            <a:graphicFrameLocks noChangeAspect="1"/>
          </p:cNvGraphicFramePr>
          <p:nvPr/>
        </p:nvGraphicFramePr>
        <p:xfrm>
          <a:off x="2836863" y="2032000"/>
          <a:ext cx="601662" cy="31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4" name="Equation" r:id="rId7" imgW="482400" imgH="253800" progId="Equation.3">
                  <p:embed/>
                </p:oleObj>
              </mc:Choice>
              <mc:Fallback>
                <p:oleObj name="Equation" r:id="rId7" imgW="48240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3" y="2032000"/>
                        <a:ext cx="601662" cy="31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2484438" y="2022475"/>
            <a:ext cx="4222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for</a:t>
            </a:r>
          </a:p>
        </p:txBody>
      </p:sp>
      <p:graphicFrame>
        <p:nvGraphicFramePr>
          <p:cNvPr id="19" name="Object 9"/>
          <p:cNvGraphicFramePr>
            <a:graphicFrameLocks noChangeAspect="1"/>
          </p:cNvGraphicFramePr>
          <p:nvPr/>
        </p:nvGraphicFramePr>
        <p:xfrm>
          <a:off x="719138" y="3222625"/>
          <a:ext cx="1266825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65" name="Equation" r:id="rId9" imgW="1015920" imgH="545760" progId="Equation.3">
                  <p:embed/>
                </p:oleObj>
              </mc:Choice>
              <mc:Fallback>
                <p:oleObj name="Equation" r:id="rId9" imgW="101592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9138" y="3222625"/>
                        <a:ext cx="1266825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719138" y="2781300"/>
            <a:ext cx="1376362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Lorentz boost:</a:t>
            </a:r>
          </a:p>
        </p:txBody>
      </p:sp>
      <p:sp>
        <p:nvSpPr>
          <p:cNvPr id="21" name="Line 12"/>
          <p:cNvSpPr>
            <a:spLocks noChangeShapeType="1"/>
          </p:cNvSpPr>
          <p:nvPr/>
        </p:nvSpPr>
        <p:spPr bwMode="auto">
          <a:xfrm rot="10800000">
            <a:off x="6121400" y="4891558"/>
            <a:ext cx="287338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rot="10800000">
            <a:off x="3348038" y="5373688"/>
            <a:ext cx="2873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3348038" y="5118100"/>
            <a:ext cx="33178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beam</a:t>
            </a:r>
          </a:p>
        </p:txBody>
      </p:sp>
      <p:pic>
        <p:nvPicPr>
          <p:cNvPr id="24" name="Picture 15" descr="doppler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96188" y="1562571"/>
            <a:ext cx="960437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Line 16"/>
          <p:cNvSpPr>
            <a:spLocks noChangeShapeType="1"/>
          </p:cNvSpPr>
          <p:nvPr/>
        </p:nvSpPr>
        <p:spPr bwMode="auto">
          <a:xfrm rot="10800000">
            <a:off x="8172450" y="2084858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 type="stealth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719138" y="1443038"/>
            <a:ext cx="1433512" cy="3460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Doppler effect:</a:t>
            </a:r>
          </a:p>
        </p:txBody>
      </p:sp>
    </p:spTree>
    <p:extLst>
      <p:ext uri="{BB962C8B-B14F-4D97-AF65-F5344CB8AC3E}">
        <p14:creationId xmlns:p14="http://schemas.microsoft.com/office/powerpoint/2010/main" val="492985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Doppler-Shift Correction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238</a:t>
            </a: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U on </a:t>
            </a:r>
            <a:r>
              <a:rPr lang="en-GB" altLang="de-DE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197</a:t>
            </a: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Au (386 mg/cm</a:t>
            </a:r>
            <a:r>
              <a:rPr lang="en-GB" altLang="de-DE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) at 183 </a:t>
            </a:r>
            <a:r>
              <a:rPr lang="en-GB" altLang="de-DE" sz="2000" b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AMeV</a:t>
            </a: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Group 7"/>
          <p:cNvGraphicFramePr>
            <a:graphicFrameLocks noGrp="1"/>
          </p:cNvGraphicFramePr>
          <p:nvPr/>
        </p:nvGraphicFramePr>
        <p:xfrm>
          <a:off x="6302375" y="4313238"/>
          <a:ext cx="1798638" cy="1280160"/>
        </p:xfrm>
        <a:graphic>
          <a:graphicData uri="http://schemas.openxmlformats.org/drawingml/2006/table">
            <a:tbl>
              <a:tblPr/>
              <a:tblGrid>
                <a:gridCol w="503238"/>
                <a:gridCol w="504825"/>
                <a:gridCol w="358775"/>
                <a:gridCol w="431800"/>
              </a:tblGrid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66.372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0.033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66.991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27.5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68.806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46.4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77.577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5.57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71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77.982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80.130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79 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3.84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 Box 44"/>
          <p:cNvSpPr txBox="1">
            <a:spLocks noChangeArrowheads="1"/>
          </p:cNvSpPr>
          <p:nvPr/>
        </p:nvSpPr>
        <p:spPr bwMode="auto">
          <a:xfrm rot="16200000">
            <a:off x="-157163" y="4398963"/>
            <a:ext cx="665163" cy="28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r>
              <a:rPr lang="de-DE" altLang="de-DE" sz="1600"/>
              <a:t>cos </a:t>
            </a:r>
            <a:r>
              <a:rPr lang="el-GR" altLang="de-DE" sz="1600">
                <a:cs typeface="Times New Roman" pitchFamily="18" charset="0"/>
              </a:rPr>
              <a:t>θ</a:t>
            </a:r>
            <a:r>
              <a:rPr lang="el-GR" altLang="de-DE" sz="1600" baseline="-25000">
                <a:cs typeface="Times New Roman" pitchFamily="18" charset="0"/>
              </a:rPr>
              <a:t>γ</a:t>
            </a:r>
          </a:p>
        </p:txBody>
      </p:sp>
      <p:graphicFrame>
        <p:nvGraphicFramePr>
          <p:cNvPr id="9" name="Object 47"/>
          <p:cNvGraphicFramePr>
            <a:graphicFrameLocks noChangeAspect="1"/>
          </p:cNvGraphicFramePr>
          <p:nvPr/>
        </p:nvGraphicFramePr>
        <p:xfrm>
          <a:off x="2484438" y="2338388"/>
          <a:ext cx="55403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1" name="Equation" r:id="rId4" imgW="368280" imgH="241200" progId="Equation.3">
                  <p:embed/>
                </p:oleObj>
              </mc:Choice>
              <mc:Fallback>
                <p:oleObj name="Equation" r:id="rId4" imgW="3682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4438" y="2338388"/>
                        <a:ext cx="554037" cy="3619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4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53" y="2260666"/>
            <a:ext cx="667407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15900" y="6624000"/>
            <a:ext cx="1709738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http://ie.lbl.gov/atomic/x2.pdf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5760000" y="6624000"/>
            <a:ext cx="905697" cy="18466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Michael Reese</a:t>
            </a:r>
          </a:p>
        </p:txBody>
      </p:sp>
    </p:spTree>
    <p:extLst>
      <p:ext uri="{BB962C8B-B14F-4D97-AF65-F5344CB8AC3E}">
        <p14:creationId xmlns:p14="http://schemas.microsoft.com/office/powerpoint/2010/main" val="9977424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Doppler-Shift Correction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238</a:t>
            </a: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U on </a:t>
            </a:r>
            <a:r>
              <a:rPr lang="en-GB" altLang="de-DE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197</a:t>
            </a: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Au (386 mg/cm</a:t>
            </a:r>
            <a:r>
              <a:rPr lang="en-GB" altLang="de-DE" sz="2000" b="1" baseline="30000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) at 183 </a:t>
            </a:r>
            <a:r>
              <a:rPr lang="en-GB" altLang="de-DE" sz="2000" b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AMeV</a:t>
            </a: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275"/>
            <a:ext cx="9217025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6035675" y="3492500"/>
          <a:ext cx="1889125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2" name="Equation" r:id="rId4" imgW="1511280" imgH="507960" progId="Equation.3">
                  <p:embed/>
                </p:oleObj>
              </mc:Choice>
              <mc:Fallback>
                <p:oleObj name="Equation" r:id="rId4" imgW="15112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5675" y="3492500"/>
                        <a:ext cx="1889125" cy="6350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Group 7"/>
          <p:cNvGraphicFramePr>
            <a:graphicFrameLocks noGrp="1"/>
          </p:cNvGraphicFramePr>
          <p:nvPr/>
        </p:nvGraphicFramePr>
        <p:xfrm>
          <a:off x="6299200" y="4292600"/>
          <a:ext cx="1801813" cy="1280160"/>
        </p:xfrm>
        <a:graphic>
          <a:graphicData uri="http://schemas.openxmlformats.org/drawingml/2006/table">
            <a:tbl>
              <a:tblPr/>
              <a:tblGrid>
                <a:gridCol w="577850"/>
                <a:gridCol w="431800"/>
                <a:gridCol w="358775"/>
                <a:gridCol w="433388"/>
              </a:tblGrid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93.844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0.099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7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94.654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28.2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98.434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α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110.421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3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5.65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7163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111.298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1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10.70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55575"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114.445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92 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K</a:t>
                      </a:r>
                      <a:r>
                        <a:rPr kumimoji="0" lang="el-GR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β</a:t>
                      </a:r>
                      <a:r>
                        <a:rPr kumimoji="0" lang="de-DE" altLang="de-DE" sz="8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  <a:cs typeface="Times New Roman" pitchFamily="18" charset="0"/>
                        </a:rPr>
                        <a:t>2</a:t>
                      </a:r>
                      <a:endParaRPr kumimoji="0" lang="el-GR" altLang="de-DE" sz="8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ＭＳ Ｐゴシック" pitchFamily="34" charset="-128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457200" algn="l" defTabSz="914400" rtl="0" eaLnBrk="1" latinLnBrk="0" hangingPunct="1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914400" algn="l" defTabSz="914400" rtl="0" eaLnBrk="1" latinLnBrk="0" hangingPunct="1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3716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1828800" algn="l" defTabSz="914400" rtl="0" eaLnBrk="1" latinLnBrk="0" hangingPunct="1">
                        <a:spcBef>
                          <a:spcPct val="20000"/>
                        </a:spcBef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2860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7432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2004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657600" algn="l" defTabSz="914400" rtl="0" eaLnBrk="1" fontAlgn="base" latinLnBrk="0" hangingPunct="1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800" kern="1200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altLang="de-DE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ＭＳ Ｐゴシック" pitchFamily="34" charset="-128"/>
                        </a:rPr>
                        <a:t>4.15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4" name="Text Box 45"/>
          <p:cNvSpPr txBox="1">
            <a:spLocks noChangeArrowheads="1"/>
          </p:cNvSpPr>
          <p:nvPr/>
        </p:nvSpPr>
        <p:spPr bwMode="auto">
          <a:xfrm rot="16200000">
            <a:off x="-157163" y="4398963"/>
            <a:ext cx="665163" cy="2809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cos </a:t>
            </a:r>
            <a:r>
              <a:rPr kumimoji="0" lang="el-GR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θ</a:t>
            </a:r>
            <a:r>
              <a:rPr kumimoji="0" lang="el-GR" altLang="de-DE" sz="16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γ</a:t>
            </a:r>
          </a:p>
        </p:txBody>
      </p:sp>
      <p:graphicFrame>
        <p:nvGraphicFramePr>
          <p:cNvPr id="15" name="Object 47"/>
          <p:cNvGraphicFramePr>
            <a:graphicFrameLocks noChangeAspect="1"/>
          </p:cNvGraphicFramePr>
          <p:nvPr/>
        </p:nvGraphicFramePr>
        <p:xfrm>
          <a:off x="3465513" y="2338388"/>
          <a:ext cx="4587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3" name="Equation" r:id="rId6" imgW="304560" imgH="241200" progId="Equation.3">
                  <p:embed/>
                </p:oleObj>
              </mc:Choice>
              <mc:Fallback>
                <p:oleObj name="Equation" r:id="rId6" imgW="304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5513" y="2338388"/>
                        <a:ext cx="458787" cy="361950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4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53" y="2260666"/>
            <a:ext cx="667407" cy="52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215900" y="6624000"/>
            <a:ext cx="1709738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0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http://ie.lbl.gov/atomic/x2.pdf</a:t>
            </a: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5760000" y="6624000"/>
            <a:ext cx="905697" cy="18466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Michael Reese</a:t>
            </a:r>
          </a:p>
        </p:txBody>
      </p:sp>
    </p:spTree>
    <p:extLst>
      <p:ext uri="{BB962C8B-B14F-4D97-AF65-F5344CB8AC3E}">
        <p14:creationId xmlns:p14="http://schemas.microsoft.com/office/powerpoint/2010/main" val="16071787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187624" y="1700808"/>
            <a:ext cx="669734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with </a:t>
            </a:r>
            <a:r>
              <a:rPr lang="en-US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RIB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  –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Structure Results</a:t>
            </a: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evidence for closed-shell nuclei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Scattering experiments at relativistic energies</a:t>
            </a: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Projectile-like identification (Z, A) and scattering angle </a:t>
            </a:r>
            <a:r>
              <a:rPr lang="el-GR" dirty="0" smtClean="0">
                <a:latin typeface="Times New Roman"/>
                <a:cs typeface="Times New Roman"/>
              </a:rPr>
              <a:t>θ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Doppler-shift correction of the emitted </a:t>
            </a:r>
            <a:r>
              <a:rPr lang="el-GR" dirty="0" smtClean="0">
                <a:latin typeface="Times New Roman"/>
                <a:cs typeface="Times New Roman"/>
              </a:rPr>
              <a:t>γ</a:t>
            </a:r>
            <a:r>
              <a:rPr lang="de-DE" dirty="0" smtClean="0">
                <a:latin typeface="Times New Roman"/>
                <a:cs typeface="Times New Roman"/>
              </a:rPr>
              <a:t>-</a:t>
            </a:r>
            <a:r>
              <a:rPr lang="de-DE" dirty="0" err="1" smtClean="0">
                <a:latin typeface="Times New Roman"/>
                <a:cs typeface="Times New Roman"/>
              </a:rPr>
              <a:t>rays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40000" indent="-285750">
              <a:buFont typeface="Wingdings" panose="05000000000000000000" pitchFamily="2" charset="2"/>
              <a:buChar char="§"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288446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Doppler Broadening</a:t>
            </a:r>
          </a:p>
        </p:txBody>
      </p:sp>
      <p:pic>
        <p:nvPicPr>
          <p:cNvPr id="5" name="Picture 2" descr="DPBROAD3-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1231404"/>
            <a:ext cx="421798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PBROAD3-RIS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32991"/>
            <a:ext cx="421798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GATA-trasparen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25079"/>
            <a:ext cx="517525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rising(transparent)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96516"/>
            <a:ext cx="763588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3"/>
          <a:stretch>
            <a:fillRect/>
          </a:stretch>
        </p:blipFill>
        <p:spPr bwMode="auto">
          <a:xfrm>
            <a:off x="8302625" y="1521916"/>
            <a:ext cx="59055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t="15651" r="21890" b="8318"/>
          <a:stretch>
            <a:fillRect/>
          </a:stretch>
        </p:blipFill>
        <p:spPr bwMode="auto">
          <a:xfrm>
            <a:off x="0" y="0"/>
            <a:ext cx="860425" cy="836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 descr="Neues Bild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263" y="1504454"/>
            <a:ext cx="71437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simpson_Pagina_10_Immagine_000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825" y="0"/>
            <a:ext cx="892175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2" descr="Legnaro-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0"/>
            <a:ext cx="9937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3"/>
          <p:cNvSpPr>
            <a:spLocks noChangeArrowheads="1"/>
          </p:cNvSpPr>
          <p:nvPr/>
        </p:nvSpPr>
        <p:spPr bwMode="auto">
          <a:xfrm>
            <a:off x="1673225" y="2788741"/>
            <a:ext cx="647700" cy="2889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7" name="Oval 14"/>
          <p:cNvSpPr>
            <a:spLocks noChangeArrowheads="1"/>
          </p:cNvSpPr>
          <p:nvPr/>
        </p:nvSpPr>
        <p:spPr bwMode="auto">
          <a:xfrm>
            <a:off x="8277225" y="4373066"/>
            <a:ext cx="684213" cy="3238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8" name="Group 21"/>
          <p:cNvGrpSpPr>
            <a:grpSpLocks/>
          </p:cNvGrpSpPr>
          <p:nvPr/>
        </p:nvGrpSpPr>
        <p:grpSpPr bwMode="auto">
          <a:xfrm>
            <a:off x="539750" y="6059710"/>
            <a:ext cx="1592263" cy="466725"/>
            <a:chOff x="340" y="3952"/>
            <a:chExt cx="1003" cy="294"/>
          </a:xfrm>
        </p:grpSpPr>
        <p:graphicFrame>
          <p:nvGraphicFramePr>
            <p:cNvPr id="19" name="Object 22"/>
            <p:cNvGraphicFramePr>
              <a:graphicFrameLocks noChangeAspect="1"/>
            </p:cNvGraphicFramePr>
            <p:nvPr/>
          </p:nvGraphicFramePr>
          <p:xfrm>
            <a:off x="340" y="3952"/>
            <a:ext cx="837" cy="2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0" name="Equation" r:id="rId12" imgW="1333440" imgH="469800" progId="Equation.3">
                    <p:embed/>
                  </p:oleObj>
                </mc:Choice>
                <mc:Fallback>
                  <p:oleObj name="Equation" r:id="rId12" imgW="133344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3952"/>
                          <a:ext cx="837" cy="2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23"/>
            <p:cNvGraphicFramePr>
              <a:graphicFrameLocks noChangeAspect="1"/>
            </p:cNvGraphicFramePr>
            <p:nvPr/>
          </p:nvGraphicFramePr>
          <p:xfrm>
            <a:off x="1128" y="4023"/>
            <a:ext cx="215" cy="1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1" name="Equation" r:id="rId14" imgW="342720" imgH="241200" progId="Equation.3">
                    <p:embed/>
                  </p:oleObj>
                </mc:Choice>
                <mc:Fallback>
                  <p:oleObj name="Equation" r:id="rId14" imgW="3427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28" y="4023"/>
                          <a:ext cx="215" cy="1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24"/>
          <p:cNvGrpSpPr>
            <a:grpSpLocks/>
          </p:cNvGrpSpPr>
          <p:nvPr/>
        </p:nvGrpSpPr>
        <p:grpSpPr bwMode="auto">
          <a:xfrm>
            <a:off x="2465388" y="6059710"/>
            <a:ext cx="2132012" cy="468313"/>
            <a:chOff x="1553" y="3952"/>
            <a:chExt cx="1343" cy="295"/>
          </a:xfrm>
        </p:grpSpPr>
        <p:graphicFrame>
          <p:nvGraphicFramePr>
            <p:cNvPr id="22" name="Object 25"/>
            <p:cNvGraphicFramePr>
              <a:graphicFrameLocks noChangeAspect="1"/>
            </p:cNvGraphicFramePr>
            <p:nvPr/>
          </p:nvGraphicFramePr>
          <p:xfrm>
            <a:off x="1553" y="3952"/>
            <a:ext cx="1204" cy="2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2" name="Equation" r:id="rId16" imgW="1917360" imgH="469800" progId="Equation.3">
                    <p:embed/>
                  </p:oleObj>
                </mc:Choice>
                <mc:Fallback>
                  <p:oleObj name="Equation" r:id="rId16" imgW="191736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3" y="3952"/>
                          <a:ext cx="1204" cy="2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6"/>
            <p:cNvGraphicFramePr>
              <a:graphicFrameLocks noChangeAspect="1"/>
            </p:cNvGraphicFramePr>
            <p:nvPr/>
          </p:nvGraphicFramePr>
          <p:xfrm>
            <a:off x="2712" y="4035"/>
            <a:ext cx="184" cy="1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593" name="Equation" r:id="rId18" imgW="291960" imgH="203040" progId="Equation.3">
                    <p:embed/>
                  </p:oleObj>
                </mc:Choice>
                <mc:Fallback>
                  <p:oleObj name="Equation" r:id="rId18" imgW="29196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12" y="4035"/>
                          <a:ext cx="184" cy="1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Text Box 28"/>
          <p:cNvSpPr txBox="1">
            <a:spLocks noChangeArrowheads="1"/>
          </p:cNvSpPr>
          <p:nvPr/>
        </p:nvSpPr>
        <p:spPr bwMode="auto">
          <a:xfrm>
            <a:off x="468313" y="5661248"/>
            <a:ext cx="3810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opening angle:                    slowing down in target:</a:t>
            </a:r>
          </a:p>
        </p:txBody>
      </p:sp>
      <p:sp>
        <p:nvSpPr>
          <p:cNvPr id="2" name="Freihandform 1"/>
          <p:cNvSpPr/>
          <p:nvPr/>
        </p:nvSpPr>
        <p:spPr bwMode="auto">
          <a:xfrm>
            <a:off x="724395" y="3217689"/>
            <a:ext cx="3526971" cy="1746197"/>
          </a:xfrm>
          <a:custGeom>
            <a:avLst/>
            <a:gdLst>
              <a:gd name="connsiteX0" fmla="*/ 0 w 3526971"/>
              <a:gd name="connsiteY0" fmla="*/ 1746197 h 1746197"/>
              <a:gd name="connsiteX1" fmla="*/ 380010 w 3526971"/>
              <a:gd name="connsiteY1" fmla="*/ 867423 h 1746197"/>
              <a:gd name="connsiteX2" fmla="*/ 570015 w 3526971"/>
              <a:gd name="connsiteY2" fmla="*/ 534914 h 1746197"/>
              <a:gd name="connsiteX3" fmla="*/ 771896 w 3526971"/>
              <a:gd name="connsiteY3" fmla="*/ 261781 h 1746197"/>
              <a:gd name="connsiteX4" fmla="*/ 1009402 w 3526971"/>
              <a:gd name="connsiteY4" fmla="*/ 48025 h 1746197"/>
              <a:gd name="connsiteX5" fmla="*/ 1223158 w 3526971"/>
              <a:gd name="connsiteY5" fmla="*/ 524 h 1746197"/>
              <a:gd name="connsiteX6" fmla="*/ 1484415 w 3526971"/>
              <a:gd name="connsiteY6" fmla="*/ 36150 h 1746197"/>
              <a:gd name="connsiteX7" fmla="*/ 1840675 w 3526971"/>
              <a:gd name="connsiteY7" fmla="*/ 214280 h 1746197"/>
              <a:gd name="connsiteX8" fmla="*/ 2422566 w 3526971"/>
              <a:gd name="connsiteY8" fmla="*/ 677417 h 1746197"/>
              <a:gd name="connsiteX9" fmla="*/ 3526971 w 3526971"/>
              <a:gd name="connsiteY9" fmla="*/ 1722446 h 1746197"/>
              <a:gd name="connsiteX10" fmla="*/ 3526971 w 3526971"/>
              <a:gd name="connsiteY10" fmla="*/ 1722446 h 1746197"/>
              <a:gd name="connsiteX11" fmla="*/ 3526971 w 3526971"/>
              <a:gd name="connsiteY11" fmla="*/ 1734321 h 174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26971" h="1746197">
                <a:moveTo>
                  <a:pt x="0" y="1746197"/>
                </a:moveTo>
                <a:cubicBezTo>
                  <a:pt x="142504" y="1407750"/>
                  <a:pt x="285008" y="1069303"/>
                  <a:pt x="380010" y="867423"/>
                </a:cubicBezTo>
                <a:cubicBezTo>
                  <a:pt x="475012" y="665543"/>
                  <a:pt x="504701" y="635854"/>
                  <a:pt x="570015" y="534914"/>
                </a:cubicBezTo>
                <a:cubicBezTo>
                  <a:pt x="635329" y="433974"/>
                  <a:pt x="698665" y="342929"/>
                  <a:pt x="771896" y="261781"/>
                </a:cubicBezTo>
                <a:cubicBezTo>
                  <a:pt x="845127" y="180633"/>
                  <a:pt x="934192" y="91568"/>
                  <a:pt x="1009402" y="48025"/>
                </a:cubicBezTo>
                <a:cubicBezTo>
                  <a:pt x="1084612" y="4482"/>
                  <a:pt x="1143989" y="2503"/>
                  <a:pt x="1223158" y="524"/>
                </a:cubicBezTo>
                <a:cubicBezTo>
                  <a:pt x="1302327" y="-1455"/>
                  <a:pt x="1381496" y="524"/>
                  <a:pt x="1484415" y="36150"/>
                </a:cubicBezTo>
                <a:cubicBezTo>
                  <a:pt x="1587334" y="71776"/>
                  <a:pt x="1684317" y="107402"/>
                  <a:pt x="1840675" y="214280"/>
                </a:cubicBezTo>
                <a:cubicBezTo>
                  <a:pt x="1997033" y="321158"/>
                  <a:pt x="2141517" y="426056"/>
                  <a:pt x="2422566" y="677417"/>
                </a:cubicBezTo>
                <a:cubicBezTo>
                  <a:pt x="2703615" y="928778"/>
                  <a:pt x="3526971" y="1722446"/>
                  <a:pt x="3526971" y="1722446"/>
                </a:cubicBezTo>
                <a:lnTo>
                  <a:pt x="3526971" y="1722446"/>
                </a:lnTo>
                <a:lnTo>
                  <a:pt x="3526971" y="1734321"/>
                </a:lnTo>
              </a:path>
            </a:pathLst>
          </a:custGeom>
          <a:solidFill>
            <a:srgbClr val="D60093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Freihandform 2"/>
          <p:cNvSpPr/>
          <p:nvPr/>
        </p:nvSpPr>
        <p:spPr bwMode="auto">
          <a:xfrm>
            <a:off x="5450774" y="4674307"/>
            <a:ext cx="3515096" cy="289579"/>
          </a:xfrm>
          <a:custGeom>
            <a:avLst/>
            <a:gdLst>
              <a:gd name="connsiteX0" fmla="*/ 0 w 3515096"/>
              <a:gd name="connsiteY0" fmla="*/ 277703 h 289579"/>
              <a:gd name="connsiteX1" fmla="*/ 237507 w 3515096"/>
              <a:gd name="connsiteY1" fmla="*/ 182701 h 289579"/>
              <a:gd name="connsiteX2" fmla="*/ 498764 w 3515096"/>
              <a:gd name="connsiteY2" fmla="*/ 87698 h 289579"/>
              <a:gd name="connsiteX3" fmla="*/ 819397 w 3515096"/>
              <a:gd name="connsiteY3" fmla="*/ 28322 h 289579"/>
              <a:gd name="connsiteX4" fmla="*/ 1223158 w 3515096"/>
              <a:gd name="connsiteY4" fmla="*/ 4571 h 289579"/>
              <a:gd name="connsiteX5" fmla="*/ 1603169 w 3515096"/>
              <a:gd name="connsiteY5" fmla="*/ 4571 h 289579"/>
              <a:gd name="connsiteX6" fmla="*/ 1983179 w 3515096"/>
              <a:gd name="connsiteY6" fmla="*/ 52072 h 289579"/>
              <a:gd name="connsiteX7" fmla="*/ 3028208 w 3515096"/>
              <a:gd name="connsiteY7" fmla="*/ 206451 h 289579"/>
              <a:gd name="connsiteX8" fmla="*/ 3515096 w 3515096"/>
              <a:gd name="connsiteY8" fmla="*/ 289579 h 28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5096" h="289579">
                <a:moveTo>
                  <a:pt x="0" y="277703"/>
                </a:moveTo>
                <a:cubicBezTo>
                  <a:pt x="77190" y="246035"/>
                  <a:pt x="154380" y="214368"/>
                  <a:pt x="237507" y="182701"/>
                </a:cubicBezTo>
                <a:cubicBezTo>
                  <a:pt x="320634" y="151034"/>
                  <a:pt x="401782" y="113428"/>
                  <a:pt x="498764" y="87698"/>
                </a:cubicBezTo>
                <a:cubicBezTo>
                  <a:pt x="595746" y="61968"/>
                  <a:pt x="698665" y="42176"/>
                  <a:pt x="819397" y="28322"/>
                </a:cubicBezTo>
                <a:cubicBezTo>
                  <a:pt x="940129" y="14467"/>
                  <a:pt x="1092529" y="8529"/>
                  <a:pt x="1223158" y="4571"/>
                </a:cubicBezTo>
                <a:cubicBezTo>
                  <a:pt x="1353787" y="612"/>
                  <a:pt x="1476499" y="-3346"/>
                  <a:pt x="1603169" y="4571"/>
                </a:cubicBezTo>
                <a:cubicBezTo>
                  <a:pt x="1729839" y="12488"/>
                  <a:pt x="1983179" y="52072"/>
                  <a:pt x="1983179" y="52072"/>
                </a:cubicBezTo>
                <a:lnTo>
                  <a:pt x="3028208" y="206451"/>
                </a:lnTo>
                <a:cubicBezTo>
                  <a:pt x="3283528" y="246036"/>
                  <a:pt x="3399312" y="267807"/>
                  <a:pt x="3515096" y="289579"/>
                </a:cubicBezTo>
              </a:path>
            </a:pathLst>
          </a:custGeom>
          <a:solidFill>
            <a:srgbClr val="D60093">
              <a:alpha val="2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035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1188000"/>
            <a:ext cx="6842125" cy="503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 rot="480000">
            <a:off x="4749800" y="4423197"/>
            <a:ext cx="487363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BBE0E3"/>
                </a:solidFill>
                <a:latin typeface="Times New Roman" pitchFamily="18" charset="0"/>
                <a:ea typeface="ＭＳ Ｐゴシック"/>
              </a:rPr>
              <a:t>70cm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 rot="18900000">
            <a:off x="6405563" y="5299497"/>
            <a:ext cx="487362" cy="279400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20cm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235825" y="5067722"/>
            <a:ext cx="627063" cy="304800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beam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6553200" y="4447010"/>
            <a:ext cx="682625" cy="304800"/>
          </a:xfrm>
          <a:prstGeom prst="rect">
            <a:avLst/>
          </a:prstGeom>
          <a:solidFill>
            <a:srgbClr val="FFFFFF">
              <a:alpha val="60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0" rIns="1800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0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target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6837363" y="4807372"/>
            <a:ext cx="71437" cy="431800"/>
          </a:xfrm>
          <a:prstGeom prst="rect">
            <a:avLst/>
          </a:prstGeom>
          <a:solidFill>
            <a:srgbClr val="FFCC66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12" name="AutoShape 13"/>
          <p:cNvSpPr>
            <a:spLocks noChangeArrowheads="1"/>
          </p:cNvSpPr>
          <p:nvPr/>
        </p:nvSpPr>
        <p:spPr bwMode="auto">
          <a:xfrm>
            <a:off x="7016750" y="4939135"/>
            <a:ext cx="863600" cy="179387"/>
          </a:xfrm>
          <a:prstGeom prst="leftArrow">
            <a:avLst>
              <a:gd name="adj1" fmla="val 50000"/>
              <a:gd name="adj2" fmla="val 120354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8" t="15651" r="21890" b="8318"/>
          <a:stretch>
            <a:fillRect/>
          </a:stretch>
        </p:blipFill>
        <p:spPr bwMode="auto">
          <a:xfrm rot="19500000">
            <a:off x="2843213" y="3870747"/>
            <a:ext cx="1147762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 rot="120000">
            <a:off x="3670300" y="4615285"/>
            <a:ext cx="3167063" cy="360362"/>
          </a:xfrm>
          <a:prstGeom prst="line">
            <a:avLst/>
          </a:prstGeom>
          <a:noFill/>
          <a:ln w="53975">
            <a:solidFill>
              <a:srgbClr val="BBE0E3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rot="6300000">
            <a:off x="6275388" y="5062959"/>
            <a:ext cx="611188" cy="360363"/>
          </a:xfrm>
          <a:prstGeom prst="line">
            <a:avLst/>
          </a:prstGeom>
          <a:noFill/>
          <a:ln w="53975">
            <a:solidFill>
              <a:srgbClr val="BBE0E3"/>
            </a:solidFill>
            <a:round/>
            <a:headEnd type="stealth" w="med" len="lg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  <a:cs typeface="Times New Roman"/>
              </a:rPr>
              <a:t>γ-ray set-up with higher efficiency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900000" y="6624000"/>
            <a:ext cx="105830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Ivan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Kojouharov</a:t>
            </a:r>
            <a:endParaRPr lang="de-DE" altLang="de-DE" sz="1000" i="1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18" name="Picture 7" descr="ebb2_sm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533" y="6027738"/>
            <a:ext cx="846137" cy="862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020" y="6027738"/>
            <a:ext cx="992188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9203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dvanced </a:t>
            </a:r>
            <a:r>
              <a:rPr lang="en-GB" altLang="de-DE" sz="2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GA</a:t>
            </a:r>
            <a:r>
              <a:rPr lang="en-GB" altLang="de-DE" sz="2600" b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mma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T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racking </a:t>
            </a: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rray</a:t>
            </a:r>
          </a:p>
        </p:txBody>
      </p:sp>
      <p:grpSp>
        <p:nvGrpSpPr>
          <p:cNvPr id="5" name="Group 7"/>
          <p:cNvGrpSpPr>
            <a:grpSpLocks noChangeAspect="1"/>
          </p:cNvGrpSpPr>
          <p:nvPr/>
        </p:nvGrpSpPr>
        <p:grpSpPr bwMode="auto">
          <a:xfrm>
            <a:off x="250825" y="1258888"/>
            <a:ext cx="3260725" cy="2643187"/>
            <a:chOff x="657" y="429"/>
            <a:chExt cx="4272" cy="3462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429"/>
              <a:ext cx="4098" cy="3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795"/>
              <a:ext cx="756" cy="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13" descr="AGATA-crysta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239838"/>
            <a:ext cx="1601787" cy="190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95963" y="2924175"/>
            <a:ext cx="3455987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Signals from 36 segments + core</a:t>
            </a:r>
            <a:r>
              <a:rPr lang="en-US" altLang="de-DE" sz="1600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are measured as a function of time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(</a:t>
            </a:r>
            <a:r>
              <a:rPr lang="el-GR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γ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-ray interaction point)</a:t>
            </a:r>
            <a:endParaRPr lang="en-US" altLang="de-DE" sz="160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1" name="Rectangle 18"/>
          <p:cNvSpPr>
            <a:spLocks noChangeArrowheads="1"/>
          </p:cNvSpPr>
          <p:nvPr/>
        </p:nvSpPr>
        <p:spPr bwMode="auto">
          <a:xfrm>
            <a:off x="5724525" y="2312988"/>
            <a:ext cx="179388" cy="179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2" name="Text Box 22"/>
          <p:cNvSpPr txBox="1">
            <a:spLocks noChangeArrowheads="1"/>
          </p:cNvSpPr>
          <p:nvPr/>
        </p:nvSpPr>
        <p:spPr bwMode="auto">
          <a:xfrm>
            <a:off x="2417763" y="3910013"/>
            <a:ext cx="12176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i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John Strachan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957638"/>
            <a:ext cx="45243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957638"/>
            <a:ext cx="4527550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957638"/>
            <a:ext cx="4516437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957638"/>
            <a:ext cx="4510087" cy="2760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957638"/>
            <a:ext cx="4513262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957638"/>
            <a:ext cx="4510087" cy="275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388" y="3957638"/>
            <a:ext cx="4502150" cy="275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9" descr="simpson_Pagina_10_Immagine_000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5324177"/>
            <a:ext cx="1482725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7" descr="logoAgat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9313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19"/>
          <p:cNvGrpSpPr>
            <a:grpSpLocks/>
          </p:cNvGrpSpPr>
          <p:nvPr/>
        </p:nvGrpSpPr>
        <p:grpSpPr bwMode="auto">
          <a:xfrm>
            <a:off x="7956550" y="0"/>
            <a:ext cx="1284288" cy="1196975"/>
            <a:chOff x="5012" y="0"/>
            <a:chExt cx="809" cy="754"/>
          </a:xfrm>
        </p:grpSpPr>
        <p:pic>
          <p:nvPicPr>
            <p:cNvPr id="23" name="Picture 13" descr="simpson_agata_week_liverpool_Pagina_16_Immagine_000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5" y="0"/>
              <a:ext cx="685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5012" y="562"/>
              <a:ext cx="80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z="1400" b="1" smtClean="0">
                  <a:solidFill>
                    <a:srgbClr val="000000"/>
                  </a:solidFill>
                  <a:latin typeface="Times New Roman" pitchFamily="18" charset="0"/>
                  <a:ea typeface="ＭＳ Ｐゴシック" pitchFamily="34" charset="-128"/>
                </a:rPr>
                <a:t>Encapsulation</a:t>
              </a:r>
            </a:p>
          </p:txBody>
        </p:sp>
      </p:grpSp>
      <p:pic>
        <p:nvPicPr>
          <p:cNvPr id="10" name="Picture 17" descr="untitled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318000"/>
            <a:ext cx="2157412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17030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2204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539750"/>
            <a:ext cx="9544051" cy="861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respec_text_r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53150"/>
            <a:ext cx="3379788" cy="68738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58888" y="3240088"/>
            <a:ext cx="825500" cy="336550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LYCCA</a:t>
            </a:r>
            <a:endParaRPr lang="de-DE" altLang="de-DE" smtClean="0">
              <a:solidFill>
                <a:srgbClr val="000000"/>
              </a:solidFill>
              <a:latin typeface="Comic Sans MS" pitchFamily="66" charset="0"/>
              <a:ea typeface="ＭＳ Ｐゴシック"/>
            </a:endParaRPr>
          </a:p>
        </p:txBody>
      </p:sp>
      <p:sp>
        <p:nvSpPr>
          <p:cNvPr id="7" name="AutoShape 5"/>
          <p:cNvSpPr>
            <a:spLocks noChangeAspect="1" noChangeArrowheads="1"/>
          </p:cNvSpPr>
          <p:nvPr/>
        </p:nvSpPr>
        <p:spPr bwMode="auto">
          <a:xfrm rot="10500000">
            <a:off x="7664450" y="3563938"/>
            <a:ext cx="1619250" cy="120650"/>
          </a:xfrm>
          <a:prstGeom prst="rightArrow">
            <a:avLst>
              <a:gd name="adj1" fmla="val 50000"/>
              <a:gd name="adj2" fmla="val 335526"/>
            </a:avLst>
          </a:prstGeom>
          <a:solidFill>
            <a:srgbClr val="FFFF00"/>
          </a:solidFill>
          <a:ln w="9525" algn="ctr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237413" y="2776538"/>
            <a:ext cx="647700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Au, Be target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8101013" y="4941888"/>
            <a:ext cx="1044575" cy="5810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HECTOR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BaF</a:t>
            </a:r>
            <a:r>
              <a:rPr lang="en-US" altLang="de-DE" sz="1600" b="1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2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array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868988" y="3644900"/>
            <a:ext cx="1223962" cy="5619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360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AGATA </a:t>
            </a:r>
            <a:r>
              <a:rPr lang="en-US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Cluster array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11" name="Picture 10" descr="logo_preSPEC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3705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00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25" y="0"/>
            <a:ext cx="4573588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P10007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88" y="3573463"/>
            <a:ext cx="4837113" cy="3629025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2204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38" y="-539750"/>
            <a:ext cx="4945063" cy="446246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respec_text_r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81375"/>
            <a:ext cx="2411413" cy="488950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logoAgat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5721350"/>
            <a:ext cx="849313" cy="1125538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03325" y="6446838"/>
            <a:ext cx="1712913" cy="366712"/>
          </a:xfrm>
          <a:prstGeom prst="rect">
            <a:avLst/>
          </a:prstGeom>
          <a:solidFill>
            <a:srgbClr val="FFFFFF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HECTOR 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team</a:t>
            </a:r>
          </a:p>
        </p:txBody>
      </p:sp>
      <p:pic>
        <p:nvPicPr>
          <p:cNvPr id="10" name="Picture 8" descr="logo_preSPEC_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97581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logoAg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ICT0011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28" y="1188000"/>
            <a:ext cx="2655887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ICT0005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00" y="1188000"/>
            <a:ext cx="2541587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154540" y="2677071"/>
            <a:ext cx="1666875" cy="584200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preprocessor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computer farm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652765" y="4404271"/>
            <a:ext cx="1087438" cy="36671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itchFamily="66" charset="0"/>
                <a:ea typeface="ＭＳ Ｐゴシック"/>
              </a:rPr>
              <a:t>digitiser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922515" y="6084000"/>
            <a:ext cx="1296988" cy="5238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000" tIns="18000" rIns="18000" bIns="180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Damian </a:t>
            </a:r>
            <a:r>
              <a:rPr kumimoji="0" lang="de-DE" altLang="de-DE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Ralet</a:t>
            </a:r>
            <a:r>
              <a:rPr kumimoji="0" lang="de-DE" altLang="de-DE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,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Stephane </a:t>
            </a:r>
            <a:r>
              <a:rPr kumimoji="0" lang="de-DE" altLang="de-DE" sz="16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Pietri</a:t>
            </a:r>
            <a:endParaRPr kumimoji="0" lang="de-DE" altLang="de-DE" sz="1600" b="0" i="1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88000"/>
            <a:ext cx="4156075" cy="553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630040" y="3318421"/>
            <a:ext cx="9985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3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="1" smtClean="0">
                <a:solidFill>
                  <a:srgbClr val="FF0000"/>
                </a:solidFill>
                <a:latin typeface="Comic Sans MS" pitchFamily="66" charset="0"/>
                <a:ea typeface="ＭＳ Ｐゴシック"/>
              </a:rPr>
              <a:t>AGATA</a:t>
            </a:r>
          </a:p>
        </p:txBody>
      </p:sp>
      <p:pic>
        <p:nvPicPr>
          <p:cNvPr id="13" name="Picture 11" descr="PICT0002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3909"/>
            <a:ext cx="4578350" cy="30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logo_preSPEC_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838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AGATA</a:t>
            </a:r>
            <a:r>
              <a:rPr lang="en-GB" altLang="de-DE" sz="2600" b="1" dirty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at </a:t>
            </a:r>
            <a:r>
              <a:rPr lang="en-GB" altLang="de-DE" sz="2600" b="1" dirty="0" err="1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PreSPEC</a:t>
            </a: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960764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900000" y="6624000"/>
            <a:ext cx="24176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T.R. Saito et al. </a:t>
            </a:r>
            <a:r>
              <a:rPr lang="en-US" altLang="de-DE" sz="1000" dirty="0" err="1" smtClean="0">
                <a:solidFill>
                  <a:srgbClr val="000000"/>
                </a:solidFill>
                <a:latin typeface="Times New Roman" pitchFamily="18" charset="0"/>
              </a:rPr>
              <a:t>Phys.Lett</a:t>
            </a:r>
            <a:r>
              <a:rPr lang="en-US" altLang="de-DE" sz="1000" dirty="0" smtClean="0">
                <a:solidFill>
                  <a:srgbClr val="000000"/>
                </a:solidFill>
                <a:latin typeface="Times New Roman" pitchFamily="18" charset="0"/>
              </a:rPr>
              <a:t>. B669 (2008), 19</a:t>
            </a:r>
            <a:endParaRPr lang="de-DE" altLang="de-DE" sz="1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0" y="260648"/>
            <a:ext cx="9144000" cy="69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</a:t>
            </a:r>
            <a:r>
              <a:rPr lang="de-DE" altLang="de-DE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r>
              <a:rPr lang="de-DE" altLang="de-DE" sz="26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Coulomb </a:t>
            </a:r>
            <a:r>
              <a:rPr lang="de-DE" altLang="de-DE" sz="26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excitation</a:t>
            </a:r>
            <a:endParaRPr lang="de-DE" altLang="de-DE" sz="26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DE" altLang="de-DE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triaxiality</a:t>
            </a:r>
            <a:r>
              <a:rPr lang="de-DE" altLang="de-DE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altLang="de-DE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even-even</a:t>
            </a:r>
            <a:r>
              <a:rPr lang="de-DE" altLang="de-DE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de-DE" sz="2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</a:t>
            </a:r>
            <a:r>
              <a:rPr lang="de-DE" altLang="de-DE" sz="2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(N=76)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GB" altLang="de-DE" sz="2600" b="1" dirty="0" smtClean="0">
              <a:solidFill>
                <a:srgbClr val="0000CC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14" name="Picture 38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33534" r="17676" b="45386"/>
          <a:stretch>
            <a:fillRect/>
          </a:stretch>
        </p:blipFill>
        <p:spPr bwMode="auto">
          <a:xfrm>
            <a:off x="1403350" y="1268413"/>
            <a:ext cx="6297613" cy="293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2928938" y="1436688"/>
            <a:ext cx="635000" cy="2905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1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→0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3035300" y="2589213"/>
            <a:ext cx="889000" cy="3365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1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5253038" y="3130550"/>
            <a:ext cx="635000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→0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5580063" y="1484313"/>
            <a:ext cx="704850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1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6804025" y="1989138"/>
            <a:ext cx="635000" cy="2444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-25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2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+</a:t>
            </a:r>
            <a:r>
              <a:rPr kumimoji="0" lang="en-US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→0</a:t>
            </a:r>
            <a:r>
              <a:rPr kumimoji="0" lang="en-US" altLang="de-DE" sz="16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+</a:t>
            </a:r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1042988" y="4575175"/>
            <a:ext cx="4321175" cy="14462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6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First observation of a second excited 2</a:t>
            </a:r>
            <a:r>
              <a:rPr lang="en-US" altLang="de-DE" sz="1600" b="1" i="1" baseline="300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+</a:t>
            </a:r>
            <a:r>
              <a:rPr lang="en-US" altLang="de-DE" sz="1600" b="1" i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state</a:t>
            </a:r>
            <a:r>
              <a:rPr lang="en-US" altLang="de-DE" sz="16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populated in a Coulomb experiment at 100 AMeV using EUROBALL and MINIBALL Ge-detectors.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smtClean="0">
              <a:solidFill>
                <a:srgbClr val="000066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sz="1600" smtClean="0">
                <a:solidFill>
                  <a:srgbClr val="009999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en-US" altLang="de-DE" sz="16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shape symmetry</a:t>
            </a:r>
            <a:endParaRPr lang="de-DE" altLang="de-DE" sz="160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de-DE" sz="16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collective strength</a:t>
            </a:r>
          </a:p>
        </p:txBody>
      </p:sp>
      <p:pic>
        <p:nvPicPr>
          <p:cNvPr id="22" name="Picture 46" descr="aroto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4983163"/>
            <a:ext cx="137795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0343899"/>
              </p:ext>
            </p:extLst>
          </p:nvPr>
        </p:nvGraphicFramePr>
        <p:xfrm>
          <a:off x="7319963" y="4248000"/>
          <a:ext cx="171608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4" name="Equation" r:id="rId5" imgW="2286000" imgH="901440" progId="Equation.3">
                  <p:embed/>
                </p:oleObj>
              </mc:Choice>
              <mc:Fallback>
                <p:oleObj name="Equation" r:id="rId5" imgW="2286000" imgH="901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3" y="4248000"/>
                        <a:ext cx="1716087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8673085"/>
              </p:ext>
            </p:extLst>
          </p:nvPr>
        </p:nvGraphicFramePr>
        <p:xfrm>
          <a:off x="7319963" y="5040000"/>
          <a:ext cx="16764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5" name="Equation" r:id="rId7" imgW="2234880" imgH="939600" progId="Equation.3">
                  <p:embed/>
                </p:oleObj>
              </mc:Choice>
              <mc:Fallback>
                <p:oleObj name="Equation" r:id="rId7" imgW="223488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9963" y="5040000"/>
                        <a:ext cx="16764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881885"/>
              </p:ext>
            </p:extLst>
          </p:nvPr>
        </p:nvGraphicFramePr>
        <p:xfrm>
          <a:off x="7721600" y="5832000"/>
          <a:ext cx="1220788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46" name="Equation" r:id="rId9" imgW="1625400" imgH="533160" progId="Equation.3">
                  <p:embed/>
                </p:oleObj>
              </mc:Choice>
              <mc:Fallback>
                <p:oleObj name="Equation" r:id="rId9" imgW="16254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21600" y="5832000"/>
                        <a:ext cx="1220788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696206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970" name="Picture 2" descr="PICT000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0475" y="0"/>
            <a:ext cx="11080750" cy="736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9971" name="Text Box 3"/>
          <p:cNvSpPr txBox="1">
            <a:spLocks noChangeArrowheads="1"/>
          </p:cNvSpPr>
          <p:nvPr/>
        </p:nvSpPr>
        <p:spPr bwMode="auto">
          <a:xfrm>
            <a:off x="-149508" y="6237288"/>
            <a:ext cx="9546203" cy="6001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de-DE" altLang="de-DE" sz="1100" dirty="0">
                <a:solidFill>
                  <a:srgbClr val="0000CC"/>
                </a:solidFill>
              </a:rPr>
              <a:t>Ivan </a:t>
            </a:r>
            <a:r>
              <a:rPr lang="de-DE" altLang="de-DE" sz="1100" dirty="0" err="1">
                <a:solidFill>
                  <a:srgbClr val="0000CC"/>
                </a:solidFill>
              </a:rPr>
              <a:t>Kojouharov</a:t>
            </a:r>
            <a:r>
              <a:rPr lang="de-DE" altLang="de-DE" sz="1100" dirty="0">
                <a:solidFill>
                  <a:srgbClr val="0000CC"/>
                </a:solidFill>
              </a:rPr>
              <a:t>, Michael Reese, </a:t>
            </a:r>
            <a:r>
              <a:rPr lang="de-DE" altLang="de-DE" sz="1100" dirty="0" err="1">
                <a:solidFill>
                  <a:srgbClr val="0000CC"/>
                </a:solidFill>
              </a:rPr>
              <a:t>Namita</a:t>
            </a:r>
            <a:r>
              <a:rPr lang="de-DE" altLang="de-DE" sz="1100" dirty="0">
                <a:solidFill>
                  <a:srgbClr val="0000CC"/>
                </a:solidFill>
              </a:rPr>
              <a:t> </a:t>
            </a:r>
            <a:r>
              <a:rPr lang="de-DE" altLang="de-DE" sz="1100" dirty="0" err="1">
                <a:solidFill>
                  <a:srgbClr val="0000CC"/>
                </a:solidFill>
              </a:rPr>
              <a:t>Goel</a:t>
            </a:r>
            <a:r>
              <a:rPr lang="de-DE" altLang="de-DE" sz="1100" dirty="0">
                <a:solidFill>
                  <a:srgbClr val="0000CC"/>
                </a:solidFill>
              </a:rPr>
              <a:t>, Liliana Cortes, Frederic </a:t>
            </a:r>
            <a:r>
              <a:rPr lang="de-DE" altLang="de-DE" sz="1100" dirty="0" err="1">
                <a:solidFill>
                  <a:srgbClr val="0000CC"/>
                </a:solidFill>
              </a:rPr>
              <a:t>Ameil</a:t>
            </a:r>
            <a:r>
              <a:rPr lang="de-DE" altLang="de-DE" sz="1100" dirty="0">
                <a:solidFill>
                  <a:srgbClr val="0000CC"/>
                </a:solidFill>
              </a:rPr>
              <a:t>, Bogdan </a:t>
            </a:r>
            <a:r>
              <a:rPr lang="de-DE" altLang="de-DE" sz="1100" dirty="0" err="1">
                <a:solidFill>
                  <a:srgbClr val="0000CC"/>
                </a:solidFill>
              </a:rPr>
              <a:t>Szczepanczyk</a:t>
            </a:r>
            <a:endParaRPr lang="de-DE" altLang="de-DE" sz="1100" dirty="0">
              <a:solidFill>
                <a:srgbClr val="0000CC"/>
              </a:solidFill>
            </a:endParaRPr>
          </a:p>
          <a:p>
            <a:pPr algn="ctr"/>
            <a:r>
              <a:rPr lang="de-DE" altLang="de-DE" sz="1100" dirty="0">
                <a:solidFill>
                  <a:srgbClr val="0000CC"/>
                </a:solidFill>
              </a:rPr>
              <a:t>H.-J. W., Damian </a:t>
            </a:r>
            <a:r>
              <a:rPr lang="de-DE" altLang="de-DE" sz="1100" dirty="0" err="1">
                <a:solidFill>
                  <a:srgbClr val="0000CC"/>
                </a:solidFill>
              </a:rPr>
              <a:t>Ralet</a:t>
            </a:r>
            <a:r>
              <a:rPr lang="de-DE" altLang="de-DE" sz="1100" dirty="0">
                <a:solidFill>
                  <a:srgbClr val="0000CC"/>
                </a:solidFill>
              </a:rPr>
              <a:t>, </a:t>
            </a:r>
            <a:r>
              <a:rPr lang="de-DE" altLang="de-DE" sz="1100" dirty="0" err="1">
                <a:solidFill>
                  <a:srgbClr val="0000CC"/>
                </a:solidFill>
              </a:rPr>
              <a:t>Pushpendra</a:t>
            </a:r>
            <a:r>
              <a:rPr lang="de-DE" altLang="de-DE" sz="1100" dirty="0">
                <a:solidFill>
                  <a:srgbClr val="0000CC"/>
                </a:solidFill>
              </a:rPr>
              <a:t> Singh, Stephane </a:t>
            </a:r>
            <a:r>
              <a:rPr lang="de-DE" altLang="de-DE" sz="1100" dirty="0" err="1">
                <a:solidFill>
                  <a:srgbClr val="0000CC"/>
                </a:solidFill>
              </a:rPr>
              <a:t>Pietri</a:t>
            </a:r>
            <a:r>
              <a:rPr lang="de-DE" altLang="de-DE" sz="1100" dirty="0">
                <a:solidFill>
                  <a:srgbClr val="0000CC"/>
                </a:solidFill>
              </a:rPr>
              <a:t>, Tobias Habermann, </a:t>
            </a:r>
            <a:r>
              <a:rPr lang="de-DE" altLang="de-DE" sz="1100" dirty="0" err="1">
                <a:solidFill>
                  <a:srgbClr val="0000CC"/>
                </a:solidFill>
              </a:rPr>
              <a:t>Edana</a:t>
            </a:r>
            <a:r>
              <a:rPr lang="de-DE" altLang="de-DE" sz="1100" dirty="0">
                <a:solidFill>
                  <a:srgbClr val="0000CC"/>
                </a:solidFill>
              </a:rPr>
              <a:t> </a:t>
            </a:r>
            <a:r>
              <a:rPr lang="de-DE" altLang="de-DE" sz="1100" dirty="0" err="1">
                <a:solidFill>
                  <a:srgbClr val="0000CC"/>
                </a:solidFill>
              </a:rPr>
              <a:t>Merchan</a:t>
            </a:r>
            <a:r>
              <a:rPr lang="de-DE" altLang="de-DE" sz="1100" dirty="0">
                <a:solidFill>
                  <a:srgbClr val="0000CC"/>
                </a:solidFill>
              </a:rPr>
              <a:t>, Giulia </a:t>
            </a:r>
            <a:r>
              <a:rPr lang="de-DE" altLang="de-DE" sz="1100" dirty="0" err="1">
                <a:solidFill>
                  <a:srgbClr val="0000CC"/>
                </a:solidFill>
              </a:rPr>
              <a:t>Guastalla</a:t>
            </a:r>
            <a:r>
              <a:rPr lang="de-DE" altLang="de-DE" sz="1100" dirty="0">
                <a:solidFill>
                  <a:srgbClr val="0000CC"/>
                </a:solidFill>
              </a:rPr>
              <a:t>, Plamen </a:t>
            </a:r>
            <a:r>
              <a:rPr lang="de-DE" altLang="de-DE" sz="1100" dirty="0" err="1">
                <a:solidFill>
                  <a:srgbClr val="0000CC"/>
                </a:solidFill>
              </a:rPr>
              <a:t>Boutachkov</a:t>
            </a:r>
            <a:r>
              <a:rPr lang="de-DE" altLang="de-DE" sz="1100" dirty="0">
                <a:solidFill>
                  <a:srgbClr val="0000CC"/>
                </a:solidFill>
              </a:rPr>
              <a:t>, Adolf </a:t>
            </a:r>
            <a:r>
              <a:rPr lang="de-DE" altLang="de-DE" sz="1100" dirty="0" err="1">
                <a:solidFill>
                  <a:srgbClr val="0000CC"/>
                </a:solidFill>
              </a:rPr>
              <a:t>Brünle</a:t>
            </a:r>
            <a:r>
              <a:rPr lang="de-DE" altLang="de-DE" sz="1100" dirty="0">
                <a:solidFill>
                  <a:srgbClr val="0000CC"/>
                </a:solidFill>
              </a:rPr>
              <a:t>,</a:t>
            </a:r>
          </a:p>
          <a:p>
            <a:pPr algn="ctr"/>
            <a:r>
              <a:rPr lang="de-DE" altLang="de-DE" sz="1100" dirty="0">
                <a:solidFill>
                  <a:srgbClr val="0000CC"/>
                </a:solidFill>
              </a:rPr>
              <a:t>Ian </a:t>
            </a:r>
            <a:r>
              <a:rPr lang="de-DE" altLang="de-DE" sz="1100" dirty="0" err="1">
                <a:solidFill>
                  <a:srgbClr val="0000CC"/>
                </a:solidFill>
              </a:rPr>
              <a:t>Burrows</a:t>
            </a:r>
            <a:r>
              <a:rPr lang="de-DE" altLang="de-DE" sz="1100" dirty="0">
                <a:solidFill>
                  <a:srgbClr val="0000CC"/>
                </a:solidFill>
              </a:rPr>
              <a:t>, Jonathan </a:t>
            </a:r>
            <a:r>
              <a:rPr lang="de-DE" altLang="de-DE" sz="1100" dirty="0" err="1">
                <a:solidFill>
                  <a:srgbClr val="0000CC"/>
                </a:solidFill>
              </a:rPr>
              <a:t>Strachan</a:t>
            </a:r>
            <a:r>
              <a:rPr lang="de-DE" altLang="de-DE" sz="1100" dirty="0">
                <a:solidFill>
                  <a:srgbClr val="0000CC"/>
                </a:solidFill>
              </a:rPr>
              <a:t>, (Paul </a:t>
            </a:r>
            <a:r>
              <a:rPr lang="de-DE" altLang="de-DE" sz="1100" dirty="0" err="1">
                <a:solidFill>
                  <a:srgbClr val="0000CC"/>
                </a:solidFill>
              </a:rPr>
              <a:t>Morral</a:t>
            </a:r>
            <a:r>
              <a:rPr lang="de-DE" altLang="de-DE" sz="1100" dirty="0">
                <a:solidFill>
                  <a:srgbClr val="0000CC"/>
                </a:solidFill>
              </a:rPr>
              <a:t>), Jürgen </a:t>
            </a:r>
            <a:r>
              <a:rPr lang="de-DE" altLang="de-DE" sz="1100" dirty="0" err="1">
                <a:solidFill>
                  <a:srgbClr val="0000CC"/>
                </a:solidFill>
              </a:rPr>
              <a:t>Gerl</a:t>
            </a:r>
            <a:r>
              <a:rPr lang="de-DE" altLang="de-DE" sz="1100" dirty="0">
                <a:solidFill>
                  <a:srgbClr val="0000CC"/>
                </a:solidFill>
              </a:rPr>
              <a:t>, (Henning Schaffner, Magda </a:t>
            </a:r>
            <a:r>
              <a:rPr lang="de-DE" altLang="de-DE" sz="1100" dirty="0" err="1">
                <a:solidFill>
                  <a:srgbClr val="0000CC"/>
                </a:solidFill>
              </a:rPr>
              <a:t>Gorska</a:t>
            </a:r>
            <a:r>
              <a:rPr lang="de-DE" altLang="de-DE" sz="1100" dirty="0">
                <a:solidFill>
                  <a:srgbClr val="0000CC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093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Slowed down beams – new experimental perspectives</a:t>
            </a:r>
          </a:p>
        </p:txBody>
      </p:sp>
      <p:pic>
        <p:nvPicPr>
          <p:cNvPr id="5" name="Picture 36" descr="LMA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55194"/>
            <a:ext cx="24479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7"/>
          <p:cNvSpPr txBox="1">
            <a:spLocks noChangeArrowheads="1"/>
          </p:cNvSpPr>
          <p:nvPr/>
        </p:nvSpPr>
        <p:spPr bwMode="auto">
          <a:xfrm>
            <a:off x="2050207" y="5910981"/>
            <a:ext cx="388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V</a:t>
            </a:r>
            <a:r>
              <a:rPr lang="en-US" altLang="de-DE" sz="1400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C</a:t>
            </a:r>
          </a:p>
        </p:txBody>
      </p:sp>
      <p:sp>
        <p:nvSpPr>
          <p:cNvPr id="7" name="Line 38"/>
          <p:cNvSpPr>
            <a:spLocks noChangeShapeType="1"/>
          </p:cNvSpPr>
          <p:nvPr/>
        </p:nvSpPr>
        <p:spPr bwMode="auto">
          <a:xfrm>
            <a:off x="2066400" y="4475881"/>
            <a:ext cx="0" cy="1763713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aphicFrame>
        <p:nvGraphicFramePr>
          <p:cNvPr id="8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05855"/>
              </p:ext>
            </p:extLst>
          </p:nvPr>
        </p:nvGraphicFramePr>
        <p:xfrm>
          <a:off x="4050457" y="5626819"/>
          <a:ext cx="2741612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26" name="Equation" r:id="rId4" imgW="1955520" imgH="419040" progId="Equation.3">
                  <p:embed/>
                </p:oleObj>
              </mc:Choice>
              <mc:Fallback>
                <p:oleObj name="Equation" r:id="rId4" imgW="19555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0457" y="5626819"/>
                        <a:ext cx="2741612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40"/>
          <p:cNvSpPr txBox="1">
            <a:spLocks noChangeArrowheads="1"/>
          </p:cNvSpPr>
          <p:nvPr/>
        </p:nvSpPr>
        <p:spPr bwMode="auto">
          <a:xfrm>
            <a:off x="4139357" y="5263281"/>
            <a:ext cx="2376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b="1" i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angular </a:t>
            </a:r>
            <a:r>
              <a:rPr lang="de-DE" altLang="de-DE" sz="1400" b="1" i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momentum</a:t>
            </a:r>
            <a:r>
              <a:rPr lang="de-DE" altLang="de-DE" sz="1400" b="1" i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 </a:t>
            </a:r>
            <a:r>
              <a:rPr lang="de-DE" altLang="de-DE" sz="1400" b="1" i="1" dirty="0" err="1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transfer</a:t>
            </a:r>
            <a:r>
              <a:rPr lang="de-DE" altLang="de-DE" sz="1400" b="1" i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:</a:t>
            </a:r>
            <a:endParaRPr lang="el-GR" altLang="de-DE" sz="1400" b="1" i="1" dirty="0" smtClean="0">
              <a:solidFill>
                <a:srgbClr val="0000CC"/>
              </a:solidFill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1260000"/>
            <a:ext cx="3054350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000" y="1260000"/>
            <a:ext cx="3054350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979712" y="3636000"/>
            <a:ext cx="157280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collective strength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724000" y="3636000"/>
            <a:ext cx="124418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shape</a:t>
            </a:r>
            <a:endParaRPr lang="en-US" sz="1400" b="1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930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/>
      <p:bldP spid="12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Slowed down beams – new experimental perspectives</a:t>
            </a: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893888"/>
            <a:ext cx="5334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1198563" y="2711450"/>
            <a:ext cx="5762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811213" y="2374900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64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Ni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700 AMeV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963613" y="1412875"/>
            <a:ext cx="7064375" cy="3698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9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pps                                     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7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pps                         3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∙10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6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 pps      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5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 pps</a:t>
            </a:r>
            <a:endParaRPr kumimoji="0" lang="de-DE" altLang="de-DE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985000" y="2400300"/>
            <a:ext cx="1085850" cy="64452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62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Co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~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13 AMeV</a:t>
            </a: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5880100" y="1824038"/>
            <a:ext cx="1190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62</a:t>
            </a:r>
            <a:r>
              <a:rPr lang="de-DE" altLang="de-DE" sz="12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Co 250 AMeV</a:t>
            </a:r>
            <a:endParaRPr lang="de-DE" altLang="de-DE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11" name="Picture 20" descr="LMA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0" y="3717032"/>
            <a:ext cx="244792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7235825" y="5572819"/>
            <a:ext cx="388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V</a:t>
            </a:r>
            <a:r>
              <a:rPr lang="en-US" altLang="de-DE" sz="1400" baseline="-25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C</a:t>
            </a:r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>
            <a:off x="7258050" y="4137719"/>
            <a:ext cx="0" cy="1763713"/>
          </a:xfrm>
          <a:prstGeom prst="line">
            <a:avLst/>
          </a:prstGeom>
          <a:noFill/>
          <a:ln w="15875">
            <a:solidFill>
              <a:srgbClr val="FF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grpSp>
        <p:nvGrpSpPr>
          <p:cNvPr id="14" name="Group 23"/>
          <p:cNvGrpSpPr>
            <a:grpSpLocks noChangeAspect="1"/>
          </p:cNvGrpSpPr>
          <p:nvPr/>
        </p:nvGrpSpPr>
        <p:grpSpPr bwMode="auto">
          <a:xfrm>
            <a:off x="539750" y="4293096"/>
            <a:ext cx="2590800" cy="1868487"/>
            <a:chOff x="384" y="624"/>
            <a:chExt cx="4992" cy="3600"/>
          </a:xfrm>
        </p:grpSpPr>
        <p:pic>
          <p:nvPicPr>
            <p:cNvPr id="15" name="Picture 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2" y="1488"/>
              <a:ext cx="2776" cy="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2592"/>
              <a:ext cx="864" cy="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3312"/>
              <a:ext cx="903" cy="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2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8" y="3216"/>
              <a:ext cx="1008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624"/>
              <a:ext cx="826" cy="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366074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2-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12850"/>
            <a:ext cx="4103687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3708400" y="1557338"/>
          <a:ext cx="4841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4" name="Equation" r:id="rId4" imgW="241200" imgH="266400" progId="Equation.3">
                  <p:embed/>
                </p:oleObj>
              </mc:Choice>
              <mc:Fallback>
                <p:oleObj name="Equation" r:id="rId4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557338"/>
                        <a:ext cx="484188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4922144"/>
              </p:ext>
            </p:extLst>
          </p:nvPr>
        </p:nvGraphicFramePr>
        <p:xfrm>
          <a:off x="2627313" y="5818188"/>
          <a:ext cx="15446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" name="Equation" r:id="rId6" imgW="1015920" imgH="228600" progId="Equation.3">
                  <p:embed/>
                </p:oleObj>
              </mc:Choice>
              <mc:Fallback>
                <p:oleObj name="Equation" r:id="rId6" imgW="1015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818188"/>
                        <a:ext cx="15446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Physics with Exotic Nuclei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Experimental evidence for magic numbers close to stability </a:t>
            </a:r>
          </a:p>
        </p:txBody>
      </p:sp>
      <p:pic>
        <p:nvPicPr>
          <p:cNvPr id="17" name="Picture 16" descr="scan01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198801"/>
            <a:ext cx="3646551" cy="5136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5" descr="jens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0000" y="1196765"/>
            <a:ext cx="6667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392000" y="1350000"/>
            <a:ext cx="1664486" cy="1077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lIns="3600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700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Maria </a:t>
            </a:r>
            <a:r>
              <a:rPr lang="de-DE" altLang="de-DE" sz="700" kern="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Goeppert</a:t>
            </a:r>
            <a:r>
              <a:rPr lang="de-DE" altLang="de-DE" sz="700" kern="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-Mayer &amp; J. Hans D. Jensen</a:t>
            </a:r>
          </a:p>
        </p:txBody>
      </p:sp>
      <p:pic>
        <p:nvPicPr>
          <p:cNvPr id="8197" name="Picture 5" descr="https://upload.wikimedia.org/wikipedia/commons/2/22/Maria_Goeppert-Maye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000" y="1195238"/>
            <a:ext cx="666750" cy="94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3146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00" y="4752000"/>
            <a:ext cx="3068390" cy="198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Slowed down beams – beam characteristics</a:t>
            </a:r>
          </a:p>
        </p:txBody>
      </p:sp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1484784"/>
            <a:ext cx="53340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14"/>
          <p:cNvSpPr>
            <a:spLocks noChangeShapeType="1"/>
          </p:cNvSpPr>
          <p:nvPr/>
        </p:nvSpPr>
        <p:spPr bwMode="auto">
          <a:xfrm>
            <a:off x="1198563" y="2302346"/>
            <a:ext cx="576262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811213" y="1965796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64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Ni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700 AMeV</a:t>
            </a:r>
          </a:p>
        </p:txBody>
      </p:sp>
      <p:sp>
        <p:nvSpPr>
          <p:cNvPr id="8" name="Text Box 16"/>
          <p:cNvSpPr txBox="1">
            <a:spLocks noChangeArrowheads="1"/>
          </p:cNvSpPr>
          <p:nvPr/>
        </p:nvSpPr>
        <p:spPr bwMode="auto">
          <a:xfrm>
            <a:off x="963613" y="1217091"/>
            <a:ext cx="7064375" cy="369888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9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pps                                     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7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</a:rPr>
              <a:t> pps                         3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∙10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6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 pps      10</a:t>
            </a:r>
            <a:r>
              <a:rPr kumimoji="0" lang="de-DE" altLang="de-DE" sz="1800" b="1" i="0" u="none" strike="noStrike" kern="0" cap="none" spc="0" normalizeH="0" baseline="3000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5</a:t>
            </a:r>
            <a:r>
              <a:rPr kumimoji="0" lang="de-DE" altLang="de-DE" sz="18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 pps</a:t>
            </a:r>
            <a:endParaRPr kumimoji="0" lang="de-DE" altLang="de-DE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6985000" y="1991196"/>
            <a:ext cx="1085850" cy="644525"/>
          </a:xfrm>
          <a:prstGeom prst="rect">
            <a:avLst/>
          </a:prstGeom>
          <a:noFill/>
          <a:ln w="31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62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Co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~ 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13 AMeV</a:t>
            </a: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000" y="3060000"/>
            <a:ext cx="2028925" cy="1394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7" y="4824000"/>
            <a:ext cx="2620229" cy="1743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 Box 17"/>
          <p:cNvSpPr txBox="1">
            <a:spLocks noChangeArrowheads="1"/>
          </p:cNvSpPr>
          <p:nvPr/>
        </p:nvSpPr>
        <p:spPr bwMode="auto">
          <a:xfrm>
            <a:off x="1944000" y="4896000"/>
            <a:ext cx="729367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Energy</a:t>
            </a:r>
            <a:r>
              <a:rPr kumimoji="0" lang="de-DE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   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5.2 </a:t>
            </a:r>
            <a:r>
              <a:rPr kumimoji="0" lang="de-DE" alt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AMeV</a:t>
            </a:r>
            <a:endParaRPr kumimoji="0" lang="el-GR" altLang="de-DE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pic>
        <p:nvPicPr>
          <p:cNvPr id="26" name="Picture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556" y="4856561"/>
            <a:ext cx="2566509" cy="1724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 Box 18"/>
          <p:cNvSpPr txBox="1">
            <a:spLocks noChangeArrowheads="1"/>
          </p:cNvSpPr>
          <p:nvPr/>
        </p:nvSpPr>
        <p:spPr bwMode="auto">
          <a:xfrm>
            <a:off x="4392000" y="4932000"/>
            <a:ext cx="904875" cy="4021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54000" rIns="288000" bIns="540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Δθ</a:t>
            </a:r>
            <a:endParaRPr kumimoji="0" lang="de-DE" altLang="de-DE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35 </a:t>
            </a:r>
            <a:r>
              <a:rPr kumimoji="0" lang="de-DE" altLang="de-DE" sz="1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mrad</a:t>
            </a:r>
            <a:endParaRPr kumimoji="0" lang="el-GR" altLang="de-DE" sz="12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0225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Slowed down beams – beam characteristics</a:t>
            </a:r>
          </a:p>
        </p:txBody>
      </p:sp>
      <p:pic>
        <p:nvPicPr>
          <p:cNvPr id="5" name="Picture 10" descr="degra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268413"/>
            <a:ext cx="1195388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 rot="19800000">
            <a:off x="684213" y="2320925"/>
            <a:ext cx="87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aseline="3000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62</a:t>
            </a:r>
            <a:r>
              <a:rPr lang="de-DE" altLang="de-DE" sz="120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Co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250 AMeV</a:t>
            </a:r>
            <a:endParaRPr lang="de-DE" altLang="de-DE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7" name="Text Box 13"/>
          <p:cNvSpPr txBox="1">
            <a:spLocks noChangeArrowheads="1"/>
          </p:cNvSpPr>
          <p:nvPr/>
        </p:nvSpPr>
        <p:spPr bwMode="auto">
          <a:xfrm rot="19800000">
            <a:off x="2174875" y="1492250"/>
            <a:ext cx="91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baseline="3000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62</a:t>
            </a:r>
            <a:r>
              <a:rPr lang="de-DE" altLang="de-DE" sz="120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Co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Times New Roman" pitchFamily="18" charset="0"/>
              </a:rPr>
              <a:t>~ 13 AMeV</a:t>
            </a:r>
            <a:endParaRPr lang="de-DE" altLang="de-DE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4318000"/>
            <a:ext cx="30194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318000"/>
            <a:ext cx="3065462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268413"/>
            <a:ext cx="4195762" cy="270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860675" y="4437063"/>
            <a:ext cx="803275" cy="4381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36000" rIns="72000" bIns="3600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</a:t>
            </a: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Energy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5.2 AMeV</a:t>
            </a:r>
            <a:endParaRPr kumimoji="0" lang="el-GR" altLang="de-DE" sz="12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477000" y="4418013"/>
            <a:ext cx="904875" cy="4730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2000" tIns="54000" rIns="288000" bIns="5400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Δθ</a:t>
            </a:r>
            <a:endParaRPr kumimoji="0" lang="de-DE" altLang="de-DE" sz="12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35 mrad</a:t>
            </a:r>
            <a:endParaRPr kumimoji="0" lang="el-GR" altLang="de-DE" sz="12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9991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Slowed down beams – experimental set-up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511300" y="1870075"/>
            <a:ext cx="217488" cy="712788"/>
            <a:chOff x="793" y="1384"/>
            <a:chExt cx="137" cy="449"/>
          </a:xfrm>
        </p:grpSpPr>
        <p:sp>
          <p:nvSpPr>
            <p:cNvPr id="6" name="Rectangle 31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" name="AutoShape 32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" name="AutoShape 33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9" name="Line 29"/>
          <p:cNvSpPr>
            <a:spLocks noChangeShapeType="1"/>
          </p:cNvSpPr>
          <p:nvPr/>
        </p:nvSpPr>
        <p:spPr bwMode="auto">
          <a:xfrm>
            <a:off x="1619250" y="2230438"/>
            <a:ext cx="35988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2411413" y="1870075"/>
            <a:ext cx="217487" cy="712788"/>
            <a:chOff x="793" y="1384"/>
            <a:chExt cx="137" cy="449"/>
          </a:xfrm>
        </p:grpSpPr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4497388" y="1870075"/>
            <a:ext cx="217487" cy="712788"/>
            <a:chOff x="793" y="1384"/>
            <a:chExt cx="137" cy="449"/>
          </a:xfrm>
        </p:grpSpPr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AutoShape 25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8" name="AutoShape 28"/>
          <p:cNvSpPr>
            <a:spLocks noChangeArrowheads="1"/>
          </p:cNvSpPr>
          <p:nvPr/>
        </p:nvSpPr>
        <p:spPr bwMode="auto">
          <a:xfrm rot="10800000">
            <a:off x="1943100" y="1898650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9" name="AutoShape 27"/>
          <p:cNvSpPr>
            <a:spLocks noChangeArrowheads="1"/>
          </p:cNvSpPr>
          <p:nvPr/>
        </p:nvSpPr>
        <p:spPr bwMode="auto">
          <a:xfrm>
            <a:off x="1908175" y="1970088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148263" y="1870075"/>
            <a:ext cx="217487" cy="712788"/>
            <a:chOff x="793" y="1384"/>
            <a:chExt cx="137" cy="44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pic>
        <p:nvPicPr>
          <p:cNvPr id="24" name="Picture 43" descr="Neues Bild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336925"/>
            <a:ext cx="1763712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5073650" y="1563688"/>
            <a:ext cx="574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target</a:t>
            </a: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1619250" y="1563688"/>
            <a:ext cx="777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degrader</a:t>
            </a:r>
          </a:p>
        </p:txBody>
      </p:sp>
      <p:grpSp>
        <p:nvGrpSpPr>
          <p:cNvPr id="27" name="Group 38"/>
          <p:cNvGrpSpPr>
            <a:grpSpLocks/>
          </p:cNvGrpSpPr>
          <p:nvPr/>
        </p:nvGrpSpPr>
        <p:grpSpPr bwMode="auto">
          <a:xfrm>
            <a:off x="1042988" y="1870075"/>
            <a:ext cx="217487" cy="712788"/>
            <a:chOff x="793" y="1384"/>
            <a:chExt cx="137" cy="449"/>
          </a:xfrm>
        </p:grpSpPr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9" name="AutoShape 40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0" name="AutoShape 41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31" name="Group 34"/>
          <p:cNvGrpSpPr>
            <a:grpSpLocks/>
          </p:cNvGrpSpPr>
          <p:nvPr/>
        </p:nvGrpSpPr>
        <p:grpSpPr bwMode="auto">
          <a:xfrm>
            <a:off x="468313" y="1870075"/>
            <a:ext cx="217487" cy="712788"/>
            <a:chOff x="793" y="1384"/>
            <a:chExt cx="137" cy="449"/>
          </a:xfrm>
        </p:grpSpPr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3" name="AutoShape 3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4" name="AutoShape 3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5" name="Line 47"/>
          <p:cNvSpPr>
            <a:spLocks noChangeShapeType="1"/>
          </p:cNvSpPr>
          <p:nvPr/>
        </p:nvSpPr>
        <p:spPr bwMode="auto">
          <a:xfrm>
            <a:off x="431800" y="2228850"/>
            <a:ext cx="10795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6" name="Text Box 48"/>
          <p:cNvSpPr txBox="1">
            <a:spLocks noChangeArrowheads="1"/>
          </p:cNvSpPr>
          <p:nvPr/>
        </p:nvSpPr>
        <p:spPr bwMode="auto">
          <a:xfrm>
            <a:off x="295275" y="4945063"/>
            <a:ext cx="254793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electrostatic mirror + MCP detector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   position resolution ~ 1 mm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   time resolution ~ 100 ps</a:t>
            </a:r>
          </a:p>
        </p:txBody>
      </p:sp>
      <p:sp>
        <p:nvSpPr>
          <p:cNvPr id="37" name="Line 49"/>
          <p:cNvSpPr>
            <a:spLocks noChangeShapeType="1"/>
          </p:cNvSpPr>
          <p:nvPr/>
        </p:nvSpPr>
        <p:spPr bwMode="auto">
          <a:xfrm flipV="1">
            <a:off x="2339975" y="2546350"/>
            <a:ext cx="215900" cy="790575"/>
          </a:xfrm>
          <a:prstGeom prst="line">
            <a:avLst/>
          </a:prstGeom>
          <a:noFill/>
          <a:ln w="9525">
            <a:solidFill>
              <a:srgbClr val="0000FF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8" name="Line 50"/>
          <p:cNvSpPr>
            <a:spLocks noChangeShapeType="1"/>
          </p:cNvSpPr>
          <p:nvPr/>
        </p:nvSpPr>
        <p:spPr bwMode="auto">
          <a:xfrm flipV="1">
            <a:off x="2339975" y="2546350"/>
            <a:ext cx="2087563" cy="790575"/>
          </a:xfrm>
          <a:prstGeom prst="line">
            <a:avLst/>
          </a:prstGeom>
          <a:noFill/>
          <a:ln w="9525">
            <a:solidFill>
              <a:srgbClr val="0000FF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179388" y="2617788"/>
            <a:ext cx="1698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TPC-1     TPC-2   SC41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2195513" y="2689225"/>
            <a:ext cx="2835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                            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  <a:endParaRPr kumimoji="0" lang="de-DE" altLang="de-DE" sz="1200" b="0" i="0" u="none" strike="noStrike" kern="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41" name="Picture 53" descr="ENERGY_RES_N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3336925"/>
            <a:ext cx="3033713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5757863" y="1484313"/>
            <a:ext cx="782637" cy="1484312"/>
            <a:chOff x="2426" y="1253"/>
            <a:chExt cx="1815" cy="1814"/>
          </a:xfrm>
        </p:grpSpPr>
        <p:sp>
          <p:nvSpPr>
            <p:cNvPr id="43" name="Oval 5"/>
            <p:cNvSpPr>
              <a:spLocks noChangeAspect="1" noChangeArrowheads="1"/>
            </p:cNvSpPr>
            <p:nvPr/>
          </p:nvSpPr>
          <p:spPr bwMode="auto">
            <a:xfrm>
              <a:off x="2426" y="1253"/>
              <a:ext cx="1814" cy="1814"/>
            </a:xfrm>
            <a:prstGeom prst="ellipse">
              <a:avLst/>
            </a:prstGeom>
            <a:solidFill>
              <a:srgbClr val="BABD8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Oval 6"/>
            <p:cNvSpPr>
              <a:spLocks noChangeAspect="1" noChangeArrowheads="1"/>
            </p:cNvSpPr>
            <p:nvPr/>
          </p:nvSpPr>
          <p:spPr bwMode="auto">
            <a:xfrm>
              <a:off x="2653" y="1479"/>
              <a:ext cx="1360" cy="136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Oval 7"/>
            <p:cNvSpPr>
              <a:spLocks noChangeAspect="1" noChangeArrowheads="1"/>
            </p:cNvSpPr>
            <p:nvPr/>
          </p:nvSpPr>
          <p:spPr bwMode="auto">
            <a:xfrm>
              <a:off x="2699" y="1525"/>
              <a:ext cx="1270" cy="127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Oval 8"/>
            <p:cNvSpPr>
              <a:spLocks noChangeAspect="1" noChangeArrowheads="1"/>
            </p:cNvSpPr>
            <p:nvPr/>
          </p:nvSpPr>
          <p:spPr bwMode="auto">
            <a:xfrm>
              <a:off x="2744" y="1570"/>
              <a:ext cx="1179" cy="117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Oval 9"/>
            <p:cNvSpPr>
              <a:spLocks noChangeAspect="1" noChangeArrowheads="1"/>
            </p:cNvSpPr>
            <p:nvPr/>
          </p:nvSpPr>
          <p:spPr bwMode="auto">
            <a:xfrm>
              <a:off x="2789" y="1616"/>
              <a:ext cx="1088" cy="10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Oval 10"/>
            <p:cNvSpPr>
              <a:spLocks noChangeAspect="1" noChangeArrowheads="1"/>
            </p:cNvSpPr>
            <p:nvPr/>
          </p:nvSpPr>
          <p:spPr bwMode="auto">
            <a:xfrm>
              <a:off x="2835" y="1661"/>
              <a:ext cx="997" cy="99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Oval 11"/>
            <p:cNvSpPr>
              <a:spLocks noChangeAspect="1" noChangeArrowheads="1"/>
            </p:cNvSpPr>
            <p:nvPr/>
          </p:nvSpPr>
          <p:spPr bwMode="auto">
            <a:xfrm>
              <a:off x="2880" y="1706"/>
              <a:ext cx="907" cy="9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Oval 12"/>
            <p:cNvSpPr>
              <a:spLocks noChangeAspect="1" noChangeArrowheads="1"/>
            </p:cNvSpPr>
            <p:nvPr/>
          </p:nvSpPr>
          <p:spPr bwMode="auto">
            <a:xfrm>
              <a:off x="2925" y="1752"/>
              <a:ext cx="816" cy="8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Oval 13"/>
            <p:cNvSpPr>
              <a:spLocks noChangeAspect="1" noChangeArrowheads="1"/>
            </p:cNvSpPr>
            <p:nvPr/>
          </p:nvSpPr>
          <p:spPr bwMode="auto">
            <a:xfrm>
              <a:off x="2971" y="1797"/>
              <a:ext cx="725" cy="7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Oval 14"/>
            <p:cNvSpPr>
              <a:spLocks noChangeAspect="1" noChangeArrowheads="1"/>
            </p:cNvSpPr>
            <p:nvPr/>
          </p:nvSpPr>
          <p:spPr bwMode="auto">
            <a:xfrm>
              <a:off x="3016" y="1842"/>
              <a:ext cx="635" cy="63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Oval 15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544" cy="5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Oval 16"/>
            <p:cNvSpPr>
              <a:spLocks noChangeAspect="1" noChangeArrowheads="1"/>
            </p:cNvSpPr>
            <p:nvPr/>
          </p:nvSpPr>
          <p:spPr bwMode="auto">
            <a:xfrm>
              <a:off x="2608" y="1434"/>
              <a:ext cx="1451" cy="145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Oval 17"/>
            <p:cNvSpPr>
              <a:spLocks noChangeAspect="1" noChangeArrowheads="1"/>
            </p:cNvSpPr>
            <p:nvPr/>
          </p:nvSpPr>
          <p:spPr bwMode="auto">
            <a:xfrm>
              <a:off x="2562" y="1389"/>
              <a:ext cx="1542" cy="154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Oval 18"/>
            <p:cNvSpPr>
              <a:spLocks noChangeAspect="1" noChangeArrowheads="1"/>
            </p:cNvSpPr>
            <p:nvPr/>
          </p:nvSpPr>
          <p:spPr bwMode="auto">
            <a:xfrm>
              <a:off x="3107" y="1934"/>
              <a:ext cx="453" cy="45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Oval 19"/>
            <p:cNvSpPr>
              <a:spLocks noChangeAspect="1" noChangeArrowheads="1"/>
            </p:cNvSpPr>
            <p:nvPr/>
          </p:nvSpPr>
          <p:spPr bwMode="auto">
            <a:xfrm>
              <a:off x="2517" y="1344"/>
              <a:ext cx="1632" cy="163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8" name="Oval 20"/>
            <p:cNvSpPr>
              <a:spLocks noChangeAspect="1" noChangeArrowheads="1"/>
            </p:cNvSpPr>
            <p:nvPr/>
          </p:nvSpPr>
          <p:spPr bwMode="auto">
            <a:xfrm>
              <a:off x="2472" y="1298"/>
              <a:ext cx="1723" cy="172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9" name="Oval 21"/>
            <p:cNvSpPr>
              <a:spLocks noChangeAspect="1" noChangeArrowheads="1"/>
            </p:cNvSpPr>
            <p:nvPr/>
          </p:nvSpPr>
          <p:spPr bwMode="auto">
            <a:xfrm>
              <a:off x="3152" y="1979"/>
              <a:ext cx="363" cy="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60" name="Line 22"/>
            <p:cNvSpPr>
              <a:spLocks noChangeAspect="1" noChangeShapeType="1"/>
            </p:cNvSpPr>
            <p:nvPr/>
          </p:nvSpPr>
          <p:spPr bwMode="auto">
            <a:xfrm>
              <a:off x="3334" y="1253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1" name="Line 23"/>
            <p:cNvSpPr>
              <a:spLocks noChangeAspect="1" noChangeShapeType="1"/>
            </p:cNvSpPr>
            <p:nvPr/>
          </p:nvSpPr>
          <p:spPr bwMode="auto">
            <a:xfrm flipH="1">
              <a:off x="2426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2" name="Line 24"/>
            <p:cNvSpPr>
              <a:spLocks noChangeAspect="1" noChangeShapeType="1"/>
            </p:cNvSpPr>
            <p:nvPr/>
          </p:nvSpPr>
          <p:spPr bwMode="auto">
            <a:xfrm>
              <a:off x="3515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3" name="Line 25"/>
            <p:cNvSpPr>
              <a:spLocks noChangeAspect="1" noChangeShapeType="1"/>
            </p:cNvSpPr>
            <p:nvPr/>
          </p:nvSpPr>
          <p:spPr bwMode="auto">
            <a:xfrm>
              <a:off x="3334" y="2341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4" name="Line 26"/>
            <p:cNvSpPr>
              <a:spLocks noChangeAspect="1" noChangeShapeType="1"/>
            </p:cNvSpPr>
            <p:nvPr/>
          </p:nvSpPr>
          <p:spPr bwMode="auto">
            <a:xfrm flipH="1">
              <a:off x="2493" y="2232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5" name="Line 27"/>
            <p:cNvSpPr>
              <a:spLocks noChangeAspect="1" noChangeShapeType="1"/>
            </p:cNvSpPr>
            <p:nvPr/>
          </p:nvSpPr>
          <p:spPr bwMode="auto">
            <a:xfrm flipH="1" flipV="1">
              <a:off x="2482" y="1820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6" name="Line 28"/>
            <p:cNvSpPr>
              <a:spLocks noChangeAspect="1" noChangeShapeType="1"/>
            </p:cNvSpPr>
            <p:nvPr/>
          </p:nvSpPr>
          <p:spPr bwMode="auto">
            <a:xfrm flipV="1">
              <a:off x="3502" y="1811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7" name="Line 29"/>
            <p:cNvSpPr>
              <a:spLocks noChangeAspect="1" noChangeShapeType="1"/>
            </p:cNvSpPr>
            <p:nvPr/>
          </p:nvSpPr>
          <p:spPr bwMode="auto">
            <a:xfrm>
              <a:off x="3513" y="2206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8" name="Line 30"/>
            <p:cNvSpPr>
              <a:spLocks noChangeAspect="1" noChangeShapeType="1"/>
            </p:cNvSpPr>
            <p:nvPr/>
          </p:nvSpPr>
          <p:spPr bwMode="auto">
            <a:xfrm flipV="1">
              <a:off x="3470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9" name="Line 31"/>
            <p:cNvSpPr>
              <a:spLocks noChangeAspect="1" noChangeShapeType="1"/>
            </p:cNvSpPr>
            <p:nvPr/>
          </p:nvSpPr>
          <p:spPr bwMode="auto">
            <a:xfrm flipH="1" flipV="1">
              <a:off x="2699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0" name="Line 32"/>
            <p:cNvSpPr>
              <a:spLocks noChangeAspect="1" noChangeShapeType="1"/>
            </p:cNvSpPr>
            <p:nvPr/>
          </p:nvSpPr>
          <p:spPr bwMode="auto">
            <a:xfrm flipH="1">
              <a:off x="2699" y="229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1" name="Line 33"/>
            <p:cNvSpPr>
              <a:spLocks noChangeAspect="1" noChangeShapeType="1"/>
            </p:cNvSpPr>
            <p:nvPr/>
          </p:nvSpPr>
          <p:spPr bwMode="auto">
            <a:xfrm>
              <a:off x="3479" y="227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2" name="Line 34"/>
            <p:cNvSpPr>
              <a:spLocks noChangeAspect="1" noChangeShapeType="1"/>
            </p:cNvSpPr>
            <p:nvPr/>
          </p:nvSpPr>
          <p:spPr bwMode="auto">
            <a:xfrm>
              <a:off x="3414" y="2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3" name="Line 35"/>
            <p:cNvSpPr>
              <a:spLocks noChangeAspect="1" noChangeShapeType="1"/>
            </p:cNvSpPr>
            <p:nvPr/>
          </p:nvSpPr>
          <p:spPr bwMode="auto">
            <a:xfrm flipH="1">
              <a:off x="2983" y="2325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4" name="Line 36"/>
            <p:cNvSpPr>
              <a:spLocks noChangeAspect="1" noChangeShapeType="1"/>
            </p:cNvSpPr>
            <p:nvPr/>
          </p:nvSpPr>
          <p:spPr bwMode="auto">
            <a:xfrm flipH="1" flipV="1">
              <a:off x="2996" y="1310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5" name="Line 37"/>
            <p:cNvSpPr>
              <a:spLocks noChangeAspect="1" noChangeShapeType="1"/>
            </p:cNvSpPr>
            <p:nvPr/>
          </p:nvSpPr>
          <p:spPr bwMode="auto">
            <a:xfrm flipV="1">
              <a:off x="3400" y="1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76" name="Line 42"/>
          <p:cNvSpPr>
            <a:spLocks noChangeShapeType="1"/>
          </p:cNvSpPr>
          <p:nvPr/>
        </p:nvSpPr>
        <p:spPr bwMode="auto">
          <a:xfrm>
            <a:off x="5253038" y="2228850"/>
            <a:ext cx="9001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aphicFrame>
        <p:nvGraphicFramePr>
          <p:cNvPr id="77" name="Object 88"/>
          <p:cNvGraphicFramePr>
            <a:graphicFrameLocks noChangeAspect="1"/>
          </p:cNvGraphicFramePr>
          <p:nvPr/>
        </p:nvGraphicFramePr>
        <p:xfrm>
          <a:off x="4427538" y="3481388"/>
          <a:ext cx="16002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43" name="Equation" r:id="rId5" imgW="1590570" imgH="457200" progId="Equation.3">
                  <p:embed/>
                </p:oleObj>
              </mc:Choice>
              <mc:Fallback>
                <p:oleObj name="Equation" r:id="rId5" imgW="159057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3481388"/>
                        <a:ext cx="1600200" cy="469900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000000"/>
                        </a:solidFill>
                        <a:prstDash val="lgDash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" name="Text Box 91"/>
          <p:cNvSpPr txBox="1">
            <a:spLocks noChangeArrowheads="1"/>
          </p:cNvSpPr>
          <p:nvPr/>
        </p:nvSpPr>
        <p:spPr bwMode="auto">
          <a:xfrm>
            <a:off x="6496050" y="2687638"/>
            <a:ext cx="709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79" name="Line 92"/>
          <p:cNvSpPr>
            <a:spLocks noChangeShapeType="1"/>
          </p:cNvSpPr>
          <p:nvPr/>
        </p:nvSpPr>
        <p:spPr bwMode="auto">
          <a:xfrm flipV="1">
            <a:off x="5235575" y="1943100"/>
            <a:ext cx="936625" cy="288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80" name="Text Box 93"/>
          <p:cNvSpPr txBox="1">
            <a:spLocks noChangeArrowheads="1"/>
          </p:cNvSpPr>
          <p:nvPr/>
        </p:nvSpPr>
        <p:spPr bwMode="auto">
          <a:xfrm>
            <a:off x="6638925" y="4767263"/>
            <a:ext cx="1893888" cy="1038225"/>
          </a:xfrm>
          <a:prstGeom prst="rect">
            <a:avLst/>
          </a:prstGeom>
          <a:noFill/>
          <a:ln w="3175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experimental results: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de-DE" sz="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velocity </a:t>
            </a:r>
            <a:r>
              <a:rPr kumimoji="0" lang="el-GR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β</a:t>
            </a: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beam energy E/A</a:t>
            </a:r>
            <a:r>
              <a:rPr kumimoji="0" lang="de-DE" altLang="de-DE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1</a:t>
            </a:r>
            <a:endParaRPr kumimoji="0" lang="de-DE" altLang="de-DE" sz="1400" b="0" i="0" u="none" strike="noStrike" kern="0" cap="none" spc="0" normalizeH="0" baseline="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scattering angle </a:t>
            </a:r>
            <a:r>
              <a:rPr kumimoji="0" lang="el-GR" altLang="de-DE" sz="1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θ</a:t>
            </a:r>
            <a:r>
              <a:rPr kumimoji="0" lang="de-DE" altLang="de-DE" sz="1400" b="0" i="0" u="none" strike="noStrike" kern="0" cap="none" spc="0" normalizeH="0" baseline="-2500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  <a:cs typeface="Times New Roman" pitchFamily="18" charset="0"/>
              </a:rPr>
              <a:t>cm</a:t>
            </a:r>
            <a:endParaRPr kumimoji="0" lang="el-GR" altLang="de-DE" sz="1400" b="0" i="0" u="none" strike="noStrike" kern="0" cap="none" spc="0" normalizeH="0" baseline="-25000" noProof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19062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9" grpId="0"/>
      <p:bldP spid="8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Slowed down beams – experimental set-up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511300" y="1870075"/>
            <a:ext cx="217488" cy="712788"/>
            <a:chOff x="793" y="1384"/>
            <a:chExt cx="137" cy="449"/>
          </a:xfrm>
        </p:grpSpPr>
        <p:sp>
          <p:nvSpPr>
            <p:cNvPr id="6" name="Rectangle 31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" name="AutoShape 32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8" name="AutoShape 33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99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9" name="Line 29"/>
          <p:cNvSpPr>
            <a:spLocks noChangeShapeType="1"/>
          </p:cNvSpPr>
          <p:nvPr/>
        </p:nvSpPr>
        <p:spPr bwMode="auto">
          <a:xfrm>
            <a:off x="1619250" y="2230438"/>
            <a:ext cx="359886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10" name="Group 18"/>
          <p:cNvGrpSpPr>
            <a:grpSpLocks/>
          </p:cNvGrpSpPr>
          <p:nvPr/>
        </p:nvGrpSpPr>
        <p:grpSpPr bwMode="auto">
          <a:xfrm>
            <a:off x="2411413" y="1870075"/>
            <a:ext cx="217487" cy="712788"/>
            <a:chOff x="793" y="1384"/>
            <a:chExt cx="137" cy="449"/>
          </a:xfrm>
        </p:grpSpPr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2" name="AutoShape 1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3" name="AutoShape 1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14" name="Group 23"/>
          <p:cNvGrpSpPr>
            <a:grpSpLocks/>
          </p:cNvGrpSpPr>
          <p:nvPr/>
        </p:nvGrpSpPr>
        <p:grpSpPr bwMode="auto">
          <a:xfrm>
            <a:off x="4497388" y="1870075"/>
            <a:ext cx="217487" cy="712788"/>
            <a:chOff x="793" y="1384"/>
            <a:chExt cx="137" cy="449"/>
          </a:xfrm>
        </p:grpSpPr>
        <p:sp>
          <p:nvSpPr>
            <p:cNvPr id="15" name="Rectangle 24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6" name="AutoShape 25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17" name="AutoShape 26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18" name="AutoShape 28"/>
          <p:cNvSpPr>
            <a:spLocks noChangeArrowheads="1"/>
          </p:cNvSpPr>
          <p:nvPr/>
        </p:nvSpPr>
        <p:spPr bwMode="auto">
          <a:xfrm rot="10800000">
            <a:off x="1943100" y="1898650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9" name="AutoShape 27"/>
          <p:cNvSpPr>
            <a:spLocks noChangeArrowheads="1"/>
          </p:cNvSpPr>
          <p:nvPr/>
        </p:nvSpPr>
        <p:spPr bwMode="auto">
          <a:xfrm>
            <a:off x="1908175" y="1970088"/>
            <a:ext cx="71438" cy="647700"/>
          </a:xfrm>
          <a:prstGeom prst="rtTriangle">
            <a:avLst/>
          </a:prstGeom>
          <a:solidFill>
            <a:srgbClr val="BBE0E3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de-DE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5148263" y="1870075"/>
            <a:ext cx="217487" cy="712788"/>
            <a:chOff x="793" y="1384"/>
            <a:chExt cx="137" cy="449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25" name="Text Box 45"/>
          <p:cNvSpPr txBox="1">
            <a:spLocks noChangeArrowheads="1"/>
          </p:cNvSpPr>
          <p:nvPr/>
        </p:nvSpPr>
        <p:spPr bwMode="auto">
          <a:xfrm>
            <a:off x="5073650" y="1563688"/>
            <a:ext cx="574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target</a:t>
            </a:r>
          </a:p>
        </p:txBody>
      </p:sp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1619250" y="1563688"/>
            <a:ext cx="777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degrader</a:t>
            </a:r>
          </a:p>
        </p:txBody>
      </p:sp>
      <p:grpSp>
        <p:nvGrpSpPr>
          <p:cNvPr id="27" name="Group 38"/>
          <p:cNvGrpSpPr>
            <a:grpSpLocks/>
          </p:cNvGrpSpPr>
          <p:nvPr/>
        </p:nvGrpSpPr>
        <p:grpSpPr bwMode="auto">
          <a:xfrm>
            <a:off x="1042988" y="1870075"/>
            <a:ext cx="217487" cy="712788"/>
            <a:chOff x="793" y="1384"/>
            <a:chExt cx="137" cy="449"/>
          </a:xfrm>
        </p:grpSpPr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29" name="AutoShape 40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0" name="AutoShape 41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grpSp>
        <p:nvGrpSpPr>
          <p:cNvPr id="31" name="Group 34"/>
          <p:cNvGrpSpPr>
            <a:grpSpLocks/>
          </p:cNvGrpSpPr>
          <p:nvPr/>
        </p:nvGrpSpPr>
        <p:grpSpPr bwMode="auto">
          <a:xfrm>
            <a:off x="468313" y="1870075"/>
            <a:ext cx="217487" cy="712788"/>
            <a:chOff x="793" y="1384"/>
            <a:chExt cx="137" cy="449"/>
          </a:xfrm>
        </p:grpSpPr>
        <p:sp>
          <p:nvSpPr>
            <p:cNvPr id="32" name="Rectangle 35"/>
            <p:cNvSpPr>
              <a:spLocks noChangeArrowheads="1"/>
            </p:cNvSpPr>
            <p:nvPr/>
          </p:nvSpPr>
          <p:spPr bwMode="auto">
            <a:xfrm>
              <a:off x="793" y="1473"/>
              <a:ext cx="137" cy="272"/>
            </a:xfrm>
            <a:prstGeom prst="rect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3" name="AutoShape 36"/>
            <p:cNvSpPr>
              <a:spLocks noChangeArrowheads="1"/>
            </p:cNvSpPr>
            <p:nvPr/>
          </p:nvSpPr>
          <p:spPr bwMode="auto">
            <a:xfrm rot="5400000">
              <a:off x="815" y="1720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34" name="AutoShape 37"/>
            <p:cNvSpPr>
              <a:spLocks noChangeArrowheads="1"/>
            </p:cNvSpPr>
            <p:nvPr/>
          </p:nvSpPr>
          <p:spPr bwMode="auto">
            <a:xfrm rot="5400000" flipH="1" flipV="1">
              <a:off x="815" y="1362"/>
              <a:ext cx="91" cy="136"/>
            </a:xfrm>
            <a:prstGeom prst="rtTriangle">
              <a:avLst/>
            </a:prstGeom>
            <a:solidFill>
              <a:srgbClr val="BBE0E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35" name="Line 47"/>
          <p:cNvSpPr>
            <a:spLocks noChangeShapeType="1"/>
          </p:cNvSpPr>
          <p:nvPr/>
        </p:nvSpPr>
        <p:spPr bwMode="auto">
          <a:xfrm>
            <a:off x="431800" y="2228850"/>
            <a:ext cx="1079500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lgDash"/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9" name="Text Box 51"/>
          <p:cNvSpPr txBox="1">
            <a:spLocks noChangeArrowheads="1"/>
          </p:cNvSpPr>
          <p:nvPr/>
        </p:nvSpPr>
        <p:spPr bwMode="auto">
          <a:xfrm>
            <a:off x="179388" y="2617788"/>
            <a:ext cx="16986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TPC-1     TPC-2   SC41</a:t>
            </a:r>
          </a:p>
        </p:txBody>
      </p:sp>
      <p:sp>
        <p:nvSpPr>
          <p:cNvPr id="40" name="Text Box 52"/>
          <p:cNvSpPr txBox="1">
            <a:spLocks noChangeArrowheads="1"/>
          </p:cNvSpPr>
          <p:nvPr/>
        </p:nvSpPr>
        <p:spPr bwMode="auto">
          <a:xfrm>
            <a:off x="2195513" y="2689225"/>
            <a:ext cx="2835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1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                                   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2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  <a:endParaRPr kumimoji="0" lang="de-DE" altLang="de-DE" sz="1200" b="0" i="0" u="none" strike="noStrike" kern="0" cap="none" spc="0" normalizeH="0" baseline="-2500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5757863" y="1484313"/>
            <a:ext cx="782637" cy="1484312"/>
            <a:chOff x="2426" y="1253"/>
            <a:chExt cx="1815" cy="1814"/>
          </a:xfrm>
        </p:grpSpPr>
        <p:sp>
          <p:nvSpPr>
            <p:cNvPr id="43" name="Oval 5"/>
            <p:cNvSpPr>
              <a:spLocks noChangeAspect="1" noChangeArrowheads="1"/>
            </p:cNvSpPr>
            <p:nvPr/>
          </p:nvSpPr>
          <p:spPr bwMode="auto">
            <a:xfrm>
              <a:off x="2426" y="1253"/>
              <a:ext cx="1814" cy="1814"/>
            </a:xfrm>
            <a:prstGeom prst="ellipse">
              <a:avLst/>
            </a:prstGeom>
            <a:solidFill>
              <a:srgbClr val="BABD8D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4" name="Oval 6"/>
            <p:cNvSpPr>
              <a:spLocks noChangeAspect="1" noChangeArrowheads="1"/>
            </p:cNvSpPr>
            <p:nvPr/>
          </p:nvSpPr>
          <p:spPr bwMode="auto">
            <a:xfrm>
              <a:off x="2653" y="1479"/>
              <a:ext cx="1360" cy="136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5" name="Oval 7"/>
            <p:cNvSpPr>
              <a:spLocks noChangeAspect="1" noChangeArrowheads="1"/>
            </p:cNvSpPr>
            <p:nvPr/>
          </p:nvSpPr>
          <p:spPr bwMode="auto">
            <a:xfrm>
              <a:off x="2699" y="1525"/>
              <a:ext cx="1270" cy="1270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6" name="Oval 8"/>
            <p:cNvSpPr>
              <a:spLocks noChangeAspect="1" noChangeArrowheads="1"/>
            </p:cNvSpPr>
            <p:nvPr/>
          </p:nvSpPr>
          <p:spPr bwMode="auto">
            <a:xfrm>
              <a:off x="2744" y="1570"/>
              <a:ext cx="1179" cy="1179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7" name="Oval 9"/>
            <p:cNvSpPr>
              <a:spLocks noChangeAspect="1" noChangeArrowheads="1"/>
            </p:cNvSpPr>
            <p:nvPr/>
          </p:nvSpPr>
          <p:spPr bwMode="auto">
            <a:xfrm>
              <a:off x="2789" y="1616"/>
              <a:ext cx="1088" cy="1088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8" name="Oval 10"/>
            <p:cNvSpPr>
              <a:spLocks noChangeAspect="1" noChangeArrowheads="1"/>
            </p:cNvSpPr>
            <p:nvPr/>
          </p:nvSpPr>
          <p:spPr bwMode="auto">
            <a:xfrm>
              <a:off x="2835" y="1661"/>
              <a:ext cx="997" cy="99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49" name="Oval 11"/>
            <p:cNvSpPr>
              <a:spLocks noChangeAspect="1" noChangeArrowheads="1"/>
            </p:cNvSpPr>
            <p:nvPr/>
          </p:nvSpPr>
          <p:spPr bwMode="auto">
            <a:xfrm>
              <a:off x="2880" y="1706"/>
              <a:ext cx="907" cy="907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0" name="Oval 12"/>
            <p:cNvSpPr>
              <a:spLocks noChangeAspect="1" noChangeArrowheads="1"/>
            </p:cNvSpPr>
            <p:nvPr/>
          </p:nvSpPr>
          <p:spPr bwMode="auto">
            <a:xfrm>
              <a:off x="2925" y="1752"/>
              <a:ext cx="816" cy="816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1" name="Oval 13"/>
            <p:cNvSpPr>
              <a:spLocks noChangeAspect="1" noChangeArrowheads="1"/>
            </p:cNvSpPr>
            <p:nvPr/>
          </p:nvSpPr>
          <p:spPr bwMode="auto">
            <a:xfrm>
              <a:off x="2971" y="1797"/>
              <a:ext cx="725" cy="72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2" name="Oval 14"/>
            <p:cNvSpPr>
              <a:spLocks noChangeAspect="1" noChangeArrowheads="1"/>
            </p:cNvSpPr>
            <p:nvPr/>
          </p:nvSpPr>
          <p:spPr bwMode="auto">
            <a:xfrm>
              <a:off x="3016" y="1842"/>
              <a:ext cx="635" cy="635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3" name="Oval 15"/>
            <p:cNvSpPr>
              <a:spLocks noChangeAspect="1" noChangeArrowheads="1"/>
            </p:cNvSpPr>
            <p:nvPr/>
          </p:nvSpPr>
          <p:spPr bwMode="auto">
            <a:xfrm>
              <a:off x="3061" y="1888"/>
              <a:ext cx="544" cy="544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4" name="Oval 16"/>
            <p:cNvSpPr>
              <a:spLocks noChangeAspect="1" noChangeArrowheads="1"/>
            </p:cNvSpPr>
            <p:nvPr/>
          </p:nvSpPr>
          <p:spPr bwMode="auto">
            <a:xfrm>
              <a:off x="2608" y="1434"/>
              <a:ext cx="1451" cy="1451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5" name="Oval 17"/>
            <p:cNvSpPr>
              <a:spLocks noChangeAspect="1" noChangeArrowheads="1"/>
            </p:cNvSpPr>
            <p:nvPr/>
          </p:nvSpPr>
          <p:spPr bwMode="auto">
            <a:xfrm>
              <a:off x="2562" y="1389"/>
              <a:ext cx="1542" cy="154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6" name="Oval 18"/>
            <p:cNvSpPr>
              <a:spLocks noChangeAspect="1" noChangeArrowheads="1"/>
            </p:cNvSpPr>
            <p:nvPr/>
          </p:nvSpPr>
          <p:spPr bwMode="auto">
            <a:xfrm>
              <a:off x="3107" y="1934"/>
              <a:ext cx="453" cy="45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7" name="Oval 19"/>
            <p:cNvSpPr>
              <a:spLocks noChangeAspect="1" noChangeArrowheads="1"/>
            </p:cNvSpPr>
            <p:nvPr/>
          </p:nvSpPr>
          <p:spPr bwMode="auto">
            <a:xfrm>
              <a:off x="2517" y="1344"/>
              <a:ext cx="1632" cy="1632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8" name="Oval 20"/>
            <p:cNvSpPr>
              <a:spLocks noChangeAspect="1" noChangeArrowheads="1"/>
            </p:cNvSpPr>
            <p:nvPr/>
          </p:nvSpPr>
          <p:spPr bwMode="auto">
            <a:xfrm>
              <a:off x="2472" y="1298"/>
              <a:ext cx="1723" cy="1723"/>
            </a:xfrm>
            <a:prstGeom prst="ellips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59" name="Oval 21"/>
            <p:cNvSpPr>
              <a:spLocks noChangeAspect="1" noChangeArrowheads="1"/>
            </p:cNvSpPr>
            <p:nvPr/>
          </p:nvSpPr>
          <p:spPr bwMode="auto">
            <a:xfrm>
              <a:off x="3152" y="1979"/>
              <a:ext cx="363" cy="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  <a:ea typeface="ＭＳ Ｐゴシック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ＭＳ Ｐゴシック" pitchFamily="34" charset="-128"/>
              </a:endParaRPr>
            </a:p>
          </p:txBody>
        </p:sp>
        <p:sp>
          <p:nvSpPr>
            <p:cNvPr id="60" name="Line 22"/>
            <p:cNvSpPr>
              <a:spLocks noChangeAspect="1" noChangeShapeType="1"/>
            </p:cNvSpPr>
            <p:nvPr/>
          </p:nvSpPr>
          <p:spPr bwMode="auto">
            <a:xfrm>
              <a:off x="3334" y="1253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1" name="Line 23"/>
            <p:cNvSpPr>
              <a:spLocks noChangeAspect="1" noChangeShapeType="1"/>
            </p:cNvSpPr>
            <p:nvPr/>
          </p:nvSpPr>
          <p:spPr bwMode="auto">
            <a:xfrm flipH="1">
              <a:off x="2426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2" name="Line 24"/>
            <p:cNvSpPr>
              <a:spLocks noChangeAspect="1" noChangeShapeType="1"/>
            </p:cNvSpPr>
            <p:nvPr/>
          </p:nvSpPr>
          <p:spPr bwMode="auto">
            <a:xfrm>
              <a:off x="3515" y="2160"/>
              <a:ext cx="72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3" name="Line 25"/>
            <p:cNvSpPr>
              <a:spLocks noChangeAspect="1" noChangeShapeType="1"/>
            </p:cNvSpPr>
            <p:nvPr/>
          </p:nvSpPr>
          <p:spPr bwMode="auto">
            <a:xfrm>
              <a:off x="3334" y="2341"/>
              <a:ext cx="0" cy="7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4" name="Line 26"/>
            <p:cNvSpPr>
              <a:spLocks noChangeAspect="1" noChangeShapeType="1"/>
            </p:cNvSpPr>
            <p:nvPr/>
          </p:nvSpPr>
          <p:spPr bwMode="auto">
            <a:xfrm flipH="1">
              <a:off x="2493" y="2232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5" name="Line 27"/>
            <p:cNvSpPr>
              <a:spLocks noChangeAspect="1" noChangeShapeType="1"/>
            </p:cNvSpPr>
            <p:nvPr/>
          </p:nvSpPr>
          <p:spPr bwMode="auto">
            <a:xfrm flipH="1" flipV="1">
              <a:off x="2482" y="1820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6" name="Line 28"/>
            <p:cNvSpPr>
              <a:spLocks noChangeAspect="1" noChangeShapeType="1"/>
            </p:cNvSpPr>
            <p:nvPr/>
          </p:nvSpPr>
          <p:spPr bwMode="auto">
            <a:xfrm flipV="1">
              <a:off x="3502" y="1811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7" name="Line 29"/>
            <p:cNvSpPr>
              <a:spLocks noChangeAspect="1" noChangeShapeType="1"/>
            </p:cNvSpPr>
            <p:nvPr/>
          </p:nvSpPr>
          <p:spPr bwMode="auto">
            <a:xfrm>
              <a:off x="3513" y="2206"/>
              <a:ext cx="680" cy="2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8" name="Line 30"/>
            <p:cNvSpPr>
              <a:spLocks noChangeAspect="1" noChangeShapeType="1"/>
            </p:cNvSpPr>
            <p:nvPr/>
          </p:nvSpPr>
          <p:spPr bwMode="auto">
            <a:xfrm flipV="1">
              <a:off x="3470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69" name="Line 31"/>
            <p:cNvSpPr>
              <a:spLocks noChangeAspect="1" noChangeShapeType="1"/>
            </p:cNvSpPr>
            <p:nvPr/>
          </p:nvSpPr>
          <p:spPr bwMode="auto">
            <a:xfrm flipH="1" flipV="1">
              <a:off x="2699" y="1525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0" name="Line 32"/>
            <p:cNvSpPr>
              <a:spLocks noChangeAspect="1" noChangeShapeType="1"/>
            </p:cNvSpPr>
            <p:nvPr/>
          </p:nvSpPr>
          <p:spPr bwMode="auto">
            <a:xfrm flipH="1">
              <a:off x="2699" y="229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1" name="Line 33"/>
            <p:cNvSpPr>
              <a:spLocks noChangeAspect="1" noChangeShapeType="1"/>
            </p:cNvSpPr>
            <p:nvPr/>
          </p:nvSpPr>
          <p:spPr bwMode="auto">
            <a:xfrm>
              <a:off x="3479" y="2276"/>
              <a:ext cx="499" cy="49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2" name="Line 34"/>
            <p:cNvSpPr>
              <a:spLocks noChangeAspect="1" noChangeShapeType="1"/>
            </p:cNvSpPr>
            <p:nvPr/>
          </p:nvSpPr>
          <p:spPr bwMode="auto">
            <a:xfrm>
              <a:off x="3414" y="2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3" name="Line 35"/>
            <p:cNvSpPr>
              <a:spLocks noChangeAspect="1" noChangeShapeType="1"/>
            </p:cNvSpPr>
            <p:nvPr/>
          </p:nvSpPr>
          <p:spPr bwMode="auto">
            <a:xfrm flipH="1">
              <a:off x="2983" y="2325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4" name="Line 36"/>
            <p:cNvSpPr>
              <a:spLocks noChangeAspect="1" noChangeShapeType="1"/>
            </p:cNvSpPr>
            <p:nvPr/>
          </p:nvSpPr>
          <p:spPr bwMode="auto">
            <a:xfrm flipH="1" flipV="1">
              <a:off x="2996" y="1310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  <p:sp>
          <p:nvSpPr>
            <p:cNvPr id="75" name="Line 37"/>
            <p:cNvSpPr>
              <a:spLocks noChangeAspect="1" noChangeShapeType="1"/>
            </p:cNvSpPr>
            <p:nvPr/>
          </p:nvSpPr>
          <p:spPr bwMode="auto">
            <a:xfrm flipV="1">
              <a:off x="3400" y="1319"/>
              <a:ext cx="272" cy="68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endParaRPr>
            </a:p>
          </p:txBody>
        </p:sp>
      </p:grpSp>
      <p:sp>
        <p:nvSpPr>
          <p:cNvPr id="76" name="Line 42"/>
          <p:cNvSpPr>
            <a:spLocks noChangeShapeType="1"/>
          </p:cNvSpPr>
          <p:nvPr/>
        </p:nvSpPr>
        <p:spPr bwMode="auto">
          <a:xfrm>
            <a:off x="5253038" y="2228850"/>
            <a:ext cx="9001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78" name="Text Box 91"/>
          <p:cNvSpPr txBox="1">
            <a:spLocks noChangeArrowheads="1"/>
          </p:cNvSpPr>
          <p:nvPr/>
        </p:nvSpPr>
        <p:spPr bwMode="auto">
          <a:xfrm>
            <a:off x="6496050" y="2687638"/>
            <a:ext cx="7096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(x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y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 t</a:t>
            </a:r>
            <a:r>
              <a:rPr kumimoji="0" lang="de-DE" altLang="de-DE" sz="1200" b="0" i="0" u="none" strike="noStrike" kern="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kumimoji="0" lang="de-DE" altLang="de-DE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79" name="Line 92"/>
          <p:cNvSpPr>
            <a:spLocks noChangeShapeType="1"/>
          </p:cNvSpPr>
          <p:nvPr/>
        </p:nvSpPr>
        <p:spPr bwMode="auto">
          <a:xfrm flipV="1">
            <a:off x="5235575" y="1943100"/>
            <a:ext cx="936625" cy="28892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81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6" y="3420000"/>
            <a:ext cx="2932730" cy="219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004000" y="5688000"/>
            <a:ext cx="2013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MCP                    DSSSD</a:t>
            </a:r>
            <a:endParaRPr lang="en-US" sz="1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95" y="3420005"/>
            <a:ext cx="2707170" cy="219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 Box 5"/>
          <p:cNvSpPr txBox="1">
            <a:spLocks noChangeArrowheads="1"/>
          </p:cNvSpPr>
          <p:nvPr/>
        </p:nvSpPr>
        <p:spPr bwMode="auto">
          <a:xfrm>
            <a:off x="1115617" y="5688000"/>
            <a:ext cx="252027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</a:pPr>
            <a:r>
              <a:rPr lang="es-ES_tradnl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TOF </a:t>
            </a:r>
            <a:r>
              <a:rPr lang="es-ES_tradnl" altLang="de-DE" sz="1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es-ES_tradnl" altLang="de-DE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MCP and DSSSD</a:t>
            </a:r>
          </a:p>
        </p:txBody>
      </p:sp>
      <p:sp>
        <p:nvSpPr>
          <p:cNvPr id="84" name="Text Box 5"/>
          <p:cNvSpPr txBox="1">
            <a:spLocks noChangeArrowheads="1"/>
          </p:cNvSpPr>
          <p:nvPr/>
        </p:nvSpPr>
        <p:spPr bwMode="auto">
          <a:xfrm>
            <a:off x="467544" y="6048000"/>
            <a:ext cx="40325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>
                <a:srgbClr val="333399"/>
              </a:buClr>
              <a:buFont typeface="Wingdings" pitchFamily="2" charset="2"/>
              <a:buNone/>
            </a:pPr>
            <a:r>
              <a:rPr lang="es-ES_tradnl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s-ES_tradnl" altLang="de-DE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  <a:r>
              <a:rPr lang="es-ES_tradnl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 </a:t>
            </a:r>
            <a:r>
              <a:rPr lang="es-ES_tradnl" altLang="de-DE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</a:t>
            </a:r>
            <a:r>
              <a:rPr lang="es-ES_tradnl" altLang="de-DE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s-ES_tradnl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one</a:t>
            </a:r>
            <a:r>
              <a:rPr lang="es-ES_tradnl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_tradnl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_tradnl" altLang="de-DE" sz="1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256 detector </a:t>
            </a:r>
            <a:r>
              <a:rPr lang="es-ES_tradnl" altLang="de-DE" sz="10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pixels</a:t>
            </a:r>
            <a:endParaRPr lang="es-ES_tradnl" altLang="de-DE" sz="10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5364088" y="6048000"/>
            <a:ext cx="180049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Akhil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Jhingan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(IUAC)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75784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96752"/>
            <a:ext cx="7313612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Reactions with Relativistic Radioactive Beams – R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3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468000" y="5811431"/>
                <a:ext cx="5647956" cy="78592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p>
                                    <m:sSup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nary>
                              <m:r>
                                <a:rPr lang="de-DE" sz="1400" b="0" i="1" smtClean="0">
                                  <a:latin typeface="Cambria Math"/>
                                </a:rPr>
                                <m:t>+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≠</m:t>
                                  </m:r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𝑗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1−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𝑗</m:t>
                                          </m:r>
                                        </m:sub>
                                      </m:s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𝑐𝑜𝑠</m:t>
                                      </m:r>
                                      <m:sSub>
                                        <m:sSubPr>
                                          <m:ctrlPr>
                                            <a:rPr lang="de-DE" sz="1400" b="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  <a:ea typeface="Cambria Math"/>
                                            </a:rPr>
                                            <m:t>𝜗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𝑖𝑗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nary>
                            </m:e>
                          </m:rad>
                          <m:r>
                            <a:rPr lang="de-DE" sz="1400" b="0" i="1" smtClean="0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𝑝𝑟𝑜𝑗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𝑐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𝑠𝑢𝑚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000" y="5811431"/>
                <a:ext cx="5647956" cy="78592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feld 6"/>
          <p:cNvSpPr txBox="1"/>
          <p:nvPr/>
        </p:nvSpPr>
        <p:spPr>
          <a:xfrm>
            <a:off x="360000" y="5435932"/>
            <a:ext cx="6084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1600" u="sng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xcitation energy E</a:t>
            </a:r>
            <a:r>
              <a:rPr lang="en-US" sz="1600" u="sng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</a:t>
            </a: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kinematically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complete measurement of all outgoing particles</a:t>
            </a:r>
          </a:p>
        </p:txBody>
      </p:sp>
    </p:spTree>
    <p:extLst>
      <p:ext uri="{BB962C8B-B14F-4D97-AF65-F5344CB8AC3E}">
        <p14:creationId xmlns:p14="http://schemas.microsoft.com/office/powerpoint/2010/main" val="13209440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Invariant mass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331512" y="5040000"/>
                <a:ext cx="1015534" cy="3136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𝑃</m:t>
                          </m:r>
                        </m:e>
                      </m:acc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  <m:r>
                            <a:rPr lang="de-DE" sz="1400" b="0" i="1" smtClean="0">
                              <a:latin typeface="Cambria Math"/>
                            </a:rPr>
                            <m:t>,</m:t>
                          </m:r>
                          <m:acc>
                            <m:accPr>
                              <m:chr m:val="⃗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12" y="5040000"/>
                <a:ext cx="1015534" cy="313612"/>
              </a:xfrm>
              <a:prstGeom prst="rect">
                <a:avLst/>
              </a:prstGeom>
              <a:blipFill rotWithShape="1">
                <a:blip r:embed="rId2"/>
                <a:stretch>
                  <a:fillRect t="-7843" r="-8982" b="-39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179512" y="4752000"/>
            <a:ext cx="25218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</a:rPr>
              <a:t>Momentum reconstruction:    </a:t>
            </a:r>
            <a:r>
              <a:rPr lang="en-US" sz="1200" dirty="0" smtClean="0"/>
              <a:t>(</a:t>
            </a:r>
            <a:r>
              <a:rPr lang="en-US" sz="1200" dirty="0" smtClean="0">
                <a:latin typeface="Times New Roman"/>
                <a:cs typeface="Times New Roman"/>
              </a:rPr>
              <a:t>ħ=c=1)</a:t>
            </a:r>
            <a:endParaRPr lang="en-US" sz="1200" dirty="0"/>
          </a:p>
        </p:txBody>
      </p:sp>
      <p:sp>
        <p:nvSpPr>
          <p:cNvPr id="7" name="Textfeld 6"/>
          <p:cNvSpPr txBox="1"/>
          <p:nvPr/>
        </p:nvSpPr>
        <p:spPr>
          <a:xfrm>
            <a:off x="179512" y="5040000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four-momenta: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1151512" y="5472000"/>
                <a:ext cx="1767471" cy="7801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m:rPr>
                                    <m:brk m:alnAt="7"/>
                                  </m:rPr>
                                  <a:rPr lang="de-DE" sz="1400" b="0" i="1" smtClean="0">
                                    <a:latin typeface="Cambria Math"/>
                                  </a:rPr>
                                  <m:t>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𝑠𝑖𝑛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𝜙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de-DE" sz="1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de-DE" sz="1400" b="0" i="1" smtClean="0">
                                    <a:latin typeface="Cambria Math"/>
                                  </a:rPr>
                                  <m:t>𝑐𝑜𝑠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𝜃</m:t>
                                </m:r>
                                <m:r>
                                  <a:rPr lang="de-DE" sz="1400" b="0" i="1" smtClean="0">
                                    <a:latin typeface="Cambria Math"/>
                                    <a:ea typeface="Cambria Math"/>
                                  </a:rPr>
                                  <m:t>        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1512" y="5472000"/>
                <a:ext cx="1767471" cy="78015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1259512" y="6300000"/>
                <a:ext cx="10822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𝑝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0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  <a:ea typeface="Cambria Math"/>
                        </a:rPr>
                        <m:t>𝛽𝛾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512" y="6300000"/>
                <a:ext cx="1082283" cy="307777"/>
              </a:xfrm>
              <a:prstGeom prst="rect">
                <a:avLst/>
              </a:prstGeom>
              <a:blipFill rotWithShape="1">
                <a:blip r:embed="rId4"/>
                <a:stretch>
                  <a:fillRect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3960000" y="1260000"/>
                <a:ext cx="1760931" cy="352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1260000"/>
                <a:ext cx="1760931" cy="352532"/>
              </a:xfrm>
              <a:prstGeom prst="rect">
                <a:avLst/>
              </a:prstGeom>
              <a:blipFill rotWithShape="1">
                <a:blip r:embed="rId5"/>
                <a:stretch>
                  <a:fillRect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3960000" y="1659854"/>
                <a:ext cx="1779270" cy="12650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{"/>
                                  <m:endChr m:val="}"/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mP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nary>
                                      </m:e>
                                    </m:mr>
                                    <m:mr>
                                      <m:e>
                                        <m:nary>
                                          <m:naryPr>
                                            <m:chr m:val="∑"/>
                                            <m:supHide m:val="on"/>
                                            <m:ctrl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de-DE" sz="1400" b="0" i="1" smtClean="0">
                                                <a:latin typeface="Cambria Math"/>
                                              </a:rPr>
                                              <m:t>𝑖</m:t>
                                            </m:r>
                                          </m:sub>
                                          <m:sup/>
                                          <m:e>
                                            <m:groupChr>
                                              <m:groupChrPr>
                                                <m:chr m:val="→"/>
                                                <m:pos m:val="top"/>
                                                <m:ctrlPr>
                                                  <a:rPr lang="de-DE" sz="1400" b="0" i="1" smtClean="0">
                                                    <a:latin typeface="Cambria Math"/>
                                                  </a:rPr>
                                                </m:ctrlPr>
                                              </m:groupChrPr>
                                              <m:e>
                                                <m:sSub>
                                                  <m:sSubPr>
                                                    <m:ctrlP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𝑝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de-DE" sz="1400" b="0" i="1" smtClean="0">
                                                        <a:latin typeface="Cambria Math"/>
                                                      </a:rPr>
                                                      <m:t>𝑖</m:t>
                                                    </m:r>
                                                  </m:sub>
                                                </m:sSub>
                                              </m:e>
                                            </m:groupChr>
                                          </m:e>
                                        </m:nary>
                                      </m:e>
                                    </m:mr>
                                  </m:m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1659854"/>
                <a:ext cx="1779270" cy="126509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feld 1"/>
              <p:cNvSpPr txBox="1"/>
              <p:nvPr/>
            </p:nvSpPr>
            <p:spPr>
              <a:xfrm>
                <a:off x="3672000" y="2916000"/>
                <a:ext cx="321671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" name="Textfeld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2916000"/>
                <a:ext cx="3216713" cy="731995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3672000" y="3672000"/>
                <a:ext cx="4163063" cy="7319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 smtClean="0">
                                  <a:latin typeface="Cambria Math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1400" i="1" smtClean="0">
                                      <a:latin typeface="Cambria Math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  <m:sup/>
                                <m:e>
                                  <m:groupChr>
                                    <m:groupChrPr>
                                      <m:chr m:val="→"/>
                                      <m:pos m:val="top"/>
                                      <m:ctrlPr>
                                        <a:rPr lang="en-US" sz="1400" i="1" smtClean="0">
                                          <a:latin typeface="Cambria Math"/>
                                        </a:rPr>
                                      </m:ctrlPr>
                                    </m:groupChrPr>
                                    <m:e>
                                      <m:sSub>
                                        <m:sSubPr>
                                          <m:ctrlPr>
                                            <a:rPr lang="en-US" sz="1400" i="1" smtClean="0">
                                              <a:latin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de-DE" sz="1400" b="0" i="1" smtClean="0">
                                              <a:latin typeface="Cambria Math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groupChr>
                                </m:e>
                              </m:nary>
                            </m:e>
                          </m:d>
                        </m:e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de-DE" sz="1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nary>
                        <m:naryPr>
                          <m:chr m:val="∑"/>
                          <m:sup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de-DE" sz="1400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≠</m:t>
                          </m:r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𝛾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𝑗</m:t>
                              </m:r>
                            </m:sub>
                          </m:sSub>
                          <m:r>
                            <a:rPr lang="de-DE" sz="1400" b="0" i="1" smtClean="0">
                              <a:latin typeface="Cambria Math"/>
                            </a:rPr>
                            <m:t>𝑐𝑜𝑠</m:t>
                          </m:r>
                          <m:sSub>
                            <m:sSubPr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de-DE" sz="1400" b="0" i="1" smtClean="0">
                                  <a:latin typeface="Cambria Math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2000" y="3672000"/>
                <a:ext cx="4163063" cy="731995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3960000" y="4428000"/>
                <a:ext cx="4480586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</a:rPr>
                            <m:t>𝑝𝑟𝑜𝑗</m:t>
                          </m:r>
                        </m:sub>
                        <m:sup>
                          <m:r>
                            <a:rPr lang="de-DE" sz="1400" b="0" i="1" smtClean="0">
                              <a:latin typeface="Cambria Math"/>
                            </a:rPr>
                            <m:t>𝑖𝑛𝑣</m:t>
                          </m:r>
                        </m:sup>
                      </m:sSubSup>
                      <m:r>
                        <a:rPr lang="de-DE" sz="1400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000" y="4428000"/>
                <a:ext cx="4480586" cy="728854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212000" y="5184000"/>
                <a:ext cx="4893070" cy="728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p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∗</m:t>
                          </m:r>
                        </m:sup>
                      </m:sSup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/>
                            <m:e>
                              <m:sSup>
                                <m:sSup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+</m:t>
                          </m:r>
                          <m:nary>
                            <m:naryPr>
                              <m:chr m:val="∑"/>
                              <m:supHide m:val="on"/>
                              <m:ctrl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</a:rPr>
                                <m:t>𝑖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≠</m:t>
                              </m:r>
                              <m:r>
                                <a:rPr lang="de-DE" sz="1400" b="0" i="1" smtClean="0">
                                  <a:solidFill>
                                    <a:srgbClr val="0000CC"/>
                                  </a:solidFill>
                                  <a:latin typeface="Cambria Math"/>
                                  <a:ea typeface="Cambria Math"/>
                                </a:rPr>
                                <m:t>𝑗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𝛾</m:t>
                                  </m:r>
                                </m:e>
                                <m: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𝑗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𝑗</m:t>
                                      </m:r>
                                    </m:sub>
                                  </m:sSub>
                                  <m:r>
                                    <a:rPr lang="de-DE" sz="1400" b="0" i="1" smtClean="0">
                                      <a:solidFill>
                                        <a:srgbClr val="0000CC"/>
                                      </a:solidFill>
                                      <a:latin typeface="Cambria Math"/>
                                    </a:rPr>
                                    <m:t>𝑐𝑜𝑠</m:t>
                                  </m:r>
                                  <m:sSub>
                                    <m:sSubPr>
                                      <m:ctrlP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de-DE" sz="1400" b="0" i="1" smtClean="0">
                                          <a:solidFill>
                                            <a:srgbClr val="0000CC"/>
                                          </a:solidFill>
                                          <a:latin typeface="Cambria Math"/>
                                        </a:rPr>
                                        <m:t>𝑖𝑗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nary>
                        </m:e>
                      </m:rad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𝑝𝑟𝑜𝑗</m:t>
                          </m:r>
                        </m:sub>
                      </m:sSub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  <a:ea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000" y="5184000"/>
                <a:ext cx="4893070" cy="728854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3779912" y="6608385"/>
                <a:ext cx="123655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200" i="1" smtClean="0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  <m:sup>
                          <m:r>
                            <a:rPr lang="de-DE" sz="1200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120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de-DE" sz="1200" b="0" i="1" smtClean="0">
                              <a:latin typeface="Cambria Math"/>
                            </a:rPr>
                            <m:t>1−</m:t>
                          </m:r>
                          <m:sSup>
                            <m:sSupPr>
                              <m:ctrlPr>
                                <a:rPr lang="de-DE" sz="12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de-DE" sz="1200" b="0" i="1" smtClean="0"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e-DE" sz="12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de-DE" sz="1200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9912" y="6608385"/>
                <a:ext cx="1236556" cy="276999"/>
              </a:xfrm>
              <a:prstGeom prst="rect">
                <a:avLst/>
              </a:prstGeom>
              <a:blipFill rotWithShape="1">
                <a:blip r:embed="rId11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62430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Dipole strength distribution of </a:t>
            </a:r>
            <a:r>
              <a:rPr lang="en-GB" altLang="de-DE" sz="26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68</a:t>
            </a: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Ni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60000" y="6624000"/>
            <a:ext cx="29658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O. Wieland et al.; Phys. Rev. Lett 102, 092502 (2009)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999" y="1260000"/>
            <a:ext cx="3053810" cy="205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000" y="3672000"/>
            <a:ext cx="3107143" cy="2452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7524328" y="3744000"/>
            <a:ext cx="12057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direct </a:t>
            </a:r>
            <a:r>
              <a:rPr lang="el-GR" sz="1200" dirty="0" smtClean="0">
                <a:latin typeface="Times New Roman"/>
                <a:cs typeface="Times New Roman"/>
              </a:rPr>
              <a:t>γ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-decay</a:t>
            </a: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branching ratio:</a:t>
            </a:r>
          </a:p>
          <a:p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baseline="-250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0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/</a:t>
            </a:r>
            <a:r>
              <a:rPr lang="el-GR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2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= 7(2)%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600000" y="6624000"/>
            <a:ext cx="28456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D. Rossi et al.; Phys. Rev. Lett 111,  242503 (2013)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00" y="1620000"/>
            <a:ext cx="2457143" cy="2691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57627" y="1321023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mean field calculation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11" y="1321038"/>
            <a:ext cx="1000125" cy="666750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386719" y="4392000"/>
            <a:ext cx="23679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E.Litvinova</a:t>
            </a:r>
            <a:r>
              <a:rPr lang="en-US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et al.; PRC 79, (2009) 054312</a:t>
            </a:r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5184000" y="6084000"/>
            <a:ext cx="13612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γ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-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ray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184000" y="3204000"/>
            <a:ext cx="1542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neutron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decay</a:t>
            </a:r>
            <a:r>
              <a:rPr lang="de-DE" sz="1400" dirty="0" smtClean="0">
                <a:solidFill>
                  <a:srgbClr val="0000CC"/>
                </a:solidFill>
                <a:latin typeface="Times New Roman"/>
                <a:cs typeface="Times New Roman"/>
              </a:rPr>
              <a:t> </a:t>
            </a:r>
            <a:r>
              <a:rPr lang="de-DE" sz="1400" dirty="0" err="1" smtClean="0">
                <a:solidFill>
                  <a:srgbClr val="0000CC"/>
                </a:solidFill>
                <a:latin typeface="Times New Roman"/>
                <a:cs typeface="Times New Roman"/>
              </a:rPr>
              <a:t>data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17" name="Picture 26" descr="rising-bird-vie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4" r="9747"/>
          <a:stretch>
            <a:fillRect/>
          </a:stretch>
        </p:blipFill>
        <p:spPr bwMode="auto">
          <a:xfrm>
            <a:off x="648000" y="4788000"/>
            <a:ext cx="1911296" cy="176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2863641" y="2060848"/>
            <a:ext cx="12763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Pygmy resonance</a:t>
            </a:r>
            <a:endParaRPr lang="en-US" sz="1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95169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2-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212850"/>
            <a:ext cx="4103687" cy="529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680000" y="2520000"/>
            <a:ext cx="25843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of 2</a:t>
            </a:r>
            <a:r>
              <a:rPr lang="en-US" altLang="de-DE" sz="2000" kern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de-DE" sz="2000" kern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state</a:t>
            </a:r>
            <a:endParaRPr lang="de-DE" altLang="de-DE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80000" y="1548000"/>
            <a:ext cx="338105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200" kern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Nuclei with magic numbers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200" kern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neutrons/protons </a:t>
            </a:r>
            <a:endParaRPr lang="de-DE" altLang="de-DE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9"/>
          <p:cNvGraphicFramePr>
            <a:graphicFrameLocks noChangeAspect="1"/>
          </p:cNvGraphicFramePr>
          <p:nvPr/>
        </p:nvGraphicFramePr>
        <p:xfrm>
          <a:off x="3708400" y="1557338"/>
          <a:ext cx="484188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4" name="Equation" r:id="rId4" imgW="241200" imgH="266400" progId="Equation.3">
                  <p:embed/>
                </p:oleObj>
              </mc:Choice>
              <mc:Fallback>
                <p:oleObj name="Equation" r:id="rId4" imgW="24120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1557338"/>
                        <a:ext cx="484188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680000" y="4536000"/>
            <a:ext cx="290335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 B(E2; 2</a:t>
            </a:r>
            <a:r>
              <a:rPr lang="en-US" altLang="de-DE" sz="2000" kern="0" baseline="-2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de-DE" sz="2000" kern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→0</a:t>
            </a:r>
            <a:r>
              <a:rPr lang="en-US" altLang="de-DE" sz="2000" kern="0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altLang="de-DE" sz="20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values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1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transition probability measured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1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particle units (</a:t>
            </a:r>
            <a:r>
              <a:rPr lang="en-US" altLang="de-DE" sz="1200" b="1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</a:t>
            </a:r>
            <a:r>
              <a:rPr lang="en-US" altLang="de-DE" sz="1200" b="1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de-DE" altLang="de-DE" kern="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680000" y="5707063"/>
            <a:ext cx="3860351" cy="430887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de-DE" sz="2200" kern="0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we move away from stability?</a:t>
            </a:r>
            <a:endParaRPr lang="de-DE" altLang="de-DE" kern="0" dirty="0" smtClean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5632381"/>
              </p:ext>
            </p:extLst>
          </p:nvPr>
        </p:nvGraphicFramePr>
        <p:xfrm>
          <a:off x="2627313" y="5818188"/>
          <a:ext cx="1544637" cy="34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45" name="Equation" r:id="rId6" imgW="1015920" imgH="228600" progId="Equation.3">
                  <p:embed/>
                </p:oleObj>
              </mc:Choice>
              <mc:Fallback>
                <p:oleObj name="Equation" r:id="rId6" imgW="10159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818188"/>
                        <a:ext cx="1544637" cy="347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0" y="188640"/>
            <a:ext cx="9144000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Physics with Exotic Nuclei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000" b="1" dirty="0" smtClean="0">
                <a:solidFill>
                  <a:srgbClr val="000000"/>
                </a:solidFill>
                <a:latin typeface="Times New Roman" pitchFamily="18" charset="0"/>
                <a:ea typeface="ＭＳ Ｐゴシック" pitchFamily="34" charset="-128"/>
              </a:rPr>
              <a:t>Experimental evidence for magic numbers close to stability </a:t>
            </a:r>
          </a:p>
        </p:txBody>
      </p:sp>
    </p:spTree>
    <p:extLst>
      <p:ext uri="{BB962C8B-B14F-4D97-AF65-F5344CB8AC3E}">
        <p14:creationId xmlns:p14="http://schemas.microsoft.com/office/powerpoint/2010/main" val="836639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Production, Separation, Identification</a:t>
            </a:r>
          </a:p>
        </p:txBody>
      </p:sp>
      <p:grpSp>
        <p:nvGrpSpPr>
          <p:cNvPr id="48" name="Group 2"/>
          <p:cNvGrpSpPr>
            <a:grpSpLocks/>
          </p:cNvGrpSpPr>
          <p:nvPr/>
        </p:nvGrpSpPr>
        <p:grpSpPr bwMode="auto">
          <a:xfrm>
            <a:off x="5126038" y="1684809"/>
            <a:ext cx="958850" cy="963612"/>
            <a:chOff x="3152" y="1142"/>
            <a:chExt cx="604" cy="607"/>
          </a:xfrm>
        </p:grpSpPr>
        <p:sp>
          <p:nvSpPr>
            <p:cNvPr id="49" name="Text Box 3"/>
            <p:cNvSpPr txBox="1">
              <a:spLocks noChangeAspect="1" noChangeArrowheads="1"/>
            </p:cNvSpPr>
            <p:nvPr/>
          </p:nvSpPr>
          <p:spPr bwMode="auto">
            <a:xfrm>
              <a:off x="3152" y="1518"/>
              <a:ext cx="6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abrasion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50" name="Oval 4"/>
            <p:cNvSpPr>
              <a:spLocks noChangeAspect="1" noChangeArrowheads="1"/>
            </p:cNvSpPr>
            <p:nvPr/>
          </p:nvSpPr>
          <p:spPr bwMode="auto">
            <a:xfrm>
              <a:off x="3262" y="1142"/>
              <a:ext cx="215" cy="215"/>
            </a:xfrm>
            <a:prstGeom prst="ellipse">
              <a:avLst/>
            </a:prstGeom>
            <a:solidFill>
              <a:srgbClr val="333399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1" name="Oval 5"/>
            <p:cNvSpPr>
              <a:spLocks noChangeAspect="1" noChangeArrowheads="1"/>
            </p:cNvSpPr>
            <p:nvPr/>
          </p:nvSpPr>
          <p:spPr bwMode="auto">
            <a:xfrm>
              <a:off x="3405" y="1321"/>
              <a:ext cx="144" cy="143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2" name="AutoShape 6"/>
            <p:cNvSpPr>
              <a:spLocks noChangeAspect="1" noChangeArrowheads="1"/>
            </p:cNvSpPr>
            <p:nvPr/>
          </p:nvSpPr>
          <p:spPr bwMode="auto">
            <a:xfrm rot="-5400000">
              <a:off x="3352" y="1267"/>
              <a:ext cx="36" cy="143"/>
            </a:xfrm>
            <a:prstGeom prst="moon">
              <a:avLst>
                <a:gd name="adj" fmla="val 87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53" name="Line 7"/>
            <p:cNvSpPr>
              <a:spLocks noChangeAspect="1" noChangeShapeType="1"/>
            </p:cNvSpPr>
            <p:nvPr/>
          </p:nvSpPr>
          <p:spPr bwMode="auto">
            <a:xfrm>
              <a:off x="3459" y="1267"/>
              <a:ext cx="179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</p:grpSp>
      <p:grpSp>
        <p:nvGrpSpPr>
          <p:cNvPr id="54" name="Group 8"/>
          <p:cNvGrpSpPr>
            <a:grpSpLocks/>
          </p:cNvGrpSpPr>
          <p:nvPr/>
        </p:nvGrpSpPr>
        <p:grpSpPr bwMode="auto">
          <a:xfrm>
            <a:off x="3189288" y="1610196"/>
            <a:ext cx="1744662" cy="787400"/>
            <a:chOff x="1963" y="1095"/>
            <a:chExt cx="1099" cy="496"/>
          </a:xfrm>
        </p:grpSpPr>
        <p:grpSp>
          <p:nvGrpSpPr>
            <p:cNvPr id="55" name="Group 9"/>
            <p:cNvGrpSpPr>
              <a:grpSpLocks noChangeAspect="1"/>
            </p:cNvGrpSpPr>
            <p:nvPr/>
          </p:nvGrpSpPr>
          <p:grpSpPr bwMode="auto">
            <a:xfrm>
              <a:off x="2580" y="1142"/>
              <a:ext cx="482" cy="317"/>
              <a:chOff x="336" y="1680"/>
              <a:chExt cx="1344" cy="912"/>
            </a:xfrm>
          </p:grpSpPr>
          <p:sp>
            <p:nvSpPr>
              <p:cNvPr id="58" name="Oval 10"/>
              <p:cNvSpPr>
                <a:spLocks noChangeAspect="1" noChangeArrowheads="1"/>
              </p:cNvSpPr>
              <p:nvPr/>
            </p:nvSpPr>
            <p:spPr bwMode="auto">
              <a:xfrm>
                <a:off x="336" y="1680"/>
                <a:ext cx="576" cy="576"/>
              </a:xfrm>
              <a:prstGeom prst="ellipse">
                <a:avLst/>
              </a:prstGeom>
              <a:solidFill>
                <a:srgbClr val="3333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59" name="Oval 11"/>
              <p:cNvSpPr>
                <a:spLocks noChangeAspect="1" noChangeArrowheads="1"/>
              </p:cNvSpPr>
              <p:nvPr/>
            </p:nvSpPr>
            <p:spPr bwMode="auto">
              <a:xfrm>
                <a:off x="1296" y="2208"/>
                <a:ext cx="384" cy="384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  <p:sp>
            <p:nvSpPr>
              <p:cNvPr id="60" name="Line 12"/>
              <p:cNvSpPr>
                <a:spLocks noChangeAspect="1" noChangeShapeType="1"/>
              </p:cNvSpPr>
              <p:nvPr/>
            </p:nvSpPr>
            <p:spPr bwMode="auto">
              <a:xfrm>
                <a:off x="864" y="2016"/>
                <a:ext cx="480" cy="0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</a:endParaRPr>
              </a:p>
            </p:txBody>
          </p:sp>
        </p:grpSp>
        <p:sp>
          <p:nvSpPr>
            <p:cNvPr id="56" name="Text Box 13"/>
            <p:cNvSpPr txBox="1">
              <a:spLocks noChangeArrowheads="1"/>
            </p:cNvSpPr>
            <p:nvPr/>
          </p:nvSpPr>
          <p:spPr bwMode="auto">
            <a:xfrm>
              <a:off x="1963" y="1095"/>
              <a:ext cx="60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projectile</a:t>
              </a:r>
              <a:endPara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57" name="Text Box 14"/>
            <p:cNvSpPr txBox="1">
              <a:spLocks noChangeArrowheads="1"/>
            </p:cNvSpPr>
            <p:nvPr/>
          </p:nvSpPr>
          <p:spPr bwMode="auto">
            <a:xfrm>
              <a:off x="2201" y="1379"/>
              <a:ext cx="83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600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target nucleus</a:t>
              </a:r>
              <a:endPara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61" name="Group 15"/>
          <p:cNvGrpSpPr>
            <a:grpSpLocks/>
          </p:cNvGrpSpPr>
          <p:nvPr/>
        </p:nvGrpSpPr>
        <p:grpSpPr bwMode="auto">
          <a:xfrm>
            <a:off x="6189663" y="1557809"/>
            <a:ext cx="2703512" cy="1090612"/>
            <a:chOff x="3853" y="1062"/>
            <a:chExt cx="1703" cy="687"/>
          </a:xfrm>
        </p:grpSpPr>
        <p:sp>
          <p:nvSpPr>
            <p:cNvPr id="62" name="Text Box 16"/>
            <p:cNvSpPr txBox="1">
              <a:spLocks noChangeAspect="1" noChangeArrowheads="1"/>
            </p:cNvSpPr>
            <p:nvPr/>
          </p:nvSpPr>
          <p:spPr bwMode="auto">
            <a:xfrm>
              <a:off x="3853" y="1518"/>
              <a:ext cx="5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GB" altLang="de-DE" smtClean="0">
                  <a:solidFill>
                    <a:srgbClr val="000000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ablation</a:t>
              </a:r>
              <a:endParaRPr lang="de-DE" altLang="de-DE" smtClean="0">
                <a:solidFill>
                  <a:srgbClr val="000000"/>
                </a:solidFill>
                <a:latin typeface="Arial" pitchFamily="34" charset="0"/>
                <a:ea typeface="ＭＳ Ｐゴシック"/>
                <a:cs typeface="Arial" pitchFamily="34" charset="0"/>
              </a:endParaRPr>
            </a:p>
          </p:txBody>
        </p:sp>
        <p:sp>
          <p:nvSpPr>
            <p:cNvPr id="63" name="Oval 17"/>
            <p:cNvSpPr>
              <a:spLocks noChangeAspect="1" noChangeArrowheads="1"/>
            </p:cNvSpPr>
            <p:nvPr/>
          </p:nvSpPr>
          <p:spPr bwMode="auto">
            <a:xfrm>
              <a:off x="4056" y="1166"/>
              <a:ext cx="173" cy="179"/>
            </a:xfrm>
            <a:prstGeom prst="ellipse">
              <a:avLst/>
            </a:prstGeom>
            <a:solidFill>
              <a:srgbClr val="0033CC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64" name="Oval 18"/>
            <p:cNvSpPr>
              <a:spLocks noChangeAspect="1" noChangeArrowheads="1"/>
            </p:cNvSpPr>
            <p:nvPr/>
          </p:nvSpPr>
          <p:spPr bwMode="auto">
            <a:xfrm>
              <a:off x="4027" y="1151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65" name="Oval 19"/>
            <p:cNvSpPr>
              <a:spLocks noChangeAspect="1" noChangeArrowheads="1"/>
            </p:cNvSpPr>
            <p:nvPr/>
          </p:nvSpPr>
          <p:spPr bwMode="auto">
            <a:xfrm>
              <a:off x="3998" y="1301"/>
              <a:ext cx="14" cy="14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66" name="Oval 20"/>
            <p:cNvSpPr>
              <a:spLocks noChangeAspect="1" noChangeArrowheads="1"/>
            </p:cNvSpPr>
            <p:nvPr/>
          </p:nvSpPr>
          <p:spPr bwMode="auto">
            <a:xfrm>
              <a:off x="4200" y="1390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67" name="Oval 21"/>
            <p:cNvSpPr>
              <a:spLocks noChangeAspect="1" noChangeArrowheads="1"/>
            </p:cNvSpPr>
            <p:nvPr/>
          </p:nvSpPr>
          <p:spPr bwMode="auto">
            <a:xfrm>
              <a:off x="4200" y="1151"/>
              <a:ext cx="15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68" name="Line 22"/>
            <p:cNvSpPr>
              <a:spLocks noChangeAspect="1" noChangeShapeType="1"/>
            </p:cNvSpPr>
            <p:nvPr/>
          </p:nvSpPr>
          <p:spPr bwMode="auto">
            <a:xfrm flipH="1">
              <a:off x="3940" y="1315"/>
              <a:ext cx="58" cy="45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69" name="Line 23"/>
            <p:cNvSpPr>
              <a:spLocks noChangeAspect="1" noChangeShapeType="1"/>
            </p:cNvSpPr>
            <p:nvPr/>
          </p:nvSpPr>
          <p:spPr bwMode="auto">
            <a:xfrm>
              <a:off x="4215" y="1405"/>
              <a:ext cx="43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0" name="Line 24"/>
            <p:cNvSpPr>
              <a:spLocks noChangeAspect="1" noChangeShapeType="1"/>
            </p:cNvSpPr>
            <p:nvPr/>
          </p:nvSpPr>
          <p:spPr bwMode="auto">
            <a:xfrm flipV="1">
              <a:off x="4215" y="1122"/>
              <a:ext cx="72" cy="29"/>
            </a:xfrm>
            <a:prstGeom prst="line">
              <a:avLst/>
            </a:prstGeom>
            <a:noFill/>
            <a:ln w="1587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1" name="Line 25"/>
            <p:cNvSpPr>
              <a:spLocks noChangeAspect="1" noChangeShapeType="1"/>
            </p:cNvSpPr>
            <p:nvPr/>
          </p:nvSpPr>
          <p:spPr bwMode="auto">
            <a:xfrm flipH="1" flipV="1">
              <a:off x="3998" y="1092"/>
              <a:ext cx="29" cy="59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2" name="Line 26"/>
            <p:cNvSpPr>
              <a:spLocks noChangeAspect="1" noChangeShapeType="1"/>
            </p:cNvSpPr>
            <p:nvPr/>
          </p:nvSpPr>
          <p:spPr bwMode="auto">
            <a:xfrm>
              <a:off x="4215" y="1256"/>
              <a:ext cx="145" cy="0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3" name="Oval 27"/>
            <p:cNvSpPr>
              <a:spLocks noChangeAspect="1" noChangeArrowheads="1"/>
            </p:cNvSpPr>
            <p:nvPr/>
          </p:nvSpPr>
          <p:spPr bwMode="auto">
            <a:xfrm>
              <a:off x="4157" y="1301"/>
              <a:ext cx="14" cy="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4" name="Oval 28"/>
            <p:cNvSpPr>
              <a:spLocks noChangeAspect="1" noChangeArrowheads="1"/>
            </p:cNvSpPr>
            <p:nvPr/>
          </p:nvSpPr>
          <p:spPr bwMode="auto">
            <a:xfrm>
              <a:off x="4157" y="122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5" name="Oval 29"/>
            <p:cNvSpPr>
              <a:spLocks noChangeAspect="1" noChangeArrowheads="1"/>
            </p:cNvSpPr>
            <p:nvPr/>
          </p:nvSpPr>
          <p:spPr bwMode="auto">
            <a:xfrm>
              <a:off x="4099" y="1256"/>
              <a:ext cx="14" cy="1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6" name="Oval 30"/>
            <p:cNvSpPr>
              <a:spLocks noChangeAspect="1" noChangeArrowheads="1"/>
            </p:cNvSpPr>
            <p:nvPr/>
          </p:nvSpPr>
          <p:spPr bwMode="auto">
            <a:xfrm>
              <a:off x="4099" y="1390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7" name="Oval 31"/>
            <p:cNvSpPr>
              <a:spLocks noChangeAspect="1" noChangeArrowheads="1"/>
            </p:cNvSpPr>
            <p:nvPr/>
          </p:nvSpPr>
          <p:spPr bwMode="auto">
            <a:xfrm>
              <a:off x="4128" y="1107"/>
              <a:ext cx="14" cy="15"/>
            </a:xfrm>
            <a:prstGeom prst="ellipse">
              <a:avLst/>
            </a:prstGeom>
            <a:solidFill>
              <a:srgbClr val="BBE0E3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8" name="Line 32"/>
            <p:cNvSpPr>
              <a:spLocks noChangeAspect="1" noChangeShapeType="1"/>
            </p:cNvSpPr>
            <p:nvPr/>
          </p:nvSpPr>
          <p:spPr bwMode="auto">
            <a:xfrm flipV="1">
              <a:off x="4128" y="1062"/>
              <a:ext cx="0" cy="45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79" name="Line 33"/>
            <p:cNvSpPr>
              <a:spLocks noChangeAspect="1" noChangeShapeType="1"/>
            </p:cNvSpPr>
            <p:nvPr/>
          </p:nvSpPr>
          <p:spPr bwMode="auto">
            <a:xfrm flipH="1">
              <a:off x="4084" y="1405"/>
              <a:ext cx="15" cy="74"/>
            </a:xfrm>
            <a:prstGeom prst="line">
              <a:avLst/>
            </a:prstGeom>
            <a:noFill/>
            <a:ln w="1587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endParaRPr>
            </a:p>
          </p:txBody>
        </p:sp>
        <p:sp>
          <p:nvSpPr>
            <p:cNvPr id="80" name="Text Box 34"/>
            <p:cNvSpPr txBox="1">
              <a:spLocks noChangeArrowheads="1"/>
            </p:cNvSpPr>
            <p:nvPr/>
          </p:nvSpPr>
          <p:spPr bwMode="auto">
            <a:xfrm>
              <a:off x="4340" y="1117"/>
              <a:ext cx="12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mtClean="0">
                  <a:solidFill>
                    <a:srgbClr val="0000CC"/>
                  </a:solidFill>
                  <a:latin typeface="Times New Roman" pitchFamily="18" charset="0"/>
                  <a:ea typeface="ＭＳ Ｐゴシック"/>
                  <a:cs typeface="Arial" pitchFamily="34" charset="0"/>
                </a:rPr>
                <a:t>projectile fragment</a:t>
              </a:r>
              <a:endParaRPr lang="de-DE" altLang="de-DE" smtClean="0">
                <a:solidFill>
                  <a:srgbClr val="0000CC"/>
                </a:solidFill>
                <a:latin typeface="Times New Roman" pitchFamily="18" charset="0"/>
                <a:ea typeface="ＭＳ Ｐゴシック"/>
                <a:cs typeface="Arial" pitchFamily="34" charset="0"/>
              </a:endParaRPr>
            </a:p>
          </p:txBody>
        </p:sp>
      </p:grpSp>
      <p:grpSp>
        <p:nvGrpSpPr>
          <p:cNvPr id="81" name="Group 35"/>
          <p:cNvGrpSpPr>
            <a:grpSpLocks/>
          </p:cNvGrpSpPr>
          <p:nvPr/>
        </p:nvGrpSpPr>
        <p:grpSpPr bwMode="auto">
          <a:xfrm>
            <a:off x="395288" y="1278831"/>
            <a:ext cx="2632075" cy="1862137"/>
            <a:chOff x="249" y="443"/>
            <a:chExt cx="1658" cy="1173"/>
          </a:xfrm>
        </p:grpSpPr>
        <p:pic>
          <p:nvPicPr>
            <p:cNvPr id="82" name="Picture 36" descr="3dgsimodell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443"/>
              <a:ext cx="1496" cy="1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3" name="Text Box 37"/>
            <p:cNvSpPr txBox="1">
              <a:spLocks noChangeArrowheads="1"/>
            </p:cNvSpPr>
            <p:nvPr/>
          </p:nvSpPr>
          <p:spPr bwMode="auto">
            <a:xfrm>
              <a:off x="1428" y="641"/>
              <a:ext cx="25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SIS</a:t>
              </a:r>
            </a:p>
          </p:txBody>
        </p:sp>
        <p:sp>
          <p:nvSpPr>
            <p:cNvPr id="84" name="Text Box 38"/>
            <p:cNvSpPr txBox="1">
              <a:spLocks noChangeArrowheads="1"/>
            </p:cNvSpPr>
            <p:nvPr/>
          </p:nvSpPr>
          <p:spPr bwMode="auto">
            <a:xfrm rot="780000">
              <a:off x="566" y="715"/>
              <a:ext cx="49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UNILAC</a:t>
              </a:r>
            </a:p>
          </p:txBody>
        </p:sp>
        <p:sp>
          <p:nvSpPr>
            <p:cNvPr id="85" name="Text Box 39"/>
            <p:cNvSpPr txBox="1">
              <a:spLocks noChangeArrowheads="1"/>
            </p:cNvSpPr>
            <p:nvPr/>
          </p:nvSpPr>
          <p:spPr bwMode="auto">
            <a:xfrm>
              <a:off x="1610" y="890"/>
              <a:ext cx="29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de-DE" sz="1200" b="1" smtClean="0">
                  <a:solidFill>
                    <a:srgbClr val="FF0000"/>
                  </a:solidFill>
                  <a:latin typeface="Times New Roman" pitchFamily="18" charset="0"/>
                  <a:ea typeface="ＭＳ Ｐゴシック"/>
                </a:rPr>
                <a:t>FRS</a:t>
              </a:r>
            </a:p>
          </p:txBody>
        </p:sp>
      </p:grpSp>
      <p:pic>
        <p:nvPicPr>
          <p:cNvPr id="86" name="Picture 4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2852936"/>
            <a:ext cx="2286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35563"/>
            <a:ext cx="1749425" cy="124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8" name="Text Box 43"/>
          <p:cNvSpPr txBox="1">
            <a:spLocks noChangeArrowheads="1"/>
          </p:cNvSpPr>
          <p:nvPr/>
        </p:nvSpPr>
        <p:spPr bwMode="auto">
          <a:xfrm>
            <a:off x="2268538" y="5135563"/>
            <a:ext cx="100806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TPC-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x,y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position</a:t>
            </a:r>
            <a:r>
              <a:rPr lang="de-DE" altLang="de-DE" sz="1600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@ S2,S4</a:t>
            </a:r>
          </a:p>
        </p:txBody>
      </p:sp>
      <p:pic>
        <p:nvPicPr>
          <p:cNvPr id="89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888" y="5135563"/>
            <a:ext cx="1712912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 Box 45"/>
          <p:cNvSpPr txBox="1">
            <a:spLocks noChangeArrowheads="1"/>
          </p:cNvSpPr>
          <p:nvPr/>
        </p:nvSpPr>
        <p:spPr bwMode="auto">
          <a:xfrm>
            <a:off x="5003800" y="5135563"/>
            <a:ext cx="129698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Plastic scintillator (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TOF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@ S4</a:t>
            </a:r>
          </a:p>
        </p:txBody>
      </p:sp>
      <p:pic>
        <p:nvPicPr>
          <p:cNvPr id="91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975" y="5135563"/>
            <a:ext cx="1519238" cy="123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" name="Text Box 47"/>
          <p:cNvSpPr txBox="1">
            <a:spLocks noChangeArrowheads="1"/>
          </p:cNvSpPr>
          <p:nvPr/>
        </p:nvSpPr>
        <p:spPr bwMode="auto">
          <a:xfrm>
            <a:off x="7667625" y="5135563"/>
            <a:ext cx="10810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MUSIC (</a:t>
            </a:r>
            <a:r>
              <a:rPr lang="el-GR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pitchFamily="34" charset="0"/>
              </a:rPr>
              <a:t>Δ</a:t>
            </a:r>
            <a:r>
              <a:rPr lang="de-DE" altLang="de-DE" sz="16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  <a:cs typeface="Arial" pitchFamily="34" charset="0"/>
              </a:rPr>
              <a:t>E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pitchFamily="34" charset="0"/>
              </a:rPr>
              <a:t>)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  <a:cs typeface="Arial" pitchFamily="34" charset="0"/>
              </a:rPr>
              <a:t>@ S4</a:t>
            </a:r>
            <a:endParaRPr lang="el-GR" altLang="de-DE" sz="1600" smtClean="0">
              <a:solidFill>
                <a:srgbClr val="000000"/>
              </a:solidFill>
              <a:latin typeface="Times New Roman" pitchFamily="18" charset="0"/>
              <a:ea typeface="ＭＳ Ｐゴシック"/>
              <a:cs typeface="Arial" pitchFamily="34" charset="0"/>
            </a:endParaRPr>
          </a:p>
        </p:txBody>
      </p:sp>
      <p:sp>
        <p:nvSpPr>
          <p:cNvPr id="93" name="Text Box 48"/>
          <p:cNvSpPr txBox="1">
            <a:spLocks noChangeArrowheads="1"/>
          </p:cNvSpPr>
          <p:nvPr/>
        </p:nvSpPr>
        <p:spPr bwMode="auto">
          <a:xfrm>
            <a:off x="539750" y="4591050"/>
            <a:ext cx="2303463" cy="346075"/>
          </a:xfrm>
          <a:prstGeom prst="rect">
            <a:avLst/>
          </a:prstGeom>
          <a:solidFill>
            <a:srgbClr val="BBE0E3"/>
          </a:solidFill>
          <a:ln w="9525">
            <a:solidFill>
              <a:srgbClr val="0000CC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1600" b="1" i="0" u="none" strike="noStrike" kern="0" cap="none" spc="0" normalizeH="0" baseline="0" noProof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ＭＳ Ｐゴシック"/>
                <a:cs typeface="Times New Roman" pitchFamily="18" charset="0"/>
              </a:rPr>
              <a:t>Standard FRS detectors</a:t>
            </a:r>
            <a:endParaRPr kumimoji="0" lang="el-GR" altLang="de-DE" sz="1600" b="1" i="0" u="none" strike="noStrike" kern="0" cap="none" spc="0" normalizeH="0" baseline="0" noProof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ＭＳ Ｐゴシック"/>
              <a:cs typeface="Times New Roman" pitchFamily="18" charset="0"/>
            </a:endParaRPr>
          </a:p>
        </p:txBody>
      </p:sp>
      <p:sp>
        <p:nvSpPr>
          <p:cNvPr id="94" name="Rectangle 49"/>
          <p:cNvSpPr>
            <a:spLocks noChangeArrowheads="1"/>
          </p:cNvSpPr>
          <p:nvPr/>
        </p:nvSpPr>
        <p:spPr bwMode="auto">
          <a:xfrm>
            <a:off x="3203575" y="1484784"/>
            <a:ext cx="5761038" cy="1152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ＭＳ Ｐゴシック"/>
            </a:endParaRPr>
          </a:p>
        </p:txBody>
      </p:sp>
      <p:sp>
        <p:nvSpPr>
          <p:cNvPr id="95" name="Text Box 50"/>
          <p:cNvSpPr txBox="1">
            <a:spLocks noChangeArrowheads="1"/>
          </p:cNvSpPr>
          <p:nvPr/>
        </p:nvSpPr>
        <p:spPr bwMode="auto">
          <a:xfrm>
            <a:off x="5246688" y="3914973"/>
            <a:ext cx="1054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FR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agment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600" b="1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</a:t>
            </a:r>
            <a:r>
              <a:rPr lang="de-DE" altLang="de-DE" sz="16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eparator</a:t>
            </a:r>
          </a:p>
        </p:txBody>
      </p:sp>
    </p:spTree>
    <p:extLst>
      <p:ext uri="{BB962C8B-B14F-4D97-AF65-F5344CB8AC3E}">
        <p14:creationId xmlns:p14="http://schemas.microsoft.com/office/powerpoint/2010/main" val="156050929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graphicFrame>
        <p:nvGraphicFramePr>
          <p:cNvPr id="6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6006492"/>
              </p:ext>
            </p:extLst>
          </p:nvPr>
        </p:nvGraphicFramePr>
        <p:xfrm>
          <a:off x="179388" y="1275806"/>
          <a:ext cx="6332537" cy="2141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Photo Editor Photo" r:id="rId3" imgW="7914286" imgH="2676899" progId="MSPhotoEd.3">
                  <p:embed/>
                </p:oleObj>
              </mc:Choice>
              <mc:Fallback>
                <p:oleObj name="Photo Editor Photo" r:id="rId3" imgW="7914286" imgH="2676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1275806"/>
                        <a:ext cx="6332537" cy="2141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2857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5435600" y="1617118"/>
            <a:ext cx="1224632" cy="24622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en-US" altLang="de-DE" sz="1000" b="1" dirty="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Sn, 100 MeV/u</a:t>
            </a:r>
            <a:endParaRPr lang="en-US" altLang="de-DE" sz="1000" dirty="0" smtClean="0">
              <a:solidFill>
                <a:srgbClr val="0000CC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8" name="Line 45"/>
          <p:cNvSpPr>
            <a:spLocks noChangeShapeType="1"/>
          </p:cNvSpPr>
          <p:nvPr/>
        </p:nvSpPr>
        <p:spPr bwMode="auto">
          <a:xfrm>
            <a:off x="5365750" y="1904456"/>
            <a:ext cx="574675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9" name="Text Box 46"/>
          <p:cNvSpPr txBox="1">
            <a:spLocks noChangeArrowheads="1"/>
          </p:cNvSpPr>
          <p:nvPr/>
        </p:nvSpPr>
        <p:spPr bwMode="auto">
          <a:xfrm>
            <a:off x="247650" y="2164806"/>
            <a:ext cx="1024370" cy="27748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54000" tIns="61200" rIns="54000" bIns="612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000" b="1" baseline="30000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124</a:t>
            </a:r>
            <a:r>
              <a:rPr lang="en-US" altLang="de-DE" sz="1000" b="1" dirty="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Xe, 793MeV/u</a:t>
            </a:r>
            <a:endParaRPr lang="en-US" altLang="de-DE" sz="1000" dirty="0" smtClean="0">
              <a:solidFill>
                <a:srgbClr val="FF0000"/>
              </a:solidFill>
              <a:latin typeface="Times New Roman" pitchFamily="18" charset="0"/>
              <a:ea typeface="ＭＳ Ｐゴシック"/>
            </a:endParaRPr>
          </a:p>
        </p:txBody>
      </p:sp>
      <p:pic>
        <p:nvPicPr>
          <p:cNvPr id="38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3141663"/>
            <a:ext cx="1443038" cy="111760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6056313" cy="187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 Box 17"/>
          <p:cNvSpPr txBox="1">
            <a:spLocks noChangeArrowheads="1"/>
          </p:cNvSpPr>
          <p:nvPr/>
        </p:nvSpPr>
        <p:spPr bwMode="auto">
          <a:xfrm>
            <a:off x="158750" y="4221163"/>
            <a:ext cx="2149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standard scintillator (SC21)</a:t>
            </a:r>
          </a:p>
        </p:txBody>
      </p:sp>
      <p:sp>
        <p:nvSpPr>
          <p:cNvPr id="41" name="Text Box 18"/>
          <p:cNvSpPr txBox="1">
            <a:spLocks noChangeArrowheads="1"/>
          </p:cNvSpPr>
          <p:nvPr/>
        </p:nvSpPr>
        <p:spPr bwMode="auto">
          <a:xfrm>
            <a:off x="3187700" y="4221163"/>
            <a:ext cx="2032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finger segmented detector</a:t>
            </a: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6280150" y="4602163"/>
            <a:ext cx="28067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104</a:t>
            </a: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Sn fragments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           using </a:t>
            </a:r>
            <a:r>
              <a:rPr lang="de-DE" altLang="de-DE" sz="1400" baseline="300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124</a:t>
            </a: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Xe at 793 MeV/u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40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         </a:t>
            </a:r>
            <a:r>
              <a:rPr lang="de-DE" altLang="de-DE" sz="1400" b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high rate at S2 </a:t>
            </a:r>
            <a:r>
              <a:rPr lang="de-DE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~10</a:t>
            </a:r>
            <a:r>
              <a:rPr lang="de-DE" altLang="de-DE" sz="1400" b="1" baseline="30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6</a:t>
            </a:r>
            <a:r>
              <a:rPr lang="de-DE" altLang="de-DE" sz="1400" b="1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 s</a:t>
            </a:r>
            <a:r>
              <a:rPr lang="de-DE" altLang="de-DE" sz="1400" b="1" baseline="30000" smtClean="0">
                <a:solidFill>
                  <a:srgbClr val="FF0000"/>
                </a:solidFill>
                <a:latin typeface="Times New Roman" pitchFamily="18" charset="0"/>
                <a:ea typeface="ＭＳ Ｐゴシック"/>
              </a:rPr>
              <a:t>-1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de-DE" altLang="de-DE" sz="1400" b="1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altLang="de-DE" sz="140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 </a:t>
            </a: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~2400 % more tracking efficiency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Ø"/>
            </a:pPr>
            <a:r>
              <a:rPr lang="de-DE" altLang="de-DE" sz="1400" smtClean="0">
                <a:solidFill>
                  <a:srgbClr val="0000CC"/>
                </a:solidFill>
                <a:latin typeface="Times New Roman" pitchFamily="18" charset="0"/>
                <a:ea typeface="ＭＳ Ｐゴシック"/>
              </a:rPr>
              <a:t> good A/Q resolving power</a:t>
            </a:r>
          </a:p>
        </p:txBody>
      </p:sp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900000" y="6624000"/>
            <a:ext cx="966931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000" i="1" dirty="0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Frederic </a:t>
            </a:r>
            <a:r>
              <a:rPr lang="de-DE" altLang="de-DE" sz="1000" i="1" dirty="0" err="1" smtClean="0">
                <a:solidFill>
                  <a:srgbClr val="000000"/>
                </a:solidFill>
                <a:latin typeface="Times New Roman" pitchFamily="18" charset="0"/>
                <a:ea typeface="ＭＳ Ｐゴシック"/>
              </a:rPr>
              <a:t>Ameil</a:t>
            </a:r>
            <a:endParaRPr lang="de-DE" altLang="de-DE" sz="1000" i="1" dirty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4" name="Line 21"/>
          <p:cNvSpPr>
            <a:spLocks noChangeShapeType="1"/>
          </p:cNvSpPr>
          <p:nvPr/>
        </p:nvSpPr>
        <p:spPr bwMode="auto">
          <a:xfrm rot="-720000" flipH="1" flipV="1">
            <a:off x="3096134" y="2811136"/>
            <a:ext cx="144000" cy="360363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5" name="Rectangle 22"/>
          <p:cNvSpPr>
            <a:spLocks noChangeArrowheads="1"/>
          </p:cNvSpPr>
          <p:nvPr/>
        </p:nvSpPr>
        <p:spPr bwMode="auto">
          <a:xfrm>
            <a:off x="0" y="4149725"/>
            <a:ext cx="2843213" cy="241538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0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7" name="Text Box 24"/>
          <p:cNvSpPr txBox="1">
            <a:spLocks noChangeArrowheads="1"/>
          </p:cNvSpPr>
          <p:nvPr/>
        </p:nvSpPr>
        <p:spPr bwMode="auto">
          <a:xfrm>
            <a:off x="4714875" y="2492896"/>
            <a:ext cx="865188" cy="369332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200" dirty="0" err="1" smtClean="0">
                <a:solidFill>
                  <a:srgbClr val="CC0099"/>
                </a:solidFill>
                <a:latin typeface="Times New Roman" pitchFamily="18" charset="0"/>
                <a:ea typeface="ＭＳ Ｐゴシック"/>
              </a:rPr>
              <a:t>new</a:t>
            </a:r>
            <a:r>
              <a:rPr lang="de-DE" altLang="de-DE" sz="1200" dirty="0" smtClean="0">
                <a:solidFill>
                  <a:srgbClr val="CC0099"/>
                </a:solidFill>
                <a:latin typeface="Times New Roman" pitchFamily="18" charset="0"/>
                <a:ea typeface="ＭＳ Ｐゴシック"/>
              </a:rPr>
              <a:t> digital </a:t>
            </a:r>
            <a:r>
              <a:rPr lang="de-DE" altLang="de-DE" sz="1200" dirty="0" err="1" smtClean="0">
                <a:solidFill>
                  <a:srgbClr val="CC0099"/>
                </a:solidFill>
                <a:latin typeface="Times New Roman" pitchFamily="18" charset="0"/>
                <a:ea typeface="ＭＳ Ｐゴシック"/>
              </a:rPr>
              <a:t>readout</a:t>
            </a:r>
            <a:endParaRPr lang="de-DE" altLang="de-DE" sz="1200" dirty="0" smtClean="0">
              <a:solidFill>
                <a:srgbClr val="CC0099"/>
              </a:solidFill>
              <a:latin typeface="Times New Roman" pitchFamily="18" charset="0"/>
              <a:ea typeface="ＭＳ Ｐゴシック"/>
            </a:endParaRPr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6877050" y="5218113"/>
            <a:ext cx="1908175" cy="2873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latin typeface="Times New Roman" pitchFamily="18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715007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4" grpId="0" animBg="1"/>
      <p:bldP spid="45" grpId="0" animBg="1"/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675" y="2276475"/>
            <a:ext cx="3365500" cy="3446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eihandform 5"/>
          <p:cNvSpPr/>
          <p:nvPr/>
        </p:nvSpPr>
        <p:spPr bwMode="auto">
          <a:xfrm>
            <a:off x="5923967" y="2289600"/>
            <a:ext cx="2968514" cy="898401"/>
          </a:xfrm>
          <a:custGeom>
            <a:avLst/>
            <a:gdLst>
              <a:gd name="connsiteX0" fmla="*/ 0 w 2993361"/>
              <a:gd name="connsiteY0" fmla="*/ 0 h 898401"/>
              <a:gd name="connsiteX1" fmla="*/ 544152 w 2993361"/>
              <a:gd name="connsiteY1" fmla="*/ 336589 h 898401"/>
              <a:gd name="connsiteX2" fmla="*/ 863911 w 2993361"/>
              <a:gd name="connsiteY2" fmla="*/ 544152 h 898401"/>
              <a:gd name="connsiteX3" fmla="*/ 1127573 w 2993361"/>
              <a:gd name="connsiteY3" fmla="*/ 684397 h 898401"/>
              <a:gd name="connsiteX4" fmla="*/ 1346355 w 2993361"/>
              <a:gd name="connsiteY4" fmla="*/ 774155 h 898401"/>
              <a:gd name="connsiteX5" fmla="*/ 1581968 w 2993361"/>
              <a:gd name="connsiteY5" fmla="*/ 841472 h 898401"/>
              <a:gd name="connsiteX6" fmla="*/ 1901727 w 2993361"/>
              <a:gd name="connsiteY6" fmla="*/ 886351 h 898401"/>
              <a:gd name="connsiteX7" fmla="*/ 2187828 w 2993361"/>
              <a:gd name="connsiteY7" fmla="*/ 897570 h 898401"/>
              <a:gd name="connsiteX8" fmla="*/ 2535636 w 2993361"/>
              <a:gd name="connsiteY8" fmla="*/ 897570 h 898401"/>
              <a:gd name="connsiteX9" fmla="*/ 2956373 w 2993361"/>
              <a:gd name="connsiteY9" fmla="*/ 891961 h 898401"/>
              <a:gd name="connsiteX10" fmla="*/ 2945153 w 2993361"/>
              <a:gd name="connsiteY10" fmla="*/ 891961 h 89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93361" h="898401">
                <a:moveTo>
                  <a:pt x="0" y="0"/>
                </a:moveTo>
                <a:lnTo>
                  <a:pt x="544152" y="336589"/>
                </a:lnTo>
                <a:cubicBezTo>
                  <a:pt x="688137" y="427281"/>
                  <a:pt x="766674" y="486184"/>
                  <a:pt x="863911" y="544152"/>
                </a:cubicBezTo>
                <a:cubicBezTo>
                  <a:pt x="961148" y="602120"/>
                  <a:pt x="1047166" y="646063"/>
                  <a:pt x="1127573" y="684397"/>
                </a:cubicBezTo>
                <a:cubicBezTo>
                  <a:pt x="1207980" y="722731"/>
                  <a:pt x="1270623" y="747976"/>
                  <a:pt x="1346355" y="774155"/>
                </a:cubicBezTo>
                <a:cubicBezTo>
                  <a:pt x="1422088" y="800334"/>
                  <a:pt x="1489406" y="822773"/>
                  <a:pt x="1581968" y="841472"/>
                </a:cubicBezTo>
                <a:cubicBezTo>
                  <a:pt x="1674530" y="860171"/>
                  <a:pt x="1800750" y="877001"/>
                  <a:pt x="1901727" y="886351"/>
                </a:cubicBezTo>
                <a:cubicBezTo>
                  <a:pt x="2002704" y="895701"/>
                  <a:pt x="2082177" y="895700"/>
                  <a:pt x="2187828" y="897570"/>
                </a:cubicBezTo>
                <a:cubicBezTo>
                  <a:pt x="2293479" y="899440"/>
                  <a:pt x="2535636" y="897570"/>
                  <a:pt x="2535636" y="897570"/>
                </a:cubicBezTo>
                <a:lnTo>
                  <a:pt x="2956373" y="891961"/>
                </a:lnTo>
                <a:cubicBezTo>
                  <a:pt x="3024626" y="891026"/>
                  <a:pt x="2984889" y="891493"/>
                  <a:pt x="2945153" y="891961"/>
                </a:cubicBezTo>
              </a:path>
            </a:pathLst>
          </a:cu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ihandform 6"/>
          <p:cNvSpPr/>
          <p:nvPr/>
        </p:nvSpPr>
        <p:spPr bwMode="auto">
          <a:xfrm>
            <a:off x="5923966" y="2289600"/>
            <a:ext cx="2692711" cy="2406611"/>
          </a:xfrm>
          <a:custGeom>
            <a:avLst/>
            <a:gdLst>
              <a:gd name="connsiteX0" fmla="*/ 0 w 2692711"/>
              <a:gd name="connsiteY0" fmla="*/ 2406611 h 2406611"/>
              <a:gd name="connsiteX1" fmla="*/ 72927 w 2692711"/>
              <a:gd name="connsiteY1" fmla="*/ 2159779 h 2406611"/>
              <a:gd name="connsiteX2" fmla="*/ 151465 w 2692711"/>
              <a:gd name="connsiteY2" fmla="*/ 1952216 h 2406611"/>
              <a:gd name="connsiteX3" fmla="*/ 230002 w 2692711"/>
              <a:gd name="connsiteY3" fmla="*/ 1716604 h 2406611"/>
              <a:gd name="connsiteX4" fmla="*/ 353418 w 2692711"/>
              <a:gd name="connsiteY4" fmla="*/ 1452942 h 2406611"/>
              <a:gd name="connsiteX5" fmla="*/ 482444 w 2692711"/>
              <a:gd name="connsiteY5" fmla="*/ 1250989 h 2406611"/>
              <a:gd name="connsiteX6" fmla="*/ 661958 w 2692711"/>
              <a:gd name="connsiteY6" fmla="*/ 1032206 h 2406611"/>
              <a:gd name="connsiteX7" fmla="*/ 835862 w 2692711"/>
              <a:gd name="connsiteY7" fmla="*/ 880741 h 2406611"/>
              <a:gd name="connsiteX8" fmla="*/ 1015376 w 2692711"/>
              <a:gd name="connsiteY8" fmla="*/ 746105 h 2406611"/>
              <a:gd name="connsiteX9" fmla="*/ 1133182 w 2692711"/>
              <a:gd name="connsiteY9" fmla="*/ 684397 h 2406611"/>
              <a:gd name="connsiteX10" fmla="*/ 1368795 w 2692711"/>
              <a:gd name="connsiteY10" fmla="*/ 566591 h 2406611"/>
              <a:gd name="connsiteX11" fmla="*/ 1621236 w 2692711"/>
              <a:gd name="connsiteY11" fmla="*/ 460005 h 2406611"/>
              <a:gd name="connsiteX12" fmla="*/ 1884898 w 2692711"/>
              <a:gd name="connsiteY12" fmla="*/ 330979 h 2406611"/>
              <a:gd name="connsiteX13" fmla="*/ 2137340 w 2692711"/>
              <a:gd name="connsiteY13" fmla="*/ 213173 h 2406611"/>
              <a:gd name="connsiteX14" fmla="*/ 2434660 w 2692711"/>
              <a:gd name="connsiteY14" fmla="*/ 89757 h 2406611"/>
              <a:gd name="connsiteX15" fmla="*/ 2692711 w 2692711"/>
              <a:gd name="connsiteY15" fmla="*/ 0 h 2406611"/>
              <a:gd name="connsiteX16" fmla="*/ 2692711 w 2692711"/>
              <a:gd name="connsiteY16" fmla="*/ 0 h 240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92711" h="2406611">
                <a:moveTo>
                  <a:pt x="0" y="2406611"/>
                </a:moveTo>
                <a:cubicBezTo>
                  <a:pt x="23841" y="2321061"/>
                  <a:pt x="47683" y="2235511"/>
                  <a:pt x="72927" y="2159779"/>
                </a:cubicBezTo>
                <a:cubicBezTo>
                  <a:pt x="98171" y="2084047"/>
                  <a:pt x="125286" y="2026078"/>
                  <a:pt x="151465" y="1952216"/>
                </a:cubicBezTo>
                <a:cubicBezTo>
                  <a:pt x="177644" y="1878354"/>
                  <a:pt x="196343" y="1799816"/>
                  <a:pt x="230002" y="1716604"/>
                </a:cubicBezTo>
                <a:cubicBezTo>
                  <a:pt x="263661" y="1633392"/>
                  <a:pt x="311344" y="1530544"/>
                  <a:pt x="353418" y="1452942"/>
                </a:cubicBezTo>
                <a:cubicBezTo>
                  <a:pt x="395492" y="1375340"/>
                  <a:pt x="431021" y="1321112"/>
                  <a:pt x="482444" y="1250989"/>
                </a:cubicBezTo>
                <a:cubicBezTo>
                  <a:pt x="533867" y="1180866"/>
                  <a:pt x="603055" y="1093914"/>
                  <a:pt x="661958" y="1032206"/>
                </a:cubicBezTo>
                <a:cubicBezTo>
                  <a:pt x="720861" y="970498"/>
                  <a:pt x="776959" y="928424"/>
                  <a:pt x="835862" y="880741"/>
                </a:cubicBezTo>
                <a:cubicBezTo>
                  <a:pt x="894765" y="833058"/>
                  <a:pt x="965823" y="778829"/>
                  <a:pt x="1015376" y="746105"/>
                </a:cubicBezTo>
                <a:cubicBezTo>
                  <a:pt x="1064929" y="713381"/>
                  <a:pt x="1133182" y="684397"/>
                  <a:pt x="1133182" y="684397"/>
                </a:cubicBezTo>
                <a:cubicBezTo>
                  <a:pt x="1192085" y="654478"/>
                  <a:pt x="1287453" y="603990"/>
                  <a:pt x="1368795" y="566591"/>
                </a:cubicBezTo>
                <a:cubicBezTo>
                  <a:pt x="1450137" y="529192"/>
                  <a:pt x="1535219" y="499274"/>
                  <a:pt x="1621236" y="460005"/>
                </a:cubicBezTo>
                <a:cubicBezTo>
                  <a:pt x="1707253" y="420736"/>
                  <a:pt x="1798881" y="372118"/>
                  <a:pt x="1884898" y="330979"/>
                </a:cubicBezTo>
                <a:cubicBezTo>
                  <a:pt x="1970915" y="289840"/>
                  <a:pt x="2045713" y="253377"/>
                  <a:pt x="2137340" y="213173"/>
                </a:cubicBezTo>
                <a:cubicBezTo>
                  <a:pt x="2228967" y="172969"/>
                  <a:pt x="2342098" y="125286"/>
                  <a:pt x="2434660" y="89757"/>
                </a:cubicBezTo>
                <a:cubicBezTo>
                  <a:pt x="2527222" y="54228"/>
                  <a:pt x="2692711" y="0"/>
                  <a:pt x="2692711" y="0"/>
                </a:cubicBezTo>
                <a:lnTo>
                  <a:pt x="2692711" y="0"/>
                </a:lnTo>
              </a:path>
            </a:pathLst>
          </a:custGeom>
          <a:noFill/>
          <a:ln w="444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Freihandform 7"/>
          <p:cNvSpPr/>
          <p:nvPr/>
        </p:nvSpPr>
        <p:spPr bwMode="auto">
          <a:xfrm>
            <a:off x="5925600" y="2296800"/>
            <a:ext cx="2692711" cy="2406611"/>
          </a:xfrm>
          <a:custGeom>
            <a:avLst/>
            <a:gdLst>
              <a:gd name="connsiteX0" fmla="*/ 0 w 2692711"/>
              <a:gd name="connsiteY0" fmla="*/ 2406611 h 2406611"/>
              <a:gd name="connsiteX1" fmla="*/ 72927 w 2692711"/>
              <a:gd name="connsiteY1" fmla="*/ 2159779 h 2406611"/>
              <a:gd name="connsiteX2" fmla="*/ 151465 w 2692711"/>
              <a:gd name="connsiteY2" fmla="*/ 1952216 h 2406611"/>
              <a:gd name="connsiteX3" fmla="*/ 230002 w 2692711"/>
              <a:gd name="connsiteY3" fmla="*/ 1716604 h 2406611"/>
              <a:gd name="connsiteX4" fmla="*/ 353418 w 2692711"/>
              <a:gd name="connsiteY4" fmla="*/ 1452942 h 2406611"/>
              <a:gd name="connsiteX5" fmla="*/ 482444 w 2692711"/>
              <a:gd name="connsiteY5" fmla="*/ 1250989 h 2406611"/>
              <a:gd name="connsiteX6" fmla="*/ 661958 w 2692711"/>
              <a:gd name="connsiteY6" fmla="*/ 1032206 h 2406611"/>
              <a:gd name="connsiteX7" fmla="*/ 835862 w 2692711"/>
              <a:gd name="connsiteY7" fmla="*/ 880741 h 2406611"/>
              <a:gd name="connsiteX8" fmla="*/ 1015376 w 2692711"/>
              <a:gd name="connsiteY8" fmla="*/ 746105 h 2406611"/>
              <a:gd name="connsiteX9" fmla="*/ 1133182 w 2692711"/>
              <a:gd name="connsiteY9" fmla="*/ 684397 h 2406611"/>
              <a:gd name="connsiteX10" fmla="*/ 1368795 w 2692711"/>
              <a:gd name="connsiteY10" fmla="*/ 566591 h 2406611"/>
              <a:gd name="connsiteX11" fmla="*/ 1621236 w 2692711"/>
              <a:gd name="connsiteY11" fmla="*/ 460005 h 2406611"/>
              <a:gd name="connsiteX12" fmla="*/ 1884898 w 2692711"/>
              <a:gd name="connsiteY12" fmla="*/ 330979 h 2406611"/>
              <a:gd name="connsiteX13" fmla="*/ 2137340 w 2692711"/>
              <a:gd name="connsiteY13" fmla="*/ 213173 h 2406611"/>
              <a:gd name="connsiteX14" fmla="*/ 2434660 w 2692711"/>
              <a:gd name="connsiteY14" fmla="*/ 89757 h 2406611"/>
              <a:gd name="connsiteX15" fmla="*/ 2692711 w 2692711"/>
              <a:gd name="connsiteY15" fmla="*/ 0 h 2406611"/>
              <a:gd name="connsiteX16" fmla="*/ 2692711 w 2692711"/>
              <a:gd name="connsiteY16" fmla="*/ 0 h 240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92711" h="2406611">
                <a:moveTo>
                  <a:pt x="0" y="2406611"/>
                </a:moveTo>
                <a:cubicBezTo>
                  <a:pt x="23841" y="2321061"/>
                  <a:pt x="47683" y="2235511"/>
                  <a:pt x="72927" y="2159779"/>
                </a:cubicBezTo>
                <a:cubicBezTo>
                  <a:pt x="98171" y="2084047"/>
                  <a:pt x="125286" y="2026078"/>
                  <a:pt x="151465" y="1952216"/>
                </a:cubicBezTo>
                <a:cubicBezTo>
                  <a:pt x="177644" y="1878354"/>
                  <a:pt x="196343" y="1799816"/>
                  <a:pt x="230002" y="1716604"/>
                </a:cubicBezTo>
                <a:cubicBezTo>
                  <a:pt x="263661" y="1633392"/>
                  <a:pt x="311344" y="1530544"/>
                  <a:pt x="353418" y="1452942"/>
                </a:cubicBezTo>
                <a:cubicBezTo>
                  <a:pt x="395492" y="1375340"/>
                  <a:pt x="431021" y="1321112"/>
                  <a:pt x="482444" y="1250989"/>
                </a:cubicBezTo>
                <a:cubicBezTo>
                  <a:pt x="533867" y="1180866"/>
                  <a:pt x="603055" y="1093914"/>
                  <a:pt x="661958" y="1032206"/>
                </a:cubicBezTo>
                <a:cubicBezTo>
                  <a:pt x="720861" y="970498"/>
                  <a:pt x="776959" y="928424"/>
                  <a:pt x="835862" y="880741"/>
                </a:cubicBezTo>
                <a:cubicBezTo>
                  <a:pt x="894765" y="833058"/>
                  <a:pt x="965823" y="778829"/>
                  <a:pt x="1015376" y="746105"/>
                </a:cubicBezTo>
                <a:cubicBezTo>
                  <a:pt x="1064929" y="713381"/>
                  <a:pt x="1133182" y="684397"/>
                  <a:pt x="1133182" y="684397"/>
                </a:cubicBezTo>
                <a:cubicBezTo>
                  <a:pt x="1192085" y="654478"/>
                  <a:pt x="1287453" y="603990"/>
                  <a:pt x="1368795" y="566591"/>
                </a:cubicBezTo>
                <a:cubicBezTo>
                  <a:pt x="1450137" y="529192"/>
                  <a:pt x="1535219" y="499274"/>
                  <a:pt x="1621236" y="460005"/>
                </a:cubicBezTo>
                <a:cubicBezTo>
                  <a:pt x="1707253" y="420736"/>
                  <a:pt x="1798881" y="372118"/>
                  <a:pt x="1884898" y="330979"/>
                </a:cubicBezTo>
                <a:cubicBezTo>
                  <a:pt x="1970915" y="289840"/>
                  <a:pt x="2045713" y="253377"/>
                  <a:pt x="2137340" y="213173"/>
                </a:cubicBezTo>
                <a:cubicBezTo>
                  <a:pt x="2228967" y="172969"/>
                  <a:pt x="2342098" y="125286"/>
                  <a:pt x="2434660" y="89757"/>
                </a:cubicBezTo>
                <a:cubicBezTo>
                  <a:pt x="2527222" y="54228"/>
                  <a:pt x="2692711" y="0"/>
                  <a:pt x="2692711" y="0"/>
                </a:cubicBezTo>
                <a:lnTo>
                  <a:pt x="2692711" y="0"/>
                </a:lnTo>
              </a:path>
            </a:pathLst>
          </a:custGeom>
          <a:noFill/>
          <a:ln w="9525" cap="flat" cmpd="sng" algn="ctr">
            <a:solidFill>
              <a:srgbClr val="00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156176" y="2628000"/>
            <a:ext cx="297124" cy="307777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aseline="30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2000" baseline="30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7848000" y="2664000"/>
            <a:ext cx="452615" cy="215444"/>
          </a:xfrm>
          <a:prstGeom prst="rect">
            <a:avLst/>
          </a:prstGeom>
          <a:solidFill>
            <a:srgbClr val="FFFFFF"/>
          </a:solidFill>
        </p:spPr>
        <p:txBody>
          <a:bodyPr wrap="none" lIns="36000" tIns="0" rIns="36000" bIns="0" rtlCol="0">
            <a:spAutoFit/>
          </a:bodyPr>
          <a:lstStyle/>
          <a:p>
            <a:r>
              <a:rPr lang="en-US" sz="1400" dirty="0" smtClean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GDR</a:t>
            </a:r>
            <a:endParaRPr lang="en-US" sz="1400" dirty="0">
              <a:solidFill>
                <a:srgbClr val="00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ihandform 10"/>
          <p:cNvSpPr/>
          <p:nvPr/>
        </p:nvSpPr>
        <p:spPr bwMode="auto">
          <a:xfrm>
            <a:off x="5925600" y="2289600"/>
            <a:ext cx="2952000" cy="898401"/>
          </a:xfrm>
          <a:custGeom>
            <a:avLst/>
            <a:gdLst>
              <a:gd name="connsiteX0" fmla="*/ 0 w 2993361"/>
              <a:gd name="connsiteY0" fmla="*/ 0 h 898401"/>
              <a:gd name="connsiteX1" fmla="*/ 544152 w 2993361"/>
              <a:gd name="connsiteY1" fmla="*/ 336589 h 898401"/>
              <a:gd name="connsiteX2" fmla="*/ 863911 w 2993361"/>
              <a:gd name="connsiteY2" fmla="*/ 544152 h 898401"/>
              <a:gd name="connsiteX3" fmla="*/ 1127573 w 2993361"/>
              <a:gd name="connsiteY3" fmla="*/ 684397 h 898401"/>
              <a:gd name="connsiteX4" fmla="*/ 1346355 w 2993361"/>
              <a:gd name="connsiteY4" fmla="*/ 774155 h 898401"/>
              <a:gd name="connsiteX5" fmla="*/ 1581968 w 2993361"/>
              <a:gd name="connsiteY5" fmla="*/ 841472 h 898401"/>
              <a:gd name="connsiteX6" fmla="*/ 1901727 w 2993361"/>
              <a:gd name="connsiteY6" fmla="*/ 886351 h 898401"/>
              <a:gd name="connsiteX7" fmla="*/ 2187828 w 2993361"/>
              <a:gd name="connsiteY7" fmla="*/ 897570 h 898401"/>
              <a:gd name="connsiteX8" fmla="*/ 2535636 w 2993361"/>
              <a:gd name="connsiteY8" fmla="*/ 897570 h 898401"/>
              <a:gd name="connsiteX9" fmla="*/ 2956373 w 2993361"/>
              <a:gd name="connsiteY9" fmla="*/ 891961 h 898401"/>
              <a:gd name="connsiteX10" fmla="*/ 2945153 w 2993361"/>
              <a:gd name="connsiteY10" fmla="*/ 891961 h 89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93361" h="898401">
                <a:moveTo>
                  <a:pt x="0" y="0"/>
                </a:moveTo>
                <a:lnTo>
                  <a:pt x="544152" y="336589"/>
                </a:lnTo>
                <a:cubicBezTo>
                  <a:pt x="688137" y="427281"/>
                  <a:pt x="766674" y="486184"/>
                  <a:pt x="863911" y="544152"/>
                </a:cubicBezTo>
                <a:cubicBezTo>
                  <a:pt x="961148" y="602120"/>
                  <a:pt x="1047166" y="646063"/>
                  <a:pt x="1127573" y="684397"/>
                </a:cubicBezTo>
                <a:cubicBezTo>
                  <a:pt x="1207980" y="722731"/>
                  <a:pt x="1270623" y="747976"/>
                  <a:pt x="1346355" y="774155"/>
                </a:cubicBezTo>
                <a:cubicBezTo>
                  <a:pt x="1422088" y="800334"/>
                  <a:pt x="1489406" y="822773"/>
                  <a:pt x="1581968" y="841472"/>
                </a:cubicBezTo>
                <a:cubicBezTo>
                  <a:pt x="1674530" y="860171"/>
                  <a:pt x="1800750" y="877001"/>
                  <a:pt x="1901727" y="886351"/>
                </a:cubicBezTo>
                <a:cubicBezTo>
                  <a:pt x="2002704" y="895701"/>
                  <a:pt x="2082177" y="895700"/>
                  <a:pt x="2187828" y="897570"/>
                </a:cubicBezTo>
                <a:cubicBezTo>
                  <a:pt x="2293479" y="899440"/>
                  <a:pt x="2535636" y="897570"/>
                  <a:pt x="2535636" y="897570"/>
                </a:cubicBezTo>
                <a:lnTo>
                  <a:pt x="2956373" y="891961"/>
                </a:lnTo>
                <a:cubicBezTo>
                  <a:pt x="3024626" y="891026"/>
                  <a:pt x="2984889" y="891493"/>
                  <a:pt x="2945153" y="891961"/>
                </a:cubicBezTo>
              </a:path>
            </a:pathLst>
          </a:custGeom>
          <a:noFill/>
          <a:ln w="190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 Box 5"/>
          <p:cNvSpPr txBox="1">
            <a:spLocks noChangeAspect="1" noChangeArrowheads="1"/>
          </p:cNvSpPr>
          <p:nvPr/>
        </p:nvSpPr>
        <p:spPr bwMode="auto">
          <a:xfrm>
            <a:off x="107504" y="2276872"/>
            <a:ext cx="1484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200" kern="0" dirty="0" smtClean="0">
                <a:solidFill>
                  <a:srgbClr val="0000CC"/>
                </a:solidFill>
                <a:latin typeface="Times New Roman" pitchFamily="18" charset="0"/>
              </a:rPr>
              <a:t>impact parameter: </a:t>
            </a:r>
            <a:r>
              <a:rPr lang="en-US" altLang="de-DE" sz="2000" kern="0" dirty="0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endParaRPr kumimoji="0" lang="en-US" altLang="de-DE" sz="200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339752" y="3049796"/>
            <a:ext cx="7114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kern="0" dirty="0" smtClean="0">
                <a:solidFill>
                  <a:srgbClr val="0000CC"/>
                </a:solidFill>
                <a:latin typeface="Times New Roman" pitchFamily="18" charset="0"/>
              </a:rPr>
              <a:t>Au</a:t>
            </a:r>
            <a:endParaRPr kumimoji="0" lang="en-US" alt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5" name="Picture 7" descr="pho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5085">
            <a:off x="1870075" y="2309043"/>
            <a:ext cx="565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8"/>
          <p:cNvSpPr>
            <a:spLocks noChangeAspect="1" noChangeShapeType="1"/>
          </p:cNvSpPr>
          <p:nvPr/>
        </p:nvSpPr>
        <p:spPr bwMode="auto">
          <a:xfrm>
            <a:off x="1241425" y="2893243"/>
            <a:ext cx="492125" cy="1588"/>
          </a:xfrm>
          <a:prstGeom prst="line">
            <a:avLst/>
          </a:prstGeom>
          <a:noFill/>
          <a:ln w="15875">
            <a:solidFill>
              <a:srgbClr val="00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" name="Line 9"/>
          <p:cNvSpPr>
            <a:spLocks noChangeAspect="1" noChangeShapeType="1"/>
          </p:cNvSpPr>
          <p:nvPr/>
        </p:nvSpPr>
        <p:spPr bwMode="auto">
          <a:xfrm>
            <a:off x="1179513" y="2015356"/>
            <a:ext cx="7985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Oval 10"/>
          <p:cNvSpPr>
            <a:spLocks noChangeAspect="1" noChangeArrowheads="1"/>
          </p:cNvSpPr>
          <p:nvPr/>
        </p:nvSpPr>
        <p:spPr bwMode="auto">
          <a:xfrm rot="677670">
            <a:off x="1978025" y="1826443"/>
            <a:ext cx="450850" cy="463550"/>
          </a:xfrm>
          <a:prstGeom prst="ellipse">
            <a:avLst/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100000">
                <a:srgbClr val="33CCCC"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" name="Oval 11"/>
          <p:cNvSpPr>
            <a:spLocks noChangeAspect="1" noChangeArrowheads="1"/>
          </p:cNvSpPr>
          <p:nvPr/>
        </p:nvSpPr>
        <p:spPr bwMode="auto">
          <a:xfrm>
            <a:off x="4187825" y="1450206"/>
            <a:ext cx="101600" cy="104775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" name="Line 12"/>
          <p:cNvSpPr>
            <a:spLocks noChangeAspect="1" noChangeShapeType="1"/>
          </p:cNvSpPr>
          <p:nvPr/>
        </p:nvSpPr>
        <p:spPr bwMode="auto">
          <a:xfrm flipV="1">
            <a:off x="1547813" y="2015356"/>
            <a:ext cx="0" cy="8778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 type="arrow" w="med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" name="Oval 13"/>
          <p:cNvSpPr>
            <a:spLocks noChangeAspect="1" noChangeArrowheads="1"/>
          </p:cNvSpPr>
          <p:nvPr/>
        </p:nvSpPr>
        <p:spPr bwMode="auto">
          <a:xfrm rot="21173199">
            <a:off x="1793875" y="2580506"/>
            <a:ext cx="696913" cy="712788"/>
          </a:xfrm>
          <a:prstGeom prst="ellipse">
            <a:avLst/>
          </a:prstGeom>
          <a:gradFill rotWithShape="1">
            <a:gsLst>
              <a:gs pos="0">
                <a:srgbClr val="339966">
                  <a:alpha val="60001"/>
                </a:srgbClr>
              </a:gs>
              <a:gs pos="100000">
                <a:srgbClr val="339966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" name="Line 14"/>
          <p:cNvSpPr>
            <a:spLocks noChangeAspect="1" noChangeShapeType="1"/>
          </p:cNvSpPr>
          <p:nvPr/>
        </p:nvSpPr>
        <p:spPr bwMode="auto">
          <a:xfrm flipV="1">
            <a:off x="2406650" y="1889943"/>
            <a:ext cx="1168400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3" name="Oval 15"/>
          <p:cNvSpPr>
            <a:spLocks noChangeAspect="1" noChangeArrowheads="1"/>
          </p:cNvSpPr>
          <p:nvPr/>
        </p:nvSpPr>
        <p:spPr bwMode="auto">
          <a:xfrm rot="677670">
            <a:off x="3575050" y="1637531"/>
            <a:ext cx="450850" cy="463550"/>
          </a:xfrm>
          <a:prstGeom prst="ellipse">
            <a:avLst/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100000">
                <a:srgbClr val="33CCCC"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4" name="Oval 16"/>
          <p:cNvSpPr>
            <a:spLocks noChangeAspect="1" noChangeArrowheads="1"/>
          </p:cNvSpPr>
          <p:nvPr/>
        </p:nvSpPr>
        <p:spPr bwMode="auto">
          <a:xfrm>
            <a:off x="4371975" y="1889943"/>
            <a:ext cx="101600" cy="104775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5" name="Line 17"/>
          <p:cNvSpPr>
            <a:spLocks noChangeAspect="1" noChangeShapeType="1"/>
          </p:cNvSpPr>
          <p:nvPr/>
        </p:nvSpPr>
        <p:spPr bwMode="auto">
          <a:xfrm rot="21540000" flipV="1">
            <a:off x="4003675" y="1764531"/>
            <a:ext cx="552450" cy="619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" name="Line 18"/>
          <p:cNvSpPr>
            <a:spLocks noChangeAspect="1" noChangeShapeType="1"/>
          </p:cNvSpPr>
          <p:nvPr/>
        </p:nvSpPr>
        <p:spPr bwMode="auto">
          <a:xfrm rot="600000" flipV="1">
            <a:off x="4494213" y="1889943"/>
            <a:ext cx="614363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" name="Line 19"/>
          <p:cNvSpPr>
            <a:spLocks noChangeAspect="1" noChangeShapeType="1"/>
          </p:cNvSpPr>
          <p:nvPr/>
        </p:nvSpPr>
        <p:spPr bwMode="auto">
          <a:xfrm rot="21000000" flipV="1">
            <a:off x="4249738" y="1324793"/>
            <a:ext cx="612775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28" name="Picture 20" descr="pho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0000">
            <a:off x="3709988" y="1510531"/>
            <a:ext cx="3159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5126371"/>
              </p:ext>
            </p:extLst>
          </p:nvPr>
        </p:nvGraphicFramePr>
        <p:xfrm>
          <a:off x="431800" y="4876279"/>
          <a:ext cx="20748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1" name="Equation" r:id="rId5" imgW="1396800" imgH="215640" progId="Equation.3">
                  <p:embed/>
                </p:oleObj>
              </mc:Choice>
              <mc:Fallback>
                <p:oleObj name="Equation" r:id="rId5" imgW="1396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4876279"/>
                        <a:ext cx="2074863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61950" y="4365104"/>
            <a:ext cx="4642098" cy="1077218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Rutherford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scattering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only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if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distance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of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closest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approach</a:t>
            </a:r>
            <a:r>
              <a:rPr lang="de-DE" altLang="de-DE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de-DE" altLang="de-DE" sz="1400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min</a:t>
            </a:r>
            <a:r>
              <a:rPr lang="de-DE" altLang="de-DE" sz="1400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is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large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compared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to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nuclear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radii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+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surfaces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4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half-density radii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2204864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394199" y="2060848"/>
            <a:ext cx="11057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000" kern="0" noProof="0" dirty="0" smtClean="0">
                <a:solidFill>
                  <a:srgbClr val="0000CC"/>
                </a:solidFill>
                <a:latin typeface="Times New Roman" pitchFamily="18" charset="0"/>
              </a:rPr>
              <a:t>fragment</a:t>
            </a:r>
            <a:endParaRPr kumimoji="0" lang="en-US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0803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Scattering Experiment at Relativistic Energies</a:t>
            </a:r>
          </a:p>
        </p:txBody>
      </p:sp>
      <p:sp>
        <p:nvSpPr>
          <p:cNvPr id="13" name="Text Box 5"/>
          <p:cNvSpPr txBox="1">
            <a:spLocks noChangeAspect="1" noChangeArrowheads="1"/>
          </p:cNvSpPr>
          <p:nvPr/>
        </p:nvSpPr>
        <p:spPr bwMode="auto">
          <a:xfrm>
            <a:off x="107504" y="2276872"/>
            <a:ext cx="14843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1200" kern="0" dirty="0" smtClean="0">
                <a:solidFill>
                  <a:srgbClr val="0000CC"/>
                </a:solidFill>
                <a:latin typeface="Times New Roman" pitchFamily="18" charset="0"/>
              </a:rPr>
              <a:t>impact parameter: </a:t>
            </a:r>
            <a:r>
              <a:rPr lang="en-US" altLang="de-DE" sz="2000" kern="0" dirty="0" smtClean="0">
                <a:solidFill>
                  <a:srgbClr val="000000"/>
                </a:solidFill>
                <a:latin typeface="Times New Roman" pitchFamily="18" charset="0"/>
              </a:rPr>
              <a:t>b</a:t>
            </a:r>
            <a:endParaRPr kumimoji="0" lang="en-US" altLang="de-DE" sz="200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339752" y="3049796"/>
            <a:ext cx="7114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800" kern="0" dirty="0" smtClean="0">
                <a:solidFill>
                  <a:srgbClr val="0000CC"/>
                </a:solidFill>
                <a:latin typeface="Times New Roman" pitchFamily="18" charset="0"/>
              </a:rPr>
              <a:t>Au</a:t>
            </a:r>
            <a:endParaRPr kumimoji="0" lang="en-US" altLang="de-DE" sz="28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5" name="Picture 7" descr="pho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85085">
            <a:off x="1870075" y="2309043"/>
            <a:ext cx="5651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Line 8"/>
          <p:cNvSpPr>
            <a:spLocks noChangeAspect="1" noChangeShapeType="1"/>
          </p:cNvSpPr>
          <p:nvPr/>
        </p:nvSpPr>
        <p:spPr bwMode="auto">
          <a:xfrm>
            <a:off x="1241425" y="2893243"/>
            <a:ext cx="492125" cy="1588"/>
          </a:xfrm>
          <a:prstGeom prst="line">
            <a:avLst/>
          </a:prstGeom>
          <a:noFill/>
          <a:ln w="15875">
            <a:solidFill>
              <a:srgbClr val="000000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7" name="Line 9"/>
          <p:cNvSpPr>
            <a:spLocks noChangeAspect="1" noChangeShapeType="1"/>
          </p:cNvSpPr>
          <p:nvPr/>
        </p:nvSpPr>
        <p:spPr bwMode="auto">
          <a:xfrm>
            <a:off x="1179513" y="2015356"/>
            <a:ext cx="798513" cy="15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8" name="Oval 10"/>
          <p:cNvSpPr>
            <a:spLocks noChangeAspect="1" noChangeArrowheads="1"/>
          </p:cNvSpPr>
          <p:nvPr/>
        </p:nvSpPr>
        <p:spPr bwMode="auto">
          <a:xfrm rot="677670">
            <a:off x="1978025" y="1826443"/>
            <a:ext cx="450850" cy="463550"/>
          </a:xfrm>
          <a:prstGeom prst="ellipse">
            <a:avLst/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100000">
                <a:srgbClr val="33CCCC"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9" name="Oval 11"/>
          <p:cNvSpPr>
            <a:spLocks noChangeAspect="1" noChangeArrowheads="1"/>
          </p:cNvSpPr>
          <p:nvPr/>
        </p:nvSpPr>
        <p:spPr bwMode="auto">
          <a:xfrm>
            <a:off x="4187825" y="1450206"/>
            <a:ext cx="101600" cy="104775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0" name="Line 12"/>
          <p:cNvSpPr>
            <a:spLocks noChangeAspect="1" noChangeShapeType="1"/>
          </p:cNvSpPr>
          <p:nvPr/>
        </p:nvSpPr>
        <p:spPr bwMode="auto">
          <a:xfrm flipV="1">
            <a:off x="1547813" y="2015356"/>
            <a:ext cx="0" cy="877888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 type="arrow" w="med" len="lg"/>
            <a:tailEnd type="arrow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1" name="Oval 13"/>
          <p:cNvSpPr>
            <a:spLocks noChangeAspect="1" noChangeArrowheads="1"/>
          </p:cNvSpPr>
          <p:nvPr/>
        </p:nvSpPr>
        <p:spPr bwMode="auto">
          <a:xfrm rot="21173199">
            <a:off x="1793875" y="2580506"/>
            <a:ext cx="696913" cy="712788"/>
          </a:xfrm>
          <a:prstGeom prst="ellipse">
            <a:avLst/>
          </a:prstGeom>
          <a:gradFill rotWithShape="1">
            <a:gsLst>
              <a:gs pos="0">
                <a:srgbClr val="339966">
                  <a:alpha val="60001"/>
                </a:srgbClr>
              </a:gs>
              <a:gs pos="100000">
                <a:srgbClr val="339966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2" name="Line 14"/>
          <p:cNvSpPr>
            <a:spLocks noChangeAspect="1" noChangeShapeType="1"/>
          </p:cNvSpPr>
          <p:nvPr/>
        </p:nvSpPr>
        <p:spPr bwMode="auto">
          <a:xfrm flipV="1">
            <a:off x="2406650" y="1889943"/>
            <a:ext cx="1168400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3" name="Oval 15"/>
          <p:cNvSpPr>
            <a:spLocks noChangeAspect="1" noChangeArrowheads="1"/>
          </p:cNvSpPr>
          <p:nvPr/>
        </p:nvSpPr>
        <p:spPr bwMode="auto">
          <a:xfrm rot="677670">
            <a:off x="3575050" y="1637531"/>
            <a:ext cx="450850" cy="463550"/>
          </a:xfrm>
          <a:prstGeom prst="ellipse">
            <a:avLst/>
          </a:prstGeom>
          <a:gradFill rotWithShape="1">
            <a:gsLst>
              <a:gs pos="0">
                <a:srgbClr val="33CCCC">
                  <a:gamma/>
                  <a:shade val="46275"/>
                  <a:invGamma/>
                </a:srgbClr>
              </a:gs>
              <a:gs pos="100000">
                <a:srgbClr val="33CCCC">
                  <a:alpha val="3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4" name="Oval 16"/>
          <p:cNvSpPr>
            <a:spLocks noChangeAspect="1" noChangeArrowheads="1"/>
          </p:cNvSpPr>
          <p:nvPr/>
        </p:nvSpPr>
        <p:spPr bwMode="auto">
          <a:xfrm>
            <a:off x="4371975" y="1889943"/>
            <a:ext cx="101600" cy="104775"/>
          </a:xfrm>
          <a:prstGeom prst="ellipse">
            <a:avLst/>
          </a:pr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5" name="Line 17"/>
          <p:cNvSpPr>
            <a:spLocks noChangeAspect="1" noChangeShapeType="1"/>
          </p:cNvSpPr>
          <p:nvPr/>
        </p:nvSpPr>
        <p:spPr bwMode="auto">
          <a:xfrm rot="21540000" flipV="1">
            <a:off x="4003675" y="1764531"/>
            <a:ext cx="552450" cy="619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6" name="Line 18"/>
          <p:cNvSpPr>
            <a:spLocks noChangeAspect="1" noChangeShapeType="1"/>
          </p:cNvSpPr>
          <p:nvPr/>
        </p:nvSpPr>
        <p:spPr bwMode="auto">
          <a:xfrm rot="600000" flipV="1">
            <a:off x="4494213" y="1889943"/>
            <a:ext cx="614363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27" name="Line 19"/>
          <p:cNvSpPr>
            <a:spLocks noChangeAspect="1" noChangeShapeType="1"/>
          </p:cNvSpPr>
          <p:nvPr/>
        </p:nvSpPr>
        <p:spPr bwMode="auto">
          <a:xfrm rot="21000000" flipV="1">
            <a:off x="4249738" y="1324793"/>
            <a:ext cx="612775" cy="125413"/>
          </a:xfrm>
          <a:prstGeom prst="line">
            <a:avLst/>
          </a:prstGeom>
          <a:noFill/>
          <a:ln w="158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28" name="Picture 20" descr="pho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20000">
            <a:off x="3709988" y="1510531"/>
            <a:ext cx="3159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188210"/>
              </p:ext>
            </p:extLst>
          </p:nvPr>
        </p:nvGraphicFramePr>
        <p:xfrm>
          <a:off x="431800" y="4876279"/>
          <a:ext cx="2074863" cy="32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0" name="Equation" r:id="rId5" imgW="1396800" imgH="215640" progId="Equation.3">
                  <p:embed/>
                </p:oleObj>
              </mc:Choice>
              <mc:Fallback>
                <p:oleObj name="Equation" r:id="rId5" imgW="139680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4876279"/>
                        <a:ext cx="2074863" cy="320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61950" y="4365104"/>
            <a:ext cx="4642098" cy="1077218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Rutherford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scattering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only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if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distance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of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closest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approach</a:t>
            </a:r>
            <a:r>
              <a:rPr lang="de-DE" altLang="de-DE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D</a:t>
            </a:r>
            <a:r>
              <a:rPr lang="de-DE" altLang="de-DE" sz="1400" baseline="-25000" dirty="0" err="1" smtClean="0">
                <a:solidFill>
                  <a:srgbClr val="FF0000"/>
                </a:solidFill>
                <a:latin typeface="Times New Roman" pitchFamily="18" charset="0"/>
              </a:rPr>
              <a:t>min</a:t>
            </a:r>
            <a:r>
              <a:rPr lang="de-DE" altLang="de-DE" sz="1400" baseline="-250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is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large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compared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000000"/>
                </a:solidFill>
                <a:latin typeface="Times New Roman" pitchFamily="18" charset="0"/>
              </a:rPr>
              <a:t>to</a:t>
            </a:r>
            <a:r>
              <a:rPr lang="de-DE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nuclear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radii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 + </a:t>
            </a:r>
            <a:r>
              <a:rPr lang="de-DE" altLang="de-DE" sz="1400" dirty="0" err="1" smtClean="0">
                <a:solidFill>
                  <a:srgbClr val="FF0000"/>
                </a:solidFill>
                <a:latin typeface="Times New Roman" pitchFamily="18" charset="0"/>
              </a:rPr>
              <a:t>surfaces</a:t>
            </a:r>
            <a:r>
              <a:rPr lang="de-DE" altLang="de-DE" sz="1400" dirty="0" smtClean="0">
                <a:solidFill>
                  <a:srgbClr val="FF0000"/>
                </a:solidFill>
                <a:latin typeface="Times New Roman" pitchFamily="18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8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de-DE" sz="14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altLang="de-DE" sz="1200" baseline="-25000" dirty="0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 half-density radii</a:t>
            </a:r>
            <a:r>
              <a:rPr lang="en-US" altLang="de-DE" sz="1400" dirty="0" smtClean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339752" y="2204864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baseline="-25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</a:t>
            </a:r>
            <a:endParaRPr lang="en-US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6"/>
          <p:cNvSpPr txBox="1">
            <a:spLocks noChangeArrowheads="1"/>
          </p:cNvSpPr>
          <p:nvPr/>
        </p:nvSpPr>
        <p:spPr bwMode="auto">
          <a:xfrm>
            <a:off x="3394199" y="2060848"/>
            <a:ext cx="110579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de-DE" sz="2000" kern="0" noProof="0" dirty="0" smtClean="0">
                <a:solidFill>
                  <a:srgbClr val="0000CC"/>
                </a:solidFill>
                <a:latin typeface="Times New Roman" pitchFamily="18" charset="0"/>
              </a:rPr>
              <a:t>fragment</a:t>
            </a:r>
            <a:endParaRPr kumimoji="0" lang="en-US" altLang="de-DE" sz="2000" b="0" i="0" u="none" strike="noStrike" kern="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33" name="Picture 32" descr="GRUENSCHLOSS-P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0" y="1195200"/>
            <a:ext cx="3776472" cy="2755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2867040"/>
              </p:ext>
            </p:extLst>
          </p:nvPr>
        </p:nvGraphicFramePr>
        <p:xfrm>
          <a:off x="7106128" y="4226360"/>
          <a:ext cx="149832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1" name="Equation" r:id="rId8" imgW="1498320" imgH="482400" progId="Equation.3">
                  <p:embed/>
                </p:oleObj>
              </mc:Choice>
              <mc:Fallback>
                <p:oleObj name="Equation" r:id="rId8" imgW="149832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4226360"/>
                        <a:ext cx="149832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128" y="4262360"/>
            <a:ext cx="714375" cy="476250"/>
          </a:xfrm>
          <a:prstGeom prst="rect">
            <a:avLst/>
          </a:prstGeom>
        </p:spPr>
      </p:pic>
      <p:pic>
        <p:nvPicPr>
          <p:cNvPr id="29" name="Picture 21" descr="quadrupole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128" y="4802360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octupole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242128" y="5486360"/>
            <a:ext cx="82296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182816"/>
              </p:ext>
            </p:extLst>
          </p:nvPr>
        </p:nvGraphicFramePr>
        <p:xfrm>
          <a:off x="7106128" y="4946360"/>
          <a:ext cx="135864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2" name="Equation" r:id="rId13" imgW="1358640" imgH="482400" progId="Equation.3">
                  <p:embed/>
                </p:oleObj>
              </mc:Choice>
              <mc:Fallback>
                <p:oleObj name="Equation" r:id="rId13" imgW="13586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4946360"/>
                        <a:ext cx="135864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850721"/>
              </p:ext>
            </p:extLst>
          </p:nvPr>
        </p:nvGraphicFramePr>
        <p:xfrm>
          <a:off x="7106128" y="5666360"/>
          <a:ext cx="1409400" cy="48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" name="Equation" r:id="rId15" imgW="1409400" imgH="482400" progId="Equation.3">
                  <p:embed/>
                </p:oleObj>
              </mc:Choice>
              <mc:Fallback>
                <p:oleObj name="Equation" r:id="rId15" imgW="14094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06128" y="5666360"/>
                        <a:ext cx="1409400" cy="48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605103"/>
              </p:ext>
            </p:extLst>
          </p:nvPr>
        </p:nvGraphicFramePr>
        <p:xfrm>
          <a:off x="401960" y="5949280"/>
          <a:ext cx="38100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4" name="Equation" r:id="rId17" imgW="3809880" imgH="520560" progId="Equation.3">
                  <p:embed/>
                </p:oleObj>
              </mc:Choice>
              <mc:Fallback>
                <p:oleObj name="Equation" r:id="rId17" imgW="380988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960" y="5949280"/>
                        <a:ext cx="3810000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161406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360000"/>
            <a:ext cx="9144000" cy="396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1pPr>
            <a:lvl2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eaLnBrk="0" hangingPunct="0"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altLang="de-DE" sz="2600" b="1" dirty="0" smtClean="0">
                <a:solidFill>
                  <a:srgbClr val="0000CC"/>
                </a:solidFill>
                <a:latin typeface="Times New Roman" pitchFamily="18" charset="0"/>
                <a:ea typeface="ＭＳ Ｐゴシック" pitchFamily="34" charset="-128"/>
              </a:rPr>
              <a:t>Atomic Background Radiation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58775" y="6588000"/>
            <a:ext cx="36782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de-DE" sz="1200" dirty="0" smtClean="0">
                <a:solidFill>
                  <a:srgbClr val="000000"/>
                </a:solidFill>
                <a:latin typeface="Times New Roman" pitchFamily="18" charset="0"/>
              </a:rPr>
              <a:t>Bremsstrahlung: slowing down of a moving point-charge</a:t>
            </a:r>
            <a:endParaRPr lang="de-DE" altLang="de-DE" sz="12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13" name="Group 16"/>
          <p:cNvGrpSpPr>
            <a:grpSpLocks/>
          </p:cNvGrpSpPr>
          <p:nvPr/>
        </p:nvGrpSpPr>
        <p:grpSpPr bwMode="auto">
          <a:xfrm>
            <a:off x="358775" y="1916113"/>
            <a:ext cx="3825875" cy="3738562"/>
            <a:chOff x="226" y="1207"/>
            <a:chExt cx="2410" cy="2355"/>
          </a:xfrm>
        </p:grpSpPr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226" y="1207"/>
              <a:ext cx="2410" cy="22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de-DE" sz="2000" kern="0" smtClean="0">
                  <a:solidFill>
                    <a:srgbClr val="FF0000"/>
                  </a:solidFill>
                  <a:latin typeface="Times New Roman" pitchFamily="18" charset="0"/>
                </a:rPr>
                <a:t>Radiative electron capture (REC) </a:t>
              </a:r>
              <a:r>
                <a:rPr lang="en-US" altLang="de-DE" sz="2000" kern="0" smtClean="0">
                  <a:solidFill>
                    <a:srgbClr val="333399"/>
                  </a:solidFill>
                  <a:latin typeface="Times New Roman" pitchFamily="18" charset="0"/>
                </a:rPr>
                <a:t>capture of target electrons into bound states of the projectile: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endParaRPr lang="en-US" altLang="de-DE" sz="1200" kern="0" smtClean="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endParaRPr lang="en-US" altLang="de-DE" sz="1200" kern="0" smtClean="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de-DE" sz="2000" kern="0" smtClean="0">
                  <a:solidFill>
                    <a:srgbClr val="FF0000"/>
                  </a:solidFill>
                  <a:latin typeface="Times New Roman" pitchFamily="18" charset="0"/>
                </a:rPr>
                <a:t>Primary Bremsstrahlung (PB)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r>
                <a:rPr lang="en-US" altLang="de-DE" sz="2000" kern="0" smtClean="0">
                  <a:solidFill>
                    <a:srgbClr val="333399"/>
                  </a:solidFill>
                  <a:latin typeface="Times New Roman" pitchFamily="18" charset="0"/>
                </a:rPr>
                <a:t>capture of target electrons into continuum states of the projectile: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endParaRPr lang="en-US" altLang="de-DE" sz="1200" kern="0" smtClean="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endParaRPr lang="en-US" altLang="de-DE" sz="1200" kern="0" smtClean="0">
                <a:solidFill>
                  <a:srgbClr val="333399"/>
                </a:solidFill>
                <a:latin typeface="Times New Roman" pitchFamily="18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Char char="Ø"/>
                <a:defRPr/>
              </a:pPr>
              <a:r>
                <a:rPr lang="en-US" altLang="de-DE" sz="2000" kern="0" smtClean="0">
                  <a:solidFill>
                    <a:srgbClr val="FF0000"/>
                  </a:solidFill>
                  <a:latin typeface="Times New Roman" pitchFamily="18" charset="0"/>
                </a:rPr>
                <a:t>Secondary Bremsstrahlung (SB)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Font typeface="Wingdings" pitchFamily="2" charset="2"/>
                <a:buNone/>
                <a:defRPr/>
              </a:pPr>
              <a:r>
                <a:rPr lang="en-US" altLang="de-DE" sz="2000" kern="0" smtClean="0">
                  <a:solidFill>
                    <a:srgbClr val="333399"/>
                  </a:solidFill>
                  <a:latin typeface="Times New Roman" pitchFamily="18" charset="0"/>
                </a:rPr>
                <a:t>Stopping of high energy electrons in the target:</a:t>
              </a:r>
            </a:p>
          </p:txBody>
        </p:sp>
        <p:graphicFrame>
          <p:nvGraphicFramePr>
            <p:cNvPr id="15" name="Object 10"/>
            <p:cNvGraphicFramePr>
              <a:graphicFrameLocks noChangeAspect="1"/>
            </p:cNvGraphicFramePr>
            <p:nvPr/>
          </p:nvGraphicFramePr>
          <p:xfrm>
            <a:off x="1152" y="3242"/>
            <a:ext cx="896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71" name="Equation" r:id="rId3" imgW="711000" imgH="253800" progId="Equation.3">
                    <p:embed/>
                  </p:oleObj>
                </mc:Choice>
                <mc:Fallback>
                  <p:oleObj name="Equation" r:id="rId3" imgW="7110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3242"/>
                          <a:ext cx="896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1"/>
            <p:cNvGraphicFramePr>
              <a:graphicFrameLocks noChangeAspect="1"/>
            </p:cNvGraphicFramePr>
            <p:nvPr/>
          </p:nvGraphicFramePr>
          <p:xfrm>
            <a:off x="1152" y="1788"/>
            <a:ext cx="864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72" name="Equation" r:id="rId5" imgW="685800" imgH="253800" progId="Equation.3">
                    <p:embed/>
                  </p:oleObj>
                </mc:Choice>
                <mc:Fallback>
                  <p:oleObj name="Equation" r:id="rId5" imgW="6858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" y="1788"/>
                          <a:ext cx="864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2"/>
            <p:cNvGraphicFramePr>
              <a:graphicFrameLocks noChangeAspect="1"/>
            </p:cNvGraphicFramePr>
            <p:nvPr/>
          </p:nvGraphicFramePr>
          <p:xfrm>
            <a:off x="1200" y="2605"/>
            <a:ext cx="864" cy="3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73" name="Equation" r:id="rId7" imgW="685800" imgH="253800" progId="Equation.3">
                    <p:embed/>
                  </p:oleObj>
                </mc:Choice>
                <mc:Fallback>
                  <p:oleObj name="Equation" r:id="rId7" imgW="685800" imgH="253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0" y="2605"/>
                          <a:ext cx="864" cy="3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9" name="Picture 14" descr="atom_sn132-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3" y="4005263"/>
            <a:ext cx="3879850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atom_sn132-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713" y="1188000"/>
            <a:ext cx="38608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27175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1616</Words>
  <Application>Microsoft Office PowerPoint</Application>
  <PresentationFormat>Bildschirmpräsentation (4:3)</PresentationFormat>
  <Paragraphs>360</Paragraphs>
  <Slides>36</Slides>
  <Notes>3</Notes>
  <HiddenSlides>4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36</vt:i4>
      </vt:variant>
    </vt:vector>
  </HeadingPairs>
  <TitlesOfParts>
    <vt:vector size="39" baseType="lpstr">
      <vt:lpstr>Leere Präsentation</vt:lpstr>
      <vt:lpstr>Equation</vt:lpstr>
      <vt:lpstr>Photo Editor Photo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Wollersheim, Hans-Juergen Dr.</dc:creator>
  <cp:lastModifiedBy>Hans</cp:lastModifiedBy>
  <cp:revision>479</cp:revision>
  <dcterms:created xsi:type="dcterms:W3CDTF">2014-04-15T06:49:44Z</dcterms:created>
  <dcterms:modified xsi:type="dcterms:W3CDTF">2016-11-16T11:43:20Z</dcterms:modified>
</cp:coreProperties>
</file>