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330" r:id="rId2"/>
    <p:sldId id="366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67" r:id="rId13"/>
    <p:sldId id="341" r:id="rId14"/>
    <p:sldId id="368" r:id="rId15"/>
    <p:sldId id="345" r:id="rId16"/>
    <p:sldId id="372" r:id="rId17"/>
    <p:sldId id="373" r:id="rId18"/>
    <p:sldId id="374" r:id="rId19"/>
    <p:sldId id="371" r:id="rId20"/>
    <p:sldId id="346" r:id="rId21"/>
    <p:sldId id="347" r:id="rId22"/>
    <p:sldId id="348" r:id="rId23"/>
    <p:sldId id="349" r:id="rId24"/>
    <p:sldId id="375" r:id="rId25"/>
    <p:sldId id="350" r:id="rId26"/>
    <p:sldId id="351" r:id="rId27"/>
    <p:sldId id="358" r:id="rId28"/>
    <p:sldId id="352" r:id="rId29"/>
    <p:sldId id="370" r:id="rId30"/>
    <p:sldId id="369" r:id="rId31"/>
    <p:sldId id="363" r:id="rId32"/>
    <p:sldId id="365" r:id="rId33"/>
    <p:sldId id="364" r:id="rId34"/>
    <p:sldId id="359" r:id="rId35"/>
    <p:sldId id="361" r:id="rId36"/>
    <p:sldId id="362" r:id="rId37"/>
    <p:sldId id="360" r:id="rId38"/>
    <p:sldId id="355" r:id="rId39"/>
    <p:sldId id="356" r:id="rId40"/>
    <p:sldId id="357" r:id="rId41"/>
    <p:sldId id="344" r:id="rId4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B2B2"/>
    <a:srgbClr val="0000CC"/>
    <a:srgbClr val="FFFF00"/>
    <a:srgbClr val="F2F5D7"/>
    <a:srgbClr val="EDF0DC"/>
    <a:srgbClr val="FFFFCC"/>
    <a:srgbClr val="660066"/>
    <a:srgbClr val="008000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6" autoAdjust="0"/>
  </p:normalViewPr>
  <p:slideViewPr>
    <p:cSldViewPr>
      <p:cViewPr>
        <p:scale>
          <a:sx n="80" d="100"/>
          <a:sy n="80" d="100"/>
        </p:scale>
        <p:origin x="24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10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79583-929A-49B1-B7A6-8624C3DAE9AB}" type="datetimeFigureOut">
              <a:rPr lang="de-DE" smtClean="0"/>
              <a:t>03.07.2020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02872-054E-4DC1-8281-0EC203A934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25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195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195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5251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2872-054E-4DC1-8281-0EC203A9341F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14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13844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2"/>
          <p:cNvSpPr>
            <a:spLocks noChangeShapeType="1"/>
          </p:cNvSpPr>
          <p:nvPr/>
        </p:nvSpPr>
        <p:spPr bwMode="auto">
          <a:xfrm flipH="1">
            <a:off x="0" y="6597650"/>
            <a:ext cx="665956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8" name="Line 13"/>
          <p:cNvSpPr>
            <a:spLocks noChangeShapeType="1"/>
          </p:cNvSpPr>
          <p:nvPr/>
        </p:nvSpPr>
        <p:spPr bwMode="auto">
          <a:xfrm>
            <a:off x="8610600" y="6597650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Line 16"/>
          <p:cNvSpPr>
            <a:spLocks noChangeShapeType="1"/>
          </p:cNvSpPr>
          <p:nvPr/>
        </p:nvSpPr>
        <p:spPr bwMode="auto">
          <a:xfrm>
            <a:off x="7380288" y="6597650"/>
            <a:ext cx="3603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2" name="Bild 9" descr="FAIR@GSI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286500"/>
            <a:ext cx="1871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75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6.png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jpeg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11" Type="http://schemas.openxmlformats.org/officeDocument/2006/relationships/image" Target="../media/image33.png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38.png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8" Type="http://schemas.openxmlformats.org/officeDocument/2006/relationships/image" Target="../media/image49.pn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7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30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34.png"/><Relationship Id="rId10" Type="http://schemas.openxmlformats.org/officeDocument/2006/relationships/image" Target="../media/image27.wmf"/><Relationship Id="rId19" Type="http://schemas.openxmlformats.org/officeDocument/2006/relationships/image" Target="../media/image26.png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41.png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4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11" Type="http://schemas.openxmlformats.org/officeDocument/2006/relationships/image" Target="../media/image39.png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43.png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8" Type="http://schemas.openxmlformats.org/officeDocument/2006/relationships/image" Target="../media/image51.png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7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30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5.bin"/><Relationship Id="rId15" Type="http://schemas.openxmlformats.org/officeDocument/2006/relationships/image" Target="../media/image34.png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34.bin"/><Relationship Id="rId18" Type="http://schemas.openxmlformats.org/officeDocument/2006/relationships/oleObject" Target="../embeddings/oleObject39.bin"/><Relationship Id="rId3" Type="http://schemas.openxmlformats.org/officeDocument/2006/relationships/oleObject" Target="../embeddings/oleObject28.bin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3.bin"/><Relationship Id="rId17" Type="http://schemas.openxmlformats.org/officeDocument/2006/relationships/oleObject" Target="../embeddings/oleObject38.bin"/><Relationship Id="rId25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41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2.bin"/><Relationship Id="rId24" Type="http://schemas.openxmlformats.org/officeDocument/2006/relationships/image" Target="../media/image46.png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6.bin"/><Relationship Id="rId23" Type="http://schemas.openxmlformats.org/officeDocument/2006/relationships/image" Target="../media/image450.png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5.bin"/><Relationship Id="rId22" Type="http://schemas.openxmlformats.org/officeDocument/2006/relationships/image" Target="../media/image4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7" Type="http://schemas.openxmlformats.org/officeDocument/2006/relationships/image" Target="../media/image5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0" Type="http://schemas.openxmlformats.org/officeDocument/2006/relationships/image" Target="../media/image52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520.png"/><Relationship Id="rId7" Type="http://schemas.openxmlformats.org/officeDocument/2006/relationships/image" Target="../media/image560.png"/><Relationship Id="rId12" Type="http://schemas.openxmlformats.org/officeDocument/2006/relationships/image" Target="../media/image6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1.png"/><Relationship Id="rId5" Type="http://schemas.openxmlformats.org/officeDocument/2006/relationships/image" Target="../media/image54.png"/><Relationship Id="rId10" Type="http://schemas.openxmlformats.org/officeDocument/2006/relationships/image" Target="../media/image60.png"/><Relationship Id="rId4" Type="http://schemas.openxmlformats.org/officeDocument/2006/relationships/image" Target="../media/image53.png"/><Relationship Id="rId9" Type="http://schemas.openxmlformats.org/officeDocument/2006/relationships/image" Target="../media/image59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13" Type="http://schemas.openxmlformats.org/officeDocument/2006/relationships/image" Target="../media/image76.jpeg"/><Relationship Id="rId3" Type="http://schemas.openxmlformats.org/officeDocument/2006/relationships/image" Target="../media/image70.png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7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8.emf"/><Relationship Id="rId11" Type="http://schemas.openxmlformats.org/officeDocument/2006/relationships/image" Target="../media/image74.jpeg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73.jpeg"/><Relationship Id="rId4" Type="http://schemas.openxmlformats.org/officeDocument/2006/relationships/image" Target="../media/image71.png"/><Relationship Id="rId9" Type="http://schemas.openxmlformats.org/officeDocument/2006/relationships/image" Target="../media/image7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590.png"/><Relationship Id="rId7" Type="http://schemas.openxmlformats.org/officeDocument/2006/relationships/image" Target="../media/image630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0.png"/><Relationship Id="rId5" Type="http://schemas.openxmlformats.org/officeDocument/2006/relationships/image" Target="../media/image610.png"/><Relationship Id="rId10" Type="http://schemas.openxmlformats.org/officeDocument/2006/relationships/image" Target="../media/image660.png"/><Relationship Id="rId4" Type="http://schemas.openxmlformats.org/officeDocument/2006/relationships/image" Target="../media/image600.png"/><Relationship Id="rId9" Type="http://schemas.openxmlformats.org/officeDocument/2006/relationships/image" Target="../media/image6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7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3" Type="http://schemas.openxmlformats.org/officeDocument/2006/relationships/video" Target="../media/media1.avi"/><Relationship Id="rId7" Type="http://schemas.openxmlformats.org/officeDocument/2006/relationships/image" Target="../media/image18.png"/><Relationship Id="rId2" Type="http://schemas.microsoft.com/office/2007/relationships/media" Target="../media/media1.avi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5.bin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10" Type="http://schemas.openxmlformats.org/officeDocument/2006/relationships/image" Target="../media/image86.jpeg"/><Relationship Id="rId4" Type="http://schemas.openxmlformats.org/officeDocument/2006/relationships/image" Target="../media/image18.png"/><Relationship Id="rId9" Type="http://schemas.openxmlformats.org/officeDocument/2006/relationships/image" Target="../media/image7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video" Target="../media/media1.avi"/><Relationship Id="rId7" Type="http://schemas.openxmlformats.org/officeDocument/2006/relationships/image" Target="../media/image8.wmf"/><Relationship Id="rId2" Type="http://schemas.microsoft.com/office/2007/relationships/media" Target="../media/media1.avi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90.png"/><Relationship Id="rId7" Type="http://schemas.openxmlformats.org/officeDocument/2006/relationships/image" Target="../media/image87.emf"/><Relationship Id="rId12" Type="http://schemas.openxmlformats.org/officeDocument/2006/relationships/image" Target="../media/image8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89.emf"/><Relationship Id="rId5" Type="http://schemas.openxmlformats.org/officeDocument/2006/relationships/image" Target="../media/image71.png"/><Relationship Id="rId10" Type="http://schemas.openxmlformats.org/officeDocument/2006/relationships/oleObject" Target="../embeddings/oleObject49.bin"/><Relationship Id="rId4" Type="http://schemas.openxmlformats.org/officeDocument/2006/relationships/image" Target="../media/image70.png"/><Relationship Id="rId9" Type="http://schemas.openxmlformats.org/officeDocument/2006/relationships/image" Target="../media/image88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12" Type="http://schemas.openxmlformats.org/officeDocument/2006/relationships/image" Target="../media/image4.png"/><Relationship Id="rId17" Type="http://schemas.openxmlformats.org/officeDocument/2006/relationships/image" Target="../media/image9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11" Type="http://schemas.openxmlformats.org/officeDocument/2006/relationships/image" Target="../media/image3.png"/><Relationship Id="rId15" Type="http://schemas.openxmlformats.org/officeDocument/2006/relationships/image" Target="../media/image6.png"/><Relationship Id="rId4" Type="http://schemas.openxmlformats.org/officeDocument/2006/relationships/image" Target="../media/image8.wmf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3" Type="http://schemas.openxmlformats.org/officeDocument/2006/relationships/image" Target="../media/image93.jpeg"/><Relationship Id="rId7" Type="http://schemas.openxmlformats.org/officeDocument/2006/relationships/image" Target="../media/image790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jpeg"/><Relationship Id="rId10" Type="http://schemas.openxmlformats.org/officeDocument/2006/relationships/image" Target="../media/image820.png"/><Relationship Id="rId4" Type="http://schemas.openxmlformats.org/officeDocument/2006/relationships/image" Target="../media/image94.jpeg"/><Relationship Id="rId9" Type="http://schemas.openxmlformats.org/officeDocument/2006/relationships/image" Target="../media/image8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4.jpeg"/><Relationship Id="rId7" Type="http://schemas.openxmlformats.org/officeDocument/2006/relationships/image" Target="../media/image98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1.png"/><Relationship Id="rId3" Type="http://schemas.openxmlformats.org/officeDocument/2006/relationships/oleObject" Target="../embeddings/oleObject50.bin"/><Relationship Id="rId7" Type="http://schemas.openxmlformats.org/officeDocument/2006/relationships/image" Target="../media/image10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108.png"/><Relationship Id="rId4" Type="http://schemas.openxmlformats.org/officeDocument/2006/relationships/image" Target="../media/image106.wmf"/><Relationship Id="rId9" Type="http://schemas.openxmlformats.org/officeDocument/2006/relationships/image" Target="../media/image9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3" Type="http://schemas.openxmlformats.org/officeDocument/2006/relationships/image" Target="../media/image840.png"/><Relationship Id="rId7" Type="http://schemas.openxmlformats.org/officeDocument/2006/relationships/image" Target="../media/image770.pn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780.png"/><Relationship Id="rId5" Type="http://schemas.openxmlformats.org/officeDocument/2006/relationships/image" Target="../media/image860.png"/><Relationship Id="rId10" Type="http://schemas.openxmlformats.org/officeDocument/2006/relationships/image" Target="../media/image910.png"/><Relationship Id="rId4" Type="http://schemas.openxmlformats.org/officeDocument/2006/relationships/image" Target="../media/image850.png"/><Relationship Id="rId9" Type="http://schemas.openxmlformats.org/officeDocument/2006/relationships/image" Target="../media/image9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7" Type="http://schemas.openxmlformats.org/officeDocument/2006/relationships/image" Target="../media/image94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0.png"/><Relationship Id="rId5" Type="http://schemas.openxmlformats.org/officeDocument/2006/relationships/image" Target="../media/image920.png"/><Relationship Id="rId4" Type="http://schemas.openxmlformats.org/officeDocument/2006/relationships/image" Target="../media/image8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9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0.png"/><Relationship Id="rId5" Type="http://schemas.openxmlformats.org/officeDocument/2006/relationships/image" Target="../media/image970.png"/><Relationship Id="rId4" Type="http://schemas.openxmlformats.org/officeDocument/2006/relationships/image" Target="../media/image96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8" Type="http://schemas.openxmlformats.org/officeDocument/2006/relationships/image" Target="../media/image27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7" Type="http://schemas.openxmlformats.org/officeDocument/2006/relationships/image" Target="../media/image26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30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5.bin"/><Relationship Id="rId15" Type="http://schemas.openxmlformats.org/officeDocument/2006/relationships/image" Target="../media/image34.png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0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11" Type="http://schemas.openxmlformats.org/officeDocument/2006/relationships/image" Target="../media/image28.png"/><Relationship Id="rId5" Type="http://schemas.openxmlformats.org/officeDocument/2006/relationships/oleObject" Target="../embeddings/oleObject9.bin"/><Relationship Id="rId15" Type="http://schemas.openxmlformats.org/officeDocument/2006/relationships/image" Target="../media/image32.png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Coulomb excitation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Hans-Jürgen </a:t>
            </a:r>
            <a:r>
              <a:rPr lang="en-GB" altLang="de-DE" sz="1600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Wollersheim</a:t>
            </a:r>
            <a:endParaRPr lang="en-GB" altLang="de-DE" sz="1600" b="1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grpSp>
        <p:nvGrpSpPr>
          <p:cNvPr id="45" name="Group 41"/>
          <p:cNvGrpSpPr>
            <a:grpSpLocks/>
          </p:cNvGrpSpPr>
          <p:nvPr/>
        </p:nvGrpSpPr>
        <p:grpSpPr bwMode="auto">
          <a:xfrm>
            <a:off x="971600" y="1700808"/>
            <a:ext cx="7127875" cy="4105275"/>
            <a:chOff x="567" y="572"/>
            <a:chExt cx="4490" cy="2586"/>
          </a:xfrm>
        </p:grpSpPr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1111" y="1389"/>
              <a:ext cx="3855" cy="1769"/>
            </a:xfrm>
            <a:custGeom>
              <a:avLst/>
              <a:gdLst>
                <a:gd name="T0" fmla="*/ 817 w 3583"/>
                <a:gd name="T1" fmla="*/ 0 h 1769"/>
                <a:gd name="T2" fmla="*/ 3583 w 3583"/>
                <a:gd name="T3" fmla="*/ 0 h 1769"/>
                <a:gd name="T4" fmla="*/ 2722 w 3583"/>
                <a:gd name="T5" fmla="*/ 1769 h 1769"/>
                <a:gd name="T6" fmla="*/ 0 w 3583"/>
                <a:gd name="T7" fmla="*/ 1769 h 1769"/>
                <a:gd name="T8" fmla="*/ 817 w 3583"/>
                <a:gd name="T9" fmla="*/ 0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3" h="1769">
                  <a:moveTo>
                    <a:pt x="817" y="0"/>
                  </a:moveTo>
                  <a:lnTo>
                    <a:pt x="3583" y="0"/>
                  </a:lnTo>
                  <a:lnTo>
                    <a:pt x="2722" y="1769"/>
                  </a:lnTo>
                  <a:lnTo>
                    <a:pt x="0" y="1769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EBF4AA"/>
            </a:soli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EBF4AA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8"/>
            <p:cNvSpPr>
              <a:spLocks noChangeShapeType="1"/>
            </p:cNvSpPr>
            <p:nvPr/>
          </p:nvSpPr>
          <p:spPr bwMode="auto">
            <a:xfrm>
              <a:off x="567" y="2160"/>
              <a:ext cx="1044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Oval 19"/>
            <p:cNvSpPr>
              <a:spLocks noChangeArrowheads="1"/>
            </p:cNvSpPr>
            <p:nvPr/>
          </p:nvSpPr>
          <p:spPr bwMode="auto">
            <a:xfrm>
              <a:off x="3153" y="1661"/>
              <a:ext cx="317" cy="227"/>
            </a:xfrm>
            <a:prstGeom prst="ellipse">
              <a:avLst/>
            </a:prstGeom>
            <a:gradFill rotWithShape="1">
              <a:gsLst>
                <a:gs pos="0">
                  <a:srgbClr val="669900">
                    <a:gamma/>
                    <a:shade val="0"/>
                    <a:invGamma/>
                  </a:srgbClr>
                </a:gs>
                <a:gs pos="100000">
                  <a:srgbClr val="669900"/>
                </a:gs>
              </a:gsLst>
              <a:lin ang="2700000" scaled="1"/>
            </a:gra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6699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0"/>
            <p:cNvSpPr>
              <a:spLocks noChangeArrowheads="1"/>
            </p:cNvSpPr>
            <p:nvPr/>
          </p:nvSpPr>
          <p:spPr bwMode="auto">
            <a:xfrm>
              <a:off x="3380" y="2614"/>
              <a:ext cx="363" cy="317"/>
            </a:xfrm>
            <a:prstGeom prst="ellipse">
              <a:avLst/>
            </a:prstGeom>
            <a:gradFill rotWithShape="1">
              <a:gsLst>
                <a:gs pos="0">
                  <a:srgbClr val="CC0000">
                    <a:gamma/>
                    <a:shade val="0"/>
                    <a:invGamma/>
                  </a:srgbClr>
                </a:gs>
                <a:gs pos="100000">
                  <a:srgbClr val="CC0000">
                    <a:alpha val="75999"/>
                  </a:srgbClr>
                </a:gs>
              </a:gsLst>
              <a:lin ang="2700000" scaled="1"/>
            </a:gra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6699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21"/>
            <p:cNvSpPr>
              <a:spLocks noChangeShapeType="1"/>
            </p:cNvSpPr>
            <p:nvPr/>
          </p:nvSpPr>
          <p:spPr bwMode="auto">
            <a:xfrm>
              <a:off x="1611" y="2160"/>
              <a:ext cx="1678" cy="635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22"/>
            <p:cNvSpPr>
              <a:spLocks noChangeShapeType="1"/>
            </p:cNvSpPr>
            <p:nvPr/>
          </p:nvSpPr>
          <p:spPr bwMode="auto">
            <a:xfrm flipV="1">
              <a:off x="1611" y="1843"/>
              <a:ext cx="1496" cy="317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 rot="-2535786">
              <a:off x="3334" y="1344"/>
              <a:ext cx="725" cy="99"/>
            </a:xfrm>
            <a:custGeom>
              <a:avLst/>
              <a:gdLst>
                <a:gd name="T0" fmla="*/ 0 w 725"/>
                <a:gd name="T1" fmla="*/ 53 h 99"/>
                <a:gd name="T2" fmla="*/ 90 w 725"/>
                <a:gd name="T3" fmla="*/ 8 h 99"/>
                <a:gd name="T4" fmla="*/ 181 w 725"/>
                <a:gd name="T5" fmla="*/ 99 h 99"/>
                <a:gd name="T6" fmla="*/ 272 w 725"/>
                <a:gd name="T7" fmla="*/ 8 h 99"/>
                <a:gd name="T8" fmla="*/ 362 w 725"/>
                <a:gd name="T9" fmla="*/ 99 h 99"/>
                <a:gd name="T10" fmla="*/ 453 w 725"/>
                <a:gd name="T11" fmla="*/ 8 h 99"/>
                <a:gd name="T12" fmla="*/ 544 w 725"/>
                <a:gd name="T13" fmla="*/ 99 h 99"/>
                <a:gd name="T14" fmla="*/ 635 w 725"/>
                <a:gd name="T15" fmla="*/ 8 h 99"/>
                <a:gd name="T16" fmla="*/ 680 w 725"/>
                <a:gd name="T17" fmla="*/ 53 h 99"/>
                <a:gd name="T18" fmla="*/ 725 w 725"/>
                <a:gd name="T19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5" h="99">
                  <a:moveTo>
                    <a:pt x="0" y="53"/>
                  </a:moveTo>
                  <a:cubicBezTo>
                    <a:pt x="30" y="26"/>
                    <a:pt x="60" y="0"/>
                    <a:pt x="90" y="8"/>
                  </a:cubicBezTo>
                  <a:cubicBezTo>
                    <a:pt x="120" y="16"/>
                    <a:pt x="151" y="99"/>
                    <a:pt x="181" y="99"/>
                  </a:cubicBezTo>
                  <a:cubicBezTo>
                    <a:pt x="211" y="99"/>
                    <a:pt x="242" y="8"/>
                    <a:pt x="272" y="8"/>
                  </a:cubicBezTo>
                  <a:cubicBezTo>
                    <a:pt x="302" y="8"/>
                    <a:pt x="332" y="99"/>
                    <a:pt x="362" y="99"/>
                  </a:cubicBezTo>
                  <a:cubicBezTo>
                    <a:pt x="392" y="99"/>
                    <a:pt x="423" y="8"/>
                    <a:pt x="453" y="8"/>
                  </a:cubicBezTo>
                  <a:cubicBezTo>
                    <a:pt x="483" y="8"/>
                    <a:pt x="514" y="99"/>
                    <a:pt x="544" y="99"/>
                  </a:cubicBezTo>
                  <a:cubicBezTo>
                    <a:pt x="574" y="99"/>
                    <a:pt x="612" y="16"/>
                    <a:pt x="635" y="8"/>
                  </a:cubicBezTo>
                  <a:cubicBezTo>
                    <a:pt x="658" y="0"/>
                    <a:pt x="665" y="46"/>
                    <a:pt x="680" y="53"/>
                  </a:cubicBezTo>
                  <a:cubicBezTo>
                    <a:pt x="695" y="60"/>
                    <a:pt x="718" y="53"/>
                    <a:pt x="725" y="53"/>
                  </a:cubicBezTo>
                </a:path>
              </a:pathLst>
            </a:custGeom>
            <a:noFill/>
            <a:ln w="57150" cap="flat" cmpd="sng">
              <a:solidFill>
                <a:schemeClr val="accent2"/>
              </a:solidFill>
              <a:prstDash val="solid"/>
              <a:round/>
              <a:headEnd type="none" w="lg" len="med"/>
              <a:tailEnd type="triangl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669900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 Box 25"/>
            <p:cNvSpPr txBox="1">
              <a:spLocks noChangeArrowheads="1"/>
            </p:cNvSpPr>
            <p:nvPr/>
          </p:nvSpPr>
          <p:spPr bwMode="auto">
            <a:xfrm>
              <a:off x="3243" y="1117"/>
              <a:ext cx="272" cy="442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66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6699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de-DE" sz="4000">
                  <a:solidFill>
                    <a:schemeClr val="accent2"/>
                  </a:solidFill>
                </a:rPr>
                <a:t>γ</a:t>
              </a:r>
            </a:p>
          </p:txBody>
        </p:sp>
        <p:sp>
          <p:nvSpPr>
            <p:cNvPr id="55" name="Text Box 26"/>
            <p:cNvSpPr txBox="1">
              <a:spLocks noChangeArrowheads="1"/>
            </p:cNvSpPr>
            <p:nvPr/>
          </p:nvSpPr>
          <p:spPr bwMode="auto">
            <a:xfrm>
              <a:off x="3062" y="1934"/>
              <a:ext cx="9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66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dirty="0">
                  <a:solidFill>
                    <a:srgbClr val="669900"/>
                  </a:solidFill>
                </a:rPr>
                <a:t>t</a:t>
              </a:r>
              <a:r>
                <a:rPr lang="en-US" altLang="de-DE" dirty="0" smtClean="0">
                  <a:solidFill>
                    <a:srgbClr val="669900"/>
                  </a:solidFill>
                </a:rPr>
                <a:t>arget excited</a:t>
              </a:r>
              <a:endParaRPr lang="en-US" altLang="de-DE" dirty="0">
                <a:solidFill>
                  <a:srgbClr val="669900"/>
                </a:solidFill>
              </a:endParaRPr>
            </a:p>
          </p:txBody>
        </p:sp>
        <p:sp>
          <p:nvSpPr>
            <p:cNvPr id="56" name="Text Box 27"/>
            <p:cNvSpPr txBox="1">
              <a:spLocks noChangeArrowheads="1"/>
            </p:cNvSpPr>
            <p:nvPr/>
          </p:nvSpPr>
          <p:spPr bwMode="auto">
            <a:xfrm>
              <a:off x="2926" y="2924"/>
              <a:ext cx="7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66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dirty="0" smtClean="0">
                  <a:solidFill>
                    <a:srgbClr val="CC0000"/>
                  </a:solidFill>
                </a:rPr>
                <a:t>projectile</a:t>
              </a:r>
              <a:endParaRPr lang="en-US" altLang="de-DE" dirty="0">
                <a:solidFill>
                  <a:srgbClr val="CC0000"/>
                </a:solidFill>
              </a:endParaRPr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 flipH="1">
              <a:off x="1520" y="1979"/>
              <a:ext cx="181" cy="36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29"/>
            <p:cNvSpPr txBox="1">
              <a:spLocks noChangeArrowheads="1"/>
            </p:cNvSpPr>
            <p:nvPr/>
          </p:nvSpPr>
          <p:spPr bwMode="auto">
            <a:xfrm>
              <a:off x="658" y="2296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66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>
                  <a:solidFill>
                    <a:srgbClr val="000066"/>
                  </a:solidFill>
                </a:rPr>
                <a:t>Beam</a:t>
              </a:r>
            </a:p>
          </p:txBody>
        </p:sp>
        <p:sp>
          <p:nvSpPr>
            <p:cNvPr id="59" name="Text Box 30"/>
            <p:cNvSpPr txBox="1">
              <a:spLocks noChangeArrowheads="1"/>
            </p:cNvSpPr>
            <p:nvPr/>
          </p:nvSpPr>
          <p:spPr bwMode="auto">
            <a:xfrm>
              <a:off x="1338" y="1616"/>
              <a:ext cx="7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66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/>
                <a:t>Target</a:t>
              </a:r>
            </a:p>
          </p:txBody>
        </p:sp>
        <p:sp>
          <p:nvSpPr>
            <p:cNvPr id="60" name="Rectangle 35"/>
            <p:cNvSpPr>
              <a:spLocks noChangeArrowheads="1"/>
            </p:cNvSpPr>
            <p:nvPr/>
          </p:nvSpPr>
          <p:spPr bwMode="auto">
            <a:xfrm rot="-1509385">
              <a:off x="4195" y="572"/>
              <a:ext cx="862" cy="54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6699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37"/>
            <p:cNvSpPr txBox="1">
              <a:spLocks noChangeArrowheads="1"/>
            </p:cNvSpPr>
            <p:nvPr/>
          </p:nvSpPr>
          <p:spPr bwMode="auto">
            <a:xfrm rot="-1633881">
              <a:off x="4286" y="663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66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/>
                <a:t>HPGe</a:t>
              </a:r>
            </a:p>
          </p:txBody>
        </p:sp>
        <p:sp>
          <p:nvSpPr>
            <p:cNvPr id="62" name="Text Box 39"/>
            <p:cNvSpPr txBox="1">
              <a:spLocks noChangeArrowheads="1"/>
            </p:cNvSpPr>
            <p:nvPr/>
          </p:nvSpPr>
          <p:spPr bwMode="auto">
            <a:xfrm>
              <a:off x="3561" y="1474"/>
              <a:ext cx="363" cy="365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6699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6699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de-DE" sz="3200" dirty="0"/>
                <a:t>θ</a:t>
              </a:r>
            </a:p>
          </p:txBody>
        </p:sp>
        <p:sp>
          <p:nvSpPr>
            <p:cNvPr id="63" name="Freeform 40"/>
            <p:cNvSpPr>
              <a:spLocks/>
            </p:cNvSpPr>
            <p:nvPr/>
          </p:nvSpPr>
          <p:spPr bwMode="auto">
            <a:xfrm>
              <a:off x="3742" y="1525"/>
              <a:ext cx="91" cy="181"/>
            </a:xfrm>
            <a:custGeom>
              <a:avLst/>
              <a:gdLst>
                <a:gd name="T0" fmla="*/ 0 w 93"/>
                <a:gd name="T1" fmla="*/ 0 h 208"/>
                <a:gd name="T2" fmla="*/ 93 w 93"/>
                <a:gd name="T3" fmla="*/ 77 h 208"/>
                <a:gd name="T4" fmla="*/ 87 w 93"/>
                <a:gd name="T5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208">
                  <a:moveTo>
                    <a:pt x="0" y="0"/>
                  </a:moveTo>
                  <a:cubicBezTo>
                    <a:pt x="44" y="10"/>
                    <a:pt x="77" y="33"/>
                    <a:pt x="93" y="77"/>
                  </a:cubicBezTo>
                  <a:cubicBezTo>
                    <a:pt x="87" y="205"/>
                    <a:pt x="87" y="161"/>
                    <a:pt x="87" y="208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669900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20881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Electric fields of multipoles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76250" y="1565275"/>
            <a:ext cx="2438400" cy="1905000"/>
            <a:chOff x="3488" y="1008"/>
            <a:chExt cx="1936" cy="1416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3488" y="1256"/>
              <a:ext cx="1024" cy="1168"/>
            </a:xfrm>
            <a:custGeom>
              <a:avLst/>
              <a:gdLst>
                <a:gd name="T0" fmla="*/ 160 w 1024"/>
                <a:gd name="T1" fmla="*/ 760 h 1168"/>
                <a:gd name="T2" fmla="*/ 112 w 1024"/>
                <a:gd name="T3" fmla="*/ 184 h 1168"/>
                <a:gd name="T4" fmla="*/ 832 w 1024"/>
                <a:gd name="T5" fmla="*/ 136 h 1168"/>
                <a:gd name="T6" fmla="*/ 1024 w 1024"/>
                <a:gd name="T7" fmla="*/ 1000 h 1168"/>
                <a:gd name="T8" fmla="*/ 832 w 1024"/>
                <a:gd name="T9" fmla="*/ 1144 h 1168"/>
                <a:gd name="T10" fmla="*/ 592 w 1024"/>
                <a:gd name="T11" fmla="*/ 1144 h 1168"/>
                <a:gd name="T12" fmla="*/ 352 w 1024"/>
                <a:gd name="T13" fmla="*/ 1144 h 1168"/>
                <a:gd name="T14" fmla="*/ 352 w 1024"/>
                <a:gd name="T15" fmla="*/ 1000 h 1168"/>
                <a:gd name="T16" fmla="*/ 160 w 1024"/>
                <a:gd name="T17" fmla="*/ 76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4" h="1168">
                  <a:moveTo>
                    <a:pt x="160" y="760"/>
                  </a:moveTo>
                  <a:cubicBezTo>
                    <a:pt x="120" y="624"/>
                    <a:pt x="0" y="288"/>
                    <a:pt x="112" y="184"/>
                  </a:cubicBezTo>
                  <a:cubicBezTo>
                    <a:pt x="224" y="80"/>
                    <a:pt x="680" y="0"/>
                    <a:pt x="832" y="136"/>
                  </a:cubicBezTo>
                  <a:cubicBezTo>
                    <a:pt x="984" y="272"/>
                    <a:pt x="1024" y="832"/>
                    <a:pt x="1024" y="1000"/>
                  </a:cubicBezTo>
                  <a:cubicBezTo>
                    <a:pt x="1024" y="1168"/>
                    <a:pt x="904" y="1120"/>
                    <a:pt x="832" y="1144"/>
                  </a:cubicBezTo>
                  <a:cubicBezTo>
                    <a:pt x="760" y="1168"/>
                    <a:pt x="672" y="1144"/>
                    <a:pt x="592" y="1144"/>
                  </a:cubicBezTo>
                  <a:cubicBezTo>
                    <a:pt x="512" y="1144"/>
                    <a:pt x="392" y="1168"/>
                    <a:pt x="352" y="1144"/>
                  </a:cubicBezTo>
                  <a:cubicBezTo>
                    <a:pt x="312" y="1120"/>
                    <a:pt x="384" y="1064"/>
                    <a:pt x="352" y="1000"/>
                  </a:cubicBezTo>
                  <a:cubicBezTo>
                    <a:pt x="320" y="936"/>
                    <a:pt x="200" y="896"/>
                    <a:pt x="160" y="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5F5F5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4080" y="1008"/>
              <a:ext cx="1344" cy="9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 flipV="1">
              <a:off x="3936" y="1536"/>
              <a:ext cx="144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3840" y="1392"/>
              <a:ext cx="192" cy="192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aphicFrame>
          <p:nvGraphicFramePr>
            <p:cNvPr id="10" name="Object 8"/>
            <p:cNvGraphicFramePr>
              <a:graphicFrameLocks noChangeAspect="1"/>
            </p:cNvGraphicFramePr>
            <p:nvPr/>
          </p:nvGraphicFramePr>
          <p:xfrm>
            <a:off x="4944" y="1392"/>
            <a:ext cx="147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38" name="Equation" r:id="rId3" imgW="114120" imgH="126720" progId="Equation.DSMT4">
                    <p:embed/>
                  </p:oleObj>
                </mc:Choice>
                <mc:Fallback>
                  <p:oleObj name="Equation" r:id="rId3" imgW="114120" imgH="126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1392"/>
                          <a:ext cx="147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9"/>
            <p:cNvGraphicFramePr>
              <a:graphicFrameLocks noChangeAspect="1"/>
            </p:cNvGraphicFramePr>
            <p:nvPr/>
          </p:nvGraphicFramePr>
          <p:xfrm>
            <a:off x="3792" y="1680"/>
            <a:ext cx="196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39" name="Equation" r:id="rId5" imgW="152280" imgH="164880" progId="Equation.DSMT4">
                    <p:embed/>
                  </p:oleObj>
                </mc:Choice>
                <mc:Fallback>
                  <p:oleObj name="Equation" r:id="rId5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1680"/>
                          <a:ext cx="196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0"/>
            <p:cNvGraphicFramePr>
              <a:graphicFrameLocks noChangeAspect="1"/>
            </p:cNvGraphicFramePr>
            <p:nvPr/>
          </p:nvGraphicFramePr>
          <p:xfrm>
            <a:off x="3687" y="1096"/>
            <a:ext cx="310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40" name="Equation" r:id="rId7" imgW="241200" imgH="177480" progId="Equation.DSMT4">
                    <p:embed/>
                  </p:oleObj>
                </mc:Choice>
                <mc:Fallback>
                  <p:oleObj name="Equation" r:id="rId7" imgW="2412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7" y="1096"/>
                          <a:ext cx="310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032" y="1720"/>
              <a:ext cx="192" cy="104"/>
            </a:xfrm>
            <a:custGeom>
              <a:avLst/>
              <a:gdLst>
                <a:gd name="T0" fmla="*/ 0 w 192"/>
                <a:gd name="T1" fmla="*/ 56 h 104"/>
                <a:gd name="T2" fmla="*/ 96 w 192"/>
                <a:gd name="T3" fmla="*/ 8 h 104"/>
                <a:gd name="T4" fmla="*/ 192 w 192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" h="104">
                  <a:moveTo>
                    <a:pt x="0" y="56"/>
                  </a:moveTo>
                  <a:cubicBezTo>
                    <a:pt x="32" y="28"/>
                    <a:pt x="64" y="0"/>
                    <a:pt x="96" y="8"/>
                  </a:cubicBezTo>
                  <a:cubicBezTo>
                    <a:pt x="128" y="16"/>
                    <a:pt x="160" y="60"/>
                    <a:pt x="192" y="104"/>
                  </a:cubicBezTo>
                </a:path>
              </a:pathLst>
            </a:custGeom>
            <a:noFill/>
            <a:ln w="22225" cap="flat" cmpd="sng">
              <a:solidFill>
                <a:srgbClr val="000000"/>
              </a:solidFill>
              <a:prstDash val="solid"/>
              <a:round/>
              <a:headEnd type="arrow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aphicFrame>
          <p:nvGraphicFramePr>
            <p:cNvPr id="14" name="Object 12"/>
            <p:cNvGraphicFramePr>
              <a:graphicFrameLocks noChangeAspect="1"/>
            </p:cNvGraphicFramePr>
            <p:nvPr/>
          </p:nvGraphicFramePr>
          <p:xfrm>
            <a:off x="4120" y="1480"/>
            <a:ext cx="212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41" name="Equation" r:id="rId9" imgW="164880" imgH="177480" progId="Equation.DSMT4">
                    <p:embed/>
                  </p:oleObj>
                </mc:Choice>
                <mc:Fallback>
                  <p:oleObj name="Equation" r:id="rId9" imgW="1648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0" y="1480"/>
                          <a:ext cx="212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212000" y="1493838"/>
            <a:ext cx="36856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general the electric potential due to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arbitrary charge distribution is</a:t>
            </a:r>
            <a:endParaRPr lang="de-DE" altLang="de-D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03225" y="5040000"/>
            <a:ext cx="24272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case: </a:t>
            </a:r>
            <a:r>
              <a:rPr lang="en-US" altLang="de-DE" sz="1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monopole</a:t>
            </a:r>
            <a:endParaRPr lang="de-DE" altLang="de-DE" sz="1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4212000" y="2268000"/>
                <a:ext cx="1961114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de-DE" sz="1400" b="0" i="1" smtClean="0">
                          <a:latin typeface="Cambria Math"/>
                        </a:rPr>
                        <m:t>𝑑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′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2268000"/>
                <a:ext cx="1961114" cy="6574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4212000" y="2974769"/>
                <a:ext cx="2651623" cy="529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de-DE" sz="1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  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𝑓𝑜𝑟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   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&gt;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den>
                                </m:f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   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𝑓𝑜𝑟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   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2974769"/>
                <a:ext cx="2651623" cy="529569"/>
              </a:xfrm>
              <a:prstGeom prst="rect">
                <a:avLst/>
              </a:prstGeom>
              <a:blipFill rotWithShape="1">
                <a:blip r:embed="rId12"/>
                <a:stretch>
                  <a:fillRect t="-55172" b="-90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4212000" y="3609558"/>
                <a:ext cx="3950633" cy="777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=4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3∙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𝑍𝑒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𝑑𝑟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nary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nary>
                            <m:naryPr>
                              <m:limLoc m:val="undOvr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  <m:e>
                              <m:f>
                                <m:f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den>
                              </m:f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𝑑𝑟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3609558"/>
                <a:ext cx="3950633" cy="77707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4212000" y="4500000"/>
                <a:ext cx="2498696" cy="582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𝑍𝑒</m:t>
                          </m:r>
                        </m:num>
                        <m:den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4500000"/>
                <a:ext cx="2498696" cy="58259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4212000" y="5292000"/>
                <a:ext cx="2185727" cy="656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𝑍𝑒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3−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de-DE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de-DE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5292000"/>
                <a:ext cx="2185727" cy="65620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5" descr="potentia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195200"/>
            <a:ext cx="2914650" cy="37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7578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3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Electric fields of multipoles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76250" y="1565275"/>
            <a:ext cx="2438400" cy="1905000"/>
            <a:chOff x="3488" y="1008"/>
            <a:chExt cx="1936" cy="1416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3488" y="1256"/>
              <a:ext cx="1024" cy="1168"/>
            </a:xfrm>
            <a:custGeom>
              <a:avLst/>
              <a:gdLst>
                <a:gd name="T0" fmla="*/ 160 w 1024"/>
                <a:gd name="T1" fmla="*/ 760 h 1168"/>
                <a:gd name="T2" fmla="*/ 112 w 1024"/>
                <a:gd name="T3" fmla="*/ 184 h 1168"/>
                <a:gd name="T4" fmla="*/ 832 w 1024"/>
                <a:gd name="T5" fmla="*/ 136 h 1168"/>
                <a:gd name="T6" fmla="*/ 1024 w 1024"/>
                <a:gd name="T7" fmla="*/ 1000 h 1168"/>
                <a:gd name="T8" fmla="*/ 832 w 1024"/>
                <a:gd name="T9" fmla="*/ 1144 h 1168"/>
                <a:gd name="T10" fmla="*/ 592 w 1024"/>
                <a:gd name="T11" fmla="*/ 1144 h 1168"/>
                <a:gd name="T12" fmla="*/ 352 w 1024"/>
                <a:gd name="T13" fmla="*/ 1144 h 1168"/>
                <a:gd name="T14" fmla="*/ 352 w 1024"/>
                <a:gd name="T15" fmla="*/ 1000 h 1168"/>
                <a:gd name="T16" fmla="*/ 160 w 1024"/>
                <a:gd name="T17" fmla="*/ 76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4" h="1168">
                  <a:moveTo>
                    <a:pt x="160" y="760"/>
                  </a:moveTo>
                  <a:cubicBezTo>
                    <a:pt x="120" y="624"/>
                    <a:pt x="0" y="288"/>
                    <a:pt x="112" y="184"/>
                  </a:cubicBezTo>
                  <a:cubicBezTo>
                    <a:pt x="224" y="80"/>
                    <a:pt x="680" y="0"/>
                    <a:pt x="832" y="136"/>
                  </a:cubicBezTo>
                  <a:cubicBezTo>
                    <a:pt x="984" y="272"/>
                    <a:pt x="1024" y="832"/>
                    <a:pt x="1024" y="1000"/>
                  </a:cubicBezTo>
                  <a:cubicBezTo>
                    <a:pt x="1024" y="1168"/>
                    <a:pt x="904" y="1120"/>
                    <a:pt x="832" y="1144"/>
                  </a:cubicBezTo>
                  <a:cubicBezTo>
                    <a:pt x="760" y="1168"/>
                    <a:pt x="672" y="1144"/>
                    <a:pt x="592" y="1144"/>
                  </a:cubicBezTo>
                  <a:cubicBezTo>
                    <a:pt x="512" y="1144"/>
                    <a:pt x="392" y="1168"/>
                    <a:pt x="352" y="1144"/>
                  </a:cubicBezTo>
                  <a:cubicBezTo>
                    <a:pt x="312" y="1120"/>
                    <a:pt x="384" y="1064"/>
                    <a:pt x="352" y="1000"/>
                  </a:cubicBezTo>
                  <a:cubicBezTo>
                    <a:pt x="320" y="936"/>
                    <a:pt x="200" y="896"/>
                    <a:pt x="160" y="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5F5F5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4080" y="1008"/>
              <a:ext cx="1344" cy="9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 flipV="1">
              <a:off x="3936" y="1536"/>
              <a:ext cx="144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3840" y="1392"/>
              <a:ext cx="192" cy="192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aphicFrame>
          <p:nvGraphicFramePr>
            <p:cNvPr id="10" name="Object 8"/>
            <p:cNvGraphicFramePr>
              <a:graphicFrameLocks noChangeAspect="1"/>
            </p:cNvGraphicFramePr>
            <p:nvPr/>
          </p:nvGraphicFramePr>
          <p:xfrm>
            <a:off x="4944" y="1392"/>
            <a:ext cx="147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63" name="Equation" r:id="rId3" imgW="114120" imgH="126720" progId="Equation.DSMT4">
                    <p:embed/>
                  </p:oleObj>
                </mc:Choice>
                <mc:Fallback>
                  <p:oleObj name="Equation" r:id="rId3" imgW="114120" imgH="126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1392"/>
                          <a:ext cx="147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9"/>
            <p:cNvGraphicFramePr>
              <a:graphicFrameLocks noChangeAspect="1"/>
            </p:cNvGraphicFramePr>
            <p:nvPr/>
          </p:nvGraphicFramePr>
          <p:xfrm>
            <a:off x="3792" y="1680"/>
            <a:ext cx="196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64" name="Equation" r:id="rId5" imgW="152280" imgH="164880" progId="Equation.DSMT4">
                    <p:embed/>
                  </p:oleObj>
                </mc:Choice>
                <mc:Fallback>
                  <p:oleObj name="Equation" r:id="rId5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1680"/>
                          <a:ext cx="196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0"/>
            <p:cNvGraphicFramePr>
              <a:graphicFrameLocks noChangeAspect="1"/>
            </p:cNvGraphicFramePr>
            <p:nvPr/>
          </p:nvGraphicFramePr>
          <p:xfrm>
            <a:off x="3687" y="1096"/>
            <a:ext cx="310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65" name="Equation" r:id="rId7" imgW="241200" imgH="177480" progId="Equation.DSMT4">
                    <p:embed/>
                  </p:oleObj>
                </mc:Choice>
                <mc:Fallback>
                  <p:oleObj name="Equation" r:id="rId7" imgW="2412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7" y="1096"/>
                          <a:ext cx="310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032" y="1720"/>
              <a:ext cx="192" cy="104"/>
            </a:xfrm>
            <a:custGeom>
              <a:avLst/>
              <a:gdLst>
                <a:gd name="T0" fmla="*/ 0 w 192"/>
                <a:gd name="T1" fmla="*/ 56 h 104"/>
                <a:gd name="T2" fmla="*/ 96 w 192"/>
                <a:gd name="T3" fmla="*/ 8 h 104"/>
                <a:gd name="T4" fmla="*/ 192 w 192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" h="104">
                  <a:moveTo>
                    <a:pt x="0" y="56"/>
                  </a:moveTo>
                  <a:cubicBezTo>
                    <a:pt x="32" y="28"/>
                    <a:pt x="64" y="0"/>
                    <a:pt x="96" y="8"/>
                  </a:cubicBezTo>
                  <a:cubicBezTo>
                    <a:pt x="128" y="16"/>
                    <a:pt x="160" y="60"/>
                    <a:pt x="192" y="104"/>
                  </a:cubicBezTo>
                </a:path>
              </a:pathLst>
            </a:custGeom>
            <a:noFill/>
            <a:ln w="22225" cap="flat" cmpd="sng">
              <a:solidFill>
                <a:srgbClr val="000000"/>
              </a:solidFill>
              <a:prstDash val="solid"/>
              <a:round/>
              <a:headEnd type="arrow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aphicFrame>
          <p:nvGraphicFramePr>
            <p:cNvPr id="14" name="Object 12"/>
            <p:cNvGraphicFramePr>
              <a:graphicFrameLocks noChangeAspect="1"/>
            </p:cNvGraphicFramePr>
            <p:nvPr/>
          </p:nvGraphicFramePr>
          <p:xfrm>
            <a:off x="4120" y="1480"/>
            <a:ext cx="212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66" name="Equation" r:id="rId9" imgW="164880" imgH="177480" progId="Equation.DSMT4">
                    <p:embed/>
                  </p:oleObj>
                </mc:Choice>
                <mc:Fallback>
                  <p:oleObj name="Equation" r:id="rId9" imgW="1648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0" y="1480"/>
                          <a:ext cx="212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212000" y="1493838"/>
            <a:ext cx="36856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general the electric potential due to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arbitrary charge distribution is</a:t>
            </a:r>
            <a:endParaRPr lang="de-DE" altLang="de-D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212000" y="2952000"/>
            <a:ext cx="1120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expansion</a:t>
            </a:r>
            <a:endParaRPr lang="de-DE" altLang="de-D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4212000" y="2268000"/>
                <a:ext cx="1961114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de-DE" sz="14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4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de-DE" sz="14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4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de-DE" sz="14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4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𝑑</m:t>
                      </m:r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′</m:t>
                      </m:r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2268000"/>
                <a:ext cx="1961114" cy="65742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4212000" y="3348000"/>
                <a:ext cx="4151585" cy="706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</m:den>
                      </m:f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=0</m:t>
                          </m:r>
                        </m:sub>
                        <m:sup>
                          <m: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p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ℓ+1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ℓ+1</m:t>
                              </m:r>
                            </m:den>
                          </m:f>
                        </m:e>
                      </m:nary>
                      <m:nary>
                        <m:naryPr>
                          <m:chr m:val="∑"/>
                          <m:ctrlP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=−ℓ</m:t>
                          </m:r>
                        </m:sub>
                        <m:sup>
                          <m: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sup>
                        <m:e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sSubSup>
                            <m:sSubSupPr>
                              <m:ctrlP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de-DE" sz="1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  <m:sup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3348000"/>
                <a:ext cx="4151585" cy="70654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4212000" y="4212000"/>
            <a:ext cx="19736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multipole moments</a:t>
            </a:r>
            <a:endParaRPr lang="de-DE" altLang="de-D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4212000" y="4680000"/>
                <a:ext cx="3451971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sup>
                          </m:s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de-DE" sz="1400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d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4680000"/>
                <a:ext cx="3451971" cy="65742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03225" y="5346000"/>
            <a:ext cx="36439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de-DE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case: </a:t>
            </a:r>
            <a:r>
              <a:rPr lang="en-US" altLang="de-DE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quadrupole </a:t>
            </a:r>
            <a:r>
              <a:rPr lang="en-US" altLang="de-DE" sz="1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matrix element</a:t>
            </a:r>
            <a:endParaRPr lang="de-DE" altLang="de-DE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4212000" y="5220000"/>
                <a:ext cx="2542043" cy="527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=2,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𝑍𝑒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5220000"/>
                <a:ext cx="2542043" cy="5279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331640" y="5886000"/>
            <a:ext cx="11208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de-DE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B(E2)-value: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4212000" y="5724000"/>
                <a:ext cx="4488986" cy="664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ℓ=2;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𝑀</m:t>
                                      </m:r>
                                      <m:d>
                                        <m:dPr>
                                          <m:ctrlPr>
                                            <a:rPr lang="de-DE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ℓ=2,</m:t>
                                          </m:r>
                                          <m:r>
                                            <a:rPr lang="de-DE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e>
                                  </m:d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5724000"/>
                <a:ext cx="4488986" cy="664797"/>
              </a:xfrm>
              <a:prstGeom prst="rect">
                <a:avLst/>
              </a:prstGeom>
              <a:blipFill rotWithShape="1">
                <a:blip r:embed="rId19"/>
                <a:stretch>
                  <a:fillRect t="-107339" b="-1467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3986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  <p:bldP spid="24" grpId="0"/>
      <p:bldP spid="21" grpId="0"/>
      <p:bldP spid="25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Electric fields of multipoles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76250" y="1565275"/>
            <a:ext cx="2438400" cy="1905000"/>
            <a:chOff x="3488" y="1008"/>
            <a:chExt cx="1936" cy="1416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3488" y="1256"/>
              <a:ext cx="1024" cy="1168"/>
            </a:xfrm>
            <a:custGeom>
              <a:avLst/>
              <a:gdLst>
                <a:gd name="T0" fmla="*/ 160 w 1024"/>
                <a:gd name="T1" fmla="*/ 760 h 1168"/>
                <a:gd name="T2" fmla="*/ 112 w 1024"/>
                <a:gd name="T3" fmla="*/ 184 h 1168"/>
                <a:gd name="T4" fmla="*/ 832 w 1024"/>
                <a:gd name="T5" fmla="*/ 136 h 1168"/>
                <a:gd name="T6" fmla="*/ 1024 w 1024"/>
                <a:gd name="T7" fmla="*/ 1000 h 1168"/>
                <a:gd name="T8" fmla="*/ 832 w 1024"/>
                <a:gd name="T9" fmla="*/ 1144 h 1168"/>
                <a:gd name="T10" fmla="*/ 592 w 1024"/>
                <a:gd name="T11" fmla="*/ 1144 h 1168"/>
                <a:gd name="T12" fmla="*/ 352 w 1024"/>
                <a:gd name="T13" fmla="*/ 1144 h 1168"/>
                <a:gd name="T14" fmla="*/ 352 w 1024"/>
                <a:gd name="T15" fmla="*/ 1000 h 1168"/>
                <a:gd name="T16" fmla="*/ 160 w 1024"/>
                <a:gd name="T17" fmla="*/ 76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4" h="1168">
                  <a:moveTo>
                    <a:pt x="160" y="760"/>
                  </a:moveTo>
                  <a:cubicBezTo>
                    <a:pt x="120" y="624"/>
                    <a:pt x="0" y="288"/>
                    <a:pt x="112" y="184"/>
                  </a:cubicBezTo>
                  <a:cubicBezTo>
                    <a:pt x="224" y="80"/>
                    <a:pt x="680" y="0"/>
                    <a:pt x="832" y="136"/>
                  </a:cubicBezTo>
                  <a:cubicBezTo>
                    <a:pt x="984" y="272"/>
                    <a:pt x="1024" y="832"/>
                    <a:pt x="1024" y="1000"/>
                  </a:cubicBezTo>
                  <a:cubicBezTo>
                    <a:pt x="1024" y="1168"/>
                    <a:pt x="904" y="1120"/>
                    <a:pt x="832" y="1144"/>
                  </a:cubicBezTo>
                  <a:cubicBezTo>
                    <a:pt x="760" y="1168"/>
                    <a:pt x="672" y="1144"/>
                    <a:pt x="592" y="1144"/>
                  </a:cubicBezTo>
                  <a:cubicBezTo>
                    <a:pt x="512" y="1144"/>
                    <a:pt x="392" y="1168"/>
                    <a:pt x="352" y="1144"/>
                  </a:cubicBezTo>
                  <a:cubicBezTo>
                    <a:pt x="312" y="1120"/>
                    <a:pt x="384" y="1064"/>
                    <a:pt x="352" y="1000"/>
                  </a:cubicBezTo>
                  <a:cubicBezTo>
                    <a:pt x="320" y="936"/>
                    <a:pt x="200" y="896"/>
                    <a:pt x="160" y="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5F5F5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4080" y="1008"/>
              <a:ext cx="1344" cy="9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 flipV="1">
              <a:off x="3936" y="1536"/>
              <a:ext cx="144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3840" y="1392"/>
              <a:ext cx="192" cy="192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aphicFrame>
          <p:nvGraphicFramePr>
            <p:cNvPr id="10" name="Object 8"/>
            <p:cNvGraphicFramePr>
              <a:graphicFrameLocks noChangeAspect="1"/>
            </p:cNvGraphicFramePr>
            <p:nvPr/>
          </p:nvGraphicFramePr>
          <p:xfrm>
            <a:off x="4944" y="1392"/>
            <a:ext cx="147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94" name="Equation" r:id="rId3" imgW="114120" imgH="126720" progId="Equation.DSMT4">
                    <p:embed/>
                  </p:oleObj>
                </mc:Choice>
                <mc:Fallback>
                  <p:oleObj name="Equation" r:id="rId3" imgW="114120" imgH="126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1392"/>
                          <a:ext cx="147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9"/>
            <p:cNvGraphicFramePr>
              <a:graphicFrameLocks noChangeAspect="1"/>
            </p:cNvGraphicFramePr>
            <p:nvPr/>
          </p:nvGraphicFramePr>
          <p:xfrm>
            <a:off x="3792" y="1680"/>
            <a:ext cx="196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95" name="Equation" r:id="rId5" imgW="152280" imgH="164880" progId="Equation.DSMT4">
                    <p:embed/>
                  </p:oleObj>
                </mc:Choice>
                <mc:Fallback>
                  <p:oleObj name="Equation" r:id="rId5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1680"/>
                          <a:ext cx="196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0"/>
            <p:cNvGraphicFramePr>
              <a:graphicFrameLocks noChangeAspect="1"/>
            </p:cNvGraphicFramePr>
            <p:nvPr/>
          </p:nvGraphicFramePr>
          <p:xfrm>
            <a:off x="3687" y="1096"/>
            <a:ext cx="310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96" name="Equation" r:id="rId7" imgW="241200" imgH="177480" progId="Equation.DSMT4">
                    <p:embed/>
                  </p:oleObj>
                </mc:Choice>
                <mc:Fallback>
                  <p:oleObj name="Equation" r:id="rId7" imgW="2412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7" y="1096"/>
                          <a:ext cx="310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032" y="1720"/>
              <a:ext cx="192" cy="104"/>
            </a:xfrm>
            <a:custGeom>
              <a:avLst/>
              <a:gdLst>
                <a:gd name="T0" fmla="*/ 0 w 192"/>
                <a:gd name="T1" fmla="*/ 56 h 104"/>
                <a:gd name="T2" fmla="*/ 96 w 192"/>
                <a:gd name="T3" fmla="*/ 8 h 104"/>
                <a:gd name="T4" fmla="*/ 192 w 192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" h="104">
                  <a:moveTo>
                    <a:pt x="0" y="56"/>
                  </a:moveTo>
                  <a:cubicBezTo>
                    <a:pt x="32" y="28"/>
                    <a:pt x="64" y="0"/>
                    <a:pt x="96" y="8"/>
                  </a:cubicBezTo>
                  <a:cubicBezTo>
                    <a:pt x="128" y="16"/>
                    <a:pt x="160" y="60"/>
                    <a:pt x="192" y="104"/>
                  </a:cubicBezTo>
                </a:path>
              </a:pathLst>
            </a:custGeom>
            <a:noFill/>
            <a:ln w="22225" cap="flat" cmpd="sng">
              <a:solidFill>
                <a:srgbClr val="000000"/>
              </a:solidFill>
              <a:prstDash val="solid"/>
              <a:round/>
              <a:headEnd type="arrow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aphicFrame>
          <p:nvGraphicFramePr>
            <p:cNvPr id="14" name="Object 12"/>
            <p:cNvGraphicFramePr>
              <a:graphicFrameLocks noChangeAspect="1"/>
            </p:cNvGraphicFramePr>
            <p:nvPr/>
          </p:nvGraphicFramePr>
          <p:xfrm>
            <a:off x="4120" y="1480"/>
            <a:ext cx="212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97" name="Equation" r:id="rId9" imgW="164880" imgH="177480" progId="Equation.DSMT4">
                    <p:embed/>
                  </p:oleObj>
                </mc:Choice>
                <mc:Fallback>
                  <p:oleObj name="Equation" r:id="rId9" imgW="1648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0" y="1480"/>
                          <a:ext cx="212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4140000" y="1260000"/>
            <a:ext cx="19736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multipole moments</a:t>
            </a:r>
            <a:endParaRPr lang="de-DE" altLang="de-D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4140000" y="1620000"/>
                <a:ext cx="3451971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sup>
                          </m:s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de-DE" sz="1400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d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1620000"/>
                <a:ext cx="3451971" cy="6574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3203848" y="2160000"/>
            <a:ext cx="47291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de-DE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case: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electric quadrupole matrix element (</a:t>
            </a:r>
            <a:r>
              <a:rPr lang="en-US" altLang="de-DE" sz="1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 = 2, m = 0</a:t>
            </a:r>
            <a:r>
              <a:rPr lang="en-US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4140000" y="5220000"/>
                <a:ext cx="2130327" cy="527965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2,0</m:t>
                          </m:r>
                        </m:e>
                      </m:d>
                      <m:r>
                        <a:rPr lang="de-DE" sz="1400" i="1">
                          <a:solidFill>
                            <a:srgbClr val="FF0000"/>
                          </a:solidFill>
                          <a:latin typeface="Cambria Math"/>
                        </a:rPr>
                        <m:t>≅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𝑍𝑒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5220000"/>
                <a:ext cx="2130327" cy="5279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4140000" y="2484000"/>
                <a:ext cx="1538818" cy="551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</m:acc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𝑍𝑒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2484000"/>
                <a:ext cx="1538818" cy="55168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4140000" y="3132000"/>
                <a:ext cx="4740272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,0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𝑍𝑒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20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3132000"/>
                <a:ext cx="4740272" cy="65742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4140000" y="3780000"/>
                <a:ext cx="4785862" cy="660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,0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𝑍𝑒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p>
                          </m:sSubSup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p>
                          </m:s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20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3780000"/>
                <a:ext cx="4785862" cy="66069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4140000" y="4428000"/>
                <a:ext cx="4091889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,0</m:t>
                          </m:r>
                        </m:e>
                      </m:d>
                      <m:r>
                        <a:rPr lang="de-DE" sz="1400" i="1">
                          <a:solidFill>
                            <a:srgbClr val="0000CC"/>
                          </a:solidFill>
                          <a:latin typeface="Cambria Math"/>
                        </a:rPr>
                        <m:t>≅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𝑍𝑒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1+5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20</m:t>
                                  </m:r>
                                </m:sub>
                              </m:sSub>
                            </m:e>
                          </m:d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20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4428000"/>
                <a:ext cx="4091889" cy="65742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720000" y="3913311"/>
                <a:ext cx="28732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20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3913311"/>
                <a:ext cx="2873222" cy="307777"/>
              </a:xfrm>
              <a:prstGeom prst="rect">
                <a:avLst/>
              </a:prstGeom>
              <a:blipFill rotWithShape="1">
                <a:blip r:embed="rId17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96168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1" grpId="0" animBg="1"/>
      <p:bldP spid="26" grpId="0"/>
      <p:bldP spid="28" grpId="0"/>
      <p:bldP spid="29" grpId="0"/>
      <p:bldP spid="3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Electric fields of multipoles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76250" y="1565275"/>
            <a:ext cx="2438400" cy="1905000"/>
            <a:chOff x="3488" y="1008"/>
            <a:chExt cx="1936" cy="1416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3488" y="1256"/>
              <a:ext cx="1024" cy="1168"/>
            </a:xfrm>
            <a:custGeom>
              <a:avLst/>
              <a:gdLst>
                <a:gd name="T0" fmla="*/ 160 w 1024"/>
                <a:gd name="T1" fmla="*/ 760 h 1168"/>
                <a:gd name="T2" fmla="*/ 112 w 1024"/>
                <a:gd name="T3" fmla="*/ 184 h 1168"/>
                <a:gd name="T4" fmla="*/ 832 w 1024"/>
                <a:gd name="T5" fmla="*/ 136 h 1168"/>
                <a:gd name="T6" fmla="*/ 1024 w 1024"/>
                <a:gd name="T7" fmla="*/ 1000 h 1168"/>
                <a:gd name="T8" fmla="*/ 832 w 1024"/>
                <a:gd name="T9" fmla="*/ 1144 h 1168"/>
                <a:gd name="T10" fmla="*/ 592 w 1024"/>
                <a:gd name="T11" fmla="*/ 1144 h 1168"/>
                <a:gd name="T12" fmla="*/ 352 w 1024"/>
                <a:gd name="T13" fmla="*/ 1144 h 1168"/>
                <a:gd name="T14" fmla="*/ 352 w 1024"/>
                <a:gd name="T15" fmla="*/ 1000 h 1168"/>
                <a:gd name="T16" fmla="*/ 160 w 1024"/>
                <a:gd name="T17" fmla="*/ 76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4" h="1168">
                  <a:moveTo>
                    <a:pt x="160" y="760"/>
                  </a:moveTo>
                  <a:cubicBezTo>
                    <a:pt x="120" y="624"/>
                    <a:pt x="0" y="288"/>
                    <a:pt x="112" y="184"/>
                  </a:cubicBezTo>
                  <a:cubicBezTo>
                    <a:pt x="224" y="80"/>
                    <a:pt x="680" y="0"/>
                    <a:pt x="832" y="136"/>
                  </a:cubicBezTo>
                  <a:cubicBezTo>
                    <a:pt x="984" y="272"/>
                    <a:pt x="1024" y="832"/>
                    <a:pt x="1024" y="1000"/>
                  </a:cubicBezTo>
                  <a:cubicBezTo>
                    <a:pt x="1024" y="1168"/>
                    <a:pt x="904" y="1120"/>
                    <a:pt x="832" y="1144"/>
                  </a:cubicBezTo>
                  <a:cubicBezTo>
                    <a:pt x="760" y="1168"/>
                    <a:pt x="672" y="1144"/>
                    <a:pt x="592" y="1144"/>
                  </a:cubicBezTo>
                  <a:cubicBezTo>
                    <a:pt x="512" y="1144"/>
                    <a:pt x="392" y="1168"/>
                    <a:pt x="352" y="1144"/>
                  </a:cubicBezTo>
                  <a:cubicBezTo>
                    <a:pt x="312" y="1120"/>
                    <a:pt x="384" y="1064"/>
                    <a:pt x="352" y="1000"/>
                  </a:cubicBezTo>
                  <a:cubicBezTo>
                    <a:pt x="320" y="936"/>
                    <a:pt x="200" y="896"/>
                    <a:pt x="160" y="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5F5F5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4080" y="1008"/>
              <a:ext cx="1344" cy="9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 flipV="1">
              <a:off x="3936" y="1536"/>
              <a:ext cx="144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3840" y="1392"/>
              <a:ext cx="192" cy="192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aphicFrame>
          <p:nvGraphicFramePr>
            <p:cNvPr id="10" name="Object 8"/>
            <p:cNvGraphicFramePr>
              <a:graphicFrameLocks noChangeAspect="1"/>
            </p:cNvGraphicFramePr>
            <p:nvPr/>
          </p:nvGraphicFramePr>
          <p:xfrm>
            <a:off x="4944" y="1392"/>
            <a:ext cx="147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376" name="Equation" r:id="rId3" imgW="114120" imgH="126720" progId="Equation.DSMT4">
                    <p:embed/>
                  </p:oleObj>
                </mc:Choice>
                <mc:Fallback>
                  <p:oleObj name="Equation" r:id="rId3" imgW="114120" imgH="126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1392"/>
                          <a:ext cx="147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9"/>
            <p:cNvGraphicFramePr>
              <a:graphicFrameLocks noChangeAspect="1"/>
            </p:cNvGraphicFramePr>
            <p:nvPr/>
          </p:nvGraphicFramePr>
          <p:xfrm>
            <a:off x="3792" y="1680"/>
            <a:ext cx="196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377" name="Equation" r:id="rId5" imgW="152280" imgH="164880" progId="Equation.DSMT4">
                    <p:embed/>
                  </p:oleObj>
                </mc:Choice>
                <mc:Fallback>
                  <p:oleObj name="Equation" r:id="rId5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1680"/>
                          <a:ext cx="196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0"/>
            <p:cNvGraphicFramePr>
              <a:graphicFrameLocks noChangeAspect="1"/>
            </p:cNvGraphicFramePr>
            <p:nvPr/>
          </p:nvGraphicFramePr>
          <p:xfrm>
            <a:off x="3687" y="1096"/>
            <a:ext cx="310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378" name="Equation" r:id="rId7" imgW="241200" imgH="177480" progId="Equation.DSMT4">
                    <p:embed/>
                  </p:oleObj>
                </mc:Choice>
                <mc:Fallback>
                  <p:oleObj name="Equation" r:id="rId7" imgW="2412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7" y="1096"/>
                          <a:ext cx="310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032" y="1720"/>
              <a:ext cx="192" cy="104"/>
            </a:xfrm>
            <a:custGeom>
              <a:avLst/>
              <a:gdLst>
                <a:gd name="T0" fmla="*/ 0 w 192"/>
                <a:gd name="T1" fmla="*/ 56 h 104"/>
                <a:gd name="T2" fmla="*/ 96 w 192"/>
                <a:gd name="T3" fmla="*/ 8 h 104"/>
                <a:gd name="T4" fmla="*/ 192 w 192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" h="104">
                  <a:moveTo>
                    <a:pt x="0" y="56"/>
                  </a:moveTo>
                  <a:cubicBezTo>
                    <a:pt x="32" y="28"/>
                    <a:pt x="64" y="0"/>
                    <a:pt x="96" y="8"/>
                  </a:cubicBezTo>
                  <a:cubicBezTo>
                    <a:pt x="128" y="16"/>
                    <a:pt x="160" y="60"/>
                    <a:pt x="192" y="104"/>
                  </a:cubicBezTo>
                </a:path>
              </a:pathLst>
            </a:custGeom>
            <a:noFill/>
            <a:ln w="22225" cap="flat" cmpd="sng">
              <a:solidFill>
                <a:srgbClr val="000000"/>
              </a:solidFill>
              <a:prstDash val="solid"/>
              <a:round/>
              <a:headEnd type="arrow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aphicFrame>
          <p:nvGraphicFramePr>
            <p:cNvPr id="14" name="Object 12"/>
            <p:cNvGraphicFramePr>
              <a:graphicFrameLocks noChangeAspect="1"/>
            </p:cNvGraphicFramePr>
            <p:nvPr/>
          </p:nvGraphicFramePr>
          <p:xfrm>
            <a:off x="4120" y="1480"/>
            <a:ext cx="212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379" name="Equation" r:id="rId9" imgW="164880" imgH="177480" progId="Equation.DSMT4">
                    <p:embed/>
                  </p:oleObj>
                </mc:Choice>
                <mc:Fallback>
                  <p:oleObj name="Equation" r:id="rId9" imgW="1648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0" y="1480"/>
                          <a:ext cx="212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212000" y="1493838"/>
            <a:ext cx="36856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general the electric potential due to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arbitrary charge distribution is</a:t>
            </a:r>
            <a:endParaRPr lang="de-DE" altLang="de-D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212000" y="2952000"/>
            <a:ext cx="1120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expansion</a:t>
            </a:r>
            <a:endParaRPr lang="de-DE" altLang="de-D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4212000" y="2268000"/>
                <a:ext cx="1961114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de-DE" sz="14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4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de-DE" sz="14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4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de-DE" sz="14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4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𝑑</m:t>
                      </m:r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′</m:t>
                      </m:r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2268000"/>
                <a:ext cx="1961114" cy="65742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4212000" y="3348000"/>
                <a:ext cx="4151585" cy="706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</m:den>
                      </m:f>
                      <m:r>
                        <a:rPr lang="de-DE" sz="1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=0</m:t>
                          </m:r>
                        </m:sub>
                        <m:sup>
                          <m: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p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ℓ+1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ℓ+1</m:t>
                              </m:r>
                            </m:den>
                          </m:f>
                        </m:e>
                      </m:nary>
                      <m:nary>
                        <m:naryPr>
                          <m:chr m:val="∑"/>
                          <m:ctrlP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=−ℓ</m:t>
                          </m:r>
                        </m:sub>
                        <m:sup>
                          <m:r>
                            <a:rPr lang="de-DE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sup>
                        <m:e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sSubSup>
                            <m:sSubSupPr>
                              <m:ctrlP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de-DE" sz="1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  <m:sup>
                                  <m:r>
                                    <a:rPr lang="de-DE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  <m:r>
                                <a:rPr lang="de-DE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3348000"/>
                <a:ext cx="4151585" cy="70654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4212000" y="4212000"/>
            <a:ext cx="19736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multipole moments</a:t>
            </a:r>
            <a:endParaRPr lang="de-DE" altLang="de-D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4212000" y="4680000"/>
                <a:ext cx="3451971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d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sup>
                          </m:sSup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de-DE" sz="1400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40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  <m:sup>
                                  <m:r>
                                    <a:rPr lang="de-DE" sz="14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d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4680000"/>
                <a:ext cx="3451971" cy="65742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03225" y="5508000"/>
            <a:ext cx="31902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de-DE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case: </a:t>
            </a:r>
            <a:r>
              <a:rPr lang="en-US" altLang="de-DE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quadrupole potential</a:t>
            </a:r>
            <a:endParaRPr lang="de-DE" altLang="de-DE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4212000" y="5310000"/>
                <a:ext cx="3955121" cy="6980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=−2</m:t>
                          </m:r>
                        </m:sub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=2</m:t>
                          </m:r>
                        </m:sup>
                        <m:e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ℓ=2,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ℓ=2,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5310000"/>
                <a:ext cx="3955121" cy="69801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583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M</a:t>
            </a: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onopole, dipole, quadrupole, ...</a:t>
            </a:r>
          </a:p>
        </p:txBody>
      </p:sp>
      <p:graphicFrame>
        <p:nvGraphicFramePr>
          <p:cNvPr id="22" name="Object 3"/>
          <p:cNvGraphicFramePr>
            <a:graphicFrameLocks noChangeAspect="1"/>
          </p:cNvGraphicFramePr>
          <p:nvPr/>
        </p:nvGraphicFramePr>
        <p:xfrm>
          <a:off x="685800" y="2371725"/>
          <a:ext cx="2857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99" name="Equation" r:id="rId3" imgW="139680" imgH="139680" progId="Equation.DSMT4">
                  <p:embed/>
                </p:oleObj>
              </mc:Choice>
              <mc:Fallback>
                <p:oleObj name="Equation" r:id="rId3" imgW="1396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371725"/>
                        <a:ext cx="2857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762000" y="275272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04800" y="3181350"/>
            <a:ext cx="14494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Monopole</a:t>
            </a:r>
          </a:p>
        </p:txBody>
      </p:sp>
      <p:grpSp>
        <p:nvGrpSpPr>
          <p:cNvPr id="25" name="Group 6"/>
          <p:cNvGrpSpPr>
            <a:grpSpLocks/>
          </p:cNvGrpSpPr>
          <p:nvPr/>
        </p:nvGrpSpPr>
        <p:grpSpPr bwMode="auto">
          <a:xfrm>
            <a:off x="2381250" y="2371725"/>
            <a:ext cx="971550" cy="533400"/>
            <a:chOff x="1248" y="816"/>
            <a:chExt cx="612" cy="336"/>
          </a:xfrm>
        </p:grpSpPr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1344" y="1104"/>
              <a:ext cx="4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" name="Oval 8"/>
            <p:cNvSpPr>
              <a:spLocks noChangeArrowheads="1"/>
            </p:cNvSpPr>
            <p:nvPr/>
          </p:nvSpPr>
          <p:spPr bwMode="auto">
            <a:xfrm>
              <a:off x="1728" y="1056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1296" y="1056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graphicFrame>
          <p:nvGraphicFramePr>
            <p:cNvPr id="30" name="Object 10"/>
            <p:cNvGraphicFramePr>
              <a:graphicFrameLocks noChangeAspect="1"/>
            </p:cNvGraphicFramePr>
            <p:nvPr/>
          </p:nvGraphicFramePr>
          <p:xfrm>
            <a:off x="1680" y="816"/>
            <a:ext cx="180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00" name="Equation" r:id="rId5" imgW="139680" imgH="139680" progId="Equation.DSMT4">
                    <p:embed/>
                  </p:oleObj>
                </mc:Choice>
                <mc:Fallback>
                  <p:oleObj name="Equation" r:id="rId5" imgW="13968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816"/>
                          <a:ext cx="180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1"/>
            <p:cNvGraphicFramePr>
              <a:graphicFrameLocks noChangeAspect="1"/>
            </p:cNvGraphicFramePr>
            <p:nvPr/>
          </p:nvGraphicFramePr>
          <p:xfrm>
            <a:off x="1248" y="864"/>
            <a:ext cx="163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01" name="Equation" r:id="rId7" imgW="126720" imgH="101520" progId="Equation.DSMT4">
                    <p:embed/>
                  </p:oleObj>
                </mc:Choice>
                <mc:Fallback>
                  <p:oleObj name="Equation" r:id="rId7" imgW="126720" imgH="1015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864"/>
                          <a:ext cx="163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oup 12"/>
          <p:cNvGrpSpPr>
            <a:grpSpLocks/>
          </p:cNvGrpSpPr>
          <p:nvPr/>
        </p:nvGrpSpPr>
        <p:grpSpPr bwMode="auto">
          <a:xfrm>
            <a:off x="3962400" y="1990725"/>
            <a:ext cx="1706563" cy="914400"/>
            <a:chOff x="2352" y="672"/>
            <a:chExt cx="1075" cy="576"/>
          </a:xfrm>
        </p:grpSpPr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2640" y="768"/>
              <a:ext cx="480" cy="43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 rot="10800000">
              <a:off x="2592" y="1152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auto">
            <a:xfrm rot="10800000">
              <a:off x="3072" y="1131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6" name="Oval 16"/>
            <p:cNvSpPr>
              <a:spLocks noChangeArrowheads="1"/>
            </p:cNvSpPr>
            <p:nvPr/>
          </p:nvSpPr>
          <p:spPr bwMode="auto">
            <a:xfrm>
              <a:off x="3051" y="720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7" name="Oval 17"/>
            <p:cNvSpPr>
              <a:spLocks noChangeArrowheads="1"/>
            </p:cNvSpPr>
            <p:nvPr/>
          </p:nvSpPr>
          <p:spPr bwMode="auto">
            <a:xfrm>
              <a:off x="2592" y="720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graphicFrame>
          <p:nvGraphicFramePr>
            <p:cNvPr id="38" name="Object 18"/>
            <p:cNvGraphicFramePr>
              <a:graphicFrameLocks noChangeAspect="1"/>
            </p:cNvGraphicFramePr>
            <p:nvPr/>
          </p:nvGraphicFramePr>
          <p:xfrm>
            <a:off x="2400" y="720"/>
            <a:ext cx="163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02" name="Equation" r:id="rId9" imgW="126720" imgH="101520" progId="Equation.DSMT4">
                    <p:embed/>
                  </p:oleObj>
                </mc:Choice>
                <mc:Fallback>
                  <p:oleObj name="Equation" r:id="rId9" imgW="126720" imgH="1015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720"/>
                          <a:ext cx="163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19"/>
            <p:cNvGraphicFramePr>
              <a:graphicFrameLocks noChangeAspect="1"/>
            </p:cNvGraphicFramePr>
            <p:nvPr/>
          </p:nvGraphicFramePr>
          <p:xfrm>
            <a:off x="3264" y="1104"/>
            <a:ext cx="163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03" name="Equation" r:id="rId11" imgW="126720" imgH="101520" progId="Equation.DSMT4">
                    <p:embed/>
                  </p:oleObj>
                </mc:Choice>
                <mc:Fallback>
                  <p:oleObj name="Equation" r:id="rId11" imgW="126720" imgH="1015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1104"/>
                          <a:ext cx="163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20"/>
            <p:cNvGraphicFramePr>
              <a:graphicFrameLocks noChangeAspect="1"/>
            </p:cNvGraphicFramePr>
            <p:nvPr/>
          </p:nvGraphicFramePr>
          <p:xfrm>
            <a:off x="3216" y="672"/>
            <a:ext cx="180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04" name="Equation" r:id="rId12" imgW="139680" imgH="139680" progId="Equation.DSMT4">
                    <p:embed/>
                  </p:oleObj>
                </mc:Choice>
                <mc:Fallback>
                  <p:oleObj name="Equation" r:id="rId12" imgW="13968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672"/>
                          <a:ext cx="180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21"/>
            <p:cNvGraphicFramePr>
              <a:graphicFrameLocks noChangeAspect="1"/>
            </p:cNvGraphicFramePr>
            <p:nvPr/>
          </p:nvGraphicFramePr>
          <p:xfrm>
            <a:off x="2352" y="1056"/>
            <a:ext cx="180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05" name="Equation" r:id="rId13" imgW="139680" imgH="139680" progId="Equation.DSMT4">
                    <p:embed/>
                  </p:oleObj>
                </mc:Choice>
                <mc:Fallback>
                  <p:oleObj name="Equation" r:id="rId13" imgW="13968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1056"/>
                          <a:ext cx="180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" name="Group 22"/>
          <p:cNvGrpSpPr>
            <a:grpSpLocks/>
          </p:cNvGrpSpPr>
          <p:nvPr/>
        </p:nvGrpSpPr>
        <p:grpSpPr bwMode="auto">
          <a:xfrm>
            <a:off x="6400800" y="1381125"/>
            <a:ext cx="2038350" cy="1447800"/>
            <a:chOff x="4032" y="576"/>
            <a:chExt cx="1284" cy="912"/>
          </a:xfrm>
        </p:grpSpPr>
        <p:sp>
          <p:nvSpPr>
            <p:cNvPr id="43" name="Line 23"/>
            <p:cNvSpPr>
              <a:spLocks noChangeShapeType="1"/>
            </p:cNvSpPr>
            <p:nvPr/>
          </p:nvSpPr>
          <p:spPr bwMode="auto">
            <a:xfrm flipH="1">
              <a:off x="4272" y="663"/>
              <a:ext cx="334" cy="3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4" name="Line 24"/>
            <p:cNvSpPr>
              <a:spLocks noChangeShapeType="1"/>
            </p:cNvSpPr>
            <p:nvPr/>
          </p:nvSpPr>
          <p:spPr bwMode="auto">
            <a:xfrm flipH="1">
              <a:off x="4256" y="1121"/>
              <a:ext cx="334" cy="3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5" name="Line 25"/>
            <p:cNvSpPr>
              <a:spLocks noChangeShapeType="1"/>
            </p:cNvSpPr>
            <p:nvPr/>
          </p:nvSpPr>
          <p:spPr bwMode="auto">
            <a:xfrm flipH="1">
              <a:off x="4730" y="676"/>
              <a:ext cx="334" cy="3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6" name="Line 26"/>
            <p:cNvSpPr>
              <a:spLocks noChangeShapeType="1"/>
            </p:cNvSpPr>
            <p:nvPr/>
          </p:nvSpPr>
          <p:spPr bwMode="auto">
            <a:xfrm flipH="1">
              <a:off x="4749" y="1085"/>
              <a:ext cx="334" cy="3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4589" y="672"/>
              <a:ext cx="480" cy="43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8" name="Oval 28"/>
            <p:cNvSpPr>
              <a:spLocks noChangeArrowheads="1"/>
            </p:cNvSpPr>
            <p:nvPr/>
          </p:nvSpPr>
          <p:spPr bwMode="auto">
            <a:xfrm rot="10800000">
              <a:off x="4541" y="1056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" name="Oval 29"/>
            <p:cNvSpPr>
              <a:spLocks noChangeArrowheads="1"/>
            </p:cNvSpPr>
            <p:nvPr/>
          </p:nvSpPr>
          <p:spPr bwMode="auto">
            <a:xfrm rot="10800000">
              <a:off x="5021" y="1035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0" name="Oval 30"/>
            <p:cNvSpPr>
              <a:spLocks noChangeArrowheads="1"/>
            </p:cNvSpPr>
            <p:nvPr/>
          </p:nvSpPr>
          <p:spPr bwMode="auto">
            <a:xfrm>
              <a:off x="5000" y="624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1" name="Oval 31"/>
            <p:cNvSpPr>
              <a:spLocks noChangeArrowheads="1"/>
            </p:cNvSpPr>
            <p:nvPr/>
          </p:nvSpPr>
          <p:spPr bwMode="auto">
            <a:xfrm>
              <a:off x="4541" y="624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graphicFrame>
          <p:nvGraphicFramePr>
            <p:cNvPr id="52" name="Object 32"/>
            <p:cNvGraphicFramePr>
              <a:graphicFrameLocks noChangeAspect="1"/>
            </p:cNvGraphicFramePr>
            <p:nvPr/>
          </p:nvGraphicFramePr>
          <p:xfrm>
            <a:off x="5136" y="672"/>
            <a:ext cx="163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06" name="Equation" r:id="rId14" imgW="126720" imgH="101520" progId="Equation.DSMT4">
                    <p:embed/>
                  </p:oleObj>
                </mc:Choice>
                <mc:Fallback>
                  <p:oleObj name="Equation" r:id="rId14" imgW="126720" imgH="1015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6" y="672"/>
                          <a:ext cx="163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33"/>
            <p:cNvGraphicFramePr>
              <a:graphicFrameLocks noChangeAspect="1"/>
            </p:cNvGraphicFramePr>
            <p:nvPr/>
          </p:nvGraphicFramePr>
          <p:xfrm>
            <a:off x="4368" y="1056"/>
            <a:ext cx="163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07" name="Equation" r:id="rId15" imgW="126720" imgH="101520" progId="Equation.DSMT4">
                    <p:embed/>
                  </p:oleObj>
                </mc:Choice>
                <mc:Fallback>
                  <p:oleObj name="Equation" r:id="rId15" imgW="126720" imgH="1015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1056"/>
                          <a:ext cx="163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34"/>
            <p:cNvGraphicFramePr>
              <a:graphicFrameLocks noChangeAspect="1"/>
            </p:cNvGraphicFramePr>
            <p:nvPr/>
          </p:nvGraphicFramePr>
          <p:xfrm>
            <a:off x="4272" y="576"/>
            <a:ext cx="180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08" name="Equation" r:id="rId16" imgW="139680" imgH="139680" progId="Equation.DSMT4">
                    <p:embed/>
                  </p:oleObj>
                </mc:Choice>
                <mc:Fallback>
                  <p:oleObj name="Equation" r:id="rId16" imgW="13968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576"/>
                          <a:ext cx="180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35"/>
            <p:cNvGraphicFramePr>
              <a:graphicFrameLocks noChangeAspect="1"/>
            </p:cNvGraphicFramePr>
            <p:nvPr/>
          </p:nvGraphicFramePr>
          <p:xfrm>
            <a:off x="5136" y="1008"/>
            <a:ext cx="180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09" name="Equation" r:id="rId17" imgW="139680" imgH="139680" progId="Equation.DSMT4">
                    <p:embed/>
                  </p:oleObj>
                </mc:Choice>
                <mc:Fallback>
                  <p:oleObj name="Equation" r:id="rId17" imgW="13968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6" y="1008"/>
                          <a:ext cx="180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Rectangle 36"/>
            <p:cNvSpPr>
              <a:spLocks noChangeArrowheads="1"/>
            </p:cNvSpPr>
            <p:nvPr/>
          </p:nvSpPr>
          <p:spPr bwMode="auto">
            <a:xfrm>
              <a:off x="4272" y="1008"/>
              <a:ext cx="480" cy="43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7" name="Oval 37"/>
            <p:cNvSpPr>
              <a:spLocks noChangeArrowheads="1"/>
            </p:cNvSpPr>
            <p:nvPr/>
          </p:nvSpPr>
          <p:spPr bwMode="auto">
            <a:xfrm rot="10800000">
              <a:off x="4224" y="1392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8" name="Oval 38"/>
            <p:cNvSpPr>
              <a:spLocks noChangeArrowheads="1"/>
            </p:cNvSpPr>
            <p:nvPr/>
          </p:nvSpPr>
          <p:spPr bwMode="auto">
            <a:xfrm rot="10800000">
              <a:off x="4704" y="1371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9" name="Oval 39"/>
            <p:cNvSpPr>
              <a:spLocks noChangeArrowheads="1"/>
            </p:cNvSpPr>
            <p:nvPr/>
          </p:nvSpPr>
          <p:spPr bwMode="auto">
            <a:xfrm>
              <a:off x="4683" y="960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0" name="Oval 40"/>
            <p:cNvSpPr>
              <a:spLocks noChangeArrowheads="1"/>
            </p:cNvSpPr>
            <p:nvPr/>
          </p:nvSpPr>
          <p:spPr bwMode="auto">
            <a:xfrm>
              <a:off x="4224" y="960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graphicFrame>
          <p:nvGraphicFramePr>
            <p:cNvPr id="61" name="Object 41"/>
            <p:cNvGraphicFramePr>
              <a:graphicFrameLocks noChangeAspect="1"/>
            </p:cNvGraphicFramePr>
            <p:nvPr/>
          </p:nvGraphicFramePr>
          <p:xfrm>
            <a:off x="4032" y="960"/>
            <a:ext cx="163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10" name="Equation" r:id="rId18" imgW="126720" imgH="101520" progId="Equation.DSMT4">
                    <p:embed/>
                  </p:oleObj>
                </mc:Choice>
                <mc:Fallback>
                  <p:oleObj name="Equation" r:id="rId18" imgW="126720" imgH="1015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960"/>
                          <a:ext cx="163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42"/>
            <p:cNvGraphicFramePr>
              <a:graphicFrameLocks noChangeAspect="1"/>
            </p:cNvGraphicFramePr>
            <p:nvPr/>
          </p:nvGraphicFramePr>
          <p:xfrm>
            <a:off x="4848" y="1344"/>
            <a:ext cx="163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11" name="Equation" r:id="rId19" imgW="126720" imgH="101520" progId="Equation.DSMT4">
                    <p:embed/>
                  </p:oleObj>
                </mc:Choice>
                <mc:Fallback>
                  <p:oleObj name="Equation" r:id="rId19" imgW="126720" imgH="1015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8" y="1344"/>
                          <a:ext cx="163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43"/>
            <p:cNvGraphicFramePr>
              <a:graphicFrameLocks noChangeAspect="1"/>
            </p:cNvGraphicFramePr>
            <p:nvPr/>
          </p:nvGraphicFramePr>
          <p:xfrm>
            <a:off x="4608" y="780"/>
            <a:ext cx="180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12" name="Equation" r:id="rId20" imgW="139680" imgH="139680" progId="Equation.DSMT4">
                    <p:embed/>
                  </p:oleObj>
                </mc:Choice>
                <mc:Fallback>
                  <p:oleObj name="Equation" r:id="rId20" imgW="13968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8" y="780"/>
                          <a:ext cx="180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44"/>
            <p:cNvGraphicFramePr>
              <a:graphicFrameLocks noChangeAspect="1"/>
            </p:cNvGraphicFramePr>
            <p:nvPr/>
          </p:nvGraphicFramePr>
          <p:xfrm>
            <a:off x="4032" y="1296"/>
            <a:ext cx="180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13" name="Equation" r:id="rId21" imgW="139680" imgH="139680" progId="Equation.DSMT4">
                    <p:embed/>
                  </p:oleObj>
                </mc:Choice>
                <mc:Fallback>
                  <p:oleObj name="Equation" r:id="rId21" imgW="13968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1296"/>
                          <a:ext cx="180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Text Box 45"/>
          <p:cNvSpPr txBox="1">
            <a:spLocks noChangeArrowheads="1"/>
          </p:cNvSpPr>
          <p:nvPr/>
        </p:nvSpPr>
        <p:spPr bwMode="auto">
          <a:xfrm>
            <a:off x="2438400" y="3181350"/>
            <a:ext cx="9525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dipole</a:t>
            </a:r>
          </a:p>
        </p:txBody>
      </p:sp>
      <p:sp>
        <p:nvSpPr>
          <p:cNvPr id="66" name="Text Box 46"/>
          <p:cNvSpPr txBox="1">
            <a:spLocks noChangeArrowheads="1"/>
          </p:cNvSpPr>
          <p:nvPr/>
        </p:nvSpPr>
        <p:spPr bwMode="auto">
          <a:xfrm>
            <a:off x="4038600" y="3181350"/>
            <a:ext cx="15680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quadrupole</a:t>
            </a:r>
          </a:p>
        </p:txBody>
      </p:sp>
      <p:sp>
        <p:nvSpPr>
          <p:cNvPr id="67" name="Text Box 47"/>
          <p:cNvSpPr txBox="1">
            <a:spLocks noChangeArrowheads="1"/>
          </p:cNvSpPr>
          <p:nvPr/>
        </p:nvSpPr>
        <p:spPr bwMode="auto">
          <a:xfrm>
            <a:off x="6934200" y="3181350"/>
            <a:ext cx="12426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octopole</a:t>
            </a:r>
            <a:endParaRPr kumimoji="1" lang="en-US" altLang="zh-TW" sz="2400" dirty="0" smtClean="0">
              <a:solidFill>
                <a:srgbClr val="000000"/>
              </a:solidFill>
              <a:latin typeface="Times New Roman" panose="02020603050405020304" pitchFamily="18" charset="0"/>
              <a:ea typeface="新細明體" pitchFamily="18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7020000" y="3888000"/>
                <a:ext cx="1228991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3888000"/>
                <a:ext cx="1228991" cy="610936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feld 71"/>
              <p:cNvSpPr txBox="1"/>
              <p:nvPr/>
            </p:nvSpPr>
            <p:spPr>
              <a:xfrm>
                <a:off x="2304000" y="3888000"/>
                <a:ext cx="1228991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feld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000" y="3888000"/>
                <a:ext cx="1228991" cy="610936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feld 72"/>
              <p:cNvSpPr txBox="1"/>
              <p:nvPr/>
            </p:nvSpPr>
            <p:spPr>
              <a:xfrm>
                <a:off x="4248000" y="3888000"/>
                <a:ext cx="1228991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feld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000" y="3888000"/>
                <a:ext cx="1228991" cy="610936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feld 73"/>
              <p:cNvSpPr txBox="1"/>
              <p:nvPr/>
            </p:nvSpPr>
            <p:spPr>
              <a:xfrm>
                <a:off x="468000" y="3888000"/>
                <a:ext cx="112960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feld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" y="3888000"/>
                <a:ext cx="1129604" cy="610936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60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Coulomb excitation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particle – </a:t>
            </a:r>
            <a:r>
              <a:rPr lang="el-GR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γ</a:t>
            </a:r>
            <a:r>
              <a:rPr lang="en-US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-ray coincidence measurement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3532938" cy="172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6984000" y="1800000"/>
                <a:ext cx="2049279" cy="766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𝑑𝑊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→</m:t>
                                  </m:r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𝑅𝑒𝑠𝑡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𝑅𝑒𝑠𝑡</m:t>
                              </m:r>
                            </m:sup>
                          </m:sSubSup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𝑙𝑎𝑏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000" y="1800000"/>
                <a:ext cx="2049279" cy="7662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936000" y="2952000"/>
                <a:ext cx="2306593" cy="65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𝑅𝑢𝑡h</m:t>
                              </m:r>
                            </m:sub>
                          </m:sSub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𝑐𝑚</m:t>
                              </m:r>
                            </m:sup>
                          </m:sSubSup>
                        </m:den>
                      </m:f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sub>
                          </m:sSub>
                        </m:num>
                        <m:den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00" y="2952000"/>
                <a:ext cx="2306593" cy="65633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1008000" y="3672000"/>
                <a:ext cx="1783502" cy="657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𝑐𝑚</m:t>
                              </m:r>
                            </m:sup>
                          </m:sSubSup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𝑙𝑎𝑏</m:t>
                              </m:r>
                            </m:sup>
                          </m:sSubSup>
                        </m:den>
                      </m:f>
                      <m:r>
                        <a:rPr lang="de-DE" sz="1600" b="0" i="1" smtClean="0">
                          <a:latin typeface="Cambria Math"/>
                        </a:rPr>
                        <m:t>=4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000" y="3672000"/>
                <a:ext cx="1783502" cy="65710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/>
              <p:cNvSpPr txBox="1"/>
              <p:nvPr/>
            </p:nvSpPr>
            <p:spPr>
              <a:xfrm>
                <a:off x="936000" y="5112000"/>
                <a:ext cx="3603294" cy="764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𝑅𝑒𝑠𝑡</m:t>
                              </m:r>
                            </m:sup>
                          </m:sSubSup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𝑙𝑎𝑏</m:t>
                              </m:r>
                            </m:sup>
                          </m:sSubSup>
                        </m:den>
                      </m:f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de-DE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de-DE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600" b="0" i="1" smtClean="0">
                                                  <a:latin typeface="Cambria Math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600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de-DE" sz="1600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1−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de-DE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600" b="0" i="1" smtClean="0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de-DE" sz="16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den>
                                  </m:f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𝜗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7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00" y="5112000"/>
                <a:ext cx="3603294" cy="7646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576000" y="4392000"/>
                <a:ext cx="6077689" cy="748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𝑑𝑊</m:t>
                          </m:r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→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sz="1600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𝑅𝑒𝑠𝑡</m:t>
                              </m:r>
                            </m:sup>
                          </m:sSubSup>
                        </m:den>
                      </m:f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=0,2,4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𝑀</m:t>
                                      </m:r>
                                    </m:sub>
                                  </m:s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sub>
                                  </m:s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de-DE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" y="4392000"/>
                <a:ext cx="6077689" cy="74892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71"/>
          <p:cNvSpPr txBox="1">
            <a:spLocks noChangeArrowheads="1"/>
          </p:cNvSpPr>
          <p:nvPr/>
        </p:nvSpPr>
        <p:spPr bwMode="auto">
          <a:xfrm>
            <a:off x="539552" y="2431921"/>
            <a:ext cx="6142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fr-FR" altLang="de-DE" sz="1200" b="1" dirty="0">
                <a:solidFill>
                  <a:srgbClr val="000000"/>
                </a:solidFill>
                <a:latin typeface="Times New Roman" pitchFamily="18" charset="0"/>
              </a:rPr>
              <a:t>10</a:t>
            </a:r>
            <a:r>
              <a:rPr lang="fr-FR" altLang="de-DE" sz="1200" b="1" baseline="30000" dirty="0">
                <a:solidFill>
                  <a:srgbClr val="000000"/>
                </a:solidFill>
                <a:latin typeface="Times New Roman" pitchFamily="18" charset="0"/>
              </a:rPr>
              <a:t>-22</a:t>
            </a:r>
            <a:r>
              <a:rPr lang="fr-FR" altLang="de-DE" sz="1200" b="1" dirty="0">
                <a:solidFill>
                  <a:srgbClr val="00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11" name="Text Box 70"/>
          <p:cNvSpPr txBox="1">
            <a:spLocks noChangeArrowheads="1"/>
          </p:cNvSpPr>
          <p:nvPr/>
        </p:nvSpPr>
        <p:spPr bwMode="auto">
          <a:xfrm>
            <a:off x="2483768" y="1495817"/>
            <a:ext cx="9076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fr-FR" altLang="de-DE" sz="1200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fr-FR" altLang="de-DE" sz="12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  <a:r>
              <a:rPr lang="fr-FR" altLang="de-DE" sz="1200" b="1" baseline="30000" dirty="0">
                <a:solidFill>
                  <a:srgbClr val="0000CC"/>
                </a:solidFill>
                <a:latin typeface="Times New Roman" pitchFamily="18" charset="0"/>
              </a:rPr>
              <a:t>-12</a:t>
            </a:r>
            <a:r>
              <a:rPr lang="fr-FR" altLang="de-DE" sz="1200" b="1" dirty="0">
                <a:solidFill>
                  <a:srgbClr val="0000CC"/>
                </a:solidFill>
                <a:latin typeface="Times New Roman" pitchFamily="18" charset="0"/>
              </a:rPr>
              <a:t>-10</a:t>
            </a:r>
            <a:r>
              <a:rPr lang="fr-FR" altLang="de-DE" sz="1200" b="1" baseline="30000" dirty="0">
                <a:solidFill>
                  <a:srgbClr val="0000CC"/>
                </a:solidFill>
                <a:latin typeface="Times New Roman" pitchFamily="18" charset="0"/>
              </a:rPr>
              <a:t>-9</a:t>
            </a:r>
            <a:r>
              <a:rPr lang="fr-FR" altLang="de-DE" sz="1200" b="1" dirty="0">
                <a:solidFill>
                  <a:srgbClr val="0000CC"/>
                </a:solidFill>
                <a:latin typeface="Times New Roman" pitchFamily="18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5004000" y="2556000"/>
                <a:ext cx="17689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/>
                        <a:ea typeface="Cambria Math"/>
                      </a:rPr>
                      <m:t>≡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sz="1000" dirty="0" smtClean="0"/>
                  <a:t>(excitation probability</a:t>
                </a:r>
                <a:r>
                  <a:rPr lang="de-DE" sz="1000" dirty="0" smtClean="0"/>
                  <a:t>)</a:t>
                </a:r>
                <a:endParaRPr lang="de-DE" sz="10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00" y="2556000"/>
                <a:ext cx="176894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eschweifte Klammer rechts 3"/>
          <p:cNvSpPr/>
          <p:nvPr/>
        </p:nvSpPr>
        <p:spPr bwMode="auto">
          <a:xfrm rot="5400000">
            <a:off x="5204301" y="2276872"/>
            <a:ext cx="216024" cy="45910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4896000" y="1807200"/>
                <a:ext cx="2270365" cy="727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→</m:t>
                                  </m:r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𝑅𝑢𝑡h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𝑐𝑚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𝑐𝑚</m:t>
                              </m:r>
                            </m:sup>
                          </m:sSubSup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𝑙𝑎𝑏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00" y="1807200"/>
                <a:ext cx="2270365" cy="72782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3456000" y="1800000"/>
                <a:ext cx="1634807" cy="744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𝑙𝑎𝑏</m:t>
                              </m:r>
                            </m:sup>
                          </m:sSubSup>
                          <m:r>
                            <a:rPr lang="de-DE" b="0" i="1" smtClean="0"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𝑙𝑎𝑏</m:t>
                              </m:r>
                            </m:sup>
                          </m:sSubSup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000" y="1800000"/>
                <a:ext cx="1634807" cy="74411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2335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4" grpId="0"/>
      <p:bldP spid="37" grpId="0"/>
      <p:bldP spid="38" grpId="0"/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Coulomb excitation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particle – </a:t>
            </a:r>
            <a:r>
              <a:rPr lang="el-GR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γ</a:t>
            </a:r>
            <a:r>
              <a:rPr lang="en-US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-ray coincidence measurement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3532938" cy="172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420000" y="1800000"/>
                <a:ext cx="3784626" cy="744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𝑙𝑎𝑏</m:t>
                              </m:r>
                            </m:sup>
                          </m:sSubSup>
                          <m:r>
                            <a:rPr lang="de-DE" b="0" i="1" smtClean="0"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𝑙𝑎𝑏</m:t>
                              </m:r>
                            </m:sup>
                          </m:sSubSup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→</m:t>
                                  </m:r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𝑅𝑢𝑡h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𝑐𝑚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𝑐𝑚</m:t>
                              </m:r>
                            </m:sup>
                          </m:sSubSup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𝑙𝑎𝑏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1800000"/>
                <a:ext cx="3784626" cy="7441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6984000" y="1800000"/>
                <a:ext cx="2049279" cy="766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𝑑𝑊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→</m:t>
                                  </m:r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𝑅𝑒𝑠𝑡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𝑅𝑒𝑠𝑡</m:t>
                              </m:r>
                            </m:sup>
                          </m:sSubSup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𝑙𝑎𝑏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000" y="1800000"/>
                <a:ext cx="2049279" cy="7662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936000" y="2952000"/>
                <a:ext cx="2306593" cy="65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𝑅𝑢𝑡h</m:t>
                              </m:r>
                            </m:sub>
                          </m:sSub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𝑐𝑚</m:t>
                              </m:r>
                            </m:sup>
                          </m:sSubSup>
                        </m:den>
                      </m:f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sub>
                          </m:sSub>
                        </m:num>
                        <m:den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00" y="2952000"/>
                <a:ext cx="2306593" cy="65633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1008000" y="3672000"/>
                <a:ext cx="1783502" cy="657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𝑐𝑚</m:t>
                              </m:r>
                            </m:sup>
                          </m:sSubSup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𝑙𝑎𝑏</m:t>
                              </m:r>
                            </m:sup>
                          </m:sSubSup>
                        </m:den>
                      </m:f>
                      <m:r>
                        <a:rPr lang="de-DE" sz="1600" b="0" i="1" smtClean="0">
                          <a:latin typeface="Cambria Math"/>
                        </a:rPr>
                        <m:t>=4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000" y="3672000"/>
                <a:ext cx="1783502" cy="65710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/>
              <p:cNvSpPr txBox="1"/>
              <p:nvPr/>
            </p:nvSpPr>
            <p:spPr>
              <a:xfrm>
                <a:off x="936000" y="5112000"/>
                <a:ext cx="1651478" cy="712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𝑅𝑒𝑠𝑡</m:t>
                              </m:r>
                            </m:sup>
                          </m:sSubSup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𝑙𝑎𝑏</m:t>
                              </m:r>
                            </m:sup>
                          </m:sSubSup>
                        </m:den>
                      </m:f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7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00" y="5112000"/>
                <a:ext cx="1651478" cy="7125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579600" y="4392000"/>
                <a:ext cx="5016886" cy="6863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𝑑𝑊</m:t>
                          </m:r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→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sz="1600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𝑅𝑒𝑠𝑡</m:t>
                              </m:r>
                            </m:sup>
                          </m:sSubSup>
                        </m:den>
                      </m:f>
                      <m:r>
                        <a:rPr lang="de-DE" sz="16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de-DE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00" y="4392000"/>
                <a:ext cx="5016886" cy="68634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5220000" y="5580000"/>
                <a:ext cx="3776097" cy="305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r>
                        <a:rPr lang="de-DE" sz="12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00" y="5580000"/>
                <a:ext cx="3776097" cy="3050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6840000" y="4068000"/>
                <a:ext cx="1967783" cy="469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4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000" y="4068000"/>
                <a:ext cx="1967783" cy="46942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6847200" y="4500000"/>
                <a:ext cx="1108059" cy="474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de-DE" sz="1200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2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de-DE" sz="12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200" y="4500000"/>
                <a:ext cx="1108059" cy="47436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6847200" y="4932000"/>
                <a:ext cx="2027671" cy="482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de-DE" sz="12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de-DE" sz="12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200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de-DE" sz="1200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200" y="4932000"/>
                <a:ext cx="2027671" cy="48205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/>
          <p:cNvSpPr/>
          <p:nvPr/>
        </p:nvSpPr>
        <p:spPr bwMode="auto">
          <a:xfrm>
            <a:off x="6840000" y="4068000"/>
            <a:ext cx="1980000" cy="1400251"/>
          </a:xfrm>
          <a:prstGeom prst="rect">
            <a:avLst/>
          </a:prstGeom>
          <a:noFill/>
          <a:ln w="635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4839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Coulomb excitation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particle – </a:t>
            </a:r>
            <a:r>
              <a:rPr lang="el-GR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γ</a:t>
            </a:r>
            <a:r>
              <a:rPr lang="en-US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-ray coincidence measurement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360000" y="1260000"/>
            <a:ext cx="5573712" cy="3744912"/>
            <a:chOff x="1785144" y="1224000"/>
            <a:chExt cx="5573712" cy="374491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144" y="1224000"/>
              <a:ext cx="5573712" cy="3744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 rot="-1620000">
              <a:off x="6120000" y="2592000"/>
              <a:ext cx="28212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Dy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 rot="3060000">
              <a:off x="5382000" y="4456800"/>
              <a:ext cx="2436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Pb</a:t>
              </a:r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Gleichschenkliges Dreieck 11"/>
            <p:cNvSpPr/>
            <p:nvPr/>
          </p:nvSpPr>
          <p:spPr bwMode="auto">
            <a:xfrm rot="2460000">
              <a:off x="6239809" y="1300415"/>
              <a:ext cx="144000" cy="216000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 w="1587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97" y="3463329"/>
            <a:ext cx="1410254" cy="112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01" y="4792146"/>
            <a:ext cx="899645" cy="135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8208000" y="3841955"/>
                <a:ext cx="899157" cy="369332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de-DE" i="1" smtClean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000" y="3841955"/>
                <a:ext cx="899157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405" r="-13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7992000" y="5225607"/>
                <a:ext cx="1155636" cy="369332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12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de-DE" i="1" smtClean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11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000" y="5225607"/>
                <a:ext cx="1155636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42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5422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Kinematics</a:t>
            </a:r>
          </a:p>
        </p:txBody>
      </p:sp>
      <p:pic>
        <p:nvPicPr>
          <p:cNvPr id="49154" name="Picture 2" descr="D:\web-docs\INDIA\IUAC-2007\KINEMATIC\Sn-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7019925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978315" y="1260000"/>
            <a:ext cx="2591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 </a:t>
            </a:r>
            <a:r>
              <a:rPr lang="en-US" dirty="0" smtClean="0">
                <a:solidFill>
                  <a:srgbClr val="0000CC"/>
                </a:solidFill>
                <a:latin typeface="Times New Roman"/>
                <a:cs typeface="Times New Roman"/>
              </a:rPr>
              <a:t>→ </a:t>
            </a:r>
            <a:r>
              <a:rPr lang="en-US" baseline="30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112</a:t>
            </a:r>
            <a:r>
              <a:rPr lang="en-US" dirty="0" smtClean="0">
                <a:solidFill>
                  <a:srgbClr val="0000CC"/>
                </a:solidFill>
                <a:latin typeface="Times New Roman"/>
                <a:cs typeface="Times New Roman"/>
              </a:rPr>
              <a:t>Sn @ 175 MeV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tezist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182225"/>
            <a:ext cx="1960245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628000" y="1728000"/>
            <a:ext cx="259686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l-G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de-DE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627784" y="5112000"/>
            <a:ext cx="269873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72000" bIns="0" rtlCol="0">
            <a:spAutoFit/>
          </a:bodyPr>
          <a:lstStyle/>
          <a:p>
            <a:r>
              <a:rPr lang="el-GR" sz="2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ϑ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0007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u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0768"/>
            <a:ext cx="3249612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475656" y="5733381"/>
            <a:ext cx="12298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0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en-US" altLang="de-DE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 beam</a:t>
            </a:r>
            <a:endParaRPr lang="de-DE" altLang="de-DE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93277" y="3095993"/>
            <a:ext cx="13424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r>
              <a:rPr lang="en-US" altLang="de-DE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 target</a:t>
            </a:r>
            <a:endParaRPr lang="de-DE" altLang="de-DE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595163" y="1412776"/>
            <a:ext cx="3081293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b="1" baseline="30000" dirty="0" smtClean="0">
                <a:solidFill>
                  <a:srgbClr val="0000CC"/>
                </a:solidFill>
                <a:latin typeface="Times New Roman" pitchFamily="18" charset="0"/>
              </a:rPr>
              <a:t>58</a:t>
            </a:r>
            <a:r>
              <a:rPr lang="en-US" altLang="de-DE" b="1" dirty="0" smtClean="0">
                <a:solidFill>
                  <a:srgbClr val="0000CC"/>
                </a:solidFill>
                <a:latin typeface="Times New Roman" pitchFamily="18" charset="0"/>
              </a:rPr>
              <a:t>Ni </a:t>
            </a:r>
            <a:r>
              <a:rPr lang="en-US" altLang="de-DE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de-DE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122</a:t>
            </a:r>
            <a:r>
              <a:rPr lang="en-US" altLang="de-DE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Sn at 175 MeV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z="400" b="1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altLang="de-DE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de-DE" sz="1600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safe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202 MeV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beam intensity = 0.5 </a:t>
            </a:r>
            <a:r>
              <a:rPr lang="en-US" altLang="de-DE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pnA</a:t>
            </a:r>
            <a:endParaRPr lang="en-US" altLang="de-DE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target thickness = 0.5 mg/cm</a:t>
            </a:r>
            <a:r>
              <a:rPr lang="en-US" altLang="de-DE" sz="1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→ luminosity = 8·10</a:t>
            </a:r>
            <a:r>
              <a:rPr lang="en-US" altLang="de-DE" sz="12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27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</a:t>
            </a:r>
            <a:r>
              <a:rPr lang="en-US" altLang="de-DE" sz="12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-1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cm</a:t>
            </a:r>
            <a:r>
              <a:rPr lang="en-US" altLang="de-DE" sz="12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-2</a:t>
            </a:r>
            <a:endParaRPr lang="en-US" altLang="de-DE" sz="1200" baseline="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2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2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altLang="de-DE" sz="1200" dirty="0" smtClean="0">
                <a:latin typeface="Times New Roman" pitchFamily="18" charset="0"/>
                <a:cs typeface="Times New Roman" pitchFamily="18" charset="0"/>
              </a:rPr>
              <a:t>cross section ~ 70 </a:t>
            </a:r>
            <a:r>
              <a:rPr lang="en-US" altLang="de-DE" sz="1200" dirty="0" err="1" smtClean="0">
                <a:latin typeface="Times New Roman" pitchFamily="18" charset="0"/>
                <a:cs typeface="Times New Roman" pitchFamily="18" charset="0"/>
              </a:rPr>
              <a:t>mb</a:t>
            </a:r>
            <a:endParaRPr lang="en-US" altLang="de-DE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2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altLang="de-DE" sz="1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event rate = 560 s</a:t>
            </a:r>
            <a:r>
              <a:rPr lang="en-US" altLang="de-DE" sz="1200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z="1200" b="1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l-GR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-efficiency = 0.005</a:t>
            </a:r>
            <a:endParaRPr lang="en-US" altLang="de-DE" sz="1200" baseline="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2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altLang="de-DE" sz="1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l-GR" altLang="de-DE" sz="1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-rate (Sn) = 3/s</a:t>
            </a:r>
            <a:endParaRPr lang="el-GR" altLang="de-DE" sz="1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Coulomb excitation at IUAC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40000" y="6624000"/>
            <a:ext cx="26581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 Kumar et al., Phys. Rev. C81, 024306 (2010)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600000" y="6624000"/>
            <a:ext cx="2701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Saxena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Phys. Rev. C90, 024316 (2014)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444" y="4365104"/>
            <a:ext cx="2420937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8" descr="ge-cl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047" y="4807063"/>
            <a:ext cx="1795939" cy="144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499992" y="6309320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Clover Ge detector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805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40000" y="1195200"/>
            <a:ext cx="6053137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15000"/>
              </a:lnSpc>
            </a:pPr>
            <a:r>
              <a:rPr lang="en-US" altLang="de-DE" sz="1600" dirty="0"/>
              <a:t>Nuclear excitation by electromagnetic field acting between nuclei.</a:t>
            </a:r>
            <a:endParaRPr lang="fr-FR" altLang="de-DE" sz="1600" dirty="0"/>
          </a:p>
        </p:txBody>
      </p:sp>
      <p:grpSp>
        <p:nvGrpSpPr>
          <p:cNvPr id="17" name="Group 79"/>
          <p:cNvGrpSpPr>
            <a:grpSpLocks/>
          </p:cNvGrpSpPr>
          <p:nvPr/>
        </p:nvGrpSpPr>
        <p:grpSpPr bwMode="auto">
          <a:xfrm>
            <a:off x="755650" y="1989138"/>
            <a:ext cx="3873500" cy="1462087"/>
            <a:chOff x="476" y="1194"/>
            <a:chExt cx="2440" cy="921"/>
          </a:xfrm>
        </p:grpSpPr>
        <p:sp>
          <p:nvSpPr>
            <p:cNvPr id="18" name="Freeform 11"/>
            <p:cNvSpPr>
              <a:spLocks noChangeAspect="1"/>
            </p:cNvSpPr>
            <p:nvPr/>
          </p:nvSpPr>
          <p:spPr bwMode="auto">
            <a:xfrm>
              <a:off x="476" y="1503"/>
              <a:ext cx="1460" cy="612"/>
            </a:xfrm>
            <a:custGeom>
              <a:avLst/>
              <a:gdLst>
                <a:gd name="T0" fmla="*/ 0 w 2818"/>
                <a:gd name="T1" fmla="*/ 0 h 1908"/>
                <a:gd name="T2" fmla="*/ 165 w 2818"/>
                <a:gd name="T3" fmla="*/ 1 h 1908"/>
                <a:gd name="T4" fmla="*/ 312 w 2818"/>
                <a:gd name="T5" fmla="*/ 4 h 1908"/>
                <a:gd name="T6" fmla="*/ 491 w 2818"/>
                <a:gd name="T7" fmla="*/ 9 h 1908"/>
                <a:gd name="T8" fmla="*/ 645 w 2818"/>
                <a:gd name="T9" fmla="*/ 13 h 1908"/>
                <a:gd name="T10" fmla="*/ 830 w 2818"/>
                <a:gd name="T11" fmla="*/ 19 h 1908"/>
                <a:gd name="T12" fmla="*/ 977 w 2818"/>
                <a:gd name="T13" fmla="*/ 27 h 1908"/>
                <a:gd name="T14" fmla="*/ 1140 w 2818"/>
                <a:gd name="T15" fmla="*/ 33 h 1908"/>
                <a:gd name="T16" fmla="*/ 1365 w 2818"/>
                <a:gd name="T17" fmla="*/ 45 h 1908"/>
                <a:gd name="T18" fmla="*/ 1557 w 2818"/>
                <a:gd name="T19" fmla="*/ 55 h 1908"/>
                <a:gd name="T20" fmla="*/ 1731 w 2818"/>
                <a:gd name="T21" fmla="*/ 69 h 1908"/>
                <a:gd name="T22" fmla="*/ 1947 w 2818"/>
                <a:gd name="T23" fmla="*/ 88 h 1908"/>
                <a:gd name="T24" fmla="*/ 2153 w 2818"/>
                <a:gd name="T25" fmla="*/ 112 h 1908"/>
                <a:gd name="T26" fmla="*/ 2313 w 2818"/>
                <a:gd name="T27" fmla="*/ 139 h 1908"/>
                <a:gd name="T28" fmla="*/ 2504 w 2818"/>
                <a:gd name="T29" fmla="*/ 177 h 1908"/>
                <a:gd name="T30" fmla="*/ 2678 w 2818"/>
                <a:gd name="T31" fmla="*/ 235 h 1908"/>
                <a:gd name="T32" fmla="*/ 2765 w 2818"/>
                <a:gd name="T33" fmla="*/ 291 h 1908"/>
                <a:gd name="T34" fmla="*/ 2812 w 2818"/>
                <a:gd name="T35" fmla="*/ 366 h 1908"/>
                <a:gd name="T36" fmla="*/ 2801 w 2818"/>
                <a:gd name="T37" fmla="*/ 459 h 1908"/>
                <a:gd name="T38" fmla="*/ 2747 w 2818"/>
                <a:gd name="T39" fmla="*/ 543 h 1908"/>
                <a:gd name="T40" fmla="*/ 2658 w 2818"/>
                <a:gd name="T41" fmla="*/ 636 h 1908"/>
                <a:gd name="T42" fmla="*/ 2540 w 2818"/>
                <a:gd name="T43" fmla="*/ 729 h 1908"/>
                <a:gd name="T44" fmla="*/ 2390 w 2818"/>
                <a:gd name="T45" fmla="*/ 837 h 1908"/>
                <a:gd name="T46" fmla="*/ 2195 w 2818"/>
                <a:gd name="T47" fmla="*/ 958 h 1908"/>
                <a:gd name="T48" fmla="*/ 1988 w 2818"/>
                <a:gd name="T49" fmla="*/ 1084 h 1908"/>
                <a:gd name="T50" fmla="*/ 1814 w 2818"/>
                <a:gd name="T51" fmla="*/ 1183 h 1908"/>
                <a:gd name="T52" fmla="*/ 1662 w 2818"/>
                <a:gd name="T53" fmla="*/ 1263 h 1908"/>
                <a:gd name="T54" fmla="*/ 1493 w 2818"/>
                <a:gd name="T55" fmla="*/ 1359 h 1908"/>
                <a:gd name="T56" fmla="*/ 1311 w 2818"/>
                <a:gd name="T57" fmla="*/ 1452 h 1908"/>
                <a:gd name="T58" fmla="*/ 1134 w 2818"/>
                <a:gd name="T59" fmla="*/ 1545 h 1908"/>
                <a:gd name="T60" fmla="*/ 998 w 2818"/>
                <a:gd name="T61" fmla="*/ 1615 h 1908"/>
                <a:gd name="T62" fmla="*/ 822 w 2818"/>
                <a:gd name="T63" fmla="*/ 1704 h 1908"/>
                <a:gd name="T64" fmla="*/ 589 w 2818"/>
                <a:gd name="T65" fmla="*/ 1818 h 1908"/>
                <a:gd name="T66" fmla="*/ 408 w 2818"/>
                <a:gd name="T67" fmla="*/ 1908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8" h="1908">
                  <a:moveTo>
                    <a:pt x="0" y="0"/>
                  </a:moveTo>
                  <a:cubicBezTo>
                    <a:pt x="27" y="0"/>
                    <a:pt x="113" y="0"/>
                    <a:pt x="165" y="1"/>
                  </a:cubicBezTo>
                  <a:cubicBezTo>
                    <a:pt x="217" y="2"/>
                    <a:pt x="258" y="3"/>
                    <a:pt x="312" y="4"/>
                  </a:cubicBezTo>
                  <a:cubicBezTo>
                    <a:pt x="366" y="5"/>
                    <a:pt x="436" y="8"/>
                    <a:pt x="491" y="9"/>
                  </a:cubicBezTo>
                  <a:cubicBezTo>
                    <a:pt x="546" y="10"/>
                    <a:pt x="589" y="11"/>
                    <a:pt x="645" y="13"/>
                  </a:cubicBezTo>
                  <a:cubicBezTo>
                    <a:pt x="701" y="15"/>
                    <a:pt x="775" y="17"/>
                    <a:pt x="830" y="19"/>
                  </a:cubicBezTo>
                  <a:cubicBezTo>
                    <a:pt x="885" y="21"/>
                    <a:pt x="925" y="25"/>
                    <a:pt x="977" y="27"/>
                  </a:cubicBezTo>
                  <a:cubicBezTo>
                    <a:pt x="1029" y="29"/>
                    <a:pt x="1075" y="30"/>
                    <a:pt x="1140" y="33"/>
                  </a:cubicBezTo>
                  <a:cubicBezTo>
                    <a:pt x="1205" y="36"/>
                    <a:pt x="1296" y="41"/>
                    <a:pt x="1365" y="45"/>
                  </a:cubicBezTo>
                  <a:cubicBezTo>
                    <a:pt x="1434" y="49"/>
                    <a:pt x="1496" y="51"/>
                    <a:pt x="1557" y="55"/>
                  </a:cubicBezTo>
                  <a:cubicBezTo>
                    <a:pt x="1618" y="59"/>
                    <a:pt x="1666" y="64"/>
                    <a:pt x="1731" y="69"/>
                  </a:cubicBezTo>
                  <a:cubicBezTo>
                    <a:pt x="1796" y="74"/>
                    <a:pt x="1877" y="81"/>
                    <a:pt x="1947" y="88"/>
                  </a:cubicBezTo>
                  <a:cubicBezTo>
                    <a:pt x="2017" y="95"/>
                    <a:pt x="2092" y="104"/>
                    <a:pt x="2153" y="112"/>
                  </a:cubicBezTo>
                  <a:cubicBezTo>
                    <a:pt x="2214" y="120"/>
                    <a:pt x="2255" y="128"/>
                    <a:pt x="2313" y="139"/>
                  </a:cubicBezTo>
                  <a:cubicBezTo>
                    <a:pt x="2371" y="150"/>
                    <a:pt x="2443" y="161"/>
                    <a:pt x="2504" y="177"/>
                  </a:cubicBezTo>
                  <a:cubicBezTo>
                    <a:pt x="2565" y="193"/>
                    <a:pt x="2635" y="216"/>
                    <a:pt x="2678" y="235"/>
                  </a:cubicBezTo>
                  <a:cubicBezTo>
                    <a:pt x="2721" y="254"/>
                    <a:pt x="2743" y="269"/>
                    <a:pt x="2765" y="291"/>
                  </a:cubicBezTo>
                  <a:cubicBezTo>
                    <a:pt x="2787" y="313"/>
                    <a:pt x="2806" y="338"/>
                    <a:pt x="2812" y="366"/>
                  </a:cubicBezTo>
                  <a:cubicBezTo>
                    <a:pt x="2818" y="394"/>
                    <a:pt x="2812" y="430"/>
                    <a:pt x="2801" y="459"/>
                  </a:cubicBezTo>
                  <a:cubicBezTo>
                    <a:pt x="2790" y="488"/>
                    <a:pt x="2771" y="513"/>
                    <a:pt x="2747" y="543"/>
                  </a:cubicBezTo>
                  <a:cubicBezTo>
                    <a:pt x="2723" y="573"/>
                    <a:pt x="2692" y="605"/>
                    <a:pt x="2658" y="636"/>
                  </a:cubicBezTo>
                  <a:cubicBezTo>
                    <a:pt x="2624" y="667"/>
                    <a:pt x="2585" y="696"/>
                    <a:pt x="2540" y="729"/>
                  </a:cubicBezTo>
                  <a:cubicBezTo>
                    <a:pt x="2495" y="762"/>
                    <a:pt x="2447" y="799"/>
                    <a:pt x="2390" y="837"/>
                  </a:cubicBezTo>
                  <a:cubicBezTo>
                    <a:pt x="2333" y="875"/>
                    <a:pt x="2262" y="917"/>
                    <a:pt x="2195" y="958"/>
                  </a:cubicBezTo>
                  <a:cubicBezTo>
                    <a:pt x="2128" y="999"/>
                    <a:pt x="2052" y="1047"/>
                    <a:pt x="1988" y="1084"/>
                  </a:cubicBezTo>
                  <a:cubicBezTo>
                    <a:pt x="1924" y="1121"/>
                    <a:pt x="1868" y="1153"/>
                    <a:pt x="1814" y="1183"/>
                  </a:cubicBezTo>
                  <a:cubicBezTo>
                    <a:pt x="1760" y="1213"/>
                    <a:pt x="1716" y="1234"/>
                    <a:pt x="1662" y="1263"/>
                  </a:cubicBezTo>
                  <a:cubicBezTo>
                    <a:pt x="1608" y="1292"/>
                    <a:pt x="1551" y="1328"/>
                    <a:pt x="1493" y="1359"/>
                  </a:cubicBezTo>
                  <a:cubicBezTo>
                    <a:pt x="1435" y="1390"/>
                    <a:pt x="1371" y="1421"/>
                    <a:pt x="1311" y="1452"/>
                  </a:cubicBezTo>
                  <a:cubicBezTo>
                    <a:pt x="1251" y="1483"/>
                    <a:pt x="1186" y="1518"/>
                    <a:pt x="1134" y="1545"/>
                  </a:cubicBezTo>
                  <a:cubicBezTo>
                    <a:pt x="1082" y="1572"/>
                    <a:pt x="1050" y="1588"/>
                    <a:pt x="998" y="1615"/>
                  </a:cubicBezTo>
                  <a:cubicBezTo>
                    <a:pt x="946" y="1642"/>
                    <a:pt x="890" y="1670"/>
                    <a:pt x="822" y="1704"/>
                  </a:cubicBezTo>
                  <a:cubicBezTo>
                    <a:pt x="754" y="1738"/>
                    <a:pt x="658" y="1784"/>
                    <a:pt x="589" y="1818"/>
                  </a:cubicBezTo>
                  <a:cubicBezTo>
                    <a:pt x="520" y="1852"/>
                    <a:pt x="464" y="1878"/>
                    <a:pt x="408" y="190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476" y="1333"/>
              <a:ext cx="24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839" y="1323"/>
              <a:ext cx="0" cy="181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839" y="130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de-DE" sz="1600" i="1"/>
                <a:t>b</a:t>
              </a:r>
              <a:endParaRPr lang="fr-FR" altLang="de-DE" sz="1600" i="1"/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1837" y="1695"/>
              <a:ext cx="6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de-DE" sz="1600">
                  <a:solidFill>
                    <a:srgbClr val="FF0000"/>
                  </a:solidFill>
                </a:rPr>
                <a:t>projectile</a:t>
              </a:r>
              <a:endParaRPr lang="fr-FR" altLang="de-DE" sz="1600">
                <a:solidFill>
                  <a:srgbClr val="FF0000"/>
                </a:solidFill>
              </a:endParaRP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2472" y="1436"/>
              <a:ext cx="4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de-DE" sz="1600">
                  <a:solidFill>
                    <a:srgbClr val="0000FF"/>
                  </a:solidFill>
                </a:rPr>
                <a:t>target</a:t>
              </a:r>
              <a:endParaRPr lang="fr-FR" altLang="de-DE" sz="1600">
                <a:solidFill>
                  <a:srgbClr val="0000FF"/>
                </a:solidFill>
              </a:endParaRPr>
            </a:p>
          </p:txBody>
        </p:sp>
        <p:sp>
          <p:nvSpPr>
            <p:cNvPr id="24" name="Freeform 19"/>
            <p:cNvSpPr>
              <a:spLocks noChangeAspect="1"/>
            </p:cNvSpPr>
            <p:nvPr/>
          </p:nvSpPr>
          <p:spPr bwMode="auto">
            <a:xfrm rot="9804066" flipV="1">
              <a:off x="2003" y="1376"/>
              <a:ext cx="529" cy="137"/>
            </a:xfrm>
            <a:custGeom>
              <a:avLst/>
              <a:gdLst>
                <a:gd name="T0" fmla="*/ 0 w 4962"/>
                <a:gd name="T1" fmla="*/ 265 h 530"/>
                <a:gd name="T2" fmla="*/ 454 w 4962"/>
                <a:gd name="T3" fmla="*/ 38 h 530"/>
                <a:gd name="T4" fmla="*/ 908 w 4962"/>
                <a:gd name="T5" fmla="*/ 492 h 530"/>
                <a:gd name="T6" fmla="*/ 1361 w 4962"/>
                <a:gd name="T7" fmla="*/ 38 h 530"/>
                <a:gd name="T8" fmla="*/ 1815 w 4962"/>
                <a:gd name="T9" fmla="*/ 492 h 530"/>
                <a:gd name="T10" fmla="*/ 2268 w 4962"/>
                <a:gd name="T11" fmla="*/ 38 h 530"/>
                <a:gd name="T12" fmla="*/ 2722 w 4962"/>
                <a:gd name="T13" fmla="*/ 464 h 530"/>
                <a:gd name="T14" fmla="*/ 3176 w 4962"/>
                <a:gd name="T15" fmla="*/ 38 h 530"/>
                <a:gd name="T16" fmla="*/ 3629 w 4962"/>
                <a:gd name="T17" fmla="*/ 492 h 530"/>
                <a:gd name="T18" fmla="*/ 4083 w 4962"/>
                <a:gd name="T19" fmla="*/ 38 h 530"/>
                <a:gd name="T20" fmla="*/ 4536 w 4962"/>
                <a:gd name="T21" fmla="*/ 492 h 530"/>
                <a:gd name="T22" fmla="*/ 4962 w 4962"/>
                <a:gd name="T23" fmla="*/ 265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2" h="530">
                  <a:moveTo>
                    <a:pt x="0" y="265"/>
                  </a:moveTo>
                  <a:cubicBezTo>
                    <a:pt x="151" y="132"/>
                    <a:pt x="303" y="0"/>
                    <a:pt x="454" y="38"/>
                  </a:cubicBezTo>
                  <a:cubicBezTo>
                    <a:pt x="605" y="76"/>
                    <a:pt x="757" y="492"/>
                    <a:pt x="908" y="492"/>
                  </a:cubicBezTo>
                  <a:cubicBezTo>
                    <a:pt x="1059" y="492"/>
                    <a:pt x="1210" y="38"/>
                    <a:pt x="1361" y="38"/>
                  </a:cubicBezTo>
                  <a:cubicBezTo>
                    <a:pt x="1512" y="38"/>
                    <a:pt x="1664" y="492"/>
                    <a:pt x="1815" y="492"/>
                  </a:cubicBezTo>
                  <a:cubicBezTo>
                    <a:pt x="1966" y="492"/>
                    <a:pt x="2117" y="43"/>
                    <a:pt x="2268" y="38"/>
                  </a:cubicBezTo>
                  <a:cubicBezTo>
                    <a:pt x="2419" y="33"/>
                    <a:pt x="2571" y="464"/>
                    <a:pt x="2722" y="464"/>
                  </a:cubicBezTo>
                  <a:cubicBezTo>
                    <a:pt x="2873" y="464"/>
                    <a:pt x="3025" y="33"/>
                    <a:pt x="3176" y="38"/>
                  </a:cubicBezTo>
                  <a:cubicBezTo>
                    <a:pt x="3327" y="43"/>
                    <a:pt x="3478" y="492"/>
                    <a:pt x="3629" y="492"/>
                  </a:cubicBezTo>
                  <a:cubicBezTo>
                    <a:pt x="3780" y="492"/>
                    <a:pt x="3932" y="38"/>
                    <a:pt x="4083" y="38"/>
                  </a:cubicBezTo>
                  <a:cubicBezTo>
                    <a:pt x="4234" y="38"/>
                    <a:pt x="4390" y="454"/>
                    <a:pt x="4536" y="492"/>
                  </a:cubicBezTo>
                  <a:cubicBezTo>
                    <a:pt x="4682" y="530"/>
                    <a:pt x="4887" y="303"/>
                    <a:pt x="4962" y="265"/>
                  </a:cubicBezTo>
                </a:path>
              </a:pathLst>
            </a:custGeom>
            <a:noFill/>
            <a:ln w="25400" cmpd="sng">
              <a:solidFill>
                <a:schemeClr val="tx1"/>
              </a:solidFill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Oval 38"/>
            <p:cNvSpPr>
              <a:spLocks noChangeArrowheads="1"/>
            </p:cNvSpPr>
            <p:nvPr/>
          </p:nvSpPr>
          <p:spPr bwMode="auto">
            <a:xfrm>
              <a:off x="1837" y="1469"/>
              <a:ext cx="226" cy="227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2426" y="1222"/>
              <a:ext cx="226" cy="22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67"/>
            <p:cNvSpPr txBox="1">
              <a:spLocks noChangeArrowheads="1"/>
            </p:cNvSpPr>
            <p:nvPr/>
          </p:nvSpPr>
          <p:spPr bwMode="auto">
            <a:xfrm>
              <a:off x="2425" y="119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2400" b="1">
                  <a:solidFill>
                    <a:schemeClr val="bg1"/>
                  </a:solidFill>
                </a:rPr>
                <a:t>+</a:t>
              </a:r>
              <a:endParaRPr lang="de-DE" altLang="de-DE" sz="2400" b="1">
                <a:solidFill>
                  <a:schemeClr val="bg1"/>
                </a:solidFill>
              </a:endParaRPr>
            </a:p>
          </p:txBody>
        </p:sp>
        <p:sp>
          <p:nvSpPr>
            <p:cNvPr id="28" name="Text Box 68"/>
            <p:cNvSpPr txBox="1">
              <a:spLocks noChangeArrowheads="1"/>
            </p:cNvSpPr>
            <p:nvPr/>
          </p:nvSpPr>
          <p:spPr bwMode="auto">
            <a:xfrm>
              <a:off x="1837" y="1451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2400" b="1" dirty="0">
                  <a:solidFill>
                    <a:schemeClr val="bg1"/>
                  </a:solidFill>
                </a:rPr>
                <a:t>+</a:t>
              </a:r>
              <a:endParaRPr lang="de-DE" altLang="de-DE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Text Box 71"/>
          <p:cNvSpPr txBox="1">
            <a:spLocks noChangeArrowheads="1"/>
          </p:cNvSpPr>
          <p:nvPr/>
        </p:nvSpPr>
        <p:spPr bwMode="auto">
          <a:xfrm>
            <a:off x="1619250" y="2565400"/>
            <a:ext cx="758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sz="1600" b="1" dirty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fr-FR" altLang="de-DE" sz="1600" b="1" dirty="0">
                <a:latin typeface="Times New Roman" pitchFamily="18" charset="0"/>
              </a:rPr>
              <a:t>10</a:t>
            </a:r>
            <a:r>
              <a:rPr lang="fr-FR" altLang="de-DE" sz="1600" b="1" baseline="30000" dirty="0">
                <a:latin typeface="Times New Roman" pitchFamily="18" charset="0"/>
              </a:rPr>
              <a:t>-22</a:t>
            </a:r>
            <a:r>
              <a:rPr lang="fr-FR" altLang="de-DE" sz="1600" b="1" dirty="0">
                <a:latin typeface="Times New Roman" pitchFamily="18" charset="0"/>
              </a:rPr>
              <a:t>s</a:t>
            </a:r>
          </a:p>
        </p:txBody>
      </p:sp>
      <p:grpSp>
        <p:nvGrpSpPr>
          <p:cNvPr id="35" name="Group 78"/>
          <p:cNvGrpSpPr>
            <a:grpSpLocks/>
          </p:cNvGrpSpPr>
          <p:nvPr/>
        </p:nvGrpSpPr>
        <p:grpSpPr bwMode="auto">
          <a:xfrm>
            <a:off x="3708400" y="1690688"/>
            <a:ext cx="749300" cy="712787"/>
            <a:chOff x="3393" y="1081"/>
            <a:chExt cx="472" cy="449"/>
          </a:xfrm>
        </p:grpSpPr>
        <p:sp>
          <p:nvSpPr>
            <p:cNvPr id="36" name="Oval 73"/>
            <p:cNvSpPr>
              <a:spLocks noChangeArrowheads="1"/>
            </p:cNvSpPr>
            <p:nvPr/>
          </p:nvSpPr>
          <p:spPr bwMode="auto">
            <a:xfrm>
              <a:off x="3424" y="1298"/>
              <a:ext cx="408" cy="22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74"/>
            <p:cNvSpPr txBox="1">
              <a:spLocks noChangeArrowheads="1"/>
            </p:cNvSpPr>
            <p:nvPr/>
          </p:nvSpPr>
          <p:spPr bwMode="auto">
            <a:xfrm>
              <a:off x="3393" y="1299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b="1">
                  <a:solidFill>
                    <a:schemeClr val="bg1"/>
                  </a:solidFill>
                </a:rPr>
                <a:t>+</a:t>
              </a:r>
              <a:endParaRPr lang="de-DE" altLang="de-DE" b="1">
                <a:solidFill>
                  <a:schemeClr val="bg1"/>
                </a:solidFill>
              </a:endParaRPr>
            </a:p>
          </p:txBody>
        </p:sp>
        <p:sp>
          <p:nvSpPr>
            <p:cNvPr id="38" name="Text Box 75"/>
            <p:cNvSpPr txBox="1">
              <a:spLocks noChangeArrowheads="1"/>
            </p:cNvSpPr>
            <p:nvPr/>
          </p:nvSpPr>
          <p:spPr bwMode="auto">
            <a:xfrm>
              <a:off x="3665" y="1299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b="1">
                  <a:solidFill>
                    <a:schemeClr val="bg1"/>
                  </a:solidFill>
                </a:rPr>
                <a:t>+</a:t>
              </a:r>
              <a:endParaRPr lang="de-DE" altLang="de-DE" b="1">
                <a:solidFill>
                  <a:schemeClr val="bg1"/>
                </a:solidFill>
              </a:endParaRPr>
            </a:p>
          </p:txBody>
        </p:sp>
        <p:sp>
          <p:nvSpPr>
            <p:cNvPr id="39" name="Line 76"/>
            <p:cNvSpPr>
              <a:spLocks noChangeShapeType="1"/>
            </p:cNvSpPr>
            <p:nvPr/>
          </p:nvSpPr>
          <p:spPr bwMode="auto">
            <a:xfrm rot="10800000">
              <a:off x="3620" y="1117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77"/>
            <p:cNvSpPr>
              <a:spLocks noChangeAspect="1" noChangeArrowheads="1"/>
            </p:cNvSpPr>
            <p:nvPr/>
          </p:nvSpPr>
          <p:spPr bwMode="auto">
            <a:xfrm>
              <a:off x="3515" y="1081"/>
              <a:ext cx="181" cy="172"/>
            </a:xfrm>
            <a:prstGeom prst="curvedRightArrow">
              <a:avLst>
                <a:gd name="adj1" fmla="val 20000"/>
                <a:gd name="adj2" fmla="val 40000"/>
                <a:gd name="adj3" fmla="val 35078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Text Box 80"/>
          <p:cNvSpPr txBox="1">
            <a:spLocks noChangeArrowheads="1"/>
          </p:cNvSpPr>
          <p:nvPr/>
        </p:nvSpPr>
        <p:spPr bwMode="auto">
          <a:xfrm>
            <a:off x="5256000" y="1620000"/>
            <a:ext cx="1497526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sz="1400" b="1" i="1" u="sng" dirty="0">
                <a:solidFill>
                  <a:srgbClr val="0000FF"/>
                </a:solidFill>
              </a:rPr>
              <a:t>observables:</a:t>
            </a:r>
          </a:p>
          <a:p>
            <a:pPr algn="l"/>
            <a:endParaRPr lang="en-US" altLang="de-DE" sz="300" b="1" i="1" u="sng" dirty="0">
              <a:solidFill>
                <a:srgbClr val="0000FF"/>
              </a:solidFill>
            </a:endParaRPr>
          </a:p>
          <a:p>
            <a:pPr algn="l"/>
            <a:r>
              <a:rPr lang="en-US" altLang="de-DE" sz="1400" dirty="0">
                <a:latin typeface="Times New Roman" pitchFamily="18" charset="0"/>
              </a:rPr>
              <a:t>1. scattering angle</a:t>
            </a:r>
          </a:p>
          <a:p>
            <a:pPr algn="l"/>
            <a:endParaRPr lang="en-US" altLang="de-DE" sz="1000" dirty="0">
              <a:latin typeface="Times New Roman" pitchFamily="18" charset="0"/>
            </a:endParaRPr>
          </a:p>
          <a:p>
            <a:pPr algn="l"/>
            <a:r>
              <a:rPr lang="en-US" altLang="de-DE" sz="1400" dirty="0">
                <a:latin typeface="Times New Roman" pitchFamily="18" charset="0"/>
              </a:rPr>
              <a:t>2. intensity</a:t>
            </a:r>
            <a:endParaRPr lang="de-DE" altLang="de-DE" sz="14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0" y="2124000"/>
                <a:ext cx="1067279" cy="4396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sub>
                          </m:sSub>
                        </m:num>
                        <m:den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24000"/>
                <a:ext cx="1067279" cy="4396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6660000" y="1890000"/>
                <a:ext cx="11458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𝑙𝑎𝑏</m:t>
                          </m:r>
                        </m:sub>
                      </m:sSub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𝑐𝑚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000" y="1890000"/>
                <a:ext cx="1145891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6660000" y="2134800"/>
                <a:ext cx="2040494" cy="560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𝑅𝑢𝑡h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𝑐𝑚</m:t>
                              </m:r>
                            </m:sub>
                          </m:sSub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000" y="2134800"/>
                <a:ext cx="2040494" cy="5609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859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38" y="3679346"/>
            <a:ext cx="2433734" cy="270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Text Box 25"/>
          <p:cNvSpPr txBox="1">
            <a:spLocks noChangeArrowheads="1"/>
          </p:cNvSpPr>
          <p:nvPr/>
        </p:nvSpPr>
        <p:spPr bwMode="auto">
          <a:xfrm>
            <a:off x="6660000" y="3384000"/>
            <a:ext cx="19639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de-DE" sz="14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de-DE" sz="1400" b="1" dirty="0" smtClean="0">
                <a:latin typeface="Times New Roman" pitchFamily="18" charset="0"/>
                <a:cs typeface="Times New Roman" pitchFamily="18" charset="0"/>
              </a:rPr>
              <a:t>-particle spectroscopy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/>
              <p:cNvSpPr txBox="1"/>
              <p:nvPr/>
            </p:nvSpPr>
            <p:spPr>
              <a:xfrm>
                <a:off x="6660000" y="2628000"/>
                <a:ext cx="2167837" cy="5377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𝑖𝑛𝑒𝑙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𝑐𝑚</m:t>
                              </m:r>
                            </m:sub>
                          </m:sSub>
                        </m:den>
                      </m:f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de-DE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de-DE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⟶</m:t>
                                  </m:r>
                                  <m:r>
                                    <a:rPr lang="de-DE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𝒇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𝑅𝑢𝑡h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5" name="Textfeld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000" y="2628000"/>
                <a:ext cx="2167837" cy="53771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pieren 5"/>
          <p:cNvGrpSpPr/>
          <p:nvPr/>
        </p:nvGrpSpPr>
        <p:grpSpPr>
          <a:xfrm>
            <a:off x="2483768" y="3861048"/>
            <a:ext cx="2700056" cy="1368152"/>
            <a:chOff x="2483768" y="4581128"/>
            <a:chExt cx="2700056" cy="1368152"/>
          </a:xfrm>
        </p:grpSpPr>
        <p:sp>
          <p:nvSpPr>
            <p:cNvPr id="35840" name="Textfeld 35839"/>
            <p:cNvSpPr txBox="1"/>
            <p:nvPr/>
          </p:nvSpPr>
          <p:spPr>
            <a:xfrm>
              <a:off x="4391781" y="5350034"/>
              <a:ext cx="26930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ϑ</a:t>
              </a:r>
              <a:r>
                <a:rPr lang="de-DE" sz="16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lab</a:t>
              </a:r>
              <a:endPara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Gerade Verbindung 7"/>
            <p:cNvCxnSpPr/>
            <p:nvPr/>
          </p:nvCxnSpPr>
          <p:spPr bwMode="auto">
            <a:xfrm>
              <a:off x="2663825" y="5184000"/>
              <a:ext cx="144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>
              <a:off x="4103824" y="5184000"/>
              <a:ext cx="108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12"/>
            <p:cNvCxnSpPr/>
            <p:nvPr/>
          </p:nvCxnSpPr>
          <p:spPr bwMode="auto">
            <a:xfrm flipV="1">
              <a:off x="3491880" y="5184000"/>
              <a:ext cx="612000" cy="2891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Rechteck 13"/>
            <p:cNvSpPr/>
            <p:nvPr/>
          </p:nvSpPr>
          <p:spPr bwMode="auto">
            <a:xfrm rot="20160000">
              <a:off x="3099656" y="5435223"/>
              <a:ext cx="418480" cy="2340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Gerade Verbindung 15"/>
            <p:cNvCxnSpPr/>
            <p:nvPr/>
          </p:nvCxnSpPr>
          <p:spPr bwMode="auto">
            <a:xfrm>
              <a:off x="4103825" y="4968000"/>
              <a:ext cx="0" cy="4320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Freihandform 29"/>
            <p:cNvSpPr/>
            <p:nvPr/>
          </p:nvSpPr>
          <p:spPr bwMode="auto">
            <a:xfrm>
              <a:off x="3816626" y="5194710"/>
              <a:ext cx="638165" cy="300352"/>
            </a:xfrm>
            <a:custGeom>
              <a:avLst/>
              <a:gdLst>
                <a:gd name="connsiteX0" fmla="*/ 0 w 638165"/>
                <a:gd name="connsiteY0" fmla="*/ 144591 h 300352"/>
                <a:gd name="connsiteX1" fmla="*/ 67586 w 638165"/>
                <a:gd name="connsiteY1" fmla="*/ 216153 h 300352"/>
                <a:gd name="connsiteX2" fmla="*/ 198783 w 638165"/>
                <a:gd name="connsiteY2" fmla="*/ 283739 h 300352"/>
                <a:gd name="connsiteX3" fmla="*/ 326004 w 638165"/>
                <a:gd name="connsiteY3" fmla="*/ 299641 h 300352"/>
                <a:gd name="connsiteX4" fmla="*/ 457200 w 638165"/>
                <a:gd name="connsiteY4" fmla="*/ 267836 h 300352"/>
                <a:gd name="connsiteX5" fmla="*/ 548640 w 638165"/>
                <a:gd name="connsiteY5" fmla="*/ 196274 h 300352"/>
                <a:gd name="connsiteX6" fmla="*/ 608275 w 638165"/>
                <a:gd name="connsiteY6" fmla="*/ 116761 h 300352"/>
                <a:gd name="connsiteX7" fmla="*/ 636104 w 638165"/>
                <a:gd name="connsiteY7" fmla="*/ 9419 h 300352"/>
                <a:gd name="connsiteX8" fmla="*/ 636104 w 638165"/>
                <a:gd name="connsiteY8" fmla="*/ 5443 h 300352"/>
                <a:gd name="connsiteX9" fmla="*/ 636104 w 638165"/>
                <a:gd name="connsiteY9" fmla="*/ 1467 h 30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8165" h="300352">
                  <a:moveTo>
                    <a:pt x="0" y="144591"/>
                  </a:moveTo>
                  <a:cubicBezTo>
                    <a:pt x="17227" y="168776"/>
                    <a:pt x="34455" y="192962"/>
                    <a:pt x="67586" y="216153"/>
                  </a:cubicBezTo>
                  <a:cubicBezTo>
                    <a:pt x="100717" y="239344"/>
                    <a:pt x="155713" y="269824"/>
                    <a:pt x="198783" y="283739"/>
                  </a:cubicBezTo>
                  <a:cubicBezTo>
                    <a:pt x="241853" y="297654"/>
                    <a:pt x="282935" y="302291"/>
                    <a:pt x="326004" y="299641"/>
                  </a:cubicBezTo>
                  <a:cubicBezTo>
                    <a:pt x="369073" y="296991"/>
                    <a:pt x="420094" y="285064"/>
                    <a:pt x="457200" y="267836"/>
                  </a:cubicBezTo>
                  <a:cubicBezTo>
                    <a:pt x="494306" y="250608"/>
                    <a:pt x="523461" y="221453"/>
                    <a:pt x="548640" y="196274"/>
                  </a:cubicBezTo>
                  <a:cubicBezTo>
                    <a:pt x="573819" y="171095"/>
                    <a:pt x="593698" y="147903"/>
                    <a:pt x="608275" y="116761"/>
                  </a:cubicBezTo>
                  <a:cubicBezTo>
                    <a:pt x="622852" y="85619"/>
                    <a:pt x="631466" y="27972"/>
                    <a:pt x="636104" y="9419"/>
                  </a:cubicBezTo>
                  <a:cubicBezTo>
                    <a:pt x="640742" y="-9134"/>
                    <a:pt x="636104" y="5443"/>
                    <a:pt x="636104" y="5443"/>
                  </a:cubicBezTo>
                  <a:lnTo>
                    <a:pt x="636104" y="1467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5842" name="Gerade Verbindung mit Pfeil 35841"/>
            <p:cNvCxnSpPr/>
            <p:nvPr/>
          </p:nvCxnSpPr>
          <p:spPr bwMode="auto">
            <a:xfrm flipH="1">
              <a:off x="2663781" y="5184000"/>
              <a:ext cx="684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Textfeld 30"/>
            <p:cNvSpPr txBox="1"/>
            <p:nvPr/>
          </p:nvSpPr>
          <p:spPr>
            <a:xfrm>
              <a:off x="3563888" y="4581128"/>
              <a:ext cx="10518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152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Sm target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3275856" y="5641503"/>
              <a:ext cx="971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Si-detector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44" name="Textfeld 35843"/>
            <p:cNvSpPr txBox="1"/>
            <p:nvPr/>
          </p:nvSpPr>
          <p:spPr>
            <a:xfrm>
              <a:off x="2483768" y="4849415"/>
              <a:ext cx="9476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de-DE" sz="1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de-DE" sz="14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particles</a:t>
              </a:r>
              <a:endPara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847" name="Textfeld 35846"/>
          <p:cNvSpPr txBox="1"/>
          <p:nvPr/>
        </p:nvSpPr>
        <p:spPr>
          <a:xfrm>
            <a:off x="720000" y="6624000"/>
            <a:ext cx="27975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H.J. </a:t>
            </a:r>
            <a:r>
              <a:rPr lang="en-US" sz="1000" dirty="0" err="1" smtClean="0"/>
              <a:t>Wollersheim</a:t>
            </a:r>
            <a:r>
              <a:rPr lang="en-US" sz="1000" dirty="0" smtClean="0"/>
              <a:t> et al., Phys. Lett 48B (1974) 323</a:t>
            </a:r>
            <a:endParaRPr lang="en-US" sz="1000" dirty="0"/>
          </a:p>
        </p:txBody>
      </p:sp>
      <p:sp>
        <p:nvSpPr>
          <p:cNvPr id="9" name="Textfeld 8"/>
          <p:cNvSpPr txBox="1"/>
          <p:nvPr/>
        </p:nvSpPr>
        <p:spPr>
          <a:xfrm>
            <a:off x="2449189" y="5597077"/>
            <a:ext cx="3202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inelastic scattering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kinetic energy is transferred into nuclear excitation energy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Coulomb excitation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particle detection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7884368" y="4283223"/>
            <a:ext cx="216024" cy="1806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hteck 45"/>
          <p:cNvSpPr/>
          <p:nvPr/>
        </p:nvSpPr>
        <p:spPr bwMode="auto">
          <a:xfrm>
            <a:off x="7124933" y="5138851"/>
            <a:ext cx="216024" cy="1806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7452320" y="5733256"/>
            <a:ext cx="432048" cy="25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4572000"/>
            <a:ext cx="1668780" cy="113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feld 48"/>
          <p:cNvSpPr txBox="1"/>
          <p:nvPr/>
        </p:nvSpPr>
        <p:spPr>
          <a:xfrm>
            <a:off x="36000" y="5760000"/>
            <a:ext cx="14734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Possible:</a:t>
            </a: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depletion depth 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el-GR" sz="1000" dirty="0" smtClean="0">
                <a:latin typeface="Times New Roman"/>
                <a:cs typeface="Times New Roman"/>
              </a:rPr>
              <a:t>μ</a:t>
            </a:r>
            <a:r>
              <a:rPr lang="de-DE" sz="1000" dirty="0" smtClean="0">
                <a:latin typeface="Times New Roman"/>
                <a:cs typeface="Times New Roman"/>
              </a:rPr>
              <a:t>m</a:t>
            </a:r>
          </a:p>
          <a:p>
            <a:r>
              <a:rPr lang="en-US" sz="1000" dirty="0" smtClean="0">
                <a:latin typeface="Times New Roman"/>
                <a:cs typeface="Times New Roman"/>
              </a:rPr>
              <a:t>dead layer </a:t>
            </a:r>
            <a:r>
              <a:rPr lang="de-DE" sz="1000" dirty="0" err="1" smtClean="0">
                <a:latin typeface="Times New Roman"/>
                <a:cs typeface="Times New Roman"/>
              </a:rPr>
              <a:t>d</a:t>
            </a:r>
            <a:r>
              <a:rPr lang="de-DE" sz="1000" baseline="-25000" dirty="0" err="1" smtClean="0">
                <a:latin typeface="Times New Roman"/>
                <a:cs typeface="Times New Roman"/>
              </a:rPr>
              <a:t>d</a:t>
            </a:r>
            <a:r>
              <a:rPr lang="de-DE" sz="1000" dirty="0" smtClean="0">
                <a:latin typeface="Times New Roman"/>
                <a:cs typeface="Times New Roman"/>
              </a:rPr>
              <a:t> </a:t>
            </a:r>
            <a:r>
              <a:rPr lang="de-DE" sz="1000" dirty="0" smtClean="0">
                <a:latin typeface="Times New Roman"/>
                <a:cs typeface="Times New Roman"/>
              </a:rPr>
              <a:t>≤ 1</a:t>
            </a:r>
            <a:r>
              <a:rPr lang="el-GR" sz="1000" dirty="0" smtClean="0">
                <a:latin typeface="Times New Roman"/>
                <a:cs typeface="Times New Roman"/>
              </a:rPr>
              <a:t>μ</a:t>
            </a:r>
            <a:endParaRPr lang="de-DE" sz="1000" dirty="0" smtClean="0">
              <a:latin typeface="Times New Roman"/>
              <a:cs typeface="Times New Roman"/>
            </a:endParaRPr>
          </a:p>
          <a:p>
            <a:r>
              <a:rPr lang="de-DE" sz="1000" dirty="0" smtClean="0">
                <a:latin typeface="Times New Roman"/>
                <a:cs typeface="Times New Roman"/>
              </a:rPr>
              <a:t>V ~ 0.5 V/</a:t>
            </a:r>
            <a:r>
              <a:rPr lang="el-GR" sz="1000" dirty="0" smtClean="0">
                <a:latin typeface="Times New Roman"/>
                <a:cs typeface="Times New Roman"/>
              </a:rPr>
              <a:t>μ</a:t>
            </a:r>
            <a:endParaRPr lang="de-DE" sz="1000" dirty="0" smtClean="0">
              <a:latin typeface="Times New Roman"/>
              <a:cs typeface="Times New Roman"/>
            </a:endParaRPr>
          </a:p>
          <a:p>
            <a:r>
              <a:rPr lang="en-US" sz="1000" dirty="0" smtClean="0">
                <a:latin typeface="Times New Roman"/>
                <a:cs typeface="Times New Roman"/>
              </a:rPr>
              <a:t>Over-bias reduces </a:t>
            </a:r>
            <a:r>
              <a:rPr lang="de-DE" sz="1000" dirty="0" err="1" smtClean="0">
                <a:latin typeface="Times New Roman"/>
                <a:cs typeface="Times New Roman"/>
              </a:rPr>
              <a:t>d</a:t>
            </a:r>
            <a:r>
              <a:rPr lang="de-DE" sz="1000" baseline="-25000" dirty="0" err="1" smtClean="0">
                <a:latin typeface="Times New Roman"/>
                <a:cs typeface="Times New Roman"/>
              </a:rPr>
              <a:t>d</a:t>
            </a:r>
            <a:endParaRPr lang="de-DE" sz="1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782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" grpId="0"/>
      <p:bldP spid="4" grpId="0"/>
      <p:bldP spid="74" grpId="0"/>
      <p:bldP spid="75" grpId="0"/>
      <p:bldP spid="9" grpId="0"/>
      <p:bldP spid="7" grpId="0" animBg="1"/>
      <p:bldP spid="46" grpId="0" animBg="1"/>
      <p:bldP spid="10" grpId="0" animBg="1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595163" y="1412776"/>
            <a:ext cx="26019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b="1" baseline="30000" dirty="0" smtClean="0">
                <a:solidFill>
                  <a:srgbClr val="0000CC"/>
                </a:solidFill>
                <a:latin typeface="Times New Roman" pitchFamily="18" charset="0"/>
              </a:rPr>
              <a:t>58</a:t>
            </a:r>
            <a:r>
              <a:rPr lang="en-US" altLang="de-DE" b="1" dirty="0" smtClean="0">
                <a:solidFill>
                  <a:srgbClr val="0000CC"/>
                </a:solidFill>
                <a:latin typeface="Times New Roman" pitchFamily="18" charset="0"/>
              </a:rPr>
              <a:t>Ni </a:t>
            </a:r>
            <a:r>
              <a:rPr lang="en-US" altLang="de-DE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de-DE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122</a:t>
            </a:r>
            <a:r>
              <a:rPr lang="en-US" altLang="de-DE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Sn at 175 MeV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Coulomb excitation at IUAC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40000" y="6624000"/>
            <a:ext cx="26581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 Kumar et al., Phys. Rev. C81, 024306 (2010)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600000" y="6624000"/>
            <a:ext cx="2701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Saxena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Phys. Rev. C90, 024316 (2014)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53" descr="raw-da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0"/>
          <a:stretch>
            <a:fillRect/>
          </a:stretch>
        </p:blipFill>
        <p:spPr bwMode="auto">
          <a:xfrm>
            <a:off x="5157986" y="1891208"/>
            <a:ext cx="3446462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u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0768"/>
            <a:ext cx="3249612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75656" y="5733381"/>
            <a:ext cx="12298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0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en-US" altLang="de-DE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 beam</a:t>
            </a:r>
            <a:endParaRPr lang="de-DE" altLang="de-DE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444" y="4365104"/>
            <a:ext cx="2420937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4499992" y="6309320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Clover Ge detector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88564" y="3095993"/>
            <a:ext cx="13518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</a:t>
            </a:r>
            <a:r>
              <a:rPr lang="en-US" altLang="de-DE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 target</a:t>
            </a:r>
            <a:endParaRPr lang="de-DE" altLang="de-DE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948264" y="2060848"/>
            <a:ext cx="12586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aseline="30000" dirty="0" smtClean="0"/>
              <a:t>122</a:t>
            </a:r>
            <a:r>
              <a:rPr lang="de-DE" sz="1100" dirty="0" smtClean="0"/>
              <a:t>Sn: 2</a:t>
            </a:r>
            <a:r>
              <a:rPr lang="de-DE" sz="1100" baseline="30000" dirty="0" smtClean="0"/>
              <a:t>+</a:t>
            </a:r>
            <a:r>
              <a:rPr lang="de-DE" sz="1100" dirty="0" smtClean="0"/>
              <a:t> 1140 </a:t>
            </a:r>
            <a:r>
              <a:rPr lang="de-DE" sz="1100" dirty="0" err="1" smtClean="0"/>
              <a:t>keV</a:t>
            </a:r>
            <a:endParaRPr lang="de-DE" sz="1100" dirty="0" smtClean="0"/>
          </a:p>
          <a:p>
            <a:r>
              <a:rPr lang="de-DE" sz="1100" baseline="30000" dirty="0"/>
              <a:t> </a:t>
            </a:r>
            <a:r>
              <a:rPr lang="de-DE" sz="1100" baseline="30000" dirty="0" smtClean="0"/>
              <a:t> 58</a:t>
            </a:r>
            <a:r>
              <a:rPr lang="de-DE" sz="1100" dirty="0" smtClean="0"/>
              <a:t>Ni: 2</a:t>
            </a:r>
            <a:r>
              <a:rPr lang="de-DE" sz="1100" baseline="30000" dirty="0" smtClean="0"/>
              <a:t>+</a:t>
            </a:r>
            <a:r>
              <a:rPr lang="de-DE" sz="1100" dirty="0" smtClean="0"/>
              <a:t> 1454 </a:t>
            </a:r>
            <a:r>
              <a:rPr lang="de-DE" sz="1100" dirty="0" err="1" smtClean="0"/>
              <a:t>keV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9296216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40000" y="6624000"/>
            <a:ext cx="2220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Jhingan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 laboratory at IUAC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9" descr="ppac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1268413"/>
            <a:ext cx="773113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pac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7" y="1268413"/>
            <a:ext cx="766763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128291"/>
              </p:ext>
            </p:extLst>
          </p:nvPr>
        </p:nvGraphicFramePr>
        <p:xfrm>
          <a:off x="2954337" y="3860800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8" name="Equation" r:id="rId5" imgW="162000" imgH="209460" progId="Equation.3">
                  <p:embed/>
                </p:oleObj>
              </mc:Choice>
              <mc:Fallback>
                <p:oleObj name="Equation" r:id="rId5" imgW="162000" imgH="2094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337" y="3860800"/>
                        <a:ext cx="3810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027539"/>
              </p:ext>
            </p:extLst>
          </p:nvPr>
        </p:nvGraphicFramePr>
        <p:xfrm>
          <a:off x="3530600" y="3860800"/>
          <a:ext cx="104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9" name="Equation" r:id="rId7" imgW="495180" imgH="209460" progId="Equation.3">
                  <p:embed/>
                </p:oleObj>
              </mc:Choice>
              <mc:Fallback>
                <p:oleObj name="Equation" r:id="rId7" imgW="495180" imgH="2094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3860800"/>
                        <a:ext cx="10414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15"/>
          <p:cNvSpPr>
            <a:spLocks noChangeShapeType="1"/>
          </p:cNvSpPr>
          <p:nvPr/>
        </p:nvSpPr>
        <p:spPr bwMode="auto">
          <a:xfrm rot="300000">
            <a:off x="3459162" y="3213100"/>
            <a:ext cx="360363" cy="14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1874837" y="2492375"/>
            <a:ext cx="1439863" cy="649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 flipH="1">
            <a:off x="1874837" y="2492375"/>
            <a:ext cx="108108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>
            <a:off x="1154112" y="2492375"/>
            <a:ext cx="6492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auto">
          <a:xfrm>
            <a:off x="1835150" y="2309813"/>
            <a:ext cx="0" cy="3603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298450" y="2133600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2000" baseline="3000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58</a:t>
            </a:r>
            <a:r>
              <a:rPr lang="en-US" altLang="de-DE" sz="200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Ni beam</a:t>
            </a:r>
            <a:endParaRPr lang="de-DE" altLang="de-DE" sz="2000" smtClean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385467" y="1879600"/>
            <a:ext cx="7104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2000" baseline="30000" dirty="0" smtClean="0">
                <a:solidFill>
                  <a:srgbClr val="3333FF"/>
                </a:solidFill>
                <a:latin typeface="Times New Roman" pitchFamily="18" charset="0"/>
                <a:cs typeface="Arial" pitchFamily="34" charset="0"/>
              </a:rPr>
              <a:t>122</a:t>
            </a:r>
            <a:r>
              <a:rPr lang="en-US" altLang="de-DE" sz="2000" dirty="0" smtClean="0">
                <a:solidFill>
                  <a:srgbClr val="3333FF"/>
                </a:solidFill>
                <a:latin typeface="Times New Roman" pitchFamily="18" charset="0"/>
                <a:cs typeface="Arial" pitchFamily="34" charset="0"/>
              </a:rPr>
              <a:t>Sn</a:t>
            </a:r>
            <a:endParaRPr lang="de-DE" altLang="de-DE" sz="2000" dirty="0" smtClean="0">
              <a:solidFill>
                <a:srgbClr val="3333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2535237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373216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60253"/>
            <a:ext cx="25590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4809654"/>
            <a:ext cx="1778508" cy="60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7632000" y="5436000"/>
            <a:ext cx="790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delay</a:t>
            </a:r>
            <a:r>
              <a:rPr lang="de-DE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</a:t>
            </a:r>
            <a:endParaRPr lang="en-US" altLang="de-DE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00" y="4428000"/>
            <a:ext cx="2066544" cy="14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feld 23"/>
          <p:cNvSpPr txBox="1">
            <a:spLocks noChangeArrowheads="1"/>
          </p:cNvSpPr>
          <p:nvPr/>
        </p:nvSpPr>
        <p:spPr bwMode="auto">
          <a:xfrm>
            <a:off x="6120000" y="5868000"/>
            <a:ext cx="7524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de-DE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de-DE" altLang="de-DE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de-DE" altLang="de-DE" sz="1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endParaRPr lang="en-US" altLang="de-DE" sz="1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feld 24"/>
          <p:cNvSpPr txBox="1">
            <a:spLocks noChangeArrowheads="1"/>
          </p:cNvSpPr>
          <p:nvPr/>
        </p:nvSpPr>
        <p:spPr bwMode="auto">
          <a:xfrm>
            <a:off x="5940000" y="4536000"/>
            <a:ext cx="8451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de-DE" alt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~ tan</a:t>
            </a:r>
            <a:r>
              <a:rPr lang="el-GR" alt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ϑ</a:t>
            </a:r>
            <a:endParaRPr lang="en-US" altLang="de-DE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uppieren 12"/>
          <p:cNvGrpSpPr>
            <a:grpSpLocks/>
          </p:cNvGrpSpPr>
          <p:nvPr/>
        </p:nvGrpSpPr>
        <p:grpSpPr bwMode="auto">
          <a:xfrm>
            <a:off x="7092000" y="5292000"/>
            <a:ext cx="228600" cy="276225"/>
            <a:chOff x="298800" y="3438000"/>
            <a:chExt cx="227948" cy="276999"/>
          </a:xfrm>
        </p:grpSpPr>
        <p:sp>
          <p:nvSpPr>
            <p:cNvPr id="27" name="Ellipse 26"/>
            <p:cNvSpPr/>
            <p:nvPr/>
          </p:nvSpPr>
          <p:spPr>
            <a:xfrm>
              <a:off x="316212" y="3501678"/>
              <a:ext cx="178876" cy="17989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i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" name="Textfeld 11"/>
            <p:cNvSpPr txBox="1">
              <a:spLocks noChangeArrowheads="1"/>
            </p:cNvSpPr>
            <p:nvPr/>
          </p:nvSpPr>
          <p:spPr bwMode="auto">
            <a:xfrm>
              <a:off x="298800" y="3438000"/>
              <a:ext cx="22794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alt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uppieren 13"/>
          <p:cNvGrpSpPr>
            <a:grpSpLocks/>
          </p:cNvGrpSpPr>
          <p:nvPr/>
        </p:nvGrpSpPr>
        <p:grpSpPr bwMode="auto">
          <a:xfrm>
            <a:off x="7092280" y="4608000"/>
            <a:ext cx="261938" cy="276225"/>
            <a:chOff x="576000" y="3590400"/>
            <a:chExt cx="261610" cy="276999"/>
          </a:xfrm>
        </p:grpSpPr>
        <p:sp>
          <p:nvSpPr>
            <p:cNvPr id="30" name="Ellipse 29"/>
            <p:cNvSpPr/>
            <p:nvPr/>
          </p:nvSpPr>
          <p:spPr>
            <a:xfrm>
              <a:off x="615638" y="3654078"/>
              <a:ext cx="180748" cy="17989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i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" name="Textfeld 23"/>
            <p:cNvSpPr txBox="1">
              <a:spLocks noChangeArrowheads="1"/>
            </p:cNvSpPr>
            <p:nvPr/>
          </p:nvSpPr>
          <p:spPr bwMode="auto">
            <a:xfrm>
              <a:off x="576000" y="3590400"/>
              <a:ext cx="26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o</a:t>
              </a:r>
              <a:endParaRPr kumimoji="0" lang="en-US" alt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Annular gas-filled parallel-plate avalanche counter (PPAC)</a:t>
            </a:r>
          </a:p>
        </p:txBody>
      </p:sp>
      <p:sp>
        <p:nvSpPr>
          <p:cNvPr id="33" name="Textfeld 17"/>
          <p:cNvSpPr txBox="1">
            <a:spLocks noChangeArrowheads="1"/>
          </p:cNvSpPr>
          <p:nvPr/>
        </p:nvSpPr>
        <p:spPr bwMode="auto">
          <a:xfrm>
            <a:off x="4160242" y="1466200"/>
            <a:ext cx="225734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V</a:t>
            </a:r>
            <a:r>
              <a:rPr lang="de-DE" altLang="de-DE" sz="1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~ 500 V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p = 5-10 Torr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gap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~ 3 mm </a:t>
            </a:r>
            <a:r>
              <a:rPr lang="de-DE" altLang="de-D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altLang="de-DE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anode-cathode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de-DE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3675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u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0768"/>
            <a:ext cx="3249612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475656" y="5733381"/>
            <a:ext cx="12298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0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en-US" altLang="de-DE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 beam</a:t>
            </a:r>
            <a:endParaRPr lang="de-DE" altLang="de-DE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88564" y="3095993"/>
            <a:ext cx="13518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</a:t>
            </a:r>
            <a:r>
              <a:rPr lang="en-US" altLang="de-DE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 target</a:t>
            </a:r>
            <a:endParaRPr lang="de-DE" altLang="de-DE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04048" y="1268760"/>
            <a:ext cx="4032448" cy="1015663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 line: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inner – outer contact </a:t>
            </a:r>
            <a:r>
              <a:rPr lang="en-US" sz="1200" dirty="0" smtClean="0">
                <a:latin typeface="Times New Roman"/>
                <a:cs typeface="Times New Roman"/>
              </a:rPr>
              <a:t>≈ tan</a:t>
            </a:r>
            <a:r>
              <a:rPr lang="el-GR" sz="1200" dirty="0" smtClean="0">
                <a:latin typeface="Times New Roman"/>
                <a:cs typeface="Times New Roman"/>
              </a:rPr>
              <a:t>ϑ</a:t>
            </a:r>
            <a:endParaRPr lang="de-DE" sz="1200" dirty="0" smtClean="0">
              <a:latin typeface="Times New Roman"/>
              <a:cs typeface="Times New Roman"/>
            </a:endParaRPr>
          </a:p>
          <a:p>
            <a:endParaRPr lang="de-DE" sz="1200" dirty="0" smtClean="0">
              <a:solidFill>
                <a:srgbClr val="0000CC"/>
              </a:solidFill>
              <a:latin typeface="Times New Roman"/>
              <a:cs typeface="Times New Roman"/>
            </a:endParaRPr>
          </a:p>
          <a:p>
            <a:endParaRPr lang="de-DE" sz="1200" dirty="0">
              <a:solidFill>
                <a:srgbClr val="0000CC"/>
              </a:solidFill>
              <a:latin typeface="Times New Roman"/>
              <a:cs typeface="Times New Roman"/>
            </a:endParaRPr>
          </a:p>
          <a:p>
            <a:endParaRPr lang="de-DE" sz="1200" dirty="0" smtClean="0">
              <a:solidFill>
                <a:srgbClr val="0000CC"/>
              </a:solidFill>
              <a:latin typeface="Times New Roman"/>
              <a:cs typeface="Times New Roman"/>
            </a:endParaRPr>
          </a:p>
          <a:p>
            <a:r>
              <a:rPr lang="el-GR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φ</a:t>
            </a:r>
            <a:r>
              <a:rPr lang="de-DE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-segmentation : </a:t>
            </a:r>
            <a:r>
              <a:rPr lang="de-DE" sz="1200" dirty="0" smtClean="0">
                <a:latin typeface="Times New Roman"/>
                <a:cs typeface="Times New Roman"/>
              </a:rPr>
              <a:t>36</a:t>
            </a:r>
            <a:r>
              <a:rPr lang="de-DE" sz="1200" baseline="30000" dirty="0" smtClean="0">
                <a:latin typeface="Times New Roman"/>
                <a:cs typeface="Times New Roman"/>
              </a:rPr>
              <a:t>0</a:t>
            </a:r>
            <a:r>
              <a:rPr lang="de-DE" sz="1200" dirty="0" smtClean="0">
                <a:latin typeface="Times New Roman"/>
                <a:cs typeface="Times New Roman"/>
              </a:rPr>
              <a:t>, 72</a:t>
            </a:r>
            <a:r>
              <a:rPr lang="de-DE" sz="1200" baseline="30000" dirty="0" smtClean="0">
                <a:latin typeface="Times New Roman"/>
                <a:cs typeface="Times New Roman"/>
              </a:rPr>
              <a:t>0</a:t>
            </a:r>
            <a:r>
              <a:rPr lang="de-DE" sz="1200" dirty="0" smtClean="0">
                <a:latin typeface="Times New Roman"/>
                <a:cs typeface="Times New Roman"/>
              </a:rPr>
              <a:t>, 108</a:t>
            </a:r>
            <a:r>
              <a:rPr lang="de-DE" sz="1200" baseline="30000" dirty="0" smtClean="0">
                <a:latin typeface="Times New Roman"/>
                <a:cs typeface="Times New Roman"/>
              </a:rPr>
              <a:t>0</a:t>
            </a:r>
            <a:r>
              <a:rPr lang="de-DE" sz="1200" dirty="0" smtClean="0">
                <a:latin typeface="Times New Roman"/>
                <a:cs typeface="Times New Roman"/>
              </a:rPr>
              <a:t>, </a:t>
            </a:r>
            <a:r>
              <a:rPr lang="de-DE" sz="1200" dirty="0" err="1" smtClean="0">
                <a:latin typeface="Times New Roman"/>
                <a:cs typeface="Times New Roman"/>
              </a:rPr>
              <a:t>etc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5681026" y="1530049"/>
                <a:ext cx="3355470" cy="493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/>
                        </a:rPr>
                        <m:t>𝑡𝑎𝑛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𝜗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𝑡𝑎𝑛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45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𝑡𝑎𝑛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15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𝑐h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𝑐h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𝑐h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𝑐h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𝑡𝑎𝑛</m:t>
                      </m:r>
                      <m:sSup>
                        <m:sSup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15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026" y="1530049"/>
                <a:ext cx="3355470" cy="4930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4320000" y="2420888"/>
            <a:ext cx="45154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 </a:t>
            </a:r>
            <a:r>
              <a:rPr lang="en-US" sz="1400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projectile measured with PPAC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 </a:t>
            </a:r>
            <a:r>
              <a:rPr lang="en-US" sz="1400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excitation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 1 </a:t>
            </a:r>
            <a:r>
              <a:rPr lang="en-US" sz="1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≡ projectile</a:t>
            </a:r>
            <a:r>
              <a:rPr lang="en-US" sz="1200" dirty="0" smtClean="0">
                <a:latin typeface="Times New Roman"/>
                <a:cs typeface="Times New Roman"/>
              </a:rPr>
              <a:t> (</a:t>
            </a:r>
            <a:r>
              <a:rPr lang="en-US" sz="1200" baseline="30000" dirty="0" smtClean="0">
                <a:latin typeface="Times New Roman"/>
                <a:cs typeface="Times New Roman"/>
              </a:rPr>
              <a:t>58</a:t>
            </a:r>
            <a:r>
              <a:rPr lang="en-US" sz="1200" dirty="0" smtClean="0">
                <a:latin typeface="Times New Roman"/>
                <a:cs typeface="Times New Roman"/>
              </a:rPr>
              <a:t>Ni)     </a:t>
            </a:r>
            <a:r>
              <a:rPr lang="en-US" sz="1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 2 ≡ target nucleus</a:t>
            </a:r>
            <a:r>
              <a:rPr lang="en-US" sz="1200" dirty="0" smtClean="0">
                <a:latin typeface="Times New Roman"/>
                <a:cs typeface="Times New Roman"/>
              </a:rPr>
              <a:t> (</a:t>
            </a:r>
            <a:r>
              <a:rPr lang="en-US" sz="1200" baseline="30000" dirty="0" smtClean="0">
                <a:latin typeface="Times New Roman"/>
                <a:cs typeface="Times New Roman"/>
              </a:rPr>
              <a:t>122</a:t>
            </a:r>
            <a:r>
              <a:rPr lang="en-US" sz="1200" dirty="0" smtClean="0">
                <a:latin typeface="Times New Roman"/>
                <a:cs typeface="Times New Roman"/>
              </a:rPr>
              <a:t>Sn)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Doppler shift correction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 baseline="30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58</a:t>
            </a: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Ni + </a:t>
            </a:r>
            <a:r>
              <a:rPr lang="en-GB" altLang="de-DE" sz="1600" b="1" baseline="30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122</a:t>
            </a: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Sn at 175 MeV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320000" y="2988000"/>
                <a:ext cx="3380348" cy="353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𝑐𝑚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=0.04634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f>
                                <m:fPr>
                                  <m:type m:val="lin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𝑙𝑎𝑏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2988000"/>
                <a:ext cx="3380348" cy="353238"/>
              </a:xfrm>
              <a:prstGeom prst="rect">
                <a:avLst/>
              </a:prstGeom>
              <a:blipFill rotWithShape="1">
                <a:blip r:embed="rId4"/>
                <a:stretch>
                  <a:fillRect t="-68966" r="-6859" b="-1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7740000" y="3024000"/>
            <a:ext cx="107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= 0.02594)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4320000" y="3312000"/>
                <a:ext cx="2542747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𝑐𝑚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+</m:t>
                      </m:r>
                      <m:r>
                        <a:rPr lang="de-DE" sz="1400" b="0" i="1" smtClean="0">
                          <a:latin typeface="Cambria Math"/>
                        </a:rPr>
                        <m:t>𝑎𝑟𝑐𝑠𝑖𝑛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de-DE" sz="1400" b="0" i="1" smtClean="0">
                              <a:latin typeface="Cambria Math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3312000"/>
                <a:ext cx="2542747" cy="5763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4320000" y="3924000"/>
                <a:ext cx="20386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=0.5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3924000"/>
                <a:ext cx="2038635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4320000" y="4284000"/>
                <a:ext cx="17248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=2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𝑐𝑚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4284000"/>
                <a:ext cx="1724831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4320000" y="4644000"/>
                <a:ext cx="4426981" cy="340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4644000"/>
                <a:ext cx="4426981" cy="34035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4320000" y="5004000"/>
                <a:ext cx="3802900" cy="340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5004000"/>
                <a:ext cx="3802900" cy="34035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4320000" y="5580000"/>
                <a:ext cx="2351348" cy="73898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5580000"/>
                <a:ext cx="2351348" cy="7389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540000" y="6624000"/>
            <a:ext cx="264527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000" dirty="0" smtClean="0">
                <a:solidFill>
                  <a:srgbClr val="000000"/>
                </a:solidFill>
                <a:latin typeface="Times New Roman" pitchFamily="18" charset="0"/>
              </a:rPr>
              <a:t>D. </a:t>
            </a:r>
            <a:r>
              <a:rPr lang="en-US" altLang="de-DE" sz="1000" dirty="0" err="1" smtClean="0">
                <a:solidFill>
                  <a:srgbClr val="000000"/>
                </a:solidFill>
                <a:latin typeface="Times New Roman" pitchFamily="18" charset="0"/>
              </a:rPr>
              <a:t>Schwalm</a:t>
            </a:r>
            <a:r>
              <a:rPr lang="en-US" altLang="de-DE" sz="1000" dirty="0" smtClean="0">
                <a:solidFill>
                  <a:srgbClr val="000000"/>
                </a:solidFill>
                <a:latin typeface="Times New Roman" pitchFamily="18" charset="0"/>
              </a:rPr>
              <a:t> et al. </a:t>
            </a:r>
            <a:r>
              <a:rPr lang="en-US" altLang="de-DE" sz="1000" dirty="0" err="1" smtClean="0">
                <a:solidFill>
                  <a:srgbClr val="000000"/>
                </a:solidFill>
                <a:latin typeface="Times New Roman" pitchFamily="18" charset="0"/>
              </a:rPr>
              <a:t>Nucl.Phys</a:t>
            </a:r>
            <a:r>
              <a:rPr lang="en-US" altLang="de-DE" sz="1000" dirty="0" smtClean="0">
                <a:solidFill>
                  <a:srgbClr val="000000"/>
                </a:solidFill>
                <a:latin typeface="Times New Roman" pitchFamily="18" charset="0"/>
              </a:rPr>
              <a:t>. A192 (1972), 449</a:t>
            </a:r>
            <a:endParaRPr lang="de-DE" altLang="de-DE" sz="10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764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u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0768"/>
            <a:ext cx="3249612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475656" y="5733381"/>
            <a:ext cx="12298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0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en-US" altLang="de-DE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 beam</a:t>
            </a:r>
            <a:endParaRPr lang="de-DE" altLang="de-DE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88564" y="3095993"/>
            <a:ext cx="13518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</a:t>
            </a:r>
            <a:r>
              <a:rPr lang="en-US" altLang="de-DE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 target</a:t>
            </a:r>
            <a:endParaRPr lang="de-DE" altLang="de-DE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Doppler shift correction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 baseline="30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58</a:t>
            </a: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Ni + </a:t>
            </a:r>
            <a:r>
              <a:rPr lang="en-GB" altLang="de-DE" sz="1600" b="1" baseline="30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122</a:t>
            </a: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Sn at 175 MeV</a:t>
            </a:r>
          </a:p>
        </p:txBody>
      </p:sp>
      <p:pic>
        <p:nvPicPr>
          <p:cNvPr id="20" name="Picture 53" descr="raw-da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0"/>
          <a:stretch>
            <a:fillRect/>
          </a:stretch>
        </p:blipFill>
        <p:spPr bwMode="auto">
          <a:xfrm>
            <a:off x="5157986" y="1196752"/>
            <a:ext cx="3446462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3816000"/>
            <a:ext cx="3049981" cy="214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2" descr="kesqk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4657725"/>
            <a:ext cx="33496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976000" y="3528000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127303" y="5003884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40000" y="6624000"/>
            <a:ext cx="18085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 Kumar, A.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Jhingan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@ IUAC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948264" y="1404000"/>
            <a:ext cx="12586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aseline="30000" dirty="0" smtClean="0"/>
              <a:t>122</a:t>
            </a:r>
            <a:r>
              <a:rPr lang="de-DE" sz="1100" dirty="0" smtClean="0"/>
              <a:t>Sn: 2</a:t>
            </a:r>
            <a:r>
              <a:rPr lang="de-DE" sz="1100" baseline="30000" dirty="0" smtClean="0"/>
              <a:t>+</a:t>
            </a:r>
            <a:r>
              <a:rPr lang="de-DE" sz="1100" dirty="0" smtClean="0"/>
              <a:t> 1140 </a:t>
            </a:r>
            <a:r>
              <a:rPr lang="de-DE" sz="1100" dirty="0" err="1" smtClean="0"/>
              <a:t>keV</a:t>
            </a:r>
            <a:endParaRPr lang="de-DE" sz="1100" dirty="0" smtClean="0"/>
          </a:p>
          <a:p>
            <a:r>
              <a:rPr lang="de-DE" sz="1100" baseline="30000" dirty="0"/>
              <a:t> </a:t>
            </a:r>
            <a:r>
              <a:rPr lang="de-DE" sz="1100" baseline="30000" dirty="0" smtClean="0"/>
              <a:t> 58</a:t>
            </a:r>
            <a:r>
              <a:rPr lang="de-DE" sz="1100" dirty="0" smtClean="0"/>
              <a:t>Ni: 2</a:t>
            </a:r>
            <a:r>
              <a:rPr lang="de-DE" sz="1100" baseline="30000" dirty="0" smtClean="0"/>
              <a:t>+</a:t>
            </a:r>
            <a:r>
              <a:rPr lang="de-DE" sz="1100" dirty="0" smtClean="0"/>
              <a:t> 1454 </a:t>
            </a:r>
            <a:r>
              <a:rPr lang="de-DE" sz="1100" dirty="0" err="1" smtClean="0"/>
              <a:t>keV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0963416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Doppler shift correction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 baseline="30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208</a:t>
            </a: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Pb + </a:t>
            </a:r>
            <a:r>
              <a:rPr lang="en-GB" altLang="de-DE" sz="1600" b="1" baseline="30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164</a:t>
            </a: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Dy at 978 MeV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34440"/>
            <a:ext cx="3608306" cy="534924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1296000"/>
            <a:ext cx="3304933" cy="255304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3909060"/>
            <a:ext cx="3873606" cy="241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895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Experimental set-up</a:t>
            </a:r>
          </a:p>
        </p:txBody>
      </p:sp>
      <p:pic>
        <p:nvPicPr>
          <p:cNvPr id="5" name="Picture 5" descr="DSC_0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6534912" cy="4340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Straight Arrow Connector 8"/>
          <p:cNvCxnSpPr/>
          <p:nvPr/>
        </p:nvCxnSpPr>
        <p:spPr bwMode="auto">
          <a:xfrm flipV="1">
            <a:off x="2619199" y="2996952"/>
            <a:ext cx="800673" cy="2954069"/>
          </a:xfrm>
          <a:prstGeom prst="straightConnector1">
            <a:avLst/>
          </a:prstGeom>
          <a:noFill/>
          <a:ln w="25400" cap="flat" cmpd="sng" algn="ctr">
            <a:solidFill>
              <a:srgbClr val="FFFFFF"/>
            </a:solidFill>
            <a:prstDash val="solid"/>
            <a:headEnd type="none" w="med" len="me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" name="Straight Arrow Connector 9"/>
          <p:cNvCxnSpPr/>
          <p:nvPr/>
        </p:nvCxnSpPr>
        <p:spPr bwMode="auto">
          <a:xfrm flipV="1">
            <a:off x="2619199" y="4429125"/>
            <a:ext cx="1024114" cy="1521896"/>
          </a:xfrm>
          <a:prstGeom prst="straightConnector1">
            <a:avLst/>
          </a:prstGeom>
          <a:noFill/>
          <a:ln w="25400" cap="flat" cmpd="sng" algn="ctr">
            <a:solidFill>
              <a:srgbClr val="FFFFFF"/>
            </a:solidFill>
            <a:prstDash val="solid"/>
            <a:headEnd type="none" w="med" len="me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TextBox 12"/>
          <p:cNvSpPr txBox="1"/>
          <p:nvPr/>
        </p:nvSpPr>
        <p:spPr>
          <a:xfrm>
            <a:off x="62089" y="5940000"/>
            <a:ext cx="2557110" cy="6463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CLOVER DETECTORS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@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backward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angles</a:t>
            </a:r>
          </a:p>
        </p:txBody>
      </p:sp>
      <p:cxnSp>
        <p:nvCxnSpPr>
          <p:cNvPr id="9" name="Straight Arrow Connector 13"/>
          <p:cNvCxnSpPr/>
          <p:nvPr/>
        </p:nvCxnSpPr>
        <p:spPr bwMode="auto">
          <a:xfrm>
            <a:off x="4038599" y="2111377"/>
            <a:ext cx="1" cy="1689098"/>
          </a:xfrm>
          <a:prstGeom prst="straightConnector1">
            <a:avLst/>
          </a:prstGeom>
          <a:noFill/>
          <a:ln w="25400" cap="flat" cmpd="sng" algn="ctr">
            <a:solidFill>
              <a:srgbClr val="FFFFFF"/>
            </a:solidFill>
            <a:prstDash val="solid"/>
            <a:headEnd type="none" w="med" len="me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" name="TextBox 17"/>
          <p:cNvSpPr txBox="1"/>
          <p:nvPr/>
        </p:nvSpPr>
        <p:spPr>
          <a:xfrm>
            <a:off x="3995936" y="1741487"/>
            <a:ext cx="1103313" cy="36988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TARGET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4572000" y="4191000"/>
            <a:ext cx="457200" cy="2133600"/>
          </a:xfrm>
          <a:prstGeom prst="straightConnector1">
            <a:avLst/>
          </a:prstGeom>
          <a:noFill/>
          <a:ln w="25400" cap="flat" cmpd="sng" algn="ctr">
            <a:solidFill>
              <a:srgbClr val="FFFFFF"/>
            </a:solidFill>
            <a:prstDash val="solid"/>
            <a:headEnd type="none" w="med" len="me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2" name="Picture 4" descr="DSC_03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209800"/>
            <a:ext cx="4514812" cy="2998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729" descr="IU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89" y="1741487"/>
            <a:ext cx="938212" cy="936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5"/>
          <p:cNvSpPr txBox="1"/>
          <p:nvPr/>
        </p:nvSpPr>
        <p:spPr>
          <a:xfrm>
            <a:off x="3979037" y="5940000"/>
            <a:ext cx="2555875" cy="36988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PPAC @ forward angle</a:t>
            </a:r>
          </a:p>
        </p:txBody>
      </p:sp>
    </p:spTree>
    <p:extLst>
      <p:ext uri="{BB962C8B-B14F-4D97-AF65-F5344CB8AC3E}">
        <p14:creationId xmlns:p14="http://schemas.microsoft.com/office/powerpoint/2010/main" val="37952525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1"/>
          <p:cNvGrpSpPr>
            <a:grpSpLocks/>
          </p:cNvGrpSpPr>
          <p:nvPr/>
        </p:nvGrpSpPr>
        <p:grpSpPr bwMode="auto">
          <a:xfrm>
            <a:off x="517935" y="3524225"/>
            <a:ext cx="1693862" cy="1704975"/>
            <a:chOff x="521" y="2538"/>
            <a:chExt cx="1067" cy="1074"/>
          </a:xfrm>
        </p:grpSpPr>
        <p:sp>
          <p:nvSpPr>
            <p:cNvPr id="8" name="Line 20"/>
            <p:cNvSpPr>
              <a:spLocks noChangeShapeType="1"/>
            </p:cNvSpPr>
            <p:nvPr/>
          </p:nvSpPr>
          <p:spPr bwMode="auto">
            <a:xfrm>
              <a:off x="715" y="2674"/>
              <a:ext cx="713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Line 21"/>
            <p:cNvSpPr>
              <a:spLocks noChangeShapeType="1"/>
            </p:cNvSpPr>
            <p:nvPr/>
          </p:nvSpPr>
          <p:spPr bwMode="auto">
            <a:xfrm>
              <a:off x="715" y="3218"/>
              <a:ext cx="66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521" y="2538"/>
              <a:ext cx="2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de-DE" dirty="0" smtClean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fr-FR" altLang="de-DE" baseline="30000" dirty="0" smtClean="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r>
                <a:rPr lang="fr-FR" altLang="de-DE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fr-FR" altLang="de-DE" baseline="30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Line 23"/>
            <p:cNvSpPr>
              <a:spLocks noChangeShapeType="1"/>
            </p:cNvSpPr>
            <p:nvPr/>
          </p:nvSpPr>
          <p:spPr bwMode="auto">
            <a:xfrm flipV="1">
              <a:off x="975" y="2674"/>
              <a:ext cx="0" cy="544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702" y="3218"/>
              <a:ext cx="5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de-DE" sz="1400" dirty="0">
                  <a:solidFill>
                    <a:srgbClr val="000000"/>
                  </a:solidFill>
                </a:rPr>
                <a:t>1</a:t>
              </a:r>
              <a:r>
                <a:rPr lang="fr-FR" altLang="de-DE" sz="1400" baseline="30000" dirty="0">
                  <a:solidFill>
                    <a:srgbClr val="000000"/>
                  </a:solidFill>
                </a:rPr>
                <a:t>st</a:t>
              </a:r>
              <a:r>
                <a:rPr lang="fr-FR" altLang="de-DE" sz="1400" dirty="0">
                  <a:solidFill>
                    <a:srgbClr val="000000"/>
                  </a:solidFill>
                </a:rPr>
                <a:t> </a:t>
              </a:r>
              <a:r>
                <a:rPr lang="fr-FR" altLang="de-DE" sz="1400" dirty="0" err="1">
                  <a:solidFill>
                    <a:srgbClr val="000000"/>
                  </a:solidFill>
                </a:rPr>
                <a:t>order</a:t>
              </a:r>
              <a:r>
                <a:rPr lang="fr-FR" altLang="de-DE" sz="1400" dirty="0">
                  <a:solidFill>
                    <a:srgbClr val="000000"/>
                  </a:solidFill>
                </a:rPr>
                <a:t>:</a:t>
              </a:r>
            </a:p>
          </p:txBody>
        </p:sp>
        <p:graphicFrame>
          <p:nvGraphicFramePr>
            <p:cNvPr id="13" name="Object 25"/>
            <p:cNvGraphicFramePr>
              <a:graphicFrameLocks noChangeAspect="1"/>
            </p:cNvGraphicFramePr>
            <p:nvPr/>
          </p:nvGraphicFramePr>
          <p:xfrm>
            <a:off x="536" y="3400"/>
            <a:ext cx="1052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09" name="Equation" r:id="rId5" imgW="1384200" imgH="279360" progId="Equation.3">
                    <p:embed/>
                  </p:oleObj>
                </mc:Choice>
                <mc:Fallback>
                  <p:oleObj name="Equation" r:id="rId5" imgW="138420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" y="3400"/>
                          <a:ext cx="1052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521" y="3082"/>
              <a:ext cx="2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de-DE" dirty="0" smtClean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r>
                <a:rPr lang="fr-FR" altLang="de-DE" baseline="30000" dirty="0" smtClean="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fr-FR" altLang="de-DE" baseline="30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" name="Line 61"/>
          <p:cNvSpPr>
            <a:spLocks noChangeShapeType="1"/>
          </p:cNvSpPr>
          <p:nvPr/>
        </p:nvSpPr>
        <p:spPr bwMode="auto">
          <a:xfrm>
            <a:off x="1597435" y="3741713"/>
            <a:ext cx="0" cy="863600"/>
          </a:xfrm>
          <a:prstGeom prst="line">
            <a:avLst/>
          </a:prstGeom>
          <a:noFill/>
          <a:ln w="76200" cmpd="tri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7" name="Group 79"/>
          <p:cNvGrpSpPr>
            <a:grpSpLocks/>
          </p:cNvGrpSpPr>
          <p:nvPr/>
        </p:nvGrpSpPr>
        <p:grpSpPr bwMode="auto">
          <a:xfrm>
            <a:off x="467544" y="1567210"/>
            <a:ext cx="3873500" cy="1462087"/>
            <a:chOff x="476" y="1194"/>
            <a:chExt cx="2440" cy="921"/>
          </a:xfrm>
        </p:grpSpPr>
        <p:sp>
          <p:nvSpPr>
            <p:cNvPr id="18" name="Freeform 11"/>
            <p:cNvSpPr>
              <a:spLocks noChangeAspect="1"/>
            </p:cNvSpPr>
            <p:nvPr/>
          </p:nvSpPr>
          <p:spPr bwMode="auto">
            <a:xfrm>
              <a:off x="476" y="1503"/>
              <a:ext cx="1460" cy="612"/>
            </a:xfrm>
            <a:custGeom>
              <a:avLst/>
              <a:gdLst>
                <a:gd name="T0" fmla="*/ 0 w 2818"/>
                <a:gd name="T1" fmla="*/ 0 h 1908"/>
                <a:gd name="T2" fmla="*/ 165 w 2818"/>
                <a:gd name="T3" fmla="*/ 1 h 1908"/>
                <a:gd name="T4" fmla="*/ 312 w 2818"/>
                <a:gd name="T5" fmla="*/ 4 h 1908"/>
                <a:gd name="T6" fmla="*/ 491 w 2818"/>
                <a:gd name="T7" fmla="*/ 9 h 1908"/>
                <a:gd name="T8" fmla="*/ 645 w 2818"/>
                <a:gd name="T9" fmla="*/ 13 h 1908"/>
                <a:gd name="T10" fmla="*/ 830 w 2818"/>
                <a:gd name="T11" fmla="*/ 19 h 1908"/>
                <a:gd name="T12" fmla="*/ 977 w 2818"/>
                <a:gd name="T13" fmla="*/ 27 h 1908"/>
                <a:gd name="T14" fmla="*/ 1140 w 2818"/>
                <a:gd name="T15" fmla="*/ 33 h 1908"/>
                <a:gd name="T16" fmla="*/ 1365 w 2818"/>
                <a:gd name="T17" fmla="*/ 45 h 1908"/>
                <a:gd name="T18" fmla="*/ 1557 w 2818"/>
                <a:gd name="T19" fmla="*/ 55 h 1908"/>
                <a:gd name="T20" fmla="*/ 1731 w 2818"/>
                <a:gd name="T21" fmla="*/ 69 h 1908"/>
                <a:gd name="T22" fmla="*/ 1947 w 2818"/>
                <a:gd name="T23" fmla="*/ 88 h 1908"/>
                <a:gd name="T24" fmla="*/ 2153 w 2818"/>
                <a:gd name="T25" fmla="*/ 112 h 1908"/>
                <a:gd name="T26" fmla="*/ 2313 w 2818"/>
                <a:gd name="T27" fmla="*/ 139 h 1908"/>
                <a:gd name="T28" fmla="*/ 2504 w 2818"/>
                <a:gd name="T29" fmla="*/ 177 h 1908"/>
                <a:gd name="T30" fmla="*/ 2678 w 2818"/>
                <a:gd name="T31" fmla="*/ 235 h 1908"/>
                <a:gd name="T32" fmla="*/ 2765 w 2818"/>
                <a:gd name="T33" fmla="*/ 291 h 1908"/>
                <a:gd name="T34" fmla="*/ 2812 w 2818"/>
                <a:gd name="T35" fmla="*/ 366 h 1908"/>
                <a:gd name="T36" fmla="*/ 2801 w 2818"/>
                <a:gd name="T37" fmla="*/ 459 h 1908"/>
                <a:gd name="T38" fmla="*/ 2747 w 2818"/>
                <a:gd name="T39" fmla="*/ 543 h 1908"/>
                <a:gd name="T40" fmla="*/ 2658 w 2818"/>
                <a:gd name="T41" fmla="*/ 636 h 1908"/>
                <a:gd name="T42" fmla="*/ 2540 w 2818"/>
                <a:gd name="T43" fmla="*/ 729 h 1908"/>
                <a:gd name="T44" fmla="*/ 2390 w 2818"/>
                <a:gd name="T45" fmla="*/ 837 h 1908"/>
                <a:gd name="T46" fmla="*/ 2195 w 2818"/>
                <a:gd name="T47" fmla="*/ 958 h 1908"/>
                <a:gd name="T48" fmla="*/ 1988 w 2818"/>
                <a:gd name="T49" fmla="*/ 1084 h 1908"/>
                <a:gd name="T50" fmla="*/ 1814 w 2818"/>
                <a:gd name="T51" fmla="*/ 1183 h 1908"/>
                <a:gd name="T52" fmla="*/ 1662 w 2818"/>
                <a:gd name="T53" fmla="*/ 1263 h 1908"/>
                <a:gd name="T54" fmla="*/ 1493 w 2818"/>
                <a:gd name="T55" fmla="*/ 1359 h 1908"/>
                <a:gd name="T56" fmla="*/ 1311 w 2818"/>
                <a:gd name="T57" fmla="*/ 1452 h 1908"/>
                <a:gd name="T58" fmla="*/ 1134 w 2818"/>
                <a:gd name="T59" fmla="*/ 1545 h 1908"/>
                <a:gd name="T60" fmla="*/ 998 w 2818"/>
                <a:gd name="T61" fmla="*/ 1615 h 1908"/>
                <a:gd name="T62" fmla="*/ 822 w 2818"/>
                <a:gd name="T63" fmla="*/ 1704 h 1908"/>
                <a:gd name="T64" fmla="*/ 589 w 2818"/>
                <a:gd name="T65" fmla="*/ 1818 h 1908"/>
                <a:gd name="T66" fmla="*/ 408 w 2818"/>
                <a:gd name="T67" fmla="*/ 1908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8" h="1908">
                  <a:moveTo>
                    <a:pt x="0" y="0"/>
                  </a:moveTo>
                  <a:cubicBezTo>
                    <a:pt x="27" y="0"/>
                    <a:pt x="113" y="0"/>
                    <a:pt x="165" y="1"/>
                  </a:cubicBezTo>
                  <a:cubicBezTo>
                    <a:pt x="217" y="2"/>
                    <a:pt x="258" y="3"/>
                    <a:pt x="312" y="4"/>
                  </a:cubicBezTo>
                  <a:cubicBezTo>
                    <a:pt x="366" y="5"/>
                    <a:pt x="436" y="8"/>
                    <a:pt x="491" y="9"/>
                  </a:cubicBezTo>
                  <a:cubicBezTo>
                    <a:pt x="546" y="10"/>
                    <a:pt x="589" y="11"/>
                    <a:pt x="645" y="13"/>
                  </a:cubicBezTo>
                  <a:cubicBezTo>
                    <a:pt x="701" y="15"/>
                    <a:pt x="775" y="17"/>
                    <a:pt x="830" y="19"/>
                  </a:cubicBezTo>
                  <a:cubicBezTo>
                    <a:pt x="885" y="21"/>
                    <a:pt x="925" y="25"/>
                    <a:pt x="977" y="27"/>
                  </a:cubicBezTo>
                  <a:cubicBezTo>
                    <a:pt x="1029" y="29"/>
                    <a:pt x="1075" y="30"/>
                    <a:pt x="1140" y="33"/>
                  </a:cubicBezTo>
                  <a:cubicBezTo>
                    <a:pt x="1205" y="36"/>
                    <a:pt x="1296" y="41"/>
                    <a:pt x="1365" y="45"/>
                  </a:cubicBezTo>
                  <a:cubicBezTo>
                    <a:pt x="1434" y="49"/>
                    <a:pt x="1496" y="51"/>
                    <a:pt x="1557" y="55"/>
                  </a:cubicBezTo>
                  <a:cubicBezTo>
                    <a:pt x="1618" y="59"/>
                    <a:pt x="1666" y="64"/>
                    <a:pt x="1731" y="69"/>
                  </a:cubicBezTo>
                  <a:cubicBezTo>
                    <a:pt x="1796" y="74"/>
                    <a:pt x="1877" y="81"/>
                    <a:pt x="1947" y="88"/>
                  </a:cubicBezTo>
                  <a:cubicBezTo>
                    <a:pt x="2017" y="95"/>
                    <a:pt x="2092" y="104"/>
                    <a:pt x="2153" y="112"/>
                  </a:cubicBezTo>
                  <a:cubicBezTo>
                    <a:pt x="2214" y="120"/>
                    <a:pt x="2255" y="128"/>
                    <a:pt x="2313" y="139"/>
                  </a:cubicBezTo>
                  <a:cubicBezTo>
                    <a:pt x="2371" y="150"/>
                    <a:pt x="2443" y="161"/>
                    <a:pt x="2504" y="177"/>
                  </a:cubicBezTo>
                  <a:cubicBezTo>
                    <a:pt x="2565" y="193"/>
                    <a:pt x="2635" y="216"/>
                    <a:pt x="2678" y="235"/>
                  </a:cubicBezTo>
                  <a:cubicBezTo>
                    <a:pt x="2721" y="254"/>
                    <a:pt x="2743" y="269"/>
                    <a:pt x="2765" y="291"/>
                  </a:cubicBezTo>
                  <a:cubicBezTo>
                    <a:pt x="2787" y="313"/>
                    <a:pt x="2806" y="338"/>
                    <a:pt x="2812" y="366"/>
                  </a:cubicBezTo>
                  <a:cubicBezTo>
                    <a:pt x="2818" y="394"/>
                    <a:pt x="2812" y="430"/>
                    <a:pt x="2801" y="459"/>
                  </a:cubicBezTo>
                  <a:cubicBezTo>
                    <a:pt x="2790" y="488"/>
                    <a:pt x="2771" y="513"/>
                    <a:pt x="2747" y="543"/>
                  </a:cubicBezTo>
                  <a:cubicBezTo>
                    <a:pt x="2723" y="573"/>
                    <a:pt x="2692" y="605"/>
                    <a:pt x="2658" y="636"/>
                  </a:cubicBezTo>
                  <a:cubicBezTo>
                    <a:pt x="2624" y="667"/>
                    <a:pt x="2585" y="696"/>
                    <a:pt x="2540" y="729"/>
                  </a:cubicBezTo>
                  <a:cubicBezTo>
                    <a:pt x="2495" y="762"/>
                    <a:pt x="2447" y="799"/>
                    <a:pt x="2390" y="837"/>
                  </a:cubicBezTo>
                  <a:cubicBezTo>
                    <a:pt x="2333" y="875"/>
                    <a:pt x="2262" y="917"/>
                    <a:pt x="2195" y="958"/>
                  </a:cubicBezTo>
                  <a:cubicBezTo>
                    <a:pt x="2128" y="999"/>
                    <a:pt x="2052" y="1047"/>
                    <a:pt x="1988" y="1084"/>
                  </a:cubicBezTo>
                  <a:cubicBezTo>
                    <a:pt x="1924" y="1121"/>
                    <a:pt x="1868" y="1153"/>
                    <a:pt x="1814" y="1183"/>
                  </a:cubicBezTo>
                  <a:cubicBezTo>
                    <a:pt x="1760" y="1213"/>
                    <a:pt x="1716" y="1234"/>
                    <a:pt x="1662" y="1263"/>
                  </a:cubicBezTo>
                  <a:cubicBezTo>
                    <a:pt x="1608" y="1292"/>
                    <a:pt x="1551" y="1328"/>
                    <a:pt x="1493" y="1359"/>
                  </a:cubicBezTo>
                  <a:cubicBezTo>
                    <a:pt x="1435" y="1390"/>
                    <a:pt x="1371" y="1421"/>
                    <a:pt x="1311" y="1452"/>
                  </a:cubicBezTo>
                  <a:cubicBezTo>
                    <a:pt x="1251" y="1483"/>
                    <a:pt x="1186" y="1518"/>
                    <a:pt x="1134" y="1545"/>
                  </a:cubicBezTo>
                  <a:cubicBezTo>
                    <a:pt x="1082" y="1572"/>
                    <a:pt x="1050" y="1588"/>
                    <a:pt x="998" y="1615"/>
                  </a:cubicBezTo>
                  <a:cubicBezTo>
                    <a:pt x="946" y="1642"/>
                    <a:pt x="890" y="1670"/>
                    <a:pt x="822" y="1704"/>
                  </a:cubicBezTo>
                  <a:cubicBezTo>
                    <a:pt x="754" y="1738"/>
                    <a:pt x="658" y="1784"/>
                    <a:pt x="589" y="1818"/>
                  </a:cubicBezTo>
                  <a:cubicBezTo>
                    <a:pt x="520" y="1852"/>
                    <a:pt x="464" y="1878"/>
                    <a:pt x="408" y="190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476" y="1333"/>
              <a:ext cx="24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839" y="1323"/>
              <a:ext cx="0" cy="181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839" y="130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de-DE" sz="1600" i="1">
                  <a:solidFill>
                    <a:srgbClr val="000000"/>
                  </a:solidFill>
                </a:rPr>
                <a:t>b</a:t>
              </a:r>
              <a:endParaRPr lang="fr-FR" altLang="de-DE" sz="1600" i="1">
                <a:solidFill>
                  <a:srgbClr val="000000"/>
                </a:solidFill>
              </a:endParaRPr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1837" y="1695"/>
              <a:ext cx="6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de-DE" sz="1600">
                  <a:solidFill>
                    <a:srgbClr val="FF0000"/>
                  </a:solidFill>
                </a:rPr>
                <a:t>projectile</a:t>
              </a:r>
              <a:endParaRPr lang="fr-FR" altLang="de-DE" sz="1600">
                <a:solidFill>
                  <a:srgbClr val="FF0000"/>
                </a:solidFill>
              </a:endParaRP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2472" y="1436"/>
              <a:ext cx="4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de-DE" sz="1600">
                  <a:solidFill>
                    <a:srgbClr val="0000FF"/>
                  </a:solidFill>
                </a:rPr>
                <a:t>target</a:t>
              </a:r>
              <a:endParaRPr lang="fr-FR" altLang="de-DE" sz="1600">
                <a:solidFill>
                  <a:srgbClr val="0000FF"/>
                </a:solidFill>
              </a:endParaRPr>
            </a:p>
          </p:txBody>
        </p:sp>
        <p:sp>
          <p:nvSpPr>
            <p:cNvPr id="24" name="Freeform 19"/>
            <p:cNvSpPr>
              <a:spLocks noChangeAspect="1"/>
            </p:cNvSpPr>
            <p:nvPr/>
          </p:nvSpPr>
          <p:spPr bwMode="auto">
            <a:xfrm rot="9804066" flipV="1">
              <a:off x="2003" y="1376"/>
              <a:ext cx="529" cy="137"/>
            </a:xfrm>
            <a:custGeom>
              <a:avLst/>
              <a:gdLst>
                <a:gd name="T0" fmla="*/ 0 w 4962"/>
                <a:gd name="T1" fmla="*/ 265 h 530"/>
                <a:gd name="T2" fmla="*/ 454 w 4962"/>
                <a:gd name="T3" fmla="*/ 38 h 530"/>
                <a:gd name="T4" fmla="*/ 908 w 4962"/>
                <a:gd name="T5" fmla="*/ 492 h 530"/>
                <a:gd name="T6" fmla="*/ 1361 w 4962"/>
                <a:gd name="T7" fmla="*/ 38 h 530"/>
                <a:gd name="T8" fmla="*/ 1815 w 4962"/>
                <a:gd name="T9" fmla="*/ 492 h 530"/>
                <a:gd name="T10" fmla="*/ 2268 w 4962"/>
                <a:gd name="T11" fmla="*/ 38 h 530"/>
                <a:gd name="T12" fmla="*/ 2722 w 4962"/>
                <a:gd name="T13" fmla="*/ 464 h 530"/>
                <a:gd name="T14" fmla="*/ 3176 w 4962"/>
                <a:gd name="T15" fmla="*/ 38 h 530"/>
                <a:gd name="T16" fmla="*/ 3629 w 4962"/>
                <a:gd name="T17" fmla="*/ 492 h 530"/>
                <a:gd name="T18" fmla="*/ 4083 w 4962"/>
                <a:gd name="T19" fmla="*/ 38 h 530"/>
                <a:gd name="T20" fmla="*/ 4536 w 4962"/>
                <a:gd name="T21" fmla="*/ 492 h 530"/>
                <a:gd name="T22" fmla="*/ 4962 w 4962"/>
                <a:gd name="T23" fmla="*/ 265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2" h="530">
                  <a:moveTo>
                    <a:pt x="0" y="265"/>
                  </a:moveTo>
                  <a:cubicBezTo>
                    <a:pt x="151" y="132"/>
                    <a:pt x="303" y="0"/>
                    <a:pt x="454" y="38"/>
                  </a:cubicBezTo>
                  <a:cubicBezTo>
                    <a:pt x="605" y="76"/>
                    <a:pt x="757" y="492"/>
                    <a:pt x="908" y="492"/>
                  </a:cubicBezTo>
                  <a:cubicBezTo>
                    <a:pt x="1059" y="492"/>
                    <a:pt x="1210" y="38"/>
                    <a:pt x="1361" y="38"/>
                  </a:cubicBezTo>
                  <a:cubicBezTo>
                    <a:pt x="1512" y="38"/>
                    <a:pt x="1664" y="492"/>
                    <a:pt x="1815" y="492"/>
                  </a:cubicBezTo>
                  <a:cubicBezTo>
                    <a:pt x="1966" y="492"/>
                    <a:pt x="2117" y="43"/>
                    <a:pt x="2268" y="38"/>
                  </a:cubicBezTo>
                  <a:cubicBezTo>
                    <a:pt x="2419" y="33"/>
                    <a:pt x="2571" y="464"/>
                    <a:pt x="2722" y="464"/>
                  </a:cubicBezTo>
                  <a:cubicBezTo>
                    <a:pt x="2873" y="464"/>
                    <a:pt x="3025" y="33"/>
                    <a:pt x="3176" y="38"/>
                  </a:cubicBezTo>
                  <a:cubicBezTo>
                    <a:pt x="3327" y="43"/>
                    <a:pt x="3478" y="492"/>
                    <a:pt x="3629" y="492"/>
                  </a:cubicBezTo>
                  <a:cubicBezTo>
                    <a:pt x="3780" y="492"/>
                    <a:pt x="3932" y="38"/>
                    <a:pt x="4083" y="38"/>
                  </a:cubicBezTo>
                  <a:cubicBezTo>
                    <a:pt x="4234" y="38"/>
                    <a:pt x="4390" y="454"/>
                    <a:pt x="4536" y="492"/>
                  </a:cubicBezTo>
                  <a:cubicBezTo>
                    <a:pt x="4682" y="530"/>
                    <a:pt x="4887" y="303"/>
                    <a:pt x="4962" y="265"/>
                  </a:cubicBezTo>
                </a:path>
              </a:pathLst>
            </a:custGeom>
            <a:noFill/>
            <a:ln w="25400" cmpd="sng">
              <a:solidFill>
                <a:schemeClr val="tx1"/>
              </a:solidFill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Oval 38"/>
            <p:cNvSpPr>
              <a:spLocks noChangeArrowheads="1"/>
            </p:cNvSpPr>
            <p:nvPr/>
          </p:nvSpPr>
          <p:spPr bwMode="auto">
            <a:xfrm>
              <a:off x="1837" y="1469"/>
              <a:ext cx="226" cy="227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2426" y="1222"/>
              <a:ext cx="226" cy="22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Text Box 67"/>
            <p:cNvSpPr txBox="1">
              <a:spLocks noChangeArrowheads="1"/>
            </p:cNvSpPr>
            <p:nvPr/>
          </p:nvSpPr>
          <p:spPr bwMode="auto">
            <a:xfrm>
              <a:off x="2425" y="119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2400" b="1">
                  <a:solidFill>
                    <a:srgbClr val="FFFFFF"/>
                  </a:solidFill>
                </a:rPr>
                <a:t>+</a:t>
              </a:r>
              <a:endParaRPr lang="de-DE" altLang="de-DE" sz="2400" b="1">
                <a:solidFill>
                  <a:srgbClr val="FFFFFF"/>
                </a:solidFill>
              </a:endParaRPr>
            </a:p>
          </p:txBody>
        </p:sp>
        <p:sp>
          <p:nvSpPr>
            <p:cNvPr id="28" name="Text Box 68"/>
            <p:cNvSpPr txBox="1">
              <a:spLocks noChangeArrowheads="1"/>
            </p:cNvSpPr>
            <p:nvPr/>
          </p:nvSpPr>
          <p:spPr bwMode="auto">
            <a:xfrm>
              <a:off x="1837" y="1451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2400" b="1">
                  <a:solidFill>
                    <a:srgbClr val="FFFFFF"/>
                  </a:solidFill>
                </a:rPr>
                <a:t>+</a:t>
              </a:r>
              <a:endParaRPr lang="de-DE" altLang="de-DE" sz="24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1938747" y="3211488"/>
            <a:ext cx="1193093" cy="641410"/>
            <a:chOff x="1888356" y="3933056"/>
            <a:chExt cx="1193093" cy="641410"/>
          </a:xfrm>
        </p:grpSpPr>
        <p:sp>
          <p:nvSpPr>
            <p:cNvPr id="30" name="Text Box 62"/>
            <p:cNvSpPr txBox="1">
              <a:spLocks noChangeArrowheads="1"/>
            </p:cNvSpPr>
            <p:nvPr/>
          </p:nvSpPr>
          <p:spPr bwMode="auto">
            <a:xfrm>
              <a:off x="1888356" y="4174356"/>
              <a:ext cx="29687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de-DE" sz="2000" b="1" dirty="0">
                  <a:solidFill>
                    <a:srgbClr val="CC0000"/>
                  </a:solidFill>
                  <a:sym typeface="Symbol" pitchFamily="18" charset="2"/>
                </a:rPr>
                <a:t></a:t>
              </a:r>
            </a:p>
          </p:txBody>
        </p:sp>
        <p:sp>
          <p:nvSpPr>
            <p:cNvPr id="31" name="Text Box 63"/>
            <p:cNvSpPr txBox="1">
              <a:spLocks noChangeArrowheads="1"/>
            </p:cNvSpPr>
            <p:nvPr/>
          </p:nvSpPr>
          <p:spPr bwMode="auto">
            <a:xfrm>
              <a:off x="2051720" y="3933056"/>
              <a:ext cx="7969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de-DE" sz="1600" i="1" dirty="0" err="1">
                  <a:solidFill>
                    <a:srgbClr val="CC0000"/>
                  </a:solidFill>
                  <a:latin typeface="Times New Roman" pitchFamily="18" charset="0"/>
                </a:rPr>
                <a:t>lifetime</a:t>
              </a:r>
              <a:endParaRPr lang="fr-FR" altLang="de-DE" sz="1600" i="1" dirty="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32" name="Text Box 70"/>
            <p:cNvSpPr txBox="1">
              <a:spLocks noChangeArrowheads="1"/>
            </p:cNvSpPr>
            <p:nvPr/>
          </p:nvSpPr>
          <p:spPr bwMode="auto">
            <a:xfrm>
              <a:off x="2052000" y="4247381"/>
              <a:ext cx="102944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400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~</a:t>
              </a:r>
              <a:r>
                <a:rPr lang="fr-FR" altLang="de-DE" sz="1400" dirty="0">
                  <a:solidFill>
                    <a:srgbClr val="CC0000"/>
                  </a:solidFill>
                  <a:latin typeface="Times New Roman" pitchFamily="18" charset="0"/>
                </a:rPr>
                <a:t>1</a:t>
              </a:r>
              <a:r>
                <a:rPr lang="fr-FR" altLang="de-DE" sz="1400" b="1" dirty="0">
                  <a:solidFill>
                    <a:srgbClr val="CC0000"/>
                  </a:solidFill>
                  <a:latin typeface="Times New Roman" pitchFamily="18" charset="0"/>
                </a:rPr>
                <a:t>0</a:t>
              </a:r>
              <a:r>
                <a:rPr lang="fr-FR" altLang="de-DE" sz="1400" b="1" baseline="30000" dirty="0">
                  <a:solidFill>
                    <a:srgbClr val="CC0000"/>
                  </a:solidFill>
                  <a:latin typeface="Times New Roman" pitchFamily="18" charset="0"/>
                </a:rPr>
                <a:t>-12</a:t>
              </a:r>
              <a:r>
                <a:rPr lang="fr-FR" altLang="de-DE" sz="1400" b="1" dirty="0">
                  <a:solidFill>
                    <a:srgbClr val="CC0000"/>
                  </a:solidFill>
                  <a:latin typeface="Times New Roman" pitchFamily="18" charset="0"/>
                </a:rPr>
                <a:t>-10</a:t>
              </a:r>
              <a:r>
                <a:rPr lang="fr-FR" altLang="de-DE" sz="1400" b="1" baseline="30000" dirty="0">
                  <a:solidFill>
                    <a:srgbClr val="CC0000"/>
                  </a:solidFill>
                  <a:latin typeface="Times New Roman" pitchFamily="18" charset="0"/>
                </a:rPr>
                <a:t>-9</a:t>
              </a:r>
              <a:r>
                <a:rPr lang="fr-FR" altLang="de-DE" sz="1400" b="1" dirty="0">
                  <a:solidFill>
                    <a:srgbClr val="CC0000"/>
                  </a:solidFill>
                  <a:latin typeface="Times New Roman" pitchFamily="18" charset="0"/>
                </a:rPr>
                <a:t>s</a:t>
              </a:r>
            </a:p>
          </p:txBody>
        </p:sp>
      </p:grpSp>
      <p:sp>
        <p:nvSpPr>
          <p:cNvPr id="33" name="Text Box 71"/>
          <p:cNvSpPr txBox="1">
            <a:spLocks noChangeArrowheads="1"/>
          </p:cNvSpPr>
          <p:nvPr/>
        </p:nvSpPr>
        <p:spPr bwMode="auto">
          <a:xfrm>
            <a:off x="1331144" y="2143472"/>
            <a:ext cx="758825" cy="336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fr-FR" altLang="de-DE" sz="1600" b="1" dirty="0">
                <a:solidFill>
                  <a:srgbClr val="000000"/>
                </a:solidFill>
                <a:latin typeface="Times New Roman" pitchFamily="18" charset="0"/>
              </a:rPr>
              <a:t>10</a:t>
            </a:r>
            <a:r>
              <a:rPr lang="fr-FR" altLang="de-DE" sz="1600" b="1" baseline="30000" dirty="0">
                <a:solidFill>
                  <a:srgbClr val="000000"/>
                </a:solidFill>
                <a:latin typeface="Times New Roman" pitchFamily="18" charset="0"/>
              </a:rPr>
              <a:t>-22</a:t>
            </a:r>
            <a:r>
              <a:rPr lang="fr-FR" altLang="de-DE" sz="1600" b="1" dirty="0">
                <a:solidFill>
                  <a:srgbClr val="000000"/>
                </a:solidFill>
                <a:latin typeface="Times New Roman" pitchFamily="18" charset="0"/>
              </a:rPr>
              <a:t>s</a:t>
            </a:r>
          </a:p>
        </p:txBody>
      </p:sp>
      <p:grpSp>
        <p:nvGrpSpPr>
          <p:cNvPr id="35" name="Group 78"/>
          <p:cNvGrpSpPr>
            <a:grpSpLocks/>
          </p:cNvGrpSpPr>
          <p:nvPr/>
        </p:nvGrpSpPr>
        <p:grpSpPr bwMode="auto">
          <a:xfrm>
            <a:off x="3420294" y="1268760"/>
            <a:ext cx="749300" cy="712787"/>
            <a:chOff x="3393" y="1081"/>
            <a:chExt cx="472" cy="449"/>
          </a:xfrm>
        </p:grpSpPr>
        <p:sp>
          <p:nvSpPr>
            <p:cNvPr id="36" name="Oval 73"/>
            <p:cNvSpPr>
              <a:spLocks noChangeArrowheads="1"/>
            </p:cNvSpPr>
            <p:nvPr/>
          </p:nvSpPr>
          <p:spPr bwMode="auto">
            <a:xfrm>
              <a:off x="3424" y="1298"/>
              <a:ext cx="408" cy="22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Text Box 74"/>
            <p:cNvSpPr txBox="1">
              <a:spLocks noChangeArrowheads="1"/>
            </p:cNvSpPr>
            <p:nvPr/>
          </p:nvSpPr>
          <p:spPr bwMode="auto">
            <a:xfrm>
              <a:off x="3393" y="1299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b="1">
                  <a:solidFill>
                    <a:srgbClr val="FFFFFF"/>
                  </a:solidFill>
                </a:rPr>
                <a:t>+</a:t>
              </a:r>
              <a:endParaRPr lang="de-DE" altLang="de-DE" b="1">
                <a:solidFill>
                  <a:srgbClr val="FFFFFF"/>
                </a:solidFill>
              </a:endParaRPr>
            </a:p>
          </p:txBody>
        </p:sp>
        <p:sp>
          <p:nvSpPr>
            <p:cNvPr id="38" name="Text Box 75"/>
            <p:cNvSpPr txBox="1">
              <a:spLocks noChangeArrowheads="1"/>
            </p:cNvSpPr>
            <p:nvPr/>
          </p:nvSpPr>
          <p:spPr bwMode="auto">
            <a:xfrm>
              <a:off x="3665" y="1299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b="1">
                  <a:solidFill>
                    <a:srgbClr val="FFFFFF"/>
                  </a:solidFill>
                </a:rPr>
                <a:t>+</a:t>
              </a:r>
              <a:endParaRPr lang="de-DE" altLang="de-DE" b="1">
                <a:solidFill>
                  <a:srgbClr val="FFFFFF"/>
                </a:solidFill>
              </a:endParaRPr>
            </a:p>
          </p:txBody>
        </p:sp>
        <p:sp>
          <p:nvSpPr>
            <p:cNvPr id="39" name="Line 76"/>
            <p:cNvSpPr>
              <a:spLocks noChangeShapeType="1"/>
            </p:cNvSpPr>
            <p:nvPr/>
          </p:nvSpPr>
          <p:spPr bwMode="auto">
            <a:xfrm rot="10800000">
              <a:off x="3620" y="1117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AutoShape 77"/>
            <p:cNvSpPr>
              <a:spLocks noChangeAspect="1" noChangeArrowheads="1"/>
            </p:cNvSpPr>
            <p:nvPr/>
          </p:nvSpPr>
          <p:spPr bwMode="auto">
            <a:xfrm>
              <a:off x="3515" y="1081"/>
              <a:ext cx="181" cy="172"/>
            </a:xfrm>
            <a:prstGeom prst="curvedRightArrow">
              <a:avLst>
                <a:gd name="adj1" fmla="val 20000"/>
                <a:gd name="adj2" fmla="val 40000"/>
                <a:gd name="adj3" fmla="val 35078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Particle-gamma coincidence spectroscopy</a:t>
            </a:r>
          </a:p>
        </p:txBody>
      </p:sp>
      <p:pic>
        <p:nvPicPr>
          <p:cNvPr id="16" name="RMaj_Coulex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12160" y="1260475"/>
            <a:ext cx="3048000" cy="228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3096000" y="4140000"/>
                <a:ext cx="6014527" cy="46396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de-DE" sz="12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𝑬</m:t>
                          </m:r>
                          <m:r>
                            <a:rPr lang="de-DE" sz="12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sz="12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2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de-DE" sz="12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2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=4.819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f>
                                <m:fPr>
                                  <m:type m:val="lin"/>
                                  <m:ctrlPr>
                                    <a:rPr lang="de-DE" sz="1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−2</m:t>
                          </m:r>
                        </m:sup>
                      </m:sSup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𝑀𝑒𝑉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−∆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𝑀𝑒𝑉</m:t>
                              </m:r>
                            </m:sub>
                          </m:sSub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𝑩</m:t>
                          </m:r>
                          <m:d>
                            <m:dPr>
                              <m:ctrlPr>
                                <a:rPr lang="de-DE" sz="12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𝑬</m:t>
                              </m:r>
                              <m:r>
                                <a:rPr lang="de-DE" sz="12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de-DE" sz="12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de-DE" sz="12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200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de-DE" sz="1200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de-DE" sz="12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de-DE" sz="12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200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de-DE" sz="1200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000" y="4140000"/>
                <a:ext cx="6014527" cy="463964"/>
              </a:xfrm>
              <a:prstGeom prst="rect">
                <a:avLst/>
              </a:prstGeom>
              <a:blipFill rotWithShape="1">
                <a:blip r:embed="rId8"/>
                <a:stretch>
                  <a:fillRect t="-34615" b="-6410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3096000" y="4716000"/>
                <a:ext cx="3504229" cy="494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latin typeface="Cambria Math"/>
                          <a:ea typeface="Cambria Math"/>
                        </a:rPr>
                        <m:t>𝜉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0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1/2</m:t>
                              </m:r>
                            </m:sup>
                          </m:sSubSup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∙∆</m:t>
                          </m:r>
                          <m:sSub>
                            <m:sSub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𝑀𝑒𝑉</m:t>
                              </m:r>
                            </m:sub>
                          </m:sSub>
                        </m:num>
                        <m:den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12.65∙</m:t>
                          </m:r>
                          <m:sSup>
                            <m:sSup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000" b="0" i="1" smtClean="0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sz="1000" b="0" i="1" smtClean="0">
                                          <a:latin typeface="Cambria Math"/>
                                          <a:ea typeface="Cambria Math"/>
                                        </a:rPr>
                                        <m:t>𝑀𝑒𝑉</m:t>
                                      </m:r>
                                    </m:sub>
                                  </m:sSub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−0.5∙∆</m:t>
                                  </m:r>
                                  <m:sSub>
                                    <m:sSubPr>
                                      <m:ctrlPr>
                                        <a:rPr lang="de-DE" sz="1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000" b="0" i="1" smtClean="0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  <m:r>
                                        <a:rPr lang="de-DE" sz="1000" b="0" i="1" smtClean="0"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de-DE" sz="1000" b="0" i="1" smtClean="0">
                                          <a:latin typeface="Cambria Math"/>
                                          <a:ea typeface="Cambria Math"/>
                                        </a:rPr>
                                        <m:t>𝑀𝑒𝑉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3/2</m:t>
                              </m:r>
                            </m:sup>
                          </m:sSup>
                        </m:den>
                      </m:f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32</m:t>
                              </m:r>
                            </m:den>
                          </m:f>
                          <m:sSup>
                            <m:sSup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sz="1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000" b="0" i="1" smtClean="0"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de-DE" sz="1000" b="0" i="1" smtClean="0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  <m:r>
                                        <a:rPr lang="de-DE" sz="1000" b="0" i="1" smtClean="0"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num>
                                    <m:den>
                                      <m:r>
                                        <a:rPr lang="de-DE" sz="1000" b="0" i="1" smtClean="0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000" y="4716000"/>
                <a:ext cx="3504229" cy="49449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feld 43"/>
          <p:cNvSpPr txBox="1"/>
          <p:nvPr/>
        </p:nvSpPr>
        <p:spPr>
          <a:xfrm>
            <a:off x="3096000" y="3708000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Coulomb excitation: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9364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15" grpId="0" animBg="1"/>
      <p:bldP spid="33" grpId="0" animBg="1"/>
      <p:bldP spid="34" grpId="0" animBg="1"/>
      <p:bldP spid="43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Particle-gamma coincidence spectroscopy</a:t>
            </a:r>
          </a:p>
        </p:txBody>
      </p:sp>
      <p:pic>
        <p:nvPicPr>
          <p:cNvPr id="16" name="RMaj_Coulex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12160" y="1260475"/>
            <a:ext cx="3048000" cy="228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3096000" y="4140000"/>
                <a:ext cx="6014527" cy="46396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de-DE" sz="12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𝑬</m:t>
                          </m:r>
                          <m:r>
                            <a:rPr lang="de-DE" sz="12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sz="12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2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de-DE" sz="12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2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=4.819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f>
                                <m:fPr>
                                  <m:type m:val="lin"/>
                                  <m:ctrlPr>
                                    <a:rPr lang="de-DE" sz="1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−2</m:t>
                          </m:r>
                        </m:sup>
                      </m:sSup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𝑀𝑒𝑉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−∆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𝑀𝑒𝑉</m:t>
                              </m:r>
                            </m:sub>
                          </m:sSub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𝑩</m:t>
                          </m:r>
                          <m:d>
                            <m:dPr>
                              <m:ctrlPr>
                                <a:rPr lang="de-DE" sz="12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𝑬</m:t>
                              </m:r>
                              <m:r>
                                <a:rPr lang="de-DE" sz="12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de-DE" sz="12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de-DE" sz="12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200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de-DE" sz="1200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de-DE" sz="12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de-DE" sz="12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200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de-DE" sz="1200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000" y="4140000"/>
                <a:ext cx="6014527" cy="463964"/>
              </a:xfrm>
              <a:prstGeom prst="rect">
                <a:avLst/>
              </a:prstGeom>
              <a:blipFill rotWithShape="1">
                <a:blip r:embed="rId8"/>
                <a:stretch>
                  <a:fillRect t="-34615" b="-6410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3096000" y="4716000"/>
                <a:ext cx="3504229" cy="494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latin typeface="Cambria Math"/>
                          <a:ea typeface="Cambria Math"/>
                        </a:rPr>
                        <m:t>𝜉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0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1/2</m:t>
                              </m:r>
                            </m:sup>
                          </m:sSubSup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∙∆</m:t>
                          </m:r>
                          <m:sSub>
                            <m:sSub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𝑀𝑒𝑉</m:t>
                              </m:r>
                            </m:sub>
                          </m:sSub>
                        </m:num>
                        <m:den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12.65∙</m:t>
                          </m:r>
                          <m:sSup>
                            <m:sSup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000" b="0" i="1" smtClean="0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sz="1000" b="0" i="1" smtClean="0">
                                          <a:latin typeface="Cambria Math"/>
                                          <a:ea typeface="Cambria Math"/>
                                        </a:rPr>
                                        <m:t>𝑀𝑒𝑉</m:t>
                                      </m:r>
                                    </m:sub>
                                  </m:sSub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−0.5∙∆</m:t>
                                  </m:r>
                                  <m:sSub>
                                    <m:sSubPr>
                                      <m:ctrlPr>
                                        <a:rPr lang="de-DE" sz="1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000" b="0" i="1" smtClean="0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  <m:r>
                                        <a:rPr lang="de-DE" sz="1000" b="0" i="1" smtClean="0"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de-DE" sz="1000" b="0" i="1" smtClean="0">
                                          <a:latin typeface="Cambria Math"/>
                                          <a:ea typeface="Cambria Math"/>
                                        </a:rPr>
                                        <m:t>𝑀𝑒𝑉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3/2</m:t>
                              </m:r>
                            </m:sup>
                          </m:sSup>
                        </m:den>
                      </m:f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32</m:t>
                              </m:r>
                            </m:den>
                          </m:f>
                          <m:sSup>
                            <m:sSup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sz="1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000" b="0" i="1" smtClean="0"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de-DE" sz="1000" b="0" i="1" smtClean="0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  <m:r>
                                        <a:rPr lang="de-DE" sz="1000" b="0" i="1" smtClean="0"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num>
                                    <m:den>
                                      <m:r>
                                        <a:rPr lang="de-DE" sz="1000" b="0" i="1" smtClean="0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000" y="4716000"/>
                <a:ext cx="3504229" cy="49449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feld 43"/>
          <p:cNvSpPr txBox="1"/>
          <p:nvPr/>
        </p:nvSpPr>
        <p:spPr>
          <a:xfrm>
            <a:off x="3096000" y="3708000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Coulomb excitation: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5" descr="Coulex_fig2_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1586"/>
            <a:ext cx="2700337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360000" y="6624000"/>
            <a:ext cx="188224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 Alder et al., RMP 28 (56) 432</a:t>
            </a:r>
          </a:p>
        </p:txBody>
      </p:sp>
    </p:spTree>
    <p:extLst>
      <p:ext uri="{BB962C8B-B14F-4D97-AF65-F5344CB8AC3E}">
        <p14:creationId xmlns:p14="http://schemas.microsoft.com/office/powerpoint/2010/main" val="7942658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Particle-gamma coincidence spectroscopy</a:t>
            </a:r>
          </a:p>
        </p:txBody>
      </p:sp>
      <p:pic>
        <p:nvPicPr>
          <p:cNvPr id="16" name="RMaj_Coulex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2160" y="1260475"/>
            <a:ext cx="3048000" cy="2286000"/>
          </a:xfrm>
          <a:prstGeom prst="rect">
            <a:avLst/>
          </a:prstGeom>
        </p:spPr>
      </p:pic>
      <p:sp>
        <p:nvSpPr>
          <p:cNvPr id="41" name="Textfeld 40"/>
          <p:cNvSpPr txBox="1"/>
          <p:nvPr/>
        </p:nvSpPr>
        <p:spPr>
          <a:xfrm>
            <a:off x="3096000" y="4851157"/>
            <a:ext cx="60003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Particle-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coincidence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spectroscopy</a:t>
            </a:r>
            <a:r>
              <a:rPr lang="de-DE" dirty="0" smtClean="0">
                <a:latin typeface="Times New Roman"/>
                <a:cs typeface="Times New Roman"/>
              </a:rPr>
              <a:t>: </a:t>
            </a:r>
            <a:r>
              <a:rPr lang="de-DE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lang="el-GR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lang="de-DE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de-DE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de-DE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de-DE" dirty="0" err="1">
                <a:solidFill>
                  <a:srgbClr val="FF0000"/>
                </a:solidFill>
                <a:latin typeface="Times New Roman"/>
                <a:cs typeface="Times New Roman"/>
              </a:rPr>
              <a:t>→I</a:t>
            </a:r>
            <a:r>
              <a:rPr lang="de-DE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lang="de-DE" dirty="0">
                <a:solidFill>
                  <a:srgbClr val="FF0000"/>
                </a:solidFill>
                <a:latin typeface="Times New Roman"/>
                <a:cs typeface="Times New Roman"/>
              </a:rPr>
              <a:t>) → </a:t>
            </a:r>
            <a:r>
              <a:rPr lang="el-GR" dirty="0">
                <a:solidFill>
                  <a:srgbClr val="FF0000"/>
                </a:solidFill>
                <a:latin typeface="Times New Roman"/>
                <a:cs typeface="Times New Roman"/>
              </a:rPr>
              <a:t>σ</a:t>
            </a:r>
            <a:r>
              <a:rPr lang="de-DE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E2</a:t>
            </a:r>
            <a:r>
              <a:rPr lang="de-DE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de-DE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de-DE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de-DE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lang="de-DE" dirty="0" smtClean="0">
              <a:latin typeface="Times New Roman"/>
              <a:cs typeface="Times New Roman"/>
            </a:endParaRPr>
          </a:p>
          <a:p>
            <a:r>
              <a:rPr lang="de-DE" sz="1400" dirty="0" smtClean="0">
                <a:latin typeface="Times New Roman"/>
                <a:cs typeface="Times New Roman"/>
              </a:rPr>
              <a:t>(</a:t>
            </a:r>
            <a:r>
              <a:rPr lang="de-DE" sz="1400" dirty="0" err="1" smtClean="0">
                <a:latin typeface="Times New Roman"/>
                <a:cs typeface="Times New Roman"/>
              </a:rPr>
              <a:t>indirect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de-DE" sz="1400" dirty="0" err="1" smtClean="0">
                <a:latin typeface="Times New Roman"/>
                <a:cs typeface="Times New Roman"/>
              </a:rPr>
              <a:t>measurement</a:t>
            </a:r>
            <a:r>
              <a:rPr lang="de-DE" sz="1400" dirty="0" smtClean="0">
                <a:latin typeface="Times New Roman"/>
                <a:cs typeface="Times New Roman"/>
              </a:rPr>
              <a:t>)</a:t>
            </a:r>
            <a:endParaRPr lang="de-DE" sz="14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de-DE" sz="1400" dirty="0" smtClean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 err="1" smtClean="0">
                <a:latin typeface="Times New Roman"/>
                <a:cs typeface="Times New Roman"/>
              </a:rPr>
              <a:t>need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de-DE" sz="1400" dirty="0" err="1" smtClean="0">
                <a:latin typeface="Times New Roman"/>
                <a:cs typeface="Times New Roman"/>
              </a:rPr>
              <a:t>to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de-DE" sz="1400" dirty="0" err="1" smtClean="0">
                <a:latin typeface="Times New Roman"/>
                <a:cs typeface="Times New Roman"/>
              </a:rPr>
              <a:t>take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de-DE" sz="1400" dirty="0" err="1" smtClean="0">
                <a:latin typeface="Times New Roman"/>
                <a:cs typeface="Times New Roman"/>
              </a:rPr>
              <a:t>into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de-DE" sz="1400" dirty="0" err="1" smtClean="0">
                <a:latin typeface="Times New Roman"/>
                <a:cs typeface="Times New Roman"/>
              </a:rPr>
              <a:t>account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de-DE" sz="1400" dirty="0" err="1" smtClean="0">
                <a:latin typeface="Times New Roman"/>
                <a:cs typeface="Times New Roman"/>
              </a:rPr>
              <a:t>branching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de-DE" sz="1400" dirty="0" err="1" smtClean="0">
                <a:latin typeface="Times New Roman"/>
                <a:cs typeface="Times New Roman"/>
              </a:rPr>
              <a:t>ratios</a:t>
            </a:r>
            <a:r>
              <a:rPr lang="de-DE" sz="1400" dirty="0" smtClean="0">
                <a:latin typeface="Times New Roman"/>
                <a:cs typeface="Times New Roman"/>
              </a:rPr>
              <a:t>, </a:t>
            </a:r>
            <a:r>
              <a:rPr lang="de-DE" sz="1400" dirty="0" err="1" smtClean="0">
                <a:latin typeface="Times New Roman"/>
                <a:cs typeface="Times New Roman"/>
              </a:rPr>
              <a:t>particle</a:t>
            </a:r>
            <a:r>
              <a:rPr lang="de-DE" sz="1400" dirty="0" smtClean="0">
                <a:latin typeface="Times New Roman"/>
                <a:cs typeface="Times New Roman"/>
              </a:rPr>
              <a:t>-</a:t>
            </a:r>
            <a:r>
              <a:rPr lang="el-GR" sz="1400" dirty="0" smtClean="0">
                <a:latin typeface="Times New Roman"/>
                <a:cs typeface="Times New Roman"/>
              </a:rPr>
              <a:t>γ</a:t>
            </a:r>
            <a:r>
              <a:rPr lang="de-DE" sz="1400" dirty="0" smtClean="0">
                <a:latin typeface="Times New Roman"/>
                <a:cs typeface="Times New Roman"/>
              </a:rPr>
              <a:t> angular </a:t>
            </a:r>
            <a:r>
              <a:rPr lang="de-DE" sz="1400" dirty="0" err="1" smtClean="0">
                <a:latin typeface="Times New Roman"/>
                <a:cs typeface="Times New Roman"/>
              </a:rPr>
              <a:t>correlations</a:t>
            </a:r>
            <a:r>
              <a:rPr lang="de-DE" sz="1400" dirty="0" smtClean="0">
                <a:latin typeface="Times New Roman"/>
                <a:cs typeface="Times New Roman"/>
              </a:rPr>
              <a:t>, </a:t>
            </a:r>
            <a:r>
              <a:rPr lang="de-DE" sz="1400" dirty="0" err="1" smtClean="0">
                <a:latin typeface="Times New Roman"/>
                <a:cs typeface="Times New Roman"/>
              </a:rPr>
              <a:t>electron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de-DE" sz="1400" dirty="0" err="1" smtClean="0">
                <a:latin typeface="Times New Roman"/>
                <a:cs typeface="Times New Roman"/>
              </a:rPr>
              <a:t>conversion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91"/>
          <p:cNvGrpSpPr>
            <a:grpSpLocks/>
          </p:cNvGrpSpPr>
          <p:nvPr/>
        </p:nvGrpSpPr>
        <p:grpSpPr bwMode="auto">
          <a:xfrm>
            <a:off x="517935" y="3524225"/>
            <a:ext cx="1693862" cy="1704975"/>
            <a:chOff x="521" y="2538"/>
            <a:chExt cx="1067" cy="1074"/>
          </a:xfrm>
        </p:grpSpPr>
        <p:sp>
          <p:nvSpPr>
            <p:cNvPr id="44" name="Line 20"/>
            <p:cNvSpPr>
              <a:spLocks noChangeShapeType="1"/>
            </p:cNvSpPr>
            <p:nvPr/>
          </p:nvSpPr>
          <p:spPr bwMode="auto">
            <a:xfrm>
              <a:off x="715" y="2674"/>
              <a:ext cx="713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Line 21"/>
            <p:cNvSpPr>
              <a:spLocks noChangeShapeType="1"/>
            </p:cNvSpPr>
            <p:nvPr/>
          </p:nvSpPr>
          <p:spPr bwMode="auto">
            <a:xfrm>
              <a:off x="715" y="3218"/>
              <a:ext cx="66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Text Box 22"/>
            <p:cNvSpPr txBox="1">
              <a:spLocks noChangeArrowheads="1"/>
            </p:cNvSpPr>
            <p:nvPr/>
          </p:nvSpPr>
          <p:spPr bwMode="auto">
            <a:xfrm>
              <a:off x="521" y="2538"/>
              <a:ext cx="2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de-DE" dirty="0" smtClean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fr-FR" altLang="de-DE" baseline="30000" dirty="0" smtClean="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r>
                <a:rPr lang="fr-FR" altLang="de-DE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fr-FR" altLang="de-DE" baseline="30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" name="Line 23"/>
            <p:cNvSpPr>
              <a:spLocks noChangeShapeType="1"/>
            </p:cNvSpPr>
            <p:nvPr/>
          </p:nvSpPr>
          <p:spPr bwMode="auto">
            <a:xfrm flipV="1">
              <a:off x="975" y="2674"/>
              <a:ext cx="0" cy="544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Text Box 24"/>
            <p:cNvSpPr txBox="1">
              <a:spLocks noChangeArrowheads="1"/>
            </p:cNvSpPr>
            <p:nvPr/>
          </p:nvSpPr>
          <p:spPr bwMode="auto">
            <a:xfrm>
              <a:off x="702" y="3218"/>
              <a:ext cx="5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de-DE" sz="1400" dirty="0">
                  <a:solidFill>
                    <a:srgbClr val="000000"/>
                  </a:solidFill>
                </a:rPr>
                <a:t>1</a:t>
              </a:r>
              <a:r>
                <a:rPr lang="fr-FR" altLang="de-DE" sz="1400" baseline="30000" dirty="0">
                  <a:solidFill>
                    <a:srgbClr val="000000"/>
                  </a:solidFill>
                </a:rPr>
                <a:t>st</a:t>
              </a:r>
              <a:r>
                <a:rPr lang="fr-FR" altLang="de-DE" sz="1400" dirty="0">
                  <a:solidFill>
                    <a:srgbClr val="000000"/>
                  </a:solidFill>
                </a:rPr>
                <a:t> </a:t>
              </a:r>
              <a:r>
                <a:rPr lang="fr-FR" altLang="de-DE" sz="1400" dirty="0" err="1">
                  <a:solidFill>
                    <a:srgbClr val="000000"/>
                  </a:solidFill>
                </a:rPr>
                <a:t>order</a:t>
              </a:r>
              <a:r>
                <a:rPr lang="fr-FR" altLang="de-DE" sz="1400" dirty="0">
                  <a:solidFill>
                    <a:srgbClr val="000000"/>
                  </a:solidFill>
                </a:rPr>
                <a:t>:</a:t>
              </a:r>
            </a:p>
          </p:txBody>
        </p:sp>
        <p:graphicFrame>
          <p:nvGraphicFramePr>
            <p:cNvPr id="50" name="Object 25"/>
            <p:cNvGraphicFramePr>
              <a:graphicFrameLocks noChangeAspect="1"/>
            </p:cNvGraphicFramePr>
            <p:nvPr/>
          </p:nvGraphicFramePr>
          <p:xfrm>
            <a:off x="536" y="3400"/>
            <a:ext cx="1052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29" name="Equation" r:id="rId6" imgW="1384200" imgH="279360" progId="Equation.3">
                    <p:embed/>
                  </p:oleObj>
                </mc:Choice>
                <mc:Fallback>
                  <p:oleObj name="Equation" r:id="rId6" imgW="138420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" y="3400"/>
                          <a:ext cx="1052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521" y="3082"/>
              <a:ext cx="2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de-DE" dirty="0" smtClean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r>
                <a:rPr lang="fr-FR" altLang="de-DE" baseline="30000" dirty="0" smtClean="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fr-FR" altLang="de-DE" baseline="30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2" name="Line 61"/>
          <p:cNvSpPr>
            <a:spLocks noChangeShapeType="1"/>
          </p:cNvSpPr>
          <p:nvPr/>
        </p:nvSpPr>
        <p:spPr bwMode="auto">
          <a:xfrm>
            <a:off x="1597435" y="3741713"/>
            <a:ext cx="0" cy="863600"/>
          </a:xfrm>
          <a:prstGeom prst="line">
            <a:avLst/>
          </a:prstGeom>
          <a:noFill/>
          <a:ln w="76200" cmpd="tri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3" name="Group 79"/>
          <p:cNvGrpSpPr>
            <a:grpSpLocks/>
          </p:cNvGrpSpPr>
          <p:nvPr/>
        </p:nvGrpSpPr>
        <p:grpSpPr bwMode="auto">
          <a:xfrm>
            <a:off x="467544" y="1567210"/>
            <a:ext cx="3873500" cy="1462087"/>
            <a:chOff x="476" y="1194"/>
            <a:chExt cx="2440" cy="921"/>
          </a:xfrm>
        </p:grpSpPr>
        <p:sp>
          <p:nvSpPr>
            <p:cNvPr id="54" name="Freeform 11"/>
            <p:cNvSpPr>
              <a:spLocks noChangeAspect="1"/>
            </p:cNvSpPr>
            <p:nvPr/>
          </p:nvSpPr>
          <p:spPr bwMode="auto">
            <a:xfrm>
              <a:off x="476" y="1503"/>
              <a:ext cx="1460" cy="612"/>
            </a:xfrm>
            <a:custGeom>
              <a:avLst/>
              <a:gdLst>
                <a:gd name="T0" fmla="*/ 0 w 2818"/>
                <a:gd name="T1" fmla="*/ 0 h 1908"/>
                <a:gd name="T2" fmla="*/ 165 w 2818"/>
                <a:gd name="T3" fmla="*/ 1 h 1908"/>
                <a:gd name="T4" fmla="*/ 312 w 2818"/>
                <a:gd name="T5" fmla="*/ 4 h 1908"/>
                <a:gd name="T6" fmla="*/ 491 w 2818"/>
                <a:gd name="T7" fmla="*/ 9 h 1908"/>
                <a:gd name="T8" fmla="*/ 645 w 2818"/>
                <a:gd name="T9" fmla="*/ 13 h 1908"/>
                <a:gd name="T10" fmla="*/ 830 w 2818"/>
                <a:gd name="T11" fmla="*/ 19 h 1908"/>
                <a:gd name="T12" fmla="*/ 977 w 2818"/>
                <a:gd name="T13" fmla="*/ 27 h 1908"/>
                <a:gd name="T14" fmla="*/ 1140 w 2818"/>
                <a:gd name="T15" fmla="*/ 33 h 1908"/>
                <a:gd name="T16" fmla="*/ 1365 w 2818"/>
                <a:gd name="T17" fmla="*/ 45 h 1908"/>
                <a:gd name="T18" fmla="*/ 1557 w 2818"/>
                <a:gd name="T19" fmla="*/ 55 h 1908"/>
                <a:gd name="T20" fmla="*/ 1731 w 2818"/>
                <a:gd name="T21" fmla="*/ 69 h 1908"/>
                <a:gd name="T22" fmla="*/ 1947 w 2818"/>
                <a:gd name="T23" fmla="*/ 88 h 1908"/>
                <a:gd name="T24" fmla="*/ 2153 w 2818"/>
                <a:gd name="T25" fmla="*/ 112 h 1908"/>
                <a:gd name="T26" fmla="*/ 2313 w 2818"/>
                <a:gd name="T27" fmla="*/ 139 h 1908"/>
                <a:gd name="T28" fmla="*/ 2504 w 2818"/>
                <a:gd name="T29" fmla="*/ 177 h 1908"/>
                <a:gd name="T30" fmla="*/ 2678 w 2818"/>
                <a:gd name="T31" fmla="*/ 235 h 1908"/>
                <a:gd name="T32" fmla="*/ 2765 w 2818"/>
                <a:gd name="T33" fmla="*/ 291 h 1908"/>
                <a:gd name="T34" fmla="*/ 2812 w 2818"/>
                <a:gd name="T35" fmla="*/ 366 h 1908"/>
                <a:gd name="T36" fmla="*/ 2801 w 2818"/>
                <a:gd name="T37" fmla="*/ 459 h 1908"/>
                <a:gd name="T38" fmla="*/ 2747 w 2818"/>
                <a:gd name="T39" fmla="*/ 543 h 1908"/>
                <a:gd name="T40" fmla="*/ 2658 w 2818"/>
                <a:gd name="T41" fmla="*/ 636 h 1908"/>
                <a:gd name="T42" fmla="*/ 2540 w 2818"/>
                <a:gd name="T43" fmla="*/ 729 h 1908"/>
                <a:gd name="T44" fmla="*/ 2390 w 2818"/>
                <a:gd name="T45" fmla="*/ 837 h 1908"/>
                <a:gd name="T46" fmla="*/ 2195 w 2818"/>
                <a:gd name="T47" fmla="*/ 958 h 1908"/>
                <a:gd name="T48" fmla="*/ 1988 w 2818"/>
                <a:gd name="T49" fmla="*/ 1084 h 1908"/>
                <a:gd name="T50" fmla="*/ 1814 w 2818"/>
                <a:gd name="T51" fmla="*/ 1183 h 1908"/>
                <a:gd name="T52" fmla="*/ 1662 w 2818"/>
                <a:gd name="T53" fmla="*/ 1263 h 1908"/>
                <a:gd name="T54" fmla="*/ 1493 w 2818"/>
                <a:gd name="T55" fmla="*/ 1359 h 1908"/>
                <a:gd name="T56" fmla="*/ 1311 w 2818"/>
                <a:gd name="T57" fmla="*/ 1452 h 1908"/>
                <a:gd name="T58" fmla="*/ 1134 w 2818"/>
                <a:gd name="T59" fmla="*/ 1545 h 1908"/>
                <a:gd name="T60" fmla="*/ 998 w 2818"/>
                <a:gd name="T61" fmla="*/ 1615 h 1908"/>
                <a:gd name="T62" fmla="*/ 822 w 2818"/>
                <a:gd name="T63" fmla="*/ 1704 h 1908"/>
                <a:gd name="T64" fmla="*/ 589 w 2818"/>
                <a:gd name="T65" fmla="*/ 1818 h 1908"/>
                <a:gd name="T66" fmla="*/ 408 w 2818"/>
                <a:gd name="T67" fmla="*/ 1908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8" h="1908">
                  <a:moveTo>
                    <a:pt x="0" y="0"/>
                  </a:moveTo>
                  <a:cubicBezTo>
                    <a:pt x="27" y="0"/>
                    <a:pt x="113" y="0"/>
                    <a:pt x="165" y="1"/>
                  </a:cubicBezTo>
                  <a:cubicBezTo>
                    <a:pt x="217" y="2"/>
                    <a:pt x="258" y="3"/>
                    <a:pt x="312" y="4"/>
                  </a:cubicBezTo>
                  <a:cubicBezTo>
                    <a:pt x="366" y="5"/>
                    <a:pt x="436" y="8"/>
                    <a:pt x="491" y="9"/>
                  </a:cubicBezTo>
                  <a:cubicBezTo>
                    <a:pt x="546" y="10"/>
                    <a:pt x="589" y="11"/>
                    <a:pt x="645" y="13"/>
                  </a:cubicBezTo>
                  <a:cubicBezTo>
                    <a:pt x="701" y="15"/>
                    <a:pt x="775" y="17"/>
                    <a:pt x="830" y="19"/>
                  </a:cubicBezTo>
                  <a:cubicBezTo>
                    <a:pt x="885" y="21"/>
                    <a:pt x="925" y="25"/>
                    <a:pt x="977" y="27"/>
                  </a:cubicBezTo>
                  <a:cubicBezTo>
                    <a:pt x="1029" y="29"/>
                    <a:pt x="1075" y="30"/>
                    <a:pt x="1140" y="33"/>
                  </a:cubicBezTo>
                  <a:cubicBezTo>
                    <a:pt x="1205" y="36"/>
                    <a:pt x="1296" y="41"/>
                    <a:pt x="1365" y="45"/>
                  </a:cubicBezTo>
                  <a:cubicBezTo>
                    <a:pt x="1434" y="49"/>
                    <a:pt x="1496" y="51"/>
                    <a:pt x="1557" y="55"/>
                  </a:cubicBezTo>
                  <a:cubicBezTo>
                    <a:pt x="1618" y="59"/>
                    <a:pt x="1666" y="64"/>
                    <a:pt x="1731" y="69"/>
                  </a:cubicBezTo>
                  <a:cubicBezTo>
                    <a:pt x="1796" y="74"/>
                    <a:pt x="1877" y="81"/>
                    <a:pt x="1947" y="88"/>
                  </a:cubicBezTo>
                  <a:cubicBezTo>
                    <a:pt x="2017" y="95"/>
                    <a:pt x="2092" y="104"/>
                    <a:pt x="2153" y="112"/>
                  </a:cubicBezTo>
                  <a:cubicBezTo>
                    <a:pt x="2214" y="120"/>
                    <a:pt x="2255" y="128"/>
                    <a:pt x="2313" y="139"/>
                  </a:cubicBezTo>
                  <a:cubicBezTo>
                    <a:pt x="2371" y="150"/>
                    <a:pt x="2443" y="161"/>
                    <a:pt x="2504" y="177"/>
                  </a:cubicBezTo>
                  <a:cubicBezTo>
                    <a:pt x="2565" y="193"/>
                    <a:pt x="2635" y="216"/>
                    <a:pt x="2678" y="235"/>
                  </a:cubicBezTo>
                  <a:cubicBezTo>
                    <a:pt x="2721" y="254"/>
                    <a:pt x="2743" y="269"/>
                    <a:pt x="2765" y="291"/>
                  </a:cubicBezTo>
                  <a:cubicBezTo>
                    <a:pt x="2787" y="313"/>
                    <a:pt x="2806" y="338"/>
                    <a:pt x="2812" y="366"/>
                  </a:cubicBezTo>
                  <a:cubicBezTo>
                    <a:pt x="2818" y="394"/>
                    <a:pt x="2812" y="430"/>
                    <a:pt x="2801" y="459"/>
                  </a:cubicBezTo>
                  <a:cubicBezTo>
                    <a:pt x="2790" y="488"/>
                    <a:pt x="2771" y="513"/>
                    <a:pt x="2747" y="543"/>
                  </a:cubicBezTo>
                  <a:cubicBezTo>
                    <a:pt x="2723" y="573"/>
                    <a:pt x="2692" y="605"/>
                    <a:pt x="2658" y="636"/>
                  </a:cubicBezTo>
                  <a:cubicBezTo>
                    <a:pt x="2624" y="667"/>
                    <a:pt x="2585" y="696"/>
                    <a:pt x="2540" y="729"/>
                  </a:cubicBezTo>
                  <a:cubicBezTo>
                    <a:pt x="2495" y="762"/>
                    <a:pt x="2447" y="799"/>
                    <a:pt x="2390" y="837"/>
                  </a:cubicBezTo>
                  <a:cubicBezTo>
                    <a:pt x="2333" y="875"/>
                    <a:pt x="2262" y="917"/>
                    <a:pt x="2195" y="958"/>
                  </a:cubicBezTo>
                  <a:cubicBezTo>
                    <a:pt x="2128" y="999"/>
                    <a:pt x="2052" y="1047"/>
                    <a:pt x="1988" y="1084"/>
                  </a:cubicBezTo>
                  <a:cubicBezTo>
                    <a:pt x="1924" y="1121"/>
                    <a:pt x="1868" y="1153"/>
                    <a:pt x="1814" y="1183"/>
                  </a:cubicBezTo>
                  <a:cubicBezTo>
                    <a:pt x="1760" y="1213"/>
                    <a:pt x="1716" y="1234"/>
                    <a:pt x="1662" y="1263"/>
                  </a:cubicBezTo>
                  <a:cubicBezTo>
                    <a:pt x="1608" y="1292"/>
                    <a:pt x="1551" y="1328"/>
                    <a:pt x="1493" y="1359"/>
                  </a:cubicBezTo>
                  <a:cubicBezTo>
                    <a:pt x="1435" y="1390"/>
                    <a:pt x="1371" y="1421"/>
                    <a:pt x="1311" y="1452"/>
                  </a:cubicBezTo>
                  <a:cubicBezTo>
                    <a:pt x="1251" y="1483"/>
                    <a:pt x="1186" y="1518"/>
                    <a:pt x="1134" y="1545"/>
                  </a:cubicBezTo>
                  <a:cubicBezTo>
                    <a:pt x="1082" y="1572"/>
                    <a:pt x="1050" y="1588"/>
                    <a:pt x="998" y="1615"/>
                  </a:cubicBezTo>
                  <a:cubicBezTo>
                    <a:pt x="946" y="1642"/>
                    <a:pt x="890" y="1670"/>
                    <a:pt x="822" y="1704"/>
                  </a:cubicBezTo>
                  <a:cubicBezTo>
                    <a:pt x="754" y="1738"/>
                    <a:pt x="658" y="1784"/>
                    <a:pt x="589" y="1818"/>
                  </a:cubicBezTo>
                  <a:cubicBezTo>
                    <a:pt x="520" y="1852"/>
                    <a:pt x="464" y="1878"/>
                    <a:pt x="408" y="190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Line 12"/>
            <p:cNvSpPr>
              <a:spLocks noChangeShapeType="1"/>
            </p:cNvSpPr>
            <p:nvPr/>
          </p:nvSpPr>
          <p:spPr bwMode="auto">
            <a:xfrm>
              <a:off x="476" y="1333"/>
              <a:ext cx="24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839" y="1323"/>
              <a:ext cx="0" cy="181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Text Box 15"/>
            <p:cNvSpPr txBox="1">
              <a:spLocks noChangeArrowheads="1"/>
            </p:cNvSpPr>
            <p:nvPr/>
          </p:nvSpPr>
          <p:spPr bwMode="auto">
            <a:xfrm>
              <a:off x="839" y="130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de-DE" sz="1600" i="1">
                  <a:solidFill>
                    <a:srgbClr val="000000"/>
                  </a:solidFill>
                </a:rPr>
                <a:t>b</a:t>
              </a:r>
              <a:endParaRPr lang="fr-FR" altLang="de-DE" sz="1600" i="1">
                <a:solidFill>
                  <a:srgbClr val="000000"/>
                </a:solidFill>
              </a:endParaRPr>
            </a:p>
          </p:txBody>
        </p:sp>
        <p:sp>
          <p:nvSpPr>
            <p:cNvPr id="58" name="Text Box 16"/>
            <p:cNvSpPr txBox="1">
              <a:spLocks noChangeArrowheads="1"/>
            </p:cNvSpPr>
            <p:nvPr/>
          </p:nvSpPr>
          <p:spPr bwMode="auto">
            <a:xfrm>
              <a:off x="1837" y="1695"/>
              <a:ext cx="6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de-DE" sz="1600">
                  <a:solidFill>
                    <a:srgbClr val="FF0000"/>
                  </a:solidFill>
                </a:rPr>
                <a:t>projectile</a:t>
              </a:r>
              <a:endParaRPr lang="fr-FR" altLang="de-DE" sz="1600">
                <a:solidFill>
                  <a:srgbClr val="FF0000"/>
                </a:solidFill>
              </a:endParaRPr>
            </a:p>
          </p:txBody>
        </p:sp>
        <p:sp>
          <p:nvSpPr>
            <p:cNvPr id="59" name="Text Box 17"/>
            <p:cNvSpPr txBox="1">
              <a:spLocks noChangeArrowheads="1"/>
            </p:cNvSpPr>
            <p:nvPr/>
          </p:nvSpPr>
          <p:spPr bwMode="auto">
            <a:xfrm>
              <a:off x="2472" y="1436"/>
              <a:ext cx="4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de-DE" sz="1600">
                  <a:solidFill>
                    <a:srgbClr val="0000FF"/>
                  </a:solidFill>
                </a:rPr>
                <a:t>target</a:t>
              </a:r>
              <a:endParaRPr lang="fr-FR" altLang="de-DE" sz="1600">
                <a:solidFill>
                  <a:srgbClr val="0000FF"/>
                </a:solidFill>
              </a:endParaRPr>
            </a:p>
          </p:txBody>
        </p:sp>
        <p:sp>
          <p:nvSpPr>
            <p:cNvPr id="60" name="Freeform 19"/>
            <p:cNvSpPr>
              <a:spLocks noChangeAspect="1"/>
            </p:cNvSpPr>
            <p:nvPr/>
          </p:nvSpPr>
          <p:spPr bwMode="auto">
            <a:xfrm rot="9804066" flipV="1">
              <a:off x="2003" y="1376"/>
              <a:ext cx="529" cy="137"/>
            </a:xfrm>
            <a:custGeom>
              <a:avLst/>
              <a:gdLst>
                <a:gd name="T0" fmla="*/ 0 w 4962"/>
                <a:gd name="T1" fmla="*/ 265 h 530"/>
                <a:gd name="T2" fmla="*/ 454 w 4962"/>
                <a:gd name="T3" fmla="*/ 38 h 530"/>
                <a:gd name="T4" fmla="*/ 908 w 4962"/>
                <a:gd name="T5" fmla="*/ 492 h 530"/>
                <a:gd name="T6" fmla="*/ 1361 w 4962"/>
                <a:gd name="T7" fmla="*/ 38 h 530"/>
                <a:gd name="T8" fmla="*/ 1815 w 4962"/>
                <a:gd name="T9" fmla="*/ 492 h 530"/>
                <a:gd name="T10" fmla="*/ 2268 w 4962"/>
                <a:gd name="T11" fmla="*/ 38 h 530"/>
                <a:gd name="T12" fmla="*/ 2722 w 4962"/>
                <a:gd name="T13" fmla="*/ 464 h 530"/>
                <a:gd name="T14" fmla="*/ 3176 w 4962"/>
                <a:gd name="T15" fmla="*/ 38 h 530"/>
                <a:gd name="T16" fmla="*/ 3629 w 4962"/>
                <a:gd name="T17" fmla="*/ 492 h 530"/>
                <a:gd name="T18" fmla="*/ 4083 w 4962"/>
                <a:gd name="T19" fmla="*/ 38 h 530"/>
                <a:gd name="T20" fmla="*/ 4536 w 4962"/>
                <a:gd name="T21" fmla="*/ 492 h 530"/>
                <a:gd name="T22" fmla="*/ 4962 w 4962"/>
                <a:gd name="T23" fmla="*/ 265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2" h="530">
                  <a:moveTo>
                    <a:pt x="0" y="265"/>
                  </a:moveTo>
                  <a:cubicBezTo>
                    <a:pt x="151" y="132"/>
                    <a:pt x="303" y="0"/>
                    <a:pt x="454" y="38"/>
                  </a:cubicBezTo>
                  <a:cubicBezTo>
                    <a:pt x="605" y="76"/>
                    <a:pt x="757" y="492"/>
                    <a:pt x="908" y="492"/>
                  </a:cubicBezTo>
                  <a:cubicBezTo>
                    <a:pt x="1059" y="492"/>
                    <a:pt x="1210" y="38"/>
                    <a:pt x="1361" y="38"/>
                  </a:cubicBezTo>
                  <a:cubicBezTo>
                    <a:pt x="1512" y="38"/>
                    <a:pt x="1664" y="492"/>
                    <a:pt x="1815" y="492"/>
                  </a:cubicBezTo>
                  <a:cubicBezTo>
                    <a:pt x="1966" y="492"/>
                    <a:pt x="2117" y="43"/>
                    <a:pt x="2268" y="38"/>
                  </a:cubicBezTo>
                  <a:cubicBezTo>
                    <a:pt x="2419" y="33"/>
                    <a:pt x="2571" y="464"/>
                    <a:pt x="2722" y="464"/>
                  </a:cubicBezTo>
                  <a:cubicBezTo>
                    <a:pt x="2873" y="464"/>
                    <a:pt x="3025" y="33"/>
                    <a:pt x="3176" y="38"/>
                  </a:cubicBezTo>
                  <a:cubicBezTo>
                    <a:pt x="3327" y="43"/>
                    <a:pt x="3478" y="492"/>
                    <a:pt x="3629" y="492"/>
                  </a:cubicBezTo>
                  <a:cubicBezTo>
                    <a:pt x="3780" y="492"/>
                    <a:pt x="3932" y="38"/>
                    <a:pt x="4083" y="38"/>
                  </a:cubicBezTo>
                  <a:cubicBezTo>
                    <a:pt x="4234" y="38"/>
                    <a:pt x="4390" y="454"/>
                    <a:pt x="4536" y="492"/>
                  </a:cubicBezTo>
                  <a:cubicBezTo>
                    <a:pt x="4682" y="530"/>
                    <a:pt x="4887" y="303"/>
                    <a:pt x="4962" y="265"/>
                  </a:cubicBezTo>
                </a:path>
              </a:pathLst>
            </a:custGeom>
            <a:noFill/>
            <a:ln w="25400" cmpd="sng">
              <a:solidFill>
                <a:schemeClr val="tx1"/>
              </a:solidFill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Oval 38"/>
            <p:cNvSpPr>
              <a:spLocks noChangeArrowheads="1"/>
            </p:cNvSpPr>
            <p:nvPr/>
          </p:nvSpPr>
          <p:spPr bwMode="auto">
            <a:xfrm>
              <a:off x="1837" y="1469"/>
              <a:ext cx="226" cy="227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Oval 39"/>
            <p:cNvSpPr>
              <a:spLocks noChangeArrowheads="1"/>
            </p:cNvSpPr>
            <p:nvPr/>
          </p:nvSpPr>
          <p:spPr bwMode="auto">
            <a:xfrm>
              <a:off x="2426" y="1222"/>
              <a:ext cx="226" cy="22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Text Box 67"/>
            <p:cNvSpPr txBox="1">
              <a:spLocks noChangeArrowheads="1"/>
            </p:cNvSpPr>
            <p:nvPr/>
          </p:nvSpPr>
          <p:spPr bwMode="auto">
            <a:xfrm>
              <a:off x="2425" y="119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2400" b="1">
                  <a:solidFill>
                    <a:srgbClr val="FFFFFF"/>
                  </a:solidFill>
                </a:rPr>
                <a:t>+</a:t>
              </a:r>
              <a:endParaRPr lang="de-DE" altLang="de-DE" sz="2400" b="1">
                <a:solidFill>
                  <a:srgbClr val="FFFFFF"/>
                </a:solidFill>
              </a:endParaRPr>
            </a:p>
          </p:txBody>
        </p:sp>
        <p:sp>
          <p:nvSpPr>
            <p:cNvPr id="64" name="Text Box 68"/>
            <p:cNvSpPr txBox="1">
              <a:spLocks noChangeArrowheads="1"/>
            </p:cNvSpPr>
            <p:nvPr/>
          </p:nvSpPr>
          <p:spPr bwMode="auto">
            <a:xfrm>
              <a:off x="1837" y="1451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2400" b="1">
                  <a:solidFill>
                    <a:srgbClr val="FFFFFF"/>
                  </a:solidFill>
                </a:rPr>
                <a:t>+</a:t>
              </a:r>
              <a:endParaRPr lang="de-DE" altLang="de-DE" sz="24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65" name="Gruppieren 64"/>
          <p:cNvGrpSpPr/>
          <p:nvPr/>
        </p:nvGrpSpPr>
        <p:grpSpPr>
          <a:xfrm>
            <a:off x="1938747" y="3211488"/>
            <a:ext cx="1193093" cy="641410"/>
            <a:chOff x="1888356" y="3933056"/>
            <a:chExt cx="1193093" cy="641410"/>
          </a:xfrm>
        </p:grpSpPr>
        <p:sp>
          <p:nvSpPr>
            <p:cNvPr id="66" name="Text Box 62"/>
            <p:cNvSpPr txBox="1">
              <a:spLocks noChangeArrowheads="1"/>
            </p:cNvSpPr>
            <p:nvPr/>
          </p:nvSpPr>
          <p:spPr bwMode="auto">
            <a:xfrm>
              <a:off x="1888356" y="4174356"/>
              <a:ext cx="29687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de-DE" sz="2000" b="1" dirty="0">
                  <a:solidFill>
                    <a:srgbClr val="CC0000"/>
                  </a:solidFill>
                  <a:sym typeface="Symbol" pitchFamily="18" charset="2"/>
                </a:rPr>
                <a:t></a:t>
              </a:r>
            </a:p>
          </p:txBody>
        </p:sp>
        <p:sp>
          <p:nvSpPr>
            <p:cNvPr id="67" name="Text Box 63"/>
            <p:cNvSpPr txBox="1">
              <a:spLocks noChangeArrowheads="1"/>
            </p:cNvSpPr>
            <p:nvPr/>
          </p:nvSpPr>
          <p:spPr bwMode="auto">
            <a:xfrm>
              <a:off x="2051720" y="3933056"/>
              <a:ext cx="7969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de-DE" sz="1600" i="1" dirty="0" err="1">
                  <a:solidFill>
                    <a:srgbClr val="CC0000"/>
                  </a:solidFill>
                  <a:latin typeface="Times New Roman" pitchFamily="18" charset="0"/>
                </a:rPr>
                <a:t>lifetime</a:t>
              </a:r>
              <a:endParaRPr lang="fr-FR" altLang="de-DE" sz="1600" i="1" dirty="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68" name="Text Box 70"/>
            <p:cNvSpPr txBox="1">
              <a:spLocks noChangeArrowheads="1"/>
            </p:cNvSpPr>
            <p:nvPr/>
          </p:nvSpPr>
          <p:spPr bwMode="auto">
            <a:xfrm>
              <a:off x="2052000" y="4247381"/>
              <a:ext cx="102944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400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~</a:t>
              </a:r>
              <a:r>
                <a:rPr lang="fr-FR" altLang="de-DE" sz="1400" dirty="0">
                  <a:solidFill>
                    <a:srgbClr val="CC0000"/>
                  </a:solidFill>
                  <a:latin typeface="Times New Roman" pitchFamily="18" charset="0"/>
                </a:rPr>
                <a:t>1</a:t>
              </a:r>
              <a:r>
                <a:rPr lang="fr-FR" altLang="de-DE" sz="1400" b="1" dirty="0">
                  <a:solidFill>
                    <a:srgbClr val="CC0000"/>
                  </a:solidFill>
                  <a:latin typeface="Times New Roman" pitchFamily="18" charset="0"/>
                </a:rPr>
                <a:t>0</a:t>
              </a:r>
              <a:r>
                <a:rPr lang="fr-FR" altLang="de-DE" sz="1400" b="1" baseline="30000" dirty="0">
                  <a:solidFill>
                    <a:srgbClr val="CC0000"/>
                  </a:solidFill>
                  <a:latin typeface="Times New Roman" pitchFamily="18" charset="0"/>
                </a:rPr>
                <a:t>-12</a:t>
              </a:r>
              <a:r>
                <a:rPr lang="fr-FR" altLang="de-DE" sz="1400" b="1" dirty="0">
                  <a:solidFill>
                    <a:srgbClr val="CC0000"/>
                  </a:solidFill>
                  <a:latin typeface="Times New Roman" pitchFamily="18" charset="0"/>
                </a:rPr>
                <a:t>-10</a:t>
              </a:r>
              <a:r>
                <a:rPr lang="fr-FR" altLang="de-DE" sz="1400" b="1" baseline="30000" dirty="0">
                  <a:solidFill>
                    <a:srgbClr val="CC0000"/>
                  </a:solidFill>
                  <a:latin typeface="Times New Roman" pitchFamily="18" charset="0"/>
                </a:rPr>
                <a:t>-9</a:t>
              </a:r>
              <a:r>
                <a:rPr lang="fr-FR" altLang="de-DE" sz="1400" b="1" dirty="0">
                  <a:solidFill>
                    <a:srgbClr val="CC0000"/>
                  </a:solidFill>
                  <a:latin typeface="Times New Roman" pitchFamily="18" charset="0"/>
                </a:rPr>
                <a:t>s</a:t>
              </a:r>
            </a:p>
          </p:txBody>
        </p:sp>
      </p:grpSp>
      <p:sp>
        <p:nvSpPr>
          <p:cNvPr id="69" name="Text Box 71"/>
          <p:cNvSpPr txBox="1">
            <a:spLocks noChangeArrowheads="1"/>
          </p:cNvSpPr>
          <p:nvPr/>
        </p:nvSpPr>
        <p:spPr bwMode="auto">
          <a:xfrm>
            <a:off x="1331144" y="2143472"/>
            <a:ext cx="758825" cy="336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fr-FR" altLang="de-DE" sz="1600" b="1" dirty="0">
                <a:solidFill>
                  <a:srgbClr val="000000"/>
                </a:solidFill>
                <a:latin typeface="Times New Roman" pitchFamily="18" charset="0"/>
              </a:rPr>
              <a:t>10</a:t>
            </a:r>
            <a:r>
              <a:rPr lang="fr-FR" altLang="de-DE" sz="1600" b="1" baseline="30000" dirty="0">
                <a:solidFill>
                  <a:srgbClr val="000000"/>
                </a:solidFill>
                <a:latin typeface="Times New Roman" pitchFamily="18" charset="0"/>
              </a:rPr>
              <a:t>-22</a:t>
            </a:r>
            <a:r>
              <a:rPr lang="fr-FR" altLang="de-DE" sz="1600" b="1" dirty="0">
                <a:solidFill>
                  <a:srgbClr val="000000"/>
                </a:solidFill>
                <a:latin typeface="Times New Roman" pitchFamily="18" charset="0"/>
              </a:rPr>
              <a:t>s</a:t>
            </a:r>
          </a:p>
        </p:txBody>
      </p:sp>
      <p:grpSp>
        <p:nvGrpSpPr>
          <p:cNvPr id="70" name="Group 78"/>
          <p:cNvGrpSpPr>
            <a:grpSpLocks/>
          </p:cNvGrpSpPr>
          <p:nvPr/>
        </p:nvGrpSpPr>
        <p:grpSpPr bwMode="auto">
          <a:xfrm>
            <a:off x="3420294" y="1268760"/>
            <a:ext cx="749300" cy="712787"/>
            <a:chOff x="3393" y="1081"/>
            <a:chExt cx="472" cy="449"/>
          </a:xfrm>
        </p:grpSpPr>
        <p:sp>
          <p:nvSpPr>
            <p:cNvPr id="71" name="Oval 73"/>
            <p:cNvSpPr>
              <a:spLocks noChangeArrowheads="1"/>
            </p:cNvSpPr>
            <p:nvPr/>
          </p:nvSpPr>
          <p:spPr bwMode="auto">
            <a:xfrm>
              <a:off x="3424" y="1298"/>
              <a:ext cx="408" cy="22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Text Box 74"/>
            <p:cNvSpPr txBox="1">
              <a:spLocks noChangeArrowheads="1"/>
            </p:cNvSpPr>
            <p:nvPr/>
          </p:nvSpPr>
          <p:spPr bwMode="auto">
            <a:xfrm>
              <a:off x="3393" y="1299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b="1">
                  <a:solidFill>
                    <a:srgbClr val="FFFFFF"/>
                  </a:solidFill>
                </a:rPr>
                <a:t>+</a:t>
              </a:r>
              <a:endParaRPr lang="de-DE" altLang="de-DE" b="1">
                <a:solidFill>
                  <a:srgbClr val="FFFFFF"/>
                </a:solidFill>
              </a:endParaRPr>
            </a:p>
          </p:txBody>
        </p:sp>
        <p:sp>
          <p:nvSpPr>
            <p:cNvPr id="73" name="Text Box 75"/>
            <p:cNvSpPr txBox="1">
              <a:spLocks noChangeArrowheads="1"/>
            </p:cNvSpPr>
            <p:nvPr/>
          </p:nvSpPr>
          <p:spPr bwMode="auto">
            <a:xfrm>
              <a:off x="3665" y="1299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b="1">
                  <a:solidFill>
                    <a:srgbClr val="FFFFFF"/>
                  </a:solidFill>
                </a:rPr>
                <a:t>+</a:t>
              </a:r>
              <a:endParaRPr lang="de-DE" altLang="de-DE" b="1">
                <a:solidFill>
                  <a:srgbClr val="FFFFFF"/>
                </a:solidFill>
              </a:endParaRPr>
            </a:p>
          </p:txBody>
        </p:sp>
        <p:sp>
          <p:nvSpPr>
            <p:cNvPr id="74" name="Line 76"/>
            <p:cNvSpPr>
              <a:spLocks noChangeShapeType="1"/>
            </p:cNvSpPr>
            <p:nvPr/>
          </p:nvSpPr>
          <p:spPr bwMode="auto">
            <a:xfrm rot="10800000">
              <a:off x="3620" y="1117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AutoShape 77"/>
            <p:cNvSpPr>
              <a:spLocks noChangeAspect="1" noChangeArrowheads="1"/>
            </p:cNvSpPr>
            <p:nvPr/>
          </p:nvSpPr>
          <p:spPr bwMode="auto">
            <a:xfrm>
              <a:off x="3515" y="1081"/>
              <a:ext cx="181" cy="172"/>
            </a:xfrm>
            <a:prstGeom prst="curvedRightArrow">
              <a:avLst>
                <a:gd name="adj1" fmla="val 20000"/>
                <a:gd name="adj2" fmla="val 40000"/>
                <a:gd name="adj3" fmla="val 35078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0" name="Textfeld 79"/>
          <p:cNvSpPr txBox="1"/>
          <p:nvPr/>
        </p:nvSpPr>
        <p:spPr>
          <a:xfrm>
            <a:off x="3096000" y="3708000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Coulomb excitation: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3096000" y="4140000"/>
                <a:ext cx="6014527" cy="46396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de-DE" sz="12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𝑬</m:t>
                          </m:r>
                          <m:r>
                            <a:rPr lang="de-DE" sz="12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sz="12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2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de-DE" sz="12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2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=4.819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f>
                                <m:fPr>
                                  <m:type m:val="lin"/>
                                  <m:ctrlPr>
                                    <a:rPr lang="de-DE" sz="1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−2</m:t>
                          </m:r>
                        </m:sup>
                      </m:sSup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𝑀𝑒𝑉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−∆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𝑀𝑒𝑉</m:t>
                              </m:r>
                            </m:sub>
                          </m:sSub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𝑩</m:t>
                          </m:r>
                          <m:d>
                            <m:dPr>
                              <m:ctrlPr>
                                <a:rPr lang="de-DE" sz="12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𝑬</m:t>
                              </m:r>
                              <m:r>
                                <a:rPr lang="de-DE" sz="12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de-DE" sz="12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de-DE" sz="12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200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de-DE" sz="1200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de-DE" sz="12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de-DE" sz="12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200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de-DE" sz="1200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000" y="4140000"/>
                <a:ext cx="6014527" cy="463964"/>
              </a:xfrm>
              <a:prstGeom prst="rect">
                <a:avLst/>
              </a:prstGeom>
              <a:blipFill rotWithShape="1">
                <a:blip r:embed="rId8"/>
                <a:stretch>
                  <a:fillRect t="-34615" b="-6410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7357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41" grpId="0"/>
      <p:bldP spid="52" grpId="0" animBg="1"/>
      <p:bldP spid="6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Particle-gamma angular correlation</a:t>
            </a: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0" y="125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42" name="Picture 6" descr="Composite-Dopp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252538"/>
            <a:ext cx="4433887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9" descr="ppac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1268413"/>
            <a:ext cx="773113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8" descr="ppac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1268413"/>
            <a:ext cx="766763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8" name="Object 11"/>
          <p:cNvGraphicFramePr>
            <a:graphicFrameLocks noChangeAspect="1"/>
          </p:cNvGraphicFramePr>
          <p:nvPr/>
        </p:nvGraphicFramePr>
        <p:xfrm>
          <a:off x="7451725" y="3860800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0" name="Equation" r:id="rId6" imgW="162000" imgH="209460" progId="Equation.3">
                  <p:embed/>
                </p:oleObj>
              </mc:Choice>
              <mc:Fallback>
                <p:oleObj name="Equation" r:id="rId6" imgW="162000" imgH="2094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3860800"/>
                        <a:ext cx="3810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12"/>
          <p:cNvGraphicFramePr>
            <a:graphicFrameLocks noChangeAspect="1"/>
          </p:cNvGraphicFramePr>
          <p:nvPr/>
        </p:nvGraphicFramePr>
        <p:xfrm>
          <a:off x="8027988" y="3860800"/>
          <a:ext cx="104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1" name="Equation" r:id="rId8" imgW="495180" imgH="209460" progId="Equation.3">
                  <p:embed/>
                </p:oleObj>
              </mc:Choice>
              <mc:Fallback>
                <p:oleObj name="Equation" r:id="rId8" imgW="495180" imgH="2094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3860800"/>
                        <a:ext cx="10414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Line 15"/>
          <p:cNvSpPr>
            <a:spLocks noChangeShapeType="1"/>
          </p:cNvSpPr>
          <p:nvPr/>
        </p:nvSpPr>
        <p:spPr bwMode="auto">
          <a:xfrm rot="300000">
            <a:off x="7956550" y="3213100"/>
            <a:ext cx="360363" cy="14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" name="Line 16"/>
          <p:cNvSpPr>
            <a:spLocks noChangeShapeType="1"/>
          </p:cNvSpPr>
          <p:nvPr/>
        </p:nvSpPr>
        <p:spPr bwMode="auto">
          <a:xfrm>
            <a:off x="6372225" y="2492375"/>
            <a:ext cx="1439863" cy="649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" name="Line 18"/>
          <p:cNvSpPr>
            <a:spLocks noChangeShapeType="1"/>
          </p:cNvSpPr>
          <p:nvPr/>
        </p:nvSpPr>
        <p:spPr bwMode="auto">
          <a:xfrm flipH="1">
            <a:off x="6372225" y="2492375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84" name="Object 19"/>
          <p:cNvGraphicFramePr>
            <a:graphicFrameLocks noChangeAspect="1"/>
          </p:cNvGraphicFramePr>
          <p:nvPr/>
        </p:nvGraphicFramePr>
        <p:xfrm>
          <a:off x="2124075" y="6021388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2" name="Equation" r:id="rId10" imgW="162000" imgH="209460" progId="Equation.3">
                  <p:embed/>
                </p:oleObj>
              </mc:Choice>
              <mc:Fallback>
                <p:oleObj name="Equation" r:id="rId10" imgW="162000" imgH="2094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6021388"/>
                        <a:ext cx="3810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Line 21"/>
          <p:cNvSpPr>
            <a:spLocks noChangeShapeType="1"/>
          </p:cNvSpPr>
          <p:nvPr/>
        </p:nvSpPr>
        <p:spPr bwMode="auto">
          <a:xfrm>
            <a:off x="5651500" y="2492375"/>
            <a:ext cx="649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" name="Line 22"/>
          <p:cNvSpPr>
            <a:spLocks noChangeShapeType="1"/>
          </p:cNvSpPr>
          <p:nvPr/>
        </p:nvSpPr>
        <p:spPr bwMode="auto">
          <a:xfrm>
            <a:off x="6332538" y="2309813"/>
            <a:ext cx="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" name="Text Box 23"/>
          <p:cNvSpPr txBox="1">
            <a:spLocks noChangeArrowheads="1"/>
          </p:cNvSpPr>
          <p:nvPr/>
        </p:nvSpPr>
        <p:spPr bwMode="auto">
          <a:xfrm>
            <a:off x="4795838" y="2133600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2000" baseline="300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58</a:t>
            </a:r>
            <a:r>
              <a:rPr lang="en-US" altLang="de-DE" sz="20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Ni beam</a:t>
            </a:r>
            <a:endParaRPr lang="de-DE" altLang="de-DE" sz="200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8" name="Text Box 24"/>
          <p:cNvSpPr txBox="1">
            <a:spLocks noChangeArrowheads="1"/>
          </p:cNvSpPr>
          <p:nvPr/>
        </p:nvSpPr>
        <p:spPr bwMode="auto">
          <a:xfrm>
            <a:off x="5888038" y="1879600"/>
            <a:ext cx="70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2000" baseline="30000">
                <a:solidFill>
                  <a:srgbClr val="3333FF"/>
                </a:solidFill>
                <a:latin typeface="Times New Roman" pitchFamily="18" charset="0"/>
                <a:cs typeface="Arial" pitchFamily="34" charset="0"/>
              </a:rPr>
              <a:t>112</a:t>
            </a:r>
            <a:r>
              <a:rPr lang="en-US" altLang="de-DE" sz="2000">
                <a:solidFill>
                  <a:srgbClr val="3333FF"/>
                </a:solidFill>
                <a:latin typeface="Times New Roman" pitchFamily="18" charset="0"/>
                <a:cs typeface="Arial" pitchFamily="34" charset="0"/>
              </a:rPr>
              <a:t>Sn</a:t>
            </a:r>
            <a:endParaRPr lang="de-DE" altLang="de-DE" sz="2000">
              <a:solidFill>
                <a:srgbClr val="3333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89" name="Picture 5" descr="DSC_064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40000" y="4500000"/>
            <a:ext cx="2613522" cy="1735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00441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1"/>
          <p:cNvGrpSpPr>
            <a:grpSpLocks/>
          </p:cNvGrpSpPr>
          <p:nvPr/>
        </p:nvGrpSpPr>
        <p:grpSpPr bwMode="auto">
          <a:xfrm>
            <a:off x="827088" y="4029075"/>
            <a:ext cx="1693862" cy="1704975"/>
            <a:chOff x="521" y="2538"/>
            <a:chExt cx="1067" cy="1074"/>
          </a:xfrm>
        </p:grpSpPr>
        <p:sp>
          <p:nvSpPr>
            <p:cNvPr id="8" name="Line 20"/>
            <p:cNvSpPr>
              <a:spLocks noChangeShapeType="1"/>
            </p:cNvSpPr>
            <p:nvPr/>
          </p:nvSpPr>
          <p:spPr bwMode="auto">
            <a:xfrm>
              <a:off x="715" y="2674"/>
              <a:ext cx="713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Line 21"/>
            <p:cNvSpPr>
              <a:spLocks noChangeShapeType="1"/>
            </p:cNvSpPr>
            <p:nvPr/>
          </p:nvSpPr>
          <p:spPr bwMode="auto">
            <a:xfrm>
              <a:off x="715" y="3218"/>
              <a:ext cx="66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521" y="2538"/>
              <a:ext cx="2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de-DE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r>
                <a:rPr lang="fr-FR" altLang="de-DE" baseline="-25000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r>
                <a:rPr lang="fr-FR" altLang="de-DE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fr-FR" altLang="de-DE" baseline="30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Line 23"/>
            <p:cNvSpPr>
              <a:spLocks noChangeShapeType="1"/>
            </p:cNvSpPr>
            <p:nvPr/>
          </p:nvSpPr>
          <p:spPr bwMode="auto">
            <a:xfrm flipV="1">
              <a:off x="975" y="2674"/>
              <a:ext cx="0" cy="544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702" y="3218"/>
              <a:ext cx="5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de-DE" sz="1400">
                  <a:solidFill>
                    <a:srgbClr val="000000"/>
                  </a:solidFill>
                </a:rPr>
                <a:t>1</a:t>
              </a:r>
              <a:r>
                <a:rPr lang="fr-FR" altLang="de-DE" sz="1400" baseline="30000">
                  <a:solidFill>
                    <a:srgbClr val="000000"/>
                  </a:solidFill>
                </a:rPr>
                <a:t>st</a:t>
              </a:r>
              <a:r>
                <a:rPr lang="fr-FR" altLang="de-DE" sz="1400">
                  <a:solidFill>
                    <a:srgbClr val="000000"/>
                  </a:solidFill>
                </a:rPr>
                <a:t> order:</a:t>
              </a:r>
            </a:p>
          </p:txBody>
        </p:sp>
        <p:graphicFrame>
          <p:nvGraphicFramePr>
            <p:cNvPr id="13" name="Object 25"/>
            <p:cNvGraphicFramePr>
              <a:graphicFrameLocks noChangeAspect="1"/>
            </p:cNvGraphicFramePr>
            <p:nvPr/>
          </p:nvGraphicFramePr>
          <p:xfrm>
            <a:off x="536" y="3400"/>
            <a:ext cx="1052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07" name="Equation" r:id="rId3" imgW="1384200" imgH="279360" progId="Equation.3">
                    <p:embed/>
                  </p:oleObj>
                </mc:Choice>
                <mc:Fallback>
                  <p:oleObj name="Equation" r:id="rId3" imgW="138420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" y="3400"/>
                          <a:ext cx="1052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521" y="3082"/>
              <a:ext cx="1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de-DE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r>
                <a:rPr lang="fr-FR" altLang="de-DE" baseline="-2500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endParaRPr lang="fr-FR" altLang="de-DE" baseline="30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" name="Line 61"/>
          <p:cNvSpPr>
            <a:spLocks noChangeShapeType="1"/>
          </p:cNvSpPr>
          <p:nvPr/>
        </p:nvSpPr>
        <p:spPr bwMode="auto">
          <a:xfrm>
            <a:off x="1906588" y="4246563"/>
            <a:ext cx="0" cy="863600"/>
          </a:xfrm>
          <a:prstGeom prst="line">
            <a:avLst/>
          </a:prstGeom>
          <a:noFill/>
          <a:ln w="76200" cmpd="tri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7" name="Group 79"/>
          <p:cNvGrpSpPr>
            <a:grpSpLocks/>
          </p:cNvGrpSpPr>
          <p:nvPr/>
        </p:nvGrpSpPr>
        <p:grpSpPr bwMode="auto">
          <a:xfrm>
            <a:off x="755650" y="1989138"/>
            <a:ext cx="3873500" cy="1462087"/>
            <a:chOff x="476" y="1194"/>
            <a:chExt cx="2440" cy="921"/>
          </a:xfrm>
        </p:grpSpPr>
        <p:sp>
          <p:nvSpPr>
            <p:cNvPr id="18" name="Freeform 11"/>
            <p:cNvSpPr>
              <a:spLocks noChangeAspect="1"/>
            </p:cNvSpPr>
            <p:nvPr/>
          </p:nvSpPr>
          <p:spPr bwMode="auto">
            <a:xfrm>
              <a:off x="476" y="1503"/>
              <a:ext cx="1460" cy="612"/>
            </a:xfrm>
            <a:custGeom>
              <a:avLst/>
              <a:gdLst>
                <a:gd name="T0" fmla="*/ 0 w 2818"/>
                <a:gd name="T1" fmla="*/ 0 h 1908"/>
                <a:gd name="T2" fmla="*/ 165 w 2818"/>
                <a:gd name="T3" fmla="*/ 1 h 1908"/>
                <a:gd name="T4" fmla="*/ 312 w 2818"/>
                <a:gd name="T5" fmla="*/ 4 h 1908"/>
                <a:gd name="T6" fmla="*/ 491 w 2818"/>
                <a:gd name="T7" fmla="*/ 9 h 1908"/>
                <a:gd name="T8" fmla="*/ 645 w 2818"/>
                <a:gd name="T9" fmla="*/ 13 h 1908"/>
                <a:gd name="T10" fmla="*/ 830 w 2818"/>
                <a:gd name="T11" fmla="*/ 19 h 1908"/>
                <a:gd name="T12" fmla="*/ 977 w 2818"/>
                <a:gd name="T13" fmla="*/ 27 h 1908"/>
                <a:gd name="T14" fmla="*/ 1140 w 2818"/>
                <a:gd name="T15" fmla="*/ 33 h 1908"/>
                <a:gd name="T16" fmla="*/ 1365 w 2818"/>
                <a:gd name="T17" fmla="*/ 45 h 1908"/>
                <a:gd name="T18" fmla="*/ 1557 w 2818"/>
                <a:gd name="T19" fmla="*/ 55 h 1908"/>
                <a:gd name="T20" fmla="*/ 1731 w 2818"/>
                <a:gd name="T21" fmla="*/ 69 h 1908"/>
                <a:gd name="T22" fmla="*/ 1947 w 2818"/>
                <a:gd name="T23" fmla="*/ 88 h 1908"/>
                <a:gd name="T24" fmla="*/ 2153 w 2818"/>
                <a:gd name="T25" fmla="*/ 112 h 1908"/>
                <a:gd name="T26" fmla="*/ 2313 w 2818"/>
                <a:gd name="T27" fmla="*/ 139 h 1908"/>
                <a:gd name="T28" fmla="*/ 2504 w 2818"/>
                <a:gd name="T29" fmla="*/ 177 h 1908"/>
                <a:gd name="T30" fmla="*/ 2678 w 2818"/>
                <a:gd name="T31" fmla="*/ 235 h 1908"/>
                <a:gd name="T32" fmla="*/ 2765 w 2818"/>
                <a:gd name="T33" fmla="*/ 291 h 1908"/>
                <a:gd name="T34" fmla="*/ 2812 w 2818"/>
                <a:gd name="T35" fmla="*/ 366 h 1908"/>
                <a:gd name="T36" fmla="*/ 2801 w 2818"/>
                <a:gd name="T37" fmla="*/ 459 h 1908"/>
                <a:gd name="T38" fmla="*/ 2747 w 2818"/>
                <a:gd name="T39" fmla="*/ 543 h 1908"/>
                <a:gd name="T40" fmla="*/ 2658 w 2818"/>
                <a:gd name="T41" fmla="*/ 636 h 1908"/>
                <a:gd name="T42" fmla="*/ 2540 w 2818"/>
                <a:gd name="T43" fmla="*/ 729 h 1908"/>
                <a:gd name="T44" fmla="*/ 2390 w 2818"/>
                <a:gd name="T45" fmla="*/ 837 h 1908"/>
                <a:gd name="T46" fmla="*/ 2195 w 2818"/>
                <a:gd name="T47" fmla="*/ 958 h 1908"/>
                <a:gd name="T48" fmla="*/ 1988 w 2818"/>
                <a:gd name="T49" fmla="*/ 1084 h 1908"/>
                <a:gd name="T50" fmla="*/ 1814 w 2818"/>
                <a:gd name="T51" fmla="*/ 1183 h 1908"/>
                <a:gd name="T52" fmla="*/ 1662 w 2818"/>
                <a:gd name="T53" fmla="*/ 1263 h 1908"/>
                <a:gd name="T54" fmla="*/ 1493 w 2818"/>
                <a:gd name="T55" fmla="*/ 1359 h 1908"/>
                <a:gd name="T56" fmla="*/ 1311 w 2818"/>
                <a:gd name="T57" fmla="*/ 1452 h 1908"/>
                <a:gd name="T58" fmla="*/ 1134 w 2818"/>
                <a:gd name="T59" fmla="*/ 1545 h 1908"/>
                <a:gd name="T60" fmla="*/ 998 w 2818"/>
                <a:gd name="T61" fmla="*/ 1615 h 1908"/>
                <a:gd name="T62" fmla="*/ 822 w 2818"/>
                <a:gd name="T63" fmla="*/ 1704 h 1908"/>
                <a:gd name="T64" fmla="*/ 589 w 2818"/>
                <a:gd name="T65" fmla="*/ 1818 h 1908"/>
                <a:gd name="T66" fmla="*/ 408 w 2818"/>
                <a:gd name="T67" fmla="*/ 1908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8" h="1908">
                  <a:moveTo>
                    <a:pt x="0" y="0"/>
                  </a:moveTo>
                  <a:cubicBezTo>
                    <a:pt x="27" y="0"/>
                    <a:pt x="113" y="0"/>
                    <a:pt x="165" y="1"/>
                  </a:cubicBezTo>
                  <a:cubicBezTo>
                    <a:pt x="217" y="2"/>
                    <a:pt x="258" y="3"/>
                    <a:pt x="312" y="4"/>
                  </a:cubicBezTo>
                  <a:cubicBezTo>
                    <a:pt x="366" y="5"/>
                    <a:pt x="436" y="8"/>
                    <a:pt x="491" y="9"/>
                  </a:cubicBezTo>
                  <a:cubicBezTo>
                    <a:pt x="546" y="10"/>
                    <a:pt x="589" y="11"/>
                    <a:pt x="645" y="13"/>
                  </a:cubicBezTo>
                  <a:cubicBezTo>
                    <a:pt x="701" y="15"/>
                    <a:pt x="775" y="17"/>
                    <a:pt x="830" y="19"/>
                  </a:cubicBezTo>
                  <a:cubicBezTo>
                    <a:pt x="885" y="21"/>
                    <a:pt x="925" y="25"/>
                    <a:pt x="977" y="27"/>
                  </a:cubicBezTo>
                  <a:cubicBezTo>
                    <a:pt x="1029" y="29"/>
                    <a:pt x="1075" y="30"/>
                    <a:pt x="1140" y="33"/>
                  </a:cubicBezTo>
                  <a:cubicBezTo>
                    <a:pt x="1205" y="36"/>
                    <a:pt x="1296" y="41"/>
                    <a:pt x="1365" y="45"/>
                  </a:cubicBezTo>
                  <a:cubicBezTo>
                    <a:pt x="1434" y="49"/>
                    <a:pt x="1496" y="51"/>
                    <a:pt x="1557" y="55"/>
                  </a:cubicBezTo>
                  <a:cubicBezTo>
                    <a:pt x="1618" y="59"/>
                    <a:pt x="1666" y="64"/>
                    <a:pt x="1731" y="69"/>
                  </a:cubicBezTo>
                  <a:cubicBezTo>
                    <a:pt x="1796" y="74"/>
                    <a:pt x="1877" y="81"/>
                    <a:pt x="1947" y="88"/>
                  </a:cubicBezTo>
                  <a:cubicBezTo>
                    <a:pt x="2017" y="95"/>
                    <a:pt x="2092" y="104"/>
                    <a:pt x="2153" y="112"/>
                  </a:cubicBezTo>
                  <a:cubicBezTo>
                    <a:pt x="2214" y="120"/>
                    <a:pt x="2255" y="128"/>
                    <a:pt x="2313" y="139"/>
                  </a:cubicBezTo>
                  <a:cubicBezTo>
                    <a:pt x="2371" y="150"/>
                    <a:pt x="2443" y="161"/>
                    <a:pt x="2504" y="177"/>
                  </a:cubicBezTo>
                  <a:cubicBezTo>
                    <a:pt x="2565" y="193"/>
                    <a:pt x="2635" y="216"/>
                    <a:pt x="2678" y="235"/>
                  </a:cubicBezTo>
                  <a:cubicBezTo>
                    <a:pt x="2721" y="254"/>
                    <a:pt x="2743" y="269"/>
                    <a:pt x="2765" y="291"/>
                  </a:cubicBezTo>
                  <a:cubicBezTo>
                    <a:pt x="2787" y="313"/>
                    <a:pt x="2806" y="338"/>
                    <a:pt x="2812" y="366"/>
                  </a:cubicBezTo>
                  <a:cubicBezTo>
                    <a:pt x="2818" y="394"/>
                    <a:pt x="2812" y="430"/>
                    <a:pt x="2801" y="459"/>
                  </a:cubicBezTo>
                  <a:cubicBezTo>
                    <a:pt x="2790" y="488"/>
                    <a:pt x="2771" y="513"/>
                    <a:pt x="2747" y="543"/>
                  </a:cubicBezTo>
                  <a:cubicBezTo>
                    <a:pt x="2723" y="573"/>
                    <a:pt x="2692" y="605"/>
                    <a:pt x="2658" y="636"/>
                  </a:cubicBezTo>
                  <a:cubicBezTo>
                    <a:pt x="2624" y="667"/>
                    <a:pt x="2585" y="696"/>
                    <a:pt x="2540" y="729"/>
                  </a:cubicBezTo>
                  <a:cubicBezTo>
                    <a:pt x="2495" y="762"/>
                    <a:pt x="2447" y="799"/>
                    <a:pt x="2390" y="837"/>
                  </a:cubicBezTo>
                  <a:cubicBezTo>
                    <a:pt x="2333" y="875"/>
                    <a:pt x="2262" y="917"/>
                    <a:pt x="2195" y="958"/>
                  </a:cubicBezTo>
                  <a:cubicBezTo>
                    <a:pt x="2128" y="999"/>
                    <a:pt x="2052" y="1047"/>
                    <a:pt x="1988" y="1084"/>
                  </a:cubicBezTo>
                  <a:cubicBezTo>
                    <a:pt x="1924" y="1121"/>
                    <a:pt x="1868" y="1153"/>
                    <a:pt x="1814" y="1183"/>
                  </a:cubicBezTo>
                  <a:cubicBezTo>
                    <a:pt x="1760" y="1213"/>
                    <a:pt x="1716" y="1234"/>
                    <a:pt x="1662" y="1263"/>
                  </a:cubicBezTo>
                  <a:cubicBezTo>
                    <a:pt x="1608" y="1292"/>
                    <a:pt x="1551" y="1328"/>
                    <a:pt x="1493" y="1359"/>
                  </a:cubicBezTo>
                  <a:cubicBezTo>
                    <a:pt x="1435" y="1390"/>
                    <a:pt x="1371" y="1421"/>
                    <a:pt x="1311" y="1452"/>
                  </a:cubicBezTo>
                  <a:cubicBezTo>
                    <a:pt x="1251" y="1483"/>
                    <a:pt x="1186" y="1518"/>
                    <a:pt x="1134" y="1545"/>
                  </a:cubicBezTo>
                  <a:cubicBezTo>
                    <a:pt x="1082" y="1572"/>
                    <a:pt x="1050" y="1588"/>
                    <a:pt x="998" y="1615"/>
                  </a:cubicBezTo>
                  <a:cubicBezTo>
                    <a:pt x="946" y="1642"/>
                    <a:pt x="890" y="1670"/>
                    <a:pt x="822" y="1704"/>
                  </a:cubicBezTo>
                  <a:cubicBezTo>
                    <a:pt x="754" y="1738"/>
                    <a:pt x="658" y="1784"/>
                    <a:pt x="589" y="1818"/>
                  </a:cubicBezTo>
                  <a:cubicBezTo>
                    <a:pt x="520" y="1852"/>
                    <a:pt x="464" y="1878"/>
                    <a:pt x="408" y="190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476" y="1333"/>
              <a:ext cx="24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839" y="1323"/>
              <a:ext cx="0" cy="181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839" y="130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de-DE" sz="1600" i="1">
                  <a:solidFill>
                    <a:srgbClr val="000000"/>
                  </a:solidFill>
                </a:rPr>
                <a:t>b</a:t>
              </a:r>
              <a:endParaRPr lang="fr-FR" altLang="de-DE" sz="1600" i="1">
                <a:solidFill>
                  <a:srgbClr val="000000"/>
                </a:solidFill>
              </a:endParaRPr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1837" y="1695"/>
              <a:ext cx="6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de-DE" sz="1600">
                  <a:solidFill>
                    <a:srgbClr val="FF0000"/>
                  </a:solidFill>
                </a:rPr>
                <a:t>projectile</a:t>
              </a:r>
              <a:endParaRPr lang="fr-FR" altLang="de-DE" sz="1600">
                <a:solidFill>
                  <a:srgbClr val="FF0000"/>
                </a:solidFill>
              </a:endParaRP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2472" y="1436"/>
              <a:ext cx="4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de-DE" sz="1600">
                  <a:solidFill>
                    <a:srgbClr val="0000FF"/>
                  </a:solidFill>
                </a:rPr>
                <a:t>target</a:t>
              </a:r>
              <a:endParaRPr lang="fr-FR" altLang="de-DE" sz="1600">
                <a:solidFill>
                  <a:srgbClr val="0000FF"/>
                </a:solidFill>
              </a:endParaRPr>
            </a:p>
          </p:txBody>
        </p:sp>
        <p:sp>
          <p:nvSpPr>
            <p:cNvPr id="24" name="Freeform 19"/>
            <p:cNvSpPr>
              <a:spLocks noChangeAspect="1"/>
            </p:cNvSpPr>
            <p:nvPr/>
          </p:nvSpPr>
          <p:spPr bwMode="auto">
            <a:xfrm rot="9804066" flipV="1">
              <a:off x="2003" y="1376"/>
              <a:ext cx="529" cy="137"/>
            </a:xfrm>
            <a:custGeom>
              <a:avLst/>
              <a:gdLst>
                <a:gd name="T0" fmla="*/ 0 w 4962"/>
                <a:gd name="T1" fmla="*/ 265 h 530"/>
                <a:gd name="T2" fmla="*/ 454 w 4962"/>
                <a:gd name="T3" fmla="*/ 38 h 530"/>
                <a:gd name="T4" fmla="*/ 908 w 4962"/>
                <a:gd name="T5" fmla="*/ 492 h 530"/>
                <a:gd name="T6" fmla="*/ 1361 w 4962"/>
                <a:gd name="T7" fmla="*/ 38 h 530"/>
                <a:gd name="T8" fmla="*/ 1815 w 4962"/>
                <a:gd name="T9" fmla="*/ 492 h 530"/>
                <a:gd name="T10" fmla="*/ 2268 w 4962"/>
                <a:gd name="T11" fmla="*/ 38 h 530"/>
                <a:gd name="T12" fmla="*/ 2722 w 4962"/>
                <a:gd name="T13" fmla="*/ 464 h 530"/>
                <a:gd name="T14" fmla="*/ 3176 w 4962"/>
                <a:gd name="T15" fmla="*/ 38 h 530"/>
                <a:gd name="T16" fmla="*/ 3629 w 4962"/>
                <a:gd name="T17" fmla="*/ 492 h 530"/>
                <a:gd name="T18" fmla="*/ 4083 w 4962"/>
                <a:gd name="T19" fmla="*/ 38 h 530"/>
                <a:gd name="T20" fmla="*/ 4536 w 4962"/>
                <a:gd name="T21" fmla="*/ 492 h 530"/>
                <a:gd name="T22" fmla="*/ 4962 w 4962"/>
                <a:gd name="T23" fmla="*/ 265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2" h="530">
                  <a:moveTo>
                    <a:pt x="0" y="265"/>
                  </a:moveTo>
                  <a:cubicBezTo>
                    <a:pt x="151" y="132"/>
                    <a:pt x="303" y="0"/>
                    <a:pt x="454" y="38"/>
                  </a:cubicBezTo>
                  <a:cubicBezTo>
                    <a:pt x="605" y="76"/>
                    <a:pt x="757" y="492"/>
                    <a:pt x="908" y="492"/>
                  </a:cubicBezTo>
                  <a:cubicBezTo>
                    <a:pt x="1059" y="492"/>
                    <a:pt x="1210" y="38"/>
                    <a:pt x="1361" y="38"/>
                  </a:cubicBezTo>
                  <a:cubicBezTo>
                    <a:pt x="1512" y="38"/>
                    <a:pt x="1664" y="492"/>
                    <a:pt x="1815" y="492"/>
                  </a:cubicBezTo>
                  <a:cubicBezTo>
                    <a:pt x="1966" y="492"/>
                    <a:pt x="2117" y="43"/>
                    <a:pt x="2268" y="38"/>
                  </a:cubicBezTo>
                  <a:cubicBezTo>
                    <a:pt x="2419" y="33"/>
                    <a:pt x="2571" y="464"/>
                    <a:pt x="2722" y="464"/>
                  </a:cubicBezTo>
                  <a:cubicBezTo>
                    <a:pt x="2873" y="464"/>
                    <a:pt x="3025" y="33"/>
                    <a:pt x="3176" y="38"/>
                  </a:cubicBezTo>
                  <a:cubicBezTo>
                    <a:pt x="3327" y="43"/>
                    <a:pt x="3478" y="492"/>
                    <a:pt x="3629" y="492"/>
                  </a:cubicBezTo>
                  <a:cubicBezTo>
                    <a:pt x="3780" y="492"/>
                    <a:pt x="3932" y="38"/>
                    <a:pt x="4083" y="38"/>
                  </a:cubicBezTo>
                  <a:cubicBezTo>
                    <a:pt x="4234" y="38"/>
                    <a:pt x="4390" y="454"/>
                    <a:pt x="4536" y="492"/>
                  </a:cubicBezTo>
                  <a:cubicBezTo>
                    <a:pt x="4682" y="530"/>
                    <a:pt x="4887" y="303"/>
                    <a:pt x="4962" y="265"/>
                  </a:cubicBezTo>
                </a:path>
              </a:pathLst>
            </a:custGeom>
            <a:noFill/>
            <a:ln w="25400" cmpd="sng">
              <a:solidFill>
                <a:schemeClr val="tx1"/>
              </a:solidFill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Oval 38"/>
            <p:cNvSpPr>
              <a:spLocks noChangeArrowheads="1"/>
            </p:cNvSpPr>
            <p:nvPr/>
          </p:nvSpPr>
          <p:spPr bwMode="auto">
            <a:xfrm>
              <a:off x="1837" y="1469"/>
              <a:ext cx="226" cy="227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2426" y="1222"/>
              <a:ext cx="226" cy="22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Text Box 67"/>
            <p:cNvSpPr txBox="1">
              <a:spLocks noChangeArrowheads="1"/>
            </p:cNvSpPr>
            <p:nvPr/>
          </p:nvSpPr>
          <p:spPr bwMode="auto">
            <a:xfrm>
              <a:off x="2425" y="119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2400" b="1">
                  <a:solidFill>
                    <a:srgbClr val="FFFFFF"/>
                  </a:solidFill>
                </a:rPr>
                <a:t>+</a:t>
              </a:r>
              <a:endParaRPr lang="de-DE" altLang="de-DE" sz="2400" b="1">
                <a:solidFill>
                  <a:srgbClr val="FFFFFF"/>
                </a:solidFill>
              </a:endParaRPr>
            </a:p>
          </p:txBody>
        </p:sp>
        <p:sp>
          <p:nvSpPr>
            <p:cNvPr id="28" name="Text Box 68"/>
            <p:cNvSpPr txBox="1">
              <a:spLocks noChangeArrowheads="1"/>
            </p:cNvSpPr>
            <p:nvPr/>
          </p:nvSpPr>
          <p:spPr bwMode="auto">
            <a:xfrm>
              <a:off x="1837" y="1451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2400" b="1">
                  <a:solidFill>
                    <a:srgbClr val="FFFFFF"/>
                  </a:solidFill>
                </a:rPr>
                <a:t>+</a:t>
              </a:r>
              <a:endParaRPr lang="de-DE" altLang="de-DE" sz="24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Group 95"/>
          <p:cNvGrpSpPr>
            <a:grpSpLocks/>
          </p:cNvGrpSpPr>
          <p:nvPr/>
        </p:nvGrpSpPr>
        <p:grpSpPr bwMode="auto">
          <a:xfrm>
            <a:off x="2247900" y="3716338"/>
            <a:ext cx="1385888" cy="698500"/>
            <a:chOff x="1416" y="2341"/>
            <a:chExt cx="873" cy="440"/>
          </a:xfrm>
        </p:grpSpPr>
        <p:sp>
          <p:nvSpPr>
            <p:cNvPr id="30" name="Text Box 62"/>
            <p:cNvSpPr txBox="1">
              <a:spLocks noChangeArrowheads="1"/>
            </p:cNvSpPr>
            <p:nvPr/>
          </p:nvSpPr>
          <p:spPr bwMode="auto">
            <a:xfrm>
              <a:off x="1416" y="2493"/>
              <a:ext cx="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de-DE" sz="2400" b="1">
                  <a:solidFill>
                    <a:srgbClr val="CC0000"/>
                  </a:solidFill>
                  <a:sym typeface="Symbol" pitchFamily="18" charset="2"/>
                </a:rPr>
                <a:t></a:t>
              </a:r>
            </a:p>
          </p:txBody>
        </p:sp>
        <p:sp>
          <p:nvSpPr>
            <p:cNvPr id="31" name="Text Box 63"/>
            <p:cNvSpPr txBox="1">
              <a:spLocks noChangeArrowheads="1"/>
            </p:cNvSpPr>
            <p:nvPr/>
          </p:nvSpPr>
          <p:spPr bwMode="auto">
            <a:xfrm>
              <a:off x="1565" y="2341"/>
              <a:ext cx="5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de-DE" sz="1600" i="1" dirty="0" err="1">
                  <a:solidFill>
                    <a:srgbClr val="CC0000"/>
                  </a:solidFill>
                  <a:latin typeface="Times New Roman" pitchFamily="18" charset="0"/>
                </a:rPr>
                <a:t>lifetime</a:t>
              </a:r>
              <a:endParaRPr lang="fr-FR" altLang="de-DE" sz="1600" i="1" dirty="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32" name="Text Box 70"/>
            <p:cNvSpPr txBox="1">
              <a:spLocks noChangeArrowheads="1"/>
            </p:cNvSpPr>
            <p:nvPr/>
          </p:nvSpPr>
          <p:spPr bwMode="auto">
            <a:xfrm>
              <a:off x="1565" y="2539"/>
              <a:ext cx="7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~</a:t>
              </a:r>
              <a:r>
                <a:rPr lang="fr-FR" altLang="de-DE" sz="1600" dirty="0">
                  <a:solidFill>
                    <a:srgbClr val="CC0000"/>
                  </a:solidFill>
                  <a:latin typeface="Times New Roman" pitchFamily="18" charset="0"/>
                </a:rPr>
                <a:t>1</a:t>
              </a:r>
              <a:r>
                <a:rPr lang="fr-FR" altLang="de-DE" sz="1600" b="1" dirty="0">
                  <a:solidFill>
                    <a:srgbClr val="CC0000"/>
                  </a:solidFill>
                  <a:latin typeface="Times New Roman" pitchFamily="18" charset="0"/>
                </a:rPr>
                <a:t>0</a:t>
              </a:r>
              <a:r>
                <a:rPr lang="fr-FR" altLang="de-DE" sz="1600" b="1" baseline="30000" dirty="0">
                  <a:solidFill>
                    <a:srgbClr val="CC0000"/>
                  </a:solidFill>
                  <a:latin typeface="Times New Roman" pitchFamily="18" charset="0"/>
                </a:rPr>
                <a:t>-12</a:t>
              </a:r>
              <a:r>
                <a:rPr lang="fr-FR" altLang="de-DE" sz="1600" b="1" dirty="0">
                  <a:solidFill>
                    <a:srgbClr val="CC0000"/>
                  </a:solidFill>
                  <a:latin typeface="Times New Roman" pitchFamily="18" charset="0"/>
                </a:rPr>
                <a:t>-10</a:t>
              </a:r>
              <a:r>
                <a:rPr lang="fr-FR" altLang="de-DE" sz="1600" b="1" baseline="30000" dirty="0">
                  <a:solidFill>
                    <a:srgbClr val="CC0000"/>
                  </a:solidFill>
                  <a:latin typeface="Times New Roman" pitchFamily="18" charset="0"/>
                </a:rPr>
                <a:t>-9</a:t>
              </a:r>
              <a:r>
                <a:rPr lang="fr-FR" altLang="de-DE" sz="1600" b="1" dirty="0">
                  <a:solidFill>
                    <a:srgbClr val="CC0000"/>
                  </a:solidFill>
                  <a:latin typeface="Times New Roman" pitchFamily="18" charset="0"/>
                </a:rPr>
                <a:t>s</a:t>
              </a:r>
            </a:p>
          </p:txBody>
        </p:sp>
      </p:grpSp>
      <p:sp>
        <p:nvSpPr>
          <p:cNvPr id="33" name="Text Box 71"/>
          <p:cNvSpPr txBox="1">
            <a:spLocks noChangeArrowheads="1"/>
          </p:cNvSpPr>
          <p:nvPr/>
        </p:nvSpPr>
        <p:spPr bwMode="auto">
          <a:xfrm>
            <a:off x="1619250" y="2565400"/>
            <a:ext cx="758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fr-FR" altLang="de-DE" sz="1600" b="1" dirty="0">
                <a:solidFill>
                  <a:srgbClr val="000000"/>
                </a:solidFill>
                <a:latin typeface="Times New Roman" pitchFamily="18" charset="0"/>
              </a:rPr>
              <a:t>10</a:t>
            </a:r>
            <a:r>
              <a:rPr lang="fr-FR" altLang="de-DE" sz="1600" b="1" baseline="30000" dirty="0">
                <a:solidFill>
                  <a:srgbClr val="000000"/>
                </a:solidFill>
                <a:latin typeface="Times New Roman" pitchFamily="18" charset="0"/>
              </a:rPr>
              <a:t>-22</a:t>
            </a:r>
            <a:r>
              <a:rPr lang="fr-FR" altLang="de-DE" sz="1600" b="1" dirty="0">
                <a:solidFill>
                  <a:srgbClr val="000000"/>
                </a:solidFill>
                <a:latin typeface="Times New Roman" pitchFamily="18" charset="0"/>
              </a:rPr>
              <a:t>s</a:t>
            </a:r>
          </a:p>
        </p:txBody>
      </p:sp>
      <p:grpSp>
        <p:nvGrpSpPr>
          <p:cNvPr id="35" name="Group 78"/>
          <p:cNvGrpSpPr>
            <a:grpSpLocks/>
          </p:cNvGrpSpPr>
          <p:nvPr/>
        </p:nvGrpSpPr>
        <p:grpSpPr bwMode="auto">
          <a:xfrm>
            <a:off x="3708400" y="1690688"/>
            <a:ext cx="749300" cy="712787"/>
            <a:chOff x="3393" y="1081"/>
            <a:chExt cx="472" cy="449"/>
          </a:xfrm>
        </p:grpSpPr>
        <p:sp>
          <p:nvSpPr>
            <p:cNvPr id="36" name="Oval 73"/>
            <p:cNvSpPr>
              <a:spLocks noChangeArrowheads="1"/>
            </p:cNvSpPr>
            <p:nvPr/>
          </p:nvSpPr>
          <p:spPr bwMode="auto">
            <a:xfrm>
              <a:off x="3424" y="1298"/>
              <a:ext cx="408" cy="22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Text Box 74"/>
            <p:cNvSpPr txBox="1">
              <a:spLocks noChangeArrowheads="1"/>
            </p:cNvSpPr>
            <p:nvPr/>
          </p:nvSpPr>
          <p:spPr bwMode="auto">
            <a:xfrm>
              <a:off x="3393" y="1299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b="1">
                  <a:solidFill>
                    <a:srgbClr val="FFFFFF"/>
                  </a:solidFill>
                </a:rPr>
                <a:t>+</a:t>
              </a:r>
              <a:endParaRPr lang="de-DE" altLang="de-DE" b="1">
                <a:solidFill>
                  <a:srgbClr val="FFFFFF"/>
                </a:solidFill>
              </a:endParaRPr>
            </a:p>
          </p:txBody>
        </p:sp>
        <p:sp>
          <p:nvSpPr>
            <p:cNvPr id="38" name="Text Box 75"/>
            <p:cNvSpPr txBox="1">
              <a:spLocks noChangeArrowheads="1"/>
            </p:cNvSpPr>
            <p:nvPr/>
          </p:nvSpPr>
          <p:spPr bwMode="auto">
            <a:xfrm>
              <a:off x="3665" y="1299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b="1">
                  <a:solidFill>
                    <a:srgbClr val="FFFFFF"/>
                  </a:solidFill>
                </a:rPr>
                <a:t>+</a:t>
              </a:r>
              <a:endParaRPr lang="de-DE" altLang="de-DE" b="1">
                <a:solidFill>
                  <a:srgbClr val="FFFFFF"/>
                </a:solidFill>
              </a:endParaRPr>
            </a:p>
          </p:txBody>
        </p:sp>
        <p:sp>
          <p:nvSpPr>
            <p:cNvPr id="39" name="Line 76"/>
            <p:cNvSpPr>
              <a:spLocks noChangeShapeType="1"/>
            </p:cNvSpPr>
            <p:nvPr/>
          </p:nvSpPr>
          <p:spPr bwMode="auto">
            <a:xfrm rot="10800000">
              <a:off x="3620" y="1117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AutoShape 77"/>
            <p:cNvSpPr>
              <a:spLocks noChangeAspect="1" noChangeArrowheads="1"/>
            </p:cNvSpPr>
            <p:nvPr/>
          </p:nvSpPr>
          <p:spPr bwMode="auto">
            <a:xfrm>
              <a:off x="3515" y="1081"/>
              <a:ext cx="181" cy="172"/>
            </a:xfrm>
            <a:prstGeom prst="curvedRightArrow">
              <a:avLst>
                <a:gd name="adj1" fmla="val 20000"/>
                <a:gd name="adj2" fmla="val 40000"/>
                <a:gd name="adj3" fmla="val 35078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0" y="2124000"/>
                <a:ext cx="1067279" cy="4396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2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2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2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2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2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sub>
                          </m:sSub>
                        </m:num>
                        <m:den>
                          <m:r>
                            <a:rPr lang="de-DE" sz="12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2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24000"/>
                <a:ext cx="1067279" cy="43960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540000" y="1195200"/>
            <a:ext cx="6053137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15000"/>
              </a:lnSpc>
            </a:pPr>
            <a:r>
              <a:rPr lang="en-US" altLang="de-DE" sz="1600" dirty="0"/>
              <a:t>Nuclear excitation by electromagnetic field acting between nuclei.</a:t>
            </a:r>
            <a:endParaRPr lang="fr-FR" altLang="de-DE" sz="1600" dirty="0"/>
          </a:p>
        </p:txBody>
      </p:sp>
      <p:sp>
        <p:nvSpPr>
          <p:cNvPr id="57" name="Text Box 80"/>
          <p:cNvSpPr txBox="1">
            <a:spLocks noChangeArrowheads="1"/>
          </p:cNvSpPr>
          <p:nvPr/>
        </p:nvSpPr>
        <p:spPr bwMode="auto">
          <a:xfrm>
            <a:off x="5256000" y="1620000"/>
            <a:ext cx="1497526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sz="1400" b="1" i="1" u="sng" dirty="0">
                <a:solidFill>
                  <a:srgbClr val="0000FF"/>
                </a:solidFill>
              </a:rPr>
              <a:t>observables:</a:t>
            </a:r>
          </a:p>
          <a:p>
            <a:pPr algn="l"/>
            <a:endParaRPr lang="en-US" altLang="de-DE" sz="300" b="1" i="1" u="sng" dirty="0">
              <a:solidFill>
                <a:srgbClr val="0000FF"/>
              </a:solidFill>
            </a:endParaRPr>
          </a:p>
          <a:p>
            <a:pPr algn="l"/>
            <a:r>
              <a:rPr lang="en-US" altLang="de-DE" sz="1400" dirty="0">
                <a:latin typeface="Times New Roman" pitchFamily="18" charset="0"/>
              </a:rPr>
              <a:t>1. scattering angle</a:t>
            </a:r>
          </a:p>
          <a:p>
            <a:pPr algn="l"/>
            <a:endParaRPr lang="en-US" altLang="de-DE" sz="1000" dirty="0">
              <a:latin typeface="Times New Roman" pitchFamily="18" charset="0"/>
            </a:endParaRPr>
          </a:p>
          <a:p>
            <a:pPr algn="l"/>
            <a:r>
              <a:rPr lang="en-US" altLang="de-DE" sz="1400" dirty="0">
                <a:latin typeface="Times New Roman" pitchFamily="18" charset="0"/>
              </a:rPr>
              <a:t>2. intensity</a:t>
            </a:r>
            <a:endParaRPr lang="de-DE" altLang="de-DE" sz="14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7"/>
              <p:cNvSpPr txBox="1"/>
              <p:nvPr/>
            </p:nvSpPr>
            <p:spPr>
              <a:xfrm>
                <a:off x="6660000" y="1890000"/>
                <a:ext cx="11458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𝑙𝑎𝑏</m:t>
                          </m:r>
                        </m:sub>
                      </m:sSub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𝑐𝑚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Textfeld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000" y="1890000"/>
                <a:ext cx="1145891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feld 58"/>
              <p:cNvSpPr txBox="1"/>
              <p:nvPr/>
            </p:nvSpPr>
            <p:spPr>
              <a:xfrm>
                <a:off x="6660000" y="2134800"/>
                <a:ext cx="2040494" cy="560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𝑅𝑢𝑡h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𝑐𝑚</m:t>
                              </m:r>
                            </m:sub>
                          </m:sSub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9" name="Textfeld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000" y="2134800"/>
                <a:ext cx="2040494" cy="56092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feld 59"/>
              <p:cNvSpPr txBox="1"/>
              <p:nvPr/>
            </p:nvSpPr>
            <p:spPr>
              <a:xfrm>
                <a:off x="6660000" y="2628000"/>
                <a:ext cx="2167837" cy="5377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𝑖𝑛𝑒𝑙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𝑐𝑚</m:t>
                              </m:r>
                            </m:sub>
                          </m:sSub>
                        </m:den>
                      </m:f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de-DE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de-DE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⟶</m:t>
                                  </m:r>
                                  <m:r>
                                    <a:rPr lang="de-DE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𝒇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𝑅𝑢𝑡h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0" name="Textfeld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000" y="2628000"/>
                <a:ext cx="2167837" cy="53771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38" y="3679346"/>
            <a:ext cx="2433734" cy="270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2555776" y="4500000"/>
                <a:ext cx="3653116" cy="49705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𝝉</m:t>
                          </m:r>
                        </m:den>
                      </m:f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de-DE" sz="1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de-DE" sz="1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de-DE" sz="1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𝟐𝟑</m:t>
                      </m:r>
                      <m:r>
                        <a:rPr lang="de-DE" sz="1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𝟏𝟑</m:t>
                          </m:r>
                        </m:sup>
                      </m:sSup>
                      <m:r>
                        <a:rPr lang="de-DE" sz="1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𝑩</m:t>
                      </m:r>
                      <m:d>
                        <m:dPr>
                          <m:ctrlP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𝑬</m:t>
                          </m:r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de-DE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de-DE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sub>
                          </m:sSub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de-DE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de-DE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de-DE" sz="1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𝑬</m:t>
                          </m:r>
                        </m:e>
                        <m:sub>
                          <m:r>
                            <a:rPr lang="de-DE" sz="1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𝜸</m:t>
                          </m:r>
                        </m:sub>
                        <m:sup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sup>
                      </m:sSubSup>
                      <m:r>
                        <a:rPr lang="de-DE" sz="1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de-DE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de-DE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500000"/>
                <a:ext cx="3653116" cy="49705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pieren 4"/>
          <p:cNvGrpSpPr/>
          <p:nvPr/>
        </p:nvGrpSpPr>
        <p:grpSpPr>
          <a:xfrm>
            <a:off x="360000" y="5940000"/>
            <a:ext cx="3018383" cy="461665"/>
            <a:chOff x="395536" y="5919663"/>
            <a:chExt cx="3018383" cy="461665"/>
          </a:xfrm>
        </p:grpSpPr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95536" y="5919663"/>
              <a:ext cx="301838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de-DE" sz="1200" i="1" dirty="0">
                  <a:solidFill>
                    <a:srgbClr val="000000"/>
                  </a:solidFill>
                  <a:latin typeface="Times New Roman" pitchFamily="18" charset="0"/>
                </a:rPr>
                <a:t>The </a:t>
              </a:r>
              <a:r>
                <a:rPr lang="en-US" altLang="de-DE" sz="1200" i="1" dirty="0" smtClean="0">
                  <a:solidFill>
                    <a:srgbClr val="000000"/>
                  </a:solidFill>
                  <a:latin typeface="Times New Roman" pitchFamily="18" charset="0"/>
                </a:rPr>
                <a:t>inelastic </a:t>
              </a:r>
              <a:r>
                <a:rPr lang="en-US" altLang="de-DE" sz="1200" i="1" dirty="0">
                  <a:solidFill>
                    <a:srgbClr val="000000"/>
                  </a:solidFill>
                  <a:latin typeface="Times New Roman" pitchFamily="18" charset="0"/>
                </a:rPr>
                <a:t>cross section  </a:t>
              </a:r>
              <a:r>
                <a:rPr lang="en-US" altLang="de-DE" sz="1200" i="1" dirty="0" smtClean="0">
                  <a:solidFill>
                    <a:srgbClr val="000000"/>
                  </a:solidFill>
                  <a:latin typeface="Times New Roman" pitchFamily="18" charset="0"/>
                </a:rPr>
                <a:t>                      </a:t>
              </a:r>
            </a:p>
            <a:p>
              <a:pPr eaLnBrk="0" hangingPunct="0"/>
              <a:r>
                <a:rPr lang="en-US" altLang="de-DE" sz="1200" i="1" dirty="0" smtClean="0">
                  <a:solidFill>
                    <a:srgbClr val="000000"/>
                  </a:solidFill>
                  <a:latin typeface="Times New Roman" pitchFamily="18" charset="0"/>
                </a:rPr>
                <a:t>is a direct measure of the E</a:t>
              </a:r>
              <a:r>
                <a:rPr lang="en-US" altLang="de-DE" sz="1200" i="1" dirty="0" smtClea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2 matrix elements</a:t>
              </a:r>
              <a:endParaRPr lang="en-US" altLang="de-DE" sz="1200" i="1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feld 3"/>
                <p:cNvSpPr txBox="1"/>
                <p:nvPr/>
              </p:nvSpPr>
              <p:spPr>
                <a:xfrm>
                  <a:off x="2116609" y="5919663"/>
                  <a:ext cx="101523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de-DE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𝑖𝑛𝑒𝑙</m:t>
                                </m:r>
                              </m:sub>
                            </m:sSub>
                          </m:num>
                          <m:den>
                            <m:r>
                              <a:rPr lang="de-DE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de-DE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de-DE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𝑐𝑚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" name="Textfeld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6609" y="5919663"/>
                  <a:ext cx="1015231" cy="276999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91304" r="-5988" b="-1456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2960623" y="5271848"/>
                <a:ext cx="3267561" cy="533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2;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𝑀</m:t>
                                  </m:r>
                                  <m:d>
                                    <m:d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623" y="5271848"/>
                <a:ext cx="3267561" cy="533416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feld 53"/>
          <p:cNvSpPr txBox="1"/>
          <p:nvPr/>
        </p:nvSpPr>
        <p:spPr>
          <a:xfrm>
            <a:off x="720000" y="6624000"/>
            <a:ext cx="27975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H.J. </a:t>
            </a:r>
            <a:r>
              <a:rPr lang="en-US" sz="1000" dirty="0" err="1" smtClean="0"/>
              <a:t>Wollersheim</a:t>
            </a:r>
            <a:r>
              <a:rPr lang="en-US" sz="1000" dirty="0" smtClean="0"/>
              <a:t> et al., Phys. Lett 48B (1974) 323</a:t>
            </a:r>
            <a:endParaRPr lang="en-US" sz="1000" dirty="0"/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6660000" y="3384000"/>
            <a:ext cx="19639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de-DE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de-DE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-particle spectroscopy</a:t>
            </a:r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Coulomb excitation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particle detection</a:t>
            </a:r>
          </a:p>
        </p:txBody>
      </p:sp>
    </p:spTree>
    <p:extLst>
      <p:ext uri="{BB962C8B-B14F-4D97-AF65-F5344CB8AC3E}">
        <p14:creationId xmlns:p14="http://schemas.microsoft.com/office/powerpoint/2010/main" val="42700100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3 0.01736 C -0.0842 0.07708 -0.14341 0.13681 -0.15938 0.18033 C -0.17535 0.22384 -0.14809 0.25139 -0.12084 0.27894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/>
      <p:bldP spid="33" grpId="1"/>
      <p:bldP spid="3" grpId="0" animBg="1"/>
      <p:bldP spid="7" grpId="0"/>
      <p:bldP spid="4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Conversion electrons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195200"/>
            <a:ext cx="8241287" cy="312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Text Box 121"/>
          <p:cNvSpPr txBox="1">
            <a:spLocks noChangeArrowheads="1"/>
          </p:cNvSpPr>
          <p:nvPr/>
        </p:nvSpPr>
        <p:spPr bwMode="auto">
          <a:xfrm>
            <a:off x="611560" y="4383236"/>
            <a:ext cx="7993063" cy="2070100"/>
          </a:xfrm>
          <a:prstGeom prst="rect">
            <a:avLst/>
          </a:prstGeom>
          <a:solidFill>
            <a:srgbClr val="CCFFCC">
              <a:alpha val="2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Energetics of CE-decay (</a:t>
            </a:r>
            <a:r>
              <a:rPr lang="en-US" altLang="de-DE" b="1" dirty="0" err="1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de-DE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=K, L, M,….)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b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de-DE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de-DE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b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de-DE" b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de-DE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b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ce,i</a:t>
            </a:r>
            <a:r>
              <a:rPr lang="en-US" altLang="de-DE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de-DE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b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BE,i</a:t>
            </a:r>
            <a:endParaRPr lang="en-US" altLang="de-DE" b="1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z="800" b="1" dirty="0" smtClean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de-DE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and CE-decays are independent; transition probability (λ ~ Intensity)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z="800" b="1" dirty="0" smtClean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de-DE" b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de-DE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de-DE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de-DE" b="1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de-DE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de-DE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de-DE" b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altLang="de-DE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de-DE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de-DE" b="1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de-DE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de-DE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de-DE" b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de-DE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de-DE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de-DE" b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de-DE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de-DE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de-DE" b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de-DE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altLang="de-DE" b="1" dirty="0" smtClean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Conversion coefficient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de-DE" b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de-DE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de-DE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de-DE" b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CE,i</a:t>
            </a:r>
            <a:r>
              <a:rPr lang="en-US" altLang="de-DE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de-DE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de-DE" b="1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US" altLang="de-DE" b="1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altLang="de-DE" sz="800" b="1" baseline="-25000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649302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Coulomb excitation results of semi-magic Sn isotopes</a:t>
            </a:r>
          </a:p>
        </p:txBody>
      </p:sp>
      <p:pic>
        <p:nvPicPr>
          <p:cNvPr id="5" name="Picture 11" descr="BE2-20_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86000"/>
            <a:ext cx="467995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Sn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448752"/>
            <a:ext cx="417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Sn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78" y="2132752"/>
            <a:ext cx="36909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Sn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50" y="2816752"/>
            <a:ext cx="49720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12000" y="1853584"/>
            <a:ext cx="432000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14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de-DE" sz="1400" baseline="-25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5/2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2664000" y="1268752"/>
            <a:ext cx="216000" cy="144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1836000" y="1943584"/>
            <a:ext cx="216000" cy="144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2664000" y="1943584"/>
            <a:ext cx="216000" cy="144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4291476" y="1943584"/>
            <a:ext cx="216000" cy="144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5940000" y="2654752"/>
            <a:ext cx="216000" cy="144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412000" y="1196752"/>
            <a:ext cx="252000" cy="1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14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de-DE" sz="1400" baseline="-25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7/2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340000" y="1853584"/>
            <a:ext cx="432000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14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de-DE" sz="1400" baseline="-25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960000" y="1853584"/>
            <a:ext cx="432000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14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de-DE" sz="1400" baseline="-25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508000" y="2564752"/>
            <a:ext cx="504000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14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de-DE" sz="1400" baseline="-25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11/2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04800" y="1232752"/>
            <a:ext cx="504000" cy="1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= 50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64" y="1268760"/>
            <a:ext cx="2521524" cy="184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580000" y="3600000"/>
            <a:ext cx="2557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single-particle transition: </a:t>
            </a:r>
          </a:p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Weisskopf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estimate)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5580000" y="4248000"/>
                <a:ext cx="3042692" cy="305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2;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𝑔𝑠</m:t>
                              </m:r>
                            </m:sub>
                          </m:sSub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=5.94 </m:t>
                      </m:r>
                      <m:sSup>
                        <m:sSup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−6</m:t>
                          </m:r>
                        </m:sup>
                      </m:sSup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4/3</m:t>
                          </m:r>
                        </m:sup>
                      </m:sSup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00" y="4248000"/>
                <a:ext cx="3042692" cy="3052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580000" y="5868000"/>
                <a:ext cx="2626104" cy="443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100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1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de-DE" sz="1100" b="0" i="1" smtClean="0">
                              <a:latin typeface="Cambria Math"/>
                            </a:rPr>
                            <m:t>2;</m:t>
                          </m:r>
                          <m:sSub>
                            <m:sSub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1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de-DE" sz="1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1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sz="1100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1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100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𝐵</m:t>
                      </m:r>
                      <m:d>
                        <m:dPr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2;</m:t>
                          </m:r>
                          <m:sSub>
                            <m:sSub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00" y="5868000"/>
                <a:ext cx="2626104" cy="44364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5580000" y="4572000"/>
                <a:ext cx="27081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2;</m:t>
                        </m:r>
                        <m:sSup>
                          <m:sSupPr>
                            <m:ctrlP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</a:rPr>
                      <m:t>=14 </m:t>
                    </m:r>
                    <m:d>
                      <m:dPr>
                        <m:begChr m:val="["/>
                        <m:endChr m:val="]"/>
                        <m:ctrlP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𝑠𝑝𝑢</m:t>
                        </m:r>
                      </m:e>
                    </m:d>
                  </m:oMath>
                </a14:m>
                <a:r>
                  <a:rPr lang="en-US" sz="1200" dirty="0" smtClean="0">
                    <a:solidFill>
                      <a:schemeClr val="tx1"/>
                    </a:solidFill>
                  </a:rPr>
                  <a:t>     for </a:t>
                </a:r>
                <a:r>
                  <a:rPr lang="en-US" sz="1200" baseline="30000" dirty="0" smtClean="0">
                    <a:solidFill>
                      <a:schemeClr val="tx1"/>
                    </a:solidFill>
                  </a:rPr>
                  <a:t>114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Sn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00" y="4572000"/>
                <a:ext cx="2708177" cy="276999"/>
              </a:xfrm>
              <a:prstGeom prst="rect">
                <a:avLst/>
              </a:prstGeom>
              <a:blipFill rotWithShape="1">
                <a:blip r:embed="rId9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5580000" y="5580000"/>
                <a:ext cx="29787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2;</m:t>
                        </m:r>
                        <m:sSup>
                          <m:sSupPr>
                            <m:ctrlP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</a:rPr>
                      <m:t>=0.232 </m:t>
                    </m:r>
                    <m:d>
                      <m:dPr>
                        <m:begChr m:val="["/>
                        <m:endChr m:val="]"/>
                        <m:ctrlP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200" dirty="0" smtClean="0">
                    <a:solidFill>
                      <a:schemeClr val="tx1"/>
                    </a:solidFill>
                  </a:rPr>
                  <a:t>     for </a:t>
                </a:r>
                <a:r>
                  <a:rPr lang="en-US" sz="1200" baseline="30000" dirty="0" smtClean="0">
                    <a:solidFill>
                      <a:schemeClr val="tx1"/>
                    </a:solidFill>
                  </a:rPr>
                  <a:t>114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Sn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00" y="5580000"/>
                <a:ext cx="2978701" cy="276999"/>
              </a:xfrm>
              <a:prstGeom prst="rect">
                <a:avLst/>
              </a:prstGeom>
              <a:blipFill rotWithShape="1">
                <a:blip r:embed="rId10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1224000" y="6408000"/>
            <a:ext cx="504000" cy="1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de-DE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788024" y="6372000"/>
            <a:ext cx="504000" cy="1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de-DE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de-DE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endParaRPr lang="en-US" altLang="de-DE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969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23" grpId="0"/>
      <p:bldP spid="24" grpId="0"/>
      <p:bldP spid="25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Coulomb excitation results of semi-magic Sn isotopes</a:t>
            </a:r>
          </a:p>
        </p:txBody>
      </p:sp>
      <p:pic>
        <p:nvPicPr>
          <p:cNvPr id="8" name="Picture 2" descr="Sn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448752"/>
            <a:ext cx="417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Sn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78" y="2132752"/>
            <a:ext cx="36909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Sn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50" y="2816752"/>
            <a:ext cx="49720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12000" y="1853584"/>
            <a:ext cx="432000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14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de-DE" sz="1400" baseline="-25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5/2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2664000" y="1268752"/>
            <a:ext cx="216000" cy="144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1836000" y="1943584"/>
            <a:ext cx="216000" cy="144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2664000" y="1943584"/>
            <a:ext cx="216000" cy="144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4291476" y="1943584"/>
            <a:ext cx="216000" cy="144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5940000" y="2654752"/>
            <a:ext cx="216000" cy="144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412000" y="1196752"/>
            <a:ext cx="252000" cy="1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14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de-DE" sz="1400" baseline="-25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7/2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340000" y="1853584"/>
            <a:ext cx="432000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14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de-DE" sz="1400" baseline="-25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960000" y="1853584"/>
            <a:ext cx="432000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14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de-DE" sz="1400" baseline="-25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508000" y="2564752"/>
            <a:ext cx="504000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14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de-DE" sz="1400" baseline="-25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11/2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04800" y="1232752"/>
            <a:ext cx="504000" cy="1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= 50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64" y="1268760"/>
            <a:ext cx="2521524" cy="184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803" y="3789040"/>
            <a:ext cx="1856393" cy="279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312003"/>
            <a:ext cx="3988958" cy="305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76165"/>
            <a:ext cx="874356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434949" y="3723499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seniority scheme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156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Coulomb excitation team</a:t>
            </a:r>
          </a:p>
        </p:txBody>
      </p:sp>
      <p:pic>
        <p:nvPicPr>
          <p:cNvPr id="27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258888"/>
            <a:ext cx="6535738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1341438"/>
            <a:ext cx="13176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2751138"/>
            <a:ext cx="898525" cy="1003300"/>
          </a:xfrm>
          <a:prstGeom prst="rect">
            <a:avLst/>
          </a:prstGeom>
          <a:noFill/>
          <a:ln w="38160">
            <a:solidFill>
              <a:srgbClr val="3BD6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3992563"/>
            <a:ext cx="1714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hteck 5"/>
          <p:cNvSpPr>
            <a:spLocks noChangeArrowheads="1"/>
          </p:cNvSpPr>
          <p:nvPr/>
        </p:nvSpPr>
        <p:spPr bwMode="auto">
          <a:xfrm>
            <a:off x="360000" y="5616000"/>
            <a:ext cx="68403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buClr>
                <a:srgbClr val="000000"/>
              </a:buClr>
              <a:buSzPct val="100000"/>
            </a:pPr>
            <a:r>
              <a:rPr lang="en-US" altLang="de-DE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Vivek</a:t>
            </a:r>
            <a:r>
              <a:rPr lang="en-US" altLang="de-D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Mishra, Pieter </a:t>
            </a:r>
            <a:r>
              <a:rPr lang="en-US" altLang="de-DE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Doornenbal</a:t>
            </a:r>
            <a:r>
              <a:rPr lang="en-US" altLang="de-D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Mansi </a:t>
            </a:r>
            <a:r>
              <a:rPr lang="en-US" altLang="de-DE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Saxena</a:t>
            </a:r>
            <a:r>
              <a:rPr lang="en-US" altLang="de-D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de-DE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Chhavi</a:t>
            </a:r>
            <a:r>
              <a:rPr lang="en-US" altLang="de-D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Joshi, Sunil </a:t>
            </a:r>
            <a:r>
              <a:rPr lang="en-US" altLang="de-DE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Prajapati</a:t>
            </a:r>
            <a:r>
              <a:rPr lang="en-US" altLang="de-D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Rakesh Kumar, </a:t>
            </a:r>
            <a:r>
              <a:rPr lang="en-IN" altLang="de-DE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Paer</a:t>
            </a:r>
            <a:r>
              <a:rPr lang="en-IN" altLang="de-D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-Anders </a:t>
            </a:r>
            <a:r>
              <a:rPr lang="en-IN" altLang="de-DE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Soederstroem</a:t>
            </a:r>
            <a:r>
              <a:rPr lang="en-US" altLang="de-D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de-DE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Mohit</a:t>
            </a:r>
            <a:r>
              <a:rPr lang="en-US" altLang="de-D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Kumar, Sunil </a:t>
            </a:r>
            <a:r>
              <a:rPr lang="en-US" altLang="de-DE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Dutt</a:t>
            </a:r>
            <a:r>
              <a:rPr lang="en-US" altLang="de-D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de-DE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Akhil</a:t>
            </a:r>
            <a:r>
              <a:rPr lang="en-US" altLang="de-D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Jhingan</a:t>
            </a:r>
            <a:r>
              <a:rPr lang="en-US" altLang="de-D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de-DE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Aakashrup</a:t>
            </a:r>
            <a:r>
              <a:rPr lang="en-US" altLang="de-D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Banerjee, Hans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Jürgen </a:t>
            </a:r>
            <a:r>
              <a:rPr lang="en-US" altLang="de-DE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Wollersheim</a:t>
            </a:r>
            <a:r>
              <a:rPr lang="en-US" altLang="de-D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IN" altLang="de-DE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4112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378367"/>
            <a:ext cx="7310477" cy="493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Multiple (multi-step) Coulomb excitation</a:t>
            </a:r>
          </a:p>
        </p:txBody>
      </p:sp>
      <p:sp>
        <p:nvSpPr>
          <p:cNvPr id="18" name="Rechteck 17"/>
          <p:cNvSpPr/>
          <p:nvPr/>
        </p:nvSpPr>
        <p:spPr bwMode="auto">
          <a:xfrm>
            <a:off x="2880000" y="2206367"/>
            <a:ext cx="216024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2160000" y="4258367"/>
            <a:ext cx="288032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3563887" y="1378366"/>
            <a:ext cx="4646589" cy="49309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633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Times New Roman"/>
              </a:rPr>
              <a:t>γ-ray decay after m</a:t>
            </a: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ultiple Coulomb excitation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187999"/>
            <a:ext cx="6161429" cy="481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049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Times New Roman"/>
              </a:rPr>
              <a:t>The reorientation effect</a:t>
            </a:r>
            <a:endParaRPr lang="en-GB" altLang="de-DE" sz="2600" b="1" dirty="0" smtClean="0">
              <a:solidFill>
                <a:srgbClr val="0000CC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040000" y="1440000"/>
            <a:ext cx="36311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excitation cross section is a </a:t>
            </a:r>
          </a:p>
          <a:p>
            <a:pPr algn="l"/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measure of the </a:t>
            </a:r>
            <a:r>
              <a:rPr lang="en-US" alt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 matrix elements.</a:t>
            </a:r>
          </a:p>
        </p:txBody>
      </p:sp>
      <p:grpSp>
        <p:nvGrpSpPr>
          <p:cNvPr id="40" name="Group 33"/>
          <p:cNvGrpSpPr>
            <a:grpSpLocks/>
          </p:cNvGrpSpPr>
          <p:nvPr/>
        </p:nvGrpSpPr>
        <p:grpSpPr bwMode="auto">
          <a:xfrm>
            <a:off x="2880000" y="3024000"/>
            <a:ext cx="2768600" cy="2022475"/>
            <a:chOff x="3898" y="1324"/>
            <a:chExt cx="1744" cy="1274"/>
          </a:xfrm>
        </p:grpSpPr>
        <p:graphicFrame>
          <p:nvGraphicFramePr>
            <p:cNvPr id="41" name="Object 34"/>
            <p:cNvGraphicFramePr>
              <a:graphicFrameLocks noChangeAspect="1"/>
            </p:cNvGraphicFramePr>
            <p:nvPr/>
          </p:nvGraphicFramePr>
          <p:xfrm>
            <a:off x="3898" y="2387"/>
            <a:ext cx="1744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73" name="Equation" r:id="rId3" imgW="2311400" imgH="279400" progId="Equation.3">
                    <p:embed/>
                  </p:oleObj>
                </mc:Choice>
                <mc:Fallback>
                  <p:oleObj name="Equation" r:id="rId3" imgW="2311400" imgH="27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8" y="2387"/>
                          <a:ext cx="1744" cy="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Text Box 35"/>
            <p:cNvSpPr txBox="1">
              <a:spLocks noChangeArrowheads="1"/>
            </p:cNvSpPr>
            <p:nvPr/>
          </p:nvSpPr>
          <p:spPr bwMode="auto">
            <a:xfrm>
              <a:off x="4195" y="2205"/>
              <a:ext cx="10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fr-FR" altLang="de-DE" sz="1400"/>
                <a:t>reorientation effect:</a:t>
              </a:r>
            </a:p>
          </p:txBody>
        </p:sp>
        <p:sp>
          <p:nvSpPr>
            <p:cNvPr id="43" name="Line 36"/>
            <p:cNvSpPr>
              <a:spLocks noChangeShapeType="1"/>
            </p:cNvSpPr>
            <p:nvPr/>
          </p:nvSpPr>
          <p:spPr bwMode="auto">
            <a:xfrm flipV="1">
              <a:off x="4271" y="1632"/>
              <a:ext cx="5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 flipV="1">
              <a:off x="4271" y="2205"/>
              <a:ext cx="86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 Box 38"/>
            <p:cNvSpPr txBox="1">
              <a:spLocks noChangeArrowheads="1"/>
            </p:cNvSpPr>
            <p:nvPr/>
          </p:nvSpPr>
          <p:spPr bwMode="auto">
            <a:xfrm>
              <a:off x="4039" y="1491"/>
              <a:ext cx="2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fr-FR" altLang="de-DE">
                  <a:latin typeface="Times New Roman" pitchFamily="18" charset="0"/>
                </a:rPr>
                <a:t>I</a:t>
              </a:r>
              <a:r>
                <a:rPr lang="fr-FR" altLang="de-DE" baseline="-25000">
                  <a:latin typeface="Times New Roman" pitchFamily="18" charset="0"/>
                </a:rPr>
                <a:t>f</a:t>
              </a:r>
              <a:r>
                <a:rPr lang="fr-FR" altLang="de-DE">
                  <a:latin typeface="Times New Roman" pitchFamily="18" charset="0"/>
                </a:rPr>
                <a:t> </a:t>
              </a:r>
              <a:endParaRPr lang="fr-FR" altLang="de-DE" baseline="30000">
                <a:latin typeface="Times New Roman" pitchFamily="18" charset="0"/>
              </a:endParaRPr>
            </a:p>
          </p:txBody>
        </p:sp>
        <p:sp>
          <p:nvSpPr>
            <p:cNvPr id="46" name="Text Box 39"/>
            <p:cNvSpPr txBox="1">
              <a:spLocks noChangeArrowheads="1"/>
            </p:cNvSpPr>
            <p:nvPr/>
          </p:nvSpPr>
          <p:spPr bwMode="auto">
            <a:xfrm>
              <a:off x="4034" y="2069"/>
              <a:ext cx="1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fr-FR" altLang="de-DE">
                  <a:latin typeface="Times New Roman" pitchFamily="18" charset="0"/>
                </a:rPr>
                <a:t>I</a:t>
              </a:r>
              <a:r>
                <a:rPr lang="fr-FR" altLang="de-DE" baseline="-25000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47" name="Line 40"/>
            <p:cNvSpPr>
              <a:spLocks noChangeShapeType="1"/>
            </p:cNvSpPr>
            <p:nvPr/>
          </p:nvSpPr>
          <p:spPr bwMode="auto">
            <a:xfrm flipH="1" flipV="1">
              <a:off x="4513" y="1616"/>
              <a:ext cx="0" cy="589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1"/>
            <p:cNvSpPr>
              <a:spLocks noChangeShapeType="1"/>
            </p:cNvSpPr>
            <p:nvPr/>
          </p:nvSpPr>
          <p:spPr bwMode="auto">
            <a:xfrm>
              <a:off x="4906" y="1627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>
              <a:off x="4906" y="1672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3"/>
            <p:cNvSpPr>
              <a:spLocks noChangeShapeType="1"/>
            </p:cNvSpPr>
            <p:nvPr/>
          </p:nvSpPr>
          <p:spPr bwMode="auto">
            <a:xfrm>
              <a:off x="4906" y="1718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>
              <a:off x="4906" y="1536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5"/>
            <p:cNvSpPr>
              <a:spLocks noChangeShapeType="1"/>
            </p:cNvSpPr>
            <p:nvPr/>
          </p:nvSpPr>
          <p:spPr bwMode="auto">
            <a:xfrm>
              <a:off x="4906" y="1582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46"/>
            <p:cNvSpPr>
              <a:spLocks noChangeShapeType="1"/>
            </p:cNvSpPr>
            <p:nvPr/>
          </p:nvSpPr>
          <p:spPr bwMode="auto">
            <a:xfrm flipV="1">
              <a:off x="4815" y="1536"/>
              <a:ext cx="91" cy="9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47"/>
            <p:cNvSpPr>
              <a:spLocks noChangeShapeType="1"/>
            </p:cNvSpPr>
            <p:nvPr/>
          </p:nvSpPr>
          <p:spPr bwMode="auto">
            <a:xfrm flipV="1">
              <a:off x="4815" y="1582"/>
              <a:ext cx="91" cy="45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48"/>
            <p:cNvSpPr>
              <a:spLocks noChangeShapeType="1"/>
            </p:cNvSpPr>
            <p:nvPr/>
          </p:nvSpPr>
          <p:spPr bwMode="auto">
            <a:xfrm flipV="1">
              <a:off x="4815" y="1627"/>
              <a:ext cx="91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49"/>
            <p:cNvSpPr>
              <a:spLocks noChangeShapeType="1"/>
            </p:cNvSpPr>
            <p:nvPr/>
          </p:nvSpPr>
          <p:spPr bwMode="auto">
            <a:xfrm>
              <a:off x="4815" y="1627"/>
              <a:ext cx="91" cy="45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50"/>
            <p:cNvSpPr>
              <a:spLocks noChangeShapeType="1"/>
            </p:cNvSpPr>
            <p:nvPr/>
          </p:nvSpPr>
          <p:spPr bwMode="auto">
            <a:xfrm>
              <a:off x="4815" y="1627"/>
              <a:ext cx="91" cy="9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 Box 51"/>
            <p:cNvSpPr txBox="1">
              <a:spLocks noChangeArrowheads="1"/>
            </p:cNvSpPr>
            <p:nvPr/>
          </p:nvSpPr>
          <p:spPr bwMode="auto">
            <a:xfrm>
              <a:off x="4925" y="1324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fr-FR" altLang="de-DE" sz="1600" b="1">
                  <a:latin typeface="Times New Roman" pitchFamily="18" charset="0"/>
                </a:rPr>
                <a:t>M</a:t>
              </a:r>
              <a:r>
                <a:rPr lang="fr-FR" altLang="de-DE" sz="1600" b="1" baseline="-25000">
                  <a:latin typeface="Times New Roman" pitchFamily="18" charset="0"/>
                </a:rPr>
                <a:t>f</a:t>
              </a:r>
              <a:r>
                <a:rPr lang="fr-FR" altLang="de-DE" sz="1600" b="1">
                  <a:latin typeface="Times New Roman" pitchFamily="18" charset="0"/>
                </a:rPr>
                <a:t> </a:t>
              </a:r>
              <a:endParaRPr lang="fr-FR" altLang="de-DE" sz="1600" b="1" baseline="30000">
                <a:latin typeface="Times New Roman" pitchFamily="18" charset="0"/>
              </a:endParaRPr>
            </a:p>
          </p:txBody>
        </p:sp>
        <p:sp>
          <p:nvSpPr>
            <p:cNvPr id="59" name="AutoShape 52"/>
            <p:cNvSpPr>
              <a:spLocks noChangeArrowheads="1"/>
            </p:cNvSpPr>
            <p:nvPr/>
          </p:nvSpPr>
          <p:spPr bwMode="auto">
            <a:xfrm>
              <a:off x="4407" y="1360"/>
              <a:ext cx="272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6 w 21600"/>
                <a:gd name="T19" fmla="*/ 3176 h 21600"/>
                <a:gd name="T20" fmla="*/ 18424 w 21600"/>
                <a:gd name="T21" fmla="*/ 1842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109" y="15985"/>
                  </a:moveTo>
                  <a:cubicBezTo>
                    <a:pt x="17463" y="14599"/>
                    <a:pt x="18222" y="12738"/>
                    <a:pt x="18222" y="10800"/>
                  </a:cubicBezTo>
                  <a:cubicBezTo>
                    <a:pt x="18222" y="6700"/>
                    <a:pt x="14899" y="3378"/>
                    <a:pt x="10800" y="3378"/>
                  </a:cubicBezTo>
                  <a:cubicBezTo>
                    <a:pt x="6700" y="3378"/>
                    <a:pt x="3378" y="6700"/>
                    <a:pt x="3378" y="10800"/>
                  </a:cubicBezTo>
                  <a:cubicBezTo>
                    <a:pt x="3377" y="13403"/>
                    <a:pt x="4741" y="15816"/>
                    <a:pt x="6972" y="17158"/>
                  </a:cubicBezTo>
                  <a:lnTo>
                    <a:pt x="5230" y="20053"/>
                  </a:lnTo>
                  <a:cubicBezTo>
                    <a:pt x="1984" y="18099"/>
                    <a:pt x="0" y="14588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620"/>
                    <a:pt x="20496" y="16328"/>
                    <a:pt x="18526" y="18346"/>
                  </a:cubicBezTo>
                  <a:lnTo>
                    <a:pt x="20458" y="20232"/>
                  </a:lnTo>
                  <a:lnTo>
                    <a:pt x="14252" y="20305"/>
                  </a:lnTo>
                  <a:lnTo>
                    <a:pt x="14178" y="14099"/>
                  </a:lnTo>
                  <a:lnTo>
                    <a:pt x="16109" y="1598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" name="Group 58"/>
          <p:cNvGrpSpPr>
            <a:grpSpLocks/>
          </p:cNvGrpSpPr>
          <p:nvPr/>
        </p:nvGrpSpPr>
        <p:grpSpPr bwMode="auto">
          <a:xfrm>
            <a:off x="720000" y="3240000"/>
            <a:ext cx="1738313" cy="1776412"/>
            <a:chOff x="521" y="1480"/>
            <a:chExt cx="1095" cy="1119"/>
          </a:xfrm>
        </p:grpSpPr>
        <p:sp>
          <p:nvSpPr>
            <p:cNvPr id="61" name="Line 13"/>
            <p:cNvSpPr>
              <a:spLocks noChangeShapeType="1"/>
            </p:cNvSpPr>
            <p:nvPr/>
          </p:nvSpPr>
          <p:spPr bwMode="auto">
            <a:xfrm>
              <a:off x="715" y="1661"/>
              <a:ext cx="713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4"/>
            <p:cNvSpPr>
              <a:spLocks noChangeShapeType="1"/>
            </p:cNvSpPr>
            <p:nvPr/>
          </p:nvSpPr>
          <p:spPr bwMode="auto">
            <a:xfrm>
              <a:off x="715" y="2205"/>
              <a:ext cx="66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15"/>
            <p:cNvSpPr txBox="1">
              <a:spLocks noChangeArrowheads="1"/>
            </p:cNvSpPr>
            <p:nvPr/>
          </p:nvSpPr>
          <p:spPr bwMode="auto">
            <a:xfrm>
              <a:off x="521" y="1525"/>
              <a:ext cx="2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fr-FR" altLang="de-DE">
                  <a:latin typeface="Times New Roman" pitchFamily="18" charset="0"/>
                </a:rPr>
                <a:t>I</a:t>
              </a:r>
              <a:r>
                <a:rPr lang="fr-FR" altLang="de-DE" baseline="-25000">
                  <a:latin typeface="Times New Roman" pitchFamily="18" charset="0"/>
                </a:rPr>
                <a:t>f</a:t>
              </a:r>
              <a:r>
                <a:rPr lang="fr-FR" altLang="de-DE">
                  <a:latin typeface="Times New Roman" pitchFamily="18" charset="0"/>
                </a:rPr>
                <a:t> </a:t>
              </a:r>
              <a:endParaRPr lang="fr-FR" altLang="de-DE" baseline="30000">
                <a:latin typeface="Times New Roman" pitchFamily="18" charset="0"/>
              </a:endParaRPr>
            </a:p>
          </p:txBody>
        </p:sp>
        <p:sp>
          <p:nvSpPr>
            <p:cNvPr id="64" name="Line 16"/>
            <p:cNvSpPr>
              <a:spLocks noChangeShapeType="1"/>
            </p:cNvSpPr>
            <p:nvPr/>
          </p:nvSpPr>
          <p:spPr bwMode="auto">
            <a:xfrm flipV="1">
              <a:off x="975" y="1661"/>
              <a:ext cx="0" cy="544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17"/>
            <p:cNvSpPr txBox="1">
              <a:spLocks noChangeArrowheads="1"/>
            </p:cNvSpPr>
            <p:nvPr/>
          </p:nvSpPr>
          <p:spPr bwMode="auto">
            <a:xfrm>
              <a:off x="702" y="2205"/>
              <a:ext cx="5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fr-FR" altLang="de-DE" sz="1400"/>
                <a:t>1</a:t>
              </a:r>
              <a:r>
                <a:rPr lang="fr-FR" altLang="de-DE" sz="1400" baseline="30000"/>
                <a:t>st</a:t>
              </a:r>
              <a:r>
                <a:rPr lang="fr-FR" altLang="de-DE" sz="1400"/>
                <a:t> order:</a:t>
              </a:r>
            </a:p>
          </p:txBody>
        </p:sp>
        <p:graphicFrame>
          <p:nvGraphicFramePr>
            <p:cNvPr id="66" name="Object 18"/>
            <p:cNvGraphicFramePr>
              <a:graphicFrameLocks noChangeAspect="1"/>
            </p:cNvGraphicFramePr>
            <p:nvPr/>
          </p:nvGraphicFramePr>
          <p:xfrm>
            <a:off x="536" y="2387"/>
            <a:ext cx="1052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74" name="Equation" r:id="rId5" imgW="1384300" imgH="279400" progId="Equation.3">
                    <p:embed/>
                  </p:oleObj>
                </mc:Choice>
                <mc:Fallback>
                  <p:oleObj name="Equation" r:id="rId5" imgW="1384300" imgH="27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" y="2387"/>
                          <a:ext cx="1052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" name="Text Box 19"/>
            <p:cNvSpPr txBox="1">
              <a:spLocks noChangeArrowheads="1"/>
            </p:cNvSpPr>
            <p:nvPr/>
          </p:nvSpPr>
          <p:spPr bwMode="auto">
            <a:xfrm>
              <a:off x="521" y="2069"/>
              <a:ext cx="1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fr-FR" altLang="de-DE">
                  <a:latin typeface="Times New Roman" pitchFamily="18" charset="0"/>
                </a:rPr>
                <a:t>I</a:t>
              </a:r>
              <a:r>
                <a:rPr lang="fr-FR" altLang="de-DE" baseline="-25000">
                  <a:latin typeface="Times New Roman" pitchFamily="18" charset="0"/>
                </a:rPr>
                <a:t>i</a:t>
              </a:r>
              <a:endParaRPr lang="fr-FR" altLang="de-DE" baseline="30000">
                <a:latin typeface="Times New Roman" pitchFamily="18" charset="0"/>
              </a:endParaRPr>
            </a:p>
          </p:txBody>
        </p:sp>
        <p:sp>
          <p:nvSpPr>
            <p:cNvPr id="68" name="Line 54"/>
            <p:cNvSpPr>
              <a:spLocks noChangeShapeType="1"/>
            </p:cNvSpPr>
            <p:nvPr/>
          </p:nvSpPr>
          <p:spPr bwMode="auto">
            <a:xfrm>
              <a:off x="1202" y="1661"/>
              <a:ext cx="0" cy="544"/>
            </a:xfrm>
            <a:prstGeom prst="line">
              <a:avLst/>
            </a:prstGeom>
            <a:noFill/>
            <a:ln w="76200" cmpd="tri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Text Box 55"/>
            <p:cNvSpPr txBox="1">
              <a:spLocks noChangeArrowheads="1"/>
            </p:cNvSpPr>
            <p:nvPr/>
          </p:nvSpPr>
          <p:spPr bwMode="auto">
            <a:xfrm>
              <a:off x="1416" y="1480"/>
              <a:ext cx="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fr-FR" altLang="de-DE" sz="2400" b="1">
                  <a:solidFill>
                    <a:srgbClr val="CC0000"/>
                  </a:solidFill>
                  <a:sym typeface="Symbol" pitchFamily="18" charset="2"/>
                </a:rPr>
                <a:t></a:t>
              </a:r>
            </a:p>
          </p:txBody>
        </p:sp>
      </p:grpSp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260000"/>
            <a:ext cx="38766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360000" y="5292000"/>
                <a:ext cx="5318314" cy="886012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→2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(2)</m:t>
                          </m:r>
                        </m:sup>
                      </m:sSubSup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</m:d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→2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(1)</m:t>
                          </m:r>
                        </m:sup>
                      </m:sSubSup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</m:d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rad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f>
                                <m:fPr>
                                  <m:type m:val="skw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5292000"/>
                <a:ext cx="5318314" cy="88601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5940000" y="5328000"/>
                <a:ext cx="2711383" cy="72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000" y="5328000"/>
                <a:ext cx="2711383" cy="7288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314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0" y="2160000"/>
            <a:ext cx="2734293" cy="291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348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Shape coexistence in </a:t>
            </a:r>
            <a:r>
              <a:rPr lang="en-GB" altLang="de-DE" sz="2600" b="1" baseline="30000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74</a:t>
            </a: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Kr</a:t>
            </a:r>
          </a:p>
        </p:txBody>
      </p:sp>
      <p:sp>
        <p:nvSpPr>
          <p:cNvPr id="18" name="Rechteck 17"/>
          <p:cNvSpPr/>
          <p:nvPr/>
        </p:nvSpPr>
        <p:spPr bwMode="auto">
          <a:xfrm>
            <a:off x="2987824" y="1988840"/>
            <a:ext cx="216024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2339752" y="3861048"/>
            <a:ext cx="288032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1260000"/>
            <a:ext cx="3707143" cy="481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980002"/>
            <a:ext cx="4071429" cy="336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3121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40000" y="1152000"/>
            <a:ext cx="1481137" cy="1555750"/>
            <a:chOff x="169" y="2906"/>
            <a:chExt cx="933" cy="980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202" y="3580"/>
              <a:ext cx="876" cy="114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69" y="3416"/>
              <a:ext cx="923" cy="470"/>
            </a:xfrm>
            <a:prstGeom prst="ellipse">
              <a:avLst/>
            </a:prstGeom>
            <a:gradFill rotWithShape="1">
              <a:gsLst>
                <a:gs pos="0">
                  <a:srgbClr val="F4F842"/>
                </a:gs>
                <a:gs pos="100000">
                  <a:srgbClr val="71731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 flipV="1">
              <a:off x="640" y="3040"/>
              <a:ext cx="6" cy="59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ash"/>
              <a:round/>
              <a:headEnd/>
              <a:tailEnd type="arrow" w="med" len="med"/>
            </a:ln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9" name="Arc 9"/>
            <p:cNvSpPr>
              <a:spLocks/>
            </p:cNvSpPr>
            <p:nvPr/>
          </p:nvSpPr>
          <p:spPr bwMode="auto">
            <a:xfrm rot="16280464" flipH="1">
              <a:off x="384" y="3464"/>
              <a:ext cx="45" cy="422"/>
            </a:xfrm>
            <a:custGeom>
              <a:avLst/>
              <a:gdLst>
                <a:gd name="T0" fmla="*/ 0 w 21600"/>
                <a:gd name="T1" fmla="*/ 0 h 25197"/>
                <a:gd name="T2" fmla="*/ 44 w 21600"/>
                <a:gd name="T3" fmla="*/ 422 h 25197"/>
                <a:gd name="T4" fmla="*/ 0 w 21600"/>
                <a:gd name="T5" fmla="*/ 362 h 2519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5197"/>
                <a:gd name="T11" fmla="*/ 21600 w 21600"/>
                <a:gd name="T12" fmla="*/ 25197 h 25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519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805"/>
                    <a:pt x="21499" y="24008"/>
                    <a:pt x="21298" y="25197"/>
                  </a:cubicBezTo>
                </a:path>
                <a:path w="21600" h="2519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805"/>
                    <a:pt x="21499" y="24008"/>
                    <a:pt x="21298" y="2519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0" name="Arc 10"/>
            <p:cNvSpPr>
              <a:spLocks/>
            </p:cNvSpPr>
            <p:nvPr/>
          </p:nvSpPr>
          <p:spPr bwMode="auto">
            <a:xfrm rot="5319536">
              <a:off x="814" y="3425"/>
              <a:ext cx="65" cy="481"/>
            </a:xfrm>
            <a:custGeom>
              <a:avLst/>
              <a:gdLst>
                <a:gd name="T0" fmla="*/ 0 w 30785"/>
                <a:gd name="T1" fmla="*/ 39 h 25197"/>
                <a:gd name="T2" fmla="*/ 64 w 30785"/>
                <a:gd name="T3" fmla="*/ 481 h 25197"/>
                <a:gd name="T4" fmla="*/ 19 w 30785"/>
                <a:gd name="T5" fmla="*/ 412 h 25197"/>
                <a:gd name="T6" fmla="*/ 0 60000 65536"/>
                <a:gd name="T7" fmla="*/ 0 60000 65536"/>
                <a:gd name="T8" fmla="*/ 0 60000 65536"/>
                <a:gd name="T9" fmla="*/ 0 w 30785"/>
                <a:gd name="T10" fmla="*/ 0 h 25197"/>
                <a:gd name="T11" fmla="*/ 30785 w 30785"/>
                <a:gd name="T12" fmla="*/ 25197 h 25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785" h="25197" fill="none" extrusionOk="0">
                  <a:moveTo>
                    <a:pt x="0" y="2050"/>
                  </a:moveTo>
                  <a:cubicBezTo>
                    <a:pt x="2873" y="699"/>
                    <a:pt x="6009" y="-1"/>
                    <a:pt x="9185" y="0"/>
                  </a:cubicBezTo>
                  <a:cubicBezTo>
                    <a:pt x="21114" y="0"/>
                    <a:pt x="30785" y="9670"/>
                    <a:pt x="30785" y="21600"/>
                  </a:cubicBezTo>
                  <a:cubicBezTo>
                    <a:pt x="30785" y="22805"/>
                    <a:pt x="30684" y="24008"/>
                    <a:pt x="30483" y="25197"/>
                  </a:cubicBezTo>
                </a:path>
                <a:path w="30785" h="25197" stroke="0" extrusionOk="0">
                  <a:moveTo>
                    <a:pt x="0" y="2050"/>
                  </a:moveTo>
                  <a:cubicBezTo>
                    <a:pt x="2873" y="699"/>
                    <a:pt x="6009" y="-1"/>
                    <a:pt x="9185" y="0"/>
                  </a:cubicBezTo>
                  <a:cubicBezTo>
                    <a:pt x="21114" y="0"/>
                    <a:pt x="30785" y="9670"/>
                    <a:pt x="30785" y="21600"/>
                  </a:cubicBezTo>
                  <a:cubicBezTo>
                    <a:pt x="30785" y="22805"/>
                    <a:pt x="30684" y="24008"/>
                    <a:pt x="30483" y="25197"/>
                  </a:cubicBezTo>
                  <a:lnTo>
                    <a:pt x="9185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042" y="3616"/>
              <a:ext cx="60" cy="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452" y="3103"/>
              <a:ext cx="346" cy="284"/>
            </a:xfrm>
            <a:prstGeom prst="curvedRightArrow">
              <a:avLst>
                <a:gd name="adj1" fmla="val 20000"/>
                <a:gd name="adj2" fmla="val 40000"/>
                <a:gd name="adj3" fmla="val 40610"/>
              </a:avLst>
            </a:prstGeom>
            <a:solidFill>
              <a:srgbClr val="F4F84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640" y="3118"/>
              <a:ext cx="0" cy="16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53" y="2906"/>
              <a:ext cx="3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z</a:t>
              </a: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647" y="3624"/>
              <a:ext cx="416" cy="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443" y="3385"/>
              <a:ext cx="3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</a:rPr>
                <a:t>b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718" y="3419"/>
              <a:ext cx="354" cy="2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</a:rPr>
                <a:t>a</a:t>
              </a:r>
            </a:p>
          </p:txBody>
        </p:sp>
      </p:grpSp>
      <p:pic>
        <p:nvPicPr>
          <p:cNvPr id="18" name="Picture 20" descr="Pu-Erot"/>
          <p:cNvPicPr>
            <a:picLocks noChangeAspect="1" noChangeArrowheads="1"/>
          </p:cNvPicPr>
          <p:nvPr/>
        </p:nvPicPr>
        <p:blipFill>
          <a:blip r:embed="rId2">
            <a:lum bright="-18000" contrast="42000"/>
          </a:blip>
          <a:srcRect/>
          <a:stretch>
            <a:fillRect/>
          </a:stretch>
        </p:blipFill>
        <p:spPr bwMode="auto">
          <a:xfrm>
            <a:off x="3229427" y="2780928"/>
            <a:ext cx="5629956" cy="352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2520000" y="1440000"/>
                <a:ext cx="34415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20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0" y="1440000"/>
                <a:ext cx="3441583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5904000" y="1350000"/>
                <a:ext cx="1208536" cy="530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000" y="1350000"/>
                <a:ext cx="1208536" cy="530723"/>
              </a:xfrm>
              <a:prstGeom prst="rect">
                <a:avLst/>
              </a:prstGeom>
              <a:blipFill rotWithShape="1">
                <a:blip r:embed="rId4"/>
                <a:stretch>
                  <a:fillRect r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8100000" y="1368000"/>
                <a:ext cx="1001363" cy="499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𝑅</m:t>
                          </m:r>
                        </m:e>
                      </m:acc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000" y="1368000"/>
                <a:ext cx="1001363" cy="499945"/>
              </a:xfrm>
              <a:prstGeom prst="rect">
                <a:avLst/>
              </a:prstGeom>
              <a:blipFill rotWithShape="1"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7063635" y="1484784"/>
                <a:ext cx="11087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635" y="1484784"/>
                <a:ext cx="1108765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4281616" y="3059999"/>
                <a:ext cx="1298496" cy="47109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ℑ</m:t>
                          </m:r>
                        </m:den>
                      </m:f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𝐼</m:t>
                      </m:r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616" y="3059999"/>
                <a:ext cx="1298496" cy="471091"/>
              </a:xfrm>
              <a:prstGeom prst="rect">
                <a:avLst/>
              </a:prstGeom>
              <a:blipFill rotWithShape="1">
                <a:blip r:embed="rId7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108000" y="3059999"/>
                <a:ext cx="2983317" cy="50806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61200" rIns="0" bIns="612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de-DE" sz="1200" b="0" i="1" smtClean="0">
                              <a:latin typeface="Cambria Math"/>
                            </a:rPr>
                            <m:t>2;</m:t>
                          </m:r>
                          <m:r>
                            <a:rPr lang="de-DE" sz="12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</m:e>
                      </m:d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32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de-DE" sz="12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200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de-DE" sz="12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200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de-DE" sz="12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" y="3059999"/>
                <a:ext cx="2983317" cy="508060"/>
              </a:xfrm>
              <a:prstGeom prst="rect">
                <a:avLst/>
              </a:prstGeom>
              <a:blipFill rotWithShape="1">
                <a:blip r:embed="rId8"/>
                <a:stretch>
                  <a:fillRect l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900000" y="3960000"/>
                <a:ext cx="1313373" cy="5682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𝑍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3960000"/>
                <a:ext cx="1313373" cy="5682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900000" y="4860000"/>
                <a:ext cx="1757148" cy="4970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ℑ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4860000"/>
                <a:ext cx="1757148" cy="49705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feld 26"/>
          <p:cNvSpPr txBox="1"/>
          <p:nvPr/>
        </p:nvSpPr>
        <p:spPr>
          <a:xfrm>
            <a:off x="540000" y="6624000"/>
            <a:ext cx="2759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Spreng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Phys. Rev. Lett. 51 (1983), 1522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6445524" y="2276872"/>
                <a:ext cx="2158924" cy="47109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</m:t>
                          </m:r>
                        </m:sub>
                      </m:sSub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ℑ</m:t>
                          </m:r>
                        </m:den>
                      </m:f>
                      <m:d>
                        <m:dPr>
                          <m:ctrlP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524" y="2276872"/>
                <a:ext cx="2158924" cy="47109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Deformed nuclei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collective rotation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40000" y="6300000"/>
            <a:ext cx="2385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analysis with GOSIA code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61982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" grpId="0" animBg="1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ieren 42"/>
          <p:cNvGrpSpPr/>
          <p:nvPr/>
        </p:nvGrpSpPr>
        <p:grpSpPr>
          <a:xfrm>
            <a:off x="540000" y="1260000"/>
            <a:ext cx="3200000" cy="5278572"/>
            <a:chOff x="540000" y="1260000"/>
            <a:chExt cx="3200000" cy="5278572"/>
          </a:xfrm>
        </p:grpSpPr>
        <p:pic>
          <p:nvPicPr>
            <p:cNvPr id="552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00" y="1260000"/>
              <a:ext cx="3200000" cy="5278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Gerade Verbindung 5"/>
            <p:cNvCxnSpPr/>
            <p:nvPr/>
          </p:nvCxnSpPr>
          <p:spPr bwMode="auto">
            <a:xfrm>
              <a:off x="971600" y="1270800"/>
              <a:ext cx="26100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feld 7"/>
            <p:cNvSpPr txBox="1"/>
            <p:nvPr/>
          </p:nvSpPr>
          <p:spPr>
            <a:xfrm>
              <a:off x="2376000" y="1378800"/>
              <a:ext cx="1099660" cy="5078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baseline="30000" dirty="0" smtClean="0"/>
                <a:t>164</a:t>
              </a:r>
              <a:r>
                <a:rPr lang="en-US" sz="1100" dirty="0" smtClean="0"/>
                <a:t>Dy(</a:t>
              </a:r>
              <a:r>
                <a:rPr lang="en-US" sz="1100" baseline="30000" dirty="0" smtClean="0"/>
                <a:t>208</a:t>
              </a:r>
              <a:r>
                <a:rPr lang="en-US" sz="1100" dirty="0" smtClean="0"/>
                <a:t>Pb, </a:t>
              </a:r>
              <a:r>
                <a:rPr lang="en-US" sz="1100" baseline="30000" dirty="0" smtClean="0"/>
                <a:t>208</a:t>
              </a:r>
              <a:r>
                <a:rPr lang="en-US" sz="1100" dirty="0" smtClean="0"/>
                <a:t>Pb</a:t>
              </a:r>
              <a:r>
                <a:rPr lang="en-US" sz="1100" dirty="0" smtClean="0">
                  <a:latin typeface="Times New Roman"/>
                  <a:cs typeface="Times New Roman"/>
                </a:rPr>
                <a:t>´</a:t>
              </a:r>
              <a:r>
                <a:rPr lang="en-US" sz="1100" dirty="0" smtClean="0"/>
                <a:t>)</a:t>
              </a:r>
            </a:p>
            <a:p>
              <a:r>
                <a:rPr lang="en-US" sz="1100" dirty="0" err="1" smtClean="0"/>
                <a:t>E</a:t>
              </a:r>
              <a:r>
                <a:rPr lang="en-US" sz="1100" baseline="-25000" dirty="0" err="1" smtClean="0"/>
                <a:t>Pb</a:t>
              </a:r>
              <a:r>
                <a:rPr lang="en-US" sz="1100" dirty="0" smtClean="0"/>
                <a:t> = 4.7 MeV/A</a:t>
              </a:r>
            </a:p>
            <a:p>
              <a:endParaRPr lang="en-US" sz="1100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1043608" y="1404000"/>
              <a:ext cx="31739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→2</a:t>
              </a:r>
              <a:r>
                <a:rPr lang="en-US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475656" y="1412776"/>
              <a:ext cx="31739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→4</a:t>
              </a:r>
              <a:r>
                <a:rPr lang="en-US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1835696" y="1634317"/>
              <a:ext cx="31739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en-US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→6</a:t>
              </a:r>
              <a:r>
                <a:rPr lang="en-US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108665" y="1880931"/>
              <a:ext cx="375103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→8</a:t>
              </a:r>
              <a:r>
                <a:rPr lang="en-US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1224000" y="1548000"/>
              <a:ext cx="144000" cy="14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hteck 15"/>
            <p:cNvSpPr/>
            <p:nvPr/>
          </p:nvSpPr>
          <p:spPr bwMode="auto">
            <a:xfrm>
              <a:off x="1691696" y="1566000"/>
              <a:ext cx="144000" cy="14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2016000" y="1764000"/>
              <a:ext cx="144000" cy="14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2322000" y="2016000"/>
              <a:ext cx="144000" cy="14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hteck 18"/>
            <p:cNvSpPr/>
            <p:nvPr/>
          </p:nvSpPr>
          <p:spPr bwMode="auto">
            <a:xfrm>
              <a:off x="2556000" y="2304000"/>
              <a:ext cx="144000" cy="14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322000" y="2232000"/>
              <a:ext cx="43281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r>
                <a:rPr lang="en-US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→10</a:t>
              </a:r>
              <a:r>
                <a:rPr lang="en-US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2808000" y="2196000"/>
              <a:ext cx="761427" cy="21120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36000" rIns="0" bIns="36000" rtlCol="0">
              <a:spAutoFit/>
            </a:bodyPr>
            <a:lstStyle/>
            <a:p>
              <a:r>
                <a:rPr lang="el-GR" sz="900" dirty="0" smtClean="0">
                  <a:solidFill>
                    <a:srgbClr val="0000CC"/>
                  </a:solidFill>
                  <a:latin typeface="Times New Roman"/>
                  <a:cs typeface="Times New Roman"/>
                </a:rPr>
                <a:t>θ</a:t>
              </a:r>
              <a:r>
                <a:rPr lang="de-DE" sz="900" baseline="-25000" dirty="0" smtClean="0">
                  <a:solidFill>
                    <a:srgbClr val="0000CC"/>
                  </a:solidFill>
                  <a:latin typeface="Times New Roman"/>
                  <a:cs typeface="Times New Roman"/>
                </a:rPr>
                <a:t>cm</a:t>
              </a:r>
              <a:r>
                <a:rPr lang="de-DE" sz="900" dirty="0" smtClean="0">
                  <a:solidFill>
                    <a:srgbClr val="0000CC"/>
                  </a:solidFill>
                  <a:latin typeface="Times New Roman"/>
                  <a:cs typeface="Times New Roman"/>
                </a:rPr>
                <a:t>= 66.5</a:t>
              </a:r>
              <a:r>
                <a:rPr lang="de-DE" sz="900" baseline="30000" dirty="0" smtClean="0">
                  <a:solidFill>
                    <a:srgbClr val="0000CC"/>
                  </a:solidFill>
                  <a:latin typeface="Times New Roman"/>
                  <a:cs typeface="Times New Roman"/>
                </a:rPr>
                <a:t>0</a:t>
              </a:r>
              <a:r>
                <a:rPr lang="de-DE" sz="900" dirty="0" smtClean="0">
                  <a:solidFill>
                    <a:srgbClr val="0000CC"/>
                  </a:solidFill>
                  <a:latin typeface="Times New Roman"/>
                  <a:cs typeface="Times New Roman"/>
                </a:rPr>
                <a:t>-70.9</a:t>
              </a:r>
              <a:r>
                <a:rPr lang="de-DE" sz="900" baseline="30000" dirty="0" smtClean="0">
                  <a:solidFill>
                    <a:srgbClr val="0000CC"/>
                  </a:solidFill>
                  <a:latin typeface="Times New Roman"/>
                  <a:cs typeface="Times New Roman"/>
                </a:rPr>
                <a:t>0</a:t>
              </a:r>
              <a:endParaRPr lang="en-US" sz="900" baseline="30000" dirty="0">
                <a:solidFill>
                  <a:srgbClr val="0000CC"/>
                </a:solidFill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2808000" y="3456000"/>
              <a:ext cx="761427" cy="21120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36000" rIns="0" bIns="36000" rtlCol="0">
              <a:spAutoFit/>
            </a:bodyPr>
            <a:lstStyle/>
            <a:p>
              <a:r>
                <a:rPr lang="el-GR" sz="900" dirty="0" smtClean="0">
                  <a:solidFill>
                    <a:srgbClr val="0000CC"/>
                  </a:solidFill>
                  <a:latin typeface="Times New Roman"/>
                  <a:cs typeface="Times New Roman"/>
                </a:rPr>
                <a:t>θ</a:t>
              </a:r>
              <a:r>
                <a:rPr lang="de-DE" sz="900" baseline="-25000" dirty="0" smtClean="0">
                  <a:solidFill>
                    <a:srgbClr val="0000CC"/>
                  </a:solidFill>
                  <a:latin typeface="Times New Roman"/>
                  <a:cs typeface="Times New Roman"/>
                </a:rPr>
                <a:t>cm</a:t>
              </a:r>
              <a:r>
                <a:rPr lang="de-DE" sz="900" dirty="0" smtClean="0">
                  <a:solidFill>
                    <a:srgbClr val="0000CC"/>
                  </a:solidFill>
                  <a:latin typeface="Times New Roman"/>
                  <a:cs typeface="Times New Roman"/>
                </a:rPr>
                <a:t>= 88.0</a:t>
              </a:r>
              <a:r>
                <a:rPr lang="de-DE" sz="900" baseline="30000" dirty="0" smtClean="0">
                  <a:solidFill>
                    <a:srgbClr val="0000CC"/>
                  </a:solidFill>
                  <a:latin typeface="Times New Roman"/>
                  <a:cs typeface="Times New Roman"/>
                </a:rPr>
                <a:t>0</a:t>
              </a:r>
              <a:r>
                <a:rPr lang="de-DE" sz="900" dirty="0" smtClean="0">
                  <a:solidFill>
                    <a:srgbClr val="0000CC"/>
                  </a:solidFill>
                  <a:latin typeface="Times New Roman"/>
                  <a:cs typeface="Times New Roman"/>
                </a:rPr>
                <a:t>-94.2</a:t>
              </a:r>
              <a:r>
                <a:rPr lang="de-DE" sz="900" baseline="30000" dirty="0" smtClean="0">
                  <a:solidFill>
                    <a:srgbClr val="0000CC"/>
                  </a:solidFill>
                  <a:latin typeface="Times New Roman"/>
                  <a:cs typeface="Times New Roman"/>
                </a:rPr>
                <a:t>0</a:t>
              </a:r>
              <a:endParaRPr lang="en-US" sz="900" baseline="30000" dirty="0">
                <a:solidFill>
                  <a:srgbClr val="0000CC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1065302" y="4154597"/>
              <a:ext cx="31739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→2</a:t>
              </a:r>
              <a:r>
                <a:rPr lang="en-US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hteck 23"/>
            <p:cNvSpPr/>
            <p:nvPr/>
          </p:nvSpPr>
          <p:spPr bwMode="auto">
            <a:xfrm>
              <a:off x="1259632" y="4284000"/>
              <a:ext cx="144000" cy="14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518301" y="4221088"/>
              <a:ext cx="31739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→4</a:t>
              </a:r>
              <a:r>
                <a:rPr lang="en-US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hteck 25"/>
            <p:cNvSpPr/>
            <p:nvPr/>
          </p:nvSpPr>
          <p:spPr bwMode="auto">
            <a:xfrm>
              <a:off x="1728000" y="4356000"/>
              <a:ext cx="144000" cy="18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1878341" y="4373488"/>
              <a:ext cx="31739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en-US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→6</a:t>
              </a:r>
              <a:r>
                <a:rPr lang="en-US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hteck 27"/>
            <p:cNvSpPr/>
            <p:nvPr/>
          </p:nvSpPr>
          <p:spPr bwMode="auto">
            <a:xfrm>
              <a:off x="2088000" y="4500000"/>
              <a:ext cx="144000" cy="14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hteck 29"/>
            <p:cNvSpPr/>
            <p:nvPr/>
          </p:nvSpPr>
          <p:spPr bwMode="auto">
            <a:xfrm>
              <a:off x="2340000" y="4652400"/>
              <a:ext cx="144000" cy="14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2123728" y="4525888"/>
              <a:ext cx="375103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→8</a:t>
              </a:r>
              <a:r>
                <a:rPr lang="en-US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hteck 31"/>
            <p:cNvSpPr/>
            <p:nvPr/>
          </p:nvSpPr>
          <p:spPr bwMode="auto">
            <a:xfrm>
              <a:off x="2556000" y="4752000"/>
              <a:ext cx="144000" cy="14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2340000" y="4678288"/>
              <a:ext cx="43281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r>
                <a:rPr lang="en-US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→10</a:t>
              </a:r>
              <a:r>
                <a:rPr lang="en-US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2718000" y="4770000"/>
              <a:ext cx="876843" cy="17485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36000" rtlCol="0">
              <a:spAutoFit/>
            </a:bodyPr>
            <a:lstStyle/>
            <a:p>
              <a:r>
                <a:rPr lang="el-GR" sz="900" dirty="0" smtClean="0">
                  <a:solidFill>
                    <a:srgbClr val="0000CC"/>
                  </a:solidFill>
                  <a:latin typeface="Times New Roman"/>
                  <a:cs typeface="Times New Roman"/>
                </a:rPr>
                <a:t>θ</a:t>
              </a:r>
              <a:r>
                <a:rPr lang="de-DE" sz="900" baseline="-25000" dirty="0" smtClean="0">
                  <a:solidFill>
                    <a:srgbClr val="0000CC"/>
                  </a:solidFill>
                  <a:latin typeface="Times New Roman"/>
                  <a:cs typeface="Times New Roman"/>
                </a:rPr>
                <a:t>cm</a:t>
              </a:r>
              <a:r>
                <a:rPr lang="de-DE" sz="900" dirty="0" smtClean="0">
                  <a:solidFill>
                    <a:srgbClr val="0000CC"/>
                  </a:solidFill>
                  <a:latin typeface="Times New Roman"/>
                  <a:cs typeface="Times New Roman"/>
                </a:rPr>
                <a:t>= 128.5</a:t>
              </a:r>
              <a:r>
                <a:rPr lang="de-DE" sz="900" baseline="30000" dirty="0" smtClean="0">
                  <a:solidFill>
                    <a:srgbClr val="0000CC"/>
                  </a:solidFill>
                  <a:latin typeface="Times New Roman"/>
                  <a:cs typeface="Times New Roman"/>
                </a:rPr>
                <a:t>0</a:t>
              </a:r>
              <a:r>
                <a:rPr lang="de-DE" sz="900" dirty="0" smtClean="0">
                  <a:solidFill>
                    <a:srgbClr val="0000CC"/>
                  </a:solidFill>
                  <a:latin typeface="Times New Roman"/>
                  <a:cs typeface="Times New Roman"/>
                </a:rPr>
                <a:t>-148.5</a:t>
              </a:r>
              <a:r>
                <a:rPr lang="de-DE" sz="900" baseline="30000" dirty="0" smtClean="0">
                  <a:solidFill>
                    <a:srgbClr val="0000CC"/>
                  </a:solidFill>
                  <a:latin typeface="Times New Roman"/>
                  <a:cs typeface="Times New Roman"/>
                </a:rPr>
                <a:t>0</a:t>
              </a:r>
              <a:endParaRPr lang="en-US" sz="900" baseline="30000" dirty="0">
                <a:solidFill>
                  <a:srgbClr val="0000CC"/>
                </a:solidFill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2771037" y="4946685"/>
              <a:ext cx="432811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r>
                <a:rPr lang="en-US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→12</a:t>
              </a:r>
              <a:r>
                <a:rPr lang="en-US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923437" y="5076000"/>
              <a:ext cx="432811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r>
                <a:rPr lang="en-US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→14</a:t>
              </a:r>
              <a:r>
                <a:rPr lang="en-US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3060000" y="5202000"/>
              <a:ext cx="432811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r>
                <a:rPr lang="en-US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→16</a:t>
              </a:r>
              <a:r>
                <a:rPr lang="en-US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Coulomb excitation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angular momentum transfer</a:t>
            </a:r>
          </a:p>
        </p:txBody>
      </p:sp>
      <p:pic>
        <p:nvPicPr>
          <p:cNvPr id="40" name="Picture 14" descr="dy164-popul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00" y="1260007"/>
            <a:ext cx="3618586" cy="303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6120000" y="4320000"/>
                <a:ext cx="2062616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𝑚𝑎𝑥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20</m:t>
                          </m:r>
                        </m:sub>
                      </m:sSub>
                      <m:d>
                        <m:d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𝑞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0" y="4320000"/>
                <a:ext cx="2062616" cy="495649"/>
              </a:xfrm>
              <a:prstGeom prst="rect">
                <a:avLst/>
              </a:prstGeom>
              <a:blipFill rotWithShape="1">
                <a:blip r:embed="rId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/>
              <p:cNvSpPr txBox="1"/>
              <p:nvPr/>
            </p:nvSpPr>
            <p:spPr>
              <a:xfrm>
                <a:off x="6120000" y="4860000"/>
                <a:ext cx="1256048" cy="467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/>
                        </a:rPr>
                        <m:t>𝑞</m:t>
                      </m:r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4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∙ℏ∙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1" name="Textfeld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0" y="4860000"/>
                <a:ext cx="1256048" cy="467757"/>
              </a:xfrm>
              <a:prstGeom prst="rect">
                <a:avLst/>
              </a:prstGeom>
              <a:blipFill rotWithShape="1">
                <a:blip r:embed="rId5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/>
              <p:cNvSpPr txBox="1"/>
              <p:nvPr/>
            </p:nvSpPr>
            <p:spPr>
              <a:xfrm>
                <a:off x="6120000" y="5760000"/>
                <a:ext cx="2883353" cy="400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9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de-DE" sz="900" b="0" i="1" smtClean="0">
                              <a:latin typeface="Cambria Math"/>
                            </a:rPr>
                            <m:t>20</m:t>
                          </m:r>
                        </m:sub>
                      </m:sSub>
                      <m:d>
                        <m:d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9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900" b="0" i="1" smtClean="0">
                                  <a:latin typeface="Cambria Math"/>
                                </a:rPr>
                                <m:t>𝑐𝑚</m:t>
                              </m:r>
                            </m:sub>
                          </m:sSub>
                        </m:e>
                      </m:d>
                      <m:r>
                        <a:rPr lang="de-DE" sz="9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9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900" b="0" i="1" smtClean="0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de-DE" sz="9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de-DE" sz="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9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900" b="0" i="1" smtClean="0">
                                  <a:latin typeface="Cambria Math"/>
                                </a:rPr>
                                <m:t>𝑐𝑚</m:t>
                              </m:r>
                            </m:sub>
                          </m:sSub>
                        </m:num>
                        <m:den>
                          <m:r>
                            <a:rPr lang="de-DE" sz="9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9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9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900" b="0" i="1" smtClean="0">
                              <a:latin typeface="Cambria Math"/>
                            </a:rPr>
                            <m:t>𝑡𝑎𝑛</m:t>
                          </m:r>
                        </m:e>
                        <m:sup>
                          <m:r>
                            <a:rPr lang="de-DE" sz="9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de-DE" sz="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9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900" b="0" i="1" smtClean="0">
                                  <a:latin typeface="Cambria Math"/>
                                </a:rPr>
                                <m:t>𝑐𝑚</m:t>
                              </m:r>
                            </m:sub>
                          </m:sSub>
                        </m:num>
                        <m:den>
                          <m:r>
                            <a:rPr lang="de-DE" sz="9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de-DE" sz="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900" b="0" i="1" smtClean="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de-DE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9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de-DE" sz="9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9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9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sz="900" b="0" i="1" smtClean="0">
                                      <a:latin typeface="Cambria Math"/>
                                      <a:ea typeface="Cambria Math"/>
                                    </a:rPr>
                                    <m:t>𝑐𝑚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9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900" b="0" i="1" smtClean="0">
                              <a:latin typeface="Cambria Math"/>
                            </a:rPr>
                            <m:t>𝑡𝑎𝑛</m:t>
                          </m:r>
                          <m:f>
                            <m:fPr>
                              <m:ctrlPr>
                                <a:rPr lang="de-DE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9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sz="900" b="0" i="1" smtClean="0">
                                      <a:latin typeface="Cambria Math"/>
                                    </a:rPr>
                                    <m:t>𝑐𝑚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9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42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0" y="5760000"/>
                <a:ext cx="2883353" cy="40055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/>
              <p:nvPr/>
            </p:nvSpPr>
            <p:spPr>
              <a:xfrm>
                <a:off x="6120000" y="6012000"/>
                <a:ext cx="1671740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</a:rPr>
                            <m:t>20</m:t>
                          </m:r>
                        </m:sub>
                      </m:sSub>
                      <m:d>
                        <m:d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000" b="0" i="1" smtClean="0">
                                  <a:latin typeface="Cambria Math"/>
                                </a:rPr>
                                <m:t>𝑐𝑚</m:t>
                              </m:r>
                            </m:sub>
                          </m:sSub>
                        </m:e>
                      </m:d>
                      <m:r>
                        <a:rPr lang="de-DE" sz="1000" i="1">
                          <a:latin typeface="Cambria Math"/>
                          <a:ea typeface="Cambria Math"/>
                        </a:rPr>
                        <m:t>≅</m:t>
                      </m:r>
                      <m:f>
                        <m:fPr>
                          <m:ctrlPr>
                            <a:rPr lang="de-DE" sz="1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de-DE" sz="1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0" y="6012000"/>
                <a:ext cx="1671740" cy="3814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8698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Coulomb excitation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00" y="1440000"/>
            <a:ext cx="2328947" cy="117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 descr="img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195200"/>
            <a:ext cx="4189412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5436096" y="2774974"/>
            <a:ext cx="3522662" cy="3462338"/>
            <a:chOff x="3243" y="2024"/>
            <a:chExt cx="2219" cy="2181"/>
          </a:xfrm>
        </p:grpSpPr>
        <p:pic>
          <p:nvPicPr>
            <p:cNvPr id="8" name="Picture 12" descr="ETA-100MEV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2024"/>
              <a:ext cx="2219" cy="2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well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3489"/>
              <a:ext cx="37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 descr="welle-teilchen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2136"/>
              <a:ext cx="374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3627" y="3094"/>
              <a:ext cx="1814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3947" y="3430"/>
              <a:ext cx="20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wave</a:t>
              </a: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3725" y="2432"/>
              <a:ext cx="380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7200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particle</a:t>
              </a:r>
            </a:p>
          </p:txBody>
        </p:sp>
      </p:grp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360000" y="3708000"/>
            <a:ext cx="4478338" cy="1452562"/>
            <a:chOff x="230" y="2823"/>
            <a:chExt cx="2821" cy="915"/>
          </a:xfrm>
        </p:grpSpPr>
        <p:graphicFrame>
          <p:nvGraphicFramePr>
            <p:cNvPr id="15" name="Object 19"/>
            <p:cNvGraphicFramePr>
              <a:graphicFrameLocks noChangeAspect="1"/>
            </p:cNvGraphicFramePr>
            <p:nvPr/>
          </p:nvGraphicFramePr>
          <p:xfrm>
            <a:off x="307" y="3022"/>
            <a:ext cx="1167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94" name="Equation" r:id="rId9" imgW="1473120" imgH="457200" progId="Equation.3">
                    <p:embed/>
                  </p:oleObj>
                </mc:Choice>
                <mc:Fallback>
                  <p:oleObj name="Equation" r:id="rId9" imgW="147312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" y="3022"/>
                          <a:ext cx="1167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230" y="2823"/>
              <a:ext cx="2821" cy="915"/>
            </a:xfrm>
            <a:prstGeom prst="rect">
              <a:avLst/>
            </a:prstGeom>
            <a:noFill/>
            <a:ln w="158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Sommerfeld</a:t>
              </a:r>
              <a:r>
                <a:rPr kumimoji="0" lang="en-US" alt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 parameter: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h"/>
                <a:tabLst/>
                <a:defRPr/>
              </a:pPr>
              <a:r>
                <a:rPr kumimoji="0" lang="en-US" alt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 &gt;&gt; 1</a:t>
              </a:r>
              <a:r>
                <a:rPr kumimoji="0" lang="en-US" alt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 requirement for a (semi-) classical treatment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None/>
                <a:tabLst/>
                <a:defRPr/>
              </a:pPr>
              <a:r>
                <a:rPr kumimoji="0" lang="en-US" alt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of equations of motion </a:t>
              </a:r>
              <a:r>
                <a:rPr kumimoji="0" lang="en-US" alt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(</a:t>
              </a:r>
              <a:r>
                <a:rPr kumimoji="0" lang="en-US" alt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hyperbolic trajectories</a:t>
              </a:r>
              <a:r>
                <a:rPr kumimoji="0" lang="en-US" alt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)</a:t>
              </a:r>
            </a:p>
          </p:txBody>
        </p:sp>
      </p:grp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360000" y="5580000"/>
            <a:ext cx="35448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600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e-DE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de-DE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altLang="de-DE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Z=2</a:t>
            </a:r>
            <a:r>
              <a:rPr lang="de-DE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e-DE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projectiles behave like waves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quantummechanical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analysis is needed</a:t>
            </a:r>
          </a:p>
        </p:txBody>
      </p:sp>
      <p:sp>
        <p:nvSpPr>
          <p:cNvPr id="20" name="Freihandform 19"/>
          <p:cNvSpPr/>
          <p:nvPr/>
        </p:nvSpPr>
        <p:spPr bwMode="auto">
          <a:xfrm>
            <a:off x="2825474" y="1612468"/>
            <a:ext cx="1156108" cy="1121286"/>
          </a:xfrm>
          <a:custGeom>
            <a:avLst/>
            <a:gdLst>
              <a:gd name="connsiteX0" fmla="*/ 120926 w 1156108"/>
              <a:gd name="connsiteY0" fmla="*/ 73457 h 1121286"/>
              <a:gd name="connsiteX1" fmla="*/ 193951 w 1156108"/>
              <a:gd name="connsiteY1" fmla="*/ 35357 h 1121286"/>
              <a:gd name="connsiteX2" fmla="*/ 279676 w 1156108"/>
              <a:gd name="connsiteY2" fmla="*/ 13132 h 1121286"/>
              <a:gd name="connsiteX3" fmla="*/ 352701 w 1156108"/>
              <a:gd name="connsiteY3" fmla="*/ 432 h 1121286"/>
              <a:gd name="connsiteX4" fmla="*/ 422551 w 1156108"/>
              <a:gd name="connsiteY4" fmla="*/ 3607 h 1121286"/>
              <a:gd name="connsiteX5" fmla="*/ 489226 w 1156108"/>
              <a:gd name="connsiteY5" fmla="*/ 9957 h 1121286"/>
              <a:gd name="connsiteX6" fmla="*/ 571776 w 1156108"/>
              <a:gd name="connsiteY6" fmla="*/ 25832 h 1121286"/>
              <a:gd name="connsiteX7" fmla="*/ 638451 w 1156108"/>
              <a:gd name="connsiteY7" fmla="*/ 41707 h 1121286"/>
              <a:gd name="connsiteX8" fmla="*/ 727351 w 1156108"/>
              <a:gd name="connsiteY8" fmla="*/ 57582 h 1121286"/>
              <a:gd name="connsiteX9" fmla="*/ 857526 w 1156108"/>
              <a:gd name="connsiteY9" fmla="*/ 114732 h 1121286"/>
              <a:gd name="connsiteX10" fmla="*/ 905151 w 1156108"/>
              <a:gd name="connsiteY10" fmla="*/ 152832 h 1121286"/>
              <a:gd name="connsiteX11" fmla="*/ 955951 w 1156108"/>
              <a:gd name="connsiteY11" fmla="*/ 197282 h 1121286"/>
              <a:gd name="connsiteX12" fmla="*/ 984526 w 1156108"/>
              <a:gd name="connsiteY12" fmla="*/ 241732 h 1121286"/>
              <a:gd name="connsiteX13" fmla="*/ 1028976 w 1156108"/>
              <a:gd name="connsiteY13" fmla="*/ 327457 h 1121286"/>
              <a:gd name="connsiteX14" fmla="*/ 1060726 w 1156108"/>
              <a:gd name="connsiteY14" fmla="*/ 397307 h 1121286"/>
              <a:gd name="connsiteX15" fmla="*/ 1082951 w 1156108"/>
              <a:gd name="connsiteY15" fmla="*/ 467157 h 1121286"/>
              <a:gd name="connsiteX16" fmla="*/ 1114701 w 1156108"/>
              <a:gd name="connsiteY16" fmla="*/ 543357 h 1121286"/>
              <a:gd name="connsiteX17" fmla="*/ 1140101 w 1156108"/>
              <a:gd name="connsiteY17" fmla="*/ 616382 h 1121286"/>
              <a:gd name="connsiteX18" fmla="*/ 1152801 w 1156108"/>
              <a:gd name="connsiteY18" fmla="*/ 708457 h 1121286"/>
              <a:gd name="connsiteX19" fmla="*/ 1155976 w 1156108"/>
              <a:gd name="connsiteY19" fmla="*/ 778307 h 1121286"/>
              <a:gd name="connsiteX20" fmla="*/ 1149626 w 1156108"/>
              <a:gd name="connsiteY20" fmla="*/ 835457 h 1121286"/>
              <a:gd name="connsiteX21" fmla="*/ 1136926 w 1156108"/>
              <a:gd name="connsiteY21" fmla="*/ 889432 h 1121286"/>
              <a:gd name="connsiteX22" fmla="*/ 1098826 w 1156108"/>
              <a:gd name="connsiteY22" fmla="*/ 971982 h 1121286"/>
              <a:gd name="connsiteX23" fmla="*/ 1070251 w 1156108"/>
              <a:gd name="connsiteY23" fmla="*/ 1013257 h 1121286"/>
              <a:gd name="connsiteX24" fmla="*/ 1013101 w 1156108"/>
              <a:gd name="connsiteY24" fmla="*/ 1057707 h 1121286"/>
              <a:gd name="connsiteX25" fmla="*/ 962301 w 1156108"/>
              <a:gd name="connsiteY25" fmla="*/ 1086282 h 1121286"/>
              <a:gd name="connsiteX26" fmla="*/ 886101 w 1156108"/>
              <a:gd name="connsiteY26" fmla="*/ 1111682 h 1121286"/>
              <a:gd name="connsiteX27" fmla="*/ 803551 w 1156108"/>
              <a:gd name="connsiteY27" fmla="*/ 1121207 h 1121286"/>
              <a:gd name="connsiteX28" fmla="*/ 682901 w 1156108"/>
              <a:gd name="connsiteY28" fmla="*/ 1114857 h 1121286"/>
              <a:gd name="connsiteX29" fmla="*/ 574951 w 1156108"/>
              <a:gd name="connsiteY29" fmla="*/ 1092632 h 1121286"/>
              <a:gd name="connsiteX30" fmla="*/ 460651 w 1156108"/>
              <a:gd name="connsiteY30" fmla="*/ 1067232 h 1121286"/>
              <a:gd name="connsiteX31" fmla="*/ 362226 w 1156108"/>
              <a:gd name="connsiteY31" fmla="*/ 1041832 h 1121286"/>
              <a:gd name="connsiteX32" fmla="*/ 266976 w 1156108"/>
              <a:gd name="connsiteY32" fmla="*/ 991032 h 1121286"/>
              <a:gd name="connsiteX33" fmla="*/ 197126 w 1156108"/>
              <a:gd name="connsiteY33" fmla="*/ 927532 h 1121286"/>
              <a:gd name="connsiteX34" fmla="*/ 136801 w 1156108"/>
              <a:gd name="connsiteY34" fmla="*/ 844982 h 1121286"/>
              <a:gd name="connsiteX35" fmla="*/ 101876 w 1156108"/>
              <a:gd name="connsiteY35" fmla="*/ 752907 h 1121286"/>
              <a:gd name="connsiteX36" fmla="*/ 73301 w 1156108"/>
              <a:gd name="connsiteY36" fmla="*/ 667182 h 1121286"/>
              <a:gd name="connsiteX37" fmla="*/ 44726 w 1156108"/>
              <a:gd name="connsiteY37" fmla="*/ 587807 h 1121286"/>
              <a:gd name="connsiteX38" fmla="*/ 25676 w 1156108"/>
              <a:gd name="connsiteY38" fmla="*/ 527482 h 1121286"/>
              <a:gd name="connsiteX39" fmla="*/ 276 w 1156108"/>
              <a:gd name="connsiteY39" fmla="*/ 406832 h 1121286"/>
              <a:gd name="connsiteX40" fmla="*/ 12976 w 1156108"/>
              <a:gd name="connsiteY40" fmla="*/ 279832 h 1121286"/>
              <a:gd name="connsiteX41" fmla="*/ 25676 w 1156108"/>
              <a:gd name="connsiteY41" fmla="*/ 219507 h 1121286"/>
              <a:gd name="connsiteX42" fmla="*/ 73301 w 1156108"/>
              <a:gd name="connsiteY42" fmla="*/ 130607 h 1121286"/>
              <a:gd name="connsiteX43" fmla="*/ 120926 w 1156108"/>
              <a:gd name="connsiteY43" fmla="*/ 73457 h 112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56108" h="1121286">
                <a:moveTo>
                  <a:pt x="120926" y="73457"/>
                </a:moveTo>
                <a:cubicBezTo>
                  <a:pt x="141034" y="57582"/>
                  <a:pt x="167493" y="45411"/>
                  <a:pt x="193951" y="35357"/>
                </a:cubicBezTo>
                <a:cubicBezTo>
                  <a:pt x="220409" y="25303"/>
                  <a:pt x="253218" y="18953"/>
                  <a:pt x="279676" y="13132"/>
                </a:cubicBezTo>
                <a:cubicBezTo>
                  <a:pt x="306134" y="7311"/>
                  <a:pt x="328888" y="2020"/>
                  <a:pt x="352701" y="432"/>
                </a:cubicBezTo>
                <a:cubicBezTo>
                  <a:pt x="376514" y="-1156"/>
                  <a:pt x="399797" y="2020"/>
                  <a:pt x="422551" y="3607"/>
                </a:cubicBezTo>
                <a:cubicBezTo>
                  <a:pt x="445305" y="5194"/>
                  <a:pt x="464355" y="6253"/>
                  <a:pt x="489226" y="9957"/>
                </a:cubicBezTo>
                <a:cubicBezTo>
                  <a:pt x="514097" y="13661"/>
                  <a:pt x="546905" y="20540"/>
                  <a:pt x="571776" y="25832"/>
                </a:cubicBezTo>
                <a:cubicBezTo>
                  <a:pt x="596647" y="31124"/>
                  <a:pt x="612522" y="36415"/>
                  <a:pt x="638451" y="41707"/>
                </a:cubicBezTo>
                <a:cubicBezTo>
                  <a:pt x="664380" y="46999"/>
                  <a:pt x="690839" y="45411"/>
                  <a:pt x="727351" y="57582"/>
                </a:cubicBezTo>
                <a:cubicBezTo>
                  <a:pt x="763863" y="69753"/>
                  <a:pt x="827893" y="98857"/>
                  <a:pt x="857526" y="114732"/>
                </a:cubicBezTo>
                <a:cubicBezTo>
                  <a:pt x="887159" y="130607"/>
                  <a:pt x="888747" y="139074"/>
                  <a:pt x="905151" y="152832"/>
                </a:cubicBezTo>
                <a:cubicBezTo>
                  <a:pt x="921555" y="166590"/>
                  <a:pt x="942722" y="182465"/>
                  <a:pt x="955951" y="197282"/>
                </a:cubicBezTo>
                <a:cubicBezTo>
                  <a:pt x="969180" y="212099"/>
                  <a:pt x="972355" y="220036"/>
                  <a:pt x="984526" y="241732"/>
                </a:cubicBezTo>
                <a:cubicBezTo>
                  <a:pt x="996697" y="263428"/>
                  <a:pt x="1016276" y="301528"/>
                  <a:pt x="1028976" y="327457"/>
                </a:cubicBezTo>
                <a:cubicBezTo>
                  <a:pt x="1041676" y="353386"/>
                  <a:pt x="1051730" y="374024"/>
                  <a:pt x="1060726" y="397307"/>
                </a:cubicBezTo>
                <a:cubicBezTo>
                  <a:pt x="1069722" y="420590"/>
                  <a:pt x="1073955" y="442815"/>
                  <a:pt x="1082951" y="467157"/>
                </a:cubicBezTo>
                <a:cubicBezTo>
                  <a:pt x="1091947" y="491499"/>
                  <a:pt x="1105176" y="518486"/>
                  <a:pt x="1114701" y="543357"/>
                </a:cubicBezTo>
                <a:cubicBezTo>
                  <a:pt x="1124226" y="568228"/>
                  <a:pt x="1133751" y="588865"/>
                  <a:pt x="1140101" y="616382"/>
                </a:cubicBezTo>
                <a:cubicBezTo>
                  <a:pt x="1146451" y="643899"/>
                  <a:pt x="1150155" y="681470"/>
                  <a:pt x="1152801" y="708457"/>
                </a:cubicBezTo>
                <a:cubicBezTo>
                  <a:pt x="1155447" y="735445"/>
                  <a:pt x="1156505" y="757140"/>
                  <a:pt x="1155976" y="778307"/>
                </a:cubicBezTo>
                <a:cubicBezTo>
                  <a:pt x="1155447" y="799474"/>
                  <a:pt x="1152801" y="816936"/>
                  <a:pt x="1149626" y="835457"/>
                </a:cubicBezTo>
                <a:cubicBezTo>
                  <a:pt x="1146451" y="853978"/>
                  <a:pt x="1145393" y="866678"/>
                  <a:pt x="1136926" y="889432"/>
                </a:cubicBezTo>
                <a:cubicBezTo>
                  <a:pt x="1128459" y="912186"/>
                  <a:pt x="1109938" y="951345"/>
                  <a:pt x="1098826" y="971982"/>
                </a:cubicBezTo>
                <a:cubicBezTo>
                  <a:pt x="1087714" y="992619"/>
                  <a:pt x="1084538" y="998970"/>
                  <a:pt x="1070251" y="1013257"/>
                </a:cubicBezTo>
                <a:cubicBezTo>
                  <a:pt x="1055964" y="1027544"/>
                  <a:pt x="1031093" y="1045536"/>
                  <a:pt x="1013101" y="1057707"/>
                </a:cubicBezTo>
                <a:cubicBezTo>
                  <a:pt x="995109" y="1069878"/>
                  <a:pt x="983468" y="1077286"/>
                  <a:pt x="962301" y="1086282"/>
                </a:cubicBezTo>
                <a:cubicBezTo>
                  <a:pt x="941134" y="1095278"/>
                  <a:pt x="912559" y="1105861"/>
                  <a:pt x="886101" y="1111682"/>
                </a:cubicBezTo>
                <a:cubicBezTo>
                  <a:pt x="859643" y="1117503"/>
                  <a:pt x="837418" y="1120678"/>
                  <a:pt x="803551" y="1121207"/>
                </a:cubicBezTo>
                <a:cubicBezTo>
                  <a:pt x="769684" y="1121736"/>
                  <a:pt x="721001" y="1119620"/>
                  <a:pt x="682901" y="1114857"/>
                </a:cubicBezTo>
                <a:cubicBezTo>
                  <a:pt x="644801" y="1110095"/>
                  <a:pt x="574951" y="1092632"/>
                  <a:pt x="574951" y="1092632"/>
                </a:cubicBezTo>
                <a:lnTo>
                  <a:pt x="460651" y="1067232"/>
                </a:lnTo>
                <a:cubicBezTo>
                  <a:pt x="425197" y="1058765"/>
                  <a:pt x="394505" y="1054532"/>
                  <a:pt x="362226" y="1041832"/>
                </a:cubicBezTo>
                <a:cubicBezTo>
                  <a:pt x="329947" y="1029132"/>
                  <a:pt x="294493" y="1010082"/>
                  <a:pt x="266976" y="991032"/>
                </a:cubicBezTo>
                <a:cubicBezTo>
                  <a:pt x="239459" y="971982"/>
                  <a:pt x="218822" y="951873"/>
                  <a:pt x="197126" y="927532"/>
                </a:cubicBezTo>
                <a:cubicBezTo>
                  <a:pt x="175430" y="903191"/>
                  <a:pt x="152676" y="874086"/>
                  <a:pt x="136801" y="844982"/>
                </a:cubicBezTo>
                <a:cubicBezTo>
                  <a:pt x="120926" y="815878"/>
                  <a:pt x="112459" y="782540"/>
                  <a:pt x="101876" y="752907"/>
                </a:cubicBezTo>
                <a:cubicBezTo>
                  <a:pt x="91293" y="723274"/>
                  <a:pt x="82826" y="694699"/>
                  <a:pt x="73301" y="667182"/>
                </a:cubicBezTo>
                <a:cubicBezTo>
                  <a:pt x="63776" y="639665"/>
                  <a:pt x="52663" y="611090"/>
                  <a:pt x="44726" y="587807"/>
                </a:cubicBezTo>
                <a:cubicBezTo>
                  <a:pt x="36788" y="564524"/>
                  <a:pt x="33084" y="557644"/>
                  <a:pt x="25676" y="527482"/>
                </a:cubicBezTo>
                <a:cubicBezTo>
                  <a:pt x="18268" y="497320"/>
                  <a:pt x="2393" y="448107"/>
                  <a:pt x="276" y="406832"/>
                </a:cubicBezTo>
                <a:cubicBezTo>
                  <a:pt x="-1841" y="365557"/>
                  <a:pt x="8743" y="311053"/>
                  <a:pt x="12976" y="279832"/>
                </a:cubicBezTo>
                <a:cubicBezTo>
                  <a:pt x="17209" y="248611"/>
                  <a:pt x="15622" y="244378"/>
                  <a:pt x="25676" y="219507"/>
                </a:cubicBezTo>
                <a:cubicBezTo>
                  <a:pt x="35730" y="194636"/>
                  <a:pt x="57955" y="153361"/>
                  <a:pt x="73301" y="130607"/>
                </a:cubicBezTo>
                <a:cubicBezTo>
                  <a:pt x="88647" y="107853"/>
                  <a:pt x="100818" y="89332"/>
                  <a:pt x="120926" y="73457"/>
                </a:cubicBezTo>
                <a:close/>
              </a:path>
            </a:pathLst>
          </a:custGeom>
          <a:solidFill>
            <a:srgbClr val="0000CC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853200" y="2448000"/>
            <a:ext cx="334800" cy="33480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996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Coulomb excitation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energy transfer</a:t>
            </a:r>
          </a:p>
        </p:txBody>
      </p:sp>
      <p:pic>
        <p:nvPicPr>
          <p:cNvPr id="37" name="Picture 11" descr="EM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412875"/>
            <a:ext cx="3530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Line 28"/>
          <p:cNvSpPr>
            <a:spLocks noChangeShapeType="1"/>
          </p:cNvSpPr>
          <p:nvPr/>
        </p:nvSpPr>
        <p:spPr bwMode="auto">
          <a:xfrm>
            <a:off x="1692275" y="2708275"/>
            <a:ext cx="0" cy="1657350"/>
          </a:xfrm>
          <a:prstGeom prst="line">
            <a:avLst/>
          </a:prstGeom>
          <a:noFill/>
          <a:ln w="15875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Text Box 29"/>
          <p:cNvSpPr txBox="1">
            <a:spLocks noChangeArrowheads="1"/>
          </p:cNvSpPr>
          <p:nvPr/>
        </p:nvSpPr>
        <p:spPr bwMode="auto">
          <a:xfrm>
            <a:off x="1662113" y="3933825"/>
            <a:ext cx="388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1400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de-DE" sz="1400" baseline="-25000" smtClean="0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1260000" y="1692000"/>
                <a:ext cx="791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𝜉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1692000"/>
                <a:ext cx="791627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4320000" y="180000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measures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suddenness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6660000" y="1728000"/>
                <a:ext cx="2002151" cy="533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𝜉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𝑒𝑥𝑐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ℏ∙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000" y="1728000"/>
                <a:ext cx="2002151" cy="533351"/>
              </a:xfrm>
              <a:prstGeom prst="rect">
                <a:avLst/>
              </a:prstGeom>
              <a:blipFill rotWithShape="1">
                <a:blip r:embed="rId5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4320000" y="3060000"/>
            <a:ext cx="3717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“adiabatic limit”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(single step) excitation </a:t>
            </a:r>
            <a:r>
              <a:rPr lang="el-GR" sz="1400" b="1" dirty="0" smtClean="0">
                <a:latin typeface="Times New Roman"/>
                <a:cs typeface="Times New Roman"/>
              </a:rPr>
              <a:t>ξ</a:t>
            </a:r>
            <a:r>
              <a:rPr lang="de-DE" sz="1400" b="1" dirty="0" smtClean="0">
                <a:latin typeface="Times New Roman"/>
                <a:cs typeface="Times New Roman"/>
              </a:rPr>
              <a:t> = 1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320000" y="4176000"/>
            <a:ext cx="2247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energy transfer: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6660000" y="4068000"/>
                <a:ext cx="1791388" cy="501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𝑒𝑥𝑐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=ℏ∙</m:t>
                      </m:r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000" y="4068000"/>
                <a:ext cx="1791388" cy="5014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27894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195202"/>
            <a:ext cx="7078313" cy="511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Evolution of nuclear structure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as a function of nucleon number</a:t>
            </a:r>
          </a:p>
        </p:txBody>
      </p:sp>
    </p:spTree>
    <p:extLst>
      <p:ext uri="{BB962C8B-B14F-4D97-AF65-F5344CB8AC3E}">
        <p14:creationId xmlns:p14="http://schemas.microsoft.com/office/powerpoint/2010/main" val="12571344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Classical Coulomb trajectories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5200"/>
            <a:ext cx="426402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787900" y="3510930"/>
            <a:ext cx="7143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11638" y="2575892"/>
            <a:ext cx="987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000" smtClean="0">
                <a:solidFill>
                  <a:srgbClr val="000000"/>
                </a:solidFill>
                <a:latin typeface="Times New Roman" pitchFamily="18" charset="0"/>
              </a:rPr>
              <a:t>scattering angle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93813" y="1693242"/>
            <a:ext cx="1073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 err="1" smtClean="0">
                <a:solidFill>
                  <a:srgbClr val="000000"/>
                </a:solidFill>
                <a:latin typeface="Times New Roman" pitchFamily="18" charset="0"/>
              </a:rPr>
              <a:t>impact</a:t>
            </a:r>
            <a:r>
              <a:rPr lang="de-DE" altLang="de-DE" sz="1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000" dirty="0" err="1" smtClean="0">
                <a:solidFill>
                  <a:srgbClr val="000000"/>
                </a:solidFill>
                <a:latin typeface="Times New Roman" pitchFamily="18" charset="0"/>
              </a:rPr>
              <a:t>parameter</a:t>
            </a:r>
            <a:endParaRPr lang="de-DE" altLang="de-DE" sz="10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68313" y="4437112"/>
            <a:ext cx="24449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 distance of closest approach: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US" altLang="de-DE" sz="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 impact parameter: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US" altLang="de-DE" sz="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 angular momentum : </a:t>
            </a:r>
          </a:p>
        </p:txBody>
      </p:sp>
      <p:graphicFrame>
        <p:nvGraphicFramePr>
          <p:cNvPr id="1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969794"/>
              </p:ext>
            </p:extLst>
          </p:nvPr>
        </p:nvGraphicFramePr>
        <p:xfrm>
          <a:off x="5133975" y="3749055"/>
          <a:ext cx="17748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1" name="Equation" r:id="rId4" imgW="1244520" imgH="215640" progId="Equation.3">
                  <p:embed/>
                </p:oleObj>
              </mc:Choice>
              <mc:Fallback>
                <p:oleObj name="Equation" r:id="rId4" imgW="1244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975" y="3749055"/>
                        <a:ext cx="177482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043488" y="3301380"/>
            <a:ext cx="3992562" cy="1208087"/>
          </a:xfrm>
          <a:prstGeom prst="rect">
            <a:avLst/>
          </a:prstGeom>
          <a:noFill/>
          <a:ln w="158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 smtClean="0">
                <a:solidFill>
                  <a:srgbClr val="FF0000"/>
                </a:solidFill>
                <a:latin typeface="Times New Roman" pitchFamily="18" charset="0"/>
              </a:rPr>
              <a:t>Hyperbolic trajectory: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z="16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z="16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z="8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l-GR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sin</a:t>
            </a:r>
            <a:r>
              <a:rPr lang="en-US" altLang="de-DE" sz="1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de-DE" sz="16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/2)   eccentricity of orbit                </a:t>
            </a:r>
            <a:endParaRPr lang="el-GR" altLang="de-DE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2880000" y="5156997"/>
                <a:ext cx="1364604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𝑏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sub>
                          </m:sSub>
                        </m:num>
                        <m:den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5156997"/>
                <a:ext cx="1364604" cy="4975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2880000" y="4472997"/>
                <a:ext cx="2014462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𝐷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sz="14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4472997"/>
                <a:ext cx="2014462" cy="5717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2880000" y="5840997"/>
                <a:ext cx="2041393" cy="497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ℓ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sub>
                          </m:sSub>
                        </m:num>
                        <m:den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5840997"/>
                <a:ext cx="2041393" cy="49750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6948000" y="3636000"/>
                <a:ext cx="2203552" cy="554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𝑡</m:t>
                      </m:r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𝜖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𝑠𝑖𝑛h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000" y="3636000"/>
                <a:ext cx="2203552" cy="55431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9742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Safe bombarding energy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pure electromagnetic  interaction</a:t>
            </a:r>
          </a:p>
        </p:txBody>
      </p:sp>
      <p:pic>
        <p:nvPicPr>
          <p:cNvPr id="6" name="Picture 12" descr="GD160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196975"/>
            <a:ext cx="3957637" cy="39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6675438" y="2641600"/>
            <a:ext cx="0" cy="1901825"/>
          </a:xfrm>
          <a:prstGeom prst="line">
            <a:avLst/>
          </a:prstGeom>
          <a:noFill/>
          <a:ln w="12700">
            <a:solidFill>
              <a:srgbClr val="FF0000"/>
            </a:solidFill>
            <a:prstDash val="lg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472000" y="5112000"/>
            <a:ext cx="3636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400" dirty="0" smtClean="0">
                <a:solidFill>
                  <a:srgbClr val="FF0000"/>
                </a:solidFill>
                <a:latin typeface="Times New Roman" pitchFamily="18" charset="0"/>
              </a:rPr>
              <a:t>Pure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Coulomb excitation </a:t>
            </a:r>
            <a:r>
              <a:rPr lang="en-US" altLang="de-DE" sz="1400" dirty="0" smtClean="0">
                <a:solidFill>
                  <a:srgbClr val="FF0000"/>
                </a:solidFill>
                <a:latin typeface="Times New Roman" pitchFamily="18" charset="0"/>
              </a:rPr>
              <a:t>requires a much larger distance</a:t>
            </a:r>
            <a:r>
              <a:rPr lang="en-US" altLang="de-DE" sz="1400" dirty="0" smtClean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between the nuclei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 ”safe bombarding energy” requirement </a:t>
            </a: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5867400" y="1806575"/>
            <a:ext cx="3168650" cy="0"/>
          </a:xfrm>
          <a:prstGeom prst="line">
            <a:avLst/>
          </a:prstGeom>
          <a:noFill/>
          <a:ln w="15875">
            <a:solidFill>
              <a:srgbClr val="0000CC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60000" y="5110163"/>
            <a:ext cx="2374900" cy="962025"/>
          </a:xfrm>
          <a:prstGeom prst="rect">
            <a:avLst/>
          </a:prstGeom>
          <a:noFill/>
          <a:ln w="158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 smtClean="0">
                <a:solidFill>
                  <a:srgbClr val="FF0000"/>
                </a:solidFill>
                <a:latin typeface="Times New Roman" pitchFamily="18" charset="0"/>
              </a:rPr>
              <a:t>Nuclear interaction radius: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z="12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z="12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altLang="de-DE" sz="1200" baseline="-25000" dirty="0" smtClean="0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, C</a:t>
            </a:r>
            <a:r>
              <a:rPr lang="en-US" altLang="de-DE" sz="1200" baseline="-25000" dirty="0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 half-density radii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60000" y="5436000"/>
                <a:ext cx="2154821" cy="357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𝑖𝑛𝑡</m:t>
                          </m:r>
                        </m:sub>
                      </m:sSub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≅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+3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𝑓𝑚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5436000"/>
                <a:ext cx="2154821" cy="357534"/>
              </a:xfrm>
              <a:prstGeom prst="rect">
                <a:avLst/>
              </a:prstGeom>
              <a:blipFill rotWithShape="1"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360000" y="6228000"/>
                <a:ext cx="1964319" cy="385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</a:rPr>
                            <m:t>𝑖𝑛𝑡</m:t>
                          </m:r>
                        </m:sub>
                      </m:sSub>
                      <m:r>
                        <a:rPr lang="de-DE" sz="1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de-DE" sz="1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de-DE" sz="1000" b="0" i="1" smtClean="0">
                          <a:latin typeface="Cambria Math"/>
                        </a:rPr>
                        <m:t>+4.49−</m:t>
                      </m:r>
                      <m:f>
                        <m:fPr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10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de-DE" sz="10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10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de-DE" sz="1000" b="0" i="1" smtClean="0">
                              <a:latin typeface="Cambria Math"/>
                            </a:rPr>
                            <m:t>6.35</m:t>
                          </m:r>
                        </m:den>
                      </m:f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6228000"/>
                <a:ext cx="1964319" cy="38536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RMaj_Coulex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0000" y="13680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615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Safe bombarding energy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pure electromagnetic  interaction</a:t>
            </a:r>
          </a:p>
        </p:txBody>
      </p:sp>
      <p:pic>
        <p:nvPicPr>
          <p:cNvPr id="6" name="Picture 12" descr="GD160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196975"/>
            <a:ext cx="3957637" cy="39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796136" y="5373216"/>
            <a:ext cx="30963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è"/>
            </a:pP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choose </a:t>
            </a:r>
            <a:r>
              <a:rPr lang="en-US" altLang="de-DE" sz="1400" b="1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adequate beam energy </a:t>
            </a:r>
            <a:r>
              <a:rPr lang="en-US" altLang="de-DE" sz="1400" b="1" dirty="0" err="1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E</a:t>
            </a:r>
            <a:r>
              <a:rPr lang="en-US" altLang="de-DE" sz="1400" b="1" baseline="-25000" dirty="0" err="1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lab</a:t>
            </a:r>
            <a:r>
              <a:rPr lang="en-US" altLang="de-DE" sz="1400" b="1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400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de-DE" sz="1400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   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(D &gt; </a:t>
            </a:r>
            <a:r>
              <a:rPr lang="en-US" altLang="de-DE" sz="1400" dirty="0" err="1" smtClean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D</a:t>
            </a:r>
            <a:r>
              <a:rPr lang="en-US" altLang="de-DE" sz="1400" baseline="-25000" dirty="0" err="1" smtClean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min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 for all </a:t>
            </a:r>
            <a:r>
              <a:rPr lang="el-GR" altLang="de-DE" sz="1400" dirty="0" smtClean="0">
                <a:solidFill>
                  <a:srgbClr val="000000"/>
                </a:solidFill>
                <a:latin typeface="Times New Roman"/>
                <a:cs typeface="Times New Roman"/>
                <a:sym typeface="Wingdings" pitchFamily="2" charset="2"/>
              </a:rPr>
              <a:t>θ</a:t>
            </a:r>
            <a:r>
              <a:rPr lang="de-DE" altLang="de-DE" sz="1400" baseline="-25000" dirty="0" smtClean="0">
                <a:solidFill>
                  <a:srgbClr val="000000"/>
                </a:solidFill>
                <a:latin typeface="Times New Roman"/>
                <a:cs typeface="Times New Roman"/>
                <a:sym typeface="Wingdings" pitchFamily="2" charset="2"/>
              </a:rPr>
              <a:t>cm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)</a:t>
            </a: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5867400" y="1806575"/>
            <a:ext cx="3168650" cy="0"/>
          </a:xfrm>
          <a:prstGeom prst="line">
            <a:avLst/>
          </a:prstGeom>
          <a:noFill/>
          <a:ln w="15875">
            <a:solidFill>
              <a:srgbClr val="0000CC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1438"/>
            <a:ext cx="4240212" cy="350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1265486" y="2949575"/>
            <a:ext cx="3240087" cy="1588"/>
          </a:xfrm>
          <a:prstGeom prst="line">
            <a:avLst/>
          </a:prstGeom>
          <a:noFill/>
          <a:ln w="15875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1322636" y="1412875"/>
            <a:ext cx="3113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smtClean="0">
                <a:solidFill>
                  <a:srgbClr val="0000CC"/>
                </a:solidFill>
                <a:latin typeface="Times New Roman" pitchFamily="18" charset="0"/>
              </a:rPr>
              <a:t>&lt; 1% deviation from Coulomb excitation</a:t>
            </a: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7306270" y="1773238"/>
            <a:ext cx="0" cy="2772000"/>
          </a:xfrm>
          <a:prstGeom prst="line">
            <a:avLst/>
          </a:prstGeom>
          <a:noFill/>
          <a:ln w="15875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7090370" y="1403350"/>
            <a:ext cx="36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altLang="de-DE" sz="1600" baseline="-25000" smtClean="0">
                <a:solidFill>
                  <a:srgbClr val="FF0000"/>
                </a:solidFill>
                <a:latin typeface="Times New Roman" pitchFamily="18" charset="0"/>
              </a:rPr>
              <a:t>min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259632" y="5110163"/>
            <a:ext cx="3190232" cy="1107996"/>
          </a:xfrm>
          <a:prstGeom prst="rect">
            <a:avLst/>
          </a:prstGeom>
          <a:noFill/>
          <a:ln w="158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Rutherford </a:t>
            </a:r>
            <a:r>
              <a:rPr lang="de-DE" altLang="de-DE" sz="1400" dirty="0" err="1" smtClean="0">
                <a:solidFill>
                  <a:srgbClr val="000000"/>
                </a:solidFill>
                <a:latin typeface="Times New Roman" pitchFamily="18" charset="0"/>
              </a:rPr>
              <a:t>scattering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400" dirty="0" err="1" smtClean="0">
                <a:solidFill>
                  <a:srgbClr val="000000"/>
                </a:solidFill>
                <a:latin typeface="Times New Roman" pitchFamily="18" charset="0"/>
              </a:rPr>
              <a:t>only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400" dirty="0" err="1" smtClean="0">
                <a:solidFill>
                  <a:srgbClr val="000000"/>
                </a:solidFill>
                <a:latin typeface="Times New Roman" pitchFamily="18" charset="0"/>
              </a:rPr>
              <a:t>if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400" dirty="0" err="1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de-DE" altLang="de-DE" sz="1400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min</a:t>
            </a:r>
            <a:r>
              <a:rPr lang="de-DE" altLang="de-DE" sz="1400" baseline="-25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de-DE" altLang="de-DE" sz="1400" dirty="0" err="1" smtClean="0">
                <a:solidFill>
                  <a:srgbClr val="000000"/>
                </a:solidFill>
                <a:latin typeface="Times New Roman" pitchFamily="18" charset="0"/>
              </a:rPr>
              <a:t>is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 large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 err="1" smtClean="0">
                <a:solidFill>
                  <a:srgbClr val="000000"/>
                </a:solidFill>
                <a:latin typeface="Times New Roman" pitchFamily="18" charset="0"/>
              </a:rPr>
              <a:t>compared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400" dirty="0" err="1" smtClean="0">
                <a:solidFill>
                  <a:srgbClr val="000000"/>
                </a:solidFill>
                <a:latin typeface="Times New Roman" pitchFamily="18" charset="0"/>
              </a:rPr>
              <a:t>to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400" dirty="0" err="1" smtClean="0">
                <a:solidFill>
                  <a:srgbClr val="0000CC"/>
                </a:solidFill>
                <a:latin typeface="Times New Roman" pitchFamily="18" charset="0"/>
              </a:rPr>
              <a:t>nuclear</a:t>
            </a:r>
            <a:r>
              <a:rPr lang="de-DE" altLang="de-DE" sz="14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altLang="de-DE" sz="1400" dirty="0" err="1" smtClean="0">
                <a:solidFill>
                  <a:srgbClr val="0000CC"/>
                </a:solidFill>
                <a:latin typeface="Times New Roman" pitchFamily="18" charset="0"/>
              </a:rPr>
              <a:t>radii</a:t>
            </a:r>
            <a:r>
              <a:rPr lang="de-DE" altLang="de-DE" sz="1400" dirty="0" smtClean="0">
                <a:solidFill>
                  <a:srgbClr val="0000CC"/>
                </a:solidFill>
                <a:latin typeface="Times New Roman" pitchFamily="18" charset="0"/>
              </a:rPr>
              <a:t> + </a:t>
            </a:r>
            <a:r>
              <a:rPr lang="de-DE" altLang="de-DE" sz="1400" dirty="0" err="1" smtClean="0">
                <a:solidFill>
                  <a:srgbClr val="0000CC"/>
                </a:solidFill>
                <a:latin typeface="Times New Roman" pitchFamily="18" charset="0"/>
              </a:rPr>
              <a:t>surfaces</a:t>
            </a:r>
            <a:r>
              <a:rPr lang="de-DE" altLang="de-DE" sz="1400" dirty="0" smtClean="0">
                <a:latin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z="4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600" i="1" dirty="0" err="1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altLang="de-DE" sz="1600" i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min</a:t>
            </a:r>
            <a:r>
              <a:rPr lang="en-US" altLang="de-DE" sz="1600" i="1" dirty="0" smtClean="0">
                <a:solidFill>
                  <a:srgbClr val="FF0000"/>
                </a:solidFill>
                <a:latin typeface="Times New Roman" pitchFamily="18" charset="0"/>
              </a:rPr>
              <a:t> &gt; </a:t>
            </a:r>
            <a:r>
              <a:rPr lang="en-US" altLang="de-DE" sz="1600" i="1" dirty="0" err="1" smtClean="0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en-US" altLang="de-DE" sz="1600" i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en-US" altLang="de-DE" sz="1600" i="1" dirty="0" smtClean="0">
                <a:solidFill>
                  <a:srgbClr val="FF0000"/>
                </a:solidFill>
                <a:latin typeface="Times New Roman" pitchFamily="18" charset="0"/>
              </a:rPr>
              <a:t> + C</a:t>
            </a:r>
            <a:r>
              <a:rPr lang="en-US" altLang="de-DE" sz="1600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n-US" altLang="de-DE" sz="1600" i="1" dirty="0" smtClean="0">
                <a:solidFill>
                  <a:srgbClr val="FF0000"/>
                </a:solidFill>
                <a:latin typeface="Times New Roman" pitchFamily="18" charset="0"/>
              </a:rPr>
              <a:t> + 5 </a:t>
            </a:r>
            <a:r>
              <a:rPr lang="en-US" altLang="de-DE" sz="1600" i="1" dirty="0" err="1" smtClean="0">
                <a:solidFill>
                  <a:srgbClr val="FF0000"/>
                </a:solidFill>
                <a:latin typeface="Times New Roman" pitchFamily="18" charset="0"/>
              </a:rPr>
              <a:t>fm</a:t>
            </a:r>
            <a:endParaRPr lang="en-US" altLang="de-DE" sz="1600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z="400" i="1" dirty="0" smtClean="0"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altLang="de-DE" sz="1200" baseline="-25000" dirty="0" smtClean="0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, C</a:t>
            </a:r>
            <a:r>
              <a:rPr lang="en-US" altLang="de-DE" sz="1200" baseline="-25000" dirty="0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 half-density radii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691412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Electric fields of multipoles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76250" y="1565275"/>
            <a:ext cx="2438400" cy="1905000"/>
            <a:chOff x="3488" y="1008"/>
            <a:chExt cx="1936" cy="1416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3488" y="1256"/>
              <a:ext cx="1024" cy="1168"/>
            </a:xfrm>
            <a:custGeom>
              <a:avLst/>
              <a:gdLst>
                <a:gd name="T0" fmla="*/ 160 w 1024"/>
                <a:gd name="T1" fmla="*/ 760 h 1168"/>
                <a:gd name="T2" fmla="*/ 112 w 1024"/>
                <a:gd name="T3" fmla="*/ 184 h 1168"/>
                <a:gd name="T4" fmla="*/ 832 w 1024"/>
                <a:gd name="T5" fmla="*/ 136 h 1168"/>
                <a:gd name="T6" fmla="*/ 1024 w 1024"/>
                <a:gd name="T7" fmla="*/ 1000 h 1168"/>
                <a:gd name="T8" fmla="*/ 832 w 1024"/>
                <a:gd name="T9" fmla="*/ 1144 h 1168"/>
                <a:gd name="T10" fmla="*/ 592 w 1024"/>
                <a:gd name="T11" fmla="*/ 1144 h 1168"/>
                <a:gd name="T12" fmla="*/ 352 w 1024"/>
                <a:gd name="T13" fmla="*/ 1144 h 1168"/>
                <a:gd name="T14" fmla="*/ 352 w 1024"/>
                <a:gd name="T15" fmla="*/ 1000 h 1168"/>
                <a:gd name="T16" fmla="*/ 160 w 1024"/>
                <a:gd name="T17" fmla="*/ 76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4" h="1168">
                  <a:moveTo>
                    <a:pt x="160" y="760"/>
                  </a:moveTo>
                  <a:cubicBezTo>
                    <a:pt x="120" y="624"/>
                    <a:pt x="0" y="288"/>
                    <a:pt x="112" y="184"/>
                  </a:cubicBezTo>
                  <a:cubicBezTo>
                    <a:pt x="224" y="80"/>
                    <a:pt x="680" y="0"/>
                    <a:pt x="832" y="136"/>
                  </a:cubicBezTo>
                  <a:cubicBezTo>
                    <a:pt x="984" y="272"/>
                    <a:pt x="1024" y="832"/>
                    <a:pt x="1024" y="1000"/>
                  </a:cubicBezTo>
                  <a:cubicBezTo>
                    <a:pt x="1024" y="1168"/>
                    <a:pt x="904" y="1120"/>
                    <a:pt x="832" y="1144"/>
                  </a:cubicBezTo>
                  <a:cubicBezTo>
                    <a:pt x="760" y="1168"/>
                    <a:pt x="672" y="1144"/>
                    <a:pt x="592" y="1144"/>
                  </a:cubicBezTo>
                  <a:cubicBezTo>
                    <a:pt x="512" y="1144"/>
                    <a:pt x="392" y="1168"/>
                    <a:pt x="352" y="1144"/>
                  </a:cubicBezTo>
                  <a:cubicBezTo>
                    <a:pt x="312" y="1120"/>
                    <a:pt x="384" y="1064"/>
                    <a:pt x="352" y="1000"/>
                  </a:cubicBezTo>
                  <a:cubicBezTo>
                    <a:pt x="320" y="936"/>
                    <a:pt x="200" y="896"/>
                    <a:pt x="160" y="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5F5F5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4080" y="1008"/>
              <a:ext cx="1344" cy="9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 flipV="1">
              <a:off x="3936" y="1536"/>
              <a:ext cx="144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3840" y="1392"/>
              <a:ext cx="192" cy="192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graphicFrame>
          <p:nvGraphicFramePr>
            <p:cNvPr id="10" name="Object 8"/>
            <p:cNvGraphicFramePr>
              <a:graphicFrameLocks noChangeAspect="1"/>
            </p:cNvGraphicFramePr>
            <p:nvPr/>
          </p:nvGraphicFramePr>
          <p:xfrm>
            <a:off x="4944" y="1392"/>
            <a:ext cx="147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23" name="Equation" r:id="rId3" imgW="114120" imgH="126720" progId="Equation.DSMT4">
                    <p:embed/>
                  </p:oleObj>
                </mc:Choice>
                <mc:Fallback>
                  <p:oleObj name="Equation" r:id="rId3" imgW="114120" imgH="126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1392"/>
                          <a:ext cx="147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9"/>
            <p:cNvGraphicFramePr>
              <a:graphicFrameLocks noChangeAspect="1"/>
            </p:cNvGraphicFramePr>
            <p:nvPr/>
          </p:nvGraphicFramePr>
          <p:xfrm>
            <a:off x="3792" y="1680"/>
            <a:ext cx="196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24" name="Equation" r:id="rId5" imgW="152280" imgH="164880" progId="Equation.DSMT4">
                    <p:embed/>
                  </p:oleObj>
                </mc:Choice>
                <mc:Fallback>
                  <p:oleObj name="Equation" r:id="rId5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1680"/>
                          <a:ext cx="196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0"/>
            <p:cNvGraphicFramePr>
              <a:graphicFrameLocks noChangeAspect="1"/>
            </p:cNvGraphicFramePr>
            <p:nvPr/>
          </p:nvGraphicFramePr>
          <p:xfrm>
            <a:off x="3687" y="1096"/>
            <a:ext cx="310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25" name="Equation" r:id="rId7" imgW="241200" imgH="177480" progId="Equation.DSMT4">
                    <p:embed/>
                  </p:oleObj>
                </mc:Choice>
                <mc:Fallback>
                  <p:oleObj name="Equation" r:id="rId7" imgW="2412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7" y="1096"/>
                          <a:ext cx="310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032" y="1720"/>
              <a:ext cx="192" cy="104"/>
            </a:xfrm>
            <a:custGeom>
              <a:avLst/>
              <a:gdLst>
                <a:gd name="T0" fmla="*/ 0 w 192"/>
                <a:gd name="T1" fmla="*/ 56 h 104"/>
                <a:gd name="T2" fmla="*/ 96 w 192"/>
                <a:gd name="T3" fmla="*/ 8 h 104"/>
                <a:gd name="T4" fmla="*/ 192 w 192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" h="104">
                  <a:moveTo>
                    <a:pt x="0" y="56"/>
                  </a:moveTo>
                  <a:cubicBezTo>
                    <a:pt x="32" y="28"/>
                    <a:pt x="64" y="0"/>
                    <a:pt x="96" y="8"/>
                  </a:cubicBezTo>
                  <a:cubicBezTo>
                    <a:pt x="128" y="16"/>
                    <a:pt x="160" y="60"/>
                    <a:pt x="192" y="104"/>
                  </a:cubicBezTo>
                </a:path>
              </a:pathLst>
            </a:custGeom>
            <a:noFill/>
            <a:ln w="22225" cap="flat" cmpd="sng">
              <a:solidFill>
                <a:srgbClr val="000000"/>
              </a:solidFill>
              <a:prstDash val="solid"/>
              <a:round/>
              <a:headEnd type="arrow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graphicFrame>
          <p:nvGraphicFramePr>
            <p:cNvPr id="14" name="Object 12"/>
            <p:cNvGraphicFramePr>
              <a:graphicFrameLocks noChangeAspect="1"/>
            </p:cNvGraphicFramePr>
            <p:nvPr/>
          </p:nvGraphicFramePr>
          <p:xfrm>
            <a:off x="4120" y="1480"/>
            <a:ext cx="212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26" name="Equation" r:id="rId9" imgW="164880" imgH="177480" progId="Equation.DSMT4">
                    <p:embed/>
                  </p:oleObj>
                </mc:Choice>
                <mc:Fallback>
                  <p:oleObj name="Equation" r:id="rId9" imgW="1648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0" y="1480"/>
                          <a:ext cx="212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212000" y="1493838"/>
            <a:ext cx="36856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general the electric potential due to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arbitrary charge distribution is</a:t>
            </a:r>
            <a:endParaRPr lang="de-DE" altLang="de-D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212000" y="2952000"/>
            <a:ext cx="1120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expansion</a:t>
            </a:r>
            <a:endParaRPr lang="de-DE" altLang="de-D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03225" y="4518025"/>
            <a:ext cx="24272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case: </a:t>
            </a:r>
            <a:r>
              <a:rPr lang="en-US" altLang="de-DE" sz="1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monopole</a:t>
            </a:r>
            <a:endParaRPr lang="de-DE" altLang="de-DE" sz="1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4212000" y="2268000"/>
                <a:ext cx="1961114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de-DE" sz="1400" b="0" i="1" smtClean="0">
                          <a:latin typeface="Cambria Math"/>
                        </a:rPr>
                        <m:t>𝑑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′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2268000"/>
                <a:ext cx="1961114" cy="65742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4212000" y="3348000"/>
                <a:ext cx="4151585" cy="706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ℓ+1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ℓ+1</m:t>
                              </m:r>
                            </m:den>
                          </m:f>
                        </m:e>
                      </m:nary>
                      <m:nary>
                        <m:naryPr>
                          <m:chr m:val="∑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=−ℓ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sup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  <m:sSubSup>
                            <m:sSub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de-DE" sz="1400" i="1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3348000"/>
                <a:ext cx="4151585" cy="70654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4212000" y="4403841"/>
                <a:ext cx="3715889" cy="537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ℓ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=0          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00</m:t>
                          </m:r>
                        </m:sub>
                      </m:sSub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𝜗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00</m:t>
                          </m:r>
                        </m:sub>
                      </m:sSub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4403841"/>
                <a:ext cx="3715889" cy="53732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924000" y="4896000"/>
                <a:ext cx="1432572" cy="525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d>
                        </m:den>
                      </m:f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000" y="4896000"/>
                <a:ext cx="1432572" cy="525913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0786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3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600" b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rPr>
              <a:t>Electric fields of multipoles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76250" y="1565275"/>
            <a:ext cx="2438400" cy="1905000"/>
            <a:chOff x="3488" y="1008"/>
            <a:chExt cx="1936" cy="1416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3488" y="1256"/>
              <a:ext cx="1024" cy="1168"/>
            </a:xfrm>
            <a:custGeom>
              <a:avLst/>
              <a:gdLst>
                <a:gd name="T0" fmla="*/ 160 w 1024"/>
                <a:gd name="T1" fmla="*/ 760 h 1168"/>
                <a:gd name="T2" fmla="*/ 112 w 1024"/>
                <a:gd name="T3" fmla="*/ 184 h 1168"/>
                <a:gd name="T4" fmla="*/ 832 w 1024"/>
                <a:gd name="T5" fmla="*/ 136 h 1168"/>
                <a:gd name="T6" fmla="*/ 1024 w 1024"/>
                <a:gd name="T7" fmla="*/ 1000 h 1168"/>
                <a:gd name="T8" fmla="*/ 832 w 1024"/>
                <a:gd name="T9" fmla="*/ 1144 h 1168"/>
                <a:gd name="T10" fmla="*/ 592 w 1024"/>
                <a:gd name="T11" fmla="*/ 1144 h 1168"/>
                <a:gd name="T12" fmla="*/ 352 w 1024"/>
                <a:gd name="T13" fmla="*/ 1144 h 1168"/>
                <a:gd name="T14" fmla="*/ 352 w 1024"/>
                <a:gd name="T15" fmla="*/ 1000 h 1168"/>
                <a:gd name="T16" fmla="*/ 160 w 1024"/>
                <a:gd name="T17" fmla="*/ 76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4" h="1168">
                  <a:moveTo>
                    <a:pt x="160" y="760"/>
                  </a:moveTo>
                  <a:cubicBezTo>
                    <a:pt x="120" y="624"/>
                    <a:pt x="0" y="288"/>
                    <a:pt x="112" y="184"/>
                  </a:cubicBezTo>
                  <a:cubicBezTo>
                    <a:pt x="224" y="80"/>
                    <a:pt x="680" y="0"/>
                    <a:pt x="832" y="136"/>
                  </a:cubicBezTo>
                  <a:cubicBezTo>
                    <a:pt x="984" y="272"/>
                    <a:pt x="1024" y="832"/>
                    <a:pt x="1024" y="1000"/>
                  </a:cubicBezTo>
                  <a:cubicBezTo>
                    <a:pt x="1024" y="1168"/>
                    <a:pt x="904" y="1120"/>
                    <a:pt x="832" y="1144"/>
                  </a:cubicBezTo>
                  <a:cubicBezTo>
                    <a:pt x="760" y="1168"/>
                    <a:pt x="672" y="1144"/>
                    <a:pt x="592" y="1144"/>
                  </a:cubicBezTo>
                  <a:cubicBezTo>
                    <a:pt x="512" y="1144"/>
                    <a:pt x="392" y="1168"/>
                    <a:pt x="352" y="1144"/>
                  </a:cubicBezTo>
                  <a:cubicBezTo>
                    <a:pt x="312" y="1120"/>
                    <a:pt x="384" y="1064"/>
                    <a:pt x="352" y="1000"/>
                  </a:cubicBezTo>
                  <a:cubicBezTo>
                    <a:pt x="320" y="936"/>
                    <a:pt x="200" y="896"/>
                    <a:pt x="160" y="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5F5F5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4080" y="1008"/>
              <a:ext cx="1344" cy="9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 flipV="1">
              <a:off x="3936" y="1536"/>
              <a:ext cx="144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3840" y="1392"/>
              <a:ext cx="192" cy="192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graphicFrame>
          <p:nvGraphicFramePr>
            <p:cNvPr id="10" name="Object 8"/>
            <p:cNvGraphicFramePr>
              <a:graphicFrameLocks noChangeAspect="1"/>
            </p:cNvGraphicFramePr>
            <p:nvPr/>
          </p:nvGraphicFramePr>
          <p:xfrm>
            <a:off x="4944" y="1392"/>
            <a:ext cx="147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335" name="Equation" r:id="rId3" imgW="114120" imgH="126720" progId="Equation.DSMT4">
                    <p:embed/>
                  </p:oleObj>
                </mc:Choice>
                <mc:Fallback>
                  <p:oleObj name="Equation" r:id="rId3" imgW="114120" imgH="126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1392"/>
                          <a:ext cx="147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9"/>
            <p:cNvGraphicFramePr>
              <a:graphicFrameLocks noChangeAspect="1"/>
            </p:cNvGraphicFramePr>
            <p:nvPr/>
          </p:nvGraphicFramePr>
          <p:xfrm>
            <a:off x="3792" y="1680"/>
            <a:ext cx="196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336" name="Equation" r:id="rId5" imgW="152280" imgH="164880" progId="Equation.DSMT4">
                    <p:embed/>
                  </p:oleObj>
                </mc:Choice>
                <mc:Fallback>
                  <p:oleObj name="Equation" r:id="rId5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1680"/>
                          <a:ext cx="196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0"/>
            <p:cNvGraphicFramePr>
              <a:graphicFrameLocks noChangeAspect="1"/>
            </p:cNvGraphicFramePr>
            <p:nvPr/>
          </p:nvGraphicFramePr>
          <p:xfrm>
            <a:off x="3687" y="1096"/>
            <a:ext cx="310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337" name="Equation" r:id="rId7" imgW="241200" imgH="177480" progId="Equation.DSMT4">
                    <p:embed/>
                  </p:oleObj>
                </mc:Choice>
                <mc:Fallback>
                  <p:oleObj name="Equation" r:id="rId7" imgW="2412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7" y="1096"/>
                          <a:ext cx="310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032" y="1720"/>
              <a:ext cx="192" cy="104"/>
            </a:xfrm>
            <a:custGeom>
              <a:avLst/>
              <a:gdLst>
                <a:gd name="T0" fmla="*/ 0 w 192"/>
                <a:gd name="T1" fmla="*/ 56 h 104"/>
                <a:gd name="T2" fmla="*/ 96 w 192"/>
                <a:gd name="T3" fmla="*/ 8 h 104"/>
                <a:gd name="T4" fmla="*/ 192 w 192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" h="104">
                  <a:moveTo>
                    <a:pt x="0" y="56"/>
                  </a:moveTo>
                  <a:cubicBezTo>
                    <a:pt x="32" y="28"/>
                    <a:pt x="64" y="0"/>
                    <a:pt x="96" y="8"/>
                  </a:cubicBezTo>
                  <a:cubicBezTo>
                    <a:pt x="128" y="16"/>
                    <a:pt x="160" y="60"/>
                    <a:pt x="192" y="104"/>
                  </a:cubicBezTo>
                </a:path>
              </a:pathLst>
            </a:custGeom>
            <a:noFill/>
            <a:ln w="22225" cap="flat" cmpd="sng">
              <a:solidFill>
                <a:srgbClr val="000000"/>
              </a:solidFill>
              <a:prstDash val="solid"/>
              <a:round/>
              <a:headEnd type="arrow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graphicFrame>
          <p:nvGraphicFramePr>
            <p:cNvPr id="14" name="Object 12"/>
            <p:cNvGraphicFramePr>
              <a:graphicFrameLocks noChangeAspect="1"/>
            </p:cNvGraphicFramePr>
            <p:nvPr/>
          </p:nvGraphicFramePr>
          <p:xfrm>
            <a:off x="4120" y="1480"/>
            <a:ext cx="212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338" name="Equation" r:id="rId9" imgW="164880" imgH="177480" progId="Equation.DSMT4">
                    <p:embed/>
                  </p:oleObj>
                </mc:Choice>
                <mc:Fallback>
                  <p:oleObj name="Equation" r:id="rId9" imgW="1648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0" y="1480"/>
                          <a:ext cx="212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212000" y="1493838"/>
            <a:ext cx="36856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general the electric potential due to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arbitrary charge distribution is</a:t>
            </a:r>
            <a:endParaRPr lang="de-DE" altLang="de-D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212000" y="2952000"/>
            <a:ext cx="31556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homogenous charge distribution</a:t>
            </a:r>
            <a:endParaRPr lang="de-DE" altLang="de-D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03225" y="4518025"/>
            <a:ext cx="24272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case: </a:t>
            </a:r>
            <a:r>
              <a:rPr lang="en-US" altLang="de-DE" sz="1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monopole</a:t>
            </a:r>
            <a:endParaRPr lang="de-DE" altLang="de-DE" sz="1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4212000" y="2268000"/>
                <a:ext cx="1877950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nary>
                      <m:r>
                        <a:rPr lang="de-DE" sz="1400" b="0" i="1" smtClean="0">
                          <a:latin typeface="Cambria Math"/>
                        </a:rPr>
                        <m:t>𝑑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′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2268000"/>
                <a:ext cx="1877950" cy="6574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4212000" y="3492000"/>
                <a:ext cx="1538818" cy="551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</m:acc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𝑍𝑒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3492000"/>
                <a:ext cx="1538818" cy="55168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4212000" y="4356000"/>
                <a:ext cx="3291991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𝑍𝑒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𝑟</m:t>
                          </m:r>
                        </m:den>
                      </m:f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𝑠𝑖𝑛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4356000"/>
                <a:ext cx="3291991" cy="65742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4212000" y="5328000"/>
                <a:ext cx="2248629" cy="583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𝑍𝑒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∙4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5328000"/>
                <a:ext cx="2248629" cy="58310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6336000" y="5356800"/>
                <a:ext cx="627288" cy="494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𝒁𝒆</m:t>
                          </m:r>
                        </m:num>
                        <m:den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000" y="5356800"/>
                <a:ext cx="627288" cy="494238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1227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  <p:bldP spid="25" grpId="0"/>
      <p:bldP spid="26" grpId="0"/>
      <p:bldP spid="28" grpId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5729</Words>
  <Application>Microsoft Office PowerPoint</Application>
  <PresentationFormat>Bildschirmpräsentation (4:3)</PresentationFormat>
  <Paragraphs>458</Paragraphs>
  <Slides>41</Slides>
  <Notes>4</Notes>
  <HiddenSlides>28</HiddenSlides>
  <MMClips>4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53" baseType="lpstr">
      <vt:lpstr>ＭＳ Ｐゴシック</vt:lpstr>
      <vt:lpstr>Arial</vt:lpstr>
      <vt:lpstr>Calibri</vt:lpstr>
      <vt:lpstr>Cambria Math</vt:lpstr>
      <vt:lpstr>新細明體</vt:lpstr>
      <vt:lpstr>Symbol</vt:lpstr>
      <vt:lpstr>Times</vt:lpstr>
      <vt:lpstr>Times New Roman</vt:lpstr>
      <vt:lpstr>Verdana</vt:lpstr>
      <vt:lpstr>Wingdings</vt:lpstr>
      <vt:lpstr>Leere Präsentation</vt:lpstr>
      <vt:lpstr>Equation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Wollersheim, Hans-Juergen Dr.</dc:creator>
  <cp:lastModifiedBy>Renate</cp:lastModifiedBy>
  <cp:revision>753</cp:revision>
  <dcterms:created xsi:type="dcterms:W3CDTF">2014-04-15T06:49:44Z</dcterms:created>
  <dcterms:modified xsi:type="dcterms:W3CDTF">2020-07-03T05:13:05Z</dcterms:modified>
</cp:coreProperties>
</file>