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30" r:id="rId2"/>
    <p:sldId id="347" r:id="rId3"/>
    <p:sldId id="349" r:id="rId4"/>
    <p:sldId id="350" r:id="rId5"/>
    <p:sldId id="357" r:id="rId6"/>
    <p:sldId id="351" r:id="rId7"/>
    <p:sldId id="354" r:id="rId8"/>
    <p:sldId id="348" r:id="rId9"/>
    <p:sldId id="331" r:id="rId10"/>
    <p:sldId id="334" r:id="rId11"/>
    <p:sldId id="352" r:id="rId12"/>
    <p:sldId id="335" r:id="rId13"/>
    <p:sldId id="333" r:id="rId14"/>
    <p:sldId id="356" r:id="rId15"/>
    <p:sldId id="332" r:id="rId16"/>
    <p:sldId id="336" r:id="rId17"/>
    <p:sldId id="337" r:id="rId18"/>
    <p:sldId id="338" r:id="rId19"/>
    <p:sldId id="353" r:id="rId20"/>
    <p:sldId id="339" r:id="rId21"/>
    <p:sldId id="340" r:id="rId22"/>
    <p:sldId id="341" r:id="rId23"/>
    <p:sldId id="342" r:id="rId24"/>
    <p:sldId id="343" r:id="rId25"/>
    <p:sldId id="344" r:id="rId26"/>
    <p:sldId id="355" r:id="rId27"/>
    <p:sldId id="345" r:id="rId28"/>
    <p:sldId id="346"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F0000"/>
    <a:srgbClr val="0099FF"/>
    <a:srgbClr val="FFFF99"/>
    <a:srgbClr val="0066FF"/>
    <a:srgbClr val="CC0000"/>
    <a:srgbClr val="006600"/>
    <a:srgbClr val="008000"/>
    <a:srgbClr val="6600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96" autoAdjust="0"/>
  </p:normalViewPr>
  <p:slideViewPr>
    <p:cSldViewPr>
      <p:cViewPr>
        <p:scale>
          <a:sx n="90" d="100"/>
          <a:sy n="90" d="100"/>
        </p:scale>
        <p:origin x="-444"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B79583-929A-49B1-B7A6-8624C3DAE9AB}" type="datetimeFigureOut">
              <a:rPr lang="de-DE" smtClean="0"/>
              <a:t>30.11.2016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02872-054E-4DC1-8281-0EC203A9341F}" type="slidenum">
              <a:rPr lang="de-DE" smtClean="0"/>
              <a:t>‹Nr.›</a:t>
            </a:fld>
            <a:endParaRPr lang="de-DE"/>
          </a:p>
        </p:txBody>
      </p:sp>
    </p:spTree>
    <p:extLst>
      <p:ext uri="{BB962C8B-B14F-4D97-AF65-F5344CB8AC3E}">
        <p14:creationId xmlns:p14="http://schemas.microsoft.com/office/powerpoint/2010/main" val="74925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6702872-054E-4DC1-8281-0EC203A9341F}" type="slidenum">
              <a:rPr lang="de-DE" smtClean="0"/>
              <a:t>1</a:t>
            </a:fld>
            <a:endParaRPr lang="de-DE"/>
          </a:p>
        </p:txBody>
      </p:sp>
    </p:spTree>
    <p:extLst>
      <p:ext uri="{BB962C8B-B14F-4D97-AF65-F5344CB8AC3E}">
        <p14:creationId xmlns:p14="http://schemas.microsoft.com/office/powerpoint/2010/main" val="3034195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6702872-054E-4DC1-8281-0EC203A9341F}" type="slidenum">
              <a:rPr lang="de-DE" smtClean="0"/>
              <a:t>2</a:t>
            </a:fld>
            <a:endParaRPr lang="de-DE"/>
          </a:p>
        </p:txBody>
      </p:sp>
    </p:spTree>
    <p:extLst>
      <p:ext uri="{BB962C8B-B14F-4D97-AF65-F5344CB8AC3E}">
        <p14:creationId xmlns:p14="http://schemas.microsoft.com/office/powerpoint/2010/main" val="303419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6702872-054E-4DC1-8281-0EC203A9341F}" type="slidenum">
              <a:rPr lang="de-DE" smtClean="0"/>
              <a:t>3</a:t>
            </a:fld>
            <a:endParaRPr lang="de-DE"/>
          </a:p>
        </p:txBody>
      </p:sp>
    </p:spTree>
    <p:extLst>
      <p:ext uri="{BB962C8B-B14F-4D97-AF65-F5344CB8AC3E}">
        <p14:creationId xmlns:p14="http://schemas.microsoft.com/office/powerpoint/2010/main" val="303419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6702872-054E-4DC1-8281-0EC203A9341F}" type="slidenum">
              <a:rPr lang="de-DE" smtClean="0"/>
              <a:t>4</a:t>
            </a:fld>
            <a:endParaRPr lang="de-DE"/>
          </a:p>
        </p:txBody>
      </p:sp>
    </p:spTree>
    <p:extLst>
      <p:ext uri="{BB962C8B-B14F-4D97-AF65-F5344CB8AC3E}">
        <p14:creationId xmlns:p14="http://schemas.microsoft.com/office/powerpoint/2010/main" val="303419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6702872-054E-4DC1-8281-0EC203A9341F}" type="slidenum">
              <a:rPr lang="de-DE" smtClean="0"/>
              <a:t>5</a:t>
            </a:fld>
            <a:endParaRPr lang="de-DE"/>
          </a:p>
        </p:txBody>
      </p:sp>
    </p:spTree>
    <p:extLst>
      <p:ext uri="{BB962C8B-B14F-4D97-AF65-F5344CB8AC3E}">
        <p14:creationId xmlns:p14="http://schemas.microsoft.com/office/powerpoint/2010/main" val="3034195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6702872-054E-4DC1-8281-0EC203A9341F}" type="slidenum">
              <a:rPr lang="de-DE" smtClean="0"/>
              <a:t>6</a:t>
            </a:fld>
            <a:endParaRPr lang="de-DE"/>
          </a:p>
        </p:txBody>
      </p:sp>
    </p:spTree>
    <p:extLst>
      <p:ext uri="{BB962C8B-B14F-4D97-AF65-F5344CB8AC3E}">
        <p14:creationId xmlns:p14="http://schemas.microsoft.com/office/powerpoint/2010/main" val="3034195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6702872-054E-4DC1-8281-0EC203A9341F}" type="slidenum">
              <a:rPr lang="de-DE" smtClean="0"/>
              <a:t>7</a:t>
            </a:fld>
            <a:endParaRPr lang="de-DE"/>
          </a:p>
        </p:txBody>
      </p:sp>
    </p:spTree>
    <p:extLst>
      <p:ext uri="{BB962C8B-B14F-4D97-AF65-F5344CB8AC3E}">
        <p14:creationId xmlns:p14="http://schemas.microsoft.com/office/powerpoint/2010/main" val="3034195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6702872-054E-4DC1-8281-0EC203A9341F}" type="slidenum">
              <a:rPr lang="de-DE" smtClean="0"/>
              <a:t>8</a:t>
            </a:fld>
            <a:endParaRPr lang="de-DE"/>
          </a:p>
        </p:txBody>
      </p:sp>
    </p:spTree>
    <p:extLst>
      <p:ext uri="{BB962C8B-B14F-4D97-AF65-F5344CB8AC3E}">
        <p14:creationId xmlns:p14="http://schemas.microsoft.com/office/powerpoint/2010/main" val="303419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52138442"/>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2"/>
          <p:cNvSpPr>
            <a:spLocks noChangeShapeType="1"/>
          </p:cNvSpPr>
          <p:nvPr/>
        </p:nvSpPr>
        <p:spPr bwMode="auto">
          <a:xfrm flipH="1">
            <a:off x="0" y="6597650"/>
            <a:ext cx="6659563" cy="0"/>
          </a:xfrm>
          <a:prstGeom prst="line">
            <a:avLst/>
          </a:prstGeom>
          <a:noFill/>
          <a:ln w="12700">
            <a:solidFill>
              <a:schemeClr val="bg2"/>
            </a:solidFill>
            <a:round/>
            <a:headEnd/>
            <a:tailEnd/>
          </a:ln>
          <a:effectLst/>
          <a:extLst/>
        </p:spPr>
        <p:txBody>
          <a:bodyPr wrap="none" anchor="ctr"/>
          <a:lstStyle/>
          <a:p>
            <a:pPr>
              <a:defRPr/>
            </a:pPr>
            <a:endParaRPr lang="de-DE">
              <a:solidFill>
                <a:srgbClr val="000000"/>
              </a:solidFill>
            </a:endParaRPr>
          </a:p>
        </p:txBody>
      </p:sp>
      <p:sp>
        <p:nvSpPr>
          <p:cNvPr id="1028" name="Line 13"/>
          <p:cNvSpPr>
            <a:spLocks noChangeShapeType="1"/>
          </p:cNvSpPr>
          <p:nvPr/>
        </p:nvSpPr>
        <p:spPr bwMode="auto">
          <a:xfrm>
            <a:off x="8610600" y="6597650"/>
            <a:ext cx="533400" cy="0"/>
          </a:xfrm>
          <a:prstGeom prst="line">
            <a:avLst/>
          </a:prstGeom>
          <a:noFill/>
          <a:ln w="12700">
            <a:solidFill>
              <a:schemeClr val="bg2"/>
            </a:solidFill>
            <a:round/>
            <a:headEnd/>
            <a:tailEnd/>
          </a:ln>
          <a:effectLst/>
          <a:extLst/>
        </p:spPr>
        <p:txBody>
          <a:bodyPr wrap="none" anchor="ctr"/>
          <a:lstStyle/>
          <a:p>
            <a:pPr>
              <a:defRPr/>
            </a:pPr>
            <a:endParaRPr lang="de-DE">
              <a:solidFill>
                <a:srgbClr val="000000"/>
              </a:solidFill>
            </a:endParaRPr>
          </a:p>
        </p:txBody>
      </p:sp>
      <p:sp>
        <p:nvSpPr>
          <p:cNvPr id="1030" name="Line 16"/>
          <p:cNvSpPr>
            <a:spLocks noChangeShapeType="1"/>
          </p:cNvSpPr>
          <p:nvPr/>
        </p:nvSpPr>
        <p:spPr bwMode="auto">
          <a:xfrm>
            <a:off x="7380288" y="6597650"/>
            <a:ext cx="360362" cy="0"/>
          </a:xfrm>
          <a:prstGeom prst="line">
            <a:avLst/>
          </a:prstGeom>
          <a:noFill/>
          <a:ln w="12700">
            <a:solidFill>
              <a:schemeClr val="bg2"/>
            </a:solidFill>
            <a:round/>
            <a:headEnd/>
            <a:tailEnd/>
          </a:ln>
          <a:effectLst/>
          <a:extLst/>
        </p:spPr>
        <p:txBody>
          <a:bodyPr wrap="none" anchor="ctr"/>
          <a:lstStyle/>
          <a:p>
            <a:pPr>
              <a:defRPr/>
            </a:pPr>
            <a:endParaRPr lang="de-DE">
              <a:solidFill>
                <a:srgbClr val="000000"/>
              </a:solidFill>
            </a:endParaRPr>
          </a:p>
        </p:txBody>
      </p:sp>
      <p:pic>
        <p:nvPicPr>
          <p:cNvPr id="2" name="Bild 9" descr="FAIR@GSI 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32588" y="6286500"/>
            <a:ext cx="18716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750511"/>
      </p:ext>
    </p:extLst>
  </p:cSld>
  <p:clrMap bg1="lt1" tx1="dk1" bg2="lt2" tx2="dk2" accent1="accent1" accent2="accent2" accent3="accent3" accent4="accent4" accent5="accent5" accent6="accent6" hlink="hlink" folHlink="folHlink"/>
  <p:sldLayoutIdLst>
    <p:sldLayoutId id="2147483662" r:id="rId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51.png"/><Relationship Id="rId5" Type="http://schemas.openxmlformats.org/officeDocument/2006/relationships/image" Target="../media/image241.png"/><Relationship Id="rId4" Type="http://schemas.openxmlformats.org/officeDocument/2006/relationships/image" Target="../media/image230.png"/></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70.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gif"/></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6.gif"/><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260.png"/><Relationship Id="rId4" Type="http://schemas.openxmlformats.org/officeDocument/2006/relationships/image" Target="../media/image250.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410.png"/></Relationships>
</file>

<file path=ppt/slides/_rels/slide22.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370.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420.png"/></Relationships>
</file>

<file path=ppt/slides/_rels/slide25.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30.png"/><Relationship Id="rId3" Type="http://schemas.openxmlformats.org/officeDocument/2006/relationships/notesSlide" Target="../notesSlides/notesSlide3.xml"/><Relationship Id="rId7" Type="http://schemas.openxmlformats.org/officeDocument/2006/relationships/image" Target="../media/image13.png"/><Relationship Id="rId12" Type="http://schemas.openxmlformats.org/officeDocument/2006/relationships/image" Target="../media/image120.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0.wmf"/><Relationship Id="rId5" Type="http://schemas.openxmlformats.org/officeDocument/2006/relationships/image" Target="../media/image11.png"/><Relationship Id="rId10" Type="http://schemas.openxmlformats.org/officeDocument/2006/relationships/oleObject" Target="../embeddings/oleObject2.bin"/><Relationship Id="rId4" Type="http://schemas.openxmlformats.org/officeDocument/2006/relationships/hyperlink" Target="//upload.wikimedia.org/wikipedia/commons/7/79/Alpha_Decay.svg" TargetMode="External"/><Relationship Id="rId9"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gif"/></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260648"/>
            <a:ext cx="91440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smtClean="0">
                <a:solidFill>
                  <a:srgbClr val="0000CC"/>
                </a:solidFill>
                <a:latin typeface="Times New Roman" pitchFamily="18" charset="0"/>
                <a:ea typeface="ＭＳ Ｐゴシック" pitchFamily="34" charset="-128"/>
              </a:rPr>
              <a:t>Nuclear Fission</a:t>
            </a:r>
          </a:p>
          <a:p>
            <a:pPr fontAlgn="base">
              <a:spcBef>
                <a:spcPct val="0"/>
              </a:spcBef>
              <a:spcAft>
                <a:spcPct val="0"/>
              </a:spcAft>
            </a:pPr>
            <a:r>
              <a:rPr lang="en-GB" altLang="de-DE" sz="1600" b="1" dirty="0" smtClean="0">
                <a:solidFill>
                  <a:srgbClr val="000000"/>
                </a:solidFill>
                <a:latin typeface="Times New Roman" pitchFamily="18" charset="0"/>
                <a:ea typeface="ＭＳ Ｐゴシック" pitchFamily="34" charset="-128"/>
              </a:rPr>
              <a:t>Hans-Jürgen </a:t>
            </a:r>
            <a:r>
              <a:rPr lang="en-GB" altLang="de-DE" sz="1600" b="1" dirty="0" err="1" smtClean="0">
                <a:solidFill>
                  <a:srgbClr val="000000"/>
                </a:solidFill>
                <a:latin typeface="Times New Roman" pitchFamily="18" charset="0"/>
                <a:ea typeface="ＭＳ Ｐゴシック" pitchFamily="34" charset="-128"/>
              </a:rPr>
              <a:t>Wollersheim</a:t>
            </a:r>
            <a:endParaRPr lang="en-GB" altLang="de-DE" sz="1600" b="1" dirty="0" smtClean="0">
              <a:solidFill>
                <a:srgbClr val="000000"/>
              </a:solidFill>
              <a:latin typeface="Times New Roman" pitchFamily="18" charset="0"/>
              <a:ea typeface="ＭＳ Ｐゴシック" pitchFamily="34" charset="-128"/>
            </a:endParaRPr>
          </a:p>
        </p:txBody>
      </p:sp>
      <p:pic>
        <p:nvPicPr>
          <p:cNvPr id="154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46" y="1916832"/>
            <a:ext cx="8291512" cy="35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D:\web-docs\FISSION\hah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000" y="5436000"/>
            <a:ext cx="9334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web-docs\FISSION\meitn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000" y="5436000"/>
            <a:ext cx="935355" cy="1167765"/>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95536" y="6624000"/>
            <a:ext cx="1447832" cy="246221"/>
          </a:xfrm>
          <a:prstGeom prst="rect">
            <a:avLst/>
          </a:prstGeom>
          <a:noFill/>
        </p:spPr>
        <p:txBody>
          <a:bodyPr wrap="none" rtlCol="0">
            <a:spAutoFit/>
          </a:bodyPr>
          <a:lstStyle/>
          <a:p>
            <a:r>
              <a:rPr lang="en-US" sz="1000" dirty="0" err="1" smtClean="0">
                <a:solidFill>
                  <a:srgbClr val="0000CC"/>
                </a:solidFill>
                <a:latin typeface="Times New Roman" panose="02020603050405020304" pitchFamily="18" charset="0"/>
                <a:cs typeface="Times New Roman" panose="02020603050405020304" pitchFamily="18" charset="0"/>
              </a:rPr>
              <a:t>Lise</a:t>
            </a:r>
            <a:r>
              <a:rPr lang="en-US" sz="1000" dirty="0" smtClean="0">
                <a:solidFill>
                  <a:srgbClr val="0000CC"/>
                </a:solidFill>
                <a:latin typeface="Times New Roman" panose="02020603050405020304" pitchFamily="18" charset="0"/>
                <a:cs typeface="Times New Roman" panose="02020603050405020304" pitchFamily="18" charset="0"/>
              </a:rPr>
              <a:t> </a:t>
            </a:r>
            <a:r>
              <a:rPr lang="en-US" sz="1000" dirty="0" smtClean="0">
                <a:solidFill>
                  <a:srgbClr val="0000CC"/>
                </a:solidFill>
                <a:latin typeface="Times New Roman" panose="02020603050405020304" pitchFamily="18" charset="0"/>
                <a:cs typeface="Times New Roman" panose="02020603050405020304" pitchFamily="18" charset="0"/>
              </a:rPr>
              <a:t>Meitner, </a:t>
            </a:r>
            <a:r>
              <a:rPr lang="en-US" sz="1000" dirty="0" smtClean="0">
                <a:solidFill>
                  <a:srgbClr val="0000CC"/>
                </a:solidFill>
                <a:latin typeface="Times New Roman" panose="02020603050405020304" pitchFamily="18" charset="0"/>
                <a:cs typeface="Times New Roman" panose="02020603050405020304" pitchFamily="18" charset="0"/>
              </a:rPr>
              <a:t>Otto </a:t>
            </a:r>
            <a:r>
              <a:rPr lang="en-US" sz="1000" dirty="0" smtClean="0">
                <a:solidFill>
                  <a:srgbClr val="0000CC"/>
                </a:solidFill>
                <a:latin typeface="Times New Roman" panose="02020603050405020304" pitchFamily="18" charset="0"/>
                <a:cs typeface="Times New Roman" panose="02020603050405020304" pitchFamily="18" charset="0"/>
              </a:rPr>
              <a:t>Hahn</a:t>
            </a:r>
            <a:endParaRPr lang="en-US" sz="1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08813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smtClean="0">
                <a:solidFill>
                  <a:srgbClr val="0000CC"/>
                </a:solidFill>
                <a:latin typeface="Times New Roman" pitchFamily="18" charset="0"/>
                <a:ea typeface="ＭＳ Ｐゴシック" pitchFamily="34" charset="-128"/>
                <a:cs typeface="Times New Roman"/>
              </a:rPr>
              <a:t>γ-ray emission from aligned nuclei</a:t>
            </a:r>
            <a:endParaRPr lang="en-US" altLang="de-DE" sz="2600" b="1" dirty="0" smtClean="0">
              <a:solidFill>
                <a:srgbClr val="0000CC"/>
              </a:solidFill>
              <a:latin typeface="Times New Roman" pitchFamily="18" charset="0"/>
              <a:ea typeface="ＭＳ Ｐゴシック" pitchFamily="34" charset="-128"/>
            </a:endParaRPr>
          </a:p>
        </p:txBody>
      </p:sp>
      <p:pic>
        <p:nvPicPr>
          <p:cNvPr id="156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755" y="1195206"/>
            <a:ext cx="3862760" cy="173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feld 1"/>
              <p:cNvSpPr txBox="1"/>
              <p:nvPr/>
            </p:nvSpPr>
            <p:spPr>
              <a:xfrm>
                <a:off x="360000" y="1692000"/>
                <a:ext cx="4957063" cy="6853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sz="1400" b="0" i="1" smtClean="0">
                              <a:latin typeface="Cambria Math"/>
                              <a:ea typeface="Cambria Math"/>
                            </a:rPr>
                          </m:ctrlPr>
                        </m:fPr>
                        <m:num>
                          <m:r>
                            <a:rPr lang="de-DE" sz="1400" b="0" i="1" smtClean="0">
                              <a:latin typeface="Cambria Math"/>
                              <a:ea typeface="Cambria Math"/>
                            </a:rPr>
                            <m:t>𝑑𝑊</m:t>
                          </m:r>
                        </m:num>
                        <m:den>
                          <m:r>
                            <a:rPr lang="de-DE" sz="1400" b="0" i="1" smtClean="0">
                              <a:latin typeface="Cambria Math"/>
                              <a:ea typeface="Cambria Math"/>
                            </a:rPr>
                            <m:t>𝑑</m:t>
                          </m:r>
                          <m:sSub>
                            <m:sSubPr>
                              <m:ctrlPr>
                                <a:rPr lang="de-DE" sz="1400" b="0" i="1" smtClean="0">
                                  <a:latin typeface="Cambria Math"/>
                                  <a:ea typeface="Cambria Math"/>
                                </a:rPr>
                              </m:ctrlPr>
                            </m:sSubPr>
                            <m:e>
                              <m:r>
                                <m:rPr>
                                  <m:sty m:val="p"/>
                                </m:rPr>
                                <a:rPr lang="el-GR" sz="1400" b="0" i="1" smtClean="0">
                                  <a:latin typeface="Cambria Math"/>
                                  <a:ea typeface="Cambria Math"/>
                                </a:rPr>
                                <m:t>Ω</m:t>
                              </m:r>
                            </m:e>
                            <m:sub>
                              <m:r>
                                <a:rPr lang="de-DE" sz="1400" b="0" i="1" smtClean="0">
                                  <a:latin typeface="Cambria Math"/>
                                  <a:ea typeface="Cambria Math"/>
                                </a:rPr>
                                <m:t>𝑟𝑒𝑠𝑡</m:t>
                              </m:r>
                            </m:sub>
                          </m:sSub>
                        </m:den>
                      </m:f>
                      <m:r>
                        <a:rPr lang="de-DE" sz="1400" b="0" i="1" smtClean="0">
                          <a:latin typeface="Cambria Math"/>
                        </a:rPr>
                        <m:t>=</m:t>
                      </m:r>
                      <m:nary>
                        <m:naryPr>
                          <m:chr m:val="∑"/>
                          <m:supHide m:val="on"/>
                          <m:ctrlPr>
                            <a:rPr lang="de-DE" sz="1400" b="0" i="1" smtClean="0">
                              <a:latin typeface="Cambria Math"/>
                            </a:rPr>
                          </m:ctrlPr>
                        </m:naryPr>
                        <m:sub>
                          <m:r>
                            <m:rPr>
                              <m:brk m:alnAt="7"/>
                            </m:rPr>
                            <a:rPr lang="de-DE" sz="1400" b="0" i="1" smtClean="0">
                              <a:latin typeface="Cambria Math"/>
                            </a:rPr>
                            <m:t>𝑄</m:t>
                          </m:r>
                          <m:r>
                            <a:rPr lang="de-DE" sz="1400" b="0" i="1" smtClean="0">
                              <a:latin typeface="Cambria Math"/>
                            </a:rPr>
                            <m:t>=0,2,4</m:t>
                          </m:r>
                        </m:sub>
                        <m:sup/>
                        <m:e>
                          <m:f>
                            <m:fPr>
                              <m:ctrlPr>
                                <a:rPr lang="de-DE" sz="1400" b="0" i="1" smtClean="0">
                                  <a:latin typeface="Cambria Math"/>
                                </a:rPr>
                              </m:ctrlPr>
                            </m:fPr>
                            <m:num>
                              <m:rad>
                                <m:radPr>
                                  <m:degHide m:val="on"/>
                                  <m:ctrlPr>
                                    <a:rPr lang="de-DE" sz="1400" b="0" i="1" smtClean="0">
                                      <a:latin typeface="Cambria Math"/>
                                    </a:rPr>
                                  </m:ctrlPr>
                                </m:radPr>
                                <m:deg/>
                                <m:e>
                                  <m:r>
                                    <a:rPr lang="de-DE" sz="1400" b="0" i="1" smtClean="0">
                                      <a:latin typeface="Cambria Math"/>
                                    </a:rPr>
                                    <m:t>2</m:t>
                                  </m:r>
                                  <m:r>
                                    <a:rPr lang="de-DE" sz="1400" b="0" i="1" smtClean="0">
                                      <a:latin typeface="Cambria Math"/>
                                    </a:rPr>
                                    <m:t>𝑄</m:t>
                                  </m:r>
                                  <m:r>
                                    <a:rPr lang="de-DE" sz="1400" b="0" i="1" smtClean="0">
                                      <a:latin typeface="Cambria Math"/>
                                    </a:rPr>
                                    <m:t>+1</m:t>
                                  </m:r>
                                </m:e>
                              </m:rad>
                            </m:num>
                            <m:den>
                              <m:r>
                                <a:rPr lang="de-DE" sz="1400" b="0" i="1" smtClean="0">
                                  <a:latin typeface="Cambria Math"/>
                                </a:rPr>
                                <m:t>4</m:t>
                              </m:r>
                              <m:r>
                                <a:rPr lang="de-DE" sz="1400" b="0" i="1" smtClean="0">
                                  <a:latin typeface="Cambria Math"/>
                                  <a:ea typeface="Cambria Math"/>
                                </a:rPr>
                                <m:t>𝜋</m:t>
                              </m:r>
                            </m:den>
                          </m:f>
                          <m:r>
                            <a:rPr lang="de-DE" sz="1400" b="0" i="1" smtClean="0">
                              <a:latin typeface="Cambria Math"/>
                              <a:ea typeface="Cambria Math"/>
                            </a:rPr>
                            <m:t>∙</m:t>
                          </m:r>
                          <m:sSub>
                            <m:sSubPr>
                              <m:ctrlPr>
                                <a:rPr lang="de-DE" sz="1400" b="0" i="1" smtClean="0">
                                  <a:solidFill>
                                    <a:srgbClr val="0000CC"/>
                                  </a:solidFill>
                                  <a:latin typeface="Cambria Math"/>
                                  <a:ea typeface="Cambria Math"/>
                                </a:rPr>
                              </m:ctrlPr>
                            </m:sSubPr>
                            <m:e>
                              <m:r>
                                <a:rPr lang="de-DE" sz="1400" b="0" i="1" smtClean="0">
                                  <a:solidFill>
                                    <a:srgbClr val="0000CC"/>
                                  </a:solidFill>
                                  <a:latin typeface="Cambria Math"/>
                                  <a:ea typeface="Cambria Math"/>
                                </a:rPr>
                                <m:t>𝜏</m:t>
                              </m:r>
                            </m:e>
                            <m:sub>
                              <m:r>
                                <a:rPr lang="de-DE" sz="1400" b="0" i="1" smtClean="0">
                                  <a:solidFill>
                                    <a:srgbClr val="0000CC"/>
                                  </a:solidFill>
                                  <a:latin typeface="Cambria Math"/>
                                  <a:ea typeface="Cambria Math"/>
                                </a:rPr>
                                <m:t>𝑄</m:t>
                              </m:r>
                              <m:r>
                                <a:rPr lang="de-DE" sz="1400" b="0" i="1" smtClean="0">
                                  <a:solidFill>
                                    <a:srgbClr val="0000CC"/>
                                  </a:solidFill>
                                  <a:latin typeface="Cambria Math"/>
                                  <a:ea typeface="Cambria Math"/>
                                </a:rPr>
                                <m:t>0</m:t>
                              </m:r>
                            </m:sub>
                          </m:sSub>
                          <m:d>
                            <m:dPr>
                              <m:ctrlPr>
                                <a:rPr lang="de-DE" sz="1400" b="0" i="1" smtClean="0">
                                  <a:solidFill>
                                    <a:srgbClr val="0000CC"/>
                                  </a:solidFill>
                                  <a:latin typeface="Cambria Math"/>
                                  <a:ea typeface="Cambria Math"/>
                                </a:rPr>
                              </m:ctrlPr>
                            </m:dPr>
                            <m:e>
                              <m:sSub>
                                <m:sSubPr>
                                  <m:ctrlPr>
                                    <a:rPr lang="de-DE" sz="1400" b="0" i="1" smtClean="0">
                                      <a:solidFill>
                                        <a:srgbClr val="0000CC"/>
                                      </a:solidFill>
                                      <a:latin typeface="Cambria Math"/>
                                      <a:ea typeface="Cambria Math"/>
                                    </a:rPr>
                                  </m:ctrlPr>
                                </m:sSubPr>
                                <m:e>
                                  <m:r>
                                    <a:rPr lang="de-DE" sz="1400" b="0" i="1" smtClean="0">
                                      <a:solidFill>
                                        <a:srgbClr val="0000CC"/>
                                      </a:solidFill>
                                      <a:latin typeface="Cambria Math"/>
                                      <a:ea typeface="Cambria Math"/>
                                    </a:rPr>
                                    <m:t>𝐽</m:t>
                                  </m:r>
                                </m:e>
                                <m:sub>
                                  <m:r>
                                    <a:rPr lang="de-DE" sz="1400" b="0" i="1" smtClean="0">
                                      <a:solidFill>
                                        <a:srgbClr val="0000CC"/>
                                      </a:solidFill>
                                      <a:latin typeface="Cambria Math"/>
                                      <a:ea typeface="Cambria Math"/>
                                    </a:rPr>
                                    <m:t>𝑖</m:t>
                                  </m:r>
                                </m:sub>
                              </m:sSub>
                            </m:e>
                          </m:d>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𝐹</m:t>
                              </m:r>
                            </m:e>
                            <m:sub>
                              <m:r>
                                <a:rPr lang="de-DE" sz="1400" b="0" i="1" smtClean="0">
                                  <a:latin typeface="Cambria Math"/>
                                  <a:ea typeface="Cambria Math"/>
                                </a:rPr>
                                <m:t>𝑄</m:t>
                              </m:r>
                            </m:sub>
                          </m:sSub>
                          <m:d>
                            <m:dPr>
                              <m:ctrlPr>
                                <a:rPr lang="de-DE" sz="1400" b="0" i="1" smtClean="0">
                                  <a:latin typeface="Cambria Math"/>
                                  <a:ea typeface="Cambria Math"/>
                                </a:rPr>
                              </m:ctrlPr>
                            </m:dPr>
                            <m:e>
                              <m:sSub>
                                <m:sSubPr>
                                  <m:ctrlPr>
                                    <a:rPr lang="de-DE" sz="1400" b="0" i="1" smtClean="0">
                                      <a:latin typeface="Cambria Math"/>
                                      <a:ea typeface="Cambria Math"/>
                                    </a:rPr>
                                  </m:ctrlPr>
                                </m:sSubPr>
                                <m:e>
                                  <m:r>
                                    <a:rPr lang="de-DE" sz="1400" b="0" i="1" smtClean="0">
                                      <a:latin typeface="Cambria Math"/>
                                      <a:ea typeface="Cambria Math"/>
                                    </a:rPr>
                                    <m:t>𝐽</m:t>
                                  </m:r>
                                </m:e>
                                <m:sub>
                                  <m:r>
                                    <a:rPr lang="de-DE" sz="1400" b="0" i="1" smtClean="0">
                                      <a:latin typeface="Cambria Math"/>
                                      <a:ea typeface="Cambria Math"/>
                                    </a:rPr>
                                    <m:t>𝑓</m:t>
                                  </m:r>
                                </m:sub>
                              </m:sSub>
                              <m:r>
                                <a:rPr lang="de-DE" sz="1400" b="0" i="1" smtClean="0">
                                  <a:latin typeface="Cambria Math"/>
                                  <a:ea typeface="Cambria Math"/>
                                </a:rPr>
                                <m:t>,</m:t>
                              </m:r>
                              <m:r>
                                <a:rPr lang="de-DE" sz="1400" b="0" i="1" smtClean="0">
                                  <a:latin typeface="Cambria Math"/>
                                  <a:ea typeface="Cambria Math"/>
                                </a:rPr>
                                <m:t>𝐿</m:t>
                              </m:r>
                              <m:r>
                                <a:rPr lang="de-DE" sz="1400" b="0" i="1" smtClean="0">
                                  <a:latin typeface="Cambria Math"/>
                                  <a:ea typeface="Cambria Math"/>
                                </a:rPr>
                                <m:t>,</m:t>
                              </m:r>
                              <m:r>
                                <a:rPr lang="de-DE" sz="1400" b="0" i="1" smtClean="0">
                                  <a:latin typeface="Cambria Math"/>
                                  <a:ea typeface="Cambria Math"/>
                                </a:rPr>
                                <m:t>𝐿</m:t>
                              </m:r>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𝐽</m:t>
                                  </m:r>
                                </m:e>
                                <m:sub>
                                  <m:r>
                                    <a:rPr lang="de-DE" sz="1400" b="0" i="1" smtClean="0">
                                      <a:latin typeface="Cambria Math"/>
                                      <a:ea typeface="Cambria Math"/>
                                    </a:rPr>
                                    <m:t>𝑖</m:t>
                                  </m:r>
                                </m:sub>
                              </m:sSub>
                            </m:e>
                          </m:d>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𝑃</m:t>
                              </m:r>
                            </m:e>
                            <m:sub>
                              <m:r>
                                <a:rPr lang="de-DE" sz="1400" b="0" i="1" smtClean="0">
                                  <a:latin typeface="Cambria Math"/>
                                  <a:ea typeface="Cambria Math"/>
                                </a:rPr>
                                <m:t>𝑄</m:t>
                              </m:r>
                            </m:sub>
                          </m:sSub>
                          <m:d>
                            <m:dPr>
                              <m:ctrlPr>
                                <a:rPr lang="de-DE" sz="1400" b="0" i="1" smtClean="0">
                                  <a:latin typeface="Cambria Math"/>
                                  <a:ea typeface="Cambria Math"/>
                                </a:rPr>
                              </m:ctrlPr>
                            </m:dPr>
                            <m:e>
                              <m:r>
                                <a:rPr lang="de-DE" sz="1400" b="0" i="1" smtClean="0">
                                  <a:latin typeface="Cambria Math"/>
                                  <a:ea typeface="Cambria Math"/>
                                </a:rPr>
                                <m:t>𝑐𝑜𝑠</m:t>
                              </m:r>
                              <m:sSub>
                                <m:sSubPr>
                                  <m:ctrlPr>
                                    <a:rPr lang="de-DE" sz="1400" b="0" i="1" smtClean="0">
                                      <a:latin typeface="Cambria Math"/>
                                      <a:ea typeface="Cambria Math"/>
                                    </a:rPr>
                                  </m:ctrlPr>
                                </m:sSubPr>
                                <m:e>
                                  <m:r>
                                    <a:rPr lang="de-DE" sz="1400" b="0" i="1" smtClean="0">
                                      <a:latin typeface="Cambria Math"/>
                                      <a:ea typeface="Cambria Math"/>
                                    </a:rPr>
                                    <m:t>𝜃</m:t>
                                  </m:r>
                                </m:e>
                                <m:sub>
                                  <m:r>
                                    <a:rPr lang="de-DE" sz="1400" b="0" i="1" smtClean="0">
                                      <a:latin typeface="Cambria Math"/>
                                      <a:ea typeface="Cambria Math"/>
                                    </a:rPr>
                                    <m:t>𝛾</m:t>
                                  </m:r>
                                  <m:r>
                                    <a:rPr lang="de-DE" sz="1400" b="0" i="1" smtClean="0">
                                      <a:latin typeface="Cambria Math"/>
                                      <a:ea typeface="Cambria Math"/>
                                    </a:rPr>
                                    <m:t>𝑝</m:t>
                                  </m:r>
                                </m:sub>
                              </m:sSub>
                            </m:e>
                          </m:d>
                        </m:e>
                      </m:nary>
                    </m:oMath>
                  </m:oMathPara>
                </a14:m>
                <a:endParaRPr lang="en-US" sz="1400" dirty="0"/>
              </a:p>
            </p:txBody>
          </p:sp>
        </mc:Choice>
        <mc:Fallback xmlns="">
          <p:sp>
            <p:nvSpPr>
              <p:cNvPr id="2" name="Textfeld 1"/>
              <p:cNvSpPr txBox="1">
                <a:spLocks noRot="1" noChangeAspect="1" noMove="1" noResize="1" noEditPoints="1" noAdjustHandles="1" noChangeArrowheads="1" noChangeShapeType="1" noTextEdit="1"/>
              </p:cNvSpPr>
              <p:nvPr/>
            </p:nvSpPr>
            <p:spPr>
              <a:xfrm>
                <a:off x="360000" y="1692000"/>
                <a:ext cx="4957063" cy="68538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feld 2"/>
              <p:cNvSpPr txBox="1"/>
              <p:nvPr/>
            </p:nvSpPr>
            <p:spPr>
              <a:xfrm>
                <a:off x="360000" y="3060000"/>
                <a:ext cx="4137415" cy="6329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a:rPr>
                          </m:ctrlPr>
                        </m:sSubPr>
                        <m:e>
                          <m:r>
                            <a:rPr lang="en-US" sz="1400" i="1" smtClean="0">
                              <a:solidFill>
                                <a:srgbClr val="0000CC"/>
                              </a:solidFill>
                              <a:latin typeface="Cambria Math"/>
                              <a:ea typeface="Cambria Math"/>
                            </a:rPr>
                            <m:t>𝜏</m:t>
                          </m:r>
                        </m:e>
                        <m:sub>
                          <m:r>
                            <a:rPr lang="de-DE" sz="1400" b="0" i="1" smtClean="0">
                              <a:solidFill>
                                <a:srgbClr val="0000CC"/>
                              </a:solidFill>
                              <a:latin typeface="Cambria Math"/>
                            </a:rPr>
                            <m:t>20</m:t>
                          </m:r>
                        </m:sub>
                      </m:sSub>
                      <m:d>
                        <m:dPr>
                          <m:ctrlPr>
                            <a:rPr lang="en-US" sz="1400" i="1" smtClean="0">
                              <a:solidFill>
                                <a:srgbClr val="0000CC"/>
                              </a:solidFill>
                              <a:latin typeface="Cambria Math"/>
                            </a:rPr>
                          </m:ctrlPr>
                        </m:dPr>
                        <m:e>
                          <m:r>
                            <a:rPr lang="de-DE" sz="1400" b="0" i="1" smtClean="0">
                              <a:solidFill>
                                <a:srgbClr val="0000CC"/>
                              </a:solidFill>
                              <a:latin typeface="Cambria Math"/>
                            </a:rPr>
                            <m:t>𝐽</m:t>
                          </m:r>
                        </m:e>
                      </m:d>
                      <m:r>
                        <a:rPr lang="de-DE" sz="1400" b="0" i="1" smtClean="0">
                          <a:solidFill>
                            <a:srgbClr val="0000CC"/>
                          </a:solidFill>
                          <a:latin typeface="Cambria Math"/>
                        </a:rPr>
                        <m:t>=</m:t>
                      </m:r>
                      <m:sSup>
                        <m:sSupPr>
                          <m:ctrlPr>
                            <a:rPr lang="de-DE" sz="1400" b="0" i="1" smtClean="0">
                              <a:solidFill>
                                <a:srgbClr val="0000CC"/>
                              </a:solidFill>
                              <a:latin typeface="Cambria Math"/>
                            </a:rPr>
                          </m:ctrlPr>
                        </m:sSupPr>
                        <m:e>
                          <m:d>
                            <m:dPr>
                              <m:ctrlPr>
                                <a:rPr lang="de-DE" sz="1400" b="0" i="1" smtClean="0">
                                  <a:solidFill>
                                    <a:srgbClr val="0000CC"/>
                                  </a:solidFill>
                                  <a:latin typeface="Cambria Math"/>
                                </a:rPr>
                              </m:ctrlPr>
                            </m:dPr>
                            <m:e>
                              <m:f>
                                <m:fPr>
                                  <m:ctrlPr>
                                    <a:rPr lang="de-DE" sz="1400" b="0" i="1" smtClean="0">
                                      <a:solidFill>
                                        <a:srgbClr val="0000CC"/>
                                      </a:solidFill>
                                      <a:latin typeface="Cambria Math"/>
                                    </a:rPr>
                                  </m:ctrlPr>
                                </m:fPr>
                                <m:num>
                                  <m:r>
                                    <a:rPr lang="de-DE" sz="1400" b="0" i="1" smtClean="0">
                                      <a:solidFill>
                                        <a:srgbClr val="0000CC"/>
                                      </a:solidFill>
                                      <a:latin typeface="Cambria Math"/>
                                    </a:rPr>
                                    <m:t>𝐽</m:t>
                                  </m:r>
                                  <m:d>
                                    <m:dPr>
                                      <m:ctrlPr>
                                        <a:rPr lang="de-DE" sz="1400" b="0" i="1" smtClean="0">
                                          <a:solidFill>
                                            <a:srgbClr val="0000CC"/>
                                          </a:solidFill>
                                          <a:latin typeface="Cambria Math"/>
                                        </a:rPr>
                                      </m:ctrlPr>
                                    </m:dPr>
                                    <m:e>
                                      <m:r>
                                        <a:rPr lang="de-DE" sz="1400" b="0" i="1" smtClean="0">
                                          <a:solidFill>
                                            <a:srgbClr val="0000CC"/>
                                          </a:solidFill>
                                          <a:latin typeface="Cambria Math"/>
                                        </a:rPr>
                                        <m:t>𝐽</m:t>
                                      </m:r>
                                      <m:r>
                                        <a:rPr lang="de-DE" sz="1400" b="0" i="1" smtClean="0">
                                          <a:solidFill>
                                            <a:srgbClr val="0000CC"/>
                                          </a:solidFill>
                                          <a:latin typeface="Cambria Math"/>
                                        </a:rPr>
                                        <m:t>+1</m:t>
                                      </m:r>
                                    </m:e>
                                  </m:d>
                                </m:num>
                                <m:den>
                                  <m:d>
                                    <m:dPr>
                                      <m:ctrlPr>
                                        <a:rPr lang="de-DE" sz="1400" b="0" i="1" smtClean="0">
                                          <a:solidFill>
                                            <a:srgbClr val="0000CC"/>
                                          </a:solidFill>
                                          <a:latin typeface="Cambria Math"/>
                                        </a:rPr>
                                      </m:ctrlPr>
                                    </m:dPr>
                                    <m:e>
                                      <m:r>
                                        <a:rPr lang="de-DE" sz="1400" b="0" i="1" smtClean="0">
                                          <a:solidFill>
                                            <a:srgbClr val="0000CC"/>
                                          </a:solidFill>
                                          <a:latin typeface="Cambria Math"/>
                                        </a:rPr>
                                        <m:t>2</m:t>
                                      </m:r>
                                      <m:r>
                                        <a:rPr lang="de-DE" sz="1400" b="0" i="1" smtClean="0">
                                          <a:solidFill>
                                            <a:srgbClr val="0000CC"/>
                                          </a:solidFill>
                                          <a:latin typeface="Cambria Math"/>
                                        </a:rPr>
                                        <m:t>𝐽</m:t>
                                      </m:r>
                                      <m:r>
                                        <a:rPr lang="de-DE" sz="1400" b="0" i="1" smtClean="0">
                                          <a:solidFill>
                                            <a:srgbClr val="0000CC"/>
                                          </a:solidFill>
                                          <a:latin typeface="Cambria Math"/>
                                        </a:rPr>
                                        <m:t>−1</m:t>
                                      </m:r>
                                    </m:e>
                                  </m:d>
                                  <m:r>
                                    <a:rPr lang="de-DE" sz="1400" b="0" i="1" smtClean="0">
                                      <a:solidFill>
                                        <a:srgbClr val="0000CC"/>
                                      </a:solidFill>
                                      <a:latin typeface="Cambria Math"/>
                                      <a:ea typeface="Cambria Math"/>
                                    </a:rPr>
                                    <m:t>∙</m:t>
                                  </m:r>
                                  <m:d>
                                    <m:dPr>
                                      <m:ctrlPr>
                                        <a:rPr lang="de-DE" sz="1400" b="0" i="1" smtClean="0">
                                          <a:solidFill>
                                            <a:srgbClr val="0000CC"/>
                                          </a:solidFill>
                                          <a:latin typeface="Cambria Math"/>
                                          <a:ea typeface="Cambria Math"/>
                                        </a:rPr>
                                      </m:ctrlPr>
                                    </m:dPr>
                                    <m:e>
                                      <m:r>
                                        <a:rPr lang="de-DE" sz="1400" b="0" i="1" smtClean="0">
                                          <a:solidFill>
                                            <a:srgbClr val="0000CC"/>
                                          </a:solidFill>
                                          <a:latin typeface="Cambria Math"/>
                                          <a:ea typeface="Cambria Math"/>
                                        </a:rPr>
                                        <m:t>2</m:t>
                                      </m:r>
                                      <m:r>
                                        <a:rPr lang="de-DE" sz="1400" b="0" i="1" smtClean="0">
                                          <a:solidFill>
                                            <a:srgbClr val="0000CC"/>
                                          </a:solidFill>
                                          <a:latin typeface="Cambria Math"/>
                                          <a:ea typeface="Cambria Math"/>
                                        </a:rPr>
                                        <m:t>𝐽</m:t>
                                      </m:r>
                                      <m:r>
                                        <a:rPr lang="de-DE" sz="1400" b="0" i="1" smtClean="0">
                                          <a:solidFill>
                                            <a:srgbClr val="0000CC"/>
                                          </a:solidFill>
                                          <a:latin typeface="Cambria Math"/>
                                          <a:ea typeface="Cambria Math"/>
                                        </a:rPr>
                                        <m:t>+3</m:t>
                                      </m:r>
                                    </m:e>
                                  </m:d>
                                </m:den>
                              </m:f>
                            </m:e>
                          </m:d>
                        </m:e>
                        <m:sup>
                          <m:f>
                            <m:fPr>
                              <m:type m:val="lin"/>
                              <m:ctrlPr>
                                <a:rPr lang="de-DE" sz="1400" b="0" i="1" smtClean="0">
                                  <a:solidFill>
                                    <a:srgbClr val="0000CC"/>
                                  </a:solidFill>
                                  <a:latin typeface="Cambria Math"/>
                                </a:rPr>
                              </m:ctrlPr>
                            </m:fPr>
                            <m:num>
                              <m:r>
                                <a:rPr lang="de-DE" sz="1400" b="0" i="1" smtClean="0">
                                  <a:solidFill>
                                    <a:srgbClr val="0000CC"/>
                                  </a:solidFill>
                                  <a:latin typeface="Cambria Math"/>
                                </a:rPr>
                                <m:t>1</m:t>
                              </m:r>
                            </m:num>
                            <m:den>
                              <m:r>
                                <a:rPr lang="de-DE" sz="1400" b="0" i="1" smtClean="0">
                                  <a:solidFill>
                                    <a:srgbClr val="0000CC"/>
                                  </a:solidFill>
                                  <a:latin typeface="Cambria Math"/>
                                </a:rPr>
                                <m:t>2</m:t>
                              </m:r>
                            </m:den>
                          </m:f>
                        </m:sup>
                      </m:sSup>
                      <m:r>
                        <a:rPr lang="de-DE" sz="1400" b="0" i="1" smtClean="0">
                          <a:solidFill>
                            <a:srgbClr val="0000CC"/>
                          </a:solidFill>
                          <a:latin typeface="Cambria Math"/>
                          <a:ea typeface="Cambria Math"/>
                        </a:rPr>
                        <m:t>∙</m:t>
                      </m:r>
                      <m:d>
                        <m:dPr>
                          <m:ctrlPr>
                            <a:rPr lang="de-DE" sz="1400" b="0" i="1" smtClean="0">
                              <a:solidFill>
                                <a:srgbClr val="0000CC"/>
                              </a:solidFill>
                              <a:latin typeface="Cambria Math"/>
                              <a:ea typeface="Cambria Math"/>
                            </a:rPr>
                          </m:ctrlPr>
                        </m:dPr>
                        <m:e>
                          <m:r>
                            <a:rPr lang="de-DE" sz="1400" b="0" i="1" smtClean="0">
                              <a:solidFill>
                                <a:srgbClr val="0000CC"/>
                              </a:solidFill>
                              <a:latin typeface="Cambria Math"/>
                              <a:ea typeface="Cambria Math"/>
                            </a:rPr>
                            <m:t>3</m:t>
                          </m:r>
                          <m:f>
                            <m:fPr>
                              <m:ctrlPr>
                                <a:rPr lang="de-DE" sz="1400" b="0" i="1" smtClean="0">
                                  <a:solidFill>
                                    <a:srgbClr val="0000CC"/>
                                  </a:solidFill>
                                  <a:latin typeface="Cambria Math"/>
                                  <a:ea typeface="Cambria Math"/>
                                </a:rPr>
                              </m:ctrlPr>
                            </m:fPr>
                            <m:num>
                              <m:d>
                                <m:dPr>
                                  <m:begChr m:val="⟨"/>
                                  <m:endChr m:val="⟩"/>
                                  <m:ctrlPr>
                                    <a:rPr lang="de-DE" sz="1400" b="0" i="1" smtClean="0">
                                      <a:solidFill>
                                        <a:srgbClr val="0000CC"/>
                                      </a:solidFill>
                                      <a:latin typeface="Cambria Math"/>
                                      <a:ea typeface="Cambria Math"/>
                                    </a:rPr>
                                  </m:ctrlPr>
                                </m:dPr>
                                <m:e>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𝐾</m:t>
                                      </m:r>
                                    </m:e>
                                    <m:sup>
                                      <m:r>
                                        <a:rPr lang="de-DE" sz="1400" b="0" i="1" smtClean="0">
                                          <a:solidFill>
                                            <a:srgbClr val="0000CC"/>
                                          </a:solidFill>
                                          <a:latin typeface="Cambria Math"/>
                                          <a:ea typeface="Cambria Math"/>
                                        </a:rPr>
                                        <m:t>2</m:t>
                                      </m:r>
                                    </m:sup>
                                  </m:sSup>
                                </m:e>
                              </m:d>
                            </m:num>
                            <m:den>
                              <m:r>
                                <a:rPr lang="de-DE" sz="1400" b="0" i="1" smtClean="0">
                                  <a:solidFill>
                                    <a:srgbClr val="0000CC"/>
                                  </a:solidFill>
                                  <a:latin typeface="Cambria Math"/>
                                  <a:ea typeface="Cambria Math"/>
                                </a:rPr>
                                <m:t>𝐽</m:t>
                              </m:r>
                              <m:d>
                                <m:dPr>
                                  <m:ctrlPr>
                                    <a:rPr lang="de-DE" sz="1400" b="0" i="1" smtClean="0">
                                      <a:solidFill>
                                        <a:srgbClr val="0000CC"/>
                                      </a:solidFill>
                                      <a:latin typeface="Cambria Math"/>
                                      <a:ea typeface="Cambria Math"/>
                                    </a:rPr>
                                  </m:ctrlPr>
                                </m:dPr>
                                <m:e>
                                  <m:r>
                                    <a:rPr lang="de-DE" sz="1400" b="0" i="1" smtClean="0">
                                      <a:solidFill>
                                        <a:srgbClr val="0000CC"/>
                                      </a:solidFill>
                                      <a:latin typeface="Cambria Math"/>
                                      <a:ea typeface="Cambria Math"/>
                                    </a:rPr>
                                    <m:t>𝐽</m:t>
                                  </m:r>
                                  <m:r>
                                    <a:rPr lang="de-DE" sz="1400" b="0" i="1" smtClean="0">
                                      <a:solidFill>
                                        <a:srgbClr val="0000CC"/>
                                      </a:solidFill>
                                      <a:latin typeface="Cambria Math"/>
                                      <a:ea typeface="Cambria Math"/>
                                    </a:rPr>
                                    <m:t>+1</m:t>
                                  </m:r>
                                </m:e>
                              </m:d>
                            </m:den>
                          </m:f>
                          <m:r>
                            <a:rPr lang="de-DE" sz="1400" b="0" i="1" smtClean="0">
                              <a:solidFill>
                                <a:srgbClr val="0000CC"/>
                              </a:solidFill>
                              <a:latin typeface="Cambria Math"/>
                              <a:ea typeface="Cambria Math"/>
                            </a:rPr>
                            <m:t>−1</m:t>
                          </m:r>
                        </m:e>
                      </m:d>
                    </m:oMath>
                  </m:oMathPara>
                </a14:m>
                <a:endParaRPr lang="en-US" sz="1400" dirty="0"/>
              </a:p>
            </p:txBody>
          </p:sp>
        </mc:Choice>
        <mc:Fallback xmlns="">
          <p:sp>
            <p:nvSpPr>
              <p:cNvPr id="3" name="Textfeld 2"/>
              <p:cNvSpPr txBox="1">
                <a:spLocks noRot="1" noChangeAspect="1" noMove="1" noResize="1" noEditPoints="1" noAdjustHandles="1" noChangeArrowheads="1" noChangeShapeType="1" noTextEdit="1"/>
              </p:cNvSpPr>
              <p:nvPr/>
            </p:nvSpPr>
            <p:spPr>
              <a:xfrm>
                <a:off x="360000" y="3060000"/>
                <a:ext cx="4137415" cy="632930"/>
              </a:xfrm>
              <a:prstGeom prst="rect">
                <a:avLst/>
              </a:prstGeom>
              <a:blipFill rotWithShape="1">
                <a:blip r:embed="rId4"/>
                <a:stretch>
                  <a:fillRect/>
                </a:stretch>
              </a:blipFill>
            </p:spPr>
            <p:txBody>
              <a:bodyPr/>
              <a:lstStyle/>
              <a:p>
                <a:r>
                  <a:rPr lang="en-US">
                    <a:noFill/>
                  </a:rPr>
                  <a:t> </a:t>
                </a:r>
              </a:p>
            </p:txBody>
          </p:sp>
        </mc:Fallback>
      </mc:AlternateContent>
      <p:sp>
        <p:nvSpPr>
          <p:cNvPr id="5" name="Textfeld 4"/>
          <p:cNvSpPr txBox="1"/>
          <p:nvPr/>
        </p:nvSpPr>
        <p:spPr>
          <a:xfrm>
            <a:off x="360000" y="2700000"/>
            <a:ext cx="1031051" cy="369332"/>
          </a:xfrm>
          <a:prstGeom prst="rect">
            <a:avLst/>
          </a:prstGeom>
          <a:noFill/>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example:</a:t>
            </a:r>
            <a:endParaRPr lang="en-US" dirty="0">
              <a:solidFill>
                <a:srgbClr val="0000CC"/>
              </a:solidFill>
              <a:latin typeface="Times New Roman" panose="02020603050405020304" pitchFamily="18" charset="0"/>
              <a:cs typeface="Times New Roman" panose="02020603050405020304" pitchFamily="18" charset="0"/>
            </a:endParaRPr>
          </a:p>
        </p:txBody>
      </p:sp>
      <p:sp>
        <p:nvSpPr>
          <p:cNvPr id="17" name="Text Box 28"/>
          <p:cNvSpPr txBox="1">
            <a:spLocks noChangeArrowheads="1"/>
          </p:cNvSpPr>
          <p:nvPr/>
        </p:nvSpPr>
        <p:spPr bwMode="auto">
          <a:xfrm>
            <a:off x="360000" y="6624000"/>
            <a:ext cx="18710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000" b="0" dirty="0" err="1">
                <a:latin typeface="Times New Roman" panose="02020603050405020304" pitchFamily="18" charset="0"/>
                <a:cs typeface="Times New Roman" panose="02020603050405020304" pitchFamily="18" charset="0"/>
              </a:rPr>
              <a:t>A.L.Barabanov</a:t>
            </a:r>
            <a:r>
              <a:rPr lang="en-US" altLang="de-DE" sz="1000" b="0" dirty="0">
                <a:latin typeface="Times New Roman" panose="02020603050405020304" pitchFamily="18" charset="0"/>
                <a:cs typeface="Times New Roman" panose="02020603050405020304" pitchFamily="18" charset="0"/>
              </a:rPr>
              <a:t> IAE-5670/2 (93)</a:t>
            </a:r>
          </a:p>
        </p:txBody>
      </p:sp>
      <mc:AlternateContent xmlns:mc="http://schemas.openxmlformats.org/markup-compatibility/2006" xmlns:a14="http://schemas.microsoft.com/office/drawing/2010/main">
        <mc:Choice Requires="a14">
          <p:sp>
            <p:nvSpPr>
              <p:cNvPr id="6" name="Textfeld 5"/>
              <p:cNvSpPr txBox="1"/>
              <p:nvPr/>
            </p:nvSpPr>
            <p:spPr>
              <a:xfrm>
                <a:off x="360000" y="3780000"/>
                <a:ext cx="5914376" cy="11179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a:rPr>
                          </m:ctrlPr>
                        </m:sSubPr>
                        <m:e>
                          <m:r>
                            <a:rPr lang="en-US" sz="1400" i="1" smtClean="0">
                              <a:solidFill>
                                <a:srgbClr val="0000CC"/>
                              </a:solidFill>
                              <a:latin typeface="Cambria Math"/>
                              <a:ea typeface="Cambria Math"/>
                            </a:rPr>
                            <m:t>𝜏</m:t>
                          </m:r>
                        </m:e>
                        <m:sub>
                          <m:r>
                            <a:rPr lang="de-DE" sz="1400" b="0" i="1" smtClean="0">
                              <a:solidFill>
                                <a:srgbClr val="0000CC"/>
                              </a:solidFill>
                              <a:latin typeface="Cambria Math"/>
                            </a:rPr>
                            <m:t>40</m:t>
                          </m:r>
                        </m:sub>
                      </m:sSub>
                      <m:d>
                        <m:dPr>
                          <m:ctrlPr>
                            <a:rPr lang="en-US" sz="1400" i="1" smtClean="0">
                              <a:solidFill>
                                <a:srgbClr val="0000CC"/>
                              </a:solidFill>
                              <a:latin typeface="Cambria Math"/>
                            </a:rPr>
                          </m:ctrlPr>
                        </m:dPr>
                        <m:e>
                          <m:r>
                            <a:rPr lang="de-DE" sz="1400" b="0" i="1" smtClean="0">
                              <a:solidFill>
                                <a:srgbClr val="0000CC"/>
                              </a:solidFill>
                              <a:latin typeface="Cambria Math"/>
                            </a:rPr>
                            <m:t>𝐽</m:t>
                          </m:r>
                        </m:e>
                      </m:d>
                      <m:r>
                        <a:rPr lang="de-DE" sz="1400" b="0" i="1" smtClean="0">
                          <a:solidFill>
                            <a:srgbClr val="0000CC"/>
                          </a:solidFill>
                          <a:latin typeface="Cambria Math"/>
                        </a:rPr>
                        <m:t>=</m:t>
                      </m:r>
                      <m:sSup>
                        <m:sSupPr>
                          <m:ctrlPr>
                            <a:rPr lang="de-DE" sz="1400" b="0" i="1" smtClean="0">
                              <a:solidFill>
                                <a:srgbClr val="0000CC"/>
                              </a:solidFill>
                              <a:latin typeface="Cambria Math"/>
                            </a:rPr>
                          </m:ctrlPr>
                        </m:sSupPr>
                        <m:e>
                          <m:d>
                            <m:dPr>
                              <m:begChr m:val="["/>
                              <m:endChr m:val="]"/>
                              <m:ctrlPr>
                                <a:rPr lang="de-DE" sz="1400" b="0" i="1" smtClean="0">
                                  <a:solidFill>
                                    <a:srgbClr val="0000CC"/>
                                  </a:solidFill>
                                  <a:latin typeface="Cambria Math"/>
                                </a:rPr>
                              </m:ctrlPr>
                            </m:dPr>
                            <m:e>
                              <m:f>
                                <m:fPr>
                                  <m:ctrlPr>
                                    <a:rPr lang="de-DE" sz="1400" b="0" i="1" smtClean="0">
                                      <a:solidFill>
                                        <a:srgbClr val="0000CC"/>
                                      </a:solidFill>
                                      <a:latin typeface="Cambria Math"/>
                                    </a:rPr>
                                  </m:ctrlPr>
                                </m:fPr>
                                <m:num>
                                  <m:sSup>
                                    <m:sSupPr>
                                      <m:ctrlPr>
                                        <a:rPr lang="de-DE" sz="1400" b="0" i="1" smtClean="0">
                                          <a:solidFill>
                                            <a:srgbClr val="0000CC"/>
                                          </a:solidFill>
                                          <a:latin typeface="Cambria Math"/>
                                        </a:rPr>
                                      </m:ctrlPr>
                                    </m:sSupPr>
                                    <m:e>
                                      <m:r>
                                        <a:rPr lang="de-DE" sz="1400" b="0" i="1" smtClean="0">
                                          <a:solidFill>
                                            <a:srgbClr val="0000CC"/>
                                          </a:solidFill>
                                          <a:latin typeface="Cambria Math"/>
                                        </a:rPr>
                                        <m:t>𝐽</m:t>
                                      </m:r>
                                    </m:e>
                                    <m:sup>
                                      <m:r>
                                        <a:rPr lang="de-DE" sz="1400" b="0" i="1" smtClean="0">
                                          <a:solidFill>
                                            <a:srgbClr val="0000CC"/>
                                          </a:solidFill>
                                          <a:latin typeface="Cambria Math"/>
                                        </a:rPr>
                                        <m:t>3</m:t>
                                      </m:r>
                                    </m:sup>
                                  </m:sSup>
                                  <m:sSup>
                                    <m:sSupPr>
                                      <m:ctrlPr>
                                        <a:rPr lang="de-DE" sz="1400" b="0" i="1" smtClean="0">
                                          <a:solidFill>
                                            <a:srgbClr val="0000CC"/>
                                          </a:solidFill>
                                          <a:latin typeface="Cambria Math"/>
                                        </a:rPr>
                                      </m:ctrlPr>
                                    </m:sSupPr>
                                    <m:e>
                                      <m:d>
                                        <m:dPr>
                                          <m:ctrlPr>
                                            <a:rPr lang="de-DE" sz="1400" b="0" i="1" smtClean="0">
                                              <a:solidFill>
                                                <a:srgbClr val="0000CC"/>
                                              </a:solidFill>
                                              <a:latin typeface="Cambria Math"/>
                                            </a:rPr>
                                          </m:ctrlPr>
                                        </m:dPr>
                                        <m:e>
                                          <m:r>
                                            <a:rPr lang="de-DE" sz="1400" b="0" i="1" smtClean="0">
                                              <a:solidFill>
                                                <a:srgbClr val="0000CC"/>
                                              </a:solidFill>
                                              <a:latin typeface="Cambria Math"/>
                                            </a:rPr>
                                            <m:t>𝐽</m:t>
                                          </m:r>
                                          <m:r>
                                            <a:rPr lang="de-DE" sz="1400" b="0" i="1" smtClean="0">
                                              <a:solidFill>
                                                <a:srgbClr val="0000CC"/>
                                              </a:solidFill>
                                              <a:latin typeface="Cambria Math"/>
                                            </a:rPr>
                                            <m:t>+1</m:t>
                                          </m:r>
                                        </m:e>
                                      </m:d>
                                    </m:e>
                                    <m:sup>
                                      <m:r>
                                        <a:rPr lang="de-DE" sz="1400" b="0" i="1" smtClean="0">
                                          <a:solidFill>
                                            <a:srgbClr val="0000CC"/>
                                          </a:solidFill>
                                          <a:latin typeface="Cambria Math"/>
                                        </a:rPr>
                                        <m:t>3</m:t>
                                      </m:r>
                                    </m:sup>
                                  </m:sSup>
                                </m:num>
                                <m:den>
                                  <m:d>
                                    <m:dPr>
                                      <m:ctrlPr>
                                        <a:rPr lang="de-DE" sz="1400" b="0" i="1" smtClean="0">
                                          <a:solidFill>
                                            <a:srgbClr val="0000CC"/>
                                          </a:solidFill>
                                          <a:latin typeface="Cambria Math"/>
                                        </a:rPr>
                                      </m:ctrlPr>
                                    </m:dPr>
                                    <m:e>
                                      <m:r>
                                        <a:rPr lang="de-DE" sz="1400" b="0" i="1" smtClean="0">
                                          <a:solidFill>
                                            <a:srgbClr val="0000CC"/>
                                          </a:solidFill>
                                          <a:latin typeface="Cambria Math"/>
                                        </a:rPr>
                                        <m:t>2</m:t>
                                      </m:r>
                                      <m:r>
                                        <a:rPr lang="de-DE" sz="1400" b="0" i="1" smtClean="0">
                                          <a:solidFill>
                                            <a:srgbClr val="0000CC"/>
                                          </a:solidFill>
                                          <a:latin typeface="Cambria Math"/>
                                        </a:rPr>
                                        <m:t>𝐽</m:t>
                                      </m:r>
                                      <m:r>
                                        <a:rPr lang="de-DE" sz="1400" b="0" i="1" smtClean="0">
                                          <a:solidFill>
                                            <a:srgbClr val="0000CC"/>
                                          </a:solidFill>
                                          <a:latin typeface="Cambria Math"/>
                                        </a:rPr>
                                        <m:t>−3</m:t>
                                      </m:r>
                                    </m:e>
                                  </m:d>
                                  <m:d>
                                    <m:dPr>
                                      <m:ctrlPr>
                                        <a:rPr lang="de-DE" sz="1400" b="0" i="1" smtClean="0">
                                          <a:solidFill>
                                            <a:srgbClr val="0000CC"/>
                                          </a:solidFill>
                                          <a:latin typeface="Cambria Math"/>
                                        </a:rPr>
                                      </m:ctrlPr>
                                    </m:dPr>
                                    <m:e>
                                      <m:r>
                                        <a:rPr lang="de-DE" sz="1400" b="0" i="1" smtClean="0">
                                          <a:solidFill>
                                            <a:srgbClr val="0000CC"/>
                                          </a:solidFill>
                                          <a:latin typeface="Cambria Math"/>
                                        </a:rPr>
                                        <m:t>2</m:t>
                                      </m:r>
                                      <m:r>
                                        <a:rPr lang="de-DE" sz="1400" b="0" i="1" smtClean="0">
                                          <a:solidFill>
                                            <a:srgbClr val="0000CC"/>
                                          </a:solidFill>
                                          <a:latin typeface="Cambria Math"/>
                                        </a:rPr>
                                        <m:t>𝐽</m:t>
                                      </m:r>
                                      <m:r>
                                        <a:rPr lang="de-DE" sz="1400" b="0" i="1" smtClean="0">
                                          <a:solidFill>
                                            <a:srgbClr val="0000CC"/>
                                          </a:solidFill>
                                          <a:latin typeface="Cambria Math"/>
                                        </a:rPr>
                                        <m:t>−2</m:t>
                                      </m:r>
                                    </m:e>
                                  </m:d>
                                  <m:d>
                                    <m:dPr>
                                      <m:ctrlPr>
                                        <a:rPr lang="de-DE" sz="1400" b="0" i="1" smtClean="0">
                                          <a:solidFill>
                                            <a:srgbClr val="0000CC"/>
                                          </a:solidFill>
                                          <a:latin typeface="Cambria Math"/>
                                        </a:rPr>
                                      </m:ctrlPr>
                                    </m:dPr>
                                    <m:e>
                                      <m:r>
                                        <a:rPr lang="de-DE" sz="1400" b="0" i="1" smtClean="0">
                                          <a:solidFill>
                                            <a:srgbClr val="0000CC"/>
                                          </a:solidFill>
                                          <a:latin typeface="Cambria Math"/>
                                        </a:rPr>
                                        <m:t>2</m:t>
                                      </m:r>
                                      <m:r>
                                        <a:rPr lang="de-DE" sz="1400" b="0" i="1" smtClean="0">
                                          <a:solidFill>
                                            <a:srgbClr val="0000CC"/>
                                          </a:solidFill>
                                          <a:latin typeface="Cambria Math"/>
                                        </a:rPr>
                                        <m:t>𝐽</m:t>
                                      </m:r>
                                      <m:r>
                                        <a:rPr lang="de-DE" sz="1400" b="0" i="1" smtClean="0">
                                          <a:solidFill>
                                            <a:srgbClr val="0000CC"/>
                                          </a:solidFill>
                                          <a:latin typeface="Cambria Math"/>
                                        </a:rPr>
                                        <m:t>−1</m:t>
                                      </m:r>
                                    </m:e>
                                  </m:d>
                                  <m:d>
                                    <m:dPr>
                                      <m:ctrlPr>
                                        <a:rPr lang="de-DE" sz="1400" b="0" i="1" smtClean="0">
                                          <a:solidFill>
                                            <a:srgbClr val="0000CC"/>
                                          </a:solidFill>
                                          <a:latin typeface="Cambria Math"/>
                                        </a:rPr>
                                      </m:ctrlPr>
                                    </m:dPr>
                                    <m:e>
                                      <m:r>
                                        <a:rPr lang="de-DE" sz="1400" b="0" i="1" smtClean="0">
                                          <a:solidFill>
                                            <a:srgbClr val="0000CC"/>
                                          </a:solidFill>
                                          <a:latin typeface="Cambria Math"/>
                                        </a:rPr>
                                        <m:t>2</m:t>
                                      </m:r>
                                      <m:r>
                                        <a:rPr lang="de-DE" sz="1400" b="0" i="1" smtClean="0">
                                          <a:solidFill>
                                            <a:srgbClr val="0000CC"/>
                                          </a:solidFill>
                                          <a:latin typeface="Cambria Math"/>
                                        </a:rPr>
                                        <m:t>𝐽</m:t>
                                      </m:r>
                                      <m:r>
                                        <a:rPr lang="de-DE" sz="1400" b="0" i="1" smtClean="0">
                                          <a:solidFill>
                                            <a:srgbClr val="0000CC"/>
                                          </a:solidFill>
                                          <a:latin typeface="Cambria Math"/>
                                        </a:rPr>
                                        <m:t>+3</m:t>
                                      </m:r>
                                    </m:e>
                                  </m:d>
                                  <m:d>
                                    <m:dPr>
                                      <m:ctrlPr>
                                        <a:rPr lang="de-DE" sz="1400" b="0" i="1" smtClean="0">
                                          <a:solidFill>
                                            <a:srgbClr val="0000CC"/>
                                          </a:solidFill>
                                          <a:latin typeface="Cambria Math"/>
                                        </a:rPr>
                                      </m:ctrlPr>
                                    </m:dPr>
                                    <m:e>
                                      <m:r>
                                        <a:rPr lang="de-DE" sz="1400" b="0" i="1" smtClean="0">
                                          <a:solidFill>
                                            <a:srgbClr val="0000CC"/>
                                          </a:solidFill>
                                          <a:latin typeface="Cambria Math"/>
                                        </a:rPr>
                                        <m:t>2</m:t>
                                      </m:r>
                                      <m:r>
                                        <a:rPr lang="de-DE" sz="1400" b="0" i="1" smtClean="0">
                                          <a:solidFill>
                                            <a:srgbClr val="0000CC"/>
                                          </a:solidFill>
                                          <a:latin typeface="Cambria Math"/>
                                        </a:rPr>
                                        <m:t>𝐽</m:t>
                                      </m:r>
                                      <m:r>
                                        <a:rPr lang="de-DE" sz="1400" b="0" i="1" smtClean="0">
                                          <a:solidFill>
                                            <a:srgbClr val="0000CC"/>
                                          </a:solidFill>
                                          <a:latin typeface="Cambria Math"/>
                                        </a:rPr>
                                        <m:t>+4</m:t>
                                      </m:r>
                                    </m:e>
                                  </m:d>
                                  <m:d>
                                    <m:dPr>
                                      <m:ctrlPr>
                                        <a:rPr lang="de-DE" sz="1400" b="0" i="1" smtClean="0">
                                          <a:solidFill>
                                            <a:srgbClr val="0000CC"/>
                                          </a:solidFill>
                                          <a:latin typeface="Cambria Math"/>
                                        </a:rPr>
                                      </m:ctrlPr>
                                    </m:dPr>
                                    <m:e>
                                      <m:r>
                                        <a:rPr lang="de-DE" sz="1400" b="0" i="1" smtClean="0">
                                          <a:solidFill>
                                            <a:srgbClr val="0000CC"/>
                                          </a:solidFill>
                                          <a:latin typeface="Cambria Math"/>
                                        </a:rPr>
                                        <m:t>2</m:t>
                                      </m:r>
                                      <m:r>
                                        <a:rPr lang="de-DE" sz="1400" b="0" i="1" smtClean="0">
                                          <a:solidFill>
                                            <a:srgbClr val="0000CC"/>
                                          </a:solidFill>
                                          <a:latin typeface="Cambria Math"/>
                                        </a:rPr>
                                        <m:t>𝐽</m:t>
                                      </m:r>
                                      <m:r>
                                        <a:rPr lang="de-DE" sz="1400" b="0" i="1" smtClean="0">
                                          <a:solidFill>
                                            <a:srgbClr val="0000CC"/>
                                          </a:solidFill>
                                          <a:latin typeface="Cambria Math"/>
                                        </a:rPr>
                                        <m:t>+5</m:t>
                                      </m:r>
                                    </m:e>
                                  </m:d>
                                </m:den>
                              </m:f>
                            </m:e>
                          </m:d>
                        </m:e>
                        <m:sup>
                          <m:r>
                            <a:rPr lang="de-DE" sz="1400" b="0" i="1" smtClean="0">
                              <a:solidFill>
                                <a:srgbClr val="0000CC"/>
                              </a:solidFill>
                              <a:latin typeface="Cambria Math"/>
                            </a:rPr>
                            <m:t>1/2</m:t>
                          </m:r>
                        </m:sup>
                      </m:sSup>
                      <m:r>
                        <a:rPr lang="de-DE" sz="1400" b="0" i="1" smtClean="0">
                          <a:solidFill>
                            <a:srgbClr val="0000CC"/>
                          </a:solidFill>
                          <a:latin typeface="Cambria Math"/>
                        </a:rPr>
                        <m:t>                    </m:t>
                      </m:r>
                    </m:oMath>
                  </m:oMathPara>
                </a14:m>
                <a:endParaRPr lang="de-DE" sz="1400" b="0" i="1" dirty="0" smtClean="0">
                  <a:solidFill>
                    <a:srgbClr val="0000CC"/>
                  </a:solidFill>
                  <a:latin typeface="Cambria Math"/>
                </a:endParaRPr>
              </a:p>
              <a:p>
                <a:pPr/>
                <a14:m>
                  <m:oMathPara xmlns:m="http://schemas.openxmlformats.org/officeDocument/2006/math">
                    <m:oMathParaPr>
                      <m:jc m:val="left"/>
                    </m:oMathParaPr>
                    <m:oMath xmlns:m="http://schemas.openxmlformats.org/officeDocument/2006/math">
                      <m:r>
                        <a:rPr lang="de-DE" sz="1400" b="0" i="1" smtClean="0">
                          <a:solidFill>
                            <a:srgbClr val="0000CC"/>
                          </a:solidFill>
                          <a:latin typeface="Cambria Math"/>
                          <a:ea typeface="Cambria Math"/>
                        </a:rPr>
                        <m:t>                 ∙</m:t>
                      </m:r>
                      <m:d>
                        <m:dPr>
                          <m:begChr m:val="["/>
                          <m:endChr m:val="]"/>
                          <m:ctrlPr>
                            <a:rPr lang="de-DE" sz="1400" b="0" i="1" smtClean="0">
                              <a:solidFill>
                                <a:srgbClr val="0000CC"/>
                              </a:solidFill>
                              <a:latin typeface="Cambria Math"/>
                              <a:ea typeface="Cambria Math"/>
                            </a:rPr>
                          </m:ctrlPr>
                        </m:dPr>
                        <m:e>
                          <m:r>
                            <a:rPr lang="de-DE" sz="1400" b="0" i="1" smtClean="0">
                              <a:solidFill>
                                <a:srgbClr val="0000CC"/>
                              </a:solidFill>
                              <a:latin typeface="Cambria Math"/>
                              <a:ea typeface="Cambria Math"/>
                            </a:rPr>
                            <m:t>35</m:t>
                          </m:r>
                          <m:f>
                            <m:fPr>
                              <m:ctrlPr>
                                <a:rPr lang="de-DE" sz="1400" b="0" i="1" smtClean="0">
                                  <a:solidFill>
                                    <a:srgbClr val="0000CC"/>
                                  </a:solidFill>
                                  <a:latin typeface="Cambria Math"/>
                                  <a:ea typeface="Cambria Math"/>
                                </a:rPr>
                              </m:ctrlPr>
                            </m:fPr>
                            <m:num>
                              <m:d>
                                <m:dPr>
                                  <m:begChr m:val="⟨"/>
                                  <m:endChr m:val="⟩"/>
                                  <m:ctrlPr>
                                    <a:rPr lang="de-DE" sz="1400" b="0" i="1" smtClean="0">
                                      <a:solidFill>
                                        <a:srgbClr val="0000CC"/>
                                      </a:solidFill>
                                      <a:latin typeface="Cambria Math"/>
                                      <a:ea typeface="Cambria Math"/>
                                    </a:rPr>
                                  </m:ctrlPr>
                                </m:dPr>
                                <m:e>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𝐾</m:t>
                                      </m:r>
                                    </m:e>
                                    <m:sup>
                                      <m:r>
                                        <a:rPr lang="de-DE" sz="1400" b="0" i="1" smtClean="0">
                                          <a:solidFill>
                                            <a:srgbClr val="0000CC"/>
                                          </a:solidFill>
                                          <a:latin typeface="Cambria Math"/>
                                          <a:ea typeface="Cambria Math"/>
                                        </a:rPr>
                                        <m:t>4</m:t>
                                      </m:r>
                                    </m:sup>
                                  </m:sSup>
                                </m:e>
                              </m:d>
                            </m:num>
                            <m:den>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𝐽</m:t>
                                  </m:r>
                                </m:e>
                                <m:sup>
                                  <m:r>
                                    <a:rPr lang="de-DE" sz="1400" b="0" i="1" smtClean="0">
                                      <a:solidFill>
                                        <a:srgbClr val="0000CC"/>
                                      </a:solidFill>
                                      <a:latin typeface="Cambria Math"/>
                                      <a:ea typeface="Cambria Math"/>
                                    </a:rPr>
                                    <m:t>2</m:t>
                                  </m:r>
                                </m:sup>
                              </m:sSup>
                              <m:sSup>
                                <m:sSupPr>
                                  <m:ctrlPr>
                                    <a:rPr lang="de-DE" sz="1400" b="0" i="1" smtClean="0">
                                      <a:solidFill>
                                        <a:srgbClr val="0000CC"/>
                                      </a:solidFill>
                                      <a:latin typeface="Cambria Math"/>
                                      <a:ea typeface="Cambria Math"/>
                                    </a:rPr>
                                  </m:ctrlPr>
                                </m:sSupPr>
                                <m:e>
                                  <m:d>
                                    <m:dPr>
                                      <m:ctrlPr>
                                        <a:rPr lang="de-DE" sz="1400" b="0" i="1" smtClean="0">
                                          <a:solidFill>
                                            <a:srgbClr val="0000CC"/>
                                          </a:solidFill>
                                          <a:latin typeface="Cambria Math"/>
                                          <a:ea typeface="Cambria Math"/>
                                        </a:rPr>
                                      </m:ctrlPr>
                                    </m:dPr>
                                    <m:e>
                                      <m:r>
                                        <a:rPr lang="de-DE" sz="1400" b="0" i="1" smtClean="0">
                                          <a:solidFill>
                                            <a:srgbClr val="0000CC"/>
                                          </a:solidFill>
                                          <a:latin typeface="Cambria Math"/>
                                          <a:ea typeface="Cambria Math"/>
                                        </a:rPr>
                                        <m:t>𝐽</m:t>
                                      </m:r>
                                      <m:r>
                                        <a:rPr lang="de-DE" sz="1400" b="0" i="1" smtClean="0">
                                          <a:solidFill>
                                            <a:srgbClr val="0000CC"/>
                                          </a:solidFill>
                                          <a:latin typeface="Cambria Math"/>
                                          <a:ea typeface="Cambria Math"/>
                                        </a:rPr>
                                        <m:t>+1</m:t>
                                      </m:r>
                                    </m:e>
                                  </m:d>
                                </m:e>
                                <m:sup>
                                  <m:r>
                                    <a:rPr lang="de-DE" sz="1400" b="0" i="1" smtClean="0">
                                      <a:solidFill>
                                        <a:srgbClr val="0000CC"/>
                                      </a:solidFill>
                                      <a:latin typeface="Cambria Math"/>
                                      <a:ea typeface="Cambria Math"/>
                                    </a:rPr>
                                    <m:t>2</m:t>
                                  </m:r>
                                </m:sup>
                              </m:sSup>
                            </m:den>
                          </m:f>
                          <m:r>
                            <a:rPr lang="de-DE" sz="1400" b="0" i="1" smtClean="0">
                              <a:solidFill>
                                <a:srgbClr val="0000CC"/>
                              </a:solidFill>
                              <a:latin typeface="Cambria Math"/>
                              <a:ea typeface="Cambria Math"/>
                            </a:rPr>
                            <m:t>−30</m:t>
                          </m:r>
                          <m:f>
                            <m:fPr>
                              <m:ctrlPr>
                                <a:rPr lang="de-DE" sz="1400" b="0" i="1" smtClean="0">
                                  <a:solidFill>
                                    <a:srgbClr val="0000CC"/>
                                  </a:solidFill>
                                  <a:latin typeface="Cambria Math"/>
                                  <a:ea typeface="Cambria Math"/>
                                </a:rPr>
                              </m:ctrlPr>
                            </m:fPr>
                            <m:num>
                              <m:d>
                                <m:dPr>
                                  <m:begChr m:val="⟨"/>
                                  <m:endChr m:val="⟩"/>
                                  <m:ctrlPr>
                                    <a:rPr lang="de-DE" sz="1400" b="0" i="1" smtClean="0">
                                      <a:solidFill>
                                        <a:srgbClr val="0000CC"/>
                                      </a:solidFill>
                                      <a:latin typeface="Cambria Math"/>
                                      <a:ea typeface="Cambria Math"/>
                                    </a:rPr>
                                  </m:ctrlPr>
                                </m:dPr>
                                <m:e>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𝐾</m:t>
                                      </m:r>
                                    </m:e>
                                    <m:sup>
                                      <m:r>
                                        <a:rPr lang="de-DE" sz="1400" b="0" i="1" smtClean="0">
                                          <a:solidFill>
                                            <a:srgbClr val="0000CC"/>
                                          </a:solidFill>
                                          <a:latin typeface="Cambria Math"/>
                                          <a:ea typeface="Cambria Math"/>
                                        </a:rPr>
                                        <m:t>2</m:t>
                                      </m:r>
                                    </m:sup>
                                  </m:sSup>
                                </m:e>
                              </m:d>
                            </m:num>
                            <m:den>
                              <m:r>
                                <a:rPr lang="de-DE" sz="1400" b="0" i="1" smtClean="0">
                                  <a:solidFill>
                                    <a:srgbClr val="0000CC"/>
                                  </a:solidFill>
                                  <a:latin typeface="Cambria Math"/>
                                  <a:ea typeface="Cambria Math"/>
                                </a:rPr>
                                <m:t>𝐽</m:t>
                              </m:r>
                              <m:d>
                                <m:dPr>
                                  <m:ctrlPr>
                                    <a:rPr lang="de-DE" sz="1400" b="0" i="1" smtClean="0">
                                      <a:solidFill>
                                        <a:srgbClr val="0000CC"/>
                                      </a:solidFill>
                                      <a:latin typeface="Cambria Math"/>
                                      <a:ea typeface="Cambria Math"/>
                                    </a:rPr>
                                  </m:ctrlPr>
                                </m:dPr>
                                <m:e>
                                  <m:r>
                                    <a:rPr lang="de-DE" sz="1400" b="0" i="1" smtClean="0">
                                      <a:solidFill>
                                        <a:srgbClr val="0000CC"/>
                                      </a:solidFill>
                                      <a:latin typeface="Cambria Math"/>
                                      <a:ea typeface="Cambria Math"/>
                                    </a:rPr>
                                    <m:t>𝐽</m:t>
                                  </m:r>
                                  <m:r>
                                    <a:rPr lang="de-DE" sz="1400" b="0" i="1" smtClean="0">
                                      <a:solidFill>
                                        <a:srgbClr val="0000CC"/>
                                      </a:solidFill>
                                      <a:latin typeface="Cambria Math"/>
                                      <a:ea typeface="Cambria Math"/>
                                    </a:rPr>
                                    <m:t>+1</m:t>
                                  </m:r>
                                </m:e>
                              </m:d>
                            </m:den>
                          </m:f>
                          <m:d>
                            <m:dPr>
                              <m:ctrlPr>
                                <a:rPr lang="de-DE" sz="1400" b="0" i="1" smtClean="0">
                                  <a:solidFill>
                                    <a:srgbClr val="0000CC"/>
                                  </a:solidFill>
                                  <a:latin typeface="Cambria Math"/>
                                  <a:ea typeface="Cambria Math"/>
                                </a:rPr>
                              </m:ctrlPr>
                            </m:dPr>
                            <m:e>
                              <m:r>
                                <a:rPr lang="de-DE" sz="1400" b="0" i="1" smtClean="0">
                                  <a:solidFill>
                                    <a:srgbClr val="0000CC"/>
                                  </a:solidFill>
                                  <a:latin typeface="Cambria Math"/>
                                  <a:ea typeface="Cambria Math"/>
                                </a:rPr>
                                <m:t>1−</m:t>
                              </m:r>
                              <m:f>
                                <m:fPr>
                                  <m:ctrlPr>
                                    <a:rPr lang="de-DE" sz="1400" b="0" i="1" smtClean="0">
                                      <a:solidFill>
                                        <a:srgbClr val="0000CC"/>
                                      </a:solidFill>
                                      <a:latin typeface="Cambria Math"/>
                                      <a:ea typeface="Cambria Math"/>
                                    </a:rPr>
                                  </m:ctrlPr>
                                </m:fPr>
                                <m:num>
                                  <m:r>
                                    <a:rPr lang="de-DE" sz="1400" b="0" i="1" smtClean="0">
                                      <a:solidFill>
                                        <a:srgbClr val="0000CC"/>
                                      </a:solidFill>
                                      <a:latin typeface="Cambria Math"/>
                                      <a:ea typeface="Cambria Math"/>
                                    </a:rPr>
                                    <m:t>5</m:t>
                                  </m:r>
                                </m:num>
                                <m:den>
                                  <m:r>
                                    <a:rPr lang="de-DE" sz="1400" b="0" i="1" smtClean="0">
                                      <a:solidFill>
                                        <a:srgbClr val="0000CC"/>
                                      </a:solidFill>
                                      <a:latin typeface="Cambria Math"/>
                                      <a:ea typeface="Cambria Math"/>
                                    </a:rPr>
                                    <m:t>6</m:t>
                                  </m:r>
                                  <m:r>
                                    <a:rPr lang="de-DE" sz="1400" b="0" i="1" smtClean="0">
                                      <a:solidFill>
                                        <a:srgbClr val="0000CC"/>
                                      </a:solidFill>
                                      <a:latin typeface="Cambria Math"/>
                                      <a:ea typeface="Cambria Math"/>
                                    </a:rPr>
                                    <m:t>𝐽</m:t>
                                  </m:r>
                                  <m:d>
                                    <m:dPr>
                                      <m:ctrlPr>
                                        <a:rPr lang="de-DE" sz="1400" b="0" i="1" smtClean="0">
                                          <a:solidFill>
                                            <a:srgbClr val="0000CC"/>
                                          </a:solidFill>
                                          <a:latin typeface="Cambria Math"/>
                                          <a:ea typeface="Cambria Math"/>
                                        </a:rPr>
                                      </m:ctrlPr>
                                    </m:dPr>
                                    <m:e>
                                      <m:r>
                                        <a:rPr lang="de-DE" sz="1400" b="0" i="1" smtClean="0">
                                          <a:solidFill>
                                            <a:srgbClr val="0000CC"/>
                                          </a:solidFill>
                                          <a:latin typeface="Cambria Math"/>
                                          <a:ea typeface="Cambria Math"/>
                                        </a:rPr>
                                        <m:t>𝐽</m:t>
                                      </m:r>
                                      <m:r>
                                        <a:rPr lang="de-DE" sz="1400" b="0" i="1" smtClean="0">
                                          <a:solidFill>
                                            <a:srgbClr val="0000CC"/>
                                          </a:solidFill>
                                          <a:latin typeface="Cambria Math"/>
                                          <a:ea typeface="Cambria Math"/>
                                        </a:rPr>
                                        <m:t>+1</m:t>
                                      </m:r>
                                    </m:e>
                                  </m:d>
                                </m:den>
                              </m:f>
                            </m:e>
                          </m:d>
                          <m:r>
                            <a:rPr lang="de-DE" sz="1400" b="0" i="1" smtClean="0">
                              <a:solidFill>
                                <a:srgbClr val="0000CC"/>
                              </a:solidFill>
                              <a:latin typeface="Cambria Math"/>
                              <a:ea typeface="Cambria Math"/>
                            </a:rPr>
                            <m:t>+3</m:t>
                          </m:r>
                          <m:d>
                            <m:dPr>
                              <m:ctrlPr>
                                <a:rPr lang="de-DE" sz="1400" b="0" i="1" smtClean="0">
                                  <a:solidFill>
                                    <a:srgbClr val="0000CC"/>
                                  </a:solidFill>
                                  <a:latin typeface="Cambria Math"/>
                                  <a:ea typeface="Cambria Math"/>
                                </a:rPr>
                              </m:ctrlPr>
                            </m:dPr>
                            <m:e>
                              <m:r>
                                <a:rPr lang="de-DE" sz="1400" b="0" i="1" smtClean="0">
                                  <a:solidFill>
                                    <a:srgbClr val="0000CC"/>
                                  </a:solidFill>
                                  <a:latin typeface="Cambria Math"/>
                                  <a:ea typeface="Cambria Math"/>
                                </a:rPr>
                                <m:t>1−</m:t>
                              </m:r>
                              <m:f>
                                <m:fPr>
                                  <m:ctrlPr>
                                    <a:rPr lang="de-DE" sz="1400" b="0" i="1" smtClean="0">
                                      <a:solidFill>
                                        <a:srgbClr val="0000CC"/>
                                      </a:solidFill>
                                      <a:latin typeface="Cambria Math"/>
                                      <a:ea typeface="Cambria Math"/>
                                    </a:rPr>
                                  </m:ctrlPr>
                                </m:fPr>
                                <m:num>
                                  <m:r>
                                    <a:rPr lang="de-DE" sz="1400" b="0" i="1" smtClean="0">
                                      <a:solidFill>
                                        <a:srgbClr val="0000CC"/>
                                      </a:solidFill>
                                      <a:latin typeface="Cambria Math"/>
                                      <a:ea typeface="Cambria Math"/>
                                    </a:rPr>
                                    <m:t>2</m:t>
                                  </m:r>
                                </m:num>
                                <m:den>
                                  <m:r>
                                    <a:rPr lang="de-DE" sz="1400" b="0" i="1" smtClean="0">
                                      <a:solidFill>
                                        <a:srgbClr val="0000CC"/>
                                      </a:solidFill>
                                      <a:latin typeface="Cambria Math"/>
                                      <a:ea typeface="Cambria Math"/>
                                    </a:rPr>
                                    <m:t>𝐽</m:t>
                                  </m:r>
                                  <m:d>
                                    <m:dPr>
                                      <m:ctrlPr>
                                        <a:rPr lang="de-DE" sz="1400" b="0" i="1" smtClean="0">
                                          <a:solidFill>
                                            <a:srgbClr val="0000CC"/>
                                          </a:solidFill>
                                          <a:latin typeface="Cambria Math"/>
                                          <a:ea typeface="Cambria Math"/>
                                        </a:rPr>
                                      </m:ctrlPr>
                                    </m:dPr>
                                    <m:e>
                                      <m:r>
                                        <a:rPr lang="de-DE" sz="1400" b="0" i="1" smtClean="0">
                                          <a:solidFill>
                                            <a:srgbClr val="0000CC"/>
                                          </a:solidFill>
                                          <a:latin typeface="Cambria Math"/>
                                          <a:ea typeface="Cambria Math"/>
                                        </a:rPr>
                                        <m:t>𝐽</m:t>
                                      </m:r>
                                      <m:r>
                                        <a:rPr lang="de-DE" sz="1400" b="0" i="1" smtClean="0">
                                          <a:solidFill>
                                            <a:srgbClr val="0000CC"/>
                                          </a:solidFill>
                                          <a:latin typeface="Cambria Math"/>
                                          <a:ea typeface="Cambria Math"/>
                                        </a:rPr>
                                        <m:t>+1</m:t>
                                      </m:r>
                                    </m:e>
                                  </m:d>
                                </m:den>
                              </m:f>
                            </m:e>
                          </m:d>
                        </m:e>
                      </m:d>
                    </m:oMath>
                  </m:oMathPara>
                </a14:m>
                <a:endParaRPr lang="en-US" sz="1400" dirty="0">
                  <a:solidFill>
                    <a:srgbClr val="0000CC"/>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360000" y="3780000"/>
                <a:ext cx="5914376" cy="111793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360000" y="5076000"/>
                <a:ext cx="5184689" cy="631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a:rPr>
                          </m:ctrlPr>
                        </m:dPr>
                        <m:e>
                          <m:sSup>
                            <m:sSupPr>
                              <m:ctrlPr>
                                <a:rPr lang="en-US" sz="1400" i="1" smtClean="0">
                                  <a:latin typeface="Cambria Math"/>
                                </a:rPr>
                              </m:ctrlPr>
                            </m:sSupPr>
                            <m:e>
                              <m:r>
                                <a:rPr lang="de-DE" sz="1400" b="0" i="1" smtClean="0">
                                  <a:latin typeface="Cambria Math"/>
                                </a:rPr>
                                <m:t>𝐾</m:t>
                              </m:r>
                            </m:e>
                            <m:sup>
                              <m:r>
                                <a:rPr lang="de-DE" sz="1400" b="0" i="1" smtClean="0">
                                  <a:latin typeface="Cambria Math"/>
                                </a:rPr>
                                <m:t>𝑛</m:t>
                              </m:r>
                            </m:sup>
                          </m:sSup>
                        </m:e>
                      </m:d>
                      <m:r>
                        <a:rPr lang="de-DE" sz="1400" b="0" i="1" smtClean="0">
                          <a:latin typeface="Cambria Math"/>
                        </a:rPr>
                        <m:t>=</m:t>
                      </m:r>
                      <m:nary>
                        <m:naryPr>
                          <m:chr m:val="∑"/>
                          <m:supHide m:val="on"/>
                          <m:ctrlPr>
                            <a:rPr lang="de-DE" sz="1400" b="0" i="1" smtClean="0">
                              <a:latin typeface="Cambria Math"/>
                            </a:rPr>
                          </m:ctrlPr>
                        </m:naryPr>
                        <m:sub>
                          <m:r>
                            <m:rPr>
                              <m:brk m:alnAt="7"/>
                            </m:rPr>
                            <a:rPr lang="de-DE" sz="1400" b="0" i="1" smtClean="0">
                              <a:latin typeface="Cambria Math"/>
                            </a:rPr>
                            <m:t>𝐾</m:t>
                          </m:r>
                        </m:sub>
                        <m:sup/>
                        <m:e>
                          <m:sSup>
                            <m:sSupPr>
                              <m:ctrlPr>
                                <a:rPr lang="de-DE" sz="1400" b="0" i="1" smtClean="0">
                                  <a:latin typeface="Cambria Math"/>
                                </a:rPr>
                              </m:ctrlPr>
                            </m:sSupPr>
                            <m:e>
                              <m:r>
                                <a:rPr lang="de-DE" sz="1400" b="0" i="1" smtClean="0">
                                  <a:latin typeface="Cambria Math"/>
                                </a:rPr>
                                <m:t>𝐾</m:t>
                              </m:r>
                            </m:e>
                            <m:sup>
                              <m:r>
                                <a:rPr lang="de-DE" sz="1400" b="0" i="1" smtClean="0">
                                  <a:latin typeface="Cambria Math"/>
                                </a:rPr>
                                <m:t>𝑛</m:t>
                              </m:r>
                            </m:sup>
                          </m:sSup>
                          <m:sSub>
                            <m:sSubPr>
                              <m:ctrlPr>
                                <a:rPr lang="de-DE" sz="1400" b="0" i="1" smtClean="0">
                                  <a:latin typeface="Cambria Math"/>
                                </a:rPr>
                              </m:ctrlPr>
                            </m:sSubPr>
                            <m:e>
                              <m:r>
                                <a:rPr lang="de-DE" sz="1400" b="0" i="1" smtClean="0">
                                  <a:latin typeface="Cambria Math"/>
                                  <a:ea typeface="Cambria Math"/>
                                </a:rPr>
                                <m:t>𝛾</m:t>
                              </m:r>
                            </m:e>
                            <m:sub>
                              <m:r>
                                <a:rPr lang="de-DE" sz="1400" b="0" i="1" smtClean="0">
                                  <a:latin typeface="Cambria Math"/>
                                </a:rPr>
                                <m:t>𝐾</m:t>
                              </m:r>
                            </m:sub>
                          </m:sSub>
                          <m:r>
                            <a:rPr lang="de-DE" sz="1400" b="0" i="1" smtClean="0">
                              <a:latin typeface="Cambria Math"/>
                            </a:rPr>
                            <m:t>     </m:t>
                          </m:r>
                          <m:r>
                            <a:rPr lang="de-DE" sz="1400" b="0" i="1" smtClean="0">
                              <a:latin typeface="Cambria Math"/>
                            </a:rPr>
                            <m:t>𝑤𝑖𝑡h</m:t>
                          </m:r>
                          <m:r>
                            <a:rPr lang="de-DE" sz="1400" b="0" i="1" smtClean="0">
                              <a:latin typeface="Cambria Math"/>
                            </a:rPr>
                            <m:t>     </m:t>
                          </m:r>
                          <m:sSub>
                            <m:sSubPr>
                              <m:ctrlPr>
                                <a:rPr lang="de-DE" sz="1400" b="0" i="1" smtClean="0">
                                  <a:latin typeface="Cambria Math"/>
                                </a:rPr>
                              </m:ctrlPr>
                            </m:sSubPr>
                            <m:e>
                              <m:r>
                                <a:rPr lang="de-DE" sz="1400" b="0" i="1" smtClean="0">
                                  <a:latin typeface="Cambria Math"/>
                                  <a:ea typeface="Cambria Math"/>
                                </a:rPr>
                                <m:t>𝛾</m:t>
                              </m:r>
                            </m:e>
                            <m:sub>
                              <m:r>
                                <a:rPr lang="de-DE" sz="1400" b="0" i="1" smtClean="0">
                                  <a:latin typeface="Cambria Math"/>
                                </a:rPr>
                                <m:t>𝐾</m:t>
                              </m:r>
                            </m:sub>
                          </m:sSub>
                          <m:r>
                            <a:rPr lang="de-DE" sz="1400" b="0" i="1" smtClean="0">
                              <a:latin typeface="Cambria Math"/>
                            </a:rPr>
                            <m:t>=</m:t>
                          </m:r>
                          <m:f>
                            <m:fPr>
                              <m:type m:val="lin"/>
                              <m:ctrlPr>
                                <a:rPr lang="de-DE" sz="1400" b="0" i="1" smtClean="0">
                                  <a:latin typeface="Cambria Math"/>
                                </a:rPr>
                              </m:ctrlPr>
                            </m:fPr>
                            <m:num>
                              <m:r>
                                <a:rPr lang="de-DE" sz="1400" b="0" i="1" smtClean="0">
                                  <a:latin typeface="Cambria Math"/>
                                </a:rPr>
                                <m:t>𝑒𝑥𝑝</m:t>
                              </m:r>
                              <m:d>
                                <m:dPr>
                                  <m:ctrlPr>
                                    <a:rPr lang="de-DE" sz="1400" b="0" i="1" smtClean="0">
                                      <a:latin typeface="Cambria Math"/>
                                    </a:rPr>
                                  </m:ctrlPr>
                                </m:dPr>
                                <m:e>
                                  <m:r>
                                    <a:rPr lang="de-DE" sz="1400" b="0" i="1" smtClean="0">
                                      <a:latin typeface="Cambria Math"/>
                                    </a:rPr>
                                    <m:t>−</m:t>
                                  </m:r>
                                  <m:f>
                                    <m:fPr>
                                      <m:ctrlPr>
                                        <a:rPr lang="de-DE" sz="1400" b="0" i="1" smtClean="0">
                                          <a:latin typeface="Cambria Math"/>
                                        </a:rPr>
                                      </m:ctrlPr>
                                    </m:fPr>
                                    <m:num>
                                      <m:sSup>
                                        <m:sSupPr>
                                          <m:ctrlPr>
                                            <a:rPr lang="de-DE" sz="1400" b="0" i="1" smtClean="0">
                                              <a:latin typeface="Cambria Math"/>
                                            </a:rPr>
                                          </m:ctrlPr>
                                        </m:sSupPr>
                                        <m:e>
                                          <m:r>
                                            <a:rPr lang="de-DE" sz="1400" b="0" i="1" smtClean="0">
                                              <a:latin typeface="Cambria Math"/>
                                            </a:rPr>
                                            <m:t>𝐾</m:t>
                                          </m:r>
                                        </m:e>
                                        <m:sup>
                                          <m:r>
                                            <a:rPr lang="de-DE" sz="1400" b="0" i="1" smtClean="0">
                                              <a:latin typeface="Cambria Math"/>
                                            </a:rPr>
                                            <m:t>2</m:t>
                                          </m:r>
                                        </m:sup>
                                      </m:sSup>
                                    </m:num>
                                    <m:den>
                                      <m:r>
                                        <a:rPr lang="de-DE" sz="1400" b="0" i="1" smtClean="0">
                                          <a:latin typeface="Cambria Math"/>
                                        </a:rPr>
                                        <m:t>2</m:t>
                                      </m:r>
                                      <m:sSup>
                                        <m:sSupPr>
                                          <m:ctrlPr>
                                            <a:rPr lang="de-DE" sz="1400" b="0" i="1" smtClean="0">
                                              <a:latin typeface="Cambria Math"/>
                                            </a:rPr>
                                          </m:ctrlPr>
                                        </m:sSupPr>
                                        <m:e>
                                          <m:r>
                                            <a:rPr lang="de-DE" sz="1400" b="0" i="1" smtClean="0">
                                              <a:latin typeface="Cambria Math"/>
                                              <a:ea typeface="Cambria Math"/>
                                            </a:rPr>
                                            <m:t>𝜎</m:t>
                                          </m:r>
                                        </m:e>
                                        <m:sup>
                                          <m:r>
                                            <a:rPr lang="de-DE" sz="1400" b="0" i="1" smtClean="0">
                                              <a:latin typeface="Cambria Math"/>
                                            </a:rPr>
                                            <m:t>2</m:t>
                                          </m:r>
                                        </m:sup>
                                      </m:sSup>
                                    </m:den>
                                  </m:f>
                                </m:e>
                              </m:d>
                            </m:num>
                            <m:den>
                              <m:nary>
                                <m:naryPr>
                                  <m:chr m:val="∑"/>
                                  <m:supHide m:val="on"/>
                                  <m:ctrlPr>
                                    <a:rPr lang="de-DE" sz="1400" b="0" i="1" smtClean="0">
                                      <a:latin typeface="Cambria Math"/>
                                    </a:rPr>
                                  </m:ctrlPr>
                                </m:naryPr>
                                <m:sub>
                                  <m:r>
                                    <m:rPr>
                                      <m:brk m:alnAt="7"/>
                                    </m:rPr>
                                    <a:rPr lang="de-DE" sz="1400" b="0" i="1" smtClean="0">
                                      <a:latin typeface="Cambria Math"/>
                                    </a:rPr>
                                    <m:t>𝐾</m:t>
                                  </m:r>
                                  <m:r>
                                    <a:rPr lang="de-DE" sz="1400" b="0" i="1" smtClean="0">
                                      <a:latin typeface="Cambria Math"/>
                                    </a:rPr>
                                    <m:t>´</m:t>
                                  </m:r>
                                </m:sub>
                                <m:sup/>
                                <m:e>
                                  <m:r>
                                    <a:rPr lang="de-DE" sz="1400" b="0" i="1" smtClean="0">
                                      <a:latin typeface="Cambria Math"/>
                                    </a:rPr>
                                    <m:t>𝑒𝑥𝑝</m:t>
                                  </m:r>
                                  <m:d>
                                    <m:dPr>
                                      <m:ctrlPr>
                                        <a:rPr lang="de-DE" sz="1400" b="0" i="1" smtClean="0">
                                          <a:latin typeface="Cambria Math"/>
                                        </a:rPr>
                                      </m:ctrlPr>
                                    </m:dPr>
                                    <m:e>
                                      <m:r>
                                        <a:rPr lang="de-DE" sz="1400" b="0" i="1" smtClean="0">
                                          <a:latin typeface="Cambria Math"/>
                                        </a:rPr>
                                        <m:t>−</m:t>
                                      </m:r>
                                      <m:f>
                                        <m:fPr>
                                          <m:ctrlPr>
                                            <a:rPr lang="de-DE" sz="1400" b="0" i="1" smtClean="0">
                                              <a:latin typeface="Cambria Math"/>
                                            </a:rPr>
                                          </m:ctrlPr>
                                        </m:fPr>
                                        <m:num>
                                          <m:sSup>
                                            <m:sSupPr>
                                              <m:ctrlPr>
                                                <a:rPr lang="de-DE" sz="1400" b="0" i="1" smtClean="0">
                                                  <a:latin typeface="Cambria Math"/>
                                                </a:rPr>
                                              </m:ctrlPr>
                                            </m:sSupPr>
                                            <m:e>
                                              <m:r>
                                                <a:rPr lang="de-DE" sz="1400" b="0" i="1" smtClean="0">
                                                  <a:latin typeface="Cambria Math"/>
                                                </a:rPr>
                                                <m:t>𝐾</m:t>
                                              </m:r>
                                              <m:r>
                                                <a:rPr lang="de-DE" sz="1400" b="0" i="1" smtClean="0">
                                                  <a:latin typeface="Cambria Math"/>
                                                </a:rPr>
                                                <m:t>´</m:t>
                                              </m:r>
                                            </m:e>
                                            <m:sup>
                                              <m:r>
                                                <a:rPr lang="de-DE" sz="1400" b="0" i="1" smtClean="0">
                                                  <a:latin typeface="Cambria Math"/>
                                                </a:rPr>
                                                <m:t>2</m:t>
                                              </m:r>
                                            </m:sup>
                                          </m:sSup>
                                        </m:num>
                                        <m:den>
                                          <m:r>
                                            <a:rPr lang="de-DE" sz="1400" b="0" i="1" smtClean="0">
                                              <a:latin typeface="Cambria Math"/>
                                            </a:rPr>
                                            <m:t>2</m:t>
                                          </m:r>
                                          <m:sSup>
                                            <m:sSupPr>
                                              <m:ctrlPr>
                                                <a:rPr lang="de-DE" sz="1400" b="0" i="1" smtClean="0">
                                                  <a:latin typeface="Cambria Math"/>
                                                </a:rPr>
                                              </m:ctrlPr>
                                            </m:sSupPr>
                                            <m:e>
                                              <m:r>
                                                <a:rPr lang="de-DE" sz="1400" b="0" i="1" smtClean="0">
                                                  <a:latin typeface="Cambria Math"/>
                                                  <a:ea typeface="Cambria Math"/>
                                                </a:rPr>
                                                <m:t>𝜎</m:t>
                                              </m:r>
                                            </m:e>
                                            <m:sup>
                                              <m:r>
                                                <a:rPr lang="de-DE" sz="1400" b="0" i="1" smtClean="0">
                                                  <a:latin typeface="Cambria Math"/>
                                                </a:rPr>
                                                <m:t>2</m:t>
                                              </m:r>
                                            </m:sup>
                                          </m:sSup>
                                        </m:den>
                                      </m:f>
                                    </m:e>
                                  </m:d>
                                </m:e>
                              </m:nary>
                            </m:den>
                          </m:f>
                        </m:e>
                      </m:nary>
                    </m:oMath>
                  </m:oMathPara>
                </a14:m>
                <a:endParaRPr lang="en-US" sz="1400" dirty="0"/>
              </a:p>
            </p:txBody>
          </p:sp>
        </mc:Choice>
        <mc:Fallback xmlns="">
          <p:sp>
            <p:nvSpPr>
              <p:cNvPr id="7" name="Textfeld 6"/>
              <p:cNvSpPr txBox="1">
                <a:spLocks noRot="1" noChangeAspect="1" noMove="1" noResize="1" noEditPoints="1" noAdjustHandles="1" noChangeArrowheads="1" noChangeShapeType="1" noTextEdit="1"/>
              </p:cNvSpPr>
              <p:nvPr/>
            </p:nvSpPr>
            <p:spPr>
              <a:xfrm>
                <a:off x="360000" y="5076000"/>
                <a:ext cx="5184689" cy="631840"/>
              </a:xfrm>
              <a:prstGeom prst="rect">
                <a:avLst/>
              </a:prstGeom>
              <a:blipFill rotWithShape="1">
                <a:blip r:embed="rId6"/>
                <a:stretch>
                  <a:fillRect/>
                </a:stretch>
              </a:blipFill>
            </p:spPr>
            <p:txBody>
              <a:bodyPr/>
              <a:lstStyle/>
              <a:p>
                <a:r>
                  <a:rPr lang="en-US">
                    <a:noFill/>
                  </a:rPr>
                  <a:t> </a:t>
                </a:r>
              </a:p>
            </p:txBody>
          </p:sp>
        </mc:Fallback>
      </mc:AlternateContent>
      <p:sp>
        <p:nvSpPr>
          <p:cNvPr id="10" name="Text Box 28"/>
          <p:cNvSpPr txBox="1">
            <a:spLocks noChangeArrowheads="1"/>
          </p:cNvSpPr>
          <p:nvPr/>
        </p:nvSpPr>
        <p:spPr bwMode="auto">
          <a:xfrm>
            <a:off x="2448000" y="6624000"/>
            <a:ext cx="517321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000" dirty="0" smtClean="0">
                <a:latin typeface="Times New Roman" panose="02020603050405020304" pitchFamily="18" charset="0"/>
                <a:cs typeface="Times New Roman" panose="02020603050405020304" pitchFamily="18" charset="0"/>
              </a:rPr>
              <a:t>S.R. de Groot &amp; H.A. </a:t>
            </a:r>
            <a:r>
              <a:rPr lang="en-US" altLang="de-DE" sz="1000" dirty="0" err="1" smtClean="0">
                <a:latin typeface="Times New Roman" panose="02020603050405020304" pitchFamily="18" charset="0"/>
                <a:cs typeface="Times New Roman" panose="02020603050405020304" pitchFamily="18" charset="0"/>
              </a:rPr>
              <a:t>Tolhoek</a:t>
            </a:r>
            <a:r>
              <a:rPr lang="en-US" altLang="de-DE" sz="1000" dirty="0" smtClean="0">
                <a:latin typeface="Times New Roman" panose="02020603050405020304" pitchFamily="18" charset="0"/>
                <a:cs typeface="Times New Roman" panose="02020603050405020304" pitchFamily="18" charset="0"/>
              </a:rPr>
              <a:t>, Beta and gamma-ray spectroscopy, ed. K. Siegbahn, p 613 (1955)</a:t>
            </a:r>
            <a:endParaRPr lang="en-US" altLang="de-DE" sz="1000" b="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3000864" y="5775067"/>
            <a:ext cx="1277914" cy="246221"/>
          </a:xfrm>
          <a:prstGeom prst="rect">
            <a:avLst/>
          </a:prstGeom>
          <a:noFill/>
        </p:spPr>
        <p:txBody>
          <a:bodyPr wrap="none" rtlCol="0">
            <a:spAutoFit/>
          </a:bodyPr>
          <a:lstStyle/>
          <a:p>
            <a:r>
              <a:rPr lang="en-US" sz="1000" dirty="0" smtClean="0">
                <a:solidFill>
                  <a:srgbClr val="0000CC"/>
                </a:solidFill>
                <a:latin typeface="Times New Roman" panose="02020603050405020304" pitchFamily="18" charset="0"/>
                <a:cs typeface="Times New Roman" panose="02020603050405020304" pitchFamily="18" charset="0"/>
              </a:rPr>
              <a:t>Gaussian distribution</a:t>
            </a:r>
            <a:endParaRPr lang="en-US" sz="1000" dirty="0">
              <a:solidFill>
                <a:srgbClr val="0000CC"/>
              </a:solidFill>
              <a:latin typeface="Times New Roman" panose="02020603050405020304" pitchFamily="18" charset="0"/>
              <a:cs typeface="Times New Roman" panose="02020603050405020304" pitchFamily="18" charset="0"/>
            </a:endParaRPr>
          </a:p>
        </p:txBody>
      </p:sp>
      <p:pic>
        <p:nvPicPr>
          <p:cNvPr id="4098" name="Picture 2" descr="D:\web-docs\FISSION\IMAGES\output_s01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8000" y="3600000"/>
            <a:ext cx="2705100" cy="268986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2936744" y="2318683"/>
            <a:ext cx="1563248" cy="246221"/>
          </a:xfrm>
          <a:prstGeom prst="rect">
            <a:avLst/>
          </a:prstGeom>
          <a:noFill/>
        </p:spPr>
        <p:txBody>
          <a:bodyPr wrap="none" rtlCol="0">
            <a:spAutoFit/>
          </a:bodyPr>
          <a:lstStyle/>
          <a:p>
            <a:r>
              <a:rPr lang="el-GR" sz="1000" dirty="0" smtClean="0">
                <a:latin typeface="Times New Roman" panose="02020603050405020304" pitchFamily="18" charset="0"/>
                <a:cs typeface="Times New Roman" panose="02020603050405020304" pitchFamily="18" charset="0"/>
              </a:rPr>
              <a:t>γ</a:t>
            </a:r>
            <a:r>
              <a:rPr lang="de-DE" sz="1000" dirty="0" smtClean="0">
                <a:latin typeface="Times New Roman" panose="02020603050405020304" pitchFamily="18" charset="0"/>
                <a:cs typeface="Times New Roman" panose="02020603050405020304" pitchFamily="18" charset="0"/>
              </a:rPr>
              <a:t>-</a:t>
            </a:r>
            <a:r>
              <a:rPr lang="el-GR" sz="1000" dirty="0" smtClean="0">
                <a:latin typeface="Times New Roman"/>
                <a:cs typeface="Times New Roman"/>
              </a:rPr>
              <a:t>γ</a:t>
            </a:r>
            <a:r>
              <a:rPr lang="de-DE" sz="1000" dirty="0" smtClean="0">
                <a:latin typeface="Times New Roman"/>
                <a:cs typeface="Times New Roman"/>
              </a:rPr>
              <a:t> </a:t>
            </a:r>
            <a:r>
              <a:rPr lang="en-US" sz="1000" dirty="0" smtClean="0">
                <a:latin typeface="Times New Roman"/>
                <a:cs typeface="Times New Roman"/>
              </a:rPr>
              <a:t>correlation coefficients</a:t>
            </a:r>
            <a:endParaRPr lang="en-US" sz="1000" dirty="0">
              <a:latin typeface="Times New Roman" panose="02020603050405020304" pitchFamily="18" charset="0"/>
              <a:cs typeface="Times New Roman" panose="02020603050405020304" pitchFamily="18" charset="0"/>
            </a:endParaRPr>
          </a:p>
        </p:txBody>
      </p:sp>
      <p:sp>
        <p:nvSpPr>
          <p:cNvPr id="11" name="Textfeld 10"/>
          <p:cNvSpPr txBox="1"/>
          <p:nvPr/>
        </p:nvSpPr>
        <p:spPr>
          <a:xfrm>
            <a:off x="5976000" y="2700000"/>
            <a:ext cx="383438" cy="307777"/>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E2</a:t>
            </a:r>
            <a:endParaRPr lang="en-US" sz="1400" dirty="0">
              <a:solidFill>
                <a:srgbClr val="0000CC"/>
              </a:solidFill>
              <a:latin typeface="Times New Roman" panose="02020603050405020304" pitchFamily="18" charset="0"/>
              <a:cs typeface="Times New Roman" panose="02020603050405020304" pitchFamily="18" charset="0"/>
            </a:endParaRPr>
          </a:p>
        </p:txBody>
      </p:sp>
      <p:sp>
        <p:nvSpPr>
          <p:cNvPr id="15" name="Textfeld 14"/>
          <p:cNvSpPr txBox="1"/>
          <p:nvPr/>
        </p:nvSpPr>
        <p:spPr>
          <a:xfrm>
            <a:off x="8172400" y="2880000"/>
            <a:ext cx="383438" cy="307777"/>
          </a:xfrm>
          <a:prstGeom prst="rect">
            <a:avLst/>
          </a:prstGeom>
          <a:noFill/>
        </p:spPr>
        <p:txBody>
          <a:bodyPr wrap="none" rtlCol="0">
            <a:spAutoFit/>
          </a:bodyPr>
          <a:lstStyle/>
          <a:p>
            <a:r>
              <a:rPr lang="en-US" sz="1400" dirty="0" smtClean="0">
                <a:solidFill>
                  <a:srgbClr val="FF0000"/>
                </a:solidFill>
                <a:latin typeface="Times New Roman" panose="02020603050405020304" pitchFamily="18" charset="0"/>
                <a:cs typeface="Times New Roman" panose="02020603050405020304" pitchFamily="18" charset="0"/>
              </a:rPr>
              <a:t>E1</a:t>
            </a:r>
            <a:endParaRPr lang="en-US" sz="1400" dirty="0">
              <a:solidFill>
                <a:srgbClr val="FF0000"/>
              </a:solidFill>
              <a:latin typeface="Times New Roman" panose="02020603050405020304" pitchFamily="18" charset="0"/>
              <a:cs typeface="Times New Roman" panose="02020603050405020304" pitchFamily="18" charset="0"/>
            </a:endParaRPr>
          </a:p>
        </p:txBody>
      </p:sp>
      <p:sp>
        <p:nvSpPr>
          <p:cNvPr id="16" name="Textfeld 15"/>
          <p:cNvSpPr txBox="1"/>
          <p:nvPr/>
        </p:nvSpPr>
        <p:spPr>
          <a:xfrm>
            <a:off x="4055717" y="2174667"/>
            <a:ext cx="1337226" cy="246221"/>
          </a:xfrm>
          <a:prstGeom prst="rect">
            <a:avLst/>
          </a:prstGeom>
          <a:noFill/>
        </p:spPr>
        <p:txBody>
          <a:bodyPr wrap="none" rtlCol="0">
            <a:spAutoFit/>
          </a:bodyPr>
          <a:lstStyle/>
          <a:p>
            <a:r>
              <a:rPr lang="de-DE" sz="1000" dirty="0" smtClean="0">
                <a:latin typeface="Times New Roman" panose="02020603050405020304" pitchFamily="18" charset="0"/>
                <a:cs typeface="Times New Roman" panose="02020603050405020304" pitchFamily="18" charset="0"/>
              </a:rPr>
              <a:t>Legendre </a:t>
            </a:r>
            <a:r>
              <a:rPr lang="en-US" sz="1000" dirty="0" smtClean="0">
                <a:latin typeface="Times New Roman" panose="02020603050405020304" pitchFamily="18" charset="0"/>
                <a:cs typeface="Times New Roman" panose="02020603050405020304" pitchFamily="18" charset="0"/>
              </a:rPr>
              <a:t>polynomials</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6956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smtClean="0">
                <a:solidFill>
                  <a:srgbClr val="0000CC"/>
                </a:solidFill>
                <a:latin typeface="Times New Roman" pitchFamily="18" charset="0"/>
                <a:ea typeface="ＭＳ Ｐゴシック" pitchFamily="34" charset="-128"/>
                <a:cs typeface="Times New Roman"/>
              </a:rPr>
              <a:t>γ-ray emission from aligned nuclei</a:t>
            </a:r>
            <a:endParaRPr lang="en-US" altLang="de-DE" sz="2600" b="1" dirty="0" smtClean="0">
              <a:solidFill>
                <a:srgbClr val="0000CC"/>
              </a:solidFill>
              <a:latin typeface="Times New Roman" pitchFamily="18" charset="0"/>
              <a:ea typeface="ＭＳ Ｐゴシック" pitchFamily="34" charset="-128"/>
            </a:endParaRPr>
          </a:p>
        </p:txBody>
      </p:sp>
      <p:pic>
        <p:nvPicPr>
          <p:cNvPr id="156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755" y="1195206"/>
            <a:ext cx="3862760" cy="173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feld 1"/>
              <p:cNvSpPr txBox="1"/>
              <p:nvPr/>
            </p:nvSpPr>
            <p:spPr>
              <a:xfrm>
                <a:off x="432000" y="1700808"/>
                <a:ext cx="4695068" cy="6853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𝑊</m:t>
                      </m:r>
                      <m:d>
                        <m:dPr>
                          <m:ctrlPr>
                            <a:rPr lang="de-DE" sz="1400" b="0" i="1" smtClean="0">
                              <a:latin typeface="Cambria Math"/>
                            </a:rPr>
                          </m:ctrlPr>
                        </m:dPr>
                        <m:e>
                          <m:r>
                            <a:rPr lang="de-DE" sz="1400" b="0" i="1" smtClean="0">
                              <a:latin typeface="Cambria Math"/>
                              <a:ea typeface="Cambria Math"/>
                            </a:rPr>
                            <m:t>𝜃</m:t>
                          </m:r>
                        </m:e>
                      </m:d>
                      <m:r>
                        <a:rPr lang="de-DE" sz="1400" b="0" i="1" smtClean="0">
                          <a:latin typeface="Cambria Math"/>
                        </a:rPr>
                        <m:t>=</m:t>
                      </m:r>
                      <m:nary>
                        <m:naryPr>
                          <m:chr m:val="∑"/>
                          <m:supHide m:val="on"/>
                          <m:ctrlPr>
                            <a:rPr lang="de-DE" sz="1400" b="0" i="1" smtClean="0">
                              <a:latin typeface="Cambria Math"/>
                            </a:rPr>
                          </m:ctrlPr>
                        </m:naryPr>
                        <m:sub>
                          <m:r>
                            <m:rPr>
                              <m:brk m:alnAt="7"/>
                            </m:rPr>
                            <a:rPr lang="de-DE" sz="1400" b="0" i="1" smtClean="0">
                              <a:latin typeface="Cambria Math"/>
                            </a:rPr>
                            <m:t>𝑄</m:t>
                          </m:r>
                          <m:r>
                            <a:rPr lang="de-DE" sz="1400" b="0" i="1" smtClean="0">
                              <a:latin typeface="Cambria Math"/>
                            </a:rPr>
                            <m:t>=0,2,4</m:t>
                          </m:r>
                        </m:sub>
                        <m:sup/>
                        <m:e>
                          <m:f>
                            <m:fPr>
                              <m:ctrlPr>
                                <a:rPr lang="de-DE" sz="1400" b="0" i="1" smtClean="0">
                                  <a:latin typeface="Cambria Math"/>
                                </a:rPr>
                              </m:ctrlPr>
                            </m:fPr>
                            <m:num>
                              <m:rad>
                                <m:radPr>
                                  <m:degHide m:val="on"/>
                                  <m:ctrlPr>
                                    <a:rPr lang="de-DE" sz="1400" b="0" i="1" smtClean="0">
                                      <a:latin typeface="Cambria Math"/>
                                    </a:rPr>
                                  </m:ctrlPr>
                                </m:radPr>
                                <m:deg/>
                                <m:e>
                                  <m:r>
                                    <a:rPr lang="de-DE" sz="1400" b="0" i="1" smtClean="0">
                                      <a:latin typeface="Cambria Math"/>
                                    </a:rPr>
                                    <m:t>2</m:t>
                                  </m:r>
                                  <m:r>
                                    <a:rPr lang="de-DE" sz="1400" b="0" i="1" smtClean="0">
                                      <a:latin typeface="Cambria Math"/>
                                    </a:rPr>
                                    <m:t>𝑄</m:t>
                                  </m:r>
                                  <m:r>
                                    <a:rPr lang="de-DE" sz="1400" b="0" i="1" smtClean="0">
                                      <a:latin typeface="Cambria Math"/>
                                    </a:rPr>
                                    <m:t>+1</m:t>
                                  </m:r>
                                </m:e>
                              </m:rad>
                            </m:num>
                            <m:den>
                              <m:r>
                                <a:rPr lang="de-DE" sz="1400" b="0" i="1" smtClean="0">
                                  <a:latin typeface="Cambria Math"/>
                                </a:rPr>
                                <m:t>4</m:t>
                              </m:r>
                              <m:r>
                                <a:rPr lang="de-DE" sz="1400" b="0" i="1" smtClean="0">
                                  <a:latin typeface="Cambria Math"/>
                                  <a:ea typeface="Cambria Math"/>
                                </a:rPr>
                                <m:t>𝜋</m:t>
                              </m:r>
                            </m:den>
                          </m:f>
                          <m:r>
                            <a:rPr lang="de-DE" sz="1400" b="0" i="1" smtClean="0">
                              <a:latin typeface="Cambria Math"/>
                              <a:ea typeface="Cambria Math"/>
                            </a:rPr>
                            <m:t>∙</m:t>
                          </m:r>
                          <m:sSub>
                            <m:sSubPr>
                              <m:ctrlPr>
                                <a:rPr lang="de-DE" sz="1400" b="0" i="1" smtClean="0">
                                  <a:solidFill>
                                    <a:srgbClr val="0000CC"/>
                                  </a:solidFill>
                                  <a:latin typeface="Cambria Math"/>
                                  <a:ea typeface="Cambria Math"/>
                                </a:rPr>
                              </m:ctrlPr>
                            </m:sSubPr>
                            <m:e>
                              <m:r>
                                <a:rPr lang="de-DE" sz="1400" b="0" i="1" smtClean="0">
                                  <a:solidFill>
                                    <a:srgbClr val="0000CC"/>
                                  </a:solidFill>
                                  <a:latin typeface="Cambria Math"/>
                                  <a:ea typeface="Cambria Math"/>
                                </a:rPr>
                                <m:t>𝜏</m:t>
                              </m:r>
                            </m:e>
                            <m:sub>
                              <m:r>
                                <a:rPr lang="de-DE" sz="1400" b="0" i="1" smtClean="0">
                                  <a:solidFill>
                                    <a:srgbClr val="0000CC"/>
                                  </a:solidFill>
                                  <a:latin typeface="Cambria Math"/>
                                  <a:ea typeface="Cambria Math"/>
                                </a:rPr>
                                <m:t>𝑄</m:t>
                              </m:r>
                              <m:r>
                                <a:rPr lang="de-DE" sz="1400" b="0" i="1" smtClean="0">
                                  <a:solidFill>
                                    <a:srgbClr val="0000CC"/>
                                  </a:solidFill>
                                  <a:latin typeface="Cambria Math"/>
                                  <a:ea typeface="Cambria Math"/>
                                </a:rPr>
                                <m:t>0</m:t>
                              </m:r>
                            </m:sub>
                          </m:sSub>
                          <m:d>
                            <m:dPr>
                              <m:ctrlPr>
                                <a:rPr lang="de-DE" sz="1400" b="0" i="1" smtClean="0">
                                  <a:solidFill>
                                    <a:srgbClr val="0000CC"/>
                                  </a:solidFill>
                                  <a:latin typeface="Cambria Math"/>
                                  <a:ea typeface="Cambria Math"/>
                                </a:rPr>
                              </m:ctrlPr>
                            </m:dPr>
                            <m:e>
                              <m:sSub>
                                <m:sSubPr>
                                  <m:ctrlPr>
                                    <a:rPr lang="de-DE" sz="1400" b="0" i="1" smtClean="0">
                                      <a:solidFill>
                                        <a:srgbClr val="0000CC"/>
                                      </a:solidFill>
                                      <a:latin typeface="Cambria Math"/>
                                      <a:ea typeface="Cambria Math"/>
                                    </a:rPr>
                                  </m:ctrlPr>
                                </m:sSubPr>
                                <m:e>
                                  <m:r>
                                    <a:rPr lang="de-DE" sz="1400" b="0" i="1" smtClean="0">
                                      <a:solidFill>
                                        <a:srgbClr val="0000CC"/>
                                      </a:solidFill>
                                      <a:latin typeface="Cambria Math"/>
                                      <a:ea typeface="Cambria Math"/>
                                    </a:rPr>
                                    <m:t>𝐽</m:t>
                                  </m:r>
                                </m:e>
                                <m:sub>
                                  <m:r>
                                    <a:rPr lang="de-DE" sz="1400" b="0" i="1" smtClean="0">
                                      <a:solidFill>
                                        <a:srgbClr val="0000CC"/>
                                      </a:solidFill>
                                      <a:latin typeface="Cambria Math"/>
                                      <a:ea typeface="Cambria Math"/>
                                    </a:rPr>
                                    <m:t>𝑖</m:t>
                                  </m:r>
                                </m:sub>
                              </m:sSub>
                            </m:e>
                          </m:d>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𝐹</m:t>
                              </m:r>
                            </m:e>
                            <m:sub>
                              <m:r>
                                <a:rPr lang="de-DE" sz="1400" b="0" i="1" smtClean="0">
                                  <a:latin typeface="Cambria Math"/>
                                  <a:ea typeface="Cambria Math"/>
                                </a:rPr>
                                <m:t>𝑄</m:t>
                              </m:r>
                            </m:sub>
                          </m:sSub>
                          <m:d>
                            <m:dPr>
                              <m:ctrlPr>
                                <a:rPr lang="de-DE" sz="1400" b="0" i="1" smtClean="0">
                                  <a:latin typeface="Cambria Math"/>
                                  <a:ea typeface="Cambria Math"/>
                                </a:rPr>
                              </m:ctrlPr>
                            </m:dPr>
                            <m:e>
                              <m:sSub>
                                <m:sSubPr>
                                  <m:ctrlPr>
                                    <a:rPr lang="de-DE" sz="1400" b="0" i="1" smtClean="0">
                                      <a:latin typeface="Cambria Math"/>
                                      <a:ea typeface="Cambria Math"/>
                                    </a:rPr>
                                  </m:ctrlPr>
                                </m:sSubPr>
                                <m:e>
                                  <m:r>
                                    <a:rPr lang="de-DE" sz="1400" b="0" i="1" smtClean="0">
                                      <a:latin typeface="Cambria Math"/>
                                      <a:ea typeface="Cambria Math"/>
                                    </a:rPr>
                                    <m:t>𝐽</m:t>
                                  </m:r>
                                </m:e>
                                <m:sub>
                                  <m:r>
                                    <a:rPr lang="de-DE" sz="1400" b="0" i="1" smtClean="0">
                                      <a:latin typeface="Cambria Math"/>
                                      <a:ea typeface="Cambria Math"/>
                                    </a:rPr>
                                    <m:t>𝑓</m:t>
                                  </m:r>
                                </m:sub>
                              </m:sSub>
                              <m:r>
                                <a:rPr lang="de-DE" sz="1400" b="0" i="1" smtClean="0">
                                  <a:latin typeface="Cambria Math"/>
                                  <a:ea typeface="Cambria Math"/>
                                </a:rPr>
                                <m:t>,</m:t>
                              </m:r>
                              <m:r>
                                <a:rPr lang="de-DE" sz="1400" b="0" i="1" smtClean="0">
                                  <a:latin typeface="Cambria Math"/>
                                  <a:ea typeface="Cambria Math"/>
                                </a:rPr>
                                <m:t>𝐿</m:t>
                              </m:r>
                              <m:r>
                                <a:rPr lang="de-DE" sz="1400" b="0" i="1" smtClean="0">
                                  <a:latin typeface="Cambria Math"/>
                                  <a:ea typeface="Cambria Math"/>
                                </a:rPr>
                                <m:t>,</m:t>
                              </m:r>
                              <m:r>
                                <a:rPr lang="de-DE" sz="1400" b="0" i="1" smtClean="0">
                                  <a:latin typeface="Cambria Math"/>
                                  <a:ea typeface="Cambria Math"/>
                                </a:rPr>
                                <m:t>𝐿</m:t>
                              </m:r>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𝐽</m:t>
                                  </m:r>
                                </m:e>
                                <m:sub>
                                  <m:r>
                                    <a:rPr lang="de-DE" sz="1400" b="0" i="1" smtClean="0">
                                      <a:latin typeface="Cambria Math"/>
                                      <a:ea typeface="Cambria Math"/>
                                    </a:rPr>
                                    <m:t>𝑖</m:t>
                                  </m:r>
                                </m:sub>
                              </m:sSub>
                            </m:e>
                          </m:d>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𝑃</m:t>
                              </m:r>
                            </m:e>
                            <m:sub>
                              <m:r>
                                <a:rPr lang="de-DE" sz="1400" b="0" i="1" smtClean="0">
                                  <a:latin typeface="Cambria Math"/>
                                  <a:ea typeface="Cambria Math"/>
                                </a:rPr>
                                <m:t>𝑄</m:t>
                              </m:r>
                            </m:sub>
                          </m:sSub>
                          <m:d>
                            <m:dPr>
                              <m:ctrlPr>
                                <a:rPr lang="de-DE" sz="1400" b="0" i="1" smtClean="0">
                                  <a:latin typeface="Cambria Math"/>
                                  <a:ea typeface="Cambria Math"/>
                                </a:rPr>
                              </m:ctrlPr>
                            </m:dPr>
                            <m:e>
                              <m:r>
                                <a:rPr lang="de-DE" sz="1400" b="0" i="1" smtClean="0">
                                  <a:latin typeface="Cambria Math"/>
                                  <a:ea typeface="Cambria Math"/>
                                </a:rPr>
                                <m:t>𝑐𝑜𝑠</m:t>
                              </m:r>
                              <m:r>
                                <a:rPr lang="de-DE" sz="1400" b="0" i="1" smtClean="0">
                                  <a:latin typeface="Cambria Math"/>
                                  <a:ea typeface="Cambria Math"/>
                                </a:rPr>
                                <m:t>𝜃</m:t>
                              </m:r>
                            </m:e>
                          </m:d>
                        </m:e>
                      </m:nary>
                    </m:oMath>
                  </m:oMathPara>
                </a14:m>
                <a:endParaRPr lang="en-US" sz="1400" dirty="0"/>
              </a:p>
            </p:txBody>
          </p:sp>
        </mc:Choice>
        <mc:Fallback xmlns="">
          <p:sp>
            <p:nvSpPr>
              <p:cNvPr id="2" name="Textfeld 1"/>
              <p:cNvSpPr txBox="1">
                <a:spLocks noRot="1" noChangeAspect="1" noMove="1" noResize="1" noEditPoints="1" noAdjustHandles="1" noChangeArrowheads="1" noChangeShapeType="1" noTextEdit="1"/>
              </p:cNvSpPr>
              <p:nvPr/>
            </p:nvSpPr>
            <p:spPr>
              <a:xfrm>
                <a:off x="432000" y="1700808"/>
                <a:ext cx="4695068" cy="685380"/>
              </a:xfrm>
              <a:prstGeom prst="rect">
                <a:avLst/>
              </a:prstGeom>
              <a:blipFill rotWithShape="1">
                <a:blip r:embed="rId3"/>
                <a:stretch>
                  <a:fillRect/>
                </a:stretch>
              </a:blipFill>
            </p:spPr>
            <p:txBody>
              <a:bodyPr/>
              <a:lstStyle/>
              <a:p>
                <a:r>
                  <a:rPr lang="en-US">
                    <a:noFill/>
                  </a:rPr>
                  <a:t> </a:t>
                </a:r>
              </a:p>
            </p:txBody>
          </p:sp>
        </mc:Fallback>
      </mc:AlternateContent>
      <p:pic>
        <p:nvPicPr>
          <p:cNvPr id="156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000" y="3780000"/>
            <a:ext cx="2493963"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6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501" y="3780000"/>
            <a:ext cx="256698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28"/>
          <p:cNvSpPr txBox="1">
            <a:spLocks noChangeArrowheads="1"/>
          </p:cNvSpPr>
          <p:nvPr/>
        </p:nvSpPr>
        <p:spPr bwMode="auto">
          <a:xfrm>
            <a:off x="360000" y="6624000"/>
            <a:ext cx="18710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000" b="0" dirty="0" err="1">
                <a:latin typeface="Times New Roman" panose="02020603050405020304" pitchFamily="18" charset="0"/>
                <a:cs typeface="Times New Roman" panose="02020603050405020304" pitchFamily="18" charset="0"/>
              </a:rPr>
              <a:t>A.L.Barabanov</a:t>
            </a:r>
            <a:r>
              <a:rPr lang="en-US" altLang="de-DE" sz="1000" b="0" dirty="0">
                <a:latin typeface="Times New Roman" panose="02020603050405020304" pitchFamily="18" charset="0"/>
                <a:cs typeface="Times New Roman" panose="02020603050405020304" pitchFamily="18" charset="0"/>
              </a:rPr>
              <a:t> IAE-5670/2 (93)</a:t>
            </a:r>
          </a:p>
        </p:txBody>
      </p:sp>
      <p:sp>
        <p:nvSpPr>
          <p:cNvPr id="10" name="Textfeld 9"/>
          <p:cNvSpPr txBox="1"/>
          <p:nvPr/>
        </p:nvSpPr>
        <p:spPr>
          <a:xfrm>
            <a:off x="360000" y="2700000"/>
            <a:ext cx="1031051" cy="369332"/>
          </a:xfrm>
          <a:prstGeom prst="rect">
            <a:avLst/>
          </a:prstGeom>
          <a:noFill/>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example:</a:t>
            </a:r>
            <a:endParaRPr lang="en-US"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Textfeld 11"/>
              <p:cNvSpPr txBox="1"/>
              <p:nvPr/>
            </p:nvSpPr>
            <p:spPr>
              <a:xfrm>
                <a:off x="360000" y="3060000"/>
                <a:ext cx="4137415" cy="6329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a:rPr>
                          </m:ctrlPr>
                        </m:sSubPr>
                        <m:e>
                          <m:r>
                            <a:rPr lang="en-US" sz="1400" i="1" smtClean="0">
                              <a:solidFill>
                                <a:srgbClr val="0000CC"/>
                              </a:solidFill>
                              <a:latin typeface="Cambria Math"/>
                              <a:ea typeface="Cambria Math"/>
                            </a:rPr>
                            <m:t>𝜏</m:t>
                          </m:r>
                        </m:e>
                        <m:sub>
                          <m:r>
                            <a:rPr lang="de-DE" sz="1400" b="0" i="1" smtClean="0">
                              <a:solidFill>
                                <a:srgbClr val="0000CC"/>
                              </a:solidFill>
                              <a:latin typeface="Cambria Math"/>
                            </a:rPr>
                            <m:t>20</m:t>
                          </m:r>
                        </m:sub>
                      </m:sSub>
                      <m:d>
                        <m:dPr>
                          <m:ctrlPr>
                            <a:rPr lang="en-US" sz="1400" i="1" smtClean="0">
                              <a:solidFill>
                                <a:srgbClr val="0000CC"/>
                              </a:solidFill>
                              <a:latin typeface="Cambria Math"/>
                            </a:rPr>
                          </m:ctrlPr>
                        </m:dPr>
                        <m:e>
                          <m:r>
                            <a:rPr lang="de-DE" sz="1400" b="0" i="1" smtClean="0">
                              <a:solidFill>
                                <a:srgbClr val="0000CC"/>
                              </a:solidFill>
                              <a:latin typeface="Cambria Math"/>
                            </a:rPr>
                            <m:t>𝐽</m:t>
                          </m:r>
                        </m:e>
                      </m:d>
                      <m:r>
                        <a:rPr lang="de-DE" sz="1400" b="0" i="1" smtClean="0">
                          <a:solidFill>
                            <a:srgbClr val="0000CC"/>
                          </a:solidFill>
                          <a:latin typeface="Cambria Math"/>
                        </a:rPr>
                        <m:t>=</m:t>
                      </m:r>
                      <m:sSup>
                        <m:sSupPr>
                          <m:ctrlPr>
                            <a:rPr lang="de-DE" sz="1400" b="0" i="1" smtClean="0">
                              <a:solidFill>
                                <a:srgbClr val="0000CC"/>
                              </a:solidFill>
                              <a:latin typeface="Cambria Math"/>
                            </a:rPr>
                          </m:ctrlPr>
                        </m:sSupPr>
                        <m:e>
                          <m:d>
                            <m:dPr>
                              <m:ctrlPr>
                                <a:rPr lang="de-DE" sz="1400" b="0" i="1" smtClean="0">
                                  <a:solidFill>
                                    <a:srgbClr val="0000CC"/>
                                  </a:solidFill>
                                  <a:latin typeface="Cambria Math"/>
                                </a:rPr>
                              </m:ctrlPr>
                            </m:dPr>
                            <m:e>
                              <m:f>
                                <m:fPr>
                                  <m:ctrlPr>
                                    <a:rPr lang="de-DE" sz="1400" b="0" i="1" smtClean="0">
                                      <a:solidFill>
                                        <a:srgbClr val="0000CC"/>
                                      </a:solidFill>
                                      <a:latin typeface="Cambria Math"/>
                                    </a:rPr>
                                  </m:ctrlPr>
                                </m:fPr>
                                <m:num>
                                  <m:r>
                                    <a:rPr lang="de-DE" sz="1400" b="0" i="1" smtClean="0">
                                      <a:solidFill>
                                        <a:srgbClr val="0000CC"/>
                                      </a:solidFill>
                                      <a:latin typeface="Cambria Math"/>
                                    </a:rPr>
                                    <m:t>𝐽</m:t>
                                  </m:r>
                                  <m:d>
                                    <m:dPr>
                                      <m:ctrlPr>
                                        <a:rPr lang="de-DE" sz="1400" b="0" i="1" smtClean="0">
                                          <a:solidFill>
                                            <a:srgbClr val="0000CC"/>
                                          </a:solidFill>
                                          <a:latin typeface="Cambria Math"/>
                                        </a:rPr>
                                      </m:ctrlPr>
                                    </m:dPr>
                                    <m:e>
                                      <m:r>
                                        <a:rPr lang="de-DE" sz="1400" b="0" i="1" smtClean="0">
                                          <a:solidFill>
                                            <a:srgbClr val="0000CC"/>
                                          </a:solidFill>
                                          <a:latin typeface="Cambria Math"/>
                                        </a:rPr>
                                        <m:t>𝐽</m:t>
                                      </m:r>
                                      <m:r>
                                        <a:rPr lang="de-DE" sz="1400" b="0" i="1" smtClean="0">
                                          <a:solidFill>
                                            <a:srgbClr val="0000CC"/>
                                          </a:solidFill>
                                          <a:latin typeface="Cambria Math"/>
                                        </a:rPr>
                                        <m:t>+1</m:t>
                                      </m:r>
                                    </m:e>
                                  </m:d>
                                </m:num>
                                <m:den>
                                  <m:d>
                                    <m:dPr>
                                      <m:ctrlPr>
                                        <a:rPr lang="de-DE" sz="1400" b="0" i="1" smtClean="0">
                                          <a:solidFill>
                                            <a:srgbClr val="0000CC"/>
                                          </a:solidFill>
                                          <a:latin typeface="Cambria Math"/>
                                        </a:rPr>
                                      </m:ctrlPr>
                                    </m:dPr>
                                    <m:e>
                                      <m:r>
                                        <a:rPr lang="de-DE" sz="1400" b="0" i="1" smtClean="0">
                                          <a:solidFill>
                                            <a:srgbClr val="0000CC"/>
                                          </a:solidFill>
                                          <a:latin typeface="Cambria Math"/>
                                        </a:rPr>
                                        <m:t>2</m:t>
                                      </m:r>
                                      <m:r>
                                        <a:rPr lang="de-DE" sz="1400" b="0" i="1" smtClean="0">
                                          <a:solidFill>
                                            <a:srgbClr val="0000CC"/>
                                          </a:solidFill>
                                          <a:latin typeface="Cambria Math"/>
                                        </a:rPr>
                                        <m:t>𝐽</m:t>
                                      </m:r>
                                      <m:r>
                                        <a:rPr lang="de-DE" sz="1400" b="0" i="1" smtClean="0">
                                          <a:solidFill>
                                            <a:srgbClr val="0000CC"/>
                                          </a:solidFill>
                                          <a:latin typeface="Cambria Math"/>
                                        </a:rPr>
                                        <m:t>−1</m:t>
                                      </m:r>
                                    </m:e>
                                  </m:d>
                                  <m:r>
                                    <a:rPr lang="de-DE" sz="1400" b="0" i="1" smtClean="0">
                                      <a:solidFill>
                                        <a:srgbClr val="0000CC"/>
                                      </a:solidFill>
                                      <a:latin typeface="Cambria Math"/>
                                      <a:ea typeface="Cambria Math"/>
                                    </a:rPr>
                                    <m:t>∙</m:t>
                                  </m:r>
                                  <m:d>
                                    <m:dPr>
                                      <m:ctrlPr>
                                        <a:rPr lang="de-DE" sz="1400" b="0" i="1" smtClean="0">
                                          <a:solidFill>
                                            <a:srgbClr val="0000CC"/>
                                          </a:solidFill>
                                          <a:latin typeface="Cambria Math"/>
                                          <a:ea typeface="Cambria Math"/>
                                        </a:rPr>
                                      </m:ctrlPr>
                                    </m:dPr>
                                    <m:e>
                                      <m:r>
                                        <a:rPr lang="de-DE" sz="1400" b="0" i="1" smtClean="0">
                                          <a:solidFill>
                                            <a:srgbClr val="0000CC"/>
                                          </a:solidFill>
                                          <a:latin typeface="Cambria Math"/>
                                          <a:ea typeface="Cambria Math"/>
                                        </a:rPr>
                                        <m:t>2</m:t>
                                      </m:r>
                                      <m:r>
                                        <a:rPr lang="de-DE" sz="1400" b="0" i="1" smtClean="0">
                                          <a:solidFill>
                                            <a:srgbClr val="0000CC"/>
                                          </a:solidFill>
                                          <a:latin typeface="Cambria Math"/>
                                          <a:ea typeface="Cambria Math"/>
                                        </a:rPr>
                                        <m:t>𝐽</m:t>
                                      </m:r>
                                      <m:r>
                                        <a:rPr lang="de-DE" sz="1400" b="0" i="1" smtClean="0">
                                          <a:solidFill>
                                            <a:srgbClr val="0000CC"/>
                                          </a:solidFill>
                                          <a:latin typeface="Cambria Math"/>
                                          <a:ea typeface="Cambria Math"/>
                                        </a:rPr>
                                        <m:t>+3</m:t>
                                      </m:r>
                                    </m:e>
                                  </m:d>
                                </m:den>
                              </m:f>
                            </m:e>
                          </m:d>
                        </m:e>
                        <m:sup>
                          <m:f>
                            <m:fPr>
                              <m:type m:val="lin"/>
                              <m:ctrlPr>
                                <a:rPr lang="de-DE" sz="1400" b="0" i="1" smtClean="0">
                                  <a:solidFill>
                                    <a:srgbClr val="0000CC"/>
                                  </a:solidFill>
                                  <a:latin typeface="Cambria Math"/>
                                </a:rPr>
                              </m:ctrlPr>
                            </m:fPr>
                            <m:num>
                              <m:r>
                                <a:rPr lang="de-DE" sz="1400" b="0" i="1" smtClean="0">
                                  <a:solidFill>
                                    <a:srgbClr val="0000CC"/>
                                  </a:solidFill>
                                  <a:latin typeface="Cambria Math"/>
                                </a:rPr>
                                <m:t>1</m:t>
                              </m:r>
                            </m:num>
                            <m:den>
                              <m:r>
                                <a:rPr lang="de-DE" sz="1400" b="0" i="1" smtClean="0">
                                  <a:solidFill>
                                    <a:srgbClr val="0000CC"/>
                                  </a:solidFill>
                                  <a:latin typeface="Cambria Math"/>
                                </a:rPr>
                                <m:t>2</m:t>
                              </m:r>
                            </m:den>
                          </m:f>
                        </m:sup>
                      </m:sSup>
                      <m:r>
                        <a:rPr lang="de-DE" sz="1400" b="0" i="1" smtClean="0">
                          <a:solidFill>
                            <a:srgbClr val="0000CC"/>
                          </a:solidFill>
                          <a:latin typeface="Cambria Math"/>
                          <a:ea typeface="Cambria Math"/>
                        </a:rPr>
                        <m:t>∙</m:t>
                      </m:r>
                      <m:d>
                        <m:dPr>
                          <m:ctrlPr>
                            <a:rPr lang="de-DE" sz="1400" b="0" i="1" smtClean="0">
                              <a:solidFill>
                                <a:srgbClr val="0000CC"/>
                              </a:solidFill>
                              <a:latin typeface="Cambria Math"/>
                              <a:ea typeface="Cambria Math"/>
                            </a:rPr>
                          </m:ctrlPr>
                        </m:dPr>
                        <m:e>
                          <m:r>
                            <a:rPr lang="de-DE" sz="1400" b="0" i="1" smtClean="0">
                              <a:solidFill>
                                <a:srgbClr val="0000CC"/>
                              </a:solidFill>
                              <a:latin typeface="Cambria Math"/>
                              <a:ea typeface="Cambria Math"/>
                            </a:rPr>
                            <m:t>3</m:t>
                          </m:r>
                          <m:f>
                            <m:fPr>
                              <m:ctrlPr>
                                <a:rPr lang="de-DE" sz="1400" b="0" i="1" smtClean="0">
                                  <a:solidFill>
                                    <a:srgbClr val="0000CC"/>
                                  </a:solidFill>
                                  <a:latin typeface="Cambria Math"/>
                                  <a:ea typeface="Cambria Math"/>
                                </a:rPr>
                              </m:ctrlPr>
                            </m:fPr>
                            <m:num>
                              <m:d>
                                <m:dPr>
                                  <m:begChr m:val="⟨"/>
                                  <m:endChr m:val="⟩"/>
                                  <m:ctrlPr>
                                    <a:rPr lang="de-DE" sz="1400" b="0" i="1" smtClean="0">
                                      <a:solidFill>
                                        <a:srgbClr val="0000CC"/>
                                      </a:solidFill>
                                      <a:latin typeface="Cambria Math"/>
                                      <a:ea typeface="Cambria Math"/>
                                    </a:rPr>
                                  </m:ctrlPr>
                                </m:dPr>
                                <m:e>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𝐾</m:t>
                                      </m:r>
                                    </m:e>
                                    <m:sup>
                                      <m:r>
                                        <a:rPr lang="de-DE" sz="1400" b="0" i="1" smtClean="0">
                                          <a:solidFill>
                                            <a:srgbClr val="0000CC"/>
                                          </a:solidFill>
                                          <a:latin typeface="Cambria Math"/>
                                          <a:ea typeface="Cambria Math"/>
                                        </a:rPr>
                                        <m:t>2</m:t>
                                      </m:r>
                                    </m:sup>
                                  </m:sSup>
                                </m:e>
                              </m:d>
                            </m:num>
                            <m:den>
                              <m:r>
                                <a:rPr lang="de-DE" sz="1400" b="0" i="1" smtClean="0">
                                  <a:solidFill>
                                    <a:srgbClr val="0000CC"/>
                                  </a:solidFill>
                                  <a:latin typeface="Cambria Math"/>
                                  <a:ea typeface="Cambria Math"/>
                                </a:rPr>
                                <m:t>𝐽</m:t>
                              </m:r>
                              <m:d>
                                <m:dPr>
                                  <m:ctrlPr>
                                    <a:rPr lang="de-DE" sz="1400" b="0" i="1" smtClean="0">
                                      <a:solidFill>
                                        <a:srgbClr val="0000CC"/>
                                      </a:solidFill>
                                      <a:latin typeface="Cambria Math"/>
                                      <a:ea typeface="Cambria Math"/>
                                    </a:rPr>
                                  </m:ctrlPr>
                                </m:dPr>
                                <m:e>
                                  <m:r>
                                    <a:rPr lang="de-DE" sz="1400" b="0" i="1" smtClean="0">
                                      <a:solidFill>
                                        <a:srgbClr val="0000CC"/>
                                      </a:solidFill>
                                      <a:latin typeface="Cambria Math"/>
                                      <a:ea typeface="Cambria Math"/>
                                    </a:rPr>
                                    <m:t>𝐽</m:t>
                                  </m:r>
                                  <m:r>
                                    <a:rPr lang="de-DE" sz="1400" b="0" i="1" smtClean="0">
                                      <a:solidFill>
                                        <a:srgbClr val="0000CC"/>
                                      </a:solidFill>
                                      <a:latin typeface="Cambria Math"/>
                                      <a:ea typeface="Cambria Math"/>
                                    </a:rPr>
                                    <m:t>+1</m:t>
                                  </m:r>
                                </m:e>
                              </m:d>
                            </m:den>
                          </m:f>
                          <m:r>
                            <a:rPr lang="de-DE" sz="1400" b="0" i="1" smtClean="0">
                              <a:solidFill>
                                <a:srgbClr val="0000CC"/>
                              </a:solidFill>
                              <a:latin typeface="Cambria Math"/>
                              <a:ea typeface="Cambria Math"/>
                            </a:rPr>
                            <m:t>−1</m:t>
                          </m:r>
                        </m:e>
                      </m:d>
                    </m:oMath>
                  </m:oMathPara>
                </a14:m>
                <a:endParaRPr lang="en-US" sz="1400" dirty="0"/>
              </a:p>
            </p:txBody>
          </p:sp>
        </mc:Choice>
        <mc:Fallback>
          <p:sp>
            <p:nvSpPr>
              <p:cNvPr id="12" name="Textfeld 11"/>
              <p:cNvSpPr txBox="1">
                <a:spLocks noRot="1" noChangeAspect="1" noMove="1" noResize="1" noEditPoints="1" noAdjustHandles="1" noChangeArrowheads="1" noChangeShapeType="1" noTextEdit="1"/>
              </p:cNvSpPr>
              <p:nvPr/>
            </p:nvSpPr>
            <p:spPr>
              <a:xfrm>
                <a:off x="360000" y="3060000"/>
                <a:ext cx="4137415" cy="632930"/>
              </a:xfrm>
              <a:prstGeom prst="rect">
                <a:avLst/>
              </a:prstGeom>
              <a:blipFill rotWithShape="1">
                <a:blip r:embed="rId6"/>
                <a:stretch>
                  <a:fillRect/>
                </a:stretch>
              </a:blipFill>
            </p:spPr>
            <p:txBody>
              <a:bodyPr/>
              <a:lstStyle/>
              <a:p>
                <a:r>
                  <a:rPr lang="en-US">
                    <a:noFill/>
                  </a:rPr>
                  <a:t> </a:t>
                </a:r>
              </a:p>
            </p:txBody>
          </p:sp>
        </mc:Fallback>
      </mc:AlternateContent>
      <p:sp>
        <p:nvSpPr>
          <p:cNvPr id="13" name="Textfeld 12"/>
          <p:cNvSpPr txBox="1"/>
          <p:nvPr/>
        </p:nvSpPr>
        <p:spPr>
          <a:xfrm>
            <a:off x="5976000" y="2700000"/>
            <a:ext cx="383438" cy="307777"/>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E2</a:t>
            </a:r>
            <a:endParaRPr lang="en-US" sz="1400" dirty="0">
              <a:solidFill>
                <a:srgbClr val="0000CC"/>
              </a:solidFill>
              <a:latin typeface="Times New Roman" panose="02020603050405020304" pitchFamily="18" charset="0"/>
              <a:cs typeface="Times New Roman" panose="02020603050405020304" pitchFamily="18" charset="0"/>
            </a:endParaRPr>
          </a:p>
        </p:txBody>
      </p:sp>
      <p:sp>
        <p:nvSpPr>
          <p:cNvPr id="14" name="Textfeld 13"/>
          <p:cNvSpPr txBox="1"/>
          <p:nvPr/>
        </p:nvSpPr>
        <p:spPr>
          <a:xfrm>
            <a:off x="8172400" y="2880000"/>
            <a:ext cx="383438" cy="307777"/>
          </a:xfrm>
          <a:prstGeom prst="rect">
            <a:avLst/>
          </a:prstGeom>
          <a:noFill/>
        </p:spPr>
        <p:txBody>
          <a:bodyPr wrap="none" rtlCol="0">
            <a:spAutoFit/>
          </a:bodyPr>
          <a:lstStyle/>
          <a:p>
            <a:r>
              <a:rPr lang="en-US" sz="1400" dirty="0" smtClean="0">
                <a:solidFill>
                  <a:srgbClr val="FF0000"/>
                </a:solidFill>
                <a:latin typeface="Times New Roman" panose="02020603050405020304" pitchFamily="18" charset="0"/>
                <a:cs typeface="Times New Roman" panose="02020603050405020304" pitchFamily="18" charset="0"/>
              </a:rPr>
              <a:t>E1</a:t>
            </a:r>
            <a:endParaRPr lang="en-US" sz="1400" dirty="0">
              <a:solidFill>
                <a:srgbClr val="FF0000"/>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6948264" y="3573016"/>
            <a:ext cx="1997663"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K-distribution at saddle point</a:t>
            </a:r>
            <a:endParaRPr lang="en-US" sz="1200" dirty="0">
              <a:latin typeface="Times New Roman" panose="02020603050405020304" pitchFamily="18" charset="0"/>
              <a:cs typeface="Times New Roman" panose="02020603050405020304" pitchFamily="18" charset="0"/>
            </a:endParaRPr>
          </a:p>
        </p:txBody>
      </p:sp>
      <p:sp>
        <p:nvSpPr>
          <p:cNvPr id="7" name="Ellipse 6"/>
          <p:cNvSpPr/>
          <p:nvPr/>
        </p:nvSpPr>
        <p:spPr bwMode="auto">
          <a:xfrm>
            <a:off x="5580000" y="5270400"/>
            <a:ext cx="144000" cy="144016"/>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1200809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smtClean="0">
                <a:solidFill>
                  <a:srgbClr val="0000CC"/>
                </a:solidFill>
                <a:latin typeface="Times New Roman" pitchFamily="18" charset="0"/>
                <a:ea typeface="ＭＳ Ｐゴシック" pitchFamily="34" charset="-128"/>
                <a:cs typeface="Times New Roman"/>
              </a:rPr>
              <a:t>Anisotropy of γ-ray in binary fission of </a:t>
            </a:r>
            <a:r>
              <a:rPr lang="en-GB" altLang="de-DE" sz="2600" b="1" baseline="30000" dirty="0" smtClean="0">
                <a:solidFill>
                  <a:srgbClr val="0000CC"/>
                </a:solidFill>
                <a:latin typeface="Times New Roman" pitchFamily="18" charset="0"/>
                <a:ea typeface="ＭＳ Ｐゴシック" pitchFamily="34" charset="-128"/>
                <a:cs typeface="Times New Roman"/>
              </a:rPr>
              <a:t>252</a:t>
            </a:r>
            <a:r>
              <a:rPr lang="en-GB" altLang="de-DE" sz="2600" b="1" dirty="0" smtClean="0">
                <a:solidFill>
                  <a:srgbClr val="0000CC"/>
                </a:solidFill>
                <a:latin typeface="Times New Roman" pitchFamily="18" charset="0"/>
                <a:ea typeface="ＭＳ Ｐゴシック" pitchFamily="34" charset="-128"/>
                <a:cs typeface="Times New Roman"/>
              </a:rPr>
              <a:t>Cf</a:t>
            </a:r>
            <a:endParaRPr lang="en-US" altLang="de-DE" sz="2600" b="1" dirty="0" smtClean="0">
              <a:solidFill>
                <a:srgbClr val="0000CC"/>
              </a:solidFill>
              <a:latin typeface="Times New Roman" pitchFamily="18" charset="0"/>
              <a:ea typeface="ＭＳ Ｐゴシック" pitchFamily="34"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4275" y="1260000"/>
            <a:ext cx="1700213"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1260000"/>
            <a:ext cx="2233158" cy="496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3060000" y="5040000"/>
            <a:ext cx="2520280" cy="646331"/>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fragment – </a:t>
            </a:r>
            <a:r>
              <a:rPr lang="el-GR" dirty="0" smtClean="0">
                <a:solidFill>
                  <a:srgbClr val="FF0000"/>
                </a:solidFill>
                <a:latin typeface="Times New Roman"/>
                <a:cs typeface="Times New Roman"/>
              </a:rPr>
              <a:t>γ</a:t>
            </a:r>
            <a:r>
              <a:rPr lang="en-US" dirty="0" smtClean="0">
                <a:solidFill>
                  <a:srgbClr val="FF0000"/>
                </a:solidFill>
                <a:latin typeface="Times New Roman"/>
                <a:cs typeface="Times New Roman"/>
              </a:rPr>
              <a:t>-ray angular correlation measurement</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013" y="1340768"/>
            <a:ext cx="2846387"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7092281" y="4365104"/>
            <a:ext cx="1872207" cy="523220"/>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Darmstadt Heidelberg Crystal Ball</a:t>
            </a:r>
            <a:endParaRPr lang="en-US" sz="14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7427523" y="4993431"/>
            <a:ext cx="1176925" cy="307777"/>
          </a:xfrm>
          <a:prstGeom prst="rect">
            <a:avLst/>
          </a:prstGeom>
          <a:noFill/>
          <a:ln>
            <a:solidFill>
              <a:srgbClr val="FF0000"/>
            </a:solidFill>
          </a:ln>
        </p:spPr>
        <p:txBody>
          <a:bodyPr wrap="none" rtlCol="0">
            <a:spAutoFit/>
          </a:bodyPr>
          <a:lstStyle/>
          <a:p>
            <a:r>
              <a:rPr lang="el-GR" sz="1400" dirty="0" smtClean="0">
                <a:solidFill>
                  <a:srgbClr val="0000CC"/>
                </a:solidFill>
                <a:latin typeface="Times New Roman" panose="02020603050405020304" pitchFamily="18" charset="0"/>
                <a:cs typeface="Times New Roman" panose="02020603050405020304" pitchFamily="18" charset="0"/>
              </a:rPr>
              <a:t>Δ</a:t>
            </a:r>
            <a:r>
              <a:rPr lang="de-DE" sz="1400" dirty="0">
                <a:solidFill>
                  <a:srgbClr val="0000CC"/>
                </a:solidFill>
                <a:latin typeface="Times New Roman" panose="02020603050405020304" pitchFamily="18" charset="0"/>
                <a:cs typeface="Times New Roman" panose="02020603050405020304" pitchFamily="18" charset="0"/>
              </a:rPr>
              <a:t>E</a:t>
            </a:r>
            <a:r>
              <a:rPr lang="el-GR" sz="1400" baseline="-25000" dirty="0" smtClean="0">
                <a:solidFill>
                  <a:srgbClr val="0000CC"/>
                </a:solidFill>
                <a:latin typeface="Times New Roman"/>
                <a:cs typeface="Times New Roman"/>
              </a:rPr>
              <a:t>γ</a:t>
            </a:r>
            <a:r>
              <a:rPr lang="de-DE" sz="1400" dirty="0" smtClean="0">
                <a:solidFill>
                  <a:srgbClr val="0000CC"/>
                </a:solidFill>
                <a:latin typeface="Times New Roman"/>
                <a:cs typeface="Times New Roman"/>
              </a:rPr>
              <a:t> = 90 </a:t>
            </a:r>
            <a:r>
              <a:rPr lang="de-DE" sz="1400" dirty="0" err="1" smtClean="0">
                <a:solidFill>
                  <a:srgbClr val="0000CC"/>
                </a:solidFill>
                <a:latin typeface="Times New Roman"/>
                <a:cs typeface="Times New Roman"/>
              </a:rPr>
              <a:t>keV</a:t>
            </a:r>
            <a:endParaRPr lang="en-US" sz="1400" dirty="0">
              <a:solidFill>
                <a:srgbClr val="0000CC"/>
              </a:solidFill>
              <a:latin typeface="Times New Roman" panose="02020603050405020304" pitchFamily="18" charset="0"/>
              <a:cs typeface="Times New Roman" panose="02020603050405020304" pitchFamily="18" charset="0"/>
            </a:endParaRPr>
          </a:p>
        </p:txBody>
      </p:sp>
      <p:sp>
        <p:nvSpPr>
          <p:cNvPr id="16" name="Text Box 11"/>
          <p:cNvSpPr txBox="1">
            <a:spLocks noChangeArrowheads="1"/>
          </p:cNvSpPr>
          <p:nvPr/>
        </p:nvSpPr>
        <p:spPr bwMode="auto">
          <a:xfrm>
            <a:off x="360000" y="6624000"/>
            <a:ext cx="208262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000" b="0" dirty="0" err="1">
                <a:latin typeface="Times New Roman" panose="02020603050405020304" pitchFamily="18" charset="0"/>
                <a:cs typeface="Times New Roman" panose="02020603050405020304" pitchFamily="18" charset="0"/>
              </a:rPr>
              <a:t>Yu.N.Kopatch</a:t>
            </a:r>
            <a:r>
              <a:rPr lang="en-US" altLang="de-DE" sz="1000" b="0" dirty="0">
                <a:latin typeface="Times New Roman" panose="02020603050405020304" pitchFamily="18" charset="0"/>
                <a:cs typeface="Times New Roman" panose="02020603050405020304" pitchFamily="18" charset="0"/>
              </a:rPr>
              <a:t> et al. PRL 82(99),303</a:t>
            </a:r>
          </a:p>
        </p:txBody>
      </p:sp>
      <p:sp>
        <p:nvSpPr>
          <p:cNvPr id="18" name="Text Box 12"/>
          <p:cNvSpPr txBox="1">
            <a:spLocks noChangeArrowheads="1"/>
          </p:cNvSpPr>
          <p:nvPr/>
        </p:nvSpPr>
        <p:spPr bwMode="auto">
          <a:xfrm>
            <a:off x="2664000" y="6624000"/>
            <a:ext cx="168507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000" b="0" dirty="0" err="1">
                <a:latin typeface="Times New Roman" panose="02020603050405020304" pitchFamily="18" charset="0"/>
                <a:cs typeface="Times New Roman" panose="02020603050405020304" pitchFamily="18" charset="0"/>
              </a:rPr>
              <a:t>K.Skarsvag</a:t>
            </a:r>
            <a:r>
              <a:rPr lang="en-US" altLang="de-DE" sz="1000" b="0" dirty="0">
                <a:latin typeface="Times New Roman" panose="02020603050405020304" pitchFamily="18" charset="0"/>
                <a:cs typeface="Times New Roman" panose="02020603050405020304" pitchFamily="18" charset="0"/>
              </a:rPr>
              <a:t>, PR C22(80),638</a:t>
            </a:r>
          </a:p>
        </p:txBody>
      </p:sp>
      <p:sp>
        <p:nvSpPr>
          <p:cNvPr id="2" name="Textfeld 1"/>
          <p:cNvSpPr txBox="1"/>
          <p:nvPr/>
        </p:nvSpPr>
        <p:spPr>
          <a:xfrm>
            <a:off x="3060000" y="5940000"/>
            <a:ext cx="3806298" cy="276999"/>
          </a:xfrm>
          <a:prstGeom prst="rect">
            <a:avLst/>
          </a:prstGeom>
          <a:noFill/>
        </p:spPr>
        <p:txBody>
          <a:bodyPr wrap="none" rtlCol="0">
            <a:spAutoFit/>
          </a:bodyPr>
          <a:lstStyle/>
          <a:p>
            <a:r>
              <a:rPr lang="en-US" sz="1200" dirty="0" smtClean="0"/>
              <a:t>(no discrimination between different multipole transitions)</a:t>
            </a:r>
            <a:endParaRPr lang="en-US" sz="1200" dirty="0"/>
          </a:p>
        </p:txBody>
      </p:sp>
    </p:spTree>
    <p:extLst>
      <p:ext uri="{BB962C8B-B14F-4D97-AF65-F5344CB8AC3E}">
        <p14:creationId xmlns:p14="http://schemas.microsoft.com/office/powerpoint/2010/main" val="175077307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smtClean="0">
                <a:solidFill>
                  <a:srgbClr val="0000CC"/>
                </a:solidFill>
                <a:latin typeface="Times New Roman" pitchFamily="18" charset="0"/>
                <a:ea typeface="ＭＳ Ｐゴシック" pitchFamily="34" charset="-128"/>
              </a:rPr>
              <a:t>4</a:t>
            </a:r>
            <a:r>
              <a:rPr lang="el-GR" altLang="de-DE" sz="2600" b="1" dirty="0" smtClean="0">
                <a:solidFill>
                  <a:srgbClr val="0000CC"/>
                </a:solidFill>
                <a:latin typeface="Times New Roman"/>
                <a:ea typeface="ＭＳ Ｐゴシック" pitchFamily="34" charset="-128"/>
                <a:cs typeface="Times New Roman"/>
              </a:rPr>
              <a:t>π</a:t>
            </a:r>
            <a:r>
              <a:rPr lang="de-DE" altLang="de-DE" sz="2600" b="1" dirty="0" smtClean="0">
                <a:solidFill>
                  <a:srgbClr val="0000CC"/>
                </a:solidFill>
                <a:latin typeface="Times New Roman"/>
                <a:ea typeface="ＭＳ Ｐゴシック" pitchFamily="34" charset="-128"/>
                <a:cs typeface="Times New Roman"/>
              </a:rPr>
              <a:t> </a:t>
            </a:r>
            <a:r>
              <a:rPr lang="en-US" altLang="de-DE" sz="2600" b="1" dirty="0" smtClean="0">
                <a:solidFill>
                  <a:srgbClr val="0000CC"/>
                </a:solidFill>
                <a:latin typeface="Times New Roman"/>
                <a:ea typeface="ＭＳ Ｐゴシック" pitchFamily="34" charset="-128"/>
                <a:cs typeface="Times New Roman"/>
              </a:rPr>
              <a:t>twin ionization chamber for fission fragments</a:t>
            </a:r>
            <a:endParaRPr lang="en-US" altLang="de-DE" sz="2600" b="1" dirty="0" smtClean="0">
              <a:solidFill>
                <a:srgbClr val="0000CC"/>
              </a:solidFill>
              <a:latin typeface="Times New Roman" pitchFamily="18" charset="0"/>
              <a:ea typeface="ＭＳ Ｐゴシック" pitchFamily="34" charset="-128"/>
            </a:endParaRPr>
          </a:p>
        </p:txBody>
      </p:sp>
      <p:pic>
        <p:nvPicPr>
          <p:cNvPr id="155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268760"/>
            <a:ext cx="3657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720000" y="1260000"/>
            <a:ext cx="1883849" cy="1107996"/>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measured quantities:</a:t>
            </a:r>
          </a:p>
          <a:p>
            <a:endParaRPr lang="en-US" sz="800" dirty="0">
              <a:solidFill>
                <a:srgbClr val="0000CC"/>
              </a:solidFill>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E</a:t>
            </a:r>
            <a:r>
              <a:rPr lang="en-US" sz="1600" baseline="-25000" dirty="0" smtClean="0">
                <a:latin typeface="Times New Roman" panose="02020603050405020304" pitchFamily="18" charset="0"/>
                <a:cs typeface="Times New Roman" panose="02020603050405020304" pitchFamily="18" charset="0"/>
              </a:rPr>
              <a:t>H</a:t>
            </a:r>
            <a:r>
              <a:rPr lang="en-US" sz="1600" dirty="0" smtClean="0">
                <a:latin typeface="Times New Roman" panose="02020603050405020304" pitchFamily="18" charset="0"/>
                <a:cs typeface="Times New Roman" panose="02020603050405020304" pitchFamily="18" charset="0"/>
              </a:rPr>
              <a:t>                       </a:t>
            </a:r>
            <a:r>
              <a:rPr lang="en-US" sz="1600" b="1" dirty="0" smtClean="0">
                <a:solidFill>
                  <a:srgbClr val="FF0000"/>
                </a:solidFill>
                <a:latin typeface="Times New Roman" panose="02020603050405020304" pitchFamily="18" charset="0"/>
                <a:cs typeface="Times New Roman" panose="02020603050405020304" pitchFamily="18" charset="0"/>
              </a:rPr>
              <a:t>A</a:t>
            </a:r>
            <a:r>
              <a:rPr lang="en-US" sz="1600" b="1" baseline="-25000" dirty="0" smtClean="0">
                <a:solidFill>
                  <a:srgbClr val="FF0000"/>
                </a:solidFill>
                <a:latin typeface="Times New Roman" panose="02020603050405020304" pitchFamily="18" charset="0"/>
                <a:cs typeface="Times New Roman" panose="02020603050405020304" pitchFamily="18" charset="0"/>
              </a:rPr>
              <a:t>H</a:t>
            </a:r>
          </a:p>
          <a:p>
            <a:endParaRPr lang="en-US" sz="10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E</a:t>
            </a:r>
            <a:r>
              <a:rPr lang="en-US" sz="1600" baseline="-25000" dirty="0" smtClean="0">
                <a:latin typeface="Times New Roman" panose="02020603050405020304" pitchFamily="18" charset="0"/>
                <a:cs typeface="Times New Roman" panose="02020603050405020304" pitchFamily="18" charset="0"/>
              </a:rPr>
              <a:t>L</a:t>
            </a:r>
            <a:r>
              <a:rPr lang="en-US" sz="1600" dirty="0" smtClean="0">
                <a:latin typeface="Times New Roman" panose="02020603050405020304" pitchFamily="18" charset="0"/>
                <a:cs typeface="Times New Roman" panose="02020603050405020304" pitchFamily="18" charset="0"/>
              </a:rPr>
              <a:t>                       </a:t>
            </a:r>
            <a:r>
              <a:rPr lang="en-US" sz="1600" b="1" dirty="0" smtClean="0">
                <a:solidFill>
                  <a:srgbClr val="FF0000"/>
                </a:solidFill>
                <a:latin typeface="Times New Roman" panose="02020603050405020304" pitchFamily="18" charset="0"/>
                <a:cs typeface="Times New Roman" panose="02020603050405020304" pitchFamily="18" charset="0"/>
              </a:rPr>
              <a:t>A</a:t>
            </a:r>
            <a:r>
              <a:rPr lang="en-US" sz="1600" b="1" baseline="-25000" dirty="0" smtClean="0">
                <a:solidFill>
                  <a:srgbClr val="FF0000"/>
                </a:solidFill>
                <a:latin typeface="Times New Roman" panose="02020603050405020304" pitchFamily="18" charset="0"/>
                <a:cs typeface="Times New Roman" panose="02020603050405020304" pitchFamily="18" charset="0"/>
              </a:rPr>
              <a:t>L</a:t>
            </a:r>
            <a:endParaRPr lang="en-US" sz="1600" b="1" baseline="-25000" dirty="0">
              <a:solidFill>
                <a:srgbClr val="FF0000"/>
              </a:solidFill>
              <a:latin typeface="Times New Roman" panose="02020603050405020304" pitchFamily="18" charset="0"/>
              <a:cs typeface="Times New Roman" panose="02020603050405020304" pitchFamily="18" charset="0"/>
            </a:endParaRPr>
          </a:p>
        </p:txBody>
      </p:sp>
      <p:sp>
        <p:nvSpPr>
          <p:cNvPr id="7" name="Geschweifte Klammer rechts 6"/>
          <p:cNvSpPr/>
          <p:nvPr/>
        </p:nvSpPr>
        <p:spPr bwMode="auto">
          <a:xfrm>
            <a:off x="1152000" y="1728000"/>
            <a:ext cx="252000" cy="576000"/>
          </a:xfrm>
          <a:prstGeom prst="rightBrace">
            <a:avLst/>
          </a:prstGeom>
          <a:no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Pfeil nach rechts 7"/>
          <p:cNvSpPr/>
          <p:nvPr/>
        </p:nvSpPr>
        <p:spPr bwMode="auto">
          <a:xfrm>
            <a:off x="1548000" y="1872000"/>
            <a:ext cx="504056" cy="288032"/>
          </a:xfrm>
          <a:prstGeom prst="rightArrow">
            <a:avLst/>
          </a:prstGeom>
          <a:solidFill>
            <a:srgbClr val="0099FF"/>
          </a:solidFill>
          <a:ln w="9525"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Textfeld 8"/>
          <p:cNvSpPr txBox="1"/>
          <p:nvPr/>
        </p:nvSpPr>
        <p:spPr>
          <a:xfrm>
            <a:off x="720000" y="2520000"/>
            <a:ext cx="195438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e</a:t>
            </a:r>
            <a:r>
              <a:rPr lang="en-US" sz="1600" baseline="300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drift-time             </a:t>
            </a:r>
            <a:r>
              <a:rPr lang="el-GR" sz="1600" b="1" dirty="0" smtClean="0">
                <a:solidFill>
                  <a:srgbClr val="FF0000"/>
                </a:solidFill>
                <a:latin typeface="Times New Roman"/>
                <a:cs typeface="Times New Roman"/>
              </a:rPr>
              <a:t>ϑ</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1" name="Pfeil nach rechts 10"/>
          <p:cNvSpPr/>
          <p:nvPr/>
        </p:nvSpPr>
        <p:spPr bwMode="auto">
          <a:xfrm>
            <a:off x="1872000" y="2556000"/>
            <a:ext cx="504056" cy="288032"/>
          </a:xfrm>
          <a:prstGeom prst="rightArrow">
            <a:avLst/>
          </a:prstGeom>
          <a:solidFill>
            <a:srgbClr val="0099FF"/>
          </a:solidFill>
          <a:ln w="9525"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Textfeld 11"/>
          <p:cNvSpPr txBox="1"/>
          <p:nvPr/>
        </p:nvSpPr>
        <p:spPr>
          <a:xfrm>
            <a:off x="720000" y="2880000"/>
            <a:ext cx="283122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segmented cathode             </a:t>
            </a:r>
            <a:r>
              <a:rPr lang="el-GR" b="1" dirty="0">
                <a:solidFill>
                  <a:srgbClr val="FF0000"/>
                </a:solidFill>
                <a:latin typeface="Times New Roman"/>
                <a:cs typeface="Times New Roman"/>
              </a:rPr>
              <a:t>φ</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55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00" y="3528000"/>
            <a:ext cx="24288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feil nach rechts 13"/>
          <p:cNvSpPr/>
          <p:nvPr/>
        </p:nvSpPr>
        <p:spPr bwMode="auto">
          <a:xfrm>
            <a:off x="2664000" y="2952000"/>
            <a:ext cx="504056" cy="288032"/>
          </a:xfrm>
          <a:prstGeom prst="rightArrow">
            <a:avLst/>
          </a:prstGeom>
          <a:solidFill>
            <a:srgbClr val="0099FF"/>
          </a:solidFill>
          <a:ln w="9525"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feld 9"/>
          <p:cNvSpPr txBox="1"/>
          <p:nvPr/>
        </p:nvSpPr>
        <p:spPr>
          <a:xfrm>
            <a:off x="4140000" y="5292000"/>
            <a:ext cx="2153154" cy="1231106"/>
          </a:xfrm>
          <a:prstGeom prst="rect">
            <a:avLst/>
          </a:prstGeom>
          <a:noFill/>
        </p:spPr>
        <p:txBody>
          <a:bodyPr wrap="none" rtlCol="0">
            <a:spAutoFit/>
          </a:bodyPr>
          <a:lstStyle/>
          <a:p>
            <a:r>
              <a:rPr lang="en-US" baseline="30000" dirty="0" smtClean="0">
                <a:solidFill>
                  <a:srgbClr val="0000CC"/>
                </a:solidFill>
                <a:latin typeface="Times New Roman" panose="02020603050405020304" pitchFamily="18" charset="0"/>
                <a:cs typeface="Times New Roman" panose="02020603050405020304" pitchFamily="18" charset="0"/>
              </a:rPr>
              <a:t>252</a:t>
            </a:r>
            <a:r>
              <a:rPr lang="en-US" dirty="0" smtClean="0">
                <a:solidFill>
                  <a:srgbClr val="0000CC"/>
                </a:solidFill>
                <a:latin typeface="Times New Roman" panose="02020603050405020304" pitchFamily="18" charset="0"/>
                <a:cs typeface="Times New Roman" panose="02020603050405020304" pitchFamily="18" charset="0"/>
              </a:rPr>
              <a:t>Cf source (25k f/s)</a:t>
            </a:r>
          </a:p>
          <a:p>
            <a:endParaRPr lang="en-US" sz="800" dirty="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T</a:t>
            </a:r>
            <a:r>
              <a:rPr lang="en-US" sz="1200" baseline="-25000" dirty="0" smtClean="0">
                <a:latin typeface="Times New Roman" panose="02020603050405020304" pitchFamily="18" charset="0"/>
                <a:cs typeface="Times New Roman" panose="02020603050405020304" pitchFamily="18" charset="0"/>
              </a:rPr>
              <a:t>1/2 </a:t>
            </a:r>
            <a:r>
              <a:rPr lang="en-US" sz="1200" dirty="0" smtClean="0">
                <a:latin typeface="Times New Roman" panose="02020603050405020304" pitchFamily="18" charset="0"/>
                <a:cs typeface="Times New Roman" panose="02020603050405020304" pitchFamily="18" charset="0"/>
              </a:rPr>
              <a:t>= 2.645 y</a:t>
            </a:r>
          </a:p>
          <a:p>
            <a:r>
              <a:rPr lang="en-US" sz="1200" dirty="0" smtClean="0">
                <a:latin typeface="Times New Roman" panose="02020603050405020304" pitchFamily="18" charset="0"/>
                <a:cs typeface="Times New Roman" panose="02020603050405020304" pitchFamily="18" charset="0"/>
              </a:rPr>
              <a:t>E</a:t>
            </a:r>
            <a:r>
              <a:rPr lang="el-GR" sz="1200" baseline="-25000" dirty="0" smtClean="0">
                <a:latin typeface="Times New Roman"/>
                <a:cs typeface="Times New Roman"/>
              </a:rPr>
              <a:t>α</a:t>
            </a:r>
            <a:r>
              <a:rPr lang="de-DE" sz="1200" dirty="0" smtClean="0">
                <a:latin typeface="Times New Roman"/>
                <a:cs typeface="Times New Roman"/>
              </a:rPr>
              <a:t> = 6.118 </a:t>
            </a:r>
            <a:r>
              <a:rPr lang="en-US" sz="1200" dirty="0" smtClean="0">
                <a:latin typeface="Times New Roman"/>
                <a:cs typeface="Times New Roman"/>
              </a:rPr>
              <a:t>and</a:t>
            </a:r>
            <a:r>
              <a:rPr lang="de-DE" sz="1200" dirty="0" smtClean="0">
                <a:latin typeface="Times New Roman"/>
                <a:cs typeface="Times New Roman"/>
              </a:rPr>
              <a:t> 6.076 </a:t>
            </a:r>
            <a:r>
              <a:rPr lang="de-DE" sz="1200" dirty="0" err="1" smtClean="0">
                <a:latin typeface="Times New Roman"/>
                <a:cs typeface="Times New Roman"/>
              </a:rPr>
              <a:t>MeV</a:t>
            </a:r>
            <a:endParaRPr lang="de-DE" sz="1200" dirty="0" smtClean="0">
              <a:latin typeface="Times New Roman"/>
              <a:cs typeface="Times New Roman"/>
            </a:endParaRPr>
          </a:p>
          <a:p>
            <a:r>
              <a:rPr lang="de-DE" sz="1200" dirty="0" smtClean="0">
                <a:latin typeface="Times New Roman"/>
                <a:cs typeface="Times New Roman"/>
              </a:rPr>
              <a:t>bin</a:t>
            </a:r>
            <a:r>
              <a:rPr lang="en-US" sz="1200" dirty="0" smtClean="0">
                <a:latin typeface="Times New Roman"/>
                <a:cs typeface="Times New Roman"/>
              </a:rPr>
              <a:t>. fission/</a:t>
            </a:r>
            <a:r>
              <a:rPr lang="el-GR" sz="1200" dirty="0" smtClean="0">
                <a:latin typeface="Times New Roman"/>
                <a:cs typeface="Times New Roman"/>
              </a:rPr>
              <a:t>α</a:t>
            </a:r>
            <a:r>
              <a:rPr lang="de-DE" sz="1200" dirty="0" smtClean="0">
                <a:latin typeface="Times New Roman"/>
                <a:cs typeface="Times New Roman"/>
              </a:rPr>
              <a:t>-</a:t>
            </a:r>
            <a:r>
              <a:rPr lang="en-US" sz="1200" dirty="0" err="1" smtClean="0">
                <a:latin typeface="Times New Roman"/>
                <a:cs typeface="Times New Roman"/>
              </a:rPr>
              <a:t>deca</a:t>
            </a:r>
            <a:r>
              <a:rPr lang="de-DE" sz="1200" dirty="0" smtClean="0">
                <a:latin typeface="Times New Roman"/>
                <a:cs typeface="Times New Roman"/>
              </a:rPr>
              <a:t>y = 1/31</a:t>
            </a:r>
          </a:p>
          <a:p>
            <a:r>
              <a:rPr lang="de-DE" sz="1200" dirty="0" err="1" smtClean="0">
                <a:latin typeface="Times New Roman"/>
                <a:cs typeface="Times New Roman"/>
              </a:rPr>
              <a:t>ter</a:t>
            </a:r>
            <a:r>
              <a:rPr lang="de-DE" sz="1200" dirty="0" smtClean="0">
                <a:latin typeface="Times New Roman"/>
                <a:cs typeface="Times New Roman"/>
              </a:rPr>
              <a:t>. </a:t>
            </a:r>
            <a:r>
              <a:rPr lang="en-US" sz="1200" dirty="0" smtClean="0">
                <a:latin typeface="Times New Roman"/>
                <a:cs typeface="Times New Roman"/>
              </a:rPr>
              <a:t>fission</a:t>
            </a:r>
            <a:r>
              <a:rPr lang="de-DE" sz="1200" dirty="0" smtClean="0">
                <a:latin typeface="Times New Roman"/>
                <a:cs typeface="Times New Roman"/>
              </a:rPr>
              <a:t>/</a:t>
            </a:r>
            <a:r>
              <a:rPr lang="el-GR" sz="1200" dirty="0" smtClean="0">
                <a:latin typeface="Times New Roman"/>
                <a:cs typeface="Times New Roman"/>
              </a:rPr>
              <a:t>α</a:t>
            </a:r>
            <a:r>
              <a:rPr lang="de-DE" sz="1200" dirty="0" smtClean="0">
                <a:latin typeface="Times New Roman"/>
                <a:cs typeface="Times New Roman"/>
              </a:rPr>
              <a:t>-</a:t>
            </a:r>
            <a:r>
              <a:rPr lang="en-US" sz="1200" dirty="0" smtClean="0">
                <a:latin typeface="Times New Roman"/>
                <a:cs typeface="Times New Roman"/>
              </a:rPr>
              <a:t>decay</a:t>
            </a:r>
            <a:r>
              <a:rPr lang="de-DE" sz="1200" dirty="0" smtClean="0">
                <a:latin typeface="Times New Roman"/>
                <a:cs typeface="Times New Roman"/>
              </a:rPr>
              <a:t> = 1/8308</a:t>
            </a:r>
            <a:endParaRPr lang="en-US" sz="1200" dirty="0">
              <a:latin typeface="Times New Roman" panose="02020603050405020304" pitchFamily="18" charset="0"/>
              <a:cs typeface="Times New Roman" panose="02020603050405020304" pitchFamily="18" charset="0"/>
            </a:endParaRPr>
          </a:p>
        </p:txBody>
      </p:sp>
      <p:cxnSp>
        <p:nvCxnSpPr>
          <p:cNvPr id="15" name="Gerade Verbindung mit Pfeil 14"/>
          <p:cNvCxnSpPr/>
          <p:nvPr/>
        </p:nvCxnSpPr>
        <p:spPr bwMode="auto">
          <a:xfrm rot="120000" flipV="1">
            <a:off x="6552000" y="2858554"/>
            <a:ext cx="475456" cy="930486"/>
          </a:xfrm>
          <a:prstGeom prst="straightConnector1">
            <a:avLst/>
          </a:prstGeom>
          <a:solidFill>
            <a:schemeClr val="accent1"/>
          </a:solidFill>
          <a:ln w="19050" cap="flat" cmpd="sng" algn="ctr">
            <a:solidFill>
              <a:srgbClr val="00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flipH="1" flipV="1">
            <a:off x="2294437" y="5004000"/>
            <a:ext cx="1845563" cy="393224"/>
          </a:xfrm>
          <a:prstGeom prst="straightConnector1">
            <a:avLst/>
          </a:prstGeom>
          <a:solidFill>
            <a:schemeClr val="accent1"/>
          </a:solidFill>
          <a:ln w="31750" cap="flat" cmpd="sng" algn="ctr">
            <a:solidFill>
              <a:srgbClr val="00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Box 6"/>
          <p:cNvSpPr txBox="1">
            <a:spLocks noChangeArrowheads="1"/>
          </p:cNvSpPr>
          <p:nvPr/>
        </p:nvSpPr>
        <p:spPr bwMode="auto">
          <a:xfrm>
            <a:off x="360000" y="6624000"/>
            <a:ext cx="17267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000" b="0" dirty="0" err="1">
                <a:latin typeface="Times New Roman" panose="02020603050405020304" pitchFamily="18" charset="0"/>
                <a:cs typeface="Times New Roman" panose="02020603050405020304" pitchFamily="18" charset="0"/>
              </a:rPr>
              <a:t>M.Mutterer</a:t>
            </a:r>
            <a:r>
              <a:rPr lang="en-US" altLang="de-DE" sz="1000" b="0" dirty="0">
                <a:latin typeface="Times New Roman" panose="02020603050405020304" pitchFamily="18" charset="0"/>
                <a:cs typeface="Times New Roman" panose="02020603050405020304" pitchFamily="18" charset="0"/>
              </a:rPr>
              <a:t> et al. Sanibel (97)</a:t>
            </a:r>
          </a:p>
        </p:txBody>
      </p:sp>
      <p:sp>
        <p:nvSpPr>
          <p:cNvPr id="2" name="Textfeld 1"/>
          <p:cNvSpPr txBox="1"/>
          <p:nvPr/>
        </p:nvSpPr>
        <p:spPr>
          <a:xfrm>
            <a:off x="7082369" y="4509120"/>
            <a:ext cx="1906291" cy="523220"/>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methane at 570 </a:t>
            </a:r>
            <a:r>
              <a:rPr lang="en-US" sz="1400" dirty="0" err="1" smtClean="0">
                <a:latin typeface="Times New Roman" panose="02020603050405020304" pitchFamily="18" charset="0"/>
                <a:cs typeface="Times New Roman" panose="02020603050405020304" pitchFamily="18" charset="0"/>
              </a:rPr>
              <a:t>torr</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cathode diameter 15cm</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03441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smtClean="0">
                <a:solidFill>
                  <a:srgbClr val="0000CC"/>
                </a:solidFill>
                <a:latin typeface="Times New Roman" pitchFamily="18" charset="0"/>
                <a:ea typeface="ＭＳ Ｐゴシック" pitchFamily="34" charset="-128"/>
              </a:rPr>
              <a:t>4</a:t>
            </a:r>
            <a:r>
              <a:rPr lang="el-GR" altLang="de-DE" sz="2600" b="1" dirty="0" smtClean="0">
                <a:solidFill>
                  <a:srgbClr val="0000CC"/>
                </a:solidFill>
                <a:latin typeface="Times New Roman"/>
                <a:ea typeface="ＭＳ Ｐゴシック" pitchFamily="34" charset="-128"/>
                <a:cs typeface="Times New Roman"/>
              </a:rPr>
              <a:t>π</a:t>
            </a:r>
            <a:r>
              <a:rPr lang="de-DE" altLang="de-DE" sz="2600" b="1" dirty="0" smtClean="0">
                <a:solidFill>
                  <a:srgbClr val="0000CC"/>
                </a:solidFill>
                <a:latin typeface="Times New Roman"/>
                <a:ea typeface="ＭＳ Ｐゴシック" pitchFamily="34" charset="-128"/>
                <a:cs typeface="Times New Roman"/>
              </a:rPr>
              <a:t> </a:t>
            </a:r>
            <a:r>
              <a:rPr lang="en-US" altLang="de-DE" sz="2600" b="1" dirty="0" smtClean="0">
                <a:solidFill>
                  <a:srgbClr val="0000CC"/>
                </a:solidFill>
                <a:latin typeface="Times New Roman"/>
                <a:ea typeface="ＭＳ Ｐゴシック" pitchFamily="34" charset="-128"/>
                <a:cs typeface="Times New Roman"/>
              </a:rPr>
              <a:t>twin ionization chamber for fission fragments</a:t>
            </a:r>
            <a:endParaRPr lang="en-US" altLang="de-DE" sz="2600" b="1" dirty="0" smtClean="0">
              <a:solidFill>
                <a:srgbClr val="0000CC"/>
              </a:solidFill>
              <a:latin typeface="Times New Roman" pitchFamily="18" charset="0"/>
              <a:ea typeface="ＭＳ Ｐゴシック" pitchFamily="34" charset="-128"/>
            </a:endParaRPr>
          </a:p>
        </p:txBody>
      </p:sp>
      <p:sp>
        <p:nvSpPr>
          <p:cNvPr id="6" name="Textfeld 5"/>
          <p:cNvSpPr txBox="1"/>
          <p:nvPr/>
        </p:nvSpPr>
        <p:spPr>
          <a:xfrm>
            <a:off x="720000" y="1260000"/>
            <a:ext cx="1883849" cy="1107996"/>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measured quantities:</a:t>
            </a:r>
          </a:p>
          <a:p>
            <a:endParaRPr lang="en-US" sz="800" dirty="0">
              <a:solidFill>
                <a:srgbClr val="0000CC"/>
              </a:solidFill>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E</a:t>
            </a:r>
            <a:r>
              <a:rPr lang="en-US" sz="1600" baseline="-25000" dirty="0" smtClean="0">
                <a:latin typeface="Times New Roman" panose="02020603050405020304" pitchFamily="18" charset="0"/>
                <a:cs typeface="Times New Roman" panose="02020603050405020304" pitchFamily="18" charset="0"/>
              </a:rPr>
              <a:t>H</a:t>
            </a:r>
            <a:r>
              <a:rPr lang="en-US" sz="1600" dirty="0" smtClean="0">
                <a:latin typeface="Times New Roman" panose="02020603050405020304" pitchFamily="18" charset="0"/>
                <a:cs typeface="Times New Roman" panose="02020603050405020304" pitchFamily="18" charset="0"/>
              </a:rPr>
              <a:t>                       </a:t>
            </a:r>
            <a:r>
              <a:rPr lang="en-US" sz="1600" b="1" dirty="0" smtClean="0">
                <a:solidFill>
                  <a:srgbClr val="FF0000"/>
                </a:solidFill>
                <a:latin typeface="Times New Roman" panose="02020603050405020304" pitchFamily="18" charset="0"/>
                <a:cs typeface="Times New Roman" panose="02020603050405020304" pitchFamily="18" charset="0"/>
              </a:rPr>
              <a:t>A</a:t>
            </a:r>
            <a:r>
              <a:rPr lang="en-US" sz="1600" b="1" baseline="-25000" dirty="0" smtClean="0">
                <a:solidFill>
                  <a:srgbClr val="FF0000"/>
                </a:solidFill>
                <a:latin typeface="Times New Roman" panose="02020603050405020304" pitchFamily="18" charset="0"/>
                <a:cs typeface="Times New Roman" panose="02020603050405020304" pitchFamily="18" charset="0"/>
              </a:rPr>
              <a:t>H</a:t>
            </a:r>
          </a:p>
          <a:p>
            <a:endParaRPr lang="en-US" sz="10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E</a:t>
            </a:r>
            <a:r>
              <a:rPr lang="en-US" sz="1600" baseline="-25000" dirty="0" smtClean="0">
                <a:latin typeface="Times New Roman" panose="02020603050405020304" pitchFamily="18" charset="0"/>
                <a:cs typeface="Times New Roman" panose="02020603050405020304" pitchFamily="18" charset="0"/>
              </a:rPr>
              <a:t>L</a:t>
            </a:r>
            <a:r>
              <a:rPr lang="en-US" sz="1600" dirty="0" smtClean="0">
                <a:latin typeface="Times New Roman" panose="02020603050405020304" pitchFamily="18" charset="0"/>
                <a:cs typeface="Times New Roman" panose="02020603050405020304" pitchFamily="18" charset="0"/>
              </a:rPr>
              <a:t>                       </a:t>
            </a:r>
            <a:r>
              <a:rPr lang="en-US" sz="1600" b="1" dirty="0" smtClean="0">
                <a:solidFill>
                  <a:srgbClr val="FF0000"/>
                </a:solidFill>
                <a:latin typeface="Times New Roman" panose="02020603050405020304" pitchFamily="18" charset="0"/>
                <a:cs typeface="Times New Roman" panose="02020603050405020304" pitchFamily="18" charset="0"/>
              </a:rPr>
              <a:t>A</a:t>
            </a:r>
            <a:r>
              <a:rPr lang="en-US" sz="1600" b="1" baseline="-25000" dirty="0" smtClean="0">
                <a:solidFill>
                  <a:srgbClr val="FF0000"/>
                </a:solidFill>
                <a:latin typeface="Times New Roman" panose="02020603050405020304" pitchFamily="18" charset="0"/>
                <a:cs typeface="Times New Roman" panose="02020603050405020304" pitchFamily="18" charset="0"/>
              </a:rPr>
              <a:t>L</a:t>
            </a:r>
            <a:endParaRPr lang="en-US" sz="1600" b="1" baseline="-25000" dirty="0">
              <a:solidFill>
                <a:srgbClr val="FF0000"/>
              </a:solidFill>
              <a:latin typeface="Times New Roman" panose="02020603050405020304" pitchFamily="18" charset="0"/>
              <a:cs typeface="Times New Roman" panose="02020603050405020304" pitchFamily="18" charset="0"/>
            </a:endParaRPr>
          </a:p>
        </p:txBody>
      </p:sp>
      <p:sp>
        <p:nvSpPr>
          <p:cNvPr id="7" name="Geschweifte Klammer rechts 6"/>
          <p:cNvSpPr/>
          <p:nvPr/>
        </p:nvSpPr>
        <p:spPr bwMode="auto">
          <a:xfrm>
            <a:off x="1152000" y="1728000"/>
            <a:ext cx="252000" cy="576000"/>
          </a:xfrm>
          <a:prstGeom prst="rightBrace">
            <a:avLst/>
          </a:prstGeom>
          <a:no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Pfeil nach rechts 7"/>
          <p:cNvSpPr/>
          <p:nvPr/>
        </p:nvSpPr>
        <p:spPr bwMode="auto">
          <a:xfrm>
            <a:off x="1548000" y="1872000"/>
            <a:ext cx="504056" cy="288032"/>
          </a:xfrm>
          <a:prstGeom prst="rightArrow">
            <a:avLst/>
          </a:prstGeom>
          <a:solidFill>
            <a:srgbClr val="0099FF"/>
          </a:solidFill>
          <a:ln w="9525"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Textfeld 8"/>
          <p:cNvSpPr txBox="1"/>
          <p:nvPr/>
        </p:nvSpPr>
        <p:spPr>
          <a:xfrm>
            <a:off x="720000" y="2520000"/>
            <a:ext cx="195438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e</a:t>
            </a:r>
            <a:r>
              <a:rPr lang="en-US" sz="1600" baseline="300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drift-time             </a:t>
            </a:r>
            <a:r>
              <a:rPr lang="el-GR" sz="1600" b="1" dirty="0" smtClean="0">
                <a:solidFill>
                  <a:srgbClr val="FF0000"/>
                </a:solidFill>
                <a:latin typeface="Times New Roman"/>
                <a:cs typeface="Times New Roman"/>
              </a:rPr>
              <a:t>ϑ</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1" name="Pfeil nach rechts 10"/>
          <p:cNvSpPr/>
          <p:nvPr/>
        </p:nvSpPr>
        <p:spPr bwMode="auto">
          <a:xfrm>
            <a:off x="1872000" y="2556000"/>
            <a:ext cx="504056" cy="288032"/>
          </a:xfrm>
          <a:prstGeom prst="rightArrow">
            <a:avLst/>
          </a:prstGeom>
          <a:solidFill>
            <a:srgbClr val="0099FF"/>
          </a:solidFill>
          <a:ln w="9525"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Textfeld 11"/>
          <p:cNvSpPr txBox="1"/>
          <p:nvPr/>
        </p:nvSpPr>
        <p:spPr>
          <a:xfrm>
            <a:off x="720000" y="2880000"/>
            <a:ext cx="283122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segmented cathode             </a:t>
            </a:r>
            <a:r>
              <a:rPr lang="el-GR" b="1" dirty="0">
                <a:solidFill>
                  <a:srgbClr val="FF0000"/>
                </a:solidFill>
                <a:latin typeface="Times New Roman"/>
                <a:cs typeface="Times New Roman"/>
              </a:rPr>
              <a:t>φ</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55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000" y="3528000"/>
            <a:ext cx="24288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feil nach rechts 13"/>
          <p:cNvSpPr/>
          <p:nvPr/>
        </p:nvSpPr>
        <p:spPr bwMode="auto">
          <a:xfrm>
            <a:off x="2664000" y="2952000"/>
            <a:ext cx="504056" cy="288032"/>
          </a:xfrm>
          <a:prstGeom prst="rightArrow">
            <a:avLst/>
          </a:prstGeom>
          <a:solidFill>
            <a:srgbClr val="0099FF"/>
          </a:solidFill>
          <a:ln w="9525"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feld 9"/>
          <p:cNvSpPr txBox="1"/>
          <p:nvPr/>
        </p:nvSpPr>
        <p:spPr>
          <a:xfrm>
            <a:off x="4140000" y="5292000"/>
            <a:ext cx="2153154" cy="1231106"/>
          </a:xfrm>
          <a:prstGeom prst="rect">
            <a:avLst/>
          </a:prstGeom>
          <a:noFill/>
        </p:spPr>
        <p:txBody>
          <a:bodyPr wrap="none" rtlCol="0">
            <a:spAutoFit/>
          </a:bodyPr>
          <a:lstStyle/>
          <a:p>
            <a:r>
              <a:rPr lang="en-US" baseline="30000" dirty="0" smtClean="0">
                <a:solidFill>
                  <a:srgbClr val="0000CC"/>
                </a:solidFill>
                <a:latin typeface="Times New Roman" panose="02020603050405020304" pitchFamily="18" charset="0"/>
                <a:cs typeface="Times New Roman" panose="02020603050405020304" pitchFamily="18" charset="0"/>
              </a:rPr>
              <a:t>252</a:t>
            </a:r>
            <a:r>
              <a:rPr lang="en-US" dirty="0" smtClean="0">
                <a:solidFill>
                  <a:srgbClr val="0000CC"/>
                </a:solidFill>
                <a:latin typeface="Times New Roman" panose="02020603050405020304" pitchFamily="18" charset="0"/>
                <a:cs typeface="Times New Roman" panose="02020603050405020304" pitchFamily="18" charset="0"/>
              </a:rPr>
              <a:t>Cf source (25k f/s)</a:t>
            </a:r>
          </a:p>
          <a:p>
            <a:endParaRPr lang="en-US" sz="800" dirty="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T</a:t>
            </a:r>
            <a:r>
              <a:rPr lang="en-US" sz="1200" baseline="-25000" dirty="0" smtClean="0">
                <a:latin typeface="Times New Roman" panose="02020603050405020304" pitchFamily="18" charset="0"/>
                <a:cs typeface="Times New Roman" panose="02020603050405020304" pitchFamily="18" charset="0"/>
              </a:rPr>
              <a:t>1/2 </a:t>
            </a:r>
            <a:r>
              <a:rPr lang="en-US" sz="1200" dirty="0" smtClean="0">
                <a:latin typeface="Times New Roman" panose="02020603050405020304" pitchFamily="18" charset="0"/>
                <a:cs typeface="Times New Roman" panose="02020603050405020304" pitchFamily="18" charset="0"/>
              </a:rPr>
              <a:t>= 2.645 y</a:t>
            </a:r>
          </a:p>
          <a:p>
            <a:r>
              <a:rPr lang="en-US" sz="1200" dirty="0" smtClean="0">
                <a:latin typeface="Times New Roman" panose="02020603050405020304" pitchFamily="18" charset="0"/>
                <a:cs typeface="Times New Roman" panose="02020603050405020304" pitchFamily="18" charset="0"/>
              </a:rPr>
              <a:t>E</a:t>
            </a:r>
            <a:r>
              <a:rPr lang="el-GR" sz="1200" baseline="-25000" dirty="0" smtClean="0">
                <a:latin typeface="Times New Roman"/>
                <a:cs typeface="Times New Roman"/>
              </a:rPr>
              <a:t>α</a:t>
            </a:r>
            <a:r>
              <a:rPr lang="de-DE" sz="1200" dirty="0" smtClean="0">
                <a:latin typeface="Times New Roman"/>
                <a:cs typeface="Times New Roman"/>
              </a:rPr>
              <a:t> = 6.118 </a:t>
            </a:r>
            <a:r>
              <a:rPr lang="en-US" sz="1200" dirty="0" smtClean="0">
                <a:latin typeface="Times New Roman"/>
                <a:cs typeface="Times New Roman"/>
              </a:rPr>
              <a:t>and</a:t>
            </a:r>
            <a:r>
              <a:rPr lang="de-DE" sz="1200" dirty="0" smtClean="0">
                <a:latin typeface="Times New Roman"/>
                <a:cs typeface="Times New Roman"/>
              </a:rPr>
              <a:t> 6.076 </a:t>
            </a:r>
            <a:r>
              <a:rPr lang="de-DE" sz="1200" dirty="0" err="1" smtClean="0">
                <a:latin typeface="Times New Roman"/>
                <a:cs typeface="Times New Roman"/>
              </a:rPr>
              <a:t>MeV</a:t>
            </a:r>
            <a:endParaRPr lang="de-DE" sz="1200" dirty="0" smtClean="0">
              <a:latin typeface="Times New Roman"/>
              <a:cs typeface="Times New Roman"/>
            </a:endParaRPr>
          </a:p>
          <a:p>
            <a:r>
              <a:rPr lang="de-DE" sz="1200" dirty="0" smtClean="0">
                <a:latin typeface="Times New Roman"/>
                <a:cs typeface="Times New Roman"/>
              </a:rPr>
              <a:t>bin</a:t>
            </a:r>
            <a:r>
              <a:rPr lang="en-US" sz="1200" dirty="0" smtClean="0">
                <a:latin typeface="Times New Roman"/>
                <a:cs typeface="Times New Roman"/>
              </a:rPr>
              <a:t>. fission/</a:t>
            </a:r>
            <a:r>
              <a:rPr lang="el-GR" sz="1200" dirty="0" smtClean="0">
                <a:latin typeface="Times New Roman"/>
                <a:cs typeface="Times New Roman"/>
              </a:rPr>
              <a:t>α</a:t>
            </a:r>
            <a:r>
              <a:rPr lang="de-DE" sz="1200" dirty="0" smtClean="0">
                <a:latin typeface="Times New Roman"/>
                <a:cs typeface="Times New Roman"/>
              </a:rPr>
              <a:t>-</a:t>
            </a:r>
            <a:r>
              <a:rPr lang="en-US" sz="1200" dirty="0" err="1" smtClean="0">
                <a:latin typeface="Times New Roman"/>
                <a:cs typeface="Times New Roman"/>
              </a:rPr>
              <a:t>deca</a:t>
            </a:r>
            <a:r>
              <a:rPr lang="de-DE" sz="1200" dirty="0" smtClean="0">
                <a:latin typeface="Times New Roman"/>
                <a:cs typeface="Times New Roman"/>
              </a:rPr>
              <a:t>y = 1/31</a:t>
            </a:r>
          </a:p>
          <a:p>
            <a:r>
              <a:rPr lang="de-DE" sz="1200" dirty="0" err="1" smtClean="0">
                <a:latin typeface="Times New Roman"/>
                <a:cs typeface="Times New Roman"/>
              </a:rPr>
              <a:t>ter</a:t>
            </a:r>
            <a:r>
              <a:rPr lang="de-DE" sz="1200" dirty="0" smtClean="0">
                <a:latin typeface="Times New Roman"/>
                <a:cs typeface="Times New Roman"/>
              </a:rPr>
              <a:t>. </a:t>
            </a:r>
            <a:r>
              <a:rPr lang="en-US" sz="1200" dirty="0" smtClean="0">
                <a:latin typeface="Times New Roman"/>
                <a:cs typeface="Times New Roman"/>
              </a:rPr>
              <a:t>fission</a:t>
            </a:r>
            <a:r>
              <a:rPr lang="de-DE" sz="1200" dirty="0" smtClean="0">
                <a:latin typeface="Times New Roman"/>
                <a:cs typeface="Times New Roman"/>
              </a:rPr>
              <a:t>/</a:t>
            </a:r>
            <a:r>
              <a:rPr lang="el-GR" sz="1200" dirty="0" smtClean="0">
                <a:latin typeface="Times New Roman"/>
                <a:cs typeface="Times New Roman"/>
              </a:rPr>
              <a:t>α</a:t>
            </a:r>
            <a:r>
              <a:rPr lang="de-DE" sz="1200" dirty="0" smtClean="0">
                <a:latin typeface="Times New Roman"/>
                <a:cs typeface="Times New Roman"/>
              </a:rPr>
              <a:t>-</a:t>
            </a:r>
            <a:r>
              <a:rPr lang="en-US" sz="1200" dirty="0" smtClean="0">
                <a:latin typeface="Times New Roman"/>
                <a:cs typeface="Times New Roman"/>
              </a:rPr>
              <a:t>decay</a:t>
            </a:r>
            <a:r>
              <a:rPr lang="de-DE" sz="1200" dirty="0" smtClean="0">
                <a:latin typeface="Times New Roman"/>
                <a:cs typeface="Times New Roman"/>
              </a:rPr>
              <a:t> = 1/8308</a:t>
            </a:r>
            <a:endParaRPr lang="en-US" sz="1200" dirty="0">
              <a:latin typeface="Times New Roman" panose="02020603050405020304" pitchFamily="18" charset="0"/>
              <a:cs typeface="Times New Roman" panose="02020603050405020304" pitchFamily="18" charset="0"/>
            </a:endParaRPr>
          </a:p>
        </p:txBody>
      </p:sp>
      <p:cxnSp>
        <p:nvCxnSpPr>
          <p:cNvPr id="17" name="Gerade Verbindung mit Pfeil 16"/>
          <p:cNvCxnSpPr/>
          <p:nvPr/>
        </p:nvCxnSpPr>
        <p:spPr bwMode="auto">
          <a:xfrm flipH="1" flipV="1">
            <a:off x="2294437" y="5004000"/>
            <a:ext cx="1845563" cy="393224"/>
          </a:xfrm>
          <a:prstGeom prst="straightConnector1">
            <a:avLst/>
          </a:prstGeom>
          <a:solidFill>
            <a:schemeClr val="accent1"/>
          </a:solidFill>
          <a:ln w="31750" cap="flat" cmpd="sng" algn="ctr">
            <a:solidFill>
              <a:srgbClr val="00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Box 6"/>
          <p:cNvSpPr txBox="1">
            <a:spLocks noChangeArrowheads="1"/>
          </p:cNvSpPr>
          <p:nvPr/>
        </p:nvSpPr>
        <p:spPr bwMode="auto">
          <a:xfrm>
            <a:off x="360000" y="6624000"/>
            <a:ext cx="17267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000" b="0" dirty="0" err="1">
                <a:latin typeface="Times New Roman" panose="02020603050405020304" pitchFamily="18" charset="0"/>
                <a:cs typeface="Times New Roman" panose="02020603050405020304" pitchFamily="18" charset="0"/>
              </a:rPr>
              <a:t>M.Mutterer</a:t>
            </a:r>
            <a:r>
              <a:rPr lang="en-US" altLang="de-DE" sz="1000" b="0" dirty="0">
                <a:latin typeface="Times New Roman" panose="02020603050405020304" pitchFamily="18" charset="0"/>
                <a:cs typeface="Times New Roman" panose="02020603050405020304" pitchFamily="18" charset="0"/>
              </a:rPr>
              <a:t> et al. Sanibel (97)</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1260000"/>
            <a:ext cx="4590000" cy="29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15282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a:solidFill>
                  <a:srgbClr val="0000CC"/>
                </a:solidFill>
                <a:latin typeface="Times New Roman" pitchFamily="18" charset="0"/>
                <a:ea typeface="ＭＳ Ｐゴシック" pitchFamily="34" charset="-128"/>
              </a:rPr>
              <a:t>F</a:t>
            </a:r>
            <a:r>
              <a:rPr lang="en-US" altLang="de-DE" sz="2600" b="1" dirty="0" err="1" smtClean="0">
                <a:solidFill>
                  <a:srgbClr val="0000CC"/>
                </a:solidFill>
                <a:latin typeface="Times New Roman"/>
                <a:ea typeface="ＭＳ Ｐゴシック" pitchFamily="34" charset="-128"/>
                <a:cs typeface="Times New Roman"/>
              </a:rPr>
              <a:t>ission</a:t>
            </a:r>
            <a:r>
              <a:rPr lang="en-US" altLang="de-DE" sz="2600" b="1" dirty="0" smtClean="0">
                <a:solidFill>
                  <a:srgbClr val="0000CC"/>
                </a:solidFill>
                <a:latin typeface="Times New Roman"/>
                <a:ea typeface="ＭＳ Ｐゴシック" pitchFamily="34" charset="-128"/>
                <a:cs typeface="Times New Roman"/>
              </a:rPr>
              <a:t> fragment mass measurement</a:t>
            </a:r>
            <a:endParaRPr lang="en-US" altLang="de-DE" sz="2600" b="1" dirty="0" smtClean="0">
              <a:solidFill>
                <a:srgbClr val="0000CC"/>
              </a:solidFill>
              <a:latin typeface="Times New Roman" pitchFamily="18" charset="0"/>
              <a:ea typeface="ＭＳ Ｐゴシック" pitchFamily="34"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00" y="1260006"/>
            <a:ext cx="4535817" cy="327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feld 1"/>
              <p:cNvSpPr txBox="1"/>
              <p:nvPr/>
            </p:nvSpPr>
            <p:spPr>
              <a:xfrm>
                <a:off x="1080000" y="4680000"/>
                <a:ext cx="40717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CC"/>
                              </a:solidFill>
                              <a:latin typeface="Cambria Math"/>
                            </a:rPr>
                          </m:ctrlPr>
                        </m:sSubPr>
                        <m:e>
                          <m:r>
                            <a:rPr lang="de-DE" b="0" i="1" smtClean="0">
                              <a:solidFill>
                                <a:srgbClr val="0000CC"/>
                              </a:solidFill>
                              <a:latin typeface="Cambria Math"/>
                            </a:rPr>
                            <m:t>𝑚</m:t>
                          </m:r>
                        </m:e>
                        <m:sub>
                          <m:r>
                            <a:rPr lang="de-DE" b="0" i="1" smtClean="0">
                              <a:solidFill>
                                <a:srgbClr val="0000CC"/>
                              </a:solidFill>
                              <a:latin typeface="Cambria Math"/>
                            </a:rPr>
                            <m:t>1</m:t>
                          </m:r>
                        </m:sub>
                      </m:sSub>
                      <m:sSub>
                        <m:sSubPr>
                          <m:ctrlPr>
                            <a:rPr lang="en-US" i="1" smtClean="0">
                              <a:solidFill>
                                <a:srgbClr val="0000CC"/>
                              </a:solidFill>
                              <a:latin typeface="Cambria Math"/>
                            </a:rPr>
                          </m:ctrlPr>
                        </m:sSubPr>
                        <m:e>
                          <m:r>
                            <a:rPr lang="de-DE" b="0" i="1" smtClean="0">
                              <a:solidFill>
                                <a:srgbClr val="0000CC"/>
                              </a:solidFill>
                              <a:latin typeface="Cambria Math"/>
                            </a:rPr>
                            <m:t>𝑣</m:t>
                          </m:r>
                        </m:e>
                        <m:sub>
                          <m:r>
                            <a:rPr lang="de-DE" b="0" i="1" smtClean="0">
                              <a:solidFill>
                                <a:srgbClr val="0000CC"/>
                              </a:solidFill>
                              <a:latin typeface="Cambria Math"/>
                            </a:rPr>
                            <m:t>1</m:t>
                          </m:r>
                        </m:sub>
                      </m:sSub>
                      <m:r>
                        <a:rPr lang="de-DE" b="0" i="1" smtClean="0">
                          <a:solidFill>
                            <a:srgbClr val="0000CC"/>
                          </a:solidFill>
                          <a:latin typeface="Cambria Math"/>
                        </a:rPr>
                        <m:t>+</m:t>
                      </m:r>
                      <m:sSub>
                        <m:sSubPr>
                          <m:ctrlPr>
                            <a:rPr lang="de-DE" b="0" i="1" smtClean="0">
                              <a:solidFill>
                                <a:srgbClr val="0000CC"/>
                              </a:solidFill>
                              <a:latin typeface="Cambria Math"/>
                            </a:rPr>
                          </m:ctrlPr>
                        </m:sSubPr>
                        <m:e>
                          <m:r>
                            <a:rPr lang="de-DE" b="0" i="1" smtClean="0">
                              <a:solidFill>
                                <a:srgbClr val="0000CC"/>
                              </a:solidFill>
                              <a:latin typeface="Cambria Math"/>
                            </a:rPr>
                            <m:t>𝑚</m:t>
                          </m:r>
                        </m:e>
                        <m:sub>
                          <m:r>
                            <a:rPr lang="de-DE" b="0" i="1" smtClean="0">
                              <a:solidFill>
                                <a:srgbClr val="0000CC"/>
                              </a:solidFill>
                              <a:latin typeface="Cambria Math"/>
                            </a:rPr>
                            <m:t>2</m:t>
                          </m:r>
                        </m:sub>
                      </m:sSub>
                      <m:sSub>
                        <m:sSubPr>
                          <m:ctrlPr>
                            <a:rPr lang="de-DE" b="0" i="1" smtClean="0">
                              <a:solidFill>
                                <a:srgbClr val="0000CC"/>
                              </a:solidFill>
                              <a:latin typeface="Cambria Math"/>
                            </a:rPr>
                          </m:ctrlPr>
                        </m:sSubPr>
                        <m:e>
                          <m:r>
                            <a:rPr lang="de-DE" b="0" i="1" smtClean="0">
                              <a:solidFill>
                                <a:srgbClr val="0000CC"/>
                              </a:solidFill>
                              <a:latin typeface="Cambria Math"/>
                            </a:rPr>
                            <m:t>𝑣</m:t>
                          </m:r>
                        </m:e>
                        <m:sub>
                          <m:r>
                            <a:rPr lang="de-DE" b="0" i="1" smtClean="0">
                              <a:solidFill>
                                <a:srgbClr val="0000CC"/>
                              </a:solidFill>
                              <a:latin typeface="Cambria Math"/>
                            </a:rPr>
                            <m:t>2</m:t>
                          </m:r>
                        </m:sub>
                      </m:sSub>
                      <m:r>
                        <a:rPr lang="de-DE" b="0" i="1" smtClean="0">
                          <a:solidFill>
                            <a:srgbClr val="0000CC"/>
                          </a:solidFill>
                          <a:latin typeface="Cambria Math"/>
                        </a:rPr>
                        <m:t>=0   </m:t>
                      </m:r>
                      <m:r>
                        <a:rPr lang="de-DE" b="0" i="1" smtClean="0">
                          <a:solidFill>
                            <a:srgbClr val="0000CC"/>
                          </a:solidFill>
                          <a:latin typeface="Cambria Math"/>
                          <a:ea typeface="Cambria Math"/>
                        </a:rPr>
                        <m:t>→   </m:t>
                      </m:r>
                      <m:sSub>
                        <m:sSubPr>
                          <m:ctrlPr>
                            <a:rPr lang="de-DE" b="0" i="1" smtClean="0">
                              <a:solidFill>
                                <a:srgbClr val="0000CC"/>
                              </a:solidFill>
                              <a:latin typeface="Cambria Math"/>
                              <a:ea typeface="Cambria Math"/>
                            </a:rPr>
                          </m:ctrlPr>
                        </m:sSubPr>
                        <m:e>
                          <m:r>
                            <a:rPr lang="de-DE" b="0" i="1" smtClean="0">
                              <a:solidFill>
                                <a:srgbClr val="0000CC"/>
                              </a:solidFill>
                              <a:latin typeface="Cambria Math"/>
                              <a:ea typeface="Cambria Math"/>
                            </a:rPr>
                            <m:t>𝑚</m:t>
                          </m:r>
                        </m:e>
                        <m:sub>
                          <m:r>
                            <a:rPr lang="de-DE" b="0" i="1" smtClean="0">
                              <a:solidFill>
                                <a:srgbClr val="0000CC"/>
                              </a:solidFill>
                              <a:latin typeface="Cambria Math"/>
                              <a:ea typeface="Cambria Math"/>
                            </a:rPr>
                            <m:t>1</m:t>
                          </m:r>
                        </m:sub>
                      </m:sSub>
                      <m:sSub>
                        <m:sSubPr>
                          <m:ctrlPr>
                            <a:rPr lang="de-DE" b="0" i="1" smtClean="0">
                              <a:solidFill>
                                <a:srgbClr val="0000CC"/>
                              </a:solidFill>
                              <a:latin typeface="Cambria Math"/>
                              <a:ea typeface="Cambria Math"/>
                            </a:rPr>
                          </m:ctrlPr>
                        </m:sSubPr>
                        <m:e>
                          <m:r>
                            <a:rPr lang="de-DE" b="0" i="1" smtClean="0">
                              <a:solidFill>
                                <a:srgbClr val="0000CC"/>
                              </a:solidFill>
                              <a:latin typeface="Cambria Math"/>
                              <a:ea typeface="Cambria Math"/>
                            </a:rPr>
                            <m:t>𝐸</m:t>
                          </m:r>
                        </m:e>
                        <m:sub>
                          <m:r>
                            <a:rPr lang="de-DE" b="0" i="1" smtClean="0">
                              <a:solidFill>
                                <a:srgbClr val="0000CC"/>
                              </a:solidFill>
                              <a:latin typeface="Cambria Math"/>
                              <a:ea typeface="Cambria Math"/>
                            </a:rPr>
                            <m:t>1</m:t>
                          </m:r>
                        </m:sub>
                      </m:sSub>
                      <m:r>
                        <a:rPr lang="de-DE" b="0" i="1" smtClean="0">
                          <a:solidFill>
                            <a:srgbClr val="0000CC"/>
                          </a:solidFill>
                          <a:latin typeface="Cambria Math"/>
                          <a:ea typeface="Cambria Math"/>
                        </a:rPr>
                        <m:t>=</m:t>
                      </m:r>
                      <m:sSub>
                        <m:sSubPr>
                          <m:ctrlPr>
                            <a:rPr lang="de-DE" b="0" i="1" smtClean="0">
                              <a:solidFill>
                                <a:srgbClr val="0000CC"/>
                              </a:solidFill>
                              <a:latin typeface="Cambria Math"/>
                              <a:ea typeface="Cambria Math"/>
                            </a:rPr>
                          </m:ctrlPr>
                        </m:sSubPr>
                        <m:e>
                          <m:r>
                            <a:rPr lang="de-DE" b="0" i="1" smtClean="0">
                              <a:solidFill>
                                <a:srgbClr val="0000CC"/>
                              </a:solidFill>
                              <a:latin typeface="Cambria Math"/>
                              <a:ea typeface="Cambria Math"/>
                            </a:rPr>
                            <m:t>𝑚</m:t>
                          </m:r>
                        </m:e>
                        <m:sub>
                          <m:r>
                            <a:rPr lang="de-DE" b="0" i="1" smtClean="0">
                              <a:solidFill>
                                <a:srgbClr val="0000CC"/>
                              </a:solidFill>
                              <a:latin typeface="Cambria Math"/>
                              <a:ea typeface="Cambria Math"/>
                            </a:rPr>
                            <m:t>2</m:t>
                          </m:r>
                        </m:sub>
                      </m:sSub>
                      <m:sSub>
                        <m:sSubPr>
                          <m:ctrlPr>
                            <a:rPr lang="de-DE" b="0" i="1" smtClean="0">
                              <a:solidFill>
                                <a:srgbClr val="0000CC"/>
                              </a:solidFill>
                              <a:latin typeface="Cambria Math"/>
                              <a:ea typeface="Cambria Math"/>
                            </a:rPr>
                          </m:ctrlPr>
                        </m:sSubPr>
                        <m:e>
                          <m:r>
                            <a:rPr lang="de-DE" b="0" i="1" smtClean="0">
                              <a:solidFill>
                                <a:srgbClr val="0000CC"/>
                              </a:solidFill>
                              <a:latin typeface="Cambria Math"/>
                              <a:ea typeface="Cambria Math"/>
                            </a:rPr>
                            <m:t>𝐸</m:t>
                          </m:r>
                        </m:e>
                        <m:sub>
                          <m:r>
                            <a:rPr lang="de-DE" b="0" i="1" smtClean="0">
                              <a:solidFill>
                                <a:srgbClr val="0000CC"/>
                              </a:solidFill>
                              <a:latin typeface="Cambria Math"/>
                              <a:ea typeface="Cambria Math"/>
                            </a:rPr>
                            <m:t>2</m:t>
                          </m:r>
                        </m:sub>
                      </m:sSub>
                    </m:oMath>
                  </m:oMathPara>
                </a14:m>
                <a:endParaRPr lang="en-US" dirty="0">
                  <a:solidFill>
                    <a:srgbClr val="0000CC"/>
                  </a:solidFill>
                </a:endParaRPr>
              </a:p>
            </p:txBody>
          </p:sp>
        </mc:Choice>
        <mc:Fallback xmlns="">
          <p:sp>
            <p:nvSpPr>
              <p:cNvPr id="2" name="Textfeld 1"/>
              <p:cNvSpPr txBox="1">
                <a:spLocks noRot="1" noChangeAspect="1" noMove="1" noResize="1" noEditPoints="1" noAdjustHandles="1" noChangeArrowheads="1" noChangeShapeType="1" noTextEdit="1"/>
              </p:cNvSpPr>
              <p:nvPr/>
            </p:nvSpPr>
            <p:spPr>
              <a:xfrm>
                <a:off x="1080000" y="4680000"/>
                <a:ext cx="4071756" cy="369332"/>
              </a:xfrm>
              <a:prstGeom prst="rect">
                <a:avLst/>
              </a:prstGeom>
              <a:blipFill rotWithShape="1">
                <a:blip r:embed="rId3"/>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feld 2"/>
              <p:cNvSpPr txBox="1"/>
              <p:nvPr/>
            </p:nvSpPr>
            <p:spPr>
              <a:xfrm>
                <a:off x="1080000" y="5040000"/>
                <a:ext cx="2761717" cy="656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CC"/>
                              </a:solidFill>
                              <a:latin typeface="Cambria Math"/>
                            </a:rPr>
                          </m:ctrlPr>
                        </m:sSubPr>
                        <m:e>
                          <m:r>
                            <a:rPr lang="de-DE" b="0" i="1" smtClean="0">
                              <a:solidFill>
                                <a:srgbClr val="0000CC"/>
                              </a:solidFill>
                              <a:latin typeface="Cambria Math"/>
                            </a:rPr>
                            <m:t>𝑚</m:t>
                          </m:r>
                        </m:e>
                        <m:sub>
                          <m:r>
                            <a:rPr lang="de-DE" b="0" i="1" smtClean="0">
                              <a:solidFill>
                                <a:srgbClr val="0000CC"/>
                              </a:solidFill>
                              <a:latin typeface="Cambria Math"/>
                            </a:rPr>
                            <m:t>1</m:t>
                          </m:r>
                        </m:sub>
                      </m:sSub>
                      <m:r>
                        <a:rPr lang="de-DE" b="0" i="1" smtClean="0">
                          <a:solidFill>
                            <a:srgbClr val="0000CC"/>
                          </a:solidFill>
                          <a:latin typeface="Cambria Math"/>
                        </a:rPr>
                        <m:t>=</m:t>
                      </m:r>
                      <m:d>
                        <m:dPr>
                          <m:ctrlPr>
                            <a:rPr lang="de-DE" b="0" i="1" smtClean="0">
                              <a:solidFill>
                                <a:srgbClr val="0000CC"/>
                              </a:solidFill>
                              <a:latin typeface="Cambria Math"/>
                            </a:rPr>
                          </m:ctrlPr>
                        </m:dPr>
                        <m:e>
                          <m:sSub>
                            <m:sSubPr>
                              <m:ctrlPr>
                                <a:rPr lang="de-DE" b="0" i="1" smtClean="0">
                                  <a:solidFill>
                                    <a:srgbClr val="0000CC"/>
                                  </a:solidFill>
                                  <a:latin typeface="Cambria Math"/>
                                </a:rPr>
                              </m:ctrlPr>
                            </m:sSubPr>
                            <m:e>
                              <m:r>
                                <a:rPr lang="de-DE" b="0" i="1" smtClean="0">
                                  <a:solidFill>
                                    <a:srgbClr val="0000CC"/>
                                  </a:solidFill>
                                  <a:latin typeface="Cambria Math"/>
                                </a:rPr>
                                <m:t>𝑚</m:t>
                              </m:r>
                            </m:e>
                            <m:sub>
                              <m:r>
                                <a:rPr lang="de-DE" b="0" i="1" smtClean="0">
                                  <a:solidFill>
                                    <a:srgbClr val="0000CC"/>
                                  </a:solidFill>
                                  <a:latin typeface="Cambria Math"/>
                                </a:rPr>
                                <m:t>1</m:t>
                              </m:r>
                            </m:sub>
                          </m:sSub>
                          <m:r>
                            <a:rPr lang="de-DE" b="0" i="1" smtClean="0">
                              <a:solidFill>
                                <a:srgbClr val="0000CC"/>
                              </a:solidFill>
                              <a:latin typeface="Cambria Math"/>
                            </a:rPr>
                            <m:t>+</m:t>
                          </m:r>
                          <m:sSub>
                            <m:sSubPr>
                              <m:ctrlPr>
                                <a:rPr lang="de-DE" b="0" i="1" smtClean="0">
                                  <a:solidFill>
                                    <a:srgbClr val="0000CC"/>
                                  </a:solidFill>
                                  <a:latin typeface="Cambria Math"/>
                                </a:rPr>
                              </m:ctrlPr>
                            </m:sSubPr>
                            <m:e>
                              <m:r>
                                <a:rPr lang="de-DE" b="0" i="1" smtClean="0">
                                  <a:solidFill>
                                    <a:srgbClr val="0000CC"/>
                                  </a:solidFill>
                                  <a:latin typeface="Cambria Math"/>
                                </a:rPr>
                                <m:t>𝑚</m:t>
                              </m:r>
                            </m:e>
                            <m:sub>
                              <m:r>
                                <a:rPr lang="de-DE" b="0" i="1" smtClean="0">
                                  <a:solidFill>
                                    <a:srgbClr val="0000CC"/>
                                  </a:solidFill>
                                  <a:latin typeface="Cambria Math"/>
                                </a:rPr>
                                <m:t>2</m:t>
                              </m:r>
                            </m:sub>
                          </m:sSub>
                        </m:e>
                      </m:d>
                      <m:f>
                        <m:fPr>
                          <m:ctrlPr>
                            <a:rPr lang="de-DE" b="0" i="1" smtClean="0">
                              <a:solidFill>
                                <a:srgbClr val="0000CC"/>
                              </a:solidFill>
                              <a:latin typeface="Cambria Math"/>
                            </a:rPr>
                          </m:ctrlPr>
                        </m:fPr>
                        <m:num>
                          <m:sSub>
                            <m:sSubPr>
                              <m:ctrlPr>
                                <a:rPr lang="de-DE" b="0" i="1" smtClean="0">
                                  <a:solidFill>
                                    <a:srgbClr val="0000CC"/>
                                  </a:solidFill>
                                  <a:latin typeface="Cambria Math"/>
                                </a:rPr>
                              </m:ctrlPr>
                            </m:sSubPr>
                            <m:e>
                              <m:r>
                                <a:rPr lang="de-DE" b="0" i="1" smtClean="0">
                                  <a:solidFill>
                                    <a:srgbClr val="0000CC"/>
                                  </a:solidFill>
                                  <a:latin typeface="Cambria Math"/>
                                </a:rPr>
                                <m:t>𝐸</m:t>
                              </m:r>
                            </m:e>
                            <m:sub>
                              <m:r>
                                <a:rPr lang="de-DE" b="0" i="1" smtClean="0">
                                  <a:solidFill>
                                    <a:srgbClr val="0000CC"/>
                                  </a:solidFill>
                                  <a:latin typeface="Cambria Math"/>
                                </a:rPr>
                                <m:t>2</m:t>
                              </m:r>
                            </m:sub>
                          </m:sSub>
                        </m:num>
                        <m:den>
                          <m:sSub>
                            <m:sSubPr>
                              <m:ctrlPr>
                                <a:rPr lang="de-DE" b="0" i="1" smtClean="0">
                                  <a:solidFill>
                                    <a:srgbClr val="0000CC"/>
                                  </a:solidFill>
                                  <a:latin typeface="Cambria Math"/>
                                </a:rPr>
                              </m:ctrlPr>
                            </m:sSubPr>
                            <m:e>
                              <m:r>
                                <a:rPr lang="de-DE" b="0" i="1" smtClean="0">
                                  <a:solidFill>
                                    <a:srgbClr val="0000CC"/>
                                  </a:solidFill>
                                  <a:latin typeface="Cambria Math"/>
                                </a:rPr>
                                <m:t>𝐸</m:t>
                              </m:r>
                            </m:e>
                            <m:sub>
                              <m:r>
                                <a:rPr lang="de-DE" b="0" i="1" smtClean="0">
                                  <a:solidFill>
                                    <a:srgbClr val="0000CC"/>
                                  </a:solidFill>
                                  <a:latin typeface="Cambria Math"/>
                                </a:rPr>
                                <m:t>1</m:t>
                              </m:r>
                            </m:sub>
                          </m:sSub>
                          <m:r>
                            <a:rPr lang="de-DE" b="0" i="1" smtClean="0">
                              <a:solidFill>
                                <a:srgbClr val="0000CC"/>
                              </a:solidFill>
                              <a:latin typeface="Cambria Math"/>
                            </a:rPr>
                            <m:t>+</m:t>
                          </m:r>
                          <m:sSub>
                            <m:sSubPr>
                              <m:ctrlPr>
                                <a:rPr lang="de-DE" b="0" i="1" smtClean="0">
                                  <a:solidFill>
                                    <a:srgbClr val="0000CC"/>
                                  </a:solidFill>
                                  <a:latin typeface="Cambria Math"/>
                                </a:rPr>
                              </m:ctrlPr>
                            </m:sSubPr>
                            <m:e>
                              <m:r>
                                <a:rPr lang="de-DE" b="0" i="1" smtClean="0">
                                  <a:solidFill>
                                    <a:srgbClr val="0000CC"/>
                                  </a:solidFill>
                                  <a:latin typeface="Cambria Math"/>
                                </a:rPr>
                                <m:t>𝐸</m:t>
                              </m:r>
                            </m:e>
                            <m:sub>
                              <m:r>
                                <a:rPr lang="de-DE" b="0" i="1" smtClean="0">
                                  <a:solidFill>
                                    <a:srgbClr val="0000CC"/>
                                  </a:solidFill>
                                  <a:latin typeface="Cambria Math"/>
                                </a:rPr>
                                <m:t>2</m:t>
                              </m:r>
                            </m:sub>
                          </m:sSub>
                        </m:den>
                      </m:f>
                    </m:oMath>
                  </m:oMathPara>
                </a14:m>
                <a:endParaRPr lang="en-US" dirty="0"/>
              </a:p>
            </p:txBody>
          </p:sp>
        </mc:Choice>
        <mc:Fallback xmlns="">
          <p:sp>
            <p:nvSpPr>
              <p:cNvPr id="3" name="Textfeld 2"/>
              <p:cNvSpPr txBox="1">
                <a:spLocks noRot="1" noChangeAspect="1" noMove="1" noResize="1" noEditPoints="1" noAdjustHandles="1" noChangeArrowheads="1" noChangeShapeType="1" noTextEdit="1"/>
              </p:cNvSpPr>
              <p:nvPr/>
            </p:nvSpPr>
            <p:spPr>
              <a:xfrm>
                <a:off x="1080000" y="5040000"/>
                <a:ext cx="2761717" cy="65620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1080000" y="5760000"/>
                <a:ext cx="399891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a:rPr>
                          </m:ctrlPr>
                        </m:dPr>
                        <m:e>
                          <m:sSub>
                            <m:sSubPr>
                              <m:ctrlPr>
                                <a:rPr lang="en-US" sz="1400" i="1" smtClean="0">
                                  <a:latin typeface="Cambria Math"/>
                                </a:rPr>
                              </m:ctrlPr>
                            </m:sSubPr>
                            <m:e>
                              <m:r>
                                <a:rPr lang="de-DE" sz="1400" b="0" i="1" smtClean="0">
                                  <a:latin typeface="Cambria Math"/>
                                </a:rPr>
                                <m:t>𝐸</m:t>
                              </m:r>
                            </m:e>
                            <m:sub>
                              <m:r>
                                <a:rPr lang="de-DE" sz="1400" b="0" i="1" smtClean="0">
                                  <a:latin typeface="Cambria Math"/>
                                </a:rPr>
                                <m:t>𝐿</m:t>
                              </m:r>
                            </m:sub>
                          </m:sSub>
                        </m:e>
                      </m:d>
                      <m:r>
                        <a:rPr lang="de-DE" sz="1400" b="0" i="1" smtClean="0">
                          <a:latin typeface="Cambria Math"/>
                        </a:rPr>
                        <m:t>=103.5</m:t>
                      </m:r>
                      <m:r>
                        <a:rPr lang="de-DE" sz="1400" b="0" i="1" smtClean="0">
                          <a:latin typeface="Cambria Math"/>
                          <a:ea typeface="Cambria Math"/>
                        </a:rPr>
                        <m:t>±0.5 </m:t>
                      </m:r>
                      <m:r>
                        <a:rPr lang="de-DE" sz="1400" b="0" i="1" smtClean="0">
                          <a:latin typeface="Cambria Math"/>
                          <a:ea typeface="Cambria Math"/>
                        </a:rPr>
                        <m:t>𝑀𝑒𝑉</m:t>
                      </m:r>
                      <m:r>
                        <a:rPr lang="de-DE" sz="1400" b="0" i="1" smtClean="0">
                          <a:latin typeface="Cambria Math"/>
                          <a:ea typeface="Cambria Math"/>
                        </a:rPr>
                        <m:t>   →   </m:t>
                      </m:r>
                      <m:d>
                        <m:dPr>
                          <m:begChr m:val="⟨"/>
                          <m:endChr m:val="⟩"/>
                          <m:ctrlPr>
                            <a:rPr lang="de-DE" sz="1400" b="0" i="1" smtClean="0">
                              <a:latin typeface="Cambria Math"/>
                              <a:ea typeface="Cambria Math"/>
                            </a:rPr>
                          </m:ctrlPr>
                        </m:dPr>
                        <m:e>
                          <m:sSub>
                            <m:sSubPr>
                              <m:ctrlPr>
                                <a:rPr lang="de-DE" sz="1400" b="0" i="1" smtClean="0">
                                  <a:latin typeface="Cambria Math"/>
                                  <a:ea typeface="Cambria Math"/>
                                </a:rPr>
                              </m:ctrlPr>
                            </m:sSubPr>
                            <m:e>
                              <m:r>
                                <a:rPr lang="de-DE" sz="1400" b="0" i="1" smtClean="0">
                                  <a:latin typeface="Cambria Math"/>
                                  <a:ea typeface="Cambria Math"/>
                                </a:rPr>
                                <m:t>𝐴</m:t>
                              </m:r>
                            </m:e>
                            <m:sub>
                              <m:r>
                                <a:rPr lang="de-DE" sz="1400" b="0" i="1" smtClean="0">
                                  <a:latin typeface="Cambria Math"/>
                                  <a:ea typeface="Cambria Math"/>
                                </a:rPr>
                                <m:t>𝐿</m:t>
                              </m:r>
                            </m:sub>
                          </m:sSub>
                        </m:e>
                      </m:d>
                      <m:r>
                        <a:rPr lang="de-DE" sz="1400" b="0" i="1" smtClean="0">
                          <a:latin typeface="Cambria Math"/>
                          <a:ea typeface="Cambria Math"/>
                        </a:rPr>
                        <m:t>=108.9±0.5</m:t>
                      </m:r>
                    </m:oMath>
                  </m:oMathPara>
                </a14:m>
                <a:endParaRPr lang="en-US" sz="1400" dirty="0"/>
              </a:p>
            </p:txBody>
          </p:sp>
        </mc:Choice>
        <mc:Fallback xmlns="">
          <p:sp>
            <p:nvSpPr>
              <p:cNvPr id="5" name="Textfeld 4"/>
              <p:cNvSpPr txBox="1">
                <a:spLocks noRot="1" noChangeAspect="1" noMove="1" noResize="1" noEditPoints="1" noAdjustHandles="1" noChangeArrowheads="1" noChangeShapeType="1" noTextEdit="1"/>
              </p:cNvSpPr>
              <p:nvPr/>
            </p:nvSpPr>
            <p:spPr>
              <a:xfrm>
                <a:off x="1080000" y="5760000"/>
                <a:ext cx="3998915" cy="30777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080000" y="6120000"/>
                <a:ext cx="39909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a:rPr>
                          </m:ctrlPr>
                        </m:dPr>
                        <m:e>
                          <m:sSub>
                            <m:sSubPr>
                              <m:ctrlPr>
                                <a:rPr lang="en-US" sz="1400" i="1" smtClean="0">
                                  <a:latin typeface="Cambria Math"/>
                                </a:rPr>
                              </m:ctrlPr>
                            </m:sSubPr>
                            <m:e>
                              <m:r>
                                <a:rPr lang="de-DE" sz="1400" b="0" i="1" smtClean="0">
                                  <a:latin typeface="Cambria Math"/>
                                </a:rPr>
                                <m:t>𝐸</m:t>
                              </m:r>
                            </m:e>
                            <m:sub>
                              <m:r>
                                <a:rPr lang="de-DE" sz="1400" b="0" i="1" smtClean="0">
                                  <a:latin typeface="Cambria Math"/>
                                </a:rPr>
                                <m:t>𝐻</m:t>
                              </m:r>
                            </m:sub>
                          </m:sSub>
                        </m:e>
                      </m:d>
                      <m:r>
                        <a:rPr lang="de-DE" sz="1400" b="0" i="1" smtClean="0">
                          <a:latin typeface="Cambria Math"/>
                        </a:rPr>
                        <m:t>= 78.3</m:t>
                      </m:r>
                      <m:r>
                        <a:rPr lang="de-DE" sz="1400" b="0" i="1" smtClean="0">
                          <a:latin typeface="Cambria Math"/>
                          <a:ea typeface="Cambria Math"/>
                        </a:rPr>
                        <m:t>±0.5 </m:t>
                      </m:r>
                      <m:r>
                        <a:rPr lang="de-DE" sz="1400" b="0" i="1" smtClean="0">
                          <a:latin typeface="Cambria Math"/>
                          <a:ea typeface="Cambria Math"/>
                        </a:rPr>
                        <m:t>𝑀𝑒𝑉</m:t>
                      </m:r>
                      <m:r>
                        <a:rPr lang="de-DE" sz="1400" b="0" i="1" smtClean="0">
                          <a:latin typeface="Cambria Math"/>
                          <a:ea typeface="Cambria Math"/>
                        </a:rPr>
                        <m:t>   →   </m:t>
                      </m:r>
                      <m:d>
                        <m:dPr>
                          <m:begChr m:val="⟨"/>
                          <m:endChr m:val="⟩"/>
                          <m:ctrlPr>
                            <a:rPr lang="de-DE" sz="1400" b="0" i="1" smtClean="0">
                              <a:latin typeface="Cambria Math"/>
                              <a:ea typeface="Cambria Math"/>
                            </a:rPr>
                          </m:ctrlPr>
                        </m:dPr>
                        <m:e>
                          <m:sSub>
                            <m:sSubPr>
                              <m:ctrlPr>
                                <a:rPr lang="de-DE" sz="1400" b="0" i="1" smtClean="0">
                                  <a:latin typeface="Cambria Math"/>
                                  <a:ea typeface="Cambria Math"/>
                                </a:rPr>
                              </m:ctrlPr>
                            </m:sSubPr>
                            <m:e>
                              <m:r>
                                <a:rPr lang="de-DE" sz="1400" b="0" i="1" smtClean="0">
                                  <a:latin typeface="Cambria Math"/>
                                  <a:ea typeface="Cambria Math"/>
                                </a:rPr>
                                <m:t>𝐴</m:t>
                              </m:r>
                            </m:e>
                            <m:sub>
                              <m:r>
                                <a:rPr lang="de-DE" sz="1400" b="0" i="1" smtClean="0">
                                  <a:latin typeface="Cambria Math"/>
                                  <a:ea typeface="Cambria Math"/>
                                </a:rPr>
                                <m:t>𝐻</m:t>
                              </m:r>
                            </m:sub>
                          </m:sSub>
                        </m:e>
                      </m:d>
                      <m:r>
                        <a:rPr lang="de-DE" sz="1400" b="0" i="1" smtClean="0">
                          <a:latin typeface="Cambria Math"/>
                          <a:ea typeface="Cambria Math"/>
                        </a:rPr>
                        <m:t>=143.1±0.5</m:t>
                      </m:r>
                    </m:oMath>
                  </m:oMathPara>
                </a14:m>
                <a:endParaRPr lang="en-US" sz="1400" dirty="0"/>
              </a:p>
            </p:txBody>
          </p:sp>
        </mc:Choice>
        <mc:Fallback xmlns="">
          <p:sp>
            <p:nvSpPr>
              <p:cNvPr id="7" name="Textfeld 6"/>
              <p:cNvSpPr txBox="1">
                <a:spLocks noRot="1" noChangeAspect="1" noMove="1" noResize="1" noEditPoints="1" noAdjustHandles="1" noChangeArrowheads="1" noChangeShapeType="1" noTextEdit="1"/>
              </p:cNvSpPr>
              <p:nvPr/>
            </p:nvSpPr>
            <p:spPr>
              <a:xfrm>
                <a:off x="1080000" y="6120000"/>
                <a:ext cx="3990901" cy="307777"/>
              </a:xfrm>
              <a:prstGeom prst="rect">
                <a:avLst/>
              </a:prstGeom>
              <a:blipFill rotWithShape="1">
                <a:blip r:embed="rId6"/>
                <a:stretch>
                  <a:fillRect/>
                </a:stretch>
              </a:blipFill>
            </p:spPr>
            <p:txBody>
              <a:bodyPr/>
              <a:lstStyle/>
              <a:p>
                <a:r>
                  <a:rPr lang="en-US">
                    <a:noFill/>
                  </a:rPr>
                  <a:t> </a:t>
                </a:r>
              </a:p>
            </p:txBody>
          </p:sp>
        </mc:Fallback>
      </mc:AlternateContent>
      <p:sp>
        <p:nvSpPr>
          <p:cNvPr id="6" name="Textfeld 5"/>
          <p:cNvSpPr txBox="1"/>
          <p:nvPr/>
        </p:nvSpPr>
        <p:spPr>
          <a:xfrm>
            <a:off x="5724616" y="3492000"/>
            <a:ext cx="3420000" cy="646331"/>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The kinetic energies of the fragments are converted into ionization energy, and the fragments stop before reaching the Frisch grids.</a:t>
            </a:r>
            <a:endParaRPr lang="en-US" sz="1200" dirty="0">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4000" y="1440000"/>
            <a:ext cx="3060000" cy="19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1080000" y="6588000"/>
            <a:ext cx="934871"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m</a:t>
            </a:r>
            <a:r>
              <a:rPr lang="en-US" sz="1000" baseline="-25000" dirty="0" smtClean="0">
                <a:latin typeface="Times New Roman" panose="02020603050405020304" pitchFamily="18" charset="0"/>
                <a:cs typeface="Times New Roman" panose="02020603050405020304" pitchFamily="18" charset="0"/>
              </a:rPr>
              <a:t>1</a:t>
            </a:r>
            <a:r>
              <a:rPr lang="en-US" sz="1000" dirty="0" smtClean="0">
                <a:latin typeface="Times New Roman" panose="02020603050405020304" pitchFamily="18" charset="0"/>
                <a:cs typeface="Times New Roman" panose="02020603050405020304" pitchFamily="18" charset="0"/>
              </a:rPr>
              <a:t> + m</a:t>
            </a:r>
            <a:r>
              <a:rPr lang="en-US" sz="1000" baseline="-25000" dirty="0" smtClean="0">
                <a:latin typeface="Times New Roman" panose="02020603050405020304" pitchFamily="18" charset="0"/>
                <a:cs typeface="Times New Roman" panose="02020603050405020304" pitchFamily="18" charset="0"/>
              </a:rPr>
              <a:t>2</a:t>
            </a:r>
            <a:r>
              <a:rPr lang="en-US" sz="1000" dirty="0" smtClean="0">
                <a:latin typeface="Times New Roman" panose="02020603050405020304" pitchFamily="18" charset="0"/>
                <a:cs typeface="Times New Roman" panose="02020603050405020304" pitchFamily="18" charset="0"/>
              </a:rPr>
              <a:t> = 252</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56293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a:solidFill>
                  <a:srgbClr val="0000CC"/>
                </a:solidFill>
                <a:latin typeface="Times New Roman" pitchFamily="18" charset="0"/>
                <a:ea typeface="ＭＳ Ｐゴシック" pitchFamily="34" charset="-128"/>
              </a:rPr>
              <a:t>F</a:t>
            </a:r>
            <a:r>
              <a:rPr lang="en-US" altLang="de-DE" sz="2600" b="1" dirty="0" err="1" smtClean="0">
                <a:solidFill>
                  <a:srgbClr val="0000CC"/>
                </a:solidFill>
                <a:latin typeface="Times New Roman"/>
                <a:ea typeface="ＭＳ Ｐゴシック" pitchFamily="34" charset="-128"/>
                <a:cs typeface="Times New Roman"/>
              </a:rPr>
              <a:t>ission</a:t>
            </a:r>
            <a:r>
              <a:rPr lang="en-US" altLang="de-DE" sz="2600" b="1" dirty="0" smtClean="0">
                <a:solidFill>
                  <a:srgbClr val="0000CC"/>
                </a:solidFill>
                <a:latin typeface="Times New Roman"/>
                <a:ea typeface="ＭＳ Ｐゴシック" pitchFamily="34" charset="-128"/>
                <a:cs typeface="Times New Roman"/>
              </a:rPr>
              <a:t> fragment mass measurement</a:t>
            </a:r>
            <a:endParaRPr lang="en-US" altLang="de-DE" sz="2600" b="1" dirty="0" smtClean="0">
              <a:solidFill>
                <a:srgbClr val="0000CC"/>
              </a:solidFill>
              <a:latin typeface="Times New Roman" pitchFamily="18" charset="0"/>
              <a:ea typeface="ＭＳ Ｐゴシック" pitchFamily="34"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000" y="1224006"/>
            <a:ext cx="3876173" cy="50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2232000" y="5400000"/>
            <a:ext cx="925253" cy="307777"/>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&lt;108.9</a:t>
            </a:r>
            <a:r>
              <a:rPr lang="en-US" sz="800" dirty="0" smtClean="0">
                <a:solidFill>
                  <a:srgbClr val="0000CC"/>
                </a:solidFill>
                <a:latin typeface="Times New Roman" panose="02020603050405020304" pitchFamily="18" charset="0"/>
                <a:cs typeface="Times New Roman" panose="02020603050405020304" pitchFamily="18" charset="0"/>
              </a:rPr>
              <a:t> </a:t>
            </a:r>
            <a:r>
              <a:rPr lang="en-US" sz="1400" dirty="0" smtClean="0">
                <a:solidFill>
                  <a:srgbClr val="0000CC"/>
                </a:solidFill>
                <a:latin typeface="Times New Roman" panose="02020603050405020304" pitchFamily="18" charset="0"/>
                <a:cs typeface="Times New Roman" panose="02020603050405020304" pitchFamily="18" charset="0"/>
              </a:rPr>
              <a:t>u&gt;</a:t>
            </a:r>
            <a:endParaRPr lang="en-US" sz="1400" dirty="0">
              <a:solidFill>
                <a:srgbClr val="0000CC"/>
              </a:solidFill>
              <a:latin typeface="Times New Roman" panose="02020603050405020304" pitchFamily="18" charset="0"/>
              <a:cs typeface="Times New Roman" panose="02020603050405020304" pitchFamily="18" charset="0"/>
            </a:endParaRPr>
          </a:p>
        </p:txBody>
      </p:sp>
      <p:sp>
        <p:nvSpPr>
          <p:cNvPr id="10" name="Textfeld 9"/>
          <p:cNvSpPr txBox="1"/>
          <p:nvPr/>
        </p:nvSpPr>
        <p:spPr>
          <a:xfrm>
            <a:off x="3384000" y="5400000"/>
            <a:ext cx="925253" cy="307777"/>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&lt;143.1</a:t>
            </a:r>
            <a:r>
              <a:rPr lang="en-US" sz="800" dirty="0" smtClean="0">
                <a:solidFill>
                  <a:srgbClr val="0000CC"/>
                </a:solidFill>
                <a:latin typeface="Times New Roman" panose="02020603050405020304" pitchFamily="18" charset="0"/>
                <a:cs typeface="Times New Roman" panose="02020603050405020304" pitchFamily="18" charset="0"/>
              </a:rPr>
              <a:t> </a:t>
            </a:r>
            <a:r>
              <a:rPr lang="en-US" sz="1400" dirty="0" smtClean="0">
                <a:solidFill>
                  <a:srgbClr val="0000CC"/>
                </a:solidFill>
                <a:latin typeface="Times New Roman" panose="02020603050405020304" pitchFamily="18" charset="0"/>
                <a:cs typeface="Times New Roman" panose="02020603050405020304" pitchFamily="18" charset="0"/>
              </a:rPr>
              <a:t>u&gt;</a:t>
            </a:r>
            <a:endParaRPr lang="en-US" sz="1400" dirty="0">
              <a:solidFill>
                <a:srgbClr val="0000CC"/>
              </a:solidFill>
              <a:latin typeface="Times New Roman" panose="02020603050405020304" pitchFamily="18" charset="0"/>
              <a:cs typeface="Times New Roman" panose="02020603050405020304" pitchFamily="18" charset="0"/>
            </a:endParaRPr>
          </a:p>
        </p:txBody>
      </p:sp>
      <p:sp>
        <p:nvSpPr>
          <p:cNvPr id="8" name="Textfeld 7"/>
          <p:cNvSpPr txBox="1"/>
          <p:nvPr/>
        </p:nvSpPr>
        <p:spPr>
          <a:xfrm>
            <a:off x="5400000" y="5580000"/>
            <a:ext cx="2459328" cy="369332"/>
          </a:xfrm>
          <a:prstGeom prst="rect">
            <a:avLst/>
          </a:prstGeom>
          <a:noFill/>
          <a:ln>
            <a:solidFill>
              <a:srgbClr val="FF0000"/>
            </a:solidFill>
          </a:ln>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mass resolution   </a:t>
            </a:r>
            <a:r>
              <a:rPr lang="el-GR" dirty="0" smtClean="0">
                <a:solidFill>
                  <a:srgbClr val="0000CC"/>
                </a:solidFill>
                <a:latin typeface="Times New Roman"/>
                <a:cs typeface="Times New Roman"/>
              </a:rPr>
              <a:t>σ</a:t>
            </a:r>
            <a:r>
              <a:rPr lang="de-DE" dirty="0" smtClean="0">
                <a:solidFill>
                  <a:srgbClr val="0000CC"/>
                </a:solidFill>
                <a:latin typeface="Times New Roman"/>
                <a:cs typeface="Times New Roman"/>
              </a:rPr>
              <a:t> = 3 u</a:t>
            </a:r>
            <a:endParaRPr lang="en-US"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83771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smtClean="0">
                <a:solidFill>
                  <a:srgbClr val="0000CC"/>
                </a:solidFill>
                <a:latin typeface="Times New Roman" pitchFamily="18" charset="0"/>
                <a:ea typeface="ＭＳ Ｐゴシック" pitchFamily="34" charset="-128"/>
              </a:rPr>
              <a:t>Determination of the polar angles</a:t>
            </a:r>
            <a:endParaRPr lang="en-US" altLang="de-DE" sz="2600" b="1" dirty="0" smtClean="0">
              <a:solidFill>
                <a:srgbClr val="0000CC"/>
              </a:solidFill>
              <a:latin typeface="Times New Roman" pitchFamily="18" charset="0"/>
              <a:ea typeface="ＭＳ Ｐゴシック" pitchFamily="34"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4" y="1260002"/>
            <a:ext cx="3964572" cy="28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 name="Textfeld 1"/>
              <p:cNvSpPr txBox="1"/>
              <p:nvPr/>
            </p:nvSpPr>
            <p:spPr>
              <a:xfrm>
                <a:off x="1368000" y="5004000"/>
                <a:ext cx="1991699" cy="537904"/>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solidFill>
                            <a:srgbClr val="0000CC"/>
                          </a:solidFill>
                          <a:latin typeface="Cambria Math"/>
                        </a:rPr>
                        <m:t>𝑐𝑜𝑠</m:t>
                      </m:r>
                      <m:d>
                        <m:dPr>
                          <m:ctrlPr>
                            <a:rPr lang="de-DE" sz="1400" b="0" i="1" smtClean="0">
                              <a:solidFill>
                                <a:srgbClr val="0000CC"/>
                              </a:solidFill>
                              <a:latin typeface="Cambria Math"/>
                            </a:rPr>
                          </m:ctrlPr>
                        </m:dPr>
                        <m:e>
                          <m:r>
                            <a:rPr lang="de-DE" sz="1400" b="0" i="1" smtClean="0">
                              <a:solidFill>
                                <a:srgbClr val="0000CC"/>
                              </a:solidFill>
                              <a:latin typeface="Cambria Math"/>
                              <a:ea typeface="Cambria Math"/>
                            </a:rPr>
                            <m:t>𝜗</m:t>
                          </m:r>
                        </m:e>
                      </m:d>
                      <m:r>
                        <a:rPr lang="de-DE" sz="1400" b="0" i="1" smtClean="0">
                          <a:solidFill>
                            <a:srgbClr val="0000CC"/>
                          </a:solidFill>
                          <a:latin typeface="Cambria Math"/>
                        </a:rPr>
                        <m:t>=</m:t>
                      </m:r>
                      <m:f>
                        <m:fPr>
                          <m:ctrlPr>
                            <a:rPr lang="de-DE" sz="1400" b="0" i="1" smtClean="0">
                              <a:solidFill>
                                <a:srgbClr val="0000CC"/>
                              </a:solidFill>
                              <a:latin typeface="Cambria Math"/>
                            </a:rPr>
                          </m:ctrlPr>
                        </m:fPr>
                        <m:num>
                          <m:r>
                            <a:rPr lang="de-DE" sz="1400" b="0" i="1" smtClean="0">
                              <a:solidFill>
                                <a:srgbClr val="0000CC"/>
                              </a:solidFill>
                              <a:latin typeface="Cambria Math"/>
                            </a:rPr>
                            <m:t>𝑑</m:t>
                          </m:r>
                          <m:r>
                            <a:rPr lang="de-DE" sz="1400" b="0" i="1" smtClean="0">
                              <a:solidFill>
                                <a:srgbClr val="0000CC"/>
                              </a:solidFill>
                              <a:latin typeface="Cambria Math"/>
                            </a:rPr>
                            <m:t>−</m:t>
                          </m:r>
                          <m:r>
                            <a:rPr lang="de-DE" sz="1400" b="0" i="1" smtClean="0">
                              <a:solidFill>
                                <a:srgbClr val="0000CC"/>
                              </a:solidFill>
                              <a:latin typeface="Cambria Math"/>
                            </a:rPr>
                            <m:t>𝑇</m:t>
                          </m:r>
                          <m:r>
                            <a:rPr lang="de-DE" sz="1400" b="0" i="1" smtClean="0">
                              <a:solidFill>
                                <a:srgbClr val="0000CC"/>
                              </a:solidFill>
                              <a:latin typeface="Cambria Math"/>
                              <a:ea typeface="Cambria Math"/>
                            </a:rPr>
                            <m:t>∙</m:t>
                          </m:r>
                          <m:sSub>
                            <m:sSubPr>
                              <m:ctrlPr>
                                <a:rPr lang="de-DE" sz="1400" b="0" i="1" smtClean="0">
                                  <a:solidFill>
                                    <a:srgbClr val="0000CC"/>
                                  </a:solidFill>
                                  <a:latin typeface="Cambria Math"/>
                                  <a:ea typeface="Cambria Math"/>
                                </a:rPr>
                              </m:ctrlPr>
                            </m:sSubPr>
                            <m:e>
                              <m:r>
                                <a:rPr lang="de-DE" sz="1400" b="0" i="1" smtClean="0">
                                  <a:solidFill>
                                    <a:srgbClr val="0000CC"/>
                                  </a:solidFill>
                                  <a:latin typeface="Cambria Math"/>
                                  <a:ea typeface="Cambria Math"/>
                                </a:rPr>
                                <m:t>𝑣</m:t>
                              </m:r>
                            </m:e>
                            <m:sub>
                              <m:r>
                                <a:rPr lang="de-DE" sz="1400" b="0" i="1" smtClean="0">
                                  <a:solidFill>
                                    <a:srgbClr val="0000CC"/>
                                  </a:solidFill>
                                  <a:latin typeface="Cambria Math"/>
                                  <a:ea typeface="Cambria Math"/>
                                </a:rPr>
                                <m:t>𝑑𝑟𝑖𝑓𝑡</m:t>
                              </m:r>
                            </m:sub>
                          </m:sSub>
                        </m:num>
                        <m:den>
                          <m:r>
                            <a:rPr lang="de-DE" sz="1400" b="0" i="1" smtClean="0">
                              <a:solidFill>
                                <a:srgbClr val="0000CC"/>
                              </a:solidFill>
                              <a:latin typeface="Cambria Math"/>
                              <a:ea typeface="Cambria Math"/>
                            </a:rPr>
                            <m:t>ℓ</m:t>
                          </m:r>
                          <m:d>
                            <m:dPr>
                              <m:ctrlPr>
                                <a:rPr lang="de-DE" sz="1400" b="0" i="1" smtClean="0">
                                  <a:solidFill>
                                    <a:srgbClr val="0000CC"/>
                                  </a:solidFill>
                                  <a:latin typeface="Cambria Math"/>
                                  <a:ea typeface="Cambria Math"/>
                                </a:rPr>
                              </m:ctrlPr>
                            </m:dPr>
                            <m:e>
                              <m:r>
                                <a:rPr lang="de-DE" sz="1400" b="0" i="1" smtClean="0">
                                  <a:solidFill>
                                    <a:srgbClr val="0000CC"/>
                                  </a:solidFill>
                                  <a:latin typeface="Cambria Math"/>
                                  <a:ea typeface="Cambria Math"/>
                                </a:rPr>
                                <m:t>𝐸</m:t>
                              </m:r>
                              <m:r>
                                <a:rPr lang="de-DE" sz="1400" b="0" i="1" smtClean="0">
                                  <a:solidFill>
                                    <a:srgbClr val="0000CC"/>
                                  </a:solidFill>
                                  <a:latin typeface="Cambria Math"/>
                                  <a:ea typeface="Cambria Math"/>
                                </a:rPr>
                                <m:t>,</m:t>
                              </m:r>
                              <m:r>
                                <a:rPr lang="de-DE" sz="1400" b="0" i="1" smtClean="0">
                                  <a:solidFill>
                                    <a:srgbClr val="0000CC"/>
                                  </a:solidFill>
                                  <a:latin typeface="Cambria Math"/>
                                  <a:ea typeface="Cambria Math"/>
                                </a:rPr>
                                <m:t>𝐴</m:t>
                              </m:r>
                            </m:e>
                          </m:d>
                        </m:den>
                      </m:f>
                    </m:oMath>
                  </m:oMathPara>
                </a14:m>
                <a:endParaRPr lang="en-US" sz="1400" dirty="0"/>
              </a:p>
            </p:txBody>
          </p:sp>
        </mc:Choice>
        <mc:Fallback>
          <p:sp>
            <p:nvSpPr>
              <p:cNvPr id="2" name="Textfeld 1"/>
              <p:cNvSpPr txBox="1">
                <a:spLocks noRot="1" noChangeAspect="1" noMove="1" noResize="1" noEditPoints="1" noAdjustHandles="1" noChangeArrowheads="1" noChangeShapeType="1" noTextEdit="1"/>
              </p:cNvSpPr>
              <p:nvPr/>
            </p:nvSpPr>
            <p:spPr>
              <a:xfrm>
                <a:off x="1368000" y="5004000"/>
                <a:ext cx="1991699" cy="537904"/>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p:sp>
        <p:nvSpPr>
          <p:cNvPr id="3" name="Textfeld 2"/>
          <p:cNvSpPr txBox="1"/>
          <p:nvPr/>
        </p:nvSpPr>
        <p:spPr>
          <a:xfrm>
            <a:off x="1260000" y="5760000"/>
            <a:ext cx="3167855" cy="738664"/>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drift velocity:   </a:t>
            </a:r>
            <a:r>
              <a:rPr lang="en-US" sz="1400" dirty="0" err="1" smtClean="0">
                <a:solidFill>
                  <a:srgbClr val="0000CC"/>
                </a:solidFill>
                <a:latin typeface="Times New Roman" panose="02020603050405020304" pitchFamily="18" charset="0"/>
                <a:cs typeface="Times New Roman" panose="02020603050405020304" pitchFamily="18" charset="0"/>
              </a:rPr>
              <a:t>v</a:t>
            </a:r>
            <a:r>
              <a:rPr lang="en-US" sz="1400" baseline="-25000" dirty="0" err="1" smtClean="0">
                <a:solidFill>
                  <a:srgbClr val="0000CC"/>
                </a:solidFill>
                <a:latin typeface="Times New Roman" panose="02020603050405020304" pitchFamily="18" charset="0"/>
                <a:cs typeface="Times New Roman" panose="02020603050405020304" pitchFamily="18" charset="0"/>
              </a:rPr>
              <a:t>drift</a:t>
            </a:r>
            <a:r>
              <a:rPr lang="en-US" sz="1400" dirty="0">
                <a:solidFill>
                  <a:srgbClr val="0000CC"/>
                </a:solidFill>
                <a:latin typeface="Times New Roman" panose="02020603050405020304" pitchFamily="18" charset="0"/>
                <a:cs typeface="Times New Roman" panose="02020603050405020304" pitchFamily="18" charset="0"/>
              </a:rPr>
              <a:t> </a:t>
            </a:r>
            <a:r>
              <a:rPr lang="en-US" sz="1400" dirty="0" smtClean="0">
                <a:solidFill>
                  <a:srgbClr val="0000CC"/>
                </a:solidFill>
                <a:latin typeface="Times New Roman" panose="02020603050405020304" pitchFamily="18" charset="0"/>
                <a:cs typeface="Times New Roman" panose="02020603050405020304" pitchFamily="18" charset="0"/>
              </a:rPr>
              <a:t>= 10 cm/</a:t>
            </a:r>
            <a:r>
              <a:rPr lang="el-GR" sz="1400" dirty="0" smtClean="0">
                <a:solidFill>
                  <a:srgbClr val="0000CC"/>
                </a:solidFill>
                <a:latin typeface="Times New Roman"/>
                <a:cs typeface="Times New Roman"/>
              </a:rPr>
              <a:t>μ</a:t>
            </a:r>
            <a:r>
              <a:rPr lang="de-DE" sz="1400" dirty="0" smtClean="0">
                <a:solidFill>
                  <a:srgbClr val="0000CC"/>
                </a:solidFill>
                <a:latin typeface="Times New Roman"/>
                <a:cs typeface="Times New Roman"/>
              </a:rPr>
              <a:t>s</a:t>
            </a:r>
          </a:p>
          <a:p>
            <a:r>
              <a:rPr lang="en-US" sz="1400" dirty="0" smtClean="0">
                <a:solidFill>
                  <a:srgbClr val="0000CC"/>
                </a:solidFill>
                <a:latin typeface="Times New Roman"/>
                <a:cs typeface="Times New Roman"/>
              </a:rPr>
              <a:t>range of fragments in </a:t>
            </a:r>
            <a:r>
              <a:rPr lang="en-US" sz="1400" dirty="0" err="1" smtClean="0">
                <a:solidFill>
                  <a:srgbClr val="0000CC"/>
                </a:solidFill>
                <a:latin typeface="Times New Roman"/>
                <a:cs typeface="Times New Roman"/>
              </a:rPr>
              <a:t>methan</a:t>
            </a:r>
            <a:r>
              <a:rPr lang="en-US" sz="1400" dirty="0" smtClean="0">
                <a:solidFill>
                  <a:srgbClr val="0000CC"/>
                </a:solidFill>
                <a:latin typeface="Times New Roman"/>
                <a:cs typeface="Times New Roman"/>
              </a:rPr>
              <a:t> gas</a:t>
            </a:r>
            <a:r>
              <a:rPr lang="de-DE" sz="1400" dirty="0" smtClean="0">
                <a:solidFill>
                  <a:srgbClr val="0000CC"/>
                </a:solidFill>
                <a:latin typeface="Times New Roman"/>
                <a:cs typeface="Times New Roman"/>
              </a:rPr>
              <a:t>: </a:t>
            </a:r>
            <a:r>
              <a:rPr lang="de-DE" sz="1400" dirty="0" smtClean="0">
                <a:solidFill>
                  <a:srgbClr val="0000CC"/>
                </a:solidFill>
                <a:latin typeface="Times New Roman"/>
                <a:cs typeface="Times New Roman"/>
              </a:rPr>
              <a:t>ℓ(E,A)</a:t>
            </a:r>
          </a:p>
          <a:p>
            <a:r>
              <a:rPr lang="en-US" sz="1400" dirty="0" smtClean="0">
                <a:solidFill>
                  <a:srgbClr val="0000CC"/>
                </a:solidFill>
                <a:latin typeface="Times New Roman"/>
                <a:cs typeface="Times New Roman"/>
              </a:rPr>
              <a:t>distance cathode-anode</a:t>
            </a:r>
            <a:r>
              <a:rPr lang="de-DE" sz="1400" dirty="0" smtClean="0">
                <a:solidFill>
                  <a:srgbClr val="0000CC"/>
                </a:solidFill>
                <a:latin typeface="Times New Roman"/>
                <a:cs typeface="Times New Roman"/>
              </a:rPr>
              <a:t>:   </a:t>
            </a:r>
            <a:r>
              <a:rPr lang="de-DE" sz="1400" dirty="0" smtClean="0">
                <a:solidFill>
                  <a:srgbClr val="0000CC"/>
                </a:solidFill>
                <a:latin typeface="Times New Roman"/>
                <a:cs typeface="Times New Roman"/>
              </a:rPr>
              <a:t>d = 3.8 cm</a:t>
            </a:r>
            <a:endParaRPr lang="en-US" sz="1400" dirty="0">
              <a:solidFill>
                <a:srgbClr val="0000CC"/>
              </a:solidFill>
              <a:latin typeface="Times New Roman" panose="02020603050405020304" pitchFamily="18" charset="0"/>
              <a:cs typeface="Times New Roman" panose="02020603050405020304" pitchFamily="18"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3900029972"/>
              </p:ext>
            </p:extLst>
          </p:nvPr>
        </p:nvGraphicFramePr>
        <p:xfrm>
          <a:off x="7092280" y="4221088"/>
          <a:ext cx="1584176" cy="1854200"/>
        </p:xfrm>
        <a:graphic>
          <a:graphicData uri="http://schemas.openxmlformats.org/drawingml/2006/table">
            <a:tbl>
              <a:tblPr firstRow="1" bandRow="1">
                <a:tableStyleId>{5940675A-B579-460E-94D1-54222C63F5DA}</a:tableStyleId>
              </a:tblPr>
              <a:tblGrid>
                <a:gridCol w="791795"/>
                <a:gridCol w="792381"/>
              </a:tblGrid>
              <a:tr h="370840">
                <a:tc gridSpan="2">
                  <a:txBody>
                    <a:bodyPr/>
                    <a:lstStyle/>
                    <a:p>
                      <a:pPr algn="ctr"/>
                      <a:r>
                        <a:rPr lang="en-US" sz="1400" dirty="0" smtClean="0">
                          <a:latin typeface="Times New Roman" panose="02020603050405020304" pitchFamily="18" charset="0"/>
                          <a:cs typeface="Times New Roman" panose="02020603050405020304" pitchFamily="18" charset="0"/>
                        </a:rPr>
                        <a:t>angular resolution</a:t>
                      </a:r>
                      <a:endParaRPr lang="en-US" sz="1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r>
              <a:tr h="370840">
                <a:tc>
                  <a:txBody>
                    <a:bodyPr/>
                    <a:lstStyle/>
                    <a:p>
                      <a:pPr algn="ctr"/>
                      <a:r>
                        <a:rPr lang="el-GR" sz="1800" dirty="0" smtClean="0">
                          <a:latin typeface="Times New Roman"/>
                          <a:cs typeface="Times New Roman"/>
                        </a:rPr>
                        <a:t>ϑ</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l-GR" sz="1800" dirty="0" smtClean="0">
                          <a:latin typeface="Times New Roman"/>
                          <a:cs typeface="Times New Roman"/>
                        </a:rPr>
                        <a:t>σ</a:t>
                      </a:r>
                      <a:endParaRPr lang="en-US" sz="18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400" dirty="0" smtClean="0">
                          <a:latin typeface="Times New Roman" panose="02020603050405020304" pitchFamily="18" charset="0"/>
                          <a:cs typeface="Times New Roman" panose="02020603050405020304" pitchFamily="18" charset="0"/>
                        </a:rPr>
                        <a:t>30</a:t>
                      </a:r>
                      <a:r>
                        <a:rPr lang="en-US" sz="1400" baseline="30000" dirty="0" smtClean="0">
                          <a:latin typeface="Times New Roman" panose="02020603050405020304" pitchFamily="18" charset="0"/>
                          <a:cs typeface="Times New Roman" panose="02020603050405020304" pitchFamily="18" charset="0"/>
                        </a:rPr>
                        <a:t>0</a:t>
                      </a:r>
                      <a:endParaRPr lang="en-US" sz="1400" baseline="300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4.2</a:t>
                      </a:r>
                      <a:r>
                        <a:rPr lang="en-US" sz="1400" baseline="30000" dirty="0" smtClean="0">
                          <a:latin typeface="Times New Roman" panose="02020603050405020304" pitchFamily="18" charset="0"/>
                          <a:cs typeface="Times New Roman" panose="02020603050405020304" pitchFamily="18" charset="0"/>
                        </a:rPr>
                        <a:t>0</a:t>
                      </a:r>
                      <a:endParaRPr lang="en-US" sz="1400" baseline="30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400" dirty="0" smtClean="0">
                          <a:latin typeface="Times New Roman" panose="02020603050405020304" pitchFamily="18" charset="0"/>
                          <a:cs typeface="Times New Roman" panose="02020603050405020304" pitchFamily="18" charset="0"/>
                        </a:rPr>
                        <a:t>50</a:t>
                      </a:r>
                      <a:r>
                        <a:rPr lang="en-US" sz="1400" baseline="30000" dirty="0" smtClean="0">
                          <a:latin typeface="Times New Roman" panose="02020603050405020304" pitchFamily="18" charset="0"/>
                          <a:cs typeface="Times New Roman" panose="02020603050405020304" pitchFamily="18" charset="0"/>
                        </a:rPr>
                        <a:t>0</a:t>
                      </a:r>
                      <a:endParaRPr lang="en-US" sz="1400" baseline="300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2.5</a:t>
                      </a:r>
                      <a:r>
                        <a:rPr lang="en-US" sz="1400" baseline="30000" dirty="0" smtClean="0">
                          <a:latin typeface="Times New Roman" panose="02020603050405020304" pitchFamily="18" charset="0"/>
                          <a:cs typeface="Times New Roman" panose="02020603050405020304" pitchFamily="18" charset="0"/>
                        </a:rPr>
                        <a:t>0</a:t>
                      </a:r>
                      <a:endParaRPr lang="en-US" sz="1400" baseline="30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400" dirty="0" smtClean="0">
                          <a:latin typeface="Times New Roman" panose="02020603050405020304" pitchFamily="18" charset="0"/>
                          <a:cs typeface="Times New Roman" panose="02020603050405020304" pitchFamily="18" charset="0"/>
                        </a:rPr>
                        <a:t>70</a:t>
                      </a:r>
                      <a:r>
                        <a:rPr lang="en-US" sz="1400" baseline="30000" dirty="0" smtClean="0">
                          <a:latin typeface="Times New Roman" panose="02020603050405020304" pitchFamily="18" charset="0"/>
                          <a:cs typeface="Times New Roman" panose="02020603050405020304" pitchFamily="18" charset="0"/>
                        </a:rPr>
                        <a:t>0</a:t>
                      </a:r>
                      <a:endParaRPr lang="en-US" sz="1400" baseline="300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2.3</a:t>
                      </a:r>
                      <a:r>
                        <a:rPr lang="en-US" sz="1400" baseline="30000" dirty="0" smtClean="0">
                          <a:latin typeface="Times New Roman" panose="02020603050405020304" pitchFamily="18" charset="0"/>
                          <a:cs typeface="Times New Roman" panose="02020603050405020304" pitchFamily="18" charset="0"/>
                        </a:rPr>
                        <a:t>0</a:t>
                      </a:r>
                      <a:endParaRPr lang="en-US" sz="1400" baseline="30000" dirty="0">
                        <a:latin typeface="Times New Roman" panose="02020603050405020304" pitchFamily="18" charset="0"/>
                        <a:cs typeface="Times New Roman" panose="02020603050405020304" pitchFamily="18" charset="0"/>
                      </a:endParaRPr>
                    </a:p>
                  </a:txBody>
                  <a:tcPr/>
                </a:tc>
              </a:tr>
            </a:tbl>
          </a:graphicData>
        </a:graphic>
      </p:graphicFrame>
      <p:sp>
        <p:nvSpPr>
          <p:cNvPr id="7" name="Textfeld 6"/>
          <p:cNvSpPr txBox="1"/>
          <p:nvPr/>
        </p:nvSpPr>
        <p:spPr>
          <a:xfrm>
            <a:off x="5724616" y="2988000"/>
            <a:ext cx="3420000" cy="830997"/>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The anode time signals are caused by the first electrons which pass the Frisch grids and are thus linear dependent on bot the lengths of the fragment tracks and the cosine of the polar angle </a:t>
            </a:r>
            <a:r>
              <a:rPr lang="el-GR" sz="1200" dirty="0" smtClean="0">
                <a:latin typeface="Times New Roman"/>
                <a:cs typeface="Times New Roman"/>
              </a:rPr>
              <a:t>θ</a:t>
            </a:r>
            <a:r>
              <a:rPr lang="de-DE" sz="1200" dirty="0" smtClean="0">
                <a:latin typeface="Times New Roman"/>
                <a:cs typeface="Times New Roman"/>
              </a:rPr>
              <a:t>.</a:t>
            </a:r>
            <a:endParaRPr lang="en-US" sz="1200" dirty="0">
              <a:latin typeface="Times New Roman" panose="02020603050405020304" pitchFamily="18" charset="0"/>
              <a:cs typeface="Times New Roman" panose="02020603050405020304" pitchFamily="18" charset="0"/>
            </a:endParaRPr>
          </a:p>
        </p:txBody>
      </p:sp>
      <p:pic>
        <p:nvPicPr>
          <p:cNvPr id="3074" name="Picture 2" descr="D:\web-docs\FISSION\fission_setup\img1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615" y="1440000"/>
            <a:ext cx="3171825" cy="14859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6" name="Textfeld 5"/>
              <p:cNvSpPr txBox="1"/>
              <p:nvPr/>
            </p:nvSpPr>
            <p:spPr>
              <a:xfrm>
                <a:off x="720000" y="4212000"/>
                <a:ext cx="2162836" cy="32624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de-DE" sz="1200" b="0" i="1" smtClean="0">
                          <a:latin typeface="Cambria Math"/>
                        </a:rPr>
                        <m:t>𝑑𝑟𝑖𝑓𝑡</m:t>
                      </m:r>
                      <m:r>
                        <a:rPr lang="de-DE" sz="1200" b="0" i="1" smtClean="0">
                          <a:latin typeface="Cambria Math"/>
                        </a:rPr>
                        <m:t>−</m:t>
                      </m:r>
                      <m:r>
                        <a:rPr lang="de-DE" sz="1200" b="0" i="1" smtClean="0">
                          <a:latin typeface="Cambria Math"/>
                        </a:rPr>
                        <m:t>𝑡𝑖𝑚𝑒</m:t>
                      </m:r>
                      <m:r>
                        <a:rPr lang="de-DE" sz="1200" b="0" i="1" smtClean="0">
                          <a:latin typeface="Cambria Math"/>
                        </a:rPr>
                        <m:t>:      </m:t>
                      </m:r>
                      <m:r>
                        <a:rPr lang="de-DE" sz="1200" b="0" i="1" smtClean="0">
                          <a:latin typeface="Cambria Math"/>
                        </a:rPr>
                        <m:t>𝑇</m:t>
                      </m:r>
                      <m:r>
                        <a:rPr lang="de-DE" sz="1200" b="0" i="1" smtClean="0">
                          <a:latin typeface="Cambria Math"/>
                        </a:rPr>
                        <m:t>=</m:t>
                      </m:r>
                      <m:f>
                        <m:fPr>
                          <m:type m:val="skw"/>
                          <m:ctrlPr>
                            <a:rPr lang="de-DE" sz="1200" b="0" i="1" smtClean="0">
                              <a:latin typeface="Cambria Math"/>
                            </a:rPr>
                          </m:ctrlPr>
                        </m:fPr>
                        <m:num>
                          <m:r>
                            <a:rPr lang="de-DE" sz="1200" b="0" i="1" smtClean="0">
                              <a:latin typeface="Cambria Math"/>
                            </a:rPr>
                            <m:t>𝑠</m:t>
                          </m:r>
                        </m:num>
                        <m:den>
                          <m:sSub>
                            <m:sSubPr>
                              <m:ctrlPr>
                                <a:rPr lang="de-DE" sz="1200" b="0" i="1" smtClean="0">
                                  <a:latin typeface="Cambria Math"/>
                                </a:rPr>
                              </m:ctrlPr>
                            </m:sSubPr>
                            <m:e>
                              <m:r>
                                <a:rPr lang="de-DE" sz="1200" b="0" i="1" smtClean="0">
                                  <a:latin typeface="Cambria Math"/>
                                </a:rPr>
                                <m:t>𝑣</m:t>
                              </m:r>
                            </m:e>
                            <m:sub>
                              <m:r>
                                <a:rPr lang="de-DE" sz="1200" b="0" i="1" smtClean="0">
                                  <a:latin typeface="Cambria Math"/>
                                </a:rPr>
                                <m:t>𝑑𝑟𝑖𝑓𝑡</m:t>
                              </m:r>
                            </m:sub>
                          </m:sSub>
                        </m:den>
                      </m:f>
                    </m:oMath>
                  </m:oMathPara>
                </a14:m>
                <a:endParaRPr lang="en-US" sz="1200" dirty="0"/>
              </a:p>
            </p:txBody>
          </p:sp>
        </mc:Choice>
        <mc:Fallback>
          <p:sp>
            <p:nvSpPr>
              <p:cNvPr id="6" name="Textfeld 5"/>
              <p:cNvSpPr txBox="1">
                <a:spLocks noRot="1" noChangeAspect="1" noMove="1" noResize="1" noEditPoints="1" noAdjustHandles="1" noChangeArrowheads="1" noChangeShapeType="1" noTextEdit="1"/>
              </p:cNvSpPr>
              <p:nvPr/>
            </p:nvSpPr>
            <p:spPr>
              <a:xfrm>
                <a:off x="720000" y="4212000"/>
                <a:ext cx="2162836" cy="326243"/>
              </a:xfrm>
              <a:prstGeom prst="rect">
                <a:avLst/>
              </a:prstGeom>
              <a:blipFill rotWithShape="1">
                <a:blip r:embed="rId5"/>
                <a:stretch>
                  <a:fillRect t="-105660" r="-5352" b="-1660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feld 8"/>
              <p:cNvSpPr txBox="1"/>
              <p:nvPr/>
            </p:nvSpPr>
            <p:spPr>
              <a:xfrm>
                <a:off x="1836000" y="4572000"/>
                <a:ext cx="1844800" cy="27699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de-DE" sz="1200" b="0" i="1" smtClean="0">
                          <a:latin typeface="Cambria Math"/>
                        </a:rPr>
                        <m:t>𝑠</m:t>
                      </m:r>
                      <m:r>
                        <a:rPr lang="de-DE" sz="1200" b="0" i="1" smtClean="0">
                          <a:latin typeface="Cambria Math"/>
                        </a:rPr>
                        <m:t>=</m:t>
                      </m:r>
                      <m:r>
                        <a:rPr lang="de-DE" sz="1200" b="0" i="1" smtClean="0">
                          <a:latin typeface="Cambria Math"/>
                        </a:rPr>
                        <m:t>𝑑</m:t>
                      </m:r>
                      <m:r>
                        <a:rPr lang="de-DE" sz="1200" b="0" i="1" smtClean="0">
                          <a:latin typeface="Cambria Math"/>
                        </a:rPr>
                        <m:t>−ℓ</m:t>
                      </m:r>
                      <m:d>
                        <m:dPr>
                          <m:ctrlPr>
                            <a:rPr lang="de-DE" sz="1200" b="0" i="1" smtClean="0">
                              <a:latin typeface="Cambria Math"/>
                              <a:ea typeface="Cambria Math"/>
                            </a:rPr>
                          </m:ctrlPr>
                        </m:dPr>
                        <m:e>
                          <m:r>
                            <a:rPr lang="de-DE" sz="1200" b="0" i="1" smtClean="0">
                              <a:latin typeface="Cambria Math"/>
                              <a:ea typeface="Cambria Math"/>
                            </a:rPr>
                            <m:t>𝐸</m:t>
                          </m:r>
                          <m:r>
                            <a:rPr lang="de-DE" sz="1200" b="0" i="1" smtClean="0">
                              <a:latin typeface="Cambria Math"/>
                              <a:ea typeface="Cambria Math"/>
                            </a:rPr>
                            <m:t>,</m:t>
                          </m:r>
                          <m:r>
                            <a:rPr lang="de-DE" sz="1200" b="0" i="1" smtClean="0">
                              <a:latin typeface="Cambria Math"/>
                              <a:ea typeface="Cambria Math"/>
                            </a:rPr>
                            <m:t>𝐴</m:t>
                          </m:r>
                        </m:e>
                      </m:d>
                      <m:r>
                        <a:rPr lang="de-DE" sz="1200" b="0" i="1" smtClean="0">
                          <a:latin typeface="Cambria Math"/>
                          <a:ea typeface="Cambria Math"/>
                        </a:rPr>
                        <m:t>∙</m:t>
                      </m:r>
                      <m:r>
                        <a:rPr lang="de-DE" sz="1200" b="0" i="1" smtClean="0">
                          <a:latin typeface="Cambria Math"/>
                          <a:ea typeface="Cambria Math"/>
                        </a:rPr>
                        <m:t>𝑐𝑜𝑠</m:t>
                      </m:r>
                      <m:d>
                        <m:dPr>
                          <m:ctrlPr>
                            <a:rPr lang="de-DE" sz="1200" b="0" i="1" smtClean="0">
                              <a:latin typeface="Cambria Math"/>
                              <a:ea typeface="Cambria Math"/>
                            </a:rPr>
                          </m:ctrlPr>
                        </m:dPr>
                        <m:e>
                          <m:r>
                            <a:rPr lang="de-DE" sz="1200" b="0" i="1" smtClean="0">
                              <a:latin typeface="Cambria Math"/>
                              <a:ea typeface="Cambria Math"/>
                            </a:rPr>
                            <m:t>𝜗</m:t>
                          </m:r>
                        </m:e>
                      </m:d>
                    </m:oMath>
                  </m:oMathPara>
                </a14:m>
                <a:endParaRPr lang="en-US" sz="1200" dirty="0"/>
              </a:p>
            </p:txBody>
          </p:sp>
        </mc:Choice>
        <mc:Fallback>
          <p:sp>
            <p:nvSpPr>
              <p:cNvPr id="9" name="Textfeld 8"/>
              <p:cNvSpPr txBox="1">
                <a:spLocks noRot="1" noChangeAspect="1" noMove="1" noResize="1" noEditPoints="1" noAdjustHandles="1" noChangeArrowheads="1" noChangeShapeType="1" noTextEdit="1"/>
              </p:cNvSpPr>
              <p:nvPr/>
            </p:nvSpPr>
            <p:spPr>
              <a:xfrm>
                <a:off x="1836000" y="4572000"/>
                <a:ext cx="1844800" cy="276999"/>
              </a:xfrm>
              <a:prstGeom prst="rect">
                <a:avLst/>
              </a:prstGeom>
              <a:blipFill rotWithShape="1">
                <a:blip r:embed="rId6"/>
                <a:stretch>
                  <a:fillRect/>
                </a:stretch>
              </a:blipFill>
            </p:spPr>
            <p:txBody>
              <a:bodyPr/>
              <a:lstStyle/>
              <a:p>
                <a:r>
                  <a:rPr lang="en-US">
                    <a:noFill/>
                  </a:rPr>
                  <a:t> </a:t>
                </a:r>
              </a:p>
            </p:txBody>
          </p:sp>
        </mc:Fallback>
      </mc:AlternateContent>
      <p:sp>
        <p:nvSpPr>
          <p:cNvPr id="10" name="Textfeld 9"/>
          <p:cNvSpPr txBox="1"/>
          <p:nvPr/>
        </p:nvSpPr>
        <p:spPr>
          <a:xfrm>
            <a:off x="8064000" y="2268000"/>
            <a:ext cx="73738" cy="184666"/>
          </a:xfrm>
          <a:prstGeom prst="rect">
            <a:avLst/>
          </a:prstGeom>
          <a:solidFill>
            <a:schemeClr val="bg1"/>
          </a:solidFill>
        </p:spPr>
        <p:txBody>
          <a:bodyPr wrap="none" lIns="0" tIns="0" rIns="0" bIns="0" rtlCol="0">
            <a:spAutoFit/>
          </a:bodyPr>
          <a:lstStyle/>
          <a:p>
            <a:r>
              <a:rPr lang="en-US" sz="1200" dirty="0" smtClean="0">
                <a:latin typeface="Times New Roman" panose="02020603050405020304" pitchFamily="18" charset="0"/>
                <a:cs typeface="Times New Roman" panose="02020603050405020304" pitchFamily="18" charset="0"/>
              </a:rPr>
              <a:t>ℓ</a:t>
            </a:r>
            <a:endParaRPr lang="en-US" sz="1200"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7848000" y="2196000"/>
            <a:ext cx="149647" cy="184666"/>
          </a:xfrm>
          <a:prstGeom prst="rect">
            <a:avLst/>
          </a:prstGeom>
          <a:solidFill>
            <a:schemeClr val="bg1"/>
          </a:solidFill>
        </p:spPr>
        <p:txBody>
          <a:bodyPr wrap="none" lIns="36000" tIns="0" rIns="36000" bIns="0" rtlCol="0">
            <a:spAutoFit/>
          </a:bodyPr>
          <a:lstStyle/>
          <a:p>
            <a:r>
              <a:rPr lang="en-US" sz="1200" dirty="0">
                <a:latin typeface="Times New Roman" panose="02020603050405020304" pitchFamily="18" charset="0"/>
                <a:cs typeface="Times New Roman" panose="02020603050405020304" pitchFamily="18" charset="0"/>
              </a:rPr>
              <a:t>ϑ</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71457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smtClean="0">
                <a:solidFill>
                  <a:srgbClr val="0000CC"/>
                </a:solidFill>
                <a:latin typeface="Times New Roman" pitchFamily="18" charset="0"/>
                <a:ea typeface="ＭＳ Ｐゴシック" pitchFamily="34" charset="-128"/>
              </a:rPr>
              <a:t>Determination of the azimuthal angle</a:t>
            </a:r>
            <a:endParaRPr lang="en-US" altLang="de-DE" sz="2600" b="1" dirty="0" smtClean="0">
              <a:solidFill>
                <a:srgbClr val="0000CC"/>
              </a:solidFill>
              <a:latin typeface="Times New Roman" pitchFamily="18" charset="0"/>
              <a:ea typeface="ＭＳ Ｐゴシック" pitchFamily="34" charset="-128"/>
            </a:endParaRPr>
          </a:p>
        </p:txBody>
      </p:sp>
      <p:sp>
        <p:nvSpPr>
          <p:cNvPr id="2" name="Textfeld 1"/>
          <p:cNvSpPr txBox="1"/>
          <p:nvPr/>
        </p:nvSpPr>
        <p:spPr>
          <a:xfrm>
            <a:off x="720000" y="1440000"/>
            <a:ext cx="566757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energy </a:t>
            </a:r>
            <a:r>
              <a:rPr lang="en-US" dirty="0" smtClean="0">
                <a:latin typeface="Times New Roman" panose="02020603050405020304" pitchFamily="18" charset="0"/>
                <a:cs typeface="Times New Roman" panose="02020603050405020304" pitchFamily="18" charset="0"/>
              </a:rPr>
              <a:t>signal of cathode sections </a:t>
            </a:r>
            <a:r>
              <a:rPr lang="en-US" dirty="0" smtClean="0">
                <a:latin typeface="Times New Roman"/>
                <a:cs typeface="Times New Roman"/>
              </a:rPr>
              <a:t>→ azimuthal angle </a:t>
            </a:r>
            <a:r>
              <a:rPr lang="el-GR" dirty="0" smtClean="0">
                <a:latin typeface="Times New Roman"/>
                <a:cs typeface="Times New Roman"/>
              </a:rPr>
              <a:t>φ</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extfeld 2"/>
              <p:cNvSpPr txBox="1"/>
              <p:nvPr/>
            </p:nvSpPr>
            <p:spPr>
              <a:xfrm>
                <a:off x="5040000" y="3112762"/>
                <a:ext cx="1425455" cy="53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a:rPr>
                          </m:ctrlPr>
                        </m:sSubPr>
                        <m:e>
                          <m:r>
                            <a:rPr lang="de-DE" sz="1400" b="0" i="1" smtClean="0">
                              <a:solidFill>
                                <a:srgbClr val="0000CC"/>
                              </a:solidFill>
                              <a:latin typeface="Cambria Math"/>
                            </a:rPr>
                            <m:t>𝑉</m:t>
                          </m:r>
                        </m:e>
                        <m:sub>
                          <m:r>
                            <a:rPr lang="de-DE" sz="1400" b="0" i="1" smtClean="0">
                              <a:solidFill>
                                <a:srgbClr val="0000CC"/>
                              </a:solidFill>
                              <a:latin typeface="Cambria Math"/>
                            </a:rPr>
                            <m:t>13</m:t>
                          </m:r>
                        </m:sub>
                      </m:sSub>
                      <m:r>
                        <a:rPr lang="de-DE" sz="1400" b="0" i="1" smtClean="0">
                          <a:solidFill>
                            <a:srgbClr val="0000CC"/>
                          </a:solidFill>
                          <a:latin typeface="Cambria Math"/>
                        </a:rPr>
                        <m:t>=</m:t>
                      </m:r>
                      <m:f>
                        <m:fPr>
                          <m:ctrlPr>
                            <a:rPr lang="de-DE" sz="1400" b="0" i="1" smtClean="0">
                              <a:solidFill>
                                <a:srgbClr val="0000CC"/>
                              </a:solidFill>
                              <a:latin typeface="Cambria Math"/>
                            </a:rPr>
                          </m:ctrlPr>
                        </m:fPr>
                        <m:num>
                          <m:sSub>
                            <m:sSubPr>
                              <m:ctrlPr>
                                <a:rPr lang="de-DE" sz="1400" b="0" i="1" smtClean="0">
                                  <a:solidFill>
                                    <a:srgbClr val="0000CC"/>
                                  </a:solidFill>
                                  <a:latin typeface="Cambria Math"/>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1</m:t>
                              </m:r>
                            </m:sub>
                          </m:sSub>
                        </m:num>
                        <m:den>
                          <m:sSub>
                            <m:sSubPr>
                              <m:ctrlPr>
                                <a:rPr lang="de-DE" sz="1400" b="0" i="1" smtClean="0">
                                  <a:solidFill>
                                    <a:srgbClr val="0000CC"/>
                                  </a:solidFill>
                                  <a:latin typeface="Cambria Math"/>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1</m:t>
                              </m:r>
                            </m:sub>
                          </m:sSub>
                          <m:r>
                            <a:rPr lang="de-DE" sz="1400" b="0" i="1" smtClean="0">
                              <a:solidFill>
                                <a:srgbClr val="0000CC"/>
                              </a:solidFill>
                              <a:latin typeface="Cambria Math"/>
                            </a:rPr>
                            <m:t>+</m:t>
                          </m:r>
                          <m:sSub>
                            <m:sSubPr>
                              <m:ctrlPr>
                                <a:rPr lang="de-DE" sz="1400" b="0" i="1" smtClean="0">
                                  <a:solidFill>
                                    <a:srgbClr val="0000CC"/>
                                  </a:solidFill>
                                  <a:latin typeface="Cambria Math"/>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3</m:t>
                              </m:r>
                            </m:sub>
                          </m:sSub>
                        </m:den>
                      </m:f>
                    </m:oMath>
                  </m:oMathPara>
                </a14:m>
                <a:endParaRPr lang="en-US" sz="1400" dirty="0">
                  <a:solidFill>
                    <a:srgbClr val="0000CC"/>
                  </a:solidFill>
                </a:endParaRPr>
              </a:p>
            </p:txBody>
          </p:sp>
        </mc:Choice>
        <mc:Fallback>
          <p:sp>
            <p:nvSpPr>
              <p:cNvPr id="3" name="Textfeld 2"/>
              <p:cNvSpPr txBox="1">
                <a:spLocks noRot="1" noChangeAspect="1" noMove="1" noResize="1" noEditPoints="1" noAdjustHandles="1" noChangeArrowheads="1" noChangeShapeType="1" noTextEdit="1"/>
              </p:cNvSpPr>
              <p:nvPr/>
            </p:nvSpPr>
            <p:spPr>
              <a:xfrm>
                <a:off x="5040000" y="3112762"/>
                <a:ext cx="1425455" cy="53226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feld 5"/>
              <p:cNvSpPr txBox="1"/>
              <p:nvPr/>
            </p:nvSpPr>
            <p:spPr>
              <a:xfrm>
                <a:off x="7020000" y="3112762"/>
                <a:ext cx="1429622" cy="53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a:rPr>
                          </m:ctrlPr>
                        </m:sSubPr>
                        <m:e>
                          <m:r>
                            <a:rPr lang="de-DE" sz="1400" b="0" i="1" smtClean="0">
                              <a:solidFill>
                                <a:srgbClr val="0000CC"/>
                              </a:solidFill>
                              <a:latin typeface="Cambria Math"/>
                            </a:rPr>
                            <m:t>𝑉</m:t>
                          </m:r>
                        </m:e>
                        <m:sub>
                          <m:r>
                            <a:rPr lang="de-DE" sz="1400" b="0" i="1" smtClean="0">
                              <a:solidFill>
                                <a:srgbClr val="0000CC"/>
                              </a:solidFill>
                              <a:latin typeface="Cambria Math"/>
                            </a:rPr>
                            <m:t>24</m:t>
                          </m:r>
                        </m:sub>
                      </m:sSub>
                      <m:r>
                        <a:rPr lang="de-DE" sz="1400" b="0" i="1" smtClean="0">
                          <a:solidFill>
                            <a:srgbClr val="0000CC"/>
                          </a:solidFill>
                          <a:latin typeface="Cambria Math"/>
                        </a:rPr>
                        <m:t>=</m:t>
                      </m:r>
                      <m:f>
                        <m:fPr>
                          <m:ctrlPr>
                            <a:rPr lang="de-DE" sz="1400" b="0" i="1" smtClean="0">
                              <a:solidFill>
                                <a:srgbClr val="0000CC"/>
                              </a:solidFill>
                              <a:latin typeface="Cambria Math"/>
                            </a:rPr>
                          </m:ctrlPr>
                        </m:fPr>
                        <m:num>
                          <m:sSub>
                            <m:sSubPr>
                              <m:ctrlPr>
                                <a:rPr lang="de-DE" sz="1400" b="0" i="1" smtClean="0">
                                  <a:solidFill>
                                    <a:srgbClr val="0000CC"/>
                                  </a:solidFill>
                                  <a:latin typeface="Cambria Math"/>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2</m:t>
                              </m:r>
                            </m:sub>
                          </m:sSub>
                        </m:num>
                        <m:den>
                          <m:sSub>
                            <m:sSubPr>
                              <m:ctrlPr>
                                <a:rPr lang="de-DE" sz="1400" b="0" i="1" smtClean="0">
                                  <a:solidFill>
                                    <a:srgbClr val="0000CC"/>
                                  </a:solidFill>
                                  <a:latin typeface="Cambria Math"/>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2</m:t>
                              </m:r>
                            </m:sub>
                          </m:sSub>
                          <m:r>
                            <a:rPr lang="de-DE" sz="1400" b="0" i="1" smtClean="0">
                              <a:solidFill>
                                <a:srgbClr val="0000CC"/>
                              </a:solidFill>
                              <a:latin typeface="Cambria Math"/>
                            </a:rPr>
                            <m:t>+</m:t>
                          </m:r>
                          <m:sSub>
                            <m:sSubPr>
                              <m:ctrlPr>
                                <a:rPr lang="de-DE" sz="1400" b="0" i="1" smtClean="0">
                                  <a:solidFill>
                                    <a:srgbClr val="0000CC"/>
                                  </a:solidFill>
                                  <a:latin typeface="Cambria Math"/>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4</m:t>
                              </m:r>
                            </m:sub>
                          </m:sSub>
                        </m:den>
                      </m:f>
                    </m:oMath>
                  </m:oMathPara>
                </a14:m>
                <a:endParaRPr lang="en-US" sz="1400" dirty="0">
                  <a:solidFill>
                    <a:srgbClr val="0000CC"/>
                  </a:solidFill>
                </a:endParaRPr>
              </a:p>
            </p:txBody>
          </p:sp>
        </mc:Choice>
        <mc:Fallback>
          <p:sp>
            <p:nvSpPr>
              <p:cNvPr id="6" name="Textfeld 5"/>
              <p:cNvSpPr txBox="1">
                <a:spLocks noRot="1" noChangeAspect="1" noMove="1" noResize="1" noEditPoints="1" noAdjustHandles="1" noChangeArrowheads="1" noChangeShapeType="1" noTextEdit="1"/>
              </p:cNvSpPr>
              <p:nvPr/>
            </p:nvSpPr>
            <p:spPr>
              <a:xfrm>
                <a:off x="7020000" y="3112762"/>
                <a:ext cx="1429622" cy="53226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feld 4"/>
              <p:cNvSpPr txBox="1"/>
              <p:nvPr/>
            </p:nvSpPr>
            <p:spPr>
              <a:xfrm>
                <a:off x="5760000" y="4187242"/>
                <a:ext cx="2015359" cy="681918"/>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𝑡𝑎𝑛</m:t>
                      </m:r>
                      <m:r>
                        <a:rPr lang="de-DE" b="0" i="1" smtClean="0">
                          <a:latin typeface="Cambria Math"/>
                          <a:ea typeface="Cambria Math"/>
                        </a:rPr>
                        <m:t>𝜑</m:t>
                      </m:r>
                      <m:r>
                        <a:rPr lang="de-DE" b="0" i="1" smtClean="0">
                          <a:latin typeface="Cambria Math"/>
                          <a:ea typeface="Cambria Math"/>
                        </a:rPr>
                        <m:t>=</m:t>
                      </m:r>
                      <m:f>
                        <m:fPr>
                          <m:ctrlPr>
                            <a:rPr lang="de-DE" b="0" i="1" smtClean="0">
                              <a:latin typeface="Cambria Math"/>
                              <a:ea typeface="Cambria Math"/>
                            </a:rPr>
                          </m:ctrlPr>
                        </m:fPr>
                        <m:num>
                          <m:sSub>
                            <m:sSubPr>
                              <m:ctrlPr>
                                <a:rPr lang="de-DE" b="0" i="1" smtClean="0">
                                  <a:latin typeface="Cambria Math"/>
                                  <a:ea typeface="Cambria Math"/>
                                </a:rPr>
                              </m:ctrlPr>
                            </m:sSubPr>
                            <m:e>
                              <m:r>
                                <a:rPr lang="de-DE" b="0" i="1" smtClean="0">
                                  <a:latin typeface="Cambria Math"/>
                                  <a:ea typeface="Cambria Math"/>
                                </a:rPr>
                                <m:t>𝑉</m:t>
                              </m:r>
                            </m:e>
                            <m:sub>
                              <m:r>
                                <a:rPr lang="de-DE" b="0" i="1" smtClean="0">
                                  <a:latin typeface="Cambria Math"/>
                                  <a:ea typeface="Cambria Math"/>
                                </a:rPr>
                                <m:t>24</m:t>
                              </m:r>
                            </m:sub>
                          </m:sSub>
                          <m:r>
                            <a:rPr lang="de-DE" b="0" i="1" smtClean="0">
                              <a:latin typeface="Cambria Math"/>
                              <a:ea typeface="Cambria Math"/>
                            </a:rPr>
                            <m:t>−0.5</m:t>
                          </m:r>
                        </m:num>
                        <m:den>
                          <m:sSub>
                            <m:sSubPr>
                              <m:ctrlPr>
                                <a:rPr lang="de-DE" b="0" i="1" smtClean="0">
                                  <a:latin typeface="Cambria Math"/>
                                  <a:ea typeface="Cambria Math"/>
                                </a:rPr>
                              </m:ctrlPr>
                            </m:sSubPr>
                            <m:e>
                              <m:r>
                                <a:rPr lang="de-DE" b="0" i="1" smtClean="0">
                                  <a:latin typeface="Cambria Math"/>
                                  <a:ea typeface="Cambria Math"/>
                                </a:rPr>
                                <m:t>𝑉</m:t>
                              </m:r>
                            </m:e>
                            <m:sub>
                              <m:r>
                                <a:rPr lang="de-DE" b="0" i="1" smtClean="0">
                                  <a:latin typeface="Cambria Math"/>
                                  <a:ea typeface="Cambria Math"/>
                                </a:rPr>
                                <m:t>13</m:t>
                              </m:r>
                            </m:sub>
                          </m:sSub>
                          <m:r>
                            <a:rPr lang="de-DE" b="0" i="1" smtClean="0">
                              <a:latin typeface="Cambria Math"/>
                              <a:ea typeface="Cambria Math"/>
                            </a:rPr>
                            <m:t>−0.5</m:t>
                          </m:r>
                        </m:den>
                      </m:f>
                    </m:oMath>
                  </m:oMathPara>
                </a14:m>
                <a:endParaRPr lang="en-US" dirty="0"/>
              </a:p>
            </p:txBody>
          </p:sp>
        </mc:Choice>
        <mc:Fallback>
          <p:sp>
            <p:nvSpPr>
              <p:cNvPr id="5" name="Textfeld 4"/>
              <p:cNvSpPr txBox="1">
                <a:spLocks noRot="1" noChangeAspect="1" noMove="1" noResize="1" noEditPoints="1" noAdjustHandles="1" noChangeArrowheads="1" noChangeShapeType="1" noTextEdit="1"/>
              </p:cNvSpPr>
              <p:nvPr/>
            </p:nvSpPr>
            <p:spPr>
              <a:xfrm>
                <a:off x="5760000" y="4187242"/>
                <a:ext cx="2015359" cy="681918"/>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p:pic>
        <p:nvPicPr>
          <p:cNvPr id="3074" name="Picture 2" descr="D:\web-docs\FISSION\fission_setup\img2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000" y="2340000"/>
            <a:ext cx="3705225"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5040000" y="2329716"/>
            <a:ext cx="3744415" cy="523220"/>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energy signals of the four sectors depend on the orientation of the fission axis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05609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smtClean="0">
                <a:solidFill>
                  <a:srgbClr val="0000CC"/>
                </a:solidFill>
                <a:latin typeface="Times New Roman" pitchFamily="18" charset="0"/>
                <a:ea typeface="ＭＳ Ｐゴシック" pitchFamily="34" charset="-128"/>
              </a:rPr>
              <a:t>Determination of the azimuthal angle</a:t>
            </a:r>
            <a:endParaRPr lang="en-US" altLang="de-DE" sz="2600" b="1" dirty="0" smtClean="0">
              <a:solidFill>
                <a:srgbClr val="0000CC"/>
              </a:solidFill>
              <a:latin typeface="Times New Roman" pitchFamily="18" charset="0"/>
              <a:ea typeface="ＭＳ Ｐゴシック" pitchFamily="34"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98" y="1988840"/>
            <a:ext cx="4238916" cy="411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720000" y="1440000"/>
            <a:ext cx="466954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energy ratios for different emission angles </a:t>
            </a:r>
            <a:r>
              <a:rPr lang="el-GR" dirty="0" smtClean="0">
                <a:latin typeface="Times New Roman"/>
                <a:cs typeface="Times New Roman"/>
              </a:rPr>
              <a:t>ϑ</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feld 2"/>
              <p:cNvSpPr txBox="1"/>
              <p:nvPr/>
            </p:nvSpPr>
            <p:spPr>
              <a:xfrm>
                <a:off x="5040000" y="2520000"/>
                <a:ext cx="1425455" cy="53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a:rPr>
                          </m:ctrlPr>
                        </m:sSubPr>
                        <m:e>
                          <m:r>
                            <a:rPr lang="de-DE" sz="1400" b="0" i="1" smtClean="0">
                              <a:solidFill>
                                <a:srgbClr val="0000CC"/>
                              </a:solidFill>
                              <a:latin typeface="Cambria Math"/>
                            </a:rPr>
                            <m:t>𝑉</m:t>
                          </m:r>
                        </m:e>
                        <m:sub>
                          <m:r>
                            <a:rPr lang="de-DE" sz="1400" b="0" i="1" smtClean="0">
                              <a:solidFill>
                                <a:srgbClr val="0000CC"/>
                              </a:solidFill>
                              <a:latin typeface="Cambria Math"/>
                            </a:rPr>
                            <m:t>13</m:t>
                          </m:r>
                        </m:sub>
                      </m:sSub>
                      <m:r>
                        <a:rPr lang="de-DE" sz="1400" b="0" i="1" smtClean="0">
                          <a:solidFill>
                            <a:srgbClr val="0000CC"/>
                          </a:solidFill>
                          <a:latin typeface="Cambria Math"/>
                        </a:rPr>
                        <m:t>=</m:t>
                      </m:r>
                      <m:f>
                        <m:fPr>
                          <m:ctrlPr>
                            <a:rPr lang="de-DE" sz="1400" b="0" i="1" smtClean="0">
                              <a:solidFill>
                                <a:srgbClr val="0000CC"/>
                              </a:solidFill>
                              <a:latin typeface="Cambria Math"/>
                            </a:rPr>
                          </m:ctrlPr>
                        </m:fPr>
                        <m:num>
                          <m:sSub>
                            <m:sSubPr>
                              <m:ctrlPr>
                                <a:rPr lang="de-DE" sz="1400" b="0" i="1" smtClean="0">
                                  <a:solidFill>
                                    <a:srgbClr val="0000CC"/>
                                  </a:solidFill>
                                  <a:latin typeface="Cambria Math"/>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1</m:t>
                              </m:r>
                            </m:sub>
                          </m:sSub>
                        </m:num>
                        <m:den>
                          <m:sSub>
                            <m:sSubPr>
                              <m:ctrlPr>
                                <a:rPr lang="de-DE" sz="1400" b="0" i="1" smtClean="0">
                                  <a:solidFill>
                                    <a:srgbClr val="0000CC"/>
                                  </a:solidFill>
                                  <a:latin typeface="Cambria Math"/>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1</m:t>
                              </m:r>
                            </m:sub>
                          </m:sSub>
                          <m:r>
                            <a:rPr lang="de-DE" sz="1400" b="0" i="1" smtClean="0">
                              <a:solidFill>
                                <a:srgbClr val="0000CC"/>
                              </a:solidFill>
                              <a:latin typeface="Cambria Math"/>
                            </a:rPr>
                            <m:t>+</m:t>
                          </m:r>
                          <m:sSub>
                            <m:sSubPr>
                              <m:ctrlPr>
                                <a:rPr lang="de-DE" sz="1400" b="0" i="1" smtClean="0">
                                  <a:solidFill>
                                    <a:srgbClr val="0000CC"/>
                                  </a:solidFill>
                                  <a:latin typeface="Cambria Math"/>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3</m:t>
                              </m:r>
                            </m:sub>
                          </m:sSub>
                        </m:den>
                      </m:f>
                    </m:oMath>
                  </m:oMathPara>
                </a14:m>
                <a:endParaRPr lang="en-US" sz="1400" dirty="0">
                  <a:solidFill>
                    <a:srgbClr val="0000CC"/>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5040000" y="2520000"/>
                <a:ext cx="1425455" cy="53226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7020000" y="2520000"/>
                <a:ext cx="1429622" cy="53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a:rPr>
                          </m:ctrlPr>
                        </m:sSubPr>
                        <m:e>
                          <m:r>
                            <a:rPr lang="de-DE" sz="1400" b="0" i="1" smtClean="0">
                              <a:solidFill>
                                <a:srgbClr val="0000CC"/>
                              </a:solidFill>
                              <a:latin typeface="Cambria Math"/>
                            </a:rPr>
                            <m:t>𝑉</m:t>
                          </m:r>
                        </m:e>
                        <m:sub>
                          <m:r>
                            <a:rPr lang="de-DE" sz="1400" b="0" i="1" smtClean="0">
                              <a:solidFill>
                                <a:srgbClr val="0000CC"/>
                              </a:solidFill>
                              <a:latin typeface="Cambria Math"/>
                            </a:rPr>
                            <m:t>24</m:t>
                          </m:r>
                        </m:sub>
                      </m:sSub>
                      <m:r>
                        <a:rPr lang="de-DE" sz="1400" b="0" i="1" smtClean="0">
                          <a:solidFill>
                            <a:srgbClr val="0000CC"/>
                          </a:solidFill>
                          <a:latin typeface="Cambria Math"/>
                        </a:rPr>
                        <m:t>=</m:t>
                      </m:r>
                      <m:f>
                        <m:fPr>
                          <m:ctrlPr>
                            <a:rPr lang="de-DE" sz="1400" b="0" i="1" smtClean="0">
                              <a:solidFill>
                                <a:srgbClr val="0000CC"/>
                              </a:solidFill>
                              <a:latin typeface="Cambria Math"/>
                            </a:rPr>
                          </m:ctrlPr>
                        </m:fPr>
                        <m:num>
                          <m:sSub>
                            <m:sSubPr>
                              <m:ctrlPr>
                                <a:rPr lang="de-DE" sz="1400" b="0" i="1" smtClean="0">
                                  <a:solidFill>
                                    <a:srgbClr val="0000CC"/>
                                  </a:solidFill>
                                  <a:latin typeface="Cambria Math"/>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2</m:t>
                              </m:r>
                            </m:sub>
                          </m:sSub>
                        </m:num>
                        <m:den>
                          <m:sSub>
                            <m:sSubPr>
                              <m:ctrlPr>
                                <a:rPr lang="de-DE" sz="1400" b="0" i="1" smtClean="0">
                                  <a:solidFill>
                                    <a:srgbClr val="0000CC"/>
                                  </a:solidFill>
                                  <a:latin typeface="Cambria Math"/>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2</m:t>
                              </m:r>
                            </m:sub>
                          </m:sSub>
                          <m:r>
                            <a:rPr lang="de-DE" sz="1400" b="0" i="1" smtClean="0">
                              <a:solidFill>
                                <a:srgbClr val="0000CC"/>
                              </a:solidFill>
                              <a:latin typeface="Cambria Math"/>
                            </a:rPr>
                            <m:t>+</m:t>
                          </m:r>
                          <m:sSub>
                            <m:sSubPr>
                              <m:ctrlPr>
                                <a:rPr lang="de-DE" sz="1400" b="0" i="1" smtClean="0">
                                  <a:solidFill>
                                    <a:srgbClr val="0000CC"/>
                                  </a:solidFill>
                                  <a:latin typeface="Cambria Math"/>
                                </a:rPr>
                              </m:ctrlPr>
                            </m:sSubPr>
                            <m:e>
                              <m:r>
                                <a:rPr lang="de-DE" sz="1400" b="0" i="1" smtClean="0">
                                  <a:solidFill>
                                    <a:srgbClr val="0000CC"/>
                                  </a:solidFill>
                                  <a:latin typeface="Cambria Math"/>
                                </a:rPr>
                                <m:t>𝐸</m:t>
                              </m:r>
                            </m:e>
                            <m:sub>
                              <m:r>
                                <a:rPr lang="de-DE" sz="1400" b="0" i="1" smtClean="0">
                                  <a:solidFill>
                                    <a:srgbClr val="0000CC"/>
                                  </a:solidFill>
                                  <a:latin typeface="Cambria Math"/>
                                </a:rPr>
                                <m:t>𝑆</m:t>
                              </m:r>
                              <m:r>
                                <a:rPr lang="de-DE" sz="1400" b="0" i="1" smtClean="0">
                                  <a:solidFill>
                                    <a:srgbClr val="0000CC"/>
                                  </a:solidFill>
                                  <a:latin typeface="Cambria Math"/>
                                </a:rPr>
                                <m:t>4</m:t>
                              </m:r>
                            </m:sub>
                          </m:sSub>
                        </m:den>
                      </m:f>
                    </m:oMath>
                  </m:oMathPara>
                </a14:m>
                <a:endParaRPr lang="en-US" sz="1400" dirty="0">
                  <a:solidFill>
                    <a:srgbClr val="0000CC"/>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7020000" y="2520000"/>
                <a:ext cx="1429622" cy="53226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5760000" y="3780000"/>
                <a:ext cx="2015359" cy="681918"/>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𝑡𝑎𝑛</m:t>
                      </m:r>
                      <m:r>
                        <a:rPr lang="de-DE" b="0" i="1" smtClean="0">
                          <a:latin typeface="Cambria Math"/>
                          <a:ea typeface="Cambria Math"/>
                        </a:rPr>
                        <m:t>𝜑</m:t>
                      </m:r>
                      <m:r>
                        <a:rPr lang="de-DE" b="0" i="1" smtClean="0">
                          <a:latin typeface="Cambria Math"/>
                          <a:ea typeface="Cambria Math"/>
                        </a:rPr>
                        <m:t>=</m:t>
                      </m:r>
                      <m:f>
                        <m:fPr>
                          <m:ctrlPr>
                            <a:rPr lang="de-DE" b="0" i="1" smtClean="0">
                              <a:latin typeface="Cambria Math"/>
                              <a:ea typeface="Cambria Math"/>
                            </a:rPr>
                          </m:ctrlPr>
                        </m:fPr>
                        <m:num>
                          <m:sSub>
                            <m:sSubPr>
                              <m:ctrlPr>
                                <a:rPr lang="de-DE" b="0" i="1" smtClean="0">
                                  <a:latin typeface="Cambria Math"/>
                                  <a:ea typeface="Cambria Math"/>
                                </a:rPr>
                              </m:ctrlPr>
                            </m:sSubPr>
                            <m:e>
                              <m:r>
                                <a:rPr lang="de-DE" b="0" i="1" smtClean="0">
                                  <a:latin typeface="Cambria Math"/>
                                  <a:ea typeface="Cambria Math"/>
                                </a:rPr>
                                <m:t>𝑉</m:t>
                              </m:r>
                            </m:e>
                            <m:sub>
                              <m:r>
                                <a:rPr lang="de-DE" b="0" i="1" smtClean="0">
                                  <a:latin typeface="Cambria Math"/>
                                  <a:ea typeface="Cambria Math"/>
                                </a:rPr>
                                <m:t>24</m:t>
                              </m:r>
                            </m:sub>
                          </m:sSub>
                          <m:r>
                            <a:rPr lang="de-DE" b="0" i="1" smtClean="0">
                              <a:latin typeface="Cambria Math"/>
                              <a:ea typeface="Cambria Math"/>
                            </a:rPr>
                            <m:t>−0.5</m:t>
                          </m:r>
                        </m:num>
                        <m:den>
                          <m:sSub>
                            <m:sSubPr>
                              <m:ctrlPr>
                                <a:rPr lang="de-DE" b="0" i="1" smtClean="0">
                                  <a:latin typeface="Cambria Math"/>
                                  <a:ea typeface="Cambria Math"/>
                                </a:rPr>
                              </m:ctrlPr>
                            </m:sSubPr>
                            <m:e>
                              <m:r>
                                <a:rPr lang="de-DE" b="0" i="1" smtClean="0">
                                  <a:latin typeface="Cambria Math"/>
                                  <a:ea typeface="Cambria Math"/>
                                </a:rPr>
                                <m:t>𝑉</m:t>
                              </m:r>
                            </m:e>
                            <m:sub>
                              <m:r>
                                <a:rPr lang="de-DE" b="0" i="1" smtClean="0">
                                  <a:latin typeface="Cambria Math"/>
                                  <a:ea typeface="Cambria Math"/>
                                </a:rPr>
                                <m:t>13</m:t>
                              </m:r>
                            </m:sub>
                          </m:sSub>
                          <m:r>
                            <a:rPr lang="de-DE" b="0" i="1" smtClean="0">
                              <a:latin typeface="Cambria Math"/>
                              <a:ea typeface="Cambria Math"/>
                            </a:rPr>
                            <m:t>−0.5</m:t>
                          </m:r>
                        </m:den>
                      </m:f>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5760000" y="3780000"/>
                <a:ext cx="2015359" cy="681918"/>
              </a:xfrm>
              <a:prstGeom prst="rect">
                <a:avLst/>
              </a:prstGeom>
              <a:blipFill rotWithShape="1">
                <a:blip r:embed="rId5"/>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80157269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smtClean="0">
                <a:solidFill>
                  <a:srgbClr val="0000CC"/>
                </a:solidFill>
                <a:latin typeface="Times New Roman" pitchFamily="18" charset="0"/>
                <a:ea typeface="ＭＳ Ｐゴシック" pitchFamily="34" charset="-128"/>
              </a:rPr>
              <a:t>Details of the </a:t>
            </a:r>
            <a:r>
              <a:rPr lang="en-GB" altLang="de-DE" sz="2600" b="1" baseline="30000" dirty="0" smtClean="0">
                <a:solidFill>
                  <a:srgbClr val="0000CC"/>
                </a:solidFill>
                <a:latin typeface="Times New Roman" pitchFamily="18" charset="0"/>
                <a:ea typeface="ＭＳ Ｐゴシック" pitchFamily="34" charset="-128"/>
              </a:rPr>
              <a:t>252</a:t>
            </a:r>
            <a:r>
              <a:rPr lang="en-GB" altLang="de-DE" sz="2600" b="1" dirty="0" smtClean="0">
                <a:solidFill>
                  <a:srgbClr val="0000CC"/>
                </a:solidFill>
                <a:latin typeface="Times New Roman" pitchFamily="18" charset="0"/>
                <a:ea typeface="ＭＳ Ｐゴシック" pitchFamily="34" charset="-128"/>
              </a:rPr>
              <a:t>Cf decay</a:t>
            </a:r>
            <a:endParaRPr lang="en-US" altLang="de-DE" sz="2600" b="1" dirty="0" smtClean="0">
              <a:solidFill>
                <a:srgbClr val="0000CC"/>
              </a:solidFill>
              <a:latin typeface="Times New Roman" pitchFamily="18" charset="0"/>
              <a:ea typeface="ＭＳ Ｐゴシック" pitchFamily="34" charset="-128"/>
            </a:endParaRPr>
          </a:p>
        </p:txBody>
      </p:sp>
      <p:pic>
        <p:nvPicPr>
          <p:cNvPr id="1026" name="Picture 2" descr="D:\web-docs\FISSION\IMAGES\cf252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19" y="1195207"/>
            <a:ext cx="8993124" cy="393649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630000" y="1195200"/>
            <a:ext cx="291747" cy="153888"/>
          </a:xfrm>
          <a:prstGeom prst="rect">
            <a:avLst/>
          </a:prstGeom>
          <a:solidFill>
            <a:schemeClr val="bg1"/>
          </a:solidFill>
        </p:spPr>
        <p:txBody>
          <a:bodyPr wrap="none" lIns="0" tIns="0" rIns="0" bIns="0" rtlCol="0">
            <a:spAutoFit/>
          </a:bodyPr>
          <a:lstStyle/>
          <a:p>
            <a:pPr algn="ctr"/>
            <a:r>
              <a:rPr lang="de-DE" sz="1000" dirty="0" smtClean="0">
                <a:solidFill>
                  <a:srgbClr val="0000CC"/>
                </a:solidFill>
                <a:latin typeface="Times New Roman" panose="02020603050405020304" pitchFamily="18" charset="0"/>
                <a:cs typeface="Times New Roman" panose="02020603050405020304" pitchFamily="18" charset="0"/>
              </a:rPr>
              <a:t>  </a:t>
            </a:r>
            <a:r>
              <a:rPr lang="el-GR" sz="1000" dirty="0" smtClean="0">
                <a:solidFill>
                  <a:srgbClr val="0000CC"/>
                </a:solidFill>
                <a:latin typeface="Times New Roman" panose="02020603050405020304" pitchFamily="18" charset="0"/>
                <a:cs typeface="Times New Roman" panose="02020603050405020304" pitchFamily="18" charset="0"/>
              </a:rPr>
              <a:t>α</a:t>
            </a:r>
            <a:r>
              <a:rPr lang="de-DE" sz="1000" dirty="0" smtClean="0">
                <a:solidFill>
                  <a:srgbClr val="0000CC"/>
                </a:solidFill>
                <a:latin typeface="Times New Roman" panose="02020603050405020304" pitchFamily="18" charset="0"/>
                <a:cs typeface="Times New Roman" panose="02020603050405020304" pitchFamily="18" charset="0"/>
              </a:rPr>
              <a:t>´s: </a:t>
            </a:r>
            <a:endParaRPr lang="en-US" sz="1000" dirty="0">
              <a:solidFill>
                <a:srgbClr val="0000CC"/>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180000" y="1512000"/>
            <a:ext cx="476092" cy="153888"/>
          </a:xfrm>
          <a:prstGeom prst="rect">
            <a:avLst/>
          </a:prstGeom>
          <a:solidFill>
            <a:schemeClr val="bg1"/>
          </a:solidFill>
        </p:spPr>
        <p:txBody>
          <a:bodyPr wrap="none" lIns="0" tIns="0" rIns="0" bIns="0" rtlCol="0">
            <a:spAutoFit/>
          </a:bodyPr>
          <a:lstStyle/>
          <a:p>
            <a:r>
              <a:rPr lang="de-DE" sz="1000" dirty="0" smtClean="0">
                <a:solidFill>
                  <a:srgbClr val="0000CC"/>
                </a:solidFill>
                <a:latin typeface="Times New Roman" panose="02020603050405020304" pitchFamily="18" charset="0"/>
                <a:cs typeface="Times New Roman" panose="02020603050405020304" pitchFamily="18" charset="0"/>
              </a:rPr>
              <a:t>SF: 3.1%</a:t>
            </a:r>
            <a:endParaRPr lang="en-US" sz="1000" dirty="0">
              <a:solidFill>
                <a:srgbClr val="0000CC"/>
              </a:solidFill>
              <a:latin typeface="Times New Roman" panose="02020603050405020304" pitchFamily="18" charset="0"/>
              <a:cs typeface="Times New Roman" panose="02020603050405020304" pitchFamily="18" charset="0"/>
            </a:endParaRPr>
          </a:p>
        </p:txBody>
      </p:sp>
      <p:sp>
        <p:nvSpPr>
          <p:cNvPr id="7" name="Textfeld 6"/>
          <p:cNvSpPr txBox="1"/>
          <p:nvPr/>
        </p:nvSpPr>
        <p:spPr>
          <a:xfrm>
            <a:off x="648000" y="1368000"/>
            <a:ext cx="331822" cy="153888"/>
          </a:xfrm>
          <a:prstGeom prst="rect">
            <a:avLst/>
          </a:prstGeom>
          <a:solidFill>
            <a:schemeClr val="bg1"/>
          </a:solidFill>
        </p:spPr>
        <p:txBody>
          <a:bodyPr wrap="none" lIns="0" tIns="0" rIns="0" bIns="0" rtlCol="0">
            <a:spAutoFit/>
          </a:bodyPr>
          <a:lstStyle/>
          <a:p>
            <a:r>
              <a:rPr lang="de-DE" sz="1000" dirty="0" smtClean="0">
                <a:solidFill>
                  <a:srgbClr val="0000CC"/>
                </a:solidFill>
                <a:latin typeface="Times New Roman" panose="02020603050405020304" pitchFamily="18" charset="0"/>
                <a:cs typeface="Times New Roman" panose="02020603050405020304" pitchFamily="18" charset="0"/>
              </a:rPr>
              <a:t>96.9%</a:t>
            </a:r>
            <a:endParaRPr lang="en-US" sz="1000" dirty="0">
              <a:solidFill>
                <a:srgbClr val="0000CC"/>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36000" y="1800000"/>
            <a:ext cx="1230530" cy="830997"/>
          </a:xfrm>
          <a:prstGeom prst="rect">
            <a:avLst/>
          </a:prstGeom>
          <a:noFill/>
        </p:spPr>
        <p:txBody>
          <a:bodyPr wrap="none" rtlCol="0">
            <a:spAutoFit/>
          </a:bodyPr>
          <a:lstStyle/>
          <a:p>
            <a:r>
              <a:rPr lang="en-US" sz="1200" b="1" dirty="0">
                <a:solidFill>
                  <a:srgbClr val="FF0000"/>
                </a:solidFill>
                <a:latin typeface="Times New Roman" panose="02020603050405020304" pitchFamily="18" charset="0"/>
                <a:cs typeface="Times New Roman" panose="02020603050405020304" pitchFamily="18" charset="0"/>
              </a:rPr>
              <a:t>T</a:t>
            </a:r>
            <a:r>
              <a:rPr lang="en-US" sz="1200" b="1" baseline="-25000" dirty="0" smtClean="0">
                <a:solidFill>
                  <a:srgbClr val="FF0000"/>
                </a:solidFill>
                <a:latin typeface="Times New Roman" panose="02020603050405020304" pitchFamily="18" charset="0"/>
                <a:cs typeface="Times New Roman" panose="02020603050405020304" pitchFamily="18" charset="0"/>
              </a:rPr>
              <a:t>1/2</a:t>
            </a:r>
            <a:r>
              <a:rPr lang="en-US" sz="1200" b="1" dirty="0" smtClean="0">
                <a:solidFill>
                  <a:srgbClr val="FF0000"/>
                </a:solidFill>
                <a:latin typeface="Times New Roman" panose="02020603050405020304" pitchFamily="18" charset="0"/>
                <a:cs typeface="Times New Roman" panose="02020603050405020304" pitchFamily="18" charset="0"/>
              </a:rPr>
              <a:t> = 2.647 a</a:t>
            </a:r>
          </a:p>
          <a:p>
            <a:endParaRPr lang="en-US" sz="12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Q</a:t>
            </a:r>
            <a:r>
              <a:rPr lang="el-GR" sz="1200" baseline="-25000" dirty="0" smtClean="0">
                <a:latin typeface="Times New Roman"/>
                <a:cs typeface="Times New Roman"/>
              </a:rPr>
              <a:t>α</a:t>
            </a:r>
            <a:r>
              <a:rPr lang="de-DE" sz="1200" dirty="0" smtClean="0">
                <a:latin typeface="Times New Roman"/>
                <a:cs typeface="Times New Roman"/>
              </a:rPr>
              <a:t> = 6.217 </a:t>
            </a:r>
            <a:r>
              <a:rPr lang="de-DE" sz="1200" dirty="0" err="1" smtClean="0">
                <a:latin typeface="Times New Roman"/>
                <a:cs typeface="Times New Roman"/>
              </a:rPr>
              <a:t>MeV</a:t>
            </a:r>
            <a:endParaRPr lang="de-DE" sz="1200" dirty="0" smtClean="0">
              <a:latin typeface="Times New Roman"/>
              <a:cs typeface="Times New Roman"/>
            </a:endParaRPr>
          </a:p>
          <a:p>
            <a:r>
              <a:rPr lang="de-DE" sz="800" dirty="0">
                <a:latin typeface="Times New Roman"/>
                <a:cs typeface="Times New Roman"/>
              </a:rPr>
              <a:t> </a:t>
            </a:r>
            <a:r>
              <a:rPr lang="de-DE" sz="1200" dirty="0" smtClean="0">
                <a:latin typeface="Times New Roman"/>
                <a:cs typeface="Times New Roman"/>
              </a:rPr>
              <a:t>E</a:t>
            </a:r>
            <a:r>
              <a:rPr lang="el-GR" sz="1200" baseline="-25000" dirty="0" smtClean="0">
                <a:latin typeface="Times New Roman"/>
                <a:cs typeface="Times New Roman"/>
              </a:rPr>
              <a:t>α</a:t>
            </a:r>
            <a:r>
              <a:rPr lang="de-DE" sz="1200" dirty="0" smtClean="0">
                <a:latin typeface="Times New Roman"/>
                <a:cs typeface="Times New Roman"/>
              </a:rPr>
              <a:t> = 6.118 </a:t>
            </a:r>
            <a:r>
              <a:rPr lang="de-DE" sz="1200" dirty="0" err="1" smtClean="0">
                <a:latin typeface="Times New Roman"/>
                <a:cs typeface="Times New Roman"/>
              </a:rPr>
              <a:t>MeV</a:t>
            </a:r>
            <a:endParaRPr lang="en-US" sz="12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00" y="3420000"/>
            <a:ext cx="2098572" cy="307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2268000" y="3456000"/>
            <a:ext cx="120226" cy="276999"/>
          </a:xfrm>
          <a:prstGeom prst="rect">
            <a:avLst/>
          </a:prstGeom>
          <a:noFill/>
        </p:spPr>
        <p:txBody>
          <a:bodyPr wrap="none" lIns="0" tIns="0" rIns="0" bIns="0" rtlCol="0">
            <a:spAutoFit/>
          </a:bodyPr>
          <a:lstStyle/>
          <a:p>
            <a:r>
              <a:rPr lang="el-GR" dirty="0" smtClean="0">
                <a:solidFill>
                  <a:srgbClr val="0000CC"/>
                </a:solidFill>
                <a:latin typeface="Times New Roman" panose="02020603050405020304" pitchFamily="18" charset="0"/>
                <a:cs typeface="Times New Roman" panose="02020603050405020304" pitchFamily="18" charset="0"/>
              </a:rPr>
              <a:t>α</a:t>
            </a:r>
            <a:endParaRPr lang="en-US" dirty="0">
              <a:solidFill>
                <a:srgbClr val="0000CC"/>
              </a:solidFill>
              <a:latin typeface="Times New Roman" panose="02020603050405020304" pitchFamily="18" charset="0"/>
              <a:cs typeface="Times New Roman" panose="02020603050405020304" pitchFamily="18" charset="0"/>
            </a:endParaRPr>
          </a:p>
        </p:txBody>
      </p:sp>
      <p:sp>
        <p:nvSpPr>
          <p:cNvPr id="12" name="Textfeld 11"/>
          <p:cNvSpPr txBox="1"/>
          <p:nvPr/>
        </p:nvSpPr>
        <p:spPr>
          <a:xfrm>
            <a:off x="2160000" y="4680000"/>
            <a:ext cx="120226" cy="276999"/>
          </a:xfrm>
          <a:prstGeom prst="rect">
            <a:avLst/>
          </a:prstGeom>
          <a:noFill/>
        </p:spPr>
        <p:txBody>
          <a:bodyPr wrap="none" lIns="0" tIns="0" rIns="0" bIns="0" rtlCol="0">
            <a:spAutoFit/>
          </a:bodyPr>
          <a:lstStyle/>
          <a:p>
            <a:r>
              <a:rPr lang="el-GR" dirty="0" smtClean="0">
                <a:solidFill>
                  <a:srgbClr val="0000CC"/>
                </a:solidFill>
                <a:latin typeface="Times New Roman" panose="02020603050405020304" pitchFamily="18" charset="0"/>
                <a:cs typeface="Times New Roman" panose="02020603050405020304" pitchFamily="18" charset="0"/>
              </a:rPr>
              <a:t>α</a:t>
            </a:r>
            <a:endParaRPr lang="en-US" dirty="0">
              <a:solidFill>
                <a:srgbClr val="0000CC"/>
              </a:solidFill>
              <a:latin typeface="Times New Roman" panose="02020603050405020304" pitchFamily="18" charset="0"/>
              <a:cs typeface="Times New Roman" panose="02020603050405020304" pitchFamily="18" charset="0"/>
            </a:endParaRPr>
          </a:p>
        </p:txBody>
      </p:sp>
      <p:sp>
        <p:nvSpPr>
          <p:cNvPr id="13" name="Textfeld 12"/>
          <p:cNvSpPr txBox="1"/>
          <p:nvPr/>
        </p:nvSpPr>
        <p:spPr>
          <a:xfrm>
            <a:off x="2160000" y="5472000"/>
            <a:ext cx="120226" cy="276999"/>
          </a:xfrm>
          <a:prstGeom prst="rect">
            <a:avLst/>
          </a:prstGeom>
          <a:noFill/>
        </p:spPr>
        <p:txBody>
          <a:bodyPr wrap="none" lIns="0" tIns="0" rIns="0" bIns="0" rtlCol="0">
            <a:spAutoFit/>
          </a:bodyPr>
          <a:lstStyle/>
          <a:p>
            <a:r>
              <a:rPr lang="el-GR" dirty="0" smtClean="0">
                <a:solidFill>
                  <a:srgbClr val="0000CC"/>
                </a:solidFill>
                <a:latin typeface="Times New Roman" panose="02020603050405020304" pitchFamily="18" charset="0"/>
                <a:cs typeface="Times New Roman" panose="02020603050405020304" pitchFamily="18" charset="0"/>
              </a:rPr>
              <a:t>α</a:t>
            </a:r>
            <a:endParaRPr lang="en-US" dirty="0">
              <a:solidFill>
                <a:srgbClr val="0000CC"/>
              </a:solidFill>
              <a:latin typeface="Times New Roman" panose="02020603050405020304" pitchFamily="18" charset="0"/>
              <a:cs typeface="Times New Roman" panose="02020603050405020304" pitchFamily="18" charset="0"/>
            </a:endParaRPr>
          </a:p>
        </p:txBody>
      </p:sp>
      <p:sp>
        <p:nvSpPr>
          <p:cNvPr id="14" name="Textfeld 13"/>
          <p:cNvSpPr txBox="1"/>
          <p:nvPr/>
        </p:nvSpPr>
        <p:spPr>
          <a:xfrm>
            <a:off x="2160000" y="5832000"/>
            <a:ext cx="120226" cy="276999"/>
          </a:xfrm>
          <a:prstGeom prst="rect">
            <a:avLst/>
          </a:prstGeom>
          <a:noFill/>
        </p:spPr>
        <p:txBody>
          <a:bodyPr wrap="none" lIns="0" tIns="0" rIns="0" bIns="0" rtlCol="0">
            <a:spAutoFit/>
          </a:bodyPr>
          <a:lstStyle/>
          <a:p>
            <a:r>
              <a:rPr lang="el-GR" dirty="0" smtClean="0">
                <a:solidFill>
                  <a:srgbClr val="0000CC"/>
                </a:solidFill>
                <a:latin typeface="Times New Roman" panose="02020603050405020304" pitchFamily="18" charset="0"/>
                <a:cs typeface="Times New Roman" panose="02020603050405020304" pitchFamily="18" charset="0"/>
              </a:rPr>
              <a:t>α</a:t>
            </a:r>
            <a:endParaRPr lang="en-US" dirty="0">
              <a:solidFill>
                <a:srgbClr val="0000CC"/>
              </a:solidFill>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0000" y="2016000"/>
            <a:ext cx="953497" cy="64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0508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smtClean="0">
                <a:solidFill>
                  <a:srgbClr val="0000CC"/>
                </a:solidFill>
                <a:latin typeface="Times New Roman" pitchFamily="18" charset="0"/>
                <a:ea typeface="ＭＳ Ｐゴシック" pitchFamily="34" charset="-128"/>
              </a:rPr>
              <a:t>Experimental set-up</a:t>
            </a:r>
            <a:endParaRPr lang="en-US" altLang="de-DE" sz="2600" b="1" dirty="0" smtClean="0">
              <a:solidFill>
                <a:srgbClr val="0000CC"/>
              </a:solidFill>
              <a:latin typeface="Times New Roman" pitchFamily="18" charset="0"/>
              <a:ea typeface="ＭＳ Ｐゴシック" pitchFamily="34"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260000"/>
            <a:ext cx="5895975"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000" y="4716000"/>
            <a:ext cx="1601253" cy="157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4309" y="2420888"/>
            <a:ext cx="226218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6790368" y="4248000"/>
            <a:ext cx="2246128" cy="307777"/>
          </a:xfrm>
          <a:prstGeom prst="rect">
            <a:avLst/>
          </a:prstGeom>
          <a:noFill/>
          <a:ln>
            <a:solidFill>
              <a:srgbClr val="0000CC"/>
            </a:solidFill>
          </a:ln>
        </p:spPr>
        <p:txBody>
          <a:bodyPr wrap="none" rtlCol="0">
            <a:spAutoFit/>
          </a:bodyPr>
          <a:lstStyle/>
          <a:p>
            <a:r>
              <a:rPr lang="en-US" sz="1400" dirty="0" smtClean="0"/>
              <a:t>4 segmented Clover detector</a:t>
            </a:r>
            <a:endParaRPr lang="en-US" sz="1400" dirty="0"/>
          </a:p>
        </p:txBody>
      </p:sp>
    </p:spTree>
    <p:extLst>
      <p:ext uri="{BB962C8B-B14F-4D97-AF65-F5344CB8AC3E}">
        <p14:creationId xmlns:p14="http://schemas.microsoft.com/office/powerpoint/2010/main" val="112587107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smtClean="0">
                <a:solidFill>
                  <a:srgbClr val="0000CC"/>
                </a:solidFill>
                <a:latin typeface="Times New Roman" pitchFamily="18" charset="0"/>
                <a:ea typeface="ＭＳ Ｐゴシック" pitchFamily="34" charset="-128"/>
              </a:rPr>
              <a:t>Spectroscopy of binary fission fragments</a:t>
            </a:r>
            <a:endParaRPr lang="en-US" altLang="de-DE" sz="2600" b="1" dirty="0" smtClean="0">
              <a:solidFill>
                <a:srgbClr val="0000CC"/>
              </a:solidFill>
              <a:latin typeface="Times New Roman" pitchFamily="18" charset="0"/>
              <a:ea typeface="ＭＳ Ｐゴシック" pitchFamily="34" charset="-12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04" y="1196762"/>
            <a:ext cx="2796112" cy="535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feld 1"/>
              <p:cNvSpPr txBox="1"/>
              <p:nvPr/>
            </p:nvSpPr>
            <p:spPr>
              <a:xfrm>
                <a:off x="4140000" y="1440000"/>
                <a:ext cx="1816844" cy="567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00CC"/>
                              </a:solidFill>
                              <a:latin typeface="Cambria Math"/>
                            </a:rPr>
                          </m:ctrlPr>
                        </m:fPr>
                        <m:num>
                          <m:r>
                            <a:rPr lang="de-DE" b="0" i="1" smtClean="0">
                              <a:solidFill>
                                <a:srgbClr val="0000CC"/>
                              </a:solidFill>
                              <a:latin typeface="Cambria Math"/>
                            </a:rPr>
                            <m:t>𝑣</m:t>
                          </m:r>
                        </m:num>
                        <m:den>
                          <m:r>
                            <a:rPr lang="de-DE" b="0" i="1" smtClean="0">
                              <a:solidFill>
                                <a:srgbClr val="0000CC"/>
                              </a:solidFill>
                              <a:latin typeface="Cambria Math"/>
                            </a:rPr>
                            <m:t>𝑐</m:t>
                          </m:r>
                        </m:den>
                      </m:f>
                      <m:r>
                        <a:rPr lang="de-DE" b="0" i="1" smtClean="0">
                          <a:solidFill>
                            <a:srgbClr val="0000CC"/>
                          </a:solidFill>
                          <a:latin typeface="Cambria Math"/>
                        </a:rPr>
                        <m:t>=3.4−4.5 %</m:t>
                      </m:r>
                    </m:oMath>
                  </m:oMathPara>
                </a14:m>
                <a:endParaRPr lang="en-US" dirty="0">
                  <a:solidFill>
                    <a:srgbClr val="0000CC"/>
                  </a:solidFill>
                </a:endParaRPr>
              </a:p>
            </p:txBody>
          </p:sp>
        </mc:Choice>
        <mc:Fallback xmlns="">
          <p:sp>
            <p:nvSpPr>
              <p:cNvPr id="2" name="Textfeld 1"/>
              <p:cNvSpPr txBox="1">
                <a:spLocks noRot="1" noChangeAspect="1" noMove="1" noResize="1" noEditPoints="1" noAdjustHandles="1" noChangeArrowheads="1" noChangeShapeType="1" noTextEdit="1"/>
              </p:cNvSpPr>
              <p:nvPr/>
            </p:nvSpPr>
            <p:spPr>
              <a:xfrm>
                <a:off x="4140000" y="1440000"/>
                <a:ext cx="1816844" cy="56720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feld 2"/>
              <p:cNvSpPr txBox="1"/>
              <p:nvPr/>
            </p:nvSpPr>
            <p:spPr>
              <a:xfrm>
                <a:off x="6480000" y="1519800"/>
                <a:ext cx="1279966" cy="397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m:t>
                      </m:r>
                      <m:sSub>
                        <m:sSubPr>
                          <m:ctrlPr>
                            <a:rPr lang="en-US" i="1" smtClean="0">
                              <a:solidFill>
                                <a:srgbClr val="0000CC"/>
                              </a:solidFill>
                              <a:latin typeface="Cambria Math"/>
                              <a:ea typeface="Cambria Math"/>
                            </a:rPr>
                          </m:ctrlPr>
                        </m:sSubPr>
                        <m:e>
                          <m:r>
                            <a:rPr lang="en-US" i="1" smtClean="0">
                              <a:solidFill>
                                <a:srgbClr val="0000CC"/>
                              </a:solidFill>
                              <a:latin typeface="Cambria Math"/>
                              <a:ea typeface="Cambria Math"/>
                            </a:rPr>
                            <m:t>𝜗</m:t>
                          </m:r>
                        </m:e>
                        <m:sub>
                          <m:r>
                            <a:rPr lang="en-US" i="1" smtClean="0">
                              <a:solidFill>
                                <a:srgbClr val="0000CC"/>
                              </a:solidFill>
                              <a:latin typeface="Cambria Math"/>
                              <a:ea typeface="Cambria Math"/>
                            </a:rPr>
                            <m:t>𝛾</m:t>
                          </m:r>
                        </m:sub>
                      </m:sSub>
                      <m:r>
                        <a:rPr lang="de-DE" b="0" i="1" smtClean="0">
                          <a:solidFill>
                            <a:srgbClr val="0000CC"/>
                          </a:solidFill>
                          <a:latin typeface="Cambria Math"/>
                          <a:ea typeface="Cambria Math"/>
                        </a:rPr>
                        <m:t>=</m:t>
                      </m:r>
                      <m:sSup>
                        <m:sSupPr>
                          <m:ctrlPr>
                            <a:rPr lang="de-DE" b="0" i="1" smtClean="0">
                              <a:solidFill>
                                <a:srgbClr val="0000CC"/>
                              </a:solidFill>
                              <a:latin typeface="Cambria Math"/>
                              <a:ea typeface="Cambria Math"/>
                            </a:rPr>
                          </m:ctrlPr>
                        </m:sSupPr>
                        <m:e>
                          <m:r>
                            <a:rPr lang="de-DE" b="0" i="1" smtClean="0">
                              <a:solidFill>
                                <a:srgbClr val="0000CC"/>
                              </a:solidFill>
                              <a:latin typeface="Cambria Math"/>
                              <a:ea typeface="Cambria Math"/>
                            </a:rPr>
                            <m:t>18</m:t>
                          </m:r>
                        </m:e>
                        <m:sup>
                          <m:r>
                            <a:rPr lang="de-DE" b="0" i="1" smtClean="0">
                              <a:solidFill>
                                <a:srgbClr val="0000CC"/>
                              </a:solidFill>
                              <a:latin typeface="Cambria Math"/>
                              <a:ea typeface="Cambria Math"/>
                            </a:rPr>
                            <m:t>0</m:t>
                          </m:r>
                        </m:sup>
                      </m:sSup>
                    </m:oMath>
                  </m:oMathPara>
                </a14:m>
                <a:endParaRPr lang="en-US" dirty="0">
                  <a:solidFill>
                    <a:srgbClr val="0000CC"/>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6480000" y="1519800"/>
                <a:ext cx="1279966" cy="397032"/>
              </a:xfrm>
              <a:prstGeom prst="rect">
                <a:avLst/>
              </a:prstGeom>
              <a:blipFill rotWithShape="1">
                <a:blip r:embed="rId4"/>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4140000" y="4860000"/>
                <a:ext cx="1260345" cy="6985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a:rPr>
                          </m:ctrlPr>
                        </m:fPr>
                        <m:num>
                          <m:r>
                            <m:rPr>
                              <m:sty m:val="p"/>
                            </m:rPr>
                            <a:rPr lang="el-GR" i="1" smtClean="0">
                              <a:solidFill>
                                <a:srgbClr val="FF0000"/>
                              </a:solidFill>
                              <a:latin typeface="Cambria Math"/>
                              <a:ea typeface="Cambria Math"/>
                            </a:rPr>
                            <m:t>Δ</m:t>
                          </m:r>
                          <m:sSub>
                            <m:sSubPr>
                              <m:ctrlPr>
                                <a:rPr lang="el-GR" i="1" smtClean="0">
                                  <a:solidFill>
                                    <a:srgbClr val="FF0000"/>
                                  </a:solidFill>
                                  <a:latin typeface="Cambria Math"/>
                                  <a:ea typeface="Cambria Math"/>
                                </a:rPr>
                              </m:ctrlPr>
                            </m:sSubPr>
                            <m:e>
                              <m:r>
                                <a:rPr lang="de-DE" b="0" i="1" smtClean="0">
                                  <a:solidFill>
                                    <a:srgbClr val="FF0000"/>
                                  </a:solidFill>
                                  <a:latin typeface="Cambria Math"/>
                                  <a:ea typeface="Cambria Math"/>
                                </a:rPr>
                                <m:t>𝐸</m:t>
                              </m:r>
                            </m:e>
                            <m:sub>
                              <m:r>
                                <a:rPr lang="el-GR" i="1" smtClean="0">
                                  <a:solidFill>
                                    <a:srgbClr val="FF0000"/>
                                  </a:solidFill>
                                  <a:latin typeface="Cambria Math"/>
                                  <a:ea typeface="Cambria Math"/>
                                </a:rPr>
                                <m:t>𝛾</m:t>
                              </m:r>
                            </m:sub>
                          </m:sSub>
                        </m:num>
                        <m:den>
                          <m:sSub>
                            <m:sSubPr>
                              <m:ctrlPr>
                                <a:rPr lang="en-US" i="1" smtClean="0">
                                  <a:solidFill>
                                    <a:srgbClr val="FF0000"/>
                                  </a:solidFill>
                                  <a:latin typeface="Cambria Math"/>
                                </a:rPr>
                              </m:ctrlPr>
                            </m:sSubPr>
                            <m:e>
                              <m:r>
                                <a:rPr lang="de-DE" b="0" i="1" smtClean="0">
                                  <a:solidFill>
                                    <a:srgbClr val="FF0000"/>
                                  </a:solidFill>
                                  <a:latin typeface="Cambria Math"/>
                                </a:rPr>
                                <m:t>𝐸</m:t>
                              </m:r>
                            </m:e>
                            <m:sub>
                              <m:r>
                                <a:rPr lang="en-US" i="1" smtClean="0">
                                  <a:solidFill>
                                    <a:srgbClr val="FF0000"/>
                                  </a:solidFill>
                                  <a:latin typeface="Cambria Math"/>
                                  <a:ea typeface="Cambria Math"/>
                                </a:rPr>
                                <m:t>𝛾</m:t>
                              </m:r>
                            </m:sub>
                          </m:sSub>
                        </m:den>
                      </m:f>
                      <m:r>
                        <a:rPr lang="de-DE" b="0" i="1" smtClean="0">
                          <a:solidFill>
                            <a:srgbClr val="FF0000"/>
                          </a:solidFill>
                          <a:latin typeface="Cambria Math"/>
                        </a:rPr>
                        <m:t>=1%</m:t>
                      </m:r>
                    </m:oMath>
                  </m:oMathPara>
                </a14:m>
                <a:endParaRPr lang="en-US" dirty="0">
                  <a:solidFill>
                    <a:srgbClr val="FF0000"/>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4140000" y="4860000"/>
                <a:ext cx="1260345" cy="69858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4140000" y="3060000"/>
                <a:ext cx="1260345" cy="6985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a:rPr>
                          </m:ctrlPr>
                        </m:fPr>
                        <m:num>
                          <m:r>
                            <m:rPr>
                              <m:sty m:val="p"/>
                            </m:rPr>
                            <a:rPr lang="el-GR" i="1" smtClean="0">
                              <a:solidFill>
                                <a:srgbClr val="FF0000"/>
                              </a:solidFill>
                              <a:latin typeface="Cambria Math"/>
                              <a:ea typeface="Cambria Math"/>
                            </a:rPr>
                            <m:t>Δ</m:t>
                          </m:r>
                          <m:sSub>
                            <m:sSubPr>
                              <m:ctrlPr>
                                <a:rPr lang="el-GR" i="1" smtClean="0">
                                  <a:solidFill>
                                    <a:srgbClr val="FF0000"/>
                                  </a:solidFill>
                                  <a:latin typeface="Cambria Math"/>
                                  <a:ea typeface="Cambria Math"/>
                                </a:rPr>
                              </m:ctrlPr>
                            </m:sSubPr>
                            <m:e>
                              <m:r>
                                <a:rPr lang="de-DE" b="0" i="1" smtClean="0">
                                  <a:solidFill>
                                    <a:srgbClr val="FF0000"/>
                                  </a:solidFill>
                                  <a:latin typeface="Cambria Math"/>
                                  <a:ea typeface="Cambria Math"/>
                                </a:rPr>
                                <m:t>𝐸</m:t>
                              </m:r>
                            </m:e>
                            <m:sub>
                              <m:r>
                                <a:rPr lang="el-GR" i="1" smtClean="0">
                                  <a:solidFill>
                                    <a:srgbClr val="FF0000"/>
                                  </a:solidFill>
                                  <a:latin typeface="Cambria Math"/>
                                  <a:ea typeface="Cambria Math"/>
                                </a:rPr>
                                <m:t>𝛾</m:t>
                              </m:r>
                            </m:sub>
                          </m:sSub>
                        </m:num>
                        <m:den>
                          <m:sSub>
                            <m:sSubPr>
                              <m:ctrlPr>
                                <a:rPr lang="en-US" i="1" smtClean="0">
                                  <a:solidFill>
                                    <a:srgbClr val="FF0000"/>
                                  </a:solidFill>
                                  <a:latin typeface="Cambria Math"/>
                                </a:rPr>
                              </m:ctrlPr>
                            </m:sSubPr>
                            <m:e>
                              <m:r>
                                <a:rPr lang="de-DE" b="0" i="1" smtClean="0">
                                  <a:solidFill>
                                    <a:srgbClr val="FF0000"/>
                                  </a:solidFill>
                                  <a:latin typeface="Cambria Math"/>
                                </a:rPr>
                                <m:t>𝐸</m:t>
                              </m:r>
                            </m:e>
                            <m:sub>
                              <m:r>
                                <a:rPr lang="en-US" i="1" smtClean="0">
                                  <a:solidFill>
                                    <a:srgbClr val="FF0000"/>
                                  </a:solidFill>
                                  <a:latin typeface="Cambria Math"/>
                                  <a:ea typeface="Cambria Math"/>
                                </a:rPr>
                                <m:t>𝛾</m:t>
                              </m:r>
                            </m:sub>
                          </m:sSub>
                        </m:den>
                      </m:f>
                      <m:r>
                        <a:rPr lang="de-DE" b="0" i="1" smtClean="0">
                          <a:solidFill>
                            <a:srgbClr val="FF0000"/>
                          </a:solidFill>
                          <a:latin typeface="Cambria Math"/>
                        </a:rPr>
                        <m:t>=1%</m:t>
                      </m:r>
                    </m:oMath>
                  </m:oMathPara>
                </a14:m>
                <a:endParaRPr lang="en-US" dirty="0">
                  <a:solidFill>
                    <a:srgbClr val="FF0000"/>
                  </a:solidFill>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4140000" y="3060000"/>
                <a:ext cx="1260345" cy="698589"/>
              </a:xfrm>
              <a:prstGeom prst="rect">
                <a:avLst/>
              </a:prstGeom>
              <a:blipFill rotWithShape="1">
                <a:blip r:embed="rId6"/>
                <a:stretch>
                  <a:fillRect/>
                </a:stretch>
              </a:blipFill>
            </p:spPr>
            <p:txBody>
              <a:bodyPr/>
              <a:lstStyle/>
              <a:p>
                <a:r>
                  <a:rPr lang="en-US">
                    <a:noFill/>
                  </a:rPr>
                  <a:t> </a:t>
                </a:r>
              </a:p>
            </p:txBody>
          </p:sp>
        </mc:Fallback>
      </mc:AlternateContent>
      <p:sp>
        <p:nvSpPr>
          <p:cNvPr id="6" name="Textfeld 5"/>
          <p:cNvSpPr txBox="1"/>
          <p:nvPr/>
        </p:nvSpPr>
        <p:spPr>
          <a:xfrm>
            <a:off x="6480000" y="3212976"/>
            <a:ext cx="1160895" cy="369332"/>
          </a:xfrm>
          <a:prstGeom prst="rect">
            <a:avLst/>
          </a:prstGeom>
          <a:noFill/>
        </p:spPr>
        <p:txBody>
          <a:bodyPr wrap="none" rtlCol="0">
            <a:spAutoFit/>
          </a:bodyPr>
          <a:lstStyle/>
          <a:p>
            <a:r>
              <a:rPr lang="el-GR" dirty="0" smtClean="0">
                <a:solidFill>
                  <a:srgbClr val="FF0000"/>
                </a:solidFill>
                <a:latin typeface="Times New Roman"/>
                <a:cs typeface="Times New Roman"/>
              </a:rPr>
              <a:t>ε</a:t>
            </a:r>
            <a:r>
              <a:rPr lang="de-DE" baseline="-25000" dirty="0" err="1" smtClean="0">
                <a:solidFill>
                  <a:srgbClr val="FF0000"/>
                </a:solidFill>
                <a:latin typeface="Times New Roman"/>
                <a:cs typeface="Times New Roman"/>
              </a:rPr>
              <a:t>ph</a:t>
            </a:r>
            <a:r>
              <a:rPr lang="de-DE" dirty="0" smtClean="0">
                <a:solidFill>
                  <a:srgbClr val="FF0000"/>
                </a:solidFill>
                <a:latin typeface="Times New Roman"/>
                <a:cs typeface="Times New Roman"/>
              </a:rPr>
              <a:t> = 2.5%</a:t>
            </a:r>
            <a:endParaRPr lang="en-US" dirty="0">
              <a:solidFill>
                <a:srgbClr val="FF0000"/>
              </a:solidFill>
            </a:endParaRPr>
          </a:p>
        </p:txBody>
      </p:sp>
    </p:spTree>
    <p:extLst>
      <p:ext uri="{BB962C8B-B14F-4D97-AF65-F5344CB8AC3E}">
        <p14:creationId xmlns:p14="http://schemas.microsoft.com/office/powerpoint/2010/main" val="339045498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smtClean="0">
                <a:solidFill>
                  <a:srgbClr val="0000CC"/>
                </a:solidFill>
                <a:latin typeface="Times New Roman" pitchFamily="18" charset="0"/>
                <a:ea typeface="ＭＳ Ｐゴシック" pitchFamily="34" charset="-128"/>
              </a:rPr>
              <a:t>Analysis of the particle-</a:t>
            </a:r>
            <a:r>
              <a:rPr lang="el-GR" altLang="de-DE" sz="2600" b="1" dirty="0" smtClean="0">
                <a:solidFill>
                  <a:srgbClr val="0000CC"/>
                </a:solidFill>
                <a:latin typeface="Times New Roman"/>
                <a:ea typeface="ＭＳ Ｐゴシック" pitchFamily="34" charset="-128"/>
                <a:cs typeface="Times New Roman"/>
              </a:rPr>
              <a:t>γ</a:t>
            </a:r>
            <a:r>
              <a:rPr lang="de-DE" altLang="de-DE" sz="2600" b="1" dirty="0" smtClean="0">
                <a:solidFill>
                  <a:srgbClr val="0000CC"/>
                </a:solidFill>
                <a:latin typeface="Times New Roman"/>
                <a:ea typeface="ＭＳ Ｐゴシック" pitchFamily="34" charset="-128"/>
                <a:cs typeface="Times New Roman"/>
              </a:rPr>
              <a:t> </a:t>
            </a:r>
            <a:r>
              <a:rPr lang="en-US" altLang="de-DE" sz="2600" b="1" dirty="0" smtClean="0">
                <a:solidFill>
                  <a:srgbClr val="0000CC"/>
                </a:solidFill>
                <a:latin typeface="Times New Roman"/>
                <a:ea typeface="ＭＳ Ｐゴシック" pitchFamily="34" charset="-128"/>
                <a:cs typeface="Times New Roman"/>
              </a:rPr>
              <a:t>angular correlation</a:t>
            </a:r>
            <a:endParaRPr lang="en-US" altLang="de-DE" sz="2600" b="1" dirty="0" smtClean="0">
              <a:solidFill>
                <a:srgbClr val="0000CC"/>
              </a:solidFill>
              <a:latin typeface="Times New Roman" pitchFamily="18" charset="0"/>
              <a:ea typeface="ＭＳ Ｐゴシック" pitchFamily="34"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2" y="1195202"/>
            <a:ext cx="5334158" cy="53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feld 5"/>
              <p:cNvSpPr txBox="1"/>
              <p:nvPr/>
            </p:nvSpPr>
            <p:spPr>
              <a:xfrm>
                <a:off x="5760000" y="2160000"/>
                <a:ext cx="1811265" cy="396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00CC"/>
                              </a:solidFill>
                              <a:latin typeface="Cambria Math"/>
                            </a:rPr>
                          </m:ctrlPr>
                        </m:sSupPr>
                        <m:e>
                          <m:r>
                            <a:rPr lang="de-DE" b="0" i="1" smtClean="0">
                              <a:solidFill>
                                <a:srgbClr val="0000CC"/>
                              </a:solidFill>
                              <a:latin typeface="Cambria Math"/>
                            </a:rPr>
                            <m:t>10</m:t>
                          </m:r>
                        </m:e>
                        <m:sup>
                          <m:r>
                            <a:rPr lang="de-DE" b="0" i="1" smtClean="0">
                              <a:solidFill>
                                <a:srgbClr val="0000CC"/>
                              </a:solidFill>
                              <a:latin typeface="Cambria Math"/>
                            </a:rPr>
                            <m:t>0</m:t>
                          </m:r>
                        </m:sup>
                      </m:sSup>
                      <m:r>
                        <a:rPr lang="en-US" i="1" smtClean="0">
                          <a:solidFill>
                            <a:srgbClr val="0000CC"/>
                          </a:solidFill>
                          <a:latin typeface="Cambria Math"/>
                          <a:ea typeface="Cambria Math"/>
                        </a:rPr>
                        <m:t>≤</m:t>
                      </m:r>
                      <m:sSub>
                        <m:sSubPr>
                          <m:ctrlPr>
                            <a:rPr lang="en-US" i="1" smtClean="0">
                              <a:solidFill>
                                <a:srgbClr val="0000CC"/>
                              </a:solidFill>
                              <a:latin typeface="Cambria Math"/>
                              <a:ea typeface="Cambria Math"/>
                            </a:rPr>
                          </m:ctrlPr>
                        </m:sSubPr>
                        <m:e>
                          <m:r>
                            <a:rPr lang="en-US" i="1" smtClean="0">
                              <a:solidFill>
                                <a:srgbClr val="0000CC"/>
                              </a:solidFill>
                              <a:latin typeface="Cambria Math"/>
                              <a:ea typeface="Cambria Math"/>
                            </a:rPr>
                            <m:t>𝜗</m:t>
                          </m:r>
                        </m:e>
                        <m:sub>
                          <m:r>
                            <a:rPr lang="de-DE" b="0" i="1" smtClean="0">
                              <a:solidFill>
                                <a:srgbClr val="0000CC"/>
                              </a:solidFill>
                              <a:latin typeface="Cambria Math"/>
                              <a:ea typeface="Cambria Math"/>
                            </a:rPr>
                            <m:t>𝑝</m:t>
                          </m:r>
                        </m:sub>
                      </m:sSub>
                      <m:r>
                        <a:rPr lang="en-US" i="1" smtClean="0">
                          <a:solidFill>
                            <a:srgbClr val="0000CC"/>
                          </a:solidFill>
                          <a:latin typeface="Cambria Math"/>
                          <a:ea typeface="Cambria Math"/>
                        </a:rPr>
                        <m:t>≤</m:t>
                      </m:r>
                      <m:sSup>
                        <m:sSupPr>
                          <m:ctrlPr>
                            <a:rPr lang="en-US" i="1" smtClean="0">
                              <a:solidFill>
                                <a:srgbClr val="0000CC"/>
                              </a:solidFill>
                              <a:latin typeface="Cambria Math"/>
                              <a:ea typeface="Cambria Math"/>
                            </a:rPr>
                          </m:ctrlPr>
                        </m:sSupPr>
                        <m:e>
                          <m:r>
                            <a:rPr lang="de-DE" b="0" i="1" smtClean="0">
                              <a:solidFill>
                                <a:srgbClr val="0000CC"/>
                              </a:solidFill>
                              <a:latin typeface="Cambria Math"/>
                              <a:ea typeface="Cambria Math"/>
                            </a:rPr>
                            <m:t>80</m:t>
                          </m:r>
                        </m:e>
                        <m:sup>
                          <m:r>
                            <a:rPr lang="de-DE" b="0" i="1" smtClean="0">
                              <a:solidFill>
                                <a:srgbClr val="0000CC"/>
                              </a:solidFill>
                              <a:latin typeface="Cambria Math"/>
                              <a:ea typeface="Cambria Math"/>
                            </a:rPr>
                            <m:t>0</m:t>
                          </m:r>
                        </m:sup>
                      </m:sSup>
                    </m:oMath>
                  </m:oMathPara>
                </a14:m>
                <a:endParaRPr lang="en-US" dirty="0">
                  <a:solidFill>
                    <a:srgbClr val="0000CC"/>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5760000" y="2160000"/>
                <a:ext cx="1811265" cy="396262"/>
              </a:xfrm>
              <a:prstGeom prst="rect">
                <a:avLst/>
              </a:prstGeom>
              <a:blipFill rotWithShape="1">
                <a:blip r:embed="rId3"/>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5688000" y="2700000"/>
                <a:ext cx="1916294" cy="397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00CC"/>
                              </a:solidFill>
                              <a:latin typeface="Cambria Math"/>
                            </a:rPr>
                          </m:ctrlPr>
                        </m:sSupPr>
                        <m:e>
                          <m:r>
                            <a:rPr lang="de-DE" b="0" i="1" smtClean="0">
                              <a:solidFill>
                                <a:srgbClr val="0000CC"/>
                              </a:solidFill>
                              <a:latin typeface="Cambria Math"/>
                            </a:rPr>
                            <m:t>−34</m:t>
                          </m:r>
                        </m:e>
                        <m:sup>
                          <m:r>
                            <a:rPr lang="de-DE" b="0" i="1" smtClean="0">
                              <a:solidFill>
                                <a:srgbClr val="0000CC"/>
                              </a:solidFill>
                              <a:latin typeface="Cambria Math"/>
                            </a:rPr>
                            <m:t>0</m:t>
                          </m:r>
                        </m:sup>
                      </m:sSup>
                      <m:r>
                        <a:rPr lang="en-US" i="1" smtClean="0">
                          <a:solidFill>
                            <a:srgbClr val="0000CC"/>
                          </a:solidFill>
                          <a:latin typeface="Cambria Math"/>
                          <a:ea typeface="Cambria Math"/>
                        </a:rPr>
                        <m:t>≤</m:t>
                      </m:r>
                      <m:sSub>
                        <m:sSubPr>
                          <m:ctrlPr>
                            <a:rPr lang="en-US" i="1" smtClean="0">
                              <a:solidFill>
                                <a:srgbClr val="0000CC"/>
                              </a:solidFill>
                              <a:latin typeface="Cambria Math"/>
                              <a:ea typeface="Cambria Math"/>
                            </a:rPr>
                          </m:ctrlPr>
                        </m:sSubPr>
                        <m:e>
                          <m:r>
                            <a:rPr lang="en-US" i="1" smtClean="0">
                              <a:solidFill>
                                <a:srgbClr val="0000CC"/>
                              </a:solidFill>
                              <a:latin typeface="Cambria Math"/>
                              <a:ea typeface="Cambria Math"/>
                            </a:rPr>
                            <m:t>𝜗</m:t>
                          </m:r>
                        </m:e>
                        <m:sub>
                          <m:r>
                            <a:rPr lang="en-US" i="1" smtClean="0">
                              <a:solidFill>
                                <a:srgbClr val="0000CC"/>
                              </a:solidFill>
                              <a:latin typeface="Cambria Math"/>
                              <a:ea typeface="Cambria Math"/>
                            </a:rPr>
                            <m:t>𝛾</m:t>
                          </m:r>
                        </m:sub>
                      </m:sSub>
                      <m:r>
                        <a:rPr lang="en-US" i="1" smtClean="0">
                          <a:solidFill>
                            <a:srgbClr val="0000CC"/>
                          </a:solidFill>
                          <a:latin typeface="Cambria Math"/>
                          <a:ea typeface="Cambria Math"/>
                        </a:rPr>
                        <m:t>≤</m:t>
                      </m:r>
                      <m:sSup>
                        <m:sSupPr>
                          <m:ctrlPr>
                            <a:rPr lang="en-US" i="1" smtClean="0">
                              <a:solidFill>
                                <a:srgbClr val="0000CC"/>
                              </a:solidFill>
                              <a:latin typeface="Cambria Math"/>
                              <a:ea typeface="Cambria Math"/>
                            </a:rPr>
                          </m:ctrlPr>
                        </m:sSupPr>
                        <m:e>
                          <m:r>
                            <a:rPr lang="de-DE" b="0" i="1" smtClean="0">
                              <a:solidFill>
                                <a:srgbClr val="0000CC"/>
                              </a:solidFill>
                              <a:latin typeface="Cambria Math"/>
                              <a:ea typeface="Cambria Math"/>
                            </a:rPr>
                            <m:t>34</m:t>
                          </m:r>
                        </m:e>
                        <m:sup>
                          <m:r>
                            <a:rPr lang="de-DE" b="0" i="1" smtClean="0">
                              <a:solidFill>
                                <a:srgbClr val="0000CC"/>
                              </a:solidFill>
                              <a:latin typeface="Cambria Math"/>
                              <a:ea typeface="Cambria Math"/>
                            </a:rPr>
                            <m:t>0</m:t>
                          </m:r>
                        </m:sup>
                      </m:sSup>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5688000" y="2700000"/>
                <a:ext cx="1916294" cy="397032"/>
              </a:xfrm>
              <a:prstGeom prst="rect">
                <a:avLst/>
              </a:prstGeom>
              <a:blipFill rotWithShape="1">
                <a:blip r:embed="rId4"/>
                <a:stretch>
                  <a:fillRect b="-3077"/>
                </a:stretch>
              </a:blipFill>
            </p:spPr>
            <p:txBody>
              <a:bodyPr/>
              <a:lstStyle/>
              <a:p>
                <a:r>
                  <a:rPr lang="en-US">
                    <a:noFill/>
                  </a:rPr>
                  <a:t> </a:t>
                </a:r>
              </a:p>
            </p:txBody>
          </p:sp>
        </mc:Fallback>
      </mc:AlternateContent>
    </p:spTree>
    <p:extLst>
      <p:ext uri="{BB962C8B-B14F-4D97-AF65-F5344CB8AC3E}">
        <p14:creationId xmlns:p14="http://schemas.microsoft.com/office/powerpoint/2010/main" val="263288084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US" altLang="de-DE" sz="2600" b="1" dirty="0" smtClean="0">
                <a:solidFill>
                  <a:srgbClr val="0000CC"/>
                </a:solidFill>
                <a:latin typeface="Times New Roman" pitchFamily="18" charset="0"/>
                <a:ea typeface="ＭＳ Ｐゴシック" pitchFamily="34" charset="-128"/>
              </a:rPr>
              <a:t>Spontaneous </a:t>
            </a:r>
            <a:r>
              <a:rPr lang="en-GB" altLang="de-DE" sz="2600" b="1" dirty="0" smtClean="0">
                <a:solidFill>
                  <a:srgbClr val="0000CC"/>
                </a:solidFill>
                <a:latin typeface="Times New Roman" pitchFamily="18" charset="0"/>
                <a:ea typeface="ＭＳ Ｐゴシック" pitchFamily="34" charset="-128"/>
              </a:rPr>
              <a:t>fission process of </a:t>
            </a:r>
            <a:r>
              <a:rPr lang="en-GB" altLang="de-DE" sz="2600" b="1" baseline="30000" dirty="0" smtClean="0">
                <a:solidFill>
                  <a:srgbClr val="0000CC"/>
                </a:solidFill>
                <a:latin typeface="Times New Roman" pitchFamily="18" charset="0"/>
                <a:ea typeface="ＭＳ Ｐゴシック" pitchFamily="34" charset="-128"/>
              </a:rPr>
              <a:t>252</a:t>
            </a:r>
            <a:r>
              <a:rPr lang="en-GB" altLang="de-DE" sz="2600" b="1" dirty="0" smtClean="0">
                <a:solidFill>
                  <a:srgbClr val="0000CC"/>
                </a:solidFill>
                <a:latin typeface="Times New Roman" pitchFamily="18" charset="0"/>
                <a:ea typeface="ＭＳ Ｐゴシック" pitchFamily="34" charset="-128"/>
              </a:rPr>
              <a:t>Cf</a:t>
            </a:r>
            <a:endParaRPr lang="en-US" altLang="de-DE" sz="2600" b="1" dirty="0" smtClean="0">
              <a:solidFill>
                <a:srgbClr val="0000CC"/>
              </a:solidFill>
              <a:latin typeface="Times New Roman" pitchFamily="18" charset="0"/>
              <a:ea typeface="ＭＳ Ｐゴシック" pitchFamily="34"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0" y="1440000"/>
            <a:ext cx="3389313"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179" y="1852191"/>
            <a:ext cx="4505325"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720000" y="5040000"/>
            <a:ext cx="3554114" cy="646331"/>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excitation energy of fission fragments </a:t>
            </a:r>
            <a:r>
              <a:rPr lang="en-US" sz="1400" b="1" dirty="0" smtClean="0">
                <a:solidFill>
                  <a:srgbClr val="FF0000"/>
                </a:solidFill>
                <a:latin typeface="Times New Roman" panose="02020603050405020304" pitchFamily="18" charset="0"/>
                <a:cs typeface="Times New Roman" panose="02020603050405020304" pitchFamily="18" charset="0"/>
              </a:rPr>
              <a:t>35 MeV</a:t>
            </a:r>
          </a:p>
          <a:p>
            <a:endParaRPr lang="en-US" sz="800" b="1" dirty="0">
              <a:solidFill>
                <a:srgbClr val="FF0000"/>
              </a:solidFill>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evaporation of 3 neutrons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160393"/>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US" altLang="de-DE" sz="2600" b="1" dirty="0" smtClean="0">
                <a:solidFill>
                  <a:srgbClr val="0000CC"/>
                </a:solidFill>
                <a:latin typeface="Times New Roman" pitchFamily="18" charset="0"/>
                <a:ea typeface="ＭＳ Ｐゴシック" pitchFamily="34" charset="-128"/>
              </a:rPr>
              <a:t>Fission fragment </a:t>
            </a:r>
            <a:r>
              <a:rPr lang="el-GR" altLang="de-DE" sz="2600" b="1" dirty="0" smtClean="0">
                <a:solidFill>
                  <a:srgbClr val="0000CC"/>
                </a:solidFill>
                <a:latin typeface="Times New Roman"/>
                <a:ea typeface="ＭＳ Ｐゴシック" pitchFamily="34" charset="-128"/>
                <a:cs typeface="Times New Roman"/>
              </a:rPr>
              <a:t>γ</a:t>
            </a:r>
            <a:r>
              <a:rPr lang="en-US" altLang="de-DE" sz="2600" b="1" dirty="0" smtClean="0">
                <a:solidFill>
                  <a:srgbClr val="0000CC"/>
                </a:solidFill>
                <a:latin typeface="Times New Roman"/>
                <a:ea typeface="ＭＳ Ｐゴシック" pitchFamily="34" charset="-128"/>
                <a:cs typeface="Times New Roman"/>
              </a:rPr>
              <a:t>-ray angular correlation</a:t>
            </a:r>
            <a:endParaRPr lang="en-US" altLang="de-DE" sz="2600" b="1" dirty="0" smtClean="0">
              <a:solidFill>
                <a:srgbClr val="0000CC"/>
              </a:solidFill>
              <a:latin typeface="Times New Roman" pitchFamily="18" charset="0"/>
              <a:ea typeface="ＭＳ Ｐゴシック" pitchFamily="34"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195200"/>
            <a:ext cx="406082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000" y="2145861"/>
            <a:ext cx="406082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feld 1"/>
              <p:cNvSpPr txBox="1"/>
              <p:nvPr/>
            </p:nvSpPr>
            <p:spPr>
              <a:xfrm>
                <a:off x="4716016" y="1556792"/>
                <a:ext cx="2629502" cy="400110"/>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1" i="1" smtClean="0">
                              <a:solidFill>
                                <a:srgbClr val="0000CC"/>
                              </a:solidFill>
                              <a:latin typeface="Cambria Math"/>
                            </a:rPr>
                          </m:ctrlPr>
                        </m:sSupPr>
                        <m:e>
                          <m:r>
                            <a:rPr lang="de-DE" sz="2000" b="1" i="1" smtClean="0">
                              <a:solidFill>
                                <a:srgbClr val="0000CC"/>
                              </a:solidFill>
                              <a:latin typeface="Cambria Math"/>
                            </a:rPr>
                            <m:t>𝟒</m:t>
                          </m:r>
                        </m:e>
                        <m:sup>
                          <m:r>
                            <a:rPr lang="de-DE" sz="2000" b="1" i="1" smtClean="0">
                              <a:solidFill>
                                <a:srgbClr val="0000CC"/>
                              </a:solidFill>
                              <a:latin typeface="Cambria Math"/>
                            </a:rPr>
                            <m:t>+</m:t>
                          </m:r>
                        </m:sup>
                      </m:sSup>
                      <m:r>
                        <a:rPr lang="en-US" sz="2000" b="1" i="1" smtClean="0">
                          <a:solidFill>
                            <a:srgbClr val="0000CC"/>
                          </a:solidFill>
                          <a:latin typeface="Cambria Math"/>
                          <a:ea typeface="Cambria Math"/>
                        </a:rPr>
                        <m:t>→</m:t>
                      </m:r>
                      <m:sSup>
                        <m:sSupPr>
                          <m:ctrlPr>
                            <a:rPr lang="en-US" sz="2000" b="1" i="1" smtClean="0">
                              <a:solidFill>
                                <a:srgbClr val="0000CC"/>
                              </a:solidFill>
                              <a:latin typeface="Cambria Math"/>
                              <a:ea typeface="Cambria Math"/>
                            </a:rPr>
                          </m:ctrlPr>
                        </m:sSupPr>
                        <m:e>
                          <m:r>
                            <a:rPr lang="de-DE" sz="2000" b="1" i="1" smtClean="0">
                              <a:solidFill>
                                <a:srgbClr val="0000CC"/>
                              </a:solidFill>
                              <a:latin typeface="Cambria Math"/>
                              <a:ea typeface="Cambria Math"/>
                            </a:rPr>
                            <m:t>𝟐</m:t>
                          </m:r>
                        </m:e>
                        <m:sup>
                          <m:r>
                            <a:rPr lang="de-DE" sz="2000" b="1" i="1" smtClean="0">
                              <a:solidFill>
                                <a:srgbClr val="0000CC"/>
                              </a:solidFill>
                              <a:latin typeface="Cambria Math"/>
                              <a:ea typeface="Cambria Math"/>
                            </a:rPr>
                            <m:t>+</m:t>
                          </m:r>
                        </m:sup>
                      </m:sSup>
                      <m:r>
                        <a:rPr lang="de-DE" sz="2000" b="1" i="1" smtClean="0">
                          <a:solidFill>
                            <a:srgbClr val="0000CC"/>
                          </a:solidFill>
                          <a:latin typeface="Cambria Math"/>
                          <a:ea typeface="Cambria Math"/>
                        </a:rPr>
                        <m:t>  </m:t>
                      </m:r>
                      <m:r>
                        <a:rPr lang="de-DE" sz="2000" b="1" i="1" smtClean="0">
                          <a:solidFill>
                            <a:srgbClr val="0000CC"/>
                          </a:solidFill>
                          <a:latin typeface="Cambria Math"/>
                          <a:ea typeface="Cambria Math"/>
                        </a:rPr>
                        <m:t>𝒕𝒓𝒂𝒏𝒔𝒊𝒕𝒊𝒐𝒏</m:t>
                      </m:r>
                    </m:oMath>
                  </m:oMathPara>
                </a14:m>
                <a:endParaRPr lang="en-US" sz="2000" b="1" dirty="0">
                  <a:solidFill>
                    <a:srgbClr val="0000CC"/>
                  </a:solidFill>
                </a:endParaRPr>
              </a:p>
            </p:txBody>
          </p:sp>
        </mc:Choice>
        <mc:Fallback xmlns="">
          <p:sp>
            <p:nvSpPr>
              <p:cNvPr id="2" name="Textfeld 1"/>
              <p:cNvSpPr txBox="1">
                <a:spLocks noRot="1" noChangeAspect="1" noMove="1" noResize="1" noEditPoints="1" noAdjustHandles="1" noChangeArrowheads="1" noChangeShapeType="1" noTextEdit="1"/>
              </p:cNvSpPr>
              <p:nvPr/>
            </p:nvSpPr>
            <p:spPr>
              <a:xfrm>
                <a:off x="4716016" y="1556792"/>
                <a:ext cx="2629502" cy="400110"/>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4135139"/>
            <a:ext cx="2493963"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llipse 7"/>
          <p:cNvSpPr/>
          <p:nvPr/>
        </p:nvSpPr>
        <p:spPr bwMode="auto">
          <a:xfrm>
            <a:off x="5363880" y="5625539"/>
            <a:ext cx="144000" cy="144016"/>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 name="Textfeld 2"/>
          <p:cNvSpPr txBox="1"/>
          <p:nvPr/>
        </p:nvSpPr>
        <p:spPr>
          <a:xfrm>
            <a:off x="5044007" y="5949280"/>
            <a:ext cx="752129" cy="246221"/>
          </a:xfrm>
          <a:prstGeom prst="rect">
            <a:avLst/>
          </a:prstGeom>
          <a:noFill/>
        </p:spPr>
        <p:txBody>
          <a:bodyPr wrap="none" rtlCol="0">
            <a:spAutoFit/>
          </a:bodyPr>
          <a:lstStyle/>
          <a:p>
            <a:r>
              <a:rPr lang="en-US" sz="1000" dirty="0" smtClean="0">
                <a:solidFill>
                  <a:srgbClr val="FF0000"/>
                </a:solidFill>
                <a:latin typeface="Times New Roman" panose="02020603050405020304" pitchFamily="18" charset="0"/>
                <a:cs typeface="Times New Roman" panose="02020603050405020304" pitchFamily="18" charset="0"/>
              </a:rPr>
              <a:t>crystal ball</a:t>
            </a:r>
            <a:endParaRPr lang="en-US" sz="1000" dirty="0">
              <a:solidFill>
                <a:srgbClr val="FF0000"/>
              </a:solidFill>
              <a:latin typeface="Times New Roman" panose="02020603050405020304" pitchFamily="18" charset="0"/>
              <a:cs typeface="Times New Roman" panose="02020603050405020304" pitchFamily="18" charset="0"/>
            </a:endParaRPr>
          </a:p>
        </p:txBody>
      </p:sp>
      <p:sp>
        <p:nvSpPr>
          <p:cNvPr id="5" name="Textfeld 4"/>
          <p:cNvSpPr txBox="1"/>
          <p:nvPr/>
        </p:nvSpPr>
        <p:spPr>
          <a:xfrm>
            <a:off x="1423558" y="6156012"/>
            <a:ext cx="2140330" cy="369332"/>
          </a:xfrm>
          <a:prstGeom prst="rect">
            <a:avLst/>
          </a:prstGeom>
          <a:no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no loss of alignment!</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59946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US" altLang="de-DE" sz="2600" b="1" dirty="0" smtClean="0">
                <a:solidFill>
                  <a:srgbClr val="0000CC"/>
                </a:solidFill>
                <a:latin typeface="Times New Roman" pitchFamily="18" charset="0"/>
                <a:ea typeface="ＭＳ Ｐゴシック" pitchFamily="34" charset="-128"/>
              </a:rPr>
              <a:t>Ternary spontaneous fission of </a:t>
            </a:r>
            <a:r>
              <a:rPr lang="en-US" altLang="de-DE" sz="2600" b="1" baseline="30000" dirty="0" smtClean="0">
                <a:solidFill>
                  <a:srgbClr val="0000CC"/>
                </a:solidFill>
                <a:latin typeface="Times New Roman" pitchFamily="18" charset="0"/>
                <a:ea typeface="ＭＳ Ｐゴシック" pitchFamily="34" charset="-128"/>
              </a:rPr>
              <a:t>252</a:t>
            </a:r>
            <a:r>
              <a:rPr lang="en-US" altLang="de-DE" sz="2600" b="1" dirty="0" smtClean="0">
                <a:solidFill>
                  <a:srgbClr val="0000CC"/>
                </a:solidFill>
                <a:latin typeface="Times New Roman" pitchFamily="18" charset="0"/>
                <a:ea typeface="ＭＳ Ｐゴシック" pitchFamily="34" charset="-128"/>
              </a:rPr>
              <a:t>Cf</a:t>
            </a:r>
          </a:p>
        </p:txBody>
      </p:sp>
      <p:pic>
        <p:nvPicPr>
          <p:cNvPr id="7170" name="Picture 2" descr="D:\web-docs\FISSION\IMAGES\schematic_fissio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243013"/>
            <a:ext cx="52578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6430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US" altLang="de-DE" sz="2600" b="1" dirty="0" smtClean="0">
                <a:solidFill>
                  <a:srgbClr val="0000CC"/>
                </a:solidFill>
                <a:latin typeface="Times New Roman" pitchFamily="18" charset="0"/>
                <a:ea typeface="ＭＳ Ｐゴシック" pitchFamily="34" charset="-128"/>
              </a:rPr>
              <a:t>Ternary spontaneous fission of </a:t>
            </a:r>
            <a:r>
              <a:rPr lang="en-US" altLang="de-DE" sz="2600" b="1" baseline="30000" dirty="0" smtClean="0">
                <a:solidFill>
                  <a:srgbClr val="0000CC"/>
                </a:solidFill>
                <a:latin typeface="Times New Roman" pitchFamily="18" charset="0"/>
                <a:ea typeface="ＭＳ Ｐゴシック" pitchFamily="34" charset="-128"/>
              </a:rPr>
              <a:t>252</a:t>
            </a:r>
            <a:r>
              <a:rPr lang="en-US" altLang="de-DE" sz="2600" b="1" dirty="0" smtClean="0">
                <a:solidFill>
                  <a:srgbClr val="0000CC"/>
                </a:solidFill>
                <a:latin typeface="Times New Roman" pitchFamily="18" charset="0"/>
                <a:ea typeface="ＭＳ Ｐゴシック" pitchFamily="34" charset="-128"/>
              </a:rPr>
              <a:t>Cf</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0" y="1260000"/>
            <a:ext cx="3608387"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996" y="3429000"/>
            <a:ext cx="36195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498" y="1268763"/>
            <a:ext cx="1715258" cy="24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1080000" y="5040000"/>
            <a:ext cx="2754280" cy="923330"/>
          </a:xfrm>
          <a:prstGeom prst="rect">
            <a:avLst/>
          </a:prstGeom>
          <a:noFill/>
        </p:spPr>
        <p:txBody>
          <a:bodyPr wrap="none" rtlCol="0">
            <a:spAutoFit/>
          </a:bodyPr>
          <a:lstStyle/>
          <a:p>
            <a:r>
              <a:rPr lang="en-US" b="1" dirty="0" smtClean="0">
                <a:solidFill>
                  <a:srgbClr val="0000CC"/>
                </a:solidFill>
                <a:latin typeface="Times New Roman" panose="02020603050405020304" pitchFamily="18" charset="0"/>
                <a:cs typeface="Times New Roman" panose="02020603050405020304" pitchFamily="18" charset="0"/>
              </a:rPr>
              <a:t>Fragments </a:t>
            </a:r>
            <a:r>
              <a:rPr lang="en-US" b="1" dirty="0" smtClean="0">
                <a:solidFill>
                  <a:srgbClr val="0000CC"/>
                </a:solidFill>
                <a:latin typeface="Times New Roman"/>
                <a:cs typeface="Times New Roman"/>
              </a:rPr>
              <a:t>→ E</a:t>
            </a:r>
            <a:r>
              <a:rPr lang="en-US" b="1" baseline="-25000" dirty="0" smtClean="0">
                <a:solidFill>
                  <a:srgbClr val="0000CC"/>
                </a:solidFill>
                <a:latin typeface="Times New Roman"/>
                <a:cs typeface="Times New Roman"/>
              </a:rPr>
              <a:t>H</a:t>
            </a:r>
            <a:r>
              <a:rPr lang="en-US" b="1" dirty="0" smtClean="0">
                <a:solidFill>
                  <a:srgbClr val="0000CC"/>
                </a:solidFill>
                <a:latin typeface="Times New Roman"/>
                <a:cs typeface="Times New Roman"/>
              </a:rPr>
              <a:t>, E</a:t>
            </a:r>
            <a:r>
              <a:rPr lang="en-US" b="1" baseline="-25000" dirty="0" smtClean="0">
                <a:solidFill>
                  <a:srgbClr val="0000CC"/>
                </a:solidFill>
                <a:latin typeface="Times New Roman"/>
                <a:cs typeface="Times New Roman"/>
              </a:rPr>
              <a:t>L</a:t>
            </a:r>
            <a:r>
              <a:rPr lang="en-US" b="1" dirty="0" smtClean="0">
                <a:solidFill>
                  <a:srgbClr val="0000CC"/>
                </a:solidFill>
                <a:latin typeface="Times New Roman"/>
                <a:cs typeface="Times New Roman"/>
              </a:rPr>
              <a:t>, </a:t>
            </a:r>
            <a:r>
              <a:rPr lang="el-GR" b="1" dirty="0" smtClean="0">
                <a:solidFill>
                  <a:srgbClr val="0000CC"/>
                </a:solidFill>
                <a:latin typeface="Times New Roman"/>
                <a:cs typeface="Times New Roman"/>
              </a:rPr>
              <a:t>ϑ</a:t>
            </a:r>
            <a:r>
              <a:rPr lang="de-DE" b="1" dirty="0" smtClean="0">
                <a:solidFill>
                  <a:srgbClr val="0000CC"/>
                </a:solidFill>
                <a:latin typeface="Times New Roman"/>
                <a:cs typeface="Times New Roman"/>
              </a:rPr>
              <a:t>, </a:t>
            </a:r>
            <a:r>
              <a:rPr lang="el-GR" b="1" dirty="0" smtClean="0">
                <a:solidFill>
                  <a:srgbClr val="0000CC"/>
                </a:solidFill>
                <a:latin typeface="Times New Roman"/>
                <a:cs typeface="Times New Roman"/>
              </a:rPr>
              <a:t>φ</a:t>
            </a:r>
            <a:endParaRPr lang="de-DE" b="1" dirty="0" smtClean="0">
              <a:solidFill>
                <a:srgbClr val="0000CC"/>
              </a:solidFill>
              <a:latin typeface="Times New Roman"/>
              <a:cs typeface="Times New Roman"/>
            </a:endParaRPr>
          </a:p>
          <a:p>
            <a:r>
              <a:rPr lang="de-DE" b="1" dirty="0" smtClean="0">
                <a:solidFill>
                  <a:srgbClr val="FF0000"/>
                </a:solidFill>
                <a:latin typeface="Times New Roman"/>
                <a:cs typeface="Times New Roman"/>
              </a:rPr>
              <a:t>LCPs          → E, </a:t>
            </a:r>
            <a:r>
              <a:rPr lang="el-GR" b="1" dirty="0" smtClean="0">
                <a:solidFill>
                  <a:srgbClr val="FF0000"/>
                </a:solidFill>
                <a:latin typeface="Times New Roman"/>
                <a:cs typeface="Times New Roman"/>
              </a:rPr>
              <a:t>Δ</a:t>
            </a:r>
            <a:r>
              <a:rPr lang="de-DE" b="1" dirty="0" smtClean="0">
                <a:solidFill>
                  <a:srgbClr val="FF0000"/>
                </a:solidFill>
                <a:latin typeface="Times New Roman"/>
                <a:cs typeface="Times New Roman"/>
              </a:rPr>
              <a:t>E, </a:t>
            </a:r>
            <a:r>
              <a:rPr lang="el-GR" b="1" dirty="0" smtClean="0">
                <a:solidFill>
                  <a:srgbClr val="FF0000"/>
                </a:solidFill>
                <a:latin typeface="Times New Roman"/>
                <a:cs typeface="Times New Roman"/>
              </a:rPr>
              <a:t>ϑ</a:t>
            </a:r>
            <a:r>
              <a:rPr lang="de-DE" b="1" dirty="0" smtClean="0">
                <a:solidFill>
                  <a:srgbClr val="FF0000"/>
                </a:solidFill>
                <a:latin typeface="Times New Roman"/>
                <a:cs typeface="Times New Roman"/>
              </a:rPr>
              <a:t>, </a:t>
            </a:r>
            <a:r>
              <a:rPr lang="el-GR" b="1" dirty="0" smtClean="0">
                <a:solidFill>
                  <a:srgbClr val="FF0000"/>
                </a:solidFill>
                <a:latin typeface="Times New Roman"/>
                <a:cs typeface="Times New Roman"/>
              </a:rPr>
              <a:t>φ</a:t>
            </a:r>
            <a:endParaRPr lang="de-DE" b="1" dirty="0" smtClean="0">
              <a:solidFill>
                <a:srgbClr val="FF0000"/>
              </a:solidFill>
              <a:latin typeface="Times New Roman"/>
              <a:cs typeface="Times New Roman"/>
            </a:endParaRPr>
          </a:p>
          <a:p>
            <a:r>
              <a:rPr lang="el-GR" b="1" dirty="0" smtClean="0">
                <a:solidFill>
                  <a:srgbClr val="0000CC"/>
                </a:solidFill>
                <a:latin typeface="Times New Roman"/>
                <a:cs typeface="Times New Roman"/>
              </a:rPr>
              <a:t>γ</a:t>
            </a:r>
            <a:r>
              <a:rPr lang="de-DE" b="1" dirty="0" smtClean="0">
                <a:solidFill>
                  <a:srgbClr val="0000CC"/>
                </a:solidFill>
                <a:latin typeface="Times New Roman"/>
                <a:cs typeface="Times New Roman"/>
              </a:rPr>
              <a:t>-</a:t>
            </a:r>
            <a:r>
              <a:rPr lang="de-DE" b="1" dirty="0" err="1" smtClean="0">
                <a:solidFill>
                  <a:srgbClr val="0000CC"/>
                </a:solidFill>
                <a:latin typeface="Times New Roman"/>
                <a:cs typeface="Times New Roman"/>
              </a:rPr>
              <a:t>rays</a:t>
            </a:r>
            <a:r>
              <a:rPr lang="de-DE" b="1" dirty="0" smtClean="0">
                <a:solidFill>
                  <a:srgbClr val="0000CC"/>
                </a:solidFill>
                <a:latin typeface="Times New Roman"/>
                <a:cs typeface="Times New Roman"/>
              </a:rPr>
              <a:t>         → E, </a:t>
            </a:r>
            <a:r>
              <a:rPr lang="el-GR" b="1" dirty="0" smtClean="0">
                <a:solidFill>
                  <a:srgbClr val="0000CC"/>
                </a:solidFill>
                <a:latin typeface="Times New Roman"/>
                <a:cs typeface="Times New Roman"/>
              </a:rPr>
              <a:t>ϑ</a:t>
            </a:r>
            <a:r>
              <a:rPr lang="de-DE" b="1" dirty="0" smtClean="0">
                <a:solidFill>
                  <a:srgbClr val="0000CC"/>
                </a:solidFill>
                <a:latin typeface="Times New Roman"/>
                <a:cs typeface="Times New Roman"/>
              </a:rPr>
              <a:t>, </a:t>
            </a:r>
            <a:r>
              <a:rPr lang="el-GR" b="1" dirty="0" smtClean="0">
                <a:solidFill>
                  <a:srgbClr val="0000CC"/>
                </a:solidFill>
                <a:latin typeface="Times New Roman"/>
                <a:cs typeface="Times New Roman"/>
              </a:rPr>
              <a:t>φ</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3960000" y="6120000"/>
            <a:ext cx="2731902" cy="369332"/>
          </a:xfrm>
          <a:prstGeom prst="rect">
            <a:avLst/>
          </a:prstGeom>
          <a:noFill/>
        </p:spPr>
        <p:txBody>
          <a:bodyPr wrap="non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2 rings of </a:t>
            </a:r>
            <a:r>
              <a:rPr lang="el-GR" b="1" dirty="0" smtClean="0">
                <a:solidFill>
                  <a:srgbClr val="FF0000"/>
                </a:solidFill>
                <a:latin typeface="Times New Roman"/>
                <a:cs typeface="Times New Roman"/>
              </a:rPr>
              <a:t>Δ</a:t>
            </a:r>
            <a:r>
              <a:rPr lang="de-DE" b="1" dirty="0" smtClean="0">
                <a:solidFill>
                  <a:srgbClr val="FF0000"/>
                </a:solidFill>
                <a:latin typeface="Times New Roman"/>
                <a:cs typeface="Times New Roman"/>
              </a:rPr>
              <a:t>E-E </a:t>
            </a:r>
            <a:r>
              <a:rPr lang="de-DE" b="1" dirty="0" err="1" smtClean="0">
                <a:solidFill>
                  <a:srgbClr val="FF0000"/>
                </a:solidFill>
                <a:latin typeface="Times New Roman"/>
                <a:cs typeface="Times New Roman"/>
              </a:rPr>
              <a:t>telescopes</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33020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US" altLang="de-DE" sz="2600" b="1" dirty="0" smtClean="0">
                <a:solidFill>
                  <a:srgbClr val="0000CC"/>
                </a:solidFill>
                <a:latin typeface="Times New Roman" pitchFamily="18" charset="0"/>
                <a:ea typeface="ＭＳ Ｐゴシック" pitchFamily="34" charset="-128"/>
              </a:rPr>
              <a:t>Separation of light charged particles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196752"/>
            <a:ext cx="3730625"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406" y="1340768"/>
            <a:ext cx="167005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feil nach links 1"/>
          <p:cNvSpPr/>
          <p:nvPr/>
        </p:nvSpPr>
        <p:spPr bwMode="auto">
          <a:xfrm>
            <a:off x="4500000" y="1548000"/>
            <a:ext cx="648072" cy="288032"/>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Pfeil nach links 10"/>
          <p:cNvSpPr/>
          <p:nvPr/>
        </p:nvSpPr>
        <p:spPr bwMode="auto">
          <a:xfrm rot="10800000">
            <a:off x="4499993" y="5040000"/>
            <a:ext cx="648072" cy="288032"/>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271" y="2796753"/>
            <a:ext cx="3451225"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4499992" y="1872000"/>
            <a:ext cx="1223412" cy="369332"/>
          </a:xfrm>
          <a:prstGeom prst="rect">
            <a:avLst/>
          </a:prstGeom>
          <a:noFill/>
        </p:spPr>
        <p:txBody>
          <a:bodyPr wrap="none" rtlCol="0">
            <a:spAutoFit/>
          </a:bodyPr>
          <a:lstStyle/>
          <a:p>
            <a:r>
              <a:rPr lang="en-US" b="1" dirty="0" smtClean="0">
                <a:solidFill>
                  <a:srgbClr val="0000CC"/>
                </a:solidFill>
                <a:latin typeface="Times New Roman" panose="02020603050405020304" pitchFamily="18" charset="0"/>
                <a:cs typeface="Times New Roman" panose="02020603050405020304" pitchFamily="18" charset="0"/>
              </a:rPr>
              <a:t>simulation</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14" name="Textfeld 13"/>
          <p:cNvSpPr txBox="1"/>
          <p:nvPr/>
        </p:nvSpPr>
        <p:spPr>
          <a:xfrm>
            <a:off x="4500000" y="5328000"/>
            <a:ext cx="620683" cy="369332"/>
          </a:xfrm>
          <a:prstGeom prst="rect">
            <a:avLst/>
          </a:prstGeom>
          <a:noFill/>
        </p:spPr>
        <p:txBody>
          <a:bodyPr wrap="none" rtlCol="0">
            <a:spAutoFit/>
          </a:bodyPr>
          <a:lstStyle/>
          <a:p>
            <a:r>
              <a:rPr lang="en-US" b="1" dirty="0" smtClean="0">
                <a:solidFill>
                  <a:srgbClr val="0000CC"/>
                </a:solidFill>
                <a:latin typeface="Times New Roman" panose="02020603050405020304" pitchFamily="18" charset="0"/>
                <a:cs typeface="Times New Roman" panose="02020603050405020304" pitchFamily="18" charset="0"/>
              </a:rPr>
              <a:t>data</a:t>
            </a:r>
            <a:endParaRPr lang="en-US"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6617203"/>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US" altLang="de-DE" sz="2600" b="1" dirty="0" smtClean="0">
                <a:solidFill>
                  <a:srgbClr val="0000CC"/>
                </a:solidFill>
                <a:latin typeface="Times New Roman" pitchFamily="18" charset="0"/>
                <a:ea typeface="ＭＳ Ｐゴシック" pitchFamily="34" charset="-128"/>
              </a:rPr>
              <a:t>Summary</a:t>
            </a:r>
          </a:p>
        </p:txBody>
      </p:sp>
      <p:sp>
        <p:nvSpPr>
          <p:cNvPr id="5" name="Textfeld 4"/>
          <p:cNvSpPr txBox="1"/>
          <p:nvPr/>
        </p:nvSpPr>
        <p:spPr>
          <a:xfrm>
            <a:off x="899592" y="1260000"/>
            <a:ext cx="6532558" cy="3693319"/>
          </a:xfrm>
          <a:prstGeom prst="rect">
            <a:avLst/>
          </a:prstGeom>
          <a:noFill/>
        </p:spPr>
        <p:txBody>
          <a:bodyPr wrap="none" rtlCol="0">
            <a:spAutoFit/>
          </a:bodyPr>
          <a:lstStyle/>
          <a:p>
            <a:pPr marL="285750" indent="-285750">
              <a:buFont typeface="Wingdings" panose="05000000000000000000" pitchFamily="2" charset="2"/>
              <a:buChar char="v"/>
            </a:pPr>
            <a:r>
              <a:rPr lang="el-GR" b="1" dirty="0" smtClean="0">
                <a:solidFill>
                  <a:srgbClr val="FF0000"/>
                </a:solidFill>
                <a:latin typeface="Times New Roman" panose="02020603050405020304" pitchFamily="18" charset="0"/>
                <a:cs typeface="Times New Roman" panose="02020603050405020304" pitchFamily="18" charset="0"/>
              </a:rPr>
              <a:t>γ</a:t>
            </a:r>
            <a:r>
              <a:rPr lang="de-DE" b="1" dirty="0" smtClean="0">
                <a:solidFill>
                  <a:srgbClr val="FF0000"/>
                </a:solidFill>
                <a:latin typeface="Times New Roman" panose="02020603050405020304" pitchFamily="18" charset="0"/>
                <a:cs typeface="Times New Roman" panose="02020603050405020304" pitchFamily="18" charset="0"/>
              </a:rPr>
              <a:t>-</a:t>
            </a:r>
            <a:r>
              <a:rPr lang="de-DE" b="1" dirty="0" err="1" smtClean="0">
                <a:solidFill>
                  <a:srgbClr val="FF0000"/>
                </a:solidFill>
                <a:latin typeface="Times New Roman" panose="02020603050405020304" pitchFamily="18" charset="0"/>
                <a:cs typeface="Times New Roman" panose="02020603050405020304" pitchFamily="18" charset="0"/>
              </a:rPr>
              <a:t>ray</a:t>
            </a:r>
            <a:r>
              <a:rPr lang="de-DE" b="1" dirty="0" smtClean="0">
                <a:solidFill>
                  <a:srgbClr val="FF0000"/>
                </a:solidFill>
                <a:latin typeface="Times New Roman" panose="02020603050405020304" pitchFamily="18" charset="0"/>
                <a:cs typeface="Times New Roman" panose="02020603050405020304" pitchFamily="18" charset="0"/>
              </a:rPr>
              <a:t> </a:t>
            </a:r>
            <a:r>
              <a:rPr lang="de-DE" b="1" dirty="0" err="1" smtClean="0">
                <a:solidFill>
                  <a:srgbClr val="FF0000"/>
                </a:solidFill>
                <a:latin typeface="Times New Roman" panose="02020603050405020304" pitchFamily="18" charset="0"/>
                <a:cs typeface="Times New Roman" panose="02020603050405020304" pitchFamily="18" charset="0"/>
              </a:rPr>
              <a:t>spectroscopy</a:t>
            </a:r>
            <a:r>
              <a:rPr lang="de-DE" b="1" dirty="0" smtClean="0">
                <a:solidFill>
                  <a:srgbClr val="FF0000"/>
                </a:solidFill>
                <a:latin typeface="Times New Roman" panose="02020603050405020304" pitchFamily="18" charset="0"/>
                <a:cs typeface="Times New Roman" panose="02020603050405020304" pitchFamily="18" charset="0"/>
              </a:rPr>
              <a:t> </a:t>
            </a:r>
            <a:r>
              <a:rPr lang="de-DE" b="1" dirty="0" err="1" smtClean="0">
                <a:solidFill>
                  <a:srgbClr val="FF0000"/>
                </a:solidFill>
                <a:latin typeface="Times New Roman" panose="02020603050405020304" pitchFamily="18" charset="0"/>
                <a:cs typeface="Times New Roman" panose="02020603050405020304" pitchFamily="18" charset="0"/>
              </a:rPr>
              <a:t>of</a:t>
            </a:r>
            <a:r>
              <a:rPr lang="de-DE" b="1" dirty="0" smtClean="0">
                <a:solidFill>
                  <a:srgbClr val="FF0000"/>
                </a:solidFill>
                <a:latin typeface="Times New Roman" panose="02020603050405020304" pitchFamily="18" charset="0"/>
                <a:cs typeface="Times New Roman" panose="02020603050405020304" pitchFamily="18" charset="0"/>
              </a:rPr>
              <a:t> </a:t>
            </a:r>
            <a:r>
              <a:rPr lang="de-DE" b="1" dirty="0" err="1" smtClean="0">
                <a:solidFill>
                  <a:srgbClr val="FF0000"/>
                </a:solidFill>
                <a:latin typeface="Times New Roman" panose="02020603050405020304" pitchFamily="18" charset="0"/>
                <a:cs typeface="Times New Roman" panose="02020603050405020304" pitchFamily="18" charset="0"/>
              </a:rPr>
              <a:t>fission</a:t>
            </a:r>
            <a:r>
              <a:rPr lang="de-DE" b="1" dirty="0" smtClean="0">
                <a:solidFill>
                  <a:srgbClr val="FF0000"/>
                </a:solidFill>
                <a:latin typeface="Times New Roman" panose="02020603050405020304" pitchFamily="18" charset="0"/>
                <a:cs typeface="Times New Roman" panose="02020603050405020304" pitchFamily="18" charset="0"/>
              </a:rPr>
              <a:t> </a:t>
            </a:r>
            <a:r>
              <a:rPr lang="de-DE" b="1" dirty="0" err="1" smtClean="0">
                <a:solidFill>
                  <a:srgbClr val="FF0000"/>
                </a:solidFill>
                <a:latin typeface="Times New Roman" panose="02020603050405020304" pitchFamily="18" charset="0"/>
                <a:cs typeface="Times New Roman" panose="02020603050405020304" pitchFamily="18" charset="0"/>
              </a:rPr>
              <a:t>fragments</a:t>
            </a:r>
            <a:endParaRPr lang="en-US" b="1" dirty="0" smtClean="0">
              <a:solidFill>
                <a:srgbClr val="FF0000"/>
              </a:solidFill>
              <a:latin typeface="Times New Roman" panose="02020603050405020304" pitchFamily="18" charset="0"/>
              <a:cs typeface="Times New Roman" panose="02020603050405020304" pitchFamily="18" charset="0"/>
            </a:endParaRPr>
          </a:p>
          <a:p>
            <a:endParaRPr lang="en-US" sz="400" dirty="0">
              <a:latin typeface="Times New Roman" panose="02020603050405020304" pitchFamily="18" charset="0"/>
              <a:cs typeface="Times New Roman" panose="02020603050405020304" pitchFamily="18" charset="0"/>
            </a:endParaRPr>
          </a:p>
          <a:p>
            <a:r>
              <a:rPr lang="en-US" dirty="0" smtClean="0">
                <a:solidFill>
                  <a:srgbClr val="0000CC"/>
                </a:solidFill>
                <a:latin typeface="Times New Roman" panose="02020603050405020304" pitchFamily="18" charset="0"/>
                <a:cs typeface="Times New Roman" panose="02020603050405020304" pitchFamily="18" charset="0"/>
              </a:rPr>
              <a:t>open fission source, Doppler-shift correction </a:t>
            </a:r>
            <a:endParaRPr lang="en-US" dirty="0">
              <a:solidFill>
                <a:srgbClr val="0000CC"/>
              </a:solidFill>
              <a:latin typeface="Times New Roman"/>
              <a:cs typeface="Times New Roman"/>
            </a:endParaRPr>
          </a:p>
          <a:p>
            <a:r>
              <a:rPr lang="en-US" dirty="0" smtClean="0">
                <a:solidFill>
                  <a:srgbClr val="0000CC"/>
                </a:solidFill>
                <a:latin typeface="Times New Roman"/>
                <a:cs typeface="Times New Roman"/>
              </a:rPr>
              <a:t>access to short-lived </a:t>
            </a:r>
            <a:r>
              <a:rPr lang="el-GR" dirty="0" smtClean="0">
                <a:solidFill>
                  <a:srgbClr val="0000CC"/>
                </a:solidFill>
                <a:latin typeface="Times New Roman"/>
                <a:cs typeface="Times New Roman"/>
              </a:rPr>
              <a:t>γ</a:t>
            </a:r>
            <a:r>
              <a:rPr lang="de-DE" dirty="0" smtClean="0">
                <a:solidFill>
                  <a:srgbClr val="0000CC"/>
                </a:solidFill>
                <a:latin typeface="Times New Roman"/>
                <a:cs typeface="Times New Roman"/>
              </a:rPr>
              <a:t>-</a:t>
            </a:r>
            <a:r>
              <a:rPr lang="de-DE" dirty="0" err="1" smtClean="0">
                <a:solidFill>
                  <a:srgbClr val="0000CC"/>
                </a:solidFill>
                <a:latin typeface="Times New Roman"/>
                <a:cs typeface="Times New Roman"/>
              </a:rPr>
              <a:t>ray</a:t>
            </a:r>
            <a:r>
              <a:rPr lang="de-DE" dirty="0" smtClean="0">
                <a:solidFill>
                  <a:srgbClr val="0000CC"/>
                </a:solidFill>
                <a:latin typeface="Times New Roman"/>
                <a:cs typeface="Times New Roman"/>
              </a:rPr>
              <a:t> </a:t>
            </a:r>
            <a:r>
              <a:rPr lang="de-DE" dirty="0" err="1" smtClean="0">
                <a:solidFill>
                  <a:srgbClr val="0000CC"/>
                </a:solidFill>
                <a:latin typeface="Times New Roman"/>
                <a:cs typeface="Times New Roman"/>
              </a:rPr>
              <a:t>transitions</a:t>
            </a:r>
            <a:endParaRPr lang="de-DE" dirty="0" smtClean="0">
              <a:solidFill>
                <a:srgbClr val="0000CC"/>
              </a:solidFill>
              <a:latin typeface="Times New Roman"/>
              <a:cs typeface="Times New Roman"/>
            </a:endParaRPr>
          </a:p>
          <a:p>
            <a:endParaRPr lang="de-DE" sz="800" dirty="0">
              <a:latin typeface="Times New Roman"/>
              <a:cs typeface="Times New Roman"/>
            </a:endParaRPr>
          </a:p>
          <a:p>
            <a:pPr marL="285750" indent="-285750">
              <a:buFont typeface="Wingdings" panose="05000000000000000000" pitchFamily="2" charset="2"/>
              <a:buChar char="v"/>
            </a:pPr>
            <a:r>
              <a:rPr lang="de-DE" b="1" dirty="0" smtClean="0">
                <a:solidFill>
                  <a:srgbClr val="FF0000"/>
                </a:solidFill>
                <a:latin typeface="Times New Roman"/>
                <a:cs typeface="Times New Roman"/>
              </a:rPr>
              <a:t>angular </a:t>
            </a:r>
            <a:r>
              <a:rPr lang="de-DE" b="1" dirty="0" err="1" smtClean="0">
                <a:solidFill>
                  <a:srgbClr val="FF0000"/>
                </a:solidFill>
                <a:latin typeface="Times New Roman"/>
                <a:cs typeface="Times New Roman"/>
              </a:rPr>
              <a:t>anisotropy</a:t>
            </a:r>
            <a:r>
              <a:rPr lang="de-DE" b="1" dirty="0" smtClean="0">
                <a:solidFill>
                  <a:srgbClr val="FF0000"/>
                </a:solidFill>
                <a:latin typeface="Times New Roman"/>
                <a:cs typeface="Times New Roman"/>
              </a:rPr>
              <a:t> </a:t>
            </a:r>
            <a:r>
              <a:rPr lang="de-DE" b="1" dirty="0" err="1" smtClean="0">
                <a:solidFill>
                  <a:srgbClr val="FF0000"/>
                </a:solidFill>
                <a:latin typeface="Times New Roman"/>
                <a:cs typeface="Times New Roman"/>
              </a:rPr>
              <a:t>of</a:t>
            </a:r>
            <a:r>
              <a:rPr lang="de-DE" b="1" dirty="0" smtClean="0">
                <a:solidFill>
                  <a:srgbClr val="FF0000"/>
                </a:solidFill>
                <a:latin typeface="Times New Roman"/>
                <a:cs typeface="Times New Roman"/>
              </a:rPr>
              <a:t> </a:t>
            </a:r>
            <a:r>
              <a:rPr lang="el-GR" b="1" dirty="0" smtClean="0">
                <a:solidFill>
                  <a:srgbClr val="FF0000"/>
                </a:solidFill>
                <a:latin typeface="Times New Roman"/>
                <a:cs typeface="Times New Roman"/>
              </a:rPr>
              <a:t>γ</a:t>
            </a:r>
            <a:r>
              <a:rPr lang="de-DE" b="1" dirty="0" smtClean="0">
                <a:solidFill>
                  <a:srgbClr val="FF0000"/>
                </a:solidFill>
                <a:latin typeface="Times New Roman"/>
                <a:cs typeface="Times New Roman"/>
              </a:rPr>
              <a:t>-</a:t>
            </a:r>
            <a:r>
              <a:rPr lang="de-DE" b="1" dirty="0" err="1" smtClean="0">
                <a:solidFill>
                  <a:srgbClr val="FF0000"/>
                </a:solidFill>
                <a:latin typeface="Times New Roman"/>
                <a:cs typeface="Times New Roman"/>
              </a:rPr>
              <a:t>rays</a:t>
            </a:r>
            <a:endParaRPr lang="de-DE" b="1" dirty="0" smtClean="0">
              <a:solidFill>
                <a:srgbClr val="FF0000"/>
              </a:solidFill>
              <a:latin typeface="Times New Roman"/>
              <a:cs typeface="Times New Roman"/>
            </a:endParaRPr>
          </a:p>
          <a:p>
            <a:endParaRPr lang="de-DE" sz="800" dirty="0">
              <a:latin typeface="Times New Roman" panose="02020603050405020304" pitchFamily="18" charset="0"/>
              <a:cs typeface="Times New Roman" panose="02020603050405020304" pitchFamily="18" charset="0"/>
            </a:endParaRPr>
          </a:p>
          <a:p>
            <a:r>
              <a:rPr lang="de-DE" dirty="0" smtClean="0">
                <a:solidFill>
                  <a:srgbClr val="0000CC"/>
                </a:solidFill>
                <a:latin typeface="Times New Roman" panose="02020603050405020304" pitchFamily="18" charset="0"/>
                <a:cs typeface="Times New Roman" panose="02020603050405020304" pitchFamily="18" charset="0"/>
              </a:rPr>
              <a:t>angular </a:t>
            </a:r>
            <a:r>
              <a:rPr lang="de-DE" dirty="0" err="1" smtClean="0">
                <a:solidFill>
                  <a:srgbClr val="0000CC"/>
                </a:solidFill>
                <a:latin typeface="Times New Roman" panose="02020603050405020304" pitchFamily="18" charset="0"/>
                <a:cs typeface="Times New Roman" panose="02020603050405020304" pitchFamily="18" charset="0"/>
              </a:rPr>
              <a:t>anisotropy</a:t>
            </a:r>
            <a:r>
              <a:rPr lang="de-DE" dirty="0" smtClean="0">
                <a:solidFill>
                  <a:srgbClr val="0000CC"/>
                </a:solidFill>
                <a:latin typeface="Times New Roman" panose="02020603050405020304" pitchFamily="18" charset="0"/>
                <a:cs typeface="Times New Roman" panose="02020603050405020304" pitchFamily="18" charset="0"/>
              </a:rPr>
              <a:t> </a:t>
            </a:r>
            <a:r>
              <a:rPr lang="de-DE" dirty="0" err="1" smtClean="0">
                <a:solidFill>
                  <a:srgbClr val="0000CC"/>
                </a:solidFill>
                <a:latin typeface="Times New Roman" panose="02020603050405020304" pitchFamily="18" charset="0"/>
                <a:cs typeface="Times New Roman" panose="02020603050405020304" pitchFamily="18" charset="0"/>
              </a:rPr>
              <a:t>of</a:t>
            </a:r>
            <a:r>
              <a:rPr lang="de-DE" dirty="0" smtClean="0">
                <a:solidFill>
                  <a:srgbClr val="0000CC"/>
                </a:solidFill>
                <a:latin typeface="Times New Roman" panose="02020603050405020304" pitchFamily="18" charset="0"/>
                <a:cs typeface="Times New Roman" panose="02020603050405020304" pitchFamily="18" charset="0"/>
              </a:rPr>
              <a:t> individual </a:t>
            </a:r>
            <a:r>
              <a:rPr lang="el-GR" dirty="0" smtClean="0">
                <a:solidFill>
                  <a:srgbClr val="0000CC"/>
                </a:solidFill>
                <a:latin typeface="Times New Roman"/>
                <a:cs typeface="Times New Roman"/>
              </a:rPr>
              <a:t>γ</a:t>
            </a:r>
            <a:r>
              <a:rPr lang="de-DE" dirty="0" smtClean="0">
                <a:solidFill>
                  <a:srgbClr val="0000CC"/>
                </a:solidFill>
                <a:latin typeface="Times New Roman"/>
                <a:cs typeface="Times New Roman"/>
              </a:rPr>
              <a:t>-</a:t>
            </a:r>
            <a:r>
              <a:rPr lang="de-DE" dirty="0" err="1" smtClean="0">
                <a:solidFill>
                  <a:srgbClr val="0000CC"/>
                </a:solidFill>
                <a:latin typeface="Times New Roman"/>
                <a:cs typeface="Times New Roman"/>
              </a:rPr>
              <a:t>ray</a:t>
            </a:r>
            <a:r>
              <a:rPr lang="de-DE" dirty="0" smtClean="0">
                <a:solidFill>
                  <a:srgbClr val="0000CC"/>
                </a:solidFill>
                <a:latin typeface="Times New Roman"/>
                <a:cs typeface="Times New Roman"/>
              </a:rPr>
              <a:t> </a:t>
            </a:r>
            <a:r>
              <a:rPr lang="de-DE" dirty="0" err="1" smtClean="0">
                <a:solidFill>
                  <a:srgbClr val="0000CC"/>
                </a:solidFill>
                <a:latin typeface="Times New Roman"/>
                <a:cs typeface="Times New Roman"/>
              </a:rPr>
              <a:t>transitions</a:t>
            </a:r>
            <a:endParaRPr lang="de-DE" dirty="0" smtClean="0">
              <a:solidFill>
                <a:srgbClr val="0000CC"/>
              </a:solidFill>
              <a:latin typeface="Times New Roman"/>
              <a:cs typeface="Times New Roman"/>
            </a:endParaRPr>
          </a:p>
          <a:p>
            <a:pPr marL="285750" indent="-285750">
              <a:buFontTx/>
              <a:buChar char="-"/>
            </a:pPr>
            <a:r>
              <a:rPr lang="de-DE" dirty="0" err="1" smtClean="0">
                <a:solidFill>
                  <a:srgbClr val="0000CC"/>
                </a:solidFill>
                <a:latin typeface="Times New Roman"/>
                <a:cs typeface="Times New Roman"/>
              </a:rPr>
              <a:t>spin</a:t>
            </a:r>
            <a:r>
              <a:rPr lang="de-DE" dirty="0" smtClean="0">
                <a:solidFill>
                  <a:srgbClr val="0000CC"/>
                </a:solidFill>
                <a:latin typeface="Times New Roman"/>
                <a:cs typeface="Times New Roman"/>
              </a:rPr>
              <a:t> </a:t>
            </a:r>
            <a:r>
              <a:rPr lang="de-DE" dirty="0" err="1" smtClean="0">
                <a:solidFill>
                  <a:srgbClr val="0000CC"/>
                </a:solidFill>
                <a:latin typeface="Times New Roman"/>
                <a:cs typeface="Times New Roman"/>
              </a:rPr>
              <a:t>orientation</a:t>
            </a:r>
            <a:endParaRPr lang="de-DE" dirty="0" smtClean="0">
              <a:solidFill>
                <a:srgbClr val="0000CC"/>
              </a:solidFill>
              <a:latin typeface="Times New Roman"/>
              <a:cs typeface="Times New Roman"/>
            </a:endParaRPr>
          </a:p>
          <a:p>
            <a:pPr marL="285750" indent="-285750">
              <a:buFontTx/>
              <a:buChar char="-"/>
            </a:pPr>
            <a:r>
              <a:rPr lang="de-DE" dirty="0" err="1" smtClean="0">
                <a:solidFill>
                  <a:srgbClr val="0000CC"/>
                </a:solidFill>
                <a:latin typeface="Times New Roman"/>
                <a:cs typeface="Times New Roman"/>
              </a:rPr>
              <a:t>changes</a:t>
            </a:r>
            <a:r>
              <a:rPr lang="de-DE" dirty="0" smtClean="0">
                <a:solidFill>
                  <a:srgbClr val="0000CC"/>
                </a:solidFill>
                <a:latin typeface="Times New Roman"/>
                <a:cs typeface="Times New Roman"/>
              </a:rPr>
              <a:t> in </a:t>
            </a:r>
            <a:r>
              <a:rPr lang="de-DE" dirty="0" err="1" smtClean="0">
                <a:solidFill>
                  <a:srgbClr val="0000CC"/>
                </a:solidFill>
                <a:latin typeface="Times New Roman"/>
                <a:cs typeface="Times New Roman"/>
              </a:rPr>
              <a:t>the</a:t>
            </a:r>
            <a:r>
              <a:rPr lang="de-DE" dirty="0" smtClean="0">
                <a:solidFill>
                  <a:srgbClr val="0000CC"/>
                </a:solidFill>
                <a:latin typeface="Times New Roman"/>
                <a:cs typeface="Times New Roman"/>
              </a:rPr>
              <a:t> </a:t>
            </a:r>
            <a:r>
              <a:rPr lang="de-DE" dirty="0" err="1" smtClean="0">
                <a:solidFill>
                  <a:srgbClr val="0000CC"/>
                </a:solidFill>
                <a:latin typeface="Times New Roman"/>
                <a:cs typeface="Times New Roman"/>
              </a:rPr>
              <a:t>spin</a:t>
            </a:r>
            <a:r>
              <a:rPr lang="de-DE" dirty="0" smtClean="0">
                <a:solidFill>
                  <a:srgbClr val="0000CC"/>
                </a:solidFill>
                <a:latin typeface="Times New Roman"/>
                <a:cs typeface="Times New Roman"/>
              </a:rPr>
              <a:t> </a:t>
            </a:r>
            <a:r>
              <a:rPr lang="de-DE" dirty="0" err="1" smtClean="0">
                <a:solidFill>
                  <a:srgbClr val="0000CC"/>
                </a:solidFill>
                <a:latin typeface="Times New Roman"/>
                <a:cs typeface="Times New Roman"/>
              </a:rPr>
              <a:t>population</a:t>
            </a:r>
            <a:r>
              <a:rPr lang="de-DE" dirty="0" smtClean="0">
                <a:solidFill>
                  <a:srgbClr val="0000CC"/>
                </a:solidFill>
                <a:latin typeface="Times New Roman"/>
                <a:cs typeface="Times New Roman"/>
              </a:rPr>
              <a:t> </a:t>
            </a:r>
            <a:r>
              <a:rPr lang="de-DE" dirty="0" err="1" smtClean="0">
                <a:solidFill>
                  <a:srgbClr val="0000CC"/>
                </a:solidFill>
                <a:latin typeface="Times New Roman"/>
                <a:cs typeface="Times New Roman"/>
              </a:rPr>
              <a:t>between</a:t>
            </a:r>
            <a:r>
              <a:rPr lang="de-DE" dirty="0" smtClean="0">
                <a:solidFill>
                  <a:srgbClr val="0000CC"/>
                </a:solidFill>
                <a:latin typeface="Times New Roman"/>
                <a:cs typeface="Times New Roman"/>
              </a:rPr>
              <a:t> </a:t>
            </a:r>
            <a:r>
              <a:rPr lang="de-DE" dirty="0" err="1" smtClean="0">
                <a:solidFill>
                  <a:srgbClr val="0000CC"/>
                </a:solidFill>
                <a:latin typeface="Times New Roman"/>
                <a:cs typeface="Times New Roman"/>
              </a:rPr>
              <a:t>binary</a:t>
            </a:r>
            <a:r>
              <a:rPr lang="de-DE" dirty="0" smtClean="0">
                <a:solidFill>
                  <a:srgbClr val="0000CC"/>
                </a:solidFill>
                <a:latin typeface="Times New Roman"/>
                <a:cs typeface="Times New Roman"/>
              </a:rPr>
              <a:t> </a:t>
            </a:r>
            <a:r>
              <a:rPr lang="de-DE" dirty="0" err="1" smtClean="0">
                <a:solidFill>
                  <a:srgbClr val="0000CC"/>
                </a:solidFill>
                <a:latin typeface="Times New Roman"/>
                <a:cs typeface="Times New Roman"/>
              </a:rPr>
              <a:t>and</a:t>
            </a:r>
            <a:r>
              <a:rPr lang="de-DE" dirty="0" smtClean="0">
                <a:solidFill>
                  <a:srgbClr val="0000CC"/>
                </a:solidFill>
                <a:latin typeface="Times New Roman"/>
                <a:cs typeface="Times New Roman"/>
              </a:rPr>
              <a:t> </a:t>
            </a:r>
            <a:r>
              <a:rPr lang="de-DE" dirty="0" err="1" smtClean="0">
                <a:solidFill>
                  <a:srgbClr val="0000CC"/>
                </a:solidFill>
                <a:latin typeface="Times New Roman"/>
                <a:cs typeface="Times New Roman"/>
              </a:rPr>
              <a:t>ternary</a:t>
            </a:r>
            <a:r>
              <a:rPr lang="de-DE" dirty="0" smtClean="0">
                <a:solidFill>
                  <a:srgbClr val="0000CC"/>
                </a:solidFill>
                <a:latin typeface="Times New Roman"/>
                <a:cs typeface="Times New Roman"/>
              </a:rPr>
              <a:t> </a:t>
            </a:r>
            <a:r>
              <a:rPr lang="de-DE" dirty="0" err="1" smtClean="0">
                <a:solidFill>
                  <a:srgbClr val="0000CC"/>
                </a:solidFill>
                <a:latin typeface="Times New Roman"/>
                <a:cs typeface="Times New Roman"/>
              </a:rPr>
              <a:t>fission</a:t>
            </a:r>
            <a:endParaRPr lang="de-DE" dirty="0" smtClean="0">
              <a:solidFill>
                <a:srgbClr val="0000CC"/>
              </a:solidFill>
              <a:latin typeface="Times New Roman"/>
              <a:cs typeface="Times New Roman"/>
            </a:endParaRPr>
          </a:p>
          <a:p>
            <a:endParaRPr lang="de-DE" sz="800" dirty="0" smtClean="0">
              <a:latin typeface="Times New Roman"/>
              <a:cs typeface="Times New Roman"/>
            </a:endParaRPr>
          </a:p>
          <a:p>
            <a:pPr marL="285750" indent="-285750">
              <a:buFont typeface="Wingdings" panose="05000000000000000000" pitchFamily="2" charset="2"/>
              <a:buChar char="v"/>
            </a:pPr>
            <a:r>
              <a:rPr lang="de-DE" b="1" dirty="0" err="1" smtClean="0">
                <a:solidFill>
                  <a:srgbClr val="FF0000"/>
                </a:solidFill>
                <a:latin typeface="Times New Roman"/>
                <a:cs typeface="Times New Roman"/>
              </a:rPr>
              <a:t>fragment</a:t>
            </a:r>
            <a:r>
              <a:rPr lang="de-DE" b="1" dirty="0" smtClean="0">
                <a:solidFill>
                  <a:srgbClr val="FF0000"/>
                </a:solidFill>
                <a:latin typeface="Times New Roman"/>
                <a:cs typeface="Times New Roman"/>
              </a:rPr>
              <a:t> – LCP </a:t>
            </a:r>
            <a:r>
              <a:rPr lang="de-DE" b="1" dirty="0" err="1" smtClean="0">
                <a:solidFill>
                  <a:srgbClr val="FF0000"/>
                </a:solidFill>
                <a:latin typeface="Times New Roman"/>
                <a:cs typeface="Times New Roman"/>
              </a:rPr>
              <a:t>correlations</a:t>
            </a:r>
            <a:endParaRPr lang="de-DE" b="1" dirty="0" smtClean="0">
              <a:solidFill>
                <a:srgbClr val="FF0000"/>
              </a:solidFill>
              <a:latin typeface="Times New Roman"/>
              <a:cs typeface="Times New Roman"/>
            </a:endParaRPr>
          </a:p>
          <a:p>
            <a:endParaRPr lang="de-DE" sz="800" dirty="0">
              <a:latin typeface="Times New Roman"/>
              <a:cs typeface="Times New Roman"/>
            </a:endParaRPr>
          </a:p>
          <a:p>
            <a:pPr marL="285750" indent="-285750">
              <a:buFontTx/>
              <a:buChar char="-"/>
            </a:pPr>
            <a:r>
              <a:rPr lang="de-DE" dirty="0" smtClean="0">
                <a:solidFill>
                  <a:srgbClr val="0000CC"/>
                </a:solidFill>
                <a:latin typeface="Times New Roman"/>
                <a:cs typeface="Times New Roman"/>
              </a:rPr>
              <a:t>isotope </a:t>
            </a:r>
            <a:r>
              <a:rPr lang="de-DE" dirty="0" err="1" smtClean="0">
                <a:solidFill>
                  <a:srgbClr val="0000CC"/>
                </a:solidFill>
                <a:latin typeface="Times New Roman"/>
                <a:cs typeface="Times New Roman"/>
              </a:rPr>
              <a:t>yields</a:t>
            </a:r>
            <a:r>
              <a:rPr lang="de-DE" dirty="0" smtClean="0">
                <a:solidFill>
                  <a:srgbClr val="0000CC"/>
                </a:solidFill>
                <a:latin typeface="Times New Roman"/>
                <a:cs typeface="Times New Roman"/>
              </a:rPr>
              <a:t> </a:t>
            </a:r>
            <a:r>
              <a:rPr lang="de-DE" dirty="0" err="1" smtClean="0">
                <a:solidFill>
                  <a:srgbClr val="0000CC"/>
                </a:solidFill>
                <a:latin typeface="Times New Roman"/>
                <a:cs typeface="Times New Roman"/>
              </a:rPr>
              <a:t>of</a:t>
            </a:r>
            <a:r>
              <a:rPr lang="de-DE" dirty="0" smtClean="0">
                <a:solidFill>
                  <a:srgbClr val="0000CC"/>
                </a:solidFill>
                <a:latin typeface="Times New Roman"/>
                <a:cs typeface="Times New Roman"/>
              </a:rPr>
              <a:t> </a:t>
            </a:r>
            <a:r>
              <a:rPr lang="de-DE" dirty="0" err="1" smtClean="0">
                <a:solidFill>
                  <a:srgbClr val="0000CC"/>
                </a:solidFill>
                <a:latin typeface="Times New Roman"/>
                <a:cs typeface="Times New Roman"/>
              </a:rPr>
              <a:t>heavier</a:t>
            </a:r>
            <a:r>
              <a:rPr lang="de-DE" dirty="0" smtClean="0">
                <a:solidFill>
                  <a:srgbClr val="0000CC"/>
                </a:solidFill>
                <a:latin typeface="Times New Roman"/>
                <a:cs typeface="Times New Roman"/>
              </a:rPr>
              <a:t> LCPs</a:t>
            </a:r>
          </a:p>
          <a:p>
            <a:pPr marL="285750" indent="-285750">
              <a:buFontTx/>
              <a:buChar char="-"/>
            </a:pPr>
            <a:r>
              <a:rPr lang="de-DE" dirty="0" err="1" smtClean="0">
                <a:solidFill>
                  <a:srgbClr val="0000CC"/>
                </a:solidFill>
                <a:latin typeface="Times New Roman"/>
                <a:cs typeface="Times New Roman"/>
              </a:rPr>
              <a:t>formation</a:t>
            </a:r>
            <a:r>
              <a:rPr lang="de-DE" dirty="0" smtClean="0">
                <a:solidFill>
                  <a:srgbClr val="0000CC"/>
                </a:solidFill>
                <a:latin typeface="Times New Roman"/>
                <a:cs typeface="Times New Roman"/>
              </a:rPr>
              <a:t> </a:t>
            </a:r>
            <a:r>
              <a:rPr lang="de-DE" dirty="0" err="1" smtClean="0">
                <a:solidFill>
                  <a:srgbClr val="0000CC"/>
                </a:solidFill>
                <a:latin typeface="Times New Roman"/>
                <a:cs typeface="Times New Roman"/>
              </a:rPr>
              <a:t>of</a:t>
            </a:r>
            <a:r>
              <a:rPr lang="de-DE" dirty="0" smtClean="0">
                <a:solidFill>
                  <a:srgbClr val="0000CC"/>
                </a:solidFill>
                <a:latin typeface="Times New Roman"/>
                <a:cs typeface="Times New Roman"/>
              </a:rPr>
              <a:t> LCPs in </a:t>
            </a:r>
            <a:r>
              <a:rPr lang="de-DE" dirty="0" err="1" smtClean="0">
                <a:solidFill>
                  <a:srgbClr val="0000CC"/>
                </a:solidFill>
                <a:latin typeface="Times New Roman"/>
                <a:cs typeface="Times New Roman"/>
              </a:rPr>
              <a:t>excited</a:t>
            </a:r>
            <a:r>
              <a:rPr lang="de-DE" dirty="0" smtClean="0">
                <a:solidFill>
                  <a:srgbClr val="0000CC"/>
                </a:solidFill>
                <a:latin typeface="Times New Roman"/>
                <a:cs typeface="Times New Roman"/>
              </a:rPr>
              <a:t> </a:t>
            </a:r>
            <a:r>
              <a:rPr lang="de-DE" dirty="0" err="1" smtClean="0">
                <a:solidFill>
                  <a:srgbClr val="0000CC"/>
                </a:solidFill>
                <a:latin typeface="Times New Roman"/>
                <a:cs typeface="Times New Roman"/>
              </a:rPr>
              <a:t>states</a:t>
            </a:r>
            <a:endParaRPr lang="de-DE" dirty="0" smtClean="0">
              <a:solidFill>
                <a:srgbClr val="0000CC"/>
              </a:solidFill>
              <a:latin typeface="Times New Roman"/>
              <a:cs typeface="Times New Roman"/>
            </a:endParaRPr>
          </a:p>
          <a:p>
            <a:pPr marL="285750" indent="-285750">
              <a:buFontTx/>
              <a:buChar char="-"/>
            </a:pPr>
            <a:r>
              <a:rPr lang="de-DE" dirty="0" err="1" smtClean="0">
                <a:solidFill>
                  <a:srgbClr val="0000CC"/>
                </a:solidFill>
                <a:latin typeface="Times New Roman"/>
                <a:cs typeface="Times New Roman"/>
              </a:rPr>
              <a:t>quaternary</a:t>
            </a:r>
            <a:r>
              <a:rPr lang="de-DE" dirty="0" smtClean="0">
                <a:solidFill>
                  <a:srgbClr val="0000CC"/>
                </a:solidFill>
                <a:latin typeface="Times New Roman"/>
                <a:cs typeface="Times New Roman"/>
              </a:rPr>
              <a:t> </a:t>
            </a:r>
            <a:r>
              <a:rPr lang="de-DE" dirty="0" err="1" smtClean="0">
                <a:solidFill>
                  <a:srgbClr val="0000CC"/>
                </a:solidFill>
                <a:latin typeface="Times New Roman"/>
                <a:cs typeface="Times New Roman"/>
              </a:rPr>
              <a:t>fission</a:t>
            </a:r>
            <a:r>
              <a:rPr lang="de-DE" dirty="0" smtClean="0">
                <a:solidFill>
                  <a:srgbClr val="0000CC"/>
                </a:solidFill>
                <a:latin typeface="Times New Roman"/>
                <a:cs typeface="Times New Roman"/>
              </a:rPr>
              <a:t> (</a:t>
            </a:r>
            <a:r>
              <a:rPr lang="de-DE" dirty="0" err="1" smtClean="0">
                <a:solidFill>
                  <a:srgbClr val="0000CC"/>
                </a:solidFill>
                <a:latin typeface="Times New Roman"/>
                <a:cs typeface="Times New Roman"/>
              </a:rPr>
              <a:t>emission</a:t>
            </a:r>
            <a:r>
              <a:rPr lang="de-DE" dirty="0" smtClean="0">
                <a:solidFill>
                  <a:srgbClr val="0000CC"/>
                </a:solidFill>
                <a:latin typeface="Times New Roman"/>
                <a:cs typeface="Times New Roman"/>
              </a:rPr>
              <a:t> </a:t>
            </a:r>
            <a:r>
              <a:rPr lang="de-DE" dirty="0" err="1" smtClean="0">
                <a:solidFill>
                  <a:srgbClr val="0000CC"/>
                </a:solidFill>
                <a:latin typeface="Times New Roman"/>
                <a:cs typeface="Times New Roman"/>
              </a:rPr>
              <a:t>of</a:t>
            </a:r>
            <a:r>
              <a:rPr lang="de-DE" dirty="0" smtClean="0">
                <a:solidFill>
                  <a:srgbClr val="0000CC"/>
                </a:solidFill>
                <a:latin typeface="Times New Roman"/>
                <a:cs typeface="Times New Roman"/>
              </a:rPr>
              <a:t> 2 LCPs)</a:t>
            </a:r>
            <a:endParaRPr lang="de-DE" dirty="0">
              <a:solidFill>
                <a:srgbClr val="0000CC"/>
              </a:solidFill>
              <a:latin typeface="Times New Roman"/>
              <a:cs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226769"/>
            <a:ext cx="517525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1008000" y="6624000"/>
            <a:ext cx="5259773"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Soap Bubble Experiments (M. </a:t>
            </a:r>
            <a:r>
              <a:rPr lang="en-US" sz="1000" dirty="0" err="1" smtClean="0">
                <a:latin typeface="Times New Roman" panose="02020603050405020304" pitchFamily="18" charset="0"/>
                <a:cs typeface="Times New Roman" panose="02020603050405020304" pitchFamily="18" charset="0"/>
              </a:rPr>
              <a:t>Schuyt</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Seifenblasen</a:t>
            </a:r>
            <a:r>
              <a:rPr lang="en-US" sz="1000" dirty="0" smtClean="0">
                <a:latin typeface="Times New Roman" panose="02020603050405020304" pitchFamily="18" charset="0"/>
                <a:cs typeface="Times New Roman" panose="02020603050405020304" pitchFamily="18" charset="0"/>
              </a:rPr>
              <a:t>, die </a:t>
            </a:r>
            <a:r>
              <a:rPr lang="en-US" sz="1000" dirty="0" err="1" smtClean="0">
                <a:latin typeface="Times New Roman" panose="02020603050405020304" pitchFamily="18" charset="0"/>
                <a:cs typeface="Times New Roman" panose="02020603050405020304" pitchFamily="18" charset="0"/>
              </a:rPr>
              <a:t>Kugeln</a:t>
            </a:r>
            <a:r>
              <a:rPr lang="en-US" sz="1000" dirty="0" smtClean="0">
                <a:latin typeface="Times New Roman" panose="02020603050405020304" pitchFamily="18" charset="0"/>
                <a:cs typeface="Times New Roman" panose="02020603050405020304" pitchFamily="18" charset="0"/>
              </a:rPr>
              <a:t> der </a:t>
            </a:r>
            <a:r>
              <a:rPr lang="en-US" sz="1000" dirty="0" err="1" smtClean="0">
                <a:latin typeface="Times New Roman" panose="02020603050405020304" pitchFamily="18" charset="0"/>
                <a:cs typeface="Times New Roman" panose="02020603050405020304" pitchFamily="18" charset="0"/>
              </a:rPr>
              <a:t>Götter</a:t>
            </a:r>
            <a:r>
              <a:rPr lang="en-US" sz="1000" dirty="0" smtClean="0">
                <a:latin typeface="Times New Roman" panose="02020603050405020304" pitchFamily="18" charset="0"/>
                <a:cs typeface="Times New Roman" panose="02020603050405020304" pitchFamily="18" charset="0"/>
              </a:rPr>
              <a:t>, 1988, Köln, Du Mont)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08985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smtClean="0">
                <a:solidFill>
                  <a:srgbClr val="0000CC"/>
                </a:solidFill>
                <a:latin typeface="Times New Roman" pitchFamily="18" charset="0"/>
                <a:ea typeface="ＭＳ Ｐゴシック" pitchFamily="34" charset="-128"/>
                <a:cs typeface="Times New Roman"/>
              </a:rPr>
              <a:t>α-decay</a:t>
            </a:r>
            <a:r>
              <a:rPr lang="en-GB" altLang="de-DE" sz="2600" b="1" dirty="0" smtClean="0">
                <a:solidFill>
                  <a:srgbClr val="0000CC"/>
                </a:solidFill>
                <a:latin typeface="Times New Roman" pitchFamily="18" charset="0"/>
                <a:ea typeface="ＭＳ Ｐゴシック" pitchFamily="34" charset="-128"/>
              </a:rPr>
              <a:t> of </a:t>
            </a:r>
            <a:r>
              <a:rPr lang="en-GB" altLang="de-DE" sz="2600" b="1" baseline="30000" dirty="0" smtClean="0">
                <a:solidFill>
                  <a:srgbClr val="0000CC"/>
                </a:solidFill>
                <a:latin typeface="Times New Roman" pitchFamily="18" charset="0"/>
                <a:ea typeface="ＭＳ Ｐゴシック" pitchFamily="34" charset="-128"/>
              </a:rPr>
              <a:t>252</a:t>
            </a:r>
            <a:r>
              <a:rPr lang="en-GB" altLang="de-DE" sz="2600" b="1" dirty="0" smtClean="0">
                <a:solidFill>
                  <a:srgbClr val="0000CC"/>
                </a:solidFill>
                <a:latin typeface="Times New Roman" pitchFamily="18" charset="0"/>
                <a:ea typeface="ＭＳ Ｐゴシック" pitchFamily="34" charset="-128"/>
              </a:rPr>
              <a:t>Cf</a:t>
            </a:r>
            <a:endParaRPr lang="en-US" altLang="de-DE" sz="2600" b="1" dirty="0" smtClean="0">
              <a:solidFill>
                <a:srgbClr val="0000CC"/>
              </a:solidFill>
              <a:latin typeface="Times New Roman" pitchFamily="18" charset="0"/>
              <a:ea typeface="ＭＳ Ｐゴシック" pitchFamily="34" charset="-128"/>
            </a:endParaRPr>
          </a:p>
        </p:txBody>
      </p:sp>
      <p:pic>
        <p:nvPicPr>
          <p:cNvPr id="15" name="Picture 5" descr="Datei:Alpha Decay.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1648184"/>
            <a:ext cx="2381250" cy="16192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8"/>
          <p:cNvSpPr txBox="1">
            <a:spLocks noChangeArrowheads="1"/>
          </p:cNvSpPr>
          <p:nvPr/>
        </p:nvSpPr>
        <p:spPr bwMode="auto">
          <a:xfrm>
            <a:off x="1943100" y="1484313"/>
            <a:ext cx="4213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400" b="1">
                <a:solidFill>
                  <a:srgbClr val="FF0000"/>
                </a:solidFill>
              </a:rPr>
              <a:t>Mass data:</a:t>
            </a:r>
            <a:r>
              <a:rPr lang="de-DE" altLang="de-DE" sz="1400">
                <a:solidFill>
                  <a:srgbClr val="FF0000"/>
                </a:solidFill>
              </a:rPr>
              <a:t> </a:t>
            </a:r>
            <a:r>
              <a:rPr lang="de-DE" altLang="de-DE" sz="1400">
                <a:solidFill>
                  <a:srgbClr val="000000"/>
                </a:solidFill>
              </a:rPr>
              <a:t>nucleardata.nuclear.lu.se/database/masses/</a:t>
            </a:r>
          </a:p>
        </p:txBody>
      </p:sp>
      <p:pic>
        <p:nvPicPr>
          <p:cNvPr id="19" name="Picture 9" descr="logotyp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1268413"/>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8575" y="1287463"/>
            <a:ext cx="7524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1"/>
          <p:cNvSpPr txBox="1">
            <a:spLocks noChangeArrowheads="1"/>
          </p:cNvSpPr>
          <p:nvPr/>
        </p:nvSpPr>
        <p:spPr bwMode="auto">
          <a:xfrm>
            <a:off x="2087563" y="2560638"/>
            <a:ext cx="224933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dirty="0" smtClean="0">
                <a:solidFill>
                  <a:srgbClr val="000000"/>
                </a:solidFill>
              </a:rPr>
              <a:t>BE(</a:t>
            </a:r>
            <a:r>
              <a:rPr lang="de-DE" altLang="de-DE" sz="1400" baseline="30000" dirty="0" smtClean="0">
                <a:solidFill>
                  <a:srgbClr val="000000"/>
                </a:solidFill>
              </a:rPr>
              <a:t>252</a:t>
            </a:r>
            <a:r>
              <a:rPr lang="de-DE" altLang="de-DE" sz="1400" dirty="0" smtClean="0">
                <a:solidFill>
                  <a:srgbClr val="000000"/>
                </a:solidFill>
              </a:rPr>
              <a:t>Cf)  </a:t>
            </a:r>
            <a:r>
              <a:rPr lang="de-DE" altLang="de-DE" sz="1400" dirty="0">
                <a:solidFill>
                  <a:srgbClr val="000000"/>
                </a:solidFill>
              </a:rPr>
              <a:t>= </a:t>
            </a:r>
            <a:r>
              <a:rPr lang="de-DE" altLang="de-DE" sz="1400" dirty="0" smtClean="0">
                <a:solidFill>
                  <a:srgbClr val="000000"/>
                </a:solidFill>
              </a:rPr>
              <a:t>1881.275 </a:t>
            </a:r>
            <a:r>
              <a:rPr lang="de-DE" altLang="de-DE" sz="1400" dirty="0" err="1">
                <a:solidFill>
                  <a:srgbClr val="000000"/>
                </a:solidFill>
              </a:rPr>
              <a:t>MeV</a:t>
            </a:r>
            <a:endParaRPr lang="de-DE" altLang="de-DE" sz="1400" dirty="0">
              <a:solidFill>
                <a:srgbClr val="000000"/>
              </a:solidFill>
            </a:endParaRPr>
          </a:p>
          <a:p>
            <a:r>
              <a:rPr lang="de-DE" altLang="de-DE" sz="1400" dirty="0" smtClean="0">
                <a:solidFill>
                  <a:srgbClr val="000000"/>
                </a:solidFill>
              </a:rPr>
              <a:t>BE(</a:t>
            </a:r>
            <a:r>
              <a:rPr lang="de-DE" altLang="de-DE" sz="1400" baseline="30000" dirty="0" smtClean="0">
                <a:solidFill>
                  <a:srgbClr val="000000"/>
                </a:solidFill>
              </a:rPr>
              <a:t>248</a:t>
            </a:r>
            <a:r>
              <a:rPr lang="de-DE" altLang="de-DE" sz="1400" dirty="0" smtClean="0">
                <a:solidFill>
                  <a:srgbClr val="000000"/>
                </a:solidFill>
              </a:rPr>
              <a:t>Cm) </a:t>
            </a:r>
            <a:r>
              <a:rPr lang="de-DE" altLang="de-DE" sz="1400" dirty="0">
                <a:solidFill>
                  <a:srgbClr val="000000"/>
                </a:solidFill>
              </a:rPr>
              <a:t>= </a:t>
            </a:r>
            <a:r>
              <a:rPr lang="de-DE" altLang="de-DE" sz="1400" dirty="0" smtClean="0">
                <a:solidFill>
                  <a:srgbClr val="000000"/>
                </a:solidFill>
              </a:rPr>
              <a:t>1859.196 </a:t>
            </a:r>
            <a:r>
              <a:rPr lang="de-DE" altLang="de-DE" sz="1400" dirty="0" err="1">
                <a:solidFill>
                  <a:srgbClr val="000000"/>
                </a:solidFill>
              </a:rPr>
              <a:t>MeV</a:t>
            </a:r>
            <a:endParaRPr lang="de-DE" altLang="de-DE" sz="1400" dirty="0">
              <a:solidFill>
                <a:srgbClr val="000000"/>
              </a:solidFill>
            </a:endParaRPr>
          </a:p>
          <a:p>
            <a:r>
              <a:rPr lang="de-DE" altLang="de-DE" sz="1400" dirty="0">
                <a:solidFill>
                  <a:srgbClr val="000000"/>
                </a:solidFill>
              </a:rPr>
              <a:t>BE(</a:t>
            </a:r>
            <a:r>
              <a:rPr lang="de-DE" altLang="de-DE" sz="1400" baseline="30000" dirty="0">
                <a:solidFill>
                  <a:srgbClr val="000000"/>
                </a:solidFill>
              </a:rPr>
              <a:t>4</a:t>
            </a:r>
            <a:r>
              <a:rPr lang="de-DE" altLang="de-DE" sz="1400" dirty="0">
                <a:solidFill>
                  <a:srgbClr val="000000"/>
                </a:solidFill>
              </a:rPr>
              <a:t>He)  </a:t>
            </a:r>
            <a:r>
              <a:rPr lang="de-DE" altLang="de-DE" sz="1400" dirty="0" smtClean="0">
                <a:solidFill>
                  <a:srgbClr val="000000"/>
                </a:solidFill>
              </a:rPr>
              <a:t>   </a:t>
            </a:r>
            <a:r>
              <a:rPr lang="de-DE" altLang="de-DE" sz="1400" dirty="0">
                <a:solidFill>
                  <a:srgbClr val="000000"/>
                </a:solidFill>
              </a:rPr>
              <a:t>=     </a:t>
            </a:r>
            <a:r>
              <a:rPr lang="de-DE" altLang="de-DE" sz="1400" dirty="0" smtClean="0">
                <a:solidFill>
                  <a:srgbClr val="000000"/>
                </a:solidFill>
              </a:rPr>
              <a:t>28.296 </a:t>
            </a:r>
            <a:r>
              <a:rPr lang="de-DE" altLang="de-DE" sz="1400" dirty="0" err="1">
                <a:solidFill>
                  <a:srgbClr val="000000"/>
                </a:solidFill>
              </a:rPr>
              <a:t>MeV</a:t>
            </a:r>
            <a:endParaRPr lang="de-DE" altLang="de-DE" sz="1400" dirty="0">
              <a:solidFill>
                <a:srgbClr val="000000"/>
              </a:solidFill>
            </a:endParaRPr>
          </a:p>
          <a:p>
            <a:endParaRPr lang="de-DE" altLang="de-DE" sz="1400" dirty="0">
              <a:solidFill>
                <a:srgbClr val="000000"/>
              </a:solidFill>
            </a:endParaRPr>
          </a:p>
          <a:p>
            <a:r>
              <a:rPr lang="de-DE" altLang="de-DE" sz="1400" dirty="0">
                <a:solidFill>
                  <a:srgbClr val="000000"/>
                </a:solidFill>
              </a:rPr>
              <a:t>                Q</a:t>
            </a:r>
            <a:r>
              <a:rPr lang="el-GR" altLang="de-DE" sz="1400" baseline="-25000" dirty="0">
                <a:solidFill>
                  <a:srgbClr val="000000"/>
                </a:solidFill>
                <a:cs typeface="Times New Roman" pitchFamily="18" charset="0"/>
              </a:rPr>
              <a:t>α</a:t>
            </a:r>
            <a:r>
              <a:rPr lang="de-DE" altLang="de-DE" sz="1400" baseline="-25000" dirty="0">
                <a:solidFill>
                  <a:srgbClr val="000000"/>
                </a:solidFill>
              </a:rPr>
              <a:t> </a:t>
            </a:r>
            <a:r>
              <a:rPr lang="de-DE" altLang="de-DE" sz="1400" dirty="0">
                <a:solidFill>
                  <a:srgbClr val="000000"/>
                </a:solidFill>
              </a:rPr>
              <a:t>= </a:t>
            </a:r>
            <a:r>
              <a:rPr lang="de-DE" altLang="de-DE" sz="1400" dirty="0" smtClean="0">
                <a:solidFill>
                  <a:srgbClr val="000000"/>
                </a:solidFill>
              </a:rPr>
              <a:t>6.217 </a:t>
            </a:r>
            <a:r>
              <a:rPr lang="de-DE" altLang="de-DE" sz="1400" dirty="0" err="1">
                <a:solidFill>
                  <a:srgbClr val="000000"/>
                </a:solidFill>
              </a:rPr>
              <a:t>MeV</a:t>
            </a:r>
            <a:endParaRPr lang="de-DE" altLang="de-DE" sz="1800" dirty="0">
              <a:latin typeface="Arial" charset="0"/>
            </a:endParaRPr>
          </a:p>
        </p:txBody>
      </p:sp>
      <p:sp>
        <p:nvSpPr>
          <p:cNvPr id="22" name="Text Box 12"/>
          <p:cNvSpPr txBox="1">
            <a:spLocks noChangeArrowheads="1"/>
          </p:cNvSpPr>
          <p:nvPr/>
        </p:nvSpPr>
        <p:spPr bwMode="auto">
          <a:xfrm>
            <a:off x="144000" y="3852000"/>
            <a:ext cx="20152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400" dirty="0" smtClean="0">
                <a:solidFill>
                  <a:srgbClr val="0000CC"/>
                </a:solidFill>
              </a:rPr>
              <a:t>momentum conservation</a:t>
            </a:r>
            <a:r>
              <a:rPr lang="de-DE" altLang="de-DE" sz="1400" dirty="0" smtClean="0">
                <a:solidFill>
                  <a:srgbClr val="0000CC"/>
                </a:solidFill>
              </a:rPr>
              <a:t>:</a:t>
            </a:r>
            <a:endParaRPr lang="de-DE" altLang="de-DE" sz="1400" dirty="0">
              <a:solidFill>
                <a:srgbClr val="0000CC"/>
              </a:solidFill>
            </a:endParaRPr>
          </a:p>
          <a:p>
            <a:endParaRPr lang="de-DE" altLang="de-DE" sz="2200" dirty="0">
              <a:solidFill>
                <a:srgbClr val="000000"/>
              </a:solidFill>
            </a:endParaRPr>
          </a:p>
          <a:p>
            <a:r>
              <a:rPr lang="en-US" altLang="de-DE" sz="1400" dirty="0" smtClean="0">
                <a:solidFill>
                  <a:srgbClr val="0000CC"/>
                </a:solidFill>
              </a:rPr>
              <a:t>energy conservation</a:t>
            </a:r>
            <a:r>
              <a:rPr lang="en-US" altLang="de-DE" sz="1800" dirty="0" smtClean="0">
                <a:solidFill>
                  <a:srgbClr val="0000CC"/>
                </a:solidFill>
              </a:rPr>
              <a:t>:</a:t>
            </a:r>
            <a:endParaRPr lang="en-US" altLang="de-DE" sz="1800" dirty="0">
              <a:solidFill>
                <a:srgbClr val="0000CC"/>
              </a:solidFill>
            </a:endParaRPr>
          </a:p>
        </p:txBody>
      </p:sp>
      <p:graphicFrame>
        <p:nvGraphicFramePr>
          <p:cNvPr id="23" name="Object 13"/>
          <p:cNvGraphicFramePr>
            <a:graphicFrameLocks noChangeAspect="1"/>
          </p:cNvGraphicFramePr>
          <p:nvPr/>
        </p:nvGraphicFramePr>
        <p:xfrm>
          <a:off x="2116138" y="3806825"/>
          <a:ext cx="2095500" cy="431800"/>
        </p:xfrm>
        <a:graphic>
          <a:graphicData uri="http://schemas.openxmlformats.org/presentationml/2006/ole">
            <mc:AlternateContent xmlns:mc="http://schemas.openxmlformats.org/markup-compatibility/2006">
              <mc:Choice xmlns:v="urn:schemas-microsoft-com:vml" Requires="v">
                <p:oleObj spid="_x0000_s2103" name="Equation" r:id="rId8" imgW="2095200" imgH="431640" progId="Equation.3">
                  <p:embed/>
                </p:oleObj>
              </mc:Choice>
              <mc:Fallback>
                <p:oleObj name="Equation" r:id="rId8" imgW="209520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6138" y="3806825"/>
                        <a:ext cx="20955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14"/>
          <p:cNvGraphicFramePr>
            <a:graphicFrameLocks noChangeAspect="1"/>
          </p:cNvGraphicFramePr>
          <p:nvPr/>
        </p:nvGraphicFramePr>
        <p:xfrm>
          <a:off x="2149475" y="4446588"/>
          <a:ext cx="1485900" cy="2006600"/>
        </p:xfrm>
        <a:graphic>
          <a:graphicData uri="http://schemas.openxmlformats.org/presentationml/2006/ole">
            <mc:AlternateContent xmlns:mc="http://schemas.openxmlformats.org/markup-compatibility/2006">
              <mc:Choice xmlns:v="urn:schemas-microsoft-com:vml" Requires="v">
                <p:oleObj spid="_x0000_s2104" name="Equation" r:id="rId10" imgW="1485720" imgH="2006280" progId="Equation.3">
                  <p:embed/>
                </p:oleObj>
              </mc:Choice>
              <mc:Fallback>
                <p:oleObj name="Equation" r:id="rId10" imgW="1485720" imgH="20062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9475" y="4446588"/>
                        <a:ext cx="1485900" cy="200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AutoShape 17"/>
          <p:cNvSpPr>
            <a:spLocks noChangeArrowheads="1"/>
          </p:cNvSpPr>
          <p:nvPr/>
        </p:nvSpPr>
        <p:spPr bwMode="auto">
          <a:xfrm rot="9300000">
            <a:off x="5613400" y="2872147"/>
            <a:ext cx="539750" cy="215900"/>
          </a:xfrm>
          <a:prstGeom prst="rightArrow">
            <a:avLst>
              <a:gd name="adj1" fmla="val 50000"/>
              <a:gd name="adj2" fmla="val 62500"/>
            </a:avLst>
          </a:prstGeom>
          <a:solidFill>
            <a:schemeClr val="tx1"/>
          </a:solidFill>
          <a:ln w="28575"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18"/>
          <p:cNvSpPr>
            <a:spLocks noChangeArrowheads="1"/>
          </p:cNvSpPr>
          <p:nvPr/>
        </p:nvSpPr>
        <p:spPr bwMode="auto">
          <a:xfrm rot="20100000">
            <a:off x="8553450" y="1567222"/>
            <a:ext cx="539750" cy="215900"/>
          </a:xfrm>
          <a:prstGeom prst="rightArrow">
            <a:avLst>
              <a:gd name="adj1" fmla="val 50000"/>
              <a:gd name="adj2" fmla="val 62500"/>
            </a:avLst>
          </a:prstGeom>
          <a:solidFill>
            <a:schemeClr val="tx1"/>
          </a:solidFill>
          <a:ln w="28575"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20"/>
          <p:cNvSpPr txBox="1">
            <a:spLocks noChangeArrowheads="1"/>
          </p:cNvSpPr>
          <p:nvPr/>
        </p:nvSpPr>
        <p:spPr bwMode="auto">
          <a:xfrm rot="20100000">
            <a:off x="8352000" y="1296000"/>
            <a:ext cx="5889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dirty="0" err="1">
                <a:solidFill>
                  <a:srgbClr val="000000"/>
                </a:solidFill>
              </a:rPr>
              <a:t>E</a:t>
            </a:r>
            <a:r>
              <a:rPr lang="de-DE" altLang="de-DE" baseline="-25000" dirty="0" err="1">
                <a:solidFill>
                  <a:srgbClr val="000000"/>
                </a:solidFill>
              </a:rPr>
              <a:t>kin</a:t>
            </a:r>
            <a:r>
              <a:rPr lang="de-DE" altLang="de-DE" dirty="0">
                <a:solidFill>
                  <a:srgbClr val="000000"/>
                </a:solidFill>
              </a:rPr>
              <a:t>(</a:t>
            </a:r>
            <a:r>
              <a:rPr lang="el-GR" altLang="de-DE" dirty="0">
                <a:solidFill>
                  <a:srgbClr val="000000"/>
                </a:solidFill>
                <a:cs typeface="Times New Roman" pitchFamily="18" charset="0"/>
              </a:rPr>
              <a:t>α</a:t>
            </a:r>
            <a:r>
              <a:rPr lang="de-DE" altLang="de-DE" dirty="0">
                <a:solidFill>
                  <a:srgbClr val="000000"/>
                </a:solidFill>
              </a:rPr>
              <a:t>)</a:t>
            </a:r>
          </a:p>
        </p:txBody>
      </p:sp>
      <p:sp>
        <p:nvSpPr>
          <p:cNvPr id="29" name="Text Box 21"/>
          <p:cNvSpPr txBox="1">
            <a:spLocks noChangeArrowheads="1"/>
          </p:cNvSpPr>
          <p:nvPr/>
        </p:nvSpPr>
        <p:spPr bwMode="auto">
          <a:xfrm rot="20100000">
            <a:off x="5472000" y="3060000"/>
            <a:ext cx="712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dirty="0" err="1">
                <a:solidFill>
                  <a:srgbClr val="000000"/>
                </a:solidFill>
              </a:rPr>
              <a:t>E</a:t>
            </a:r>
            <a:r>
              <a:rPr lang="de-DE" altLang="de-DE" baseline="-25000" dirty="0" err="1">
                <a:solidFill>
                  <a:srgbClr val="000000"/>
                </a:solidFill>
              </a:rPr>
              <a:t>kin</a:t>
            </a:r>
            <a:r>
              <a:rPr lang="de-DE" altLang="de-DE" dirty="0">
                <a:solidFill>
                  <a:srgbClr val="000000"/>
                </a:solidFill>
              </a:rPr>
              <a:t>(TK)</a:t>
            </a:r>
          </a:p>
        </p:txBody>
      </p:sp>
      <mc:AlternateContent xmlns:mc="http://schemas.openxmlformats.org/markup-compatibility/2006" xmlns:a14="http://schemas.microsoft.com/office/drawing/2010/main">
        <mc:Choice Requires="a14">
          <p:sp>
            <p:nvSpPr>
              <p:cNvPr id="5" name="Textfeld 4"/>
              <p:cNvSpPr txBox="1"/>
              <p:nvPr/>
            </p:nvSpPr>
            <p:spPr>
              <a:xfrm>
                <a:off x="5400000" y="3852000"/>
                <a:ext cx="2754857" cy="380553"/>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i="1" smtClean="0">
                              <a:solidFill>
                                <a:srgbClr val="0000CC"/>
                              </a:solidFill>
                              <a:latin typeface="Cambria Math"/>
                            </a:rPr>
                          </m:ctrlPr>
                        </m:sPrePr>
                        <m:sub>
                          <m:r>
                            <a:rPr lang="de-DE" b="0" i="1" smtClean="0">
                              <a:solidFill>
                                <a:srgbClr val="0000CC"/>
                              </a:solidFill>
                              <a:latin typeface="Cambria Math"/>
                            </a:rPr>
                            <m:t>98</m:t>
                          </m:r>
                        </m:sub>
                        <m:sup>
                          <m:r>
                            <a:rPr lang="de-DE" b="0" i="1" smtClean="0">
                              <a:solidFill>
                                <a:srgbClr val="0000CC"/>
                              </a:solidFill>
                              <a:latin typeface="Cambria Math"/>
                            </a:rPr>
                            <m:t>252</m:t>
                          </m:r>
                        </m:sup>
                        <m:e>
                          <m:r>
                            <a:rPr lang="de-DE" b="0" i="1" smtClean="0">
                              <a:solidFill>
                                <a:srgbClr val="0000CC"/>
                              </a:solidFill>
                              <a:latin typeface="Cambria Math"/>
                            </a:rPr>
                            <m:t>𝐶</m:t>
                          </m:r>
                          <m:sSub>
                            <m:sSubPr>
                              <m:ctrlPr>
                                <a:rPr lang="de-DE" b="0" i="1" smtClean="0">
                                  <a:solidFill>
                                    <a:srgbClr val="0000CC"/>
                                  </a:solidFill>
                                  <a:latin typeface="Cambria Math"/>
                                </a:rPr>
                              </m:ctrlPr>
                            </m:sSubPr>
                            <m:e>
                              <m:r>
                                <a:rPr lang="de-DE" b="0" i="1" smtClean="0">
                                  <a:solidFill>
                                    <a:srgbClr val="0000CC"/>
                                  </a:solidFill>
                                  <a:latin typeface="Cambria Math"/>
                                </a:rPr>
                                <m:t>𝑓</m:t>
                              </m:r>
                            </m:e>
                            <m:sub>
                              <m:r>
                                <a:rPr lang="de-DE" b="0" i="1" smtClean="0">
                                  <a:solidFill>
                                    <a:srgbClr val="0000CC"/>
                                  </a:solidFill>
                                  <a:latin typeface="Cambria Math"/>
                                </a:rPr>
                                <m:t>154</m:t>
                              </m:r>
                            </m:sub>
                          </m:sSub>
                          <m:r>
                            <a:rPr lang="de-DE" b="0" i="1" smtClean="0">
                              <a:solidFill>
                                <a:srgbClr val="0000CC"/>
                              </a:solidFill>
                              <a:latin typeface="Cambria Math"/>
                              <a:ea typeface="Cambria Math"/>
                            </a:rPr>
                            <m:t>→</m:t>
                          </m:r>
                          <m:sPre>
                            <m:sPrePr>
                              <m:ctrlPr>
                                <a:rPr lang="de-DE" b="0" i="1" smtClean="0">
                                  <a:solidFill>
                                    <a:srgbClr val="0000CC"/>
                                  </a:solidFill>
                                  <a:latin typeface="Cambria Math"/>
                                  <a:ea typeface="Cambria Math"/>
                                </a:rPr>
                              </m:ctrlPr>
                            </m:sPrePr>
                            <m:sub>
                              <m:r>
                                <a:rPr lang="de-DE" b="0" i="1" smtClean="0">
                                  <a:solidFill>
                                    <a:srgbClr val="0000CC"/>
                                  </a:solidFill>
                                  <a:latin typeface="Cambria Math"/>
                                  <a:ea typeface="Cambria Math"/>
                                </a:rPr>
                                <m:t>96</m:t>
                              </m:r>
                            </m:sub>
                            <m:sup>
                              <m:r>
                                <a:rPr lang="de-DE" b="0" i="1" smtClean="0">
                                  <a:solidFill>
                                    <a:srgbClr val="0000CC"/>
                                  </a:solidFill>
                                  <a:latin typeface="Cambria Math"/>
                                  <a:ea typeface="Cambria Math"/>
                                </a:rPr>
                                <m:t>248</m:t>
                              </m:r>
                            </m:sup>
                            <m:e>
                              <m:r>
                                <a:rPr lang="de-DE" b="0" i="1" smtClean="0">
                                  <a:solidFill>
                                    <a:srgbClr val="0000CC"/>
                                  </a:solidFill>
                                  <a:latin typeface="Cambria Math"/>
                                  <a:ea typeface="Cambria Math"/>
                                </a:rPr>
                                <m:t>𝐶</m:t>
                              </m:r>
                              <m:sSub>
                                <m:sSubPr>
                                  <m:ctrlPr>
                                    <a:rPr lang="de-DE" b="0" i="1" smtClean="0">
                                      <a:solidFill>
                                        <a:srgbClr val="0000CC"/>
                                      </a:solidFill>
                                      <a:latin typeface="Cambria Math"/>
                                      <a:ea typeface="Cambria Math"/>
                                    </a:rPr>
                                  </m:ctrlPr>
                                </m:sSubPr>
                                <m:e>
                                  <m:r>
                                    <a:rPr lang="de-DE" b="0" i="1" smtClean="0">
                                      <a:solidFill>
                                        <a:srgbClr val="0000CC"/>
                                      </a:solidFill>
                                      <a:latin typeface="Cambria Math"/>
                                      <a:ea typeface="Cambria Math"/>
                                    </a:rPr>
                                    <m:t>𝑚</m:t>
                                  </m:r>
                                </m:e>
                                <m:sub>
                                  <m:r>
                                    <a:rPr lang="de-DE" b="0" i="1" smtClean="0">
                                      <a:solidFill>
                                        <a:srgbClr val="0000CC"/>
                                      </a:solidFill>
                                      <a:latin typeface="Cambria Math"/>
                                      <a:ea typeface="Cambria Math"/>
                                    </a:rPr>
                                    <m:t>152</m:t>
                                  </m:r>
                                </m:sub>
                              </m:sSub>
                            </m:e>
                          </m:sPre>
                        </m:e>
                      </m:sPre>
                      <m:r>
                        <a:rPr lang="de-DE" b="0" i="0" smtClean="0">
                          <a:solidFill>
                            <a:srgbClr val="0000CC"/>
                          </a:solidFill>
                          <a:latin typeface="Cambria Math"/>
                        </a:rPr>
                        <m:t>+</m:t>
                      </m:r>
                      <m:r>
                        <m:rPr>
                          <m:sty m:val="p"/>
                        </m:rPr>
                        <a:rPr lang="el-GR" b="0" i="1" smtClean="0">
                          <a:solidFill>
                            <a:srgbClr val="0000CC"/>
                          </a:solidFill>
                          <a:latin typeface="Cambria Math"/>
                          <a:ea typeface="Cambria Math"/>
                        </a:rPr>
                        <m:t>α</m:t>
                      </m:r>
                    </m:oMath>
                  </m:oMathPara>
                </a14:m>
                <a:endParaRPr lang="en-US"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5400000" y="3852000"/>
                <a:ext cx="2754857" cy="380553"/>
              </a:xfrm>
              <a:prstGeom prst="rect">
                <a:avLst/>
              </a:prstGeom>
              <a:blipFill rotWithShape="1">
                <a:blip r:embed="rId12"/>
                <a:stretch>
                  <a:fillRect b="-12500"/>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3420000" y="5940000"/>
                <a:ext cx="4499758" cy="5334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400" b="0" i="1" smtClean="0">
                              <a:solidFill>
                                <a:srgbClr val="0000CC"/>
                              </a:solidFill>
                              <a:latin typeface="Cambria Math"/>
                            </a:rPr>
                          </m:ctrlPr>
                        </m:sSubSupPr>
                        <m:e>
                          <m:r>
                            <a:rPr lang="en-US" sz="1400" b="0" i="1" smtClean="0">
                              <a:solidFill>
                                <a:srgbClr val="0000CC"/>
                              </a:solidFill>
                              <a:latin typeface="Cambria Math"/>
                              <a:ea typeface="Cambria Math"/>
                            </a:rPr>
                            <m:t>→</m:t>
                          </m:r>
                          <m:r>
                            <a:rPr lang="de-DE" sz="1400" b="0" i="1" smtClean="0">
                              <a:solidFill>
                                <a:srgbClr val="0000CC"/>
                              </a:solidFill>
                              <a:latin typeface="Cambria Math"/>
                              <a:ea typeface="Cambria Math"/>
                            </a:rPr>
                            <m:t> </m:t>
                          </m:r>
                          <m:r>
                            <a:rPr lang="de-DE" sz="1400" b="0" i="1" smtClean="0">
                              <a:solidFill>
                                <a:srgbClr val="0000CC"/>
                              </a:solidFill>
                              <a:latin typeface="Cambria Math"/>
                            </a:rPr>
                            <m:t>𝐸</m:t>
                          </m:r>
                        </m:e>
                        <m:sub>
                          <m:r>
                            <a:rPr lang="de-DE" sz="1400" b="0" i="1" smtClean="0">
                              <a:solidFill>
                                <a:srgbClr val="0000CC"/>
                              </a:solidFill>
                              <a:latin typeface="Cambria Math"/>
                            </a:rPr>
                            <m:t>𝑘𝑖𝑛</m:t>
                          </m:r>
                        </m:sub>
                        <m:sup>
                          <m:r>
                            <a:rPr lang="en-US" sz="1400" i="1" smtClean="0">
                              <a:solidFill>
                                <a:srgbClr val="0000CC"/>
                              </a:solidFill>
                              <a:latin typeface="Cambria Math"/>
                              <a:ea typeface="Cambria Math"/>
                            </a:rPr>
                            <m:t>𝛼</m:t>
                          </m:r>
                        </m:sup>
                      </m:sSubSup>
                      <m:r>
                        <a:rPr lang="de-DE" sz="1400" b="0" i="1" smtClean="0">
                          <a:solidFill>
                            <a:srgbClr val="0000CC"/>
                          </a:solidFill>
                          <a:latin typeface="Cambria Math"/>
                        </a:rPr>
                        <m:t>=</m:t>
                      </m:r>
                      <m:sSub>
                        <m:sSubPr>
                          <m:ctrlPr>
                            <a:rPr lang="de-DE" sz="1400" b="0" i="1" smtClean="0">
                              <a:solidFill>
                                <a:srgbClr val="0000CC"/>
                              </a:solidFill>
                              <a:latin typeface="Cambria Math"/>
                            </a:rPr>
                          </m:ctrlPr>
                        </m:sSubPr>
                        <m:e>
                          <m:r>
                            <a:rPr lang="de-DE" sz="1400" b="0" i="1" smtClean="0">
                              <a:solidFill>
                                <a:srgbClr val="0000CC"/>
                              </a:solidFill>
                              <a:latin typeface="Cambria Math"/>
                            </a:rPr>
                            <m:t>𝑄</m:t>
                          </m:r>
                        </m:e>
                        <m:sub>
                          <m:r>
                            <a:rPr lang="de-DE" sz="1400" b="0" i="1" smtClean="0">
                              <a:solidFill>
                                <a:srgbClr val="0000CC"/>
                              </a:solidFill>
                              <a:latin typeface="Cambria Math"/>
                              <a:ea typeface="Cambria Math"/>
                            </a:rPr>
                            <m:t>𝛼</m:t>
                          </m:r>
                        </m:sub>
                      </m:sSub>
                      <m:r>
                        <a:rPr lang="de-DE" sz="1400" b="0" i="1" smtClean="0">
                          <a:solidFill>
                            <a:srgbClr val="0000CC"/>
                          </a:solidFill>
                          <a:latin typeface="Cambria Math"/>
                          <a:ea typeface="Cambria Math"/>
                        </a:rPr>
                        <m:t>∙</m:t>
                      </m:r>
                      <m:f>
                        <m:fPr>
                          <m:ctrlPr>
                            <a:rPr lang="de-DE" sz="1400" b="0" i="1" smtClean="0">
                              <a:solidFill>
                                <a:srgbClr val="0000CC"/>
                              </a:solidFill>
                              <a:latin typeface="Cambria Math"/>
                              <a:ea typeface="Cambria Math"/>
                            </a:rPr>
                          </m:ctrlPr>
                        </m:fPr>
                        <m:num>
                          <m:sSub>
                            <m:sSubPr>
                              <m:ctrlPr>
                                <a:rPr lang="de-DE" sz="1400" b="0" i="1" smtClean="0">
                                  <a:solidFill>
                                    <a:srgbClr val="0000CC"/>
                                  </a:solidFill>
                                  <a:latin typeface="Cambria Math"/>
                                  <a:ea typeface="Cambria Math"/>
                                </a:rPr>
                              </m:ctrlPr>
                            </m:sSubPr>
                            <m:e>
                              <m:r>
                                <a:rPr lang="de-DE" sz="1400" b="0" i="1" smtClean="0">
                                  <a:solidFill>
                                    <a:srgbClr val="0000CC"/>
                                  </a:solidFill>
                                  <a:latin typeface="Cambria Math"/>
                                  <a:ea typeface="Cambria Math"/>
                                </a:rPr>
                                <m:t>𝑚</m:t>
                              </m:r>
                            </m:e>
                            <m:sub>
                              <m:r>
                                <a:rPr lang="de-DE" sz="1400" b="0" i="1" smtClean="0">
                                  <a:solidFill>
                                    <a:srgbClr val="0000CC"/>
                                  </a:solidFill>
                                  <a:latin typeface="Cambria Math"/>
                                  <a:ea typeface="Cambria Math"/>
                                </a:rPr>
                                <m:t>𝑘</m:t>
                              </m:r>
                            </m:sub>
                          </m:sSub>
                        </m:num>
                        <m:den>
                          <m:sSub>
                            <m:sSubPr>
                              <m:ctrlPr>
                                <a:rPr lang="de-DE" sz="1400" b="0" i="1" smtClean="0">
                                  <a:solidFill>
                                    <a:srgbClr val="0000CC"/>
                                  </a:solidFill>
                                  <a:latin typeface="Cambria Math"/>
                                  <a:ea typeface="Cambria Math"/>
                                </a:rPr>
                              </m:ctrlPr>
                            </m:sSubPr>
                            <m:e>
                              <m:r>
                                <a:rPr lang="de-DE" sz="1400" b="0" i="1" smtClean="0">
                                  <a:solidFill>
                                    <a:srgbClr val="0000CC"/>
                                  </a:solidFill>
                                  <a:latin typeface="Cambria Math"/>
                                  <a:ea typeface="Cambria Math"/>
                                </a:rPr>
                                <m:t>𝑚</m:t>
                              </m:r>
                            </m:e>
                            <m:sub>
                              <m:r>
                                <a:rPr lang="de-DE" sz="1400" b="0" i="1" smtClean="0">
                                  <a:solidFill>
                                    <a:srgbClr val="0000CC"/>
                                  </a:solidFill>
                                  <a:latin typeface="Cambria Math"/>
                                  <a:ea typeface="Cambria Math"/>
                                </a:rPr>
                                <m:t>𝑘</m:t>
                              </m:r>
                            </m:sub>
                          </m:sSub>
                          <m:r>
                            <a:rPr lang="de-DE" sz="1400" b="0" i="1" smtClean="0">
                              <a:solidFill>
                                <a:srgbClr val="0000CC"/>
                              </a:solidFill>
                              <a:latin typeface="Cambria Math"/>
                              <a:ea typeface="Cambria Math"/>
                            </a:rPr>
                            <m:t>+</m:t>
                          </m:r>
                          <m:sSub>
                            <m:sSubPr>
                              <m:ctrlPr>
                                <a:rPr lang="de-DE" sz="1400" b="0" i="1" smtClean="0">
                                  <a:solidFill>
                                    <a:srgbClr val="0000CC"/>
                                  </a:solidFill>
                                  <a:latin typeface="Cambria Math"/>
                                  <a:ea typeface="Cambria Math"/>
                                </a:rPr>
                              </m:ctrlPr>
                            </m:sSubPr>
                            <m:e>
                              <m:r>
                                <a:rPr lang="de-DE" sz="1400" b="0" i="1" smtClean="0">
                                  <a:solidFill>
                                    <a:srgbClr val="0000CC"/>
                                  </a:solidFill>
                                  <a:latin typeface="Cambria Math"/>
                                  <a:ea typeface="Cambria Math"/>
                                </a:rPr>
                                <m:t>𝑚</m:t>
                              </m:r>
                            </m:e>
                            <m:sub>
                              <m:r>
                                <a:rPr lang="de-DE" sz="1400" b="0" i="1" smtClean="0">
                                  <a:solidFill>
                                    <a:srgbClr val="0000CC"/>
                                  </a:solidFill>
                                  <a:latin typeface="Cambria Math"/>
                                  <a:ea typeface="Cambria Math"/>
                                </a:rPr>
                                <m:t>𝛼</m:t>
                              </m:r>
                            </m:sub>
                          </m:sSub>
                        </m:den>
                      </m:f>
                      <m:r>
                        <a:rPr lang="de-DE" sz="1400" b="0" i="1" smtClean="0">
                          <a:solidFill>
                            <a:srgbClr val="0000CC"/>
                          </a:solidFill>
                          <a:latin typeface="Cambria Math"/>
                          <a:ea typeface="Cambria Math"/>
                        </a:rPr>
                        <m:t>=6.217</m:t>
                      </m:r>
                      <m:r>
                        <a:rPr lang="de-DE" sz="1400" b="0" i="1" smtClean="0">
                          <a:solidFill>
                            <a:srgbClr val="0000CC"/>
                          </a:solidFill>
                          <a:latin typeface="Cambria Math"/>
                          <a:ea typeface="Cambria Math"/>
                        </a:rPr>
                        <m:t>𝑀𝑒𝑉</m:t>
                      </m:r>
                      <m:r>
                        <a:rPr lang="de-DE" sz="1400" b="0" i="1" smtClean="0">
                          <a:solidFill>
                            <a:srgbClr val="0000CC"/>
                          </a:solidFill>
                          <a:latin typeface="Cambria Math"/>
                          <a:ea typeface="Cambria Math"/>
                        </a:rPr>
                        <m:t>∙</m:t>
                      </m:r>
                      <m:f>
                        <m:fPr>
                          <m:ctrlPr>
                            <a:rPr lang="de-DE" sz="1400" b="0" i="1" smtClean="0">
                              <a:solidFill>
                                <a:srgbClr val="0000CC"/>
                              </a:solidFill>
                              <a:latin typeface="Cambria Math"/>
                              <a:ea typeface="Cambria Math"/>
                            </a:rPr>
                          </m:ctrlPr>
                        </m:fPr>
                        <m:num>
                          <m:r>
                            <a:rPr lang="de-DE" sz="1400" b="0" i="1" smtClean="0">
                              <a:solidFill>
                                <a:srgbClr val="0000CC"/>
                              </a:solidFill>
                              <a:latin typeface="Cambria Math"/>
                              <a:ea typeface="Cambria Math"/>
                            </a:rPr>
                            <m:t>248</m:t>
                          </m:r>
                        </m:num>
                        <m:den>
                          <m:r>
                            <a:rPr lang="de-DE" sz="1400" b="0" i="1" smtClean="0">
                              <a:solidFill>
                                <a:srgbClr val="0000CC"/>
                              </a:solidFill>
                              <a:latin typeface="Cambria Math"/>
                              <a:ea typeface="Cambria Math"/>
                            </a:rPr>
                            <m:t>252</m:t>
                          </m:r>
                        </m:den>
                      </m:f>
                      <m:r>
                        <a:rPr lang="de-DE" sz="1400" b="0" i="1" smtClean="0">
                          <a:solidFill>
                            <a:srgbClr val="0000CC"/>
                          </a:solidFill>
                          <a:latin typeface="Cambria Math"/>
                          <a:ea typeface="Cambria Math"/>
                        </a:rPr>
                        <m:t>=6.118</m:t>
                      </m:r>
                      <m:r>
                        <a:rPr lang="de-DE" sz="1400" b="0" i="1" smtClean="0">
                          <a:solidFill>
                            <a:srgbClr val="0000CC"/>
                          </a:solidFill>
                          <a:latin typeface="Cambria Math"/>
                          <a:ea typeface="Cambria Math"/>
                        </a:rPr>
                        <m:t>𝑀𝑒𝑉</m:t>
                      </m:r>
                    </m:oMath>
                  </m:oMathPara>
                </a14:m>
                <a:endParaRPr lang="en-US" sz="1400" dirty="0">
                  <a:solidFill>
                    <a:srgbClr val="0000CC"/>
                  </a:solidFill>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3420000" y="5940000"/>
                <a:ext cx="4499758" cy="533416"/>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898610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US" altLang="de-DE" sz="2600" b="1" dirty="0" smtClean="0">
                <a:solidFill>
                  <a:srgbClr val="0000CC"/>
                </a:solidFill>
                <a:latin typeface="Times New Roman" pitchFamily="18" charset="0"/>
                <a:ea typeface="ＭＳ Ｐゴシック" pitchFamily="34" charset="-128"/>
              </a:rPr>
              <a:t>Binary </a:t>
            </a:r>
            <a:r>
              <a:rPr lang="en-US" altLang="de-DE" sz="2600" b="1" dirty="0">
                <a:solidFill>
                  <a:srgbClr val="0000CC"/>
                </a:solidFill>
                <a:latin typeface="Times New Roman" pitchFamily="18" charset="0"/>
                <a:ea typeface="ＭＳ Ｐゴシック" pitchFamily="34" charset="-128"/>
              </a:rPr>
              <a:t>spontaneous fission of </a:t>
            </a:r>
            <a:r>
              <a:rPr lang="en-US" altLang="de-DE" sz="2600" b="1" baseline="30000" dirty="0">
                <a:solidFill>
                  <a:srgbClr val="0000CC"/>
                </a:solidFill>
                <a:latin typeface="Times New Roman" pitchFamily="18" charset="0"/>
                <a:ea typeface="ＭＳ Ｐゴシック" pitchFamily="34" charset="-128"/>
              </a:rPr>
              <a:t>252</a:t>
            </a:r>
            <a:r>
              <a:rPr lang="en-US" altLang="de-DE" sz="2600" b="1" dirty="0">
                <a:solidFill>
                  <a:srgbClr val="0000CC"/>
                </a:solidFill>
                <a:latin typeface="Times New Roman" pitchFamily="18" charset="0"/>
                <a:ea typeface="ＭＳ Ｐゴシック" pitchFamily="34" charset="-128"/>
              </a:rPr>
              <a:t>Cf</a:t>
            </a:r>
          </a:p>
          <a:p>
            <a:pPr fontAlgn="base">
              <a:spcBef>
                <a:spcPct val="0"/>
              </a:spcBef>
              <a:spcAft>
                <a:spcPct val="0"/>
              </a:spcAft>
            </a:pPr>
            <a:endParaRPr lang="en-US" altLang="de-DE" sz="2600" b="1" dirty="0" smtClean="0">
              <a:solidFill>
                <a:srgbClr val="0000CC"/>
              </a:solidFill>
              <a:latin typeface="Times New Roman" pitchFamily="18" charset="0"/>
              <a:ea typeface="ＭＳ Ｐゴシック" pitchFamily="34" charset="-128"/>
            </a:endParaRPr>
          </a:p>
        </p:txBody>
      </p:sp>
      <p:pic>
        <p:nvPicPr>
          <p:cNvPr id="1026" name="Picture 2" descr="D:\web-docs\FISSION\IMAGES\cf252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19" y="1195207"/>
            <a:ext cx="8993124" cy="393649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630000" y="1195200"/>
            <a:ext cx="291747" cy="153888"/>
          </a:xfrm>
          <a:prstGeom prst="rect">
            <a:avLst/>
          </a:prstGeom>
          <a:solidFill>
            <a:schemeClr val="bg1"/>
          </a:solidFill>
        </p:spPr>
        <p:txBody>
          <a:bodyPr wrap="none" lIns="0" tIns="0" rIns="0" bIns="0" rtlCol="0">
            <a:spAutoFit/>
          </a:bodyPr>
          <a:lstStyle/>
          <a:p>
            <a:pPr algn="ctr"/>
            <a:r>
              <a:rPr lang="de-DE" sz="1000" dirty="0" smtClean="0">
                <a:solidFill>
                  <a:srgbClr val="0000CC"/>
                </a:solidFill>
                <a:latin typeface="Times New Roman" panose="02020603050405020304" pitchFamily="18" charset="0"/>
                <a:cs typeface="Times New Roman" panose="02020603050405020304" pitchFamily="18" charset="0"/>
              </a:rPr>
              <a:t>  </a:t>
            </a:r>
            <a:r>
              <a:rPr lang="el-GR" sz="1000" dirty="0" smtClean="0">
                <a:solidFill>
                  <a:srgbClr val="0000CC"/>
                </a:solidFill>
                <a:latin typeface="Times New Roman" panose="02020603050405020304" pitchFamily="18" charset="0"/>
                <a:cs typeface="Times New Roman" panose="02020603050405020304" pitchFamily="18" charset="0"/>
              </a:rPr>
              <a:t>α</a:t>
            </a:r>
            <a:r>
              <a:rPr lang="de-DE" sz="1000" dirty="0" smtClean="0">
                <a:solidFill>
                  <a:srgbClr val="0000CC"/>
                </a:solidFill>
                <a:latin typeface="Times New Roman" panose="02020603050405020304" pitchFamily="18" charset="0"/>
                <a:cs typeface="Times New Roman" panose="02020603050405020304" pitchFamily="18" charset="0"/>
              </a:rPr>
              <a:t>´s: </a:t>
            </a:r>
            <a:endParaRPr lang="en-US" sz="1000" dirty="0">
              <a:solidFill>
                <a:srgbClr val="0000CC"/>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180000" y="1512000"/>
            <a:ext cx="476092" cy="153888"/>
          </a:xfrm>
          <a:prstGeom prst="rect">
            <a:avLst/>
          </a:prstGeom>
          <a:solidFill>
            <a:schemeClr val="bg1"/>
          </a:solidFill>
        </p:spPr>
        <p:txBody>
          <a:bodyPr wrap="none" lIns="0" tIns="0" rIns="0" bIns="0" rtlCol="0">
            <a:spAutoFit/>
          </a:bodyPr>
          <a:lstStyle/>
          <a:p>
            <a:r>
              <a:rPr lang="de-DE" sz="1000" dirty="0" smtClean="0">
                <a:solidFill>
                  <a:srgbClr val="0000CC"/>
                </a:solidFill>
                <a:latin typeface="Times New Roman" panose="02020603050405020304" pitchFamily="18" charset="0"/>
                <a:cs typeface="Times New Roman" panose="02020603050405020304" pitchFamily="18" charset="0"/>
              </a:rPr>
              <a:t>SF: 3.1%</a:t>
            </a:r>
            <a:endParaRPr lang="en-US" sz="1000" dirty="0">
              <a:solidFill>
                <a:srgbClr val="0000CC"/>
              </a:solidFill>
              <a:latin typeface="Times New Roman" panose="02020603050405020304" pitchFamily="18" charset="0"/>
              <a:cs typeface="Times New Roman" panose="02020603050405020304" pitchFamily="18" charset="0"/>
            </a:endParaRPr>
          </a:p>
        </p:txBody>
      </p:sp>
      <p:sp>
        <p:nvSpPr>
          <p:cNvPr id="7" name="Textfeld 6"/>
          <p:cNvSpPr txBox="1"/>
          <p:nvPr/>
        </p:nvSpPr>
        <p:spPr>
          <a:xfrm>
            <a:off x="648000" y="1368000"/>
            <a:ext cx="331822" cy="153888"/>
          </a:xfrm>
          <a:prstGeom prst="rect">
            <a:avLst/>
          </a:prstGeom>
          <a:solidFill>
            <a:schemeClr val="bg1"/>
          </a:solidFill>
        </p:spPr>
        <p:txBody>
          <a:bodyPr wrap="none" lIns="0" tIns="0" rIns="0" bIns="0" rtlCol="0">
            <a:spAutoFit/>
          </a:bodyPr>
          <a:lstStyle/>
          <a:p>
            <a:r>
              <a:rPr lang="de-DE" sz="1000" dirty="0" smtClean="0">
                <a:solidFill>
                  <a:srgbClr val="0000CC"/>
                </a:solidFill>
                <a:latin typeface="Times New Roman" panose="02020603050405020304" pitchFamily="18" charset="0"/>
                <a:cs typeface="Times New Roman" panose="02020603050405020304" pitchFamily="18" charset="0"/>
              </a:rPr>
              <a:t>96.9%</a:t>
            </a:r>
            <a:endParaRPr lang="en-US" sz="1000" dirty="0">
              <a:solidFill>
                <a:srgbClr val="0000CC"/>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36000" y="1800000"/>
            <a:ext cx="1045479" cy="276999"/>
          </a:xfrm>
          <a:prstGeom prst="rect">
            <a:avLst/>
          </a:prstGeom>
          <a:noFill/>
        </p:spPr>
        <p:txBody>
          <a:bodyPr wrap="none" rtlCol="0">
            <a:spAutoFit/>
          </a:bodyPr>
          <a:lstStyle/>
          <a:p>
            <a:r>
              <a:rPr lang="en-US" sz="1200" b="1" dirty="0">
                <a:solidFill>
                  <a:srgbClr val="FF0000"/>
                </a:solidFill>
                <a:latin typeface="Times New Roman" panose="02020603050405020304" pitchFamily="18" charset="0"/>
                <a:cs typeface="Times New Roman" panose="02020603050405020304" pitchFamily="18" charset="0"/>
              </a:rPr>
              <a:t>T</a:t>
            </a:r>
            <a:r>
              <a:rPr lang="en-US" sz="1200" b="1" baseline="-25000" dirty="0" smtClean="0">
                <a:solidFill>
                  <a:srgbClr val="FF0000"/>
                </a:solidFill>
                <a:latin typeface="Times New Roman" panose="02020603050405020304" pitchFamily="18" charset="0"/>
                <a:cs typeface="Times New Roman" panose="02020603050405020304" pitchFamily="18" charset="0"/>
              </a:rPr>
              <a:t>1/2</a:t>
            </a:r>
            <a:r>
              <a:rPr lang="en-US" sz="1200" b="1" dirty="0" smtClean="0">
                <a:solidFill>
                  <a:srgbClr val="FF0000"/>
                </a:solidFill>
                <a:latin typeface="Times New Roman" panose="02020603050405020304" pitchFamily="18" charset="0"/>
                <a:cs typeface="Times New Roman" panose="02020603050405020304" pitchFamily="18" charset="0"/>
              </a:rPr>
              <a:t> = 2.647 a</a:t>
            </a:r>
          </a:p>
        </p:txBody>
      </p:sp>
      <p:pic>
        <p:nvPicPr>
          <p:cNvPr id="3075" name="Picture 3" descr="D:\web-docs\FISSION\IMAGES\spontaneousfissio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0000" y="2160000"/>
            <a:ext cx="1905000" cy="7143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e 4"/>
          <p:cNvGraphicFramePr>
            <a:graphicFrameLocks noGrp="1"/>
          </p:cNvGraphicFramePr>
          <p:nvPr>
            <p:extLst>
              <p:ext uri="{D42A27DB-BD31-4B8C-83A1-F6EECF244321}">
                <p14:modId xmlns:p14="http://schemas.microsoft.com/office/powerpoint/2010/main" val="615907647"/>
              </p:ext>
            </p:extLst>
          </p:nvPr>
        </p:nvGraphicFramePr>
        <p:xfrm>
          <a:off x="360000" y="3600000"/>
          <a:ext cx="2547756" cy="2966720"/>
        </p:xfrm>
        <a:graphic>
          <a:graphicData uri="http://schemas.openxmlformats.org/drawingml/2006/table">
            <a:tbl>
              <a:tblPr firstRow="1" bandRow="1">
                <a:tableStyleId>{5940675A-B579-460E-94D1-54222C63F5DA}</a:tableStyleId>
              </a:tblPr>
              <a:tblGrid>
                <a:gridCol w="963580"/>
                <a:gridCol w="1584176"/>
              </a:tblGrid>
              <a:tr h="370840">
                <a:tc>
                  <a:txBody>
                    <a:bodyPr/>
                    <a:lstStyle/>
                    <a:p>
                      <a:pPr algn="ctr"/>
                      <a:r>
                        <a:rPr lang="en-US" sz="1400" dirty="0" smtClean="0">
                          <a:latin typeface="Times New Roman" panose="02020603050405020304" pitchFamily="18" charset="0"/>
                          <a:cs typeface="Times New Roman" panose="02020603050405020304" pitchFamily="18" charset="0"/>
                        </a:rPr>
                        <a:t>parameter</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experimental value</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400" dirty="0" smtClean="0">
                          <a:latin typeface="Times New Roman" panose="02020603050405020304" pitchFamily="18" charset="0"/>
                          <a:cs typeface="Times New Roman" panose="02020603050405020304" pitchFamily="18" charset="0"/>
                        </a:rPr>
                        <a:t>&lt; A</a:t>
                      </a:r>
                      <a:r>
                        <a:rPr lang="en-US" sz="1400" baseline="-25000" dirty="0" smtClean="0">
                          <a:latin typeface="Times New Roman" panose="02020603050405020304" pitchFamily="18" charset="0"/>
                          <a:cs typeface="Times New Roman" panose="02020603050405020304" pitchFamily="18" charset="0"/>
                        </a:rPr>
                        <a:t>L</a:t>
                      </a:r>
                      <a:r>
                        <a:rPr lang="en-US" sz="1400" dirty="0" smtClean="0">
                          <a:latin typeface="Times New Roman" panose="02020603050405020304" pitchFamily="18" charset="0"/>
                          <a:cs typeface="Times New Roman" panose="02020603050405020304" pitchFamily="18" charset="0"/>
                        </a:rPr>
                        <a:t> &gt;</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108.9 </a:t>
                      </a:r>
                      <a:r>
                        <a:rPr lang="en-US" sz="1400" dirty="0" smtClean="0">
                          <a:latin typeface="Times New Roman"/>
                          <a:cs typeface="Times New Roman"/>
                        </a:rPr>
                        <a:t>± 0.5 u</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400" dirty="0" smtClean="0">
                          <a:latin typeface="Times New Roman" panose="02020603050405020304" pitchFamily="18" charset="0"/>
                          <a:cs typeface="Times New Roman" panose="02020603050405020304" pitchFamily="18" charset="0"/>
                        </a:rPr>
                        <a:t>&lt;A</a:t>
                      </a:r>
                      <a:r>
                        <a:rPr lang="en-US" sz="1400" baseline="-25000" dirty="0" smtClean="0">
                          <a:latin typeface="Times New Roman" panose="02020603050405020304" pitchFamily="18" charset="0"/>
                          <a:cs typeface="Times New Roman" panose="02020603050405020304" pitchFamily="18" charset="0"/>
                        </a:rPr>
                        <a:t>H</a:t>
                      </a:r>
                      <a:r>
                        <a:rPr lang="en-US" sz="1400" dirty="0" smtClean="0">
                          <a:latin typeface="Times New Roman" panose="02020603050405020304" pitchFamily="18" charset="0"/>
                          <a:cs typeface="Times New Roman" panose="02020603050405020304" pitchFamily="18" charset="0"/>
                        </a:rPr>
                        <a:t> &gt;</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143.1 </a:t>
                      </a:r>
                      <a:r>
                        <a:rPr lang="en-US" sz="1400" dirty="0" smtClean="0">
                          <a:latin typeface="Times New Roman"/>
                          <a:cs typeface="Times New Roman"/>
                        </a:rPr>
                        <a:t>± 0,5 u</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400" dirty="0" smtClean="0">
                          <a:latin typeface="Times New Roman" panose="02020603050405020304" pitchFamily="18" charset="0"/>
                          <a:cs typeface="Times New Roman" panose="02020603050405020304" pitchFamily="18" charset="0"/>
                        </a:rPr>
                        <a:t>&lt; E</a:t>
                      </a:r>
                      <a:r>
                        <a:rPr lang="en-US" sz="1400" baseline="-25000" dirty="0" smtClean="0">
                          <a:latin typeface="Times New Roman" panose="02020603050405020304" pitchFamily="18" charset="0"/>
                          <a:cs typeface="Times New Roman" panose="02020603050405020304" pitchFamily="18" charset="0"/>
                        </a:rPr>
                        <a:t>L</a:t>
                      </a:r>
                      <a:r>
                        <a:rPr lang="en-US" sz="1400" dirty="0" smtClean="0">
                          <a:latin typeface="Times New Roman" panose="02020603050405020304" pitchFamily="18" charset="0"/>
                          <a:cs typeface="Times New Roman" panose="02020603050405020304" pitchFamily="18" charset="0"/>
                        </a:rPr>
                        <a:t> &gt;</a:t>
                      </a:r>
                    </a:p>
                  </a:txBody>
                  <a:tcPr/>
                </a:tc>
                <a:tc>
                  <a:txBody>
                    <a:bodyPr/>
                    <a:lstStyle/>
                    <a:p>
                      <a:pPr algn="ctr"/>
                      <a:r>
                        <a:rPr lang="en-US" sz="1400" dirty="0" smtClean="0">
                          <a:latin typeface="Times New Roman" panose="02020603050405020304" pitchFamily="18" charset="0"/>
                          <a:cs typeface="Times New Roman" panose="02020603050405020304" pitchFamily="18" charset="0"/>
                        </a:rPr>
                        <a:t>103.5 </a:t>
                      </a:r>
                      <a:r>
                        <a:rPr lang="en-US" sz="1400" dirty="0" smtClean="0">
                          <a:latin typeface="Times New Roman"/>
                          <a:cs typeface="Times New Roman"/>
                        </a:rPr>
                        <a:t>± 0.5 MeV</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400" dirty="0" smtClean="0">
                          <a:latin typeface="Times New Roman" panose="02020603050405020304" pitchFamily="18" charset="0"/>
                          <a:cs typeface="Times New Roman" panose="02020603050405020304" pitchFamily="18" charset="0"/>
                        </a:rPr>
                        <a:t>&lt; E</a:t>
                      </a:r>
                      <a:r>
                        <a:rPr lang="en-US" sz="1400" baseline="-25000" dirty="0" smtClean="0">
                          <a:latin typeface="Times New Roman" panose="02020603050405020304" pitchFamily="18" charset="0"/>
                          <a:cs typeface="Times New Roman" panose="02020603050405020304" pitchFamily="18" charset="0"/>
                        </a:rPr>
                        <a:t>H</a:t>
                      </a:r>
                      <a:r>
                        <a:rPr lang="en-US" sz="1400" dirty="0" smtClean="0">
                          <a:latin typeface="Times New Roman" panose="02020603050405020304" pitchFamily="18" charset="0"/>
                          <a:cs typeface="Times New Roman" panose="02020603050405020304" pitchFamily="18" charset="0"/>
                        </a:rPr>
                        <a:t> &gt;</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78.3 </a:t>
                      </a:r>
                      <a:r>
                        <a:rPr lang="en-US" sz="1400" dirty="0" smtClean="0">
                          <a:latin typeface="Times New Roman"/>
                          <a:cs typeface="Times New Roman"/>
                        </a:rPr>
                        <a:t>± 0.5 MeV</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400" dirty="0" smtClean="0">
                          <a:latin typeface="Times New Roman" panose="02020603050405020304" pitchFamily="18" charset="0"/>
                          <a:cs typeface="Times New Roman" panose="02020603050405020304" pitchFamily="18" charset="0"/>
                        </a:rPr>
                        <a:t>&lt; TKE &gt;</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181.8 </a:t>
                      </a:r>
                      <a:r>
                        <a:rPr lang="en-US" sz="1400" dirty="0" smtClean="0">
                          <a:latin typeface="Times New Roman"/>
                          <a:cs typeface="Times New Roman"/>
                        </a:rPr>
                        <a:t>± 0.7 MeV</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400" dirty="0" smtClean="0">
                          <a:latin typeface="Times New Roman" panose="02020603050405020304" pitchFamily="18" charset="0"/>
                          <a:cs typeface="Times New Roman" panose="02020603050405020304" pitchFamily="18" charset="0"/>
                        </a:rPr>
                        <a:t>&lt; A/Z &gt;</a:t>
                      </a:r>
                      <a:r>
                        <a:rPr lang="en-US" sz="1400" baseline="-25000" dirty="0" smtClean="0">
                          <a:latin typeface="Times New Roman" panose="02020603050405020304" pitchFamily="18" charset="0"/>
                          <a:cs typeface="Times New Roman" panose="02020603050405020304" pitchFamily="18" charset="0"/>
                        </a:rPr>
                        <a:t>L</a:t>
                      </a:r>
                      <a:endParaRPr lang="en-US" sz="1400" baseline="-250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2.50</a:t>
                      </a:r>
                      <a:endParaRPr lang="en-US" sz="14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1400" dirty="0" smtClean="0">
                          <a:latin typeface="Times New Roman" panose="02020603050405020304" pitchFamily="18" charset="0"/>
                          <a:cs typeface="Times New Roman" panose="02020603050405020304" pitchFamily="18" charset="0"/>
                        </a:rPr>
                        <a:t>&lt; A/Z &gt;</a:t>
                      </a:r>
                      <a:r>
                        <a:rPr lang="en-US" sz="1400" baseline="-25000" dirty="0" smtClean="0">
                          <a:latin typeface="Times New Roman" panose="02020603050405020304" pitchFamily="18" charset="0"/>
                          <a:cs typeface="Times New Roman" panose="02020603050405020304" pitchFamily="18" charset="0"/>
                        </a:rPr>
                        <a:t>H</a:t>
                      </a:r>
                      <a:endParaRPr lang="en-US" sz="1400" baseline="-250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2.56</a:t>
                      </a:r>
                      <a:endParaRPr lang="en-US" sz="1400" dirty="0">
                        <a:latin typeface="Times New Roman" panose="02020603050405020304" pitchFamily="18" charset="0"/>
                        <a:cs typeface="Times New Roman" panose="02020603050405020304" pitchFamily="18" charset="0"/>
                      </a:endParaRPr>
                    </a:p>
                  </a:txBody>
                  <a:tcPr/>
                </a:tc>
              </a:tr>
            </a:tbl>
          </a:graphicData>
        </a:graphic>
      </p:graphicFrame>
      <mc:AlternateContent xmlns:mc="http://schemas.openxmlformats.org/markup-compatibility/2006" xmlns:a14="http://schemas.microsoft.com/office/drawing/2010/main">
        <mc:Choice Requires="a14">
          <p:sp>
            <p:nvSpPr>
              <p:cNvPr id="10" name="Textfeld 9"/>
              <p:cNvSpPr txBox="1"/>
              <p:nvPr/>
            </p:nvSpPr>
            <p:spPr>
              <a:xfrm>
                <a:off x="3060000" y="5400000"/>
                <a:ext cx="3020058" cy="5000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a:rPr>
                          </m:ctrlPr>
                        </m:sSubPr>
                        <m:e>
                          <m:r>
                            <a:rPr lang="de-DE" sz="1400" b="0" i="1" smtClean="0">
                              <a:solidFill>
                                <a:srgbClr val="0000CC"/>
                              </a:solidFill>
                              <a:latin typeface="Cambria Math"/>
                            </a:rPr>
                            <m:t>𝑉</m:t>
                          </m:r>
                        </m:e>
                        <m:sub>
                          <m:r>
                            <a:rPr lang="de-DE" sz="1400" b="0" i="1" smtClean="0">
                              <a:solidFill>
                                <a:srgbClr val="0000CC"/>
                              </a:solidFill>
                              <a:latin typeface="Cambria Math"/>
                            </a:rPr>
                            <m:t>𝐶</m:t>
                          </m:r>
                        </m:sub>
                      </m:sSub>
                      <m:d>
                        <m:dPr>
                          <m:ctrlPr>
                            <a:rPr lang="en-US" sz="1400" i="1" smtClean="0">
                              <a:solidFill>
                                <a:srgbClr val="0000CC"/>
                              </a:solidFill>
                              <a:latin typeface="Cambria Math"/>
                            </a:rPr>
                          </m:ctrlPr>
                        </m:dPr>
                        <m:e>
                          <m:sSub>
                            <m:sSubPr>
                              <m:ctrlPr>
                                <a:rPr lang="en-US" sz="1400" i="1" smtClean="0">
                                  <a:solidFill>
                                    <a:srgbClr val="0000CC"/>
                                  </a:solidFill>
                                  <a:latin typeface="Cambria Math"/>
                                </a:rPr>
                              </m:ctrlPr>
                            </m:sSubPr>
                            <m:e>
                              <m:r>
                                <a:rPr lang="de-DE" sz="1400" b="0" i="1" smtClean="0">
                                  <a:solidFill>
                                    <a:srgbClr val="0000CC"/>
                                  </a:solidFill>
                                  <a:latin typeface="Cambria Math"/>
                                </a:rPr>
                                <m:t>𝑅</m:t>
                              </m:r>
                            </m:e>
                            <m:sub>
                              <m:r>
                                <a:rPr lang="de-DE" sz="1400" b="0" i="1" smtClean="0">
                                  <a:solidFill>
                                    <a:srgbClr val="0000CC"/>
                                  </a:solidFill>
                                  <a:latin typeface="Cambria Math"/>
                                </a:rPr>
                                <m:t>𝑖𝑛𝑡</m:t>
                              </m:r>
                            </m:sub>
                          </m:sSub>
                        </m:e>
                      </m:d>
                      <m:r>
                        <a:rPr lang="de-DE" sz="1400" b="0" i="1" smtClean="0">
                          <a:solidFill>
                            <a:srgbClr val="0000CC"/>
                          </a:solidFill>
                          <a:latin typeface="Cambria Math"/>
                        </a:rPr>
                        <m:t>=</m:t>
                      </m:r>
                      <m:f>
                        <m:fPr>
                          <m:ctrlPr>
                            <a:rPr lang="de-DE" sz="1400" b="0" i="1" smtClean="0">
                              <a:solidFill>
                                <a:srgbClr val="0000CC"/>
                              </a:solidFill>
                              <a:latin typeface="Cambria Math"/>
                            </a:rPr>
                          </m:ctrlPr>
                        </m:fPr>
                        <m:num>
                          <m:r>
                            <a:rPr lang="de-DE" sz="1400" b="0" i="1" smtClean="0">
                              <a:solidFill>
                                <a:srgbClr val="0000CC"/>
                              </a:solidFill>
                              <a:latin typeface="Cambria Math"/>
                            </a:rPr>
                            <m:t>1.44</m:t>
                          </m:r>
                          <m:r>
                            <a:rPr lang="de-DE" sz="1400" b="0" i="1" smtClean="0">
                              <a:solidFill>
                                <a:srgbClr val="0000CC"/>
                              </a:solidFill>
                              <a:latin typeface="Cambria Math"/>
                              <a:ea typeface="Cambria Math"/>
                            </a:rPr>
                            <m:t>∙43∙55</m:t>
                          </m:r>
                        </m:num>
                        <m:den>
                          <m:r>
                            <a:rPr lang="de-DE" sz="1400" b="0" i="1" smtClean="0">
                              <a:solidFill>
                                <a:srgbClr val="0000CC"/>
                              </a:solidFill>
                              <a:latin typeface="Cambria Math"/>
                            </a:rPr>
                            <m:t>14</m:t>
                          </m:r>
                        </m:den>
                      </m:f>
                      <m:r>
                        <a:rPr lang="de-DE" sz="1400" b="0" i="1" smtClean="0">
                          <a:solidFill>
                            <a:srgbClr val="0000CC"/>
                          </a:solidFill>
                          <a:latin typeface="Cambria Math"/>
                        </a:rPr>
                        <m:t>=244 </m:t>
                      </m:r>
                      <m:r>
                        <a:rPr lang="de-DE" sz="1400" b="0" i="1" smtClean="0">
                          <a:solidFill>
                            <a:srgbClr val="0000CC"/>
                          </a:solidFill>
                          <a:latin typeface="Cambria Math"/>
                        </a:rPr>
                        <m:t>𝑀𝑒𝑉</m:t>
                      </m:r>
                    </m:oMath>
                  </m:oMathPara>
                </a14:m>
                <a:endParaRPr lang="en-US" sz="1400" dirty="0">
                  <a:solidFill>
                    <a:srgbClr val="0000CC"/>
                  </a:solidFill>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3060000" y="5400000"/>
                <a:ext cx="3020058" cy="500009"/>
              </a:xfrm>
              <a:prstGeom prst="rect">
                <a:avLst/>
              </a:prstGeom>
              <a:blipFill rotWithShape="1">
                <a:blip r:embed="rId5"/>
                <a:stretch>
                  <a:fillRect b="-1220"/>
                </a:stretch>
              </a:blipFill>
            </p:spPr>
            <p:txBody>
              <a:bodyPr/>
              <a:lstStyle/>
              <a:p>
                <a:r>
                  <a:rPr lang="en-US">
                    <a:noFill/>
                  </a:rPr>
                  <a:t> </a:t>
                </a:r>
              </a:p>
            </p:txBody>
          </p:sp>
        </mc:Fallback>
      </mc:AlternateContent>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000" y="5148000"/>
            <a:ext cx="1399154" cy="10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feld 7"/>
              <p:cNvSpPr txBox="1"/>
              <p:nvPr/>
            </p:nvSpPr>
            <p:spPr>
              <a:xfrm>
                <a:off x="3060000" y="6120000"/>
                <a:ext cx="3098477" cy="3223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smtClean="0">
                          <a:solidFill>
                            <a:srgbClr val="FF0000"/>
                          </a:solidFill>
                          <a:latin typeface="Cambria Math"/>
                        </a:rPr>
                        <m:t>𝑇𝐾𝐸</m:t>
                      </m:r>
                      <m:r>
                        <a:rPr lang="de-DE" sz="1200" b="0" i="1" smtClean="0">
                          <a:solidFill>
                            <a:srgbClr val="FF0000"/>
                          </a:solidFill>
                          <a:latin typeface="Cambria Math"/>
                        </a:rPr>
                        <m:t>=0.1071∙</m:t>
                      </m:r>
                      <m:f>
                        <m:fPr>
                          <m:type m:val="lin"/>
                          <m:ctrlPr>
                            <a:rPr lang="de-DE" sz="1200" b="0" i="1" smtClean="0">
                              <a:solidFill>
                                <a:srgbClr val="FF0000"/>
                              </a:solidFill>
                              <a:latin typeface="Cambria Math"/>
                              <a:ea typeface="Cambria Math"/>
                            </a:rPr>
                          </m:ctrlPr>
                        </m:fPr>
                        <m:num>
                          <m:sSubSup>
                            <m:sSubSupPr>
                              <m:ctrlPr>
                                <a:rPr lang="de-DE" sz="1200" b="0" i="1" smtClean="0">
                                  <a:solidFill>
                                    <a:srgbClr val="FF0000"/>
                                  </a:solidFill>
                                  <a:latin typeface="Cambria Math"/>
                                  <a:ea typeface="Cambria Math"/>
                                </a:rPr>
                              </m:ctrlPr>
                            </m:sSubSupPr>
                            <m:e>
                              <m:r>
                                <a:rPr lang="de-DE" sz="1200" b="0" i="1" smtClean="0">
                                  <a:solidFill>
                                    <a:srgbClr val="FF0000"/>
                                  </a:solidFill>
                                  <a:latin typeface="Cambria Math"/>
                                  <a:ea typeface="Cambria Math"/>
                                </a:rPr>
                                <m:t>𝑍</m:t>
                              </m:r>
                            </m:e>
                            <m:sub>
                              <m:r>
                                <a:rPr lang="de-DE" sz="1200" b="0" i="1" smtClean="0">
                                  <a:solidFill>
                                    <a:srgbClr val="FF0000"/>
                                  </a:solidFill>
                                  <a:latin typeface="Cambria Math"/>
                                  <a:ea typeface="Cambria Math"/>
                                </a:rPr>
                                <m:t>𝐶</m:t>
                              </m:r>
                            </m:sub>
                            <m:sup>
                              <m:r>
                                <a:rPr lang="de-DE" sz="1200" b="0" i="1" smtClean="0">
                                  <a:solidFill>
                                    <a:srgbClr val="FF0000"/>
                                  </a:solidFill>
                                  <a:latin typeface="Cambria Math"/>
                                  <a:ea typeface="Cambria Math"/>
                                </a:rPr>
                                <m:t>2</m:t>
                              </m:r>
                            </m:sup>
                          </m:sSubSup>
                        </m:num>
                        <m:den>
                          <m:sSubSup>
                            <m:sSubSupPr>
                              <m:ctrlPr>
                                <a:rPr lang="de-DE" sz="1200" b="0" i="1" smtClean="0">
                                  <a:solidFill>
                                    <a:srgbClr val="FF0000"/>
                                  </a:solidFill>
                                  <a:latin typeface="Cambria Math"/>
                                  <a:ea typeface="Cambria Math"/>
                                </a:rPr>
                              </m:ctrlPr>
                            </m:sSubSupPr>
                            <m:e>
                              <m:r>
                                <a:rPr lang="de-DE" sz="1200" b="0" i="1" smtClean="0">
                                  <a:solidFill>
                                    <a:srgbClr val="FF0000"/>
                                  </a:solidFill>
                                  <a:latin typeface="Cambria Math"/>
                                  <a:ea typeface="Cambria Math"/>
                                </a:rPr>
                                <m:t>𝐴</m:t>
                              </m:r>
                            </m:e>
                            <m:sub>
                              <m:r>
                                <a:rPr lang="de-DE" sz="1200" b="0" i="1" smtClean="0">
                                  <a:solidFill>
                                    <a:srgbClr val="FF0000"/>
                                  </a:solidFill>
                                  <a:latin typeface="Cambria Math"/>
                                  <a:ea typeface="Cambria Math"/>
                                </a:rPr>
                                <m:t>𝐶</m:t>
                              </m:r>
                            </m:sub>
                            <m:sup>
                              <m:r>
                                <a:rPr lang="de-DE" sz="1200" b="0" i="1" smtClean="0">
                                  <a:solidFill>
                                    <a:srgbClr val="FF0000"/>
                                  </a:solidFill>
                                  <a:latin typeface="Cambria Math"/>
                                  <a:ea typeface="Cambria Math"/>
                                </a:rPr>
                                <m:t>1/3</m:t>
                              </m:r>
                            </m:sup>
                          </m:sSubSup>
                        </m:den>
                      </m:f>
                      <m:r>
                        <a:rPr lang="de-DE" sz="1200" b="0" i="1" smtClean="0">
                          <a:solidFill>
                            <a:srgbClr val="FF0000"/>
                          </a:solidFill>
                          <a:latin typeface="Cambria Math"/>
                          <a:ea typeface="Cambria Math"/>
                        </a:rPr>
                        <m:t>+22.3=185 </m:t>
                      </m:r>
                      <m:r>
                        <a:rPr lang="de-DE" sz="1200" b="0" i="1" smtClean="0">
                          <a:solidFill>
                            <a:srgbClr val="FF0000"/>
                          </a:solidFill>
                          <a:latin typeface="Cambria Math"/>
                          <a:ea typeface="Cambria Math"/>
                        </a:rPr>
                        <m:t>𝑀𝑒𝑉</m:t>
                      </m:r>
                    </m:oMath>
                  </m:oMathPara>
                </a14:m>
                <a:endParaRPr lang="en-US" sz="1200" dirty="0">
                  <a:solidFill>
                    <a:srgbClr val="FF0000"/>
                  </a:solidFill>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3060000" y="6120000"/>
                <a:ext cx="3098477" cy="322396"/>
              </a:xfrm>
              <a:prstGeom prst="rect">
                <a:avLst/>
              </a:prstGeom>
              <a:blipFill rotWithShape="1">
                <a:blip r:embed="rId7"/>
                <a:stretch>
                  <a:fillRect t="-101887" b="-169811"/>
                </a:stretch>
              </a:blipFill>
            </p:spPr>
            <p:txBody>
              <a:bodyPr/>
              <a:lstStyle/>
              <a:p>
                <a:r>
                  <a:rPr lang="en-US">
                    <a:noFill/>
                  </a:rPr>
                  <a:t> </a:t>
                </a:r>
              </a:p>
            </p:txBody>
          </p:sp>
        </mc:Fallback>
      </mc:AlternateContent>
    </p:spTree>
    <p:extLst>
      <p:ext uri="{BB962C8B-B14F-4D97-AF65-F5344CB8AC3E}">
        <p14:creationId xmlns:p14="http://schemas.microsoft.com/office/powerpoint/2010/main" val="40305513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US" altLang="de-DE" sz="2600" b="1" dirty="0" smtClean="0">
                <a:solidFill>
                  <a:srgbClr val="0000CC"/>
                </a:solidFill>
                <a:latin typeface="Times New Roman" pitchFamily="18" charset="0"/>
                <a:ea typeface="ＭＳ Ｐゴシック" pitchFamily="34" charset="-128"/>
              </a:rPr>
              <a:t>Binary </a:t>
            </a:r>
            <a:r>
              <a:rPr lang="en-US" altLang="de-DE" sz="2600" b="1" dirty="0">
                <a:solidFill>
                  <a:srgbClr val="0000CC"/>
                </a:solidFill>
                <a:latin typeface="Times New Roman" pitchFamily="18" charset="0"/>
                <a:ea typeface="ＭＳ Ｐゴシック" pitchFamily="34" charset="-128"/>
              </a:rPr>
              <a:t>spontaneous fission of </a:t>
            </a:r>
            <a:r>
              <a:rPr lang="en-US" altLang="de-DE" sz="2600" b="1" baseline="30000" dirty="0">
                <a:solidFill>
                  <a:srgbClr val="0000CC"/>
                </a:solidFill>
                <a:latin typeface="Times New Roman" pitchFamily="18" charset="0"/>
                <a:ea typeface="ＭＳ Ｐゴシック" pitchFamily="34" charset="-128"/>
              </a:rPr>
              <a:t>252</a:t>
            </a:r>
            <a:r>
              <a:rPr lang="en-US" altLang="de-DE" sz="2600" b="1" dirty="0">
                <a:solidFill>
                  <a:srgbClr val="0000CC"/>
                </a:solidFill>
                <a:latin typeface="Times New Roman" pitchFamily="18" charset="0"/>
                <a:ea typeface="ＭＳ Ｐゴシック" pitchFamily="34" charset="-128"/>
              </a:rPr>
              <a:t>Cf</a:t>
            </a:r>
          </a:p>
          <a:p>
            <a:pPr fontAlgn="base">
              <a:spcBef>
                <a:spcPct val="0"/>
              </a:spcBef>
              <a:spcAft>
                <a:spcPct val="0"/>
              </a:spcAft>
            </a:pPr>
            <a:endParaRPr lang="en-US" altLang="de-DE" sz="2600" b="1" dirty="0" smtClean="0">
              <a:solidFill>
                <a:srgbClr val="0000CC"/>
              </a:solidFill>
              <a:latin typeface="Times New Roman" pitchFamily="18" charset="0"/>
              <a:ea typeface="ＭＳ Ｐゴシック" pitchFamily="34" charset="-128"/>
            </a:endParaRPr>
          </a:p>
        </p:txBody>
      </p:sp>
      <p:pic>
        <p:nvPicPr>
          <p:cNvPr id="3074" name="Picture 2" descr="http://www.nature.com/nature/journal/v409/n6822/images/409785a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412776"/>
            <a:ext cx="5715000" cy="461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77278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US" altLang="de-DE" sz="2600" b="1" dirty="0">
                <a:solidFill>
                  <a:srgbClr val="0000CC"/>
                </a:solidFill>
                <a:latin typeface="Times New Roman" pitchFamily="18" charset="0"/>
                <a:ea typeface="ＭＳ Ｐゴシック" pitchFamily="34" charset="-128"/>
              </a:rPr>
              <a:t>Ternary spontaneous fission of </a:t>
            </a:r>
            <a:r>
              <a:rPr lang="en-US" altLang="de-DE" sz="2600" b="1" baseline="30000" dirty="0">
                <a:solidFill>
                  <a:srgbClr val="0000CC"/>
                </a:solidFill>
                <a:latin typeface="Times New Roman" pitchFamily="18" charset="0"/>
                <a:ea typeface="ＭＳ Ｐゴシック" pitchFamily="34" charset="-128"/>
              </a:rPr>
              <a:t>252</a:t>
            </a:r>
            <a:r>
              <a:rPr lang="en-US" altLang="de-DE" sz="2600" b="1" dirty="0">
                <a:solidFill>
                  <a:srgbClr val="0000CC"/>
                </a:solidFill>
                <a:latin typeface="Times New Roman" pitchFamily="18" charset="0"/>
                <a:ea typeface="ＭＳ Ｐゴシック" pitchFamily="34" charset="-128"/>
              </a:rPr>
              <a:t>Cf</a:t>
            </a:r>
          </a:p>
          <a:p>
            <a:pPr fontAlgn="base">
              <a:spcBef>
                <a:spcPct val="0"/>
              </a:spcBef>
              <a:spcAft>
                <a:spcPct val="0"/>
              </a:spcAft>
            </a:pPr>
            <a:endParaRPr lang="en-US" altLang="de-DE" sz="2600" b="1" dirty="0" smtClean="0">
              <a:solidFill>
                <a:srgbClr val="0000CC"/>
              </a:solidFill>
              <a:latin typeface="Times New Roman" pitchFamily="18" charset="0"/>
              <a:ea typeface="ＭＳ Ｐゴシック" pitchFamily="34" charset="-128"/>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2988000"/>
            <a:ext cx="3608387"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498" y="2988000"/>
            <a:ext cx="1715258" cy="24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260000"/>
            <a:ext cx="517525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feld 14"/>
          <p:cNvSpPr txBox="1"/>
          <p:nvPr/>
        </p:nvSpPr>
        <p:spPr>
          <a:xfrm>
            <a:off x="6264000" y="1260000"/>
            <a:ext cx="2832891" cy="1323439"/>
          </a:xfrm>
          <a:prstGeom prst="rect">
            <a:avLst/>
          </a:prstGeom>
          <a:noFill/>
          <a:ln>
            <a:solidFill>
              <a:srgbClr val="FF0000"/>
            </a:solidFill>
          </a:ln>
        </p:spPr>
        <p:txBody>
          <a:bodyPr wrap="none" rtlCol="0">
            <a:spAutoFit/>
          </a:bodyPr>
          <a:lstStyle/>
          <a:p>
            <a:r>
              <a:rPr lang="en-US" baseline="30000" dirty="0" smtClean="0">
                <a:solidFill>
                  <a:srgbClr val="0000CC"/>
                </a:solidFill>
                <a:latin typeface="Times New Roman" panose="02020603050405020304" pitchFamily="18" charset="0"/>
                <a:cs typeface="Times New Roman" panose="02020603050405020304" pitchFamily="18" charset="0"/>
              </a:rPr>
              <a:t>252</a:t>
            </a:r>
            <a:r>
              <a:rPr lang="en-US" dirty="0" smtClean="0">
                <a:solidFill>
                  <a:srgbClr val="0000CC"/>
                </a:solidFill>
                <a:latin typeface="Times New Roman" panose="02020603050405020304" pitchFamily="18" charset="0"/>
                <a:cs typeface="Times New Roman" panose="02020603050405020304" pitchFamily="18" charset="0"/>
              </a:rPr>
              <a:t>Cf source</a:t>
            </a:r>
          </a:p>
          <a:p>
            <a:endParaRPr lang="en-US" sz="4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a:t>
            </a:r>
            <a:r>
              <a:rPr lang="en-US" baseline="-25000" dirty="0" smtClean="0">
                <a:latin typeface="Times New Roman" panose="02020603050405020304" pitchFamily="18" charset="0"/>
                <a:cs typeface="Times New Roman" panose="02020603050405020304" pitchFamily="18" charset="0"/>
              </a:rPr>
              <a:t>1/2 </a:t>
            </a:r>
            <a:r>
              <a:rPr lang="en-US" dirty="0" smtClean="0">
                <a:latin typeface="Times New Roman" panose="02020603050405020304" pitchFamily="18" charset="0"/>
                <a:cs typeface="Times New Roman" panose="02020603050405020304" pitchFamily="18" charset="0"/>
              </a:rPr>
              <a:t>= 2.645 y</a:t>
            </a:r>
          </a:p>
          <a:p>
            <a:endParaRPr lang="de-DE" sz="400" dirty="0" smtClean="0">
              <a:latin typeface="Times New Roman"/>
              <a:cs typeface="Times New Roman"/>
            </a:endParaRPr>
          </a:p>
          <a:p>
            <a:r>
              <a:rPr lang="de-DE" dirty="0" smtClean="0">
                <a:latin typeface="Times New Roman"/>
                <a:cs typeface="Times New Roman"/>
              </a:rPr>
              <a:t>bin</a:t>
            </a:r>
            <a:r>
              <a:rPr lang="en-US" dirty="0" smtClean="0">
                <a:latin typeface="Times New Roman"/>
                <a:cs typeface="Times New Roman"/>
              </a:rPr>
              <a:t>. fission/</a:t>
            </a:r>
            <a:r>
              <a:rPr lang="el-GR" dirty="0" smtClean="0">
                <a:latin typeface="Times New Roman"/>
                <a:cs typeface="Times New Roman"/>
              </a:rPr>
              <a:t>α</a:t>
            </a:r>
            <a:r>
              <a:rPr lang="de-DE" dirty="0" smtClean="0">
                <a:latin typeface="Times New Roman"/>
                <a:cs typeface="Times New Roman"/>
              </a:rPr>
              <a:t>-</a:t>
            </a:r>
            <a:r>
              <a:rPr lang="en-US" dirty="0" err="1" smtClean="0">
                <a:latin typeface="Times New Roman"/>
                <a:cs typeface="Times New Roman"/>
              </a:rPr>
              <a:t>deca</a:t>
            </a:r>
            <a:r>
              <a:rPr lang="de-DE" dirty="0" smtClean="0">
                <a:latin typeface="Times New Roman"/>
                <a:cs typeface="Times New Roman"/>
              </a:rPr>
              <a:t>y = 1/31</a:t>
            </a:r>
          </a:p>
          <a:p>
            <a:r>
              <a:rPr lang="de-DE" dirty="0" err="1" smtClean="0">
                <a:solidFill>
                  <a:srgbClr val="0000CC"/>
                </a:solidFill>
                <a:latin typeface="Times New Roman"/>
                <a:cs typeface="Times New Roman"/>
              </a:rPr>
              <a:t>ter</a:t>
            </a:r>
            <a:r>
              <a:rPr lang="de-DE" dirty="0" smtClean="0">
                <a:solidFill>
                  <a:srgbClr val="0000CC"/>
                </a:solidFill>
                <a:latin typeface="Times New Roman"/>
                <a:cs typeface="Times New Roman"/>
              </a:rPr>
              <a:t>. </a:t>
            </a:r>
            <a:r>
              <a:rPr lang="en-US" dirty="0" smtClean="0">
                <a:solidFill>
                  <a:srgbClr val="0000CC"/>
                </a:solidFill>
                <a:latin typeface="Times New Roman"/>
                <a:cs typeface="Times New Roman"/>
              </a:rPr>
              <a:t>fission</a:t>
            </a:r>
            <a:r>
              <a:rPr lang="de-DE" dirty="0" smtClean="0">
                <a:solidFill>
                  <a:srgbClr val="0000CC"/>
                </a:solidFill>
                <a:latin typeface="Times New Roman"/>
                <a:cs typeface="Times New Roman"/>
              </a:rPr>
              <a:t>/</a:t>
            </a:r>
            <a:r>
              <a:rPr lang="el-GR" dirty="0" smtClean="0">
                <a:solidFill>
                  <a:srgbClr val="0000CC"/>
                </a:solidFill>
                <a:latin typeface="Times New Roman"/>
                <a:cs typeface="Times New Roman"/>
              </a:rPr>
              <a:t>α</a:t>
            </a:r>
            <a:r>
              <a:rPr lang="de-DE" dirty="0" smtClean="0">
                <a:solidFill>
                  <a:srgbClr val="0000CC"/>
                </a:solidFill>
                <a:latin typeface="Times New Roman"/>
                <a:cs typeface="Times New Roman"/>
              </a:rPr>
              <a:t>-</a:t>
            </a:r>
            <a:r>
              <a:rPr lang="en-US" dirty="0" smtClean="0">
                <a:solidFill>
                  <a:srgbClr val="0000CC"/>
                </a:solidFill>
                <a:latin typeface="Times New Roman"/>
                <a:cs typeface="Times New Roman"/>
              </a:rPr>
              <a:t>decay</a:t>
            </a:r>
            <a:r>
              <a:rPr lang="de-DE" dirty="0" smtClean="0">
                <a:solidFill>
                  <a:srgbClr val="0000CC"/>
                </a:solidFill>
                <a:latin typeface="Times New Roman"/>
                <a:cs typeface="Times New Roman"/>
              </a:rPr>
              <a:t> = 1/8308</a:t>
            </a:r>
            <a:endParaRPr lang="en-US" dirty="0">
              <a:solidFill>
                <a:srgbClr val="0000CC"/>
              </a:solidFill>
              <a:latin typeface="Times New Roman" panose="02020603050405020304" pitchFamily="18" charset="0"/>
              <a:cs typeface="Times New Roman" panose="02020603050405020304" pitchFamily="18" charset="0"/>
            </a:endParaRPr>
          </a:p>
        </p:txBody>
      </p:sp>
      <p:pic>
        <p:nvPicPr>
          <p:cNvPr id="6146" name="Picture 2" descr="D:\web-docs\FISSION\IMAGES\ternary_t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5996335" y="4011938"/>
            <a:ext cx="3076575" cy="10287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360000" y="6624000"/>
            <a:ext cx="2494594" cy="246221"/>
          </a:xfrm>
          <a:prstGeom prst="rect">
            <a:avLst/>
          </a:prstGeom>
          <a:noFill/>
        </p:spPr>
        <p:txBody>
          <a:bodyPr wrap="none" rtlCol="0">
            <a:spAutoFit/>
          </a:bodyPr>
          <a:lstStyle/>
          <a:p>
            <a:r>
              <a:rPr lang="en-US" sz="1000" dirty="0" err="1" smtClean="0">
                <a:latin typeface="Times New Roman" panose="02020603050405020304" pitchFamily="18" charset="0"/>
                <a:cs typeface="Times New Roman" panose="02020603050405020304" pitchFamily="18" charset="0"/>
              </a:rPr>
              <a:t>Tsien</a:t>
            </a:r>
            <a:r>
              <a:rPr lang="en-US" sz="1000" dirty="0" smtClean="0">
                <a:latin typeface="Times New Roman" panose="02020603050405020304" pitchFamily="18" charset="0"/>
                <a:cs typeface="Times New Roman" panose="02020603050405020304" pitchFamily="18" charset="0"/>
              </a:rPr>
              <a:t> San-</a:t>
            </a:r>
            <a:r>
              <a:rPr lang="en-US" sz="1000" dirty="0" err="1" smtClean="0">
                <a:latin typeface="Times New Roman" panose="02020603050405020304" pitchFamily="18" charset="0"/>
                <a:cs typeface="Times New Roman" panose="02020603050405020304" pitchFamily="18" charset="0"/>
              </a:rPr>
              <a:t>Tsiang</a:t>
            </a:r>
            <a:r>
              <a:rPr lang="en-US" sz="1000" dirty="0" smtClean="0">
                <a:latin typeface="Times New Roman" panose="02020603050405020304" pitchFamily="18" charset="0"/>
                <a:cs typeface="Times New Roman" panose="02020603050405020304" pitchFamily="18" charset="0"/>
              </a:rPr>
              <a:t>, Phys. Rev. 71 (1947), 128</a:t>
            </a:r>
            <a:endParaRPr lang="en-US" sz="1000" dirty="0">
              <a:latin typeface="Times New Roman" panose="02020603050405020304" pitchFamily="18" charset="0"/>
              <a:cs typeface="Times New Roman" panose="02020603050405020304" pitchFamily="18" charset="0"/>
            </a:endParaRPr>
          </a:p>
        </p:txBody>
      </p:sp>
      <p:sp>
        <p:nvSpPr>
          <p:cNvPr id="2" name="Textfeld 1"/>
          <p:cNvSpPr txBox="1"/>
          <p:nvPr/>
        </p:nvSpPr>
        <p:spPr>
          <a:xfrm>
            <a:off x="6879932" y="5949280"/>
            <a:ext cx="1364476" cy="246221"/>
          </a:xfrm>
          <a:prstGeom prst="rect">
            <a:avLst/>
          </a:prstGeom>
          <a:noFill/>
        </p:spPr>
        <p:txBody>
          <a:bodyPr wrap="none" rtlCol="0">
            <a:spAutoFit/>
          </a:bodyPr>
          <a:lstStyle/>
          <a:p>
            <a:r>
              <a:rPr lang="en-US" sz="1000" dirty="0" smtClean="0">
                <a:solidFill>
                  <a:srgbClr val="0000CC"/>
                </a:solidFill>
                <a:latin typeface="Times New Roman" panose="02020603050405020304" pitchFamily="18" charset="0"/>
                <a:cs typeface="Times New Roman" panose="02020603050405020304" pitchFamily="18" charset="0"/>
              </a:rPr>
              <a:t>photographic emulsion</a:t>
            </a:r>
            <a:endParaRPr lang="en-US" sz="1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586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US" altLang="de-DE" sz="2600" b="1" dirty="0" smtClean="0">
                <a:solidFill>
                  <a:srgbClr val="0000CC"/>
                </a:solidFill>
                <a:latin typeface="Times New Roman" pitchFamily="18" charset="0"/>
                <a:ea typeface="ＭＳ Ｐゴシック" pitchFamily="34" charset="-128"/>
              </a:rPr>
              <a:t>Quaternary </a:t>
            </a:r>
            <a:r>
              <a:rPr lang="en-US" altLang="de-DE" sz="2600" b="1" dirty="0">
                <a:solidFill>
                  <a:srgbClr val="0000CC"/>
                </a:solidFill>
                <a:latin typeface="Times New Roman" pitchFamily="18" charset="0"/>
                <a:ea typeface="ＭＳ Ｐゴシック" pitchFamily="34" charset="-128"/>
              </a:rPr>
              <a:t>spontaneous fission of </a:t>
            </a:r>
            <a:r>
              <a:rPr lang="en-US" altLang="de-DE" sz="2600" b="1" baseline="30000" dirty="0">
                <a:solidFill>
                  <a:srgbClr val="0000CC"/>
                </a:solidFill>
                <a:latin typeface="Times New Roman" pitchFamily="18" charset="0"/>
                <a:ea typeface="ＭＳ Ｐゴシック" pitchFamily="34" charset="-128"/>
              </a:rPr>
              <a:t>252</a:t>
            </a:r>
            <a:r>
              <a:rPr lang="en-US" altLang="de-DE" sz="2600" b="1" dirty="0">
                <a:solidFill>
                  <a:srgbClr val="0000CC"/>
                </a:solidFill>
                <a:latin typeface="Times New Roman" pitchFamily="18" charset="0"/>
                <a:ea typeface="ＭＳ Ｐゴシック" pitchFamily="34" charset="-128"/>
              </a:rPr>
              <a:t>Cf</a:t>
            </a:r>
          </a:p>
          <a:p>
            <a:pPr fontAlgn="base">
              <a:spcBef>
                <a:spcPct val="0"/>
              </a:spcBef>
              <a:spcAft>
                <a:spcPct val="0"/>
              </a:spcAft>
            </a:pPr>
            <a:endParaRPr lang="en-US" altLang="de-DE" sz="2600" b="1" dirty="0" smtClean="0">
              <a:solidFill>
                <a:srgbClr val="0000CC"/>
              </a:solidFill>
              <a:latin typeface="Times New Roman" pitchFamily="18" charset="0"/>
              <a:ea typeface="ＭＳ Ｐゴシック" pitchFamily="34" charset="-128"/>
            </a:endParaRPr>
          </a:p>
        </p:txBody>
      </p:sp>
      <p:pic>
        <p:nvPicPr>
          <p:cNvPr id="5122" name="Picture 2" descr="D:\web-docs\FISSION\IMAGES\quaternary_tr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00" y="1440000"/>
            <a:ext cx="3514725"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60000" y="6624000"/>
            <a:ext cx="2494594" cy="246221"/>
          </a:xfrm>
          <a:prstGeom prst="rect">
            <a:avLst/>
          </a:prstGeom>
          <a:noFill/>
        </p:spPr>
        <p:txBody>
          <a:bodyPr wrap="none" rtlCol="0">
            <a:spAutoFit/>
          </a:bodyPr>
          <a:lstStyle/>
          <a:p>
            <a:r>
              <a:rPr lang="en-US" sz="1000" dirty="0" err="1" smtClean="0">
                <a:latin typeface="Times New Roman" panose="02020603050405020304" pitchFamily="18" charset="0"/>
                <a:cs typeface="Times New Roman" panose="02020603050405020304" pitchFamily="18" charset="0"/>
              </a:rPr>
              <a:t>Tsien</a:t>
            </a:r>
            <a:r>
              <a:rPr lang="en-US" sz="1000" dirty="0" smtClean="0">
                <a:latin typeface="Times New Roman" panose="02020603050405020304" pitchFamily="18" charset="0"/>
                <a:cs typeface="Times New Roman" panose="02020603050405020304" pitchFamily="18" charset="0"/>
              </a:rPr>
              <a:t> San-</a:t>
            </a:r>
            <a:r>
              <a:rPr lang="en-US" sz="1000" dirty="0" err="1" smtClean="0">
                <a:latin typeface="Times New Roman" panose="02020603050405020304" pitchFamily="18" charset="0"/>
                <a:cs typeface="Times New Roman" panose="02020603050405020304" pitchFamily="18" charset="0"/>
              </a:rPr>
              <a:t>Tsiang</a:t>
            </a:r>
            <a:r>
              <a:rPr lang="en-US" sz="1000" dirty="0" smtClean="0">
                <a:latin typeface="Times New Roman" panose="02020603050405020304" pitchFamily="18" charset="0"/>
                <a:cs typeface="Times New Roman" panose="02020603050405020304" pitchFamily="18" charset="0"/>
              </a:rPr>
              <a:t>, Phys. Rev. 71 (1947), 128</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4991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smtClean="0">
                <a:solidFill>
                  <a:srgbClr val="0000CC"/>
                </a:solidFill>
                <a:latin typeface="Times New Roman" pitchFamily="18" charset="0"/>
                <a:ea typeface="ＭＳ Ｐゴシック" pitchFamily="34" charset="-128"/>
              </a:rPr>
              <a:t>Details of the </a:t>
            </a:r>
            <a:r>
              <a:rPr lang="en-GB" altLang="de-DE" sz="2600" b="1" baseline="30000" dirty="0" smtClean="0">
                <a:solidFill>
                  <a:srgbClr val="0000CC"/>
                </a:solidFill>
                <a:latin typeface="Times New Roman" pitchFamily="18" charset="0"/>
                <a:ea typeface="ＭＳ Ｐゴシック" pitchFamily="34" charset="-128"/>
              </a:rPr>
              <a:t>252</a:t>
            </a:r>
            <a:r>
              <a:rPr lang="en-GB" altLang="de-DE" sz="2600" b="1" dirty="0" smtClean="0">
                <a:solidFill>
                  <a:srgbClr val="0000CC"/>
                </a:solidFill>
                <a:latin typeface="Times New Roman" pitchFamily="18" charset="0"/>
                <a:ea typeface="ＭＳ Ｐゴシック" pitchFamily="34" charset="-128"/>
              </a:rPr>
              <a:t>Cf source</a:t>
            </a:r>
            <a:endParaRPr lang="en-US" altLang="de-DE" sz="2600" b="1" dirty="0" smtClean="0">
              <a:solidFill>
                <a:srgbClr val="0000CC"/>
              </a:solidFill>
              <a:latin typeface="Times New Roman" pitchFamily="18" charset="0"/>
              <a:ea typeface="ＭＳ Ｐゴシック" pitchFamily="34" charset="-128"/>
            </a:endParaRPr>
          </a:p>
        </p:txBody>
      </p:sp>
      <p:pic>
        <p:nvPicPr>
          <p:cNvPr id="5" name="Picture 4" descr="sour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000" y="1800000"/>
            <a:ext cx="7360920" cy="3776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47421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60000"/>
            <a:ext cx="91440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eaLnBrk="0" hangingPunct="0">
              <a:defRPr sz="4400">
                <a:solidFill>
                  <a:schemeClr val="tx2"/>
                </a:solidFill>
                <a:latin typeface="Times" pitchFamily="18" charset="0"/>
              </a:defRPr>
            </a:lvl1pPr>
            <a:lvl2pPr algn="ctr" eaLnBrk="0" hangingPunct="0">
              <a:defRPr sz="4400">
                <a:solidFill>
                  <a:schemeClr val="tx2"/>
                </a:solidFill>
                <a:latin typeface="Times" pitchFamily="18" charset="0"/>
              </a:defRPr>
            </a:lvl2pPr>
            <a:lvl3pPr algn="ctr" eaLnBrk="0" hangingPunct="0">
              <a:defRPr sz="4400">
                <a:solidFill>
                  <a:schemeClr val="tx2"/>
                </a:solidFill>
                <a:latin typeface="Times" pitchFamily="18" charset="0"/>
              </a:defRPr>
            </a:lvl3pPr>
            <a:lvl4pPr algn="ctr" eaLnBrk="0" hangingPunct="0">
              <a:defRPr sz="4400">
                <a:solidFill>
                  <a:schemeClr val="tx2"/>
                </a:solidFill>
                <a:latin typeface="Times" pitchFamily="18" charset="0"/>
              </a:defRPr>
            </a:lvl4pPr>
            <a:lvl5pPr algn="ctr" eaLnBrk="0" hangingPunct="0">
              <a:defRPr sz="4400">
                <a:solidFill>
                  <a:schemeClr val="tx2"/>
                </a:solidFill>
                <a:latin typeface="Times" pitchFamily="18" charset="0"/>
              </a:defRPr>
            </a:lvl5pPr>
            <a:lvl6pPr marL="457200" algn="ctr" eaLnBrk="0" fontAlgn="base" hangingPunct="0">
              <a:spcBef>
                <a:spcPct val="0"/>
              </a:spcBef>
              <a:spcAft>
                <a:spcPct val="0"/>
              </a:spcAft>
              <a:defRPr sz="4400">
                <a:solidFill>
                  <a:schemeClr val="tx2"/>
                </a:solidFill>
                <a:latin typeface="Times" pitchFamily="18" charset="0"/>
              </a:defRPr>
            </a:lvl6pPr>
            <a:lvl7pPr marL="914400" algn="ctr" eaLnBrk="0" fontAlgn="base" hangingPunct="0">
              <a:spcBef>
                <a:spcPct val="0"/>
              </a:spcBef>
              <a:spcAft>
                <a:spcPct val="0"/>
              </a:spcAft>
              <a:defRPr sz="4400">
                <a:solidFill>
                  <a:schemeClr val="tx2"/>
                </a:solidFill>
                <a:latin typeface="Times" pitchFamily="18" charset="0"/>
              </a:defRPr>
            </a:lvl7pPr>
            <a:lvl8pPr marL="1371600" algn="ctr" eaLnBrk="0" fontAlgn="base" hangingPunct="0">
              <a:spcBef>
                <a:spcPct val="0"/>
              </a:spcBef>
              <a:spcAft>
                <a:spcPct val="0"/>
              </a:spcAft>
              <a:defRPr sz="4400">
                <a:solidFill>
                  <a:schemeClr val="tx2"/>
                </a:solidFill>
                <a:latin typeface="Times" pitchFamily="18" charset="0"/>
              </a:defRPr>
            </a:lvl8pPr>
            <a:lvl9pPr marL="1828800" algn="ctr" eaLnBrk="0" fontAlgn="base" hangingPunct="0">
              <a:spcBef>
                <a:spcPct val="0"/>
              </a:spcBef>
              <a:spcAft>
                <a:spcPct val="0"/>
              </a:spcAft>
              <a:defRPr sz="4400">
                <a:solidFill>
                  <a:schemeClr val="tx2"/>
                </a:solidFill>
                <a:latin typeface="Times" pitchFamily="18" charset="0"/>
              </a:defRPr>
            </a:lvl9pPr>
          </a:lstStyle>
          <a:p>
            <a:pPr fontAlgn="base">
              <a:spcBef>
                <a:spcPct val="0"/>
              </a:spcBef>
              <a:spcAft>
                <a:spcPct val="0"/>
              </a:spcAft>
            </a:pPr>
            <a:r>
              <a:rPr lang="en-GB" altLang="de-DE" sz="2600" b="1" dirty="0" smtClean="0">
                <a:solidFill>
                  <a:srgbClr val="0000CC"/>
                </a:solidFill>
                <a:latin typeface="Times New Roman" pitchFamily="18" charset="0"/>
                <a:ea typeface="ＭＳ Ｐゴシック" pitchFamily="34" charset="-128"/>
              </a:rPr>
              <a:t>Spontaneous fission of </a:t>
            </a:r>
            <a:r>
              <a:rPr lang="en-GB" altLang="de-DE" sz="2600" b="1" baseline="30000" dirty="0" smtClean="0">
                <a:solidFill>
                  <a:srgbClr val="0000CC"/>
                </a:solidFill>
                <a:latin typeface="Times New Roman" pitchFamily="18" charset="0"/>
                <a:ea typeface="ＭＳ Ｐゴシック" pitchFamily="34" charset="-128"/>
              </a:rPr>
              <a:t>252</a:t>
            </a:r>
            <a:r>
              <a:rPr lang="en-GB" altLang="de-DE" sz="2600" b="1" dirty="0" smtClean="0">
                <a:solidFill>
                  <a:srgbClr val="0000CC"/>
                </a:solidFill>
                <a:latin typeface="Times New Roman" pitchFamily="18" charset="0"/>
                <a:ea typeface="ＭＳ Ｐゴシック" pitchFamily="34" charset="-128"/>
              </a:rPr>
              <a:t>Cf</a:t>
            </a:r>
            <a:endParaRPr lang="en-US" altLang="de-DE" sz="2600" b="1" dirty="0" smtClean="0">
              <a:solidFill>
                <a:srgbClr val="0000CC"/>
              </a:solidFill>
              <a:latin typeface="Times New Roman" pitchFamily="18" charset="0"/>
              <a:ea typeface="ＭＳ Ｐゴシック" pitchFamily="34" charset="-128"/>
            </a:endParaRPr>
          </a:p>
        </p:txBody>
      </p:sp>
      <p:pic>
        <p:nvPicPr>
          <p:cNvPr id="1556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96752"/>
            <a:ext cx="4938713"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feld 17"/>
          <p:cNvSpPr txBox="1"/>
          <p:nvPr/>
        </p:nvSpPr>
        <p:spPr>
          <a:xfrm>
            <a:off x="6480000" y="2880000"/>
            <a:ext cx="2396810" cy="584775"/>
          </a:xfrm>
          <a:prstGeom prst="rect">
            <a:avLst/>
          </a:prstGeom>
          <a:noFill/>
        </p:spPr>
        <p:txBody>
          <a:bodyPr wrap="none" rtlCol="0">
            <a:spAutoFit/>
          </a:bodyPr>
          <a:lstStyle/>
          <a:p>
            <a:r>
              <a:rPr lang="en-US" sz="1600" b="1" baseline="30000" dirty="0" smtClean="0">
                <a:solidFill>
                  <a:srgbClr val="0000CC"/>
                </a:solidFill>
                <a:latin typeface="Times New Roman" panose="02020603050405020304" pitchFamily="18" charset="0"/>
                <a:cs typeface="Times New Roman" panose="02020603050405020304" pitchFamily="18" charset="0"/>
              </a:rPr>
              <a:t>           252</a:t>
            </a:r>
            <a:r>
              <a:rPr lang="en-US" sz="1600" b="1" dirty="0" smtClean="0">
                <a:solidFill>
                  <a:srgbClr val="0000CC"/>
                </a:solidFill>
                <a:latin typeface="Times New Roman" panose="02020603050405020304" pitchFamily="18" charset="0"/>
                <a:cs typeface="Times New Roman" panose="02020603050405020304" pitchFamily="18" charset="0"/>
              </a:rPr>
              <a:t>Cf spin J = 0</a:t>
            </a:r>
          </a:p>
          <a:p>
            <a:r>
              <a:rPr lang="en-US" sz="1600" b="1" dirty="0" smtClean="0">
                <a:solidFill>
                  <a:srgbClr val="0000CC"/>
                </a:solidFill>
                <a:latin typeface="Times New Roman" panose="02020603050405020304" pitchFamily="18" charset="0"/>
                <a:cs typeface="Times New Roman" panose="02020603050405020304" pitchFamily="18" charset="0"/>
              </a:rPr>
              <a:t>fragment spin J = </a:t>
            </a:r>
            <a:r>
              <a:rPr lang="en-US" sz="1600" b="1" dirty="0" smtClean="0">
                <a:solidFill>
                  <a:srgbClr val="0000CC"/>
                </a:solidFill>
                <a:latin typeface="Times New Roman" panose="02020603050405020304" pitchFamily="18" charset="0"/>
                <a:cs typeface="Times New Roman" panose="02020603050405020304" pitchFamily="18" charset="0"/>
              </a:rPr>
              <a:t>&lt; 7-8 &gt;</a:t>
            </a:r>
            <a:endParaRPr lang="en-US" sz="1600" b="1" dirty="0">
              <a:solidFill>
                <a:srgbClr val="0000CC"/>
              </a:solidFill>
              <a:latin typeface="Times New Roman" panose="02020603050405020304" pitchFamily="18" charset="0"/>
              <a:cs typeface="Times New Roman" panose="02020603050405020304" pitchFamily="18" charset="0"/>
            </a:endParaRPr>
          </a:p>
        </p:txBody>
      </p:sp>
      <p:sp>
        <p:nvSpPr>
          <p:cNvPr id="19" name="Textfeld 18"/>
          <p:cNvSpPr txBox="1"/>
          <p:nvPr/>
        </p:nvSpPr>
        <p:spPr>
          <a:xfrm>
            <a:off x="720000" y="4680000"/>
            <a:ext cx="4743606" cy="369332"/>
          </a:xfrm>
          <a:prstGeom prst="rect">
            <a:avLst/>
          </a:prstGeom>
          <a:noFill/>
          <a:ln>
            <a:solidFill>
              <a:srgbClr val="FF0000"/>
            </a:solidFill>
          </a:ln>
        </p:spPr>
        <p:txBody>
          <a:bodyPr wrap="none" rtlCol="0">
            <a:spAutoFit/>
          </a:bodyPr>
          <a:lstStyle/>
          <a:p>
            <a:r>
              <a:rPr lang="en-US" dirty="0" smtClean="0">
                <a:latin typeface="Times New Roman" panose="02020603050405020304" pitchFamily="18" charset="0"/>
                <a:cs typeface="Times New Roman" panose="02020603050405020304" pitchFamily="18" charset="0"/>
              </a:rPr>
              <a:t>The origin of fragment spins and their alignment:</a:t>
            </a:r>
            <a:endParaRPr lang="en-US" dirty="0">
              <a:latin typeface="Times New Roman" panose="02020603050405020304" pitchFamily="18" charset="0"/>
              <a:cs typeface="Times New Roman" panose="02020603050405020304" pitchFamily="18" charset="0"/>
            </a:endParaRPr>
          </a:p>
        </p:txBody>
      </p:sp>
      <p:sp>
        <p:nvSpPr>
          <p:cNvPr id="20" name="Textfeld 19"/>
          <p:cNvSpPr txBox="1"/>
          <p:nvPr/>
        </p:nvSpPr>
        <p:spPr>
          <a:xfrm>
            <a:off x="720001" y="5040000"/>
            <a:ext cx="7452400"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Collective vibrational modes like bending or wriggling at the saddle-to-scission stage and subsequent Coulomb excitation.</a:t>
            </a:r>
            <a:endParaRPr lang="en-US" sz="1600" dirty="0">
              <a:latin typeface="Times New Roman" panose="02020603050405020304" pitchFamily="18" charset="0"/>
              <a:cs typeface="Times New Roman" panose="02020603050405020304" pitchFamily="18" charset="0"/>
            </a:endParaRPr>
          </a:p>
        </p:txBody>
      </p:sp>
      <p:sp>
        <p:nvSpPr>
          <p:cNvPr id="24" name="Textfeld 23"/>
          <p:cNvSpPr txBox="1"/>
          <p:nvPr/>
        </p:nvSpPr>
        <p:spPr>
          <a:xfrm>
            <a:off x="720000" y="5760000"/>
            <a:ext cx="2242922" cy="369332"/>
          </a:xfrm>
          <a:prstGeom prst="rect">
            <a:avLst/>
          </a:prstGeom>
          <a:noFill/>
          <a:ln>
            <a:solidFill>
              <a:srgbClr val="FF0000"/>
            </a:solidFill>
          </a:ln>
        </p:spPr>
        <p:txBody>
          <a:bodyPr wrap="none" rtlCol="0">
            <a:spAutoFit/>
          </a:bodyPr>
          <a:lstStyle/>
          <a:p>
            <a:r>
              <a:rPr lang="en-US" dirty="0" smtClean="0">
                <a:latin typeface="Times New Roman" panose="02020603050405020304" pitchFamily="18" charset="0"/>
                <a:cs typeface="Times New Roman" panose="02020603050405020304" pitchFamily="18" charset="0"/>
              </a:rPr>
              <a:t>Experimental method:</a:t>
            </a:r>
            <a:endParaRPr lang="en-US" dirty="0">
              <a:latin typeface="Times New Roman" panose="02020603050405020304" pitchFamily="18" charset="0"/>
              <a:cs typeface="Times New Roman" panose="02020603050405020304" pitchFamily="18" charset="0"/>
            </a:endParaRPr>
          </a:p>
        </p:txBody>
      </p:sp>
      <p:sp>
        <p:nvSpPr>
          <p:cNvPr id="21" name="Textfeld 20"/>
          <p:cNvSpPr txBox="1"/>
          <p:nvPr/>
        </p:nvSpPr>
        <p:spPr>
          <a:xfrm>
            <a:off x="720000" y="6120000"/>
            <a:ext cx="4649093" cy="338554"/>
          </a:xfrm>
          <a:prstGeom prst="rect">
            <a:avLst/>
          </a:prstGeom>
          <a:noFill/>
        </p:spPr>
        <p:txBody>
          <a:bodyPr wrap="none" rtlCol="0">
            <a:spAutoFit/>
          </a:bodyPr>
          <a:lstStyle/>
          <a:p>
            <a:r>
              <a:rPr lang="en-US" sz="1600" b="1" dirty="0" smtClean="0">
                <a:solidFill>
                  <a:srgbClr val="FF0000"/>
                </a:solidFill>
                <a:latin typeface="Times New Roman" panose="02020603050405020304" pitchFamily="18" charset="0"/>
                <a:cs typeface="Times New Roman" panose="02020603050405020304" pitchFamily="18" charset="0"/>
              </a:rPr>
              <a:t>fragment – </a:t>
            </a:r>
            <a:r>
              <a:rPr lang="el-GR" sz="1600" b="1" dirty="0" smtClean="0">
                <a:solidFill>
                  <a:srgbClr val="FF0000"/>
                </a:solidFill>
                <a:latin typeface="Times New Roman" panose="02020603050405020304" pitchFamily="18" charset="0"/>
                <a:cs typeface="Times New Roman" panose="02020603050405020304" pitchFamily="18" charset="0"/>
              </a:rPr>
              <a:t>γ</a:t>
            </a:r>
            <a:r>
              <a:rPr lang="en-US" sz="1600" b="1" dirty="0" smtClean="0">
                <a:solidFill>
                  <a:srgbClr val="FF0000"/>
                </a:solidFill>
                <a:latin typeface="Times New Roman" panose="02020603050405020304" pitchFamily="18" charset="0"/>
                <a:cs typeface="Times New Roman" panose="02020603050405020304" pitchFamily="18" charset="0"/>
              </a:rPr>
              <a:t>-ray angular correlation measurement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2" name="Textfeld 21"/>
          <p:cNvSpPr txBox="1"/>
          <p:nvPr/>
        </p:nvSpPr>
        <p:spPr>
          <a:xfrm>
            <a:off x="6480000" y="3780000"/>
            <a:ext cx="1285929"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&lt; N</a:t>
            </a:r>
            <a:r>
              <a:rPr lang="el-GR" sz="1600" baseline="-25000" dirty="0" smtClean="0">
                <a:latin typeface="Times New Roman"/>
                <a:cs typeface="Times New Roman"/>
              </a:rPr>
              <a:t>γ</a:t>
            </a:r>
            <a:r>
              <a:rPr lang="de-DE" sz="1600" baseline="-25000" dirty="0" smtClean="0">
                <a:latin typeface="Times New Roman"/>
                <a:cs typeface="Times New Roman"/>
              </a:rPr>
              <a:t> </a:t>
            </a:r>
            <a:r>
              <a:rPr lang="de-DE" sz="1600" dirty="0" smtClean="0">
                <a:latin typeface="Times New Roman"/>
                <a:cs typeface="Times New Roman"/>
              </a:rPr>
              <a:t>&gt; = 9.35</a:t>
            </a:r>
            <a:endParaRPr lang="en-US" sz="1600" dirty="0">
              <a:latin typeface="Times New Roman" panose="02020603050405020304" pitchFamily="18" charset="0"/>
              <a:cs typeface="Times New Roman" panose="02020603050405020304" pitchFamily="18" charset="0"/>
            </a:endParaRPr>
          </a:p>
        </p:txBody>
      </p:sp>
      <p:sp>
        <p:nvSpPr>
          <p:cNvPr id="23" name="Textfeld 22"/>
          <p:cNvSpPr txBox="1"/>
          <p:nvPr/>
        </p:nvSpPr>
        <p:spPr>
          <a:xfrm>
            <a:off x="360000" y="6624000"/>
            <a:ext cx="2209259"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K. </a:t>
            </a:r>
            <a:r>
              <a:rPr lang="en-US" sz="1000" dirty="0" err="1" smtClean="0">
                <a:latin typeface="Times New Roman" panose="02020603050405020304" pitchFamily="18" charset="0"/>
                <a:cs typeface="Times New Roman" panose="02020603050405020304" pitchFamily="18" charset="0"/>
              </a:rPr>
              <a:t>Skarsvag</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Phys.Rev</a:t>
            </a:r>
            <a:r>
              <a:rPr lang="en-US" sz="1000" dirty="0" smtClean="0">
                <a:latin typeface="Times New Roman" panose="02020603050405020304" pitchFamily="18" charset="0"/>
                <a:cs typeface="Times New Roman" panose="02020603050405020304" pitchFamily="18" charset="0"/>
              </a:rPr>
              <a:t>. C22 (1980) 638</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4608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animBg="1"/>
      <p:bldP spid="21" grpId="0"/>
      <p:bldP spid="22" grpId="0"/>
    </p:bld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ere Präsentation">
      <a:majorFont>
        <a:latin typeface="Times"/>
        <a:ea typeface=""/>
        <a:cs typeface=""/>
      </a:majorFont>
      <a:minorFont>
        <a:latin typeface="Time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1715</Words>
  <Application>Microsoft Office PowerPoint</Application>
  <PresentationFormat>Bildschirmpräsentation (4:3)</PresentationFormat>
  <Paragraphs>230</Paragraphs>
  <Slides>28</Slides>
  <Notes>8</Notes>
  <HiddenSlides>1</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30" baseType="lpstr">
      <vt:lpstr>Leere Präsentation</vt:lpstr>
      <vt:lpstr>Equation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Wollersheim, Hans-Juergen Dr.</dc:creator>
  <cp:lastModifiedBy>Hans</cp:lastModifiedBy>
  <cp:revision>994</cp:revision>
  <dcterms:created xsi:type="dcterms:W3CDTF">2014-04-15T06:49:44Z</dcterms:created>
  <dcterms:modified xsi:type="dcterms:W3CDTF">2016-11-30T04:05:12Z</dcterms:modified>
</cp:coreProperties>
</file>