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301" r:id="rId2"/>
    <p:sldId id="302" r:id="rId3"/>
    <p:sldId id="303" r:id="rId4"/>
    <p:sldId id="304" r:id="rId5"/>
    <p:sldId id="305" r:id="rId6"/>
    <p:sldId id="306" r:id="rId7"/>
    <p:sldId id="307" r:id="rId8"/>
    <p:sldId id="308" r:id="rId9"/>
    <p:sldId id="309" r:id="rId10"/>
    <p:sldId id="310" r:id="rId11"/>
    <p:sldId id="311" r:id="rId12"/>
    <p:sldId id="312" r:id="rId13"/>
    <p:sldId id="313" r:id="rId14"/>
    <p:sldId id="360" r:id="rId15"/>
    <p:sldId id="314" r:id="rId16"/>
    <p:sldId id="330" r:id="rId17"/>
    <p:sldId id="320" r:id="rId18"/>
    <p:sldId id="321" r:id="rId19"/>
    <p:sldId id="322" r:id="rId20"/>
    <p:sldId id="323" r:id="rId21"/>
    <p:sldId id="332" r:id="rId22"/>
    <p:sldId id="333" r:id="rId23"/>
    <p:sldId id="334" r:id="rId24"/>
    <p:sldId id="338" r:id="rId25"/>
    <p:sldId id="337" r:id="rId26"/>
    <p:sldId id="346" r:id="rId27"/>
    <p:sldId id="347" r:id="rId28"/>
    <p:sldId id="340" r:id="rId29"/>
    <p:sldId id="328" r:id="rId30"/>
    <p:sldId id="339" r:id="rId31"/>
    <p:sldId id="352" r:id="rId32"/>
    <p:sldId id="354" r:id="rId33"/>
    <p:sldId id="336" r:id="rId34"/>
    <p:sldId id="342" r:id="rId35"/>
    <p:sldId id="329" r:id="rId36"/>
    <p:sldId id="341" r:id="rId37"/>
    <p:sldId id="344" r:id="rId38"/>
    <p:sldId id="345" r:id="rId39"/>
    <p:sldId id="316" r:id="rId40"/>
    <p:sldId id="315" r:id="rId41"/>
    <p:sldId id="355" r:id="rId42"/>
    <p:sldId id="317" r:id="rId43"/>
    <p:sldId id="348" r:id="rId44"/>
    <p:sldId id="379" r:id="rId45"/>
    <p:sldId id="349" r:id="rId46"/>
    <p:sldId id="350" r:id="rId47"/>
    <p:sldId id="351" r:id="rId48"/>
    <p:sldId id="356" r:id="rId49"/>
    <p:sldId id="357" r:id="rId50"/>
    <p:sldId id="358" r:id="rId51"/>
    <p:sldId id="359" r:id="rId52"/>
    <p:sldId id="361" r:id="rId53"/>
    <p:sldId id="380" r:id="rId54"/>
    <p:sldId id="362" r:id="rId55"/>
    <p:sldId id="363" r:id="rId56"/>
    <p:sldId id="381" r:id="rId57"/>
    <p:sldId id="365" r:id="rId58"/>
    <p:sldId id="366" r:id="rId59"/>
    <p:sldId id="367" r:id="rId60"/>
    <p:sldId id="368" r:id="rId61"/>
    <p:sldId id="369" r:id="rId62"/>
    <p:sldId id="370" r:id="rId63"/>
    <p:sldId id="371" r:id="rId64"/>
    <p:sldId id="372" r:id="rId65"/>
    <p:sldId id="373" r:id="rId66"/>
    <p:sldId id="374" r:id="rId67"/>
    <p:sldId id="375" r:id="rId68"/>
    <p:sldId id="376" r:id="rId69"/>
    <p:sldId id="377" r:id="rId70"/>
    <p:sldId id="378" r:id="rId7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466DAA65-F73B-4F09-A332-B8CE9BBF5C06}">
          <p14:sldIdLst>
            <p14:sldId id="301"/>
            <p14:sldId id="302"/>
            <p14:sldId id="303"/>
            <p14:sldId id="304"/>
            <p14:sldId id="305"/>
            <p14:sldId id="306"/>
            <p14:sldId id="307"/>
            <p14:sldId id="308"/>
            <p14:sldId id="309"/>
            <p14:sldId id="310"/>
            <p14:sldId id="311"/>
            <p14:sldId id="312"/>
            <p14:sldId id="313"/>
            <p14:sldId id="360"/>
            <p14:sldId id="314"/>
            <p14:sldId id="330"/>
            <p14:sldId id="320"/>
            <p14:sldId id="321"/>
            <p14:sldId id="322"/>
            <p14:sldId id="323"/>
            <p14:sldId id="332"/>
            <p14:sldId id="333"/>
            <p14:sldId id="334"/>
            <p14:sldId id="338"/>
            <p14:sldId id="337"/>
            <p14:sldId id="346"/>
            <p14:sldId id="347"/>
            <p14:sldId id="340"/>
            <p14:sldId id="328"/>
            <p14:sldId id="339"/>
            <p14:sldId id="352"/>
            <p14:sldId id="354"/>
            <p14:sldId id="336"/>
            <p14:sldId id="342"/>
            <p14:sldId id="329"/>
            <p14:sldId id="341"/>
            <p14:sldId id="344"/>
            <p14:sldId id="345"/>
            <p14:sldId id="316"/>
            <p14:sldId id="315"/>
            <p14:sldId id="355"/>
            <p14:sldId id="317"/>
            <p14:sldId id="348"/>
            <p14:sldId id="379"/>
            <p14:sldId id="349"/>
            <p14:sldId id="350"/>
            <p14:sldId id="351"/>
            <p14:sldId id="356"/>
            <p14:sldId id="357"/>
            <p14:sldId id="358"/>
            <p14:sldId id="359"/>
            <p14:sldId id="361"/>
            <p14:sldId id="380"/>
            <p14:sldId id="362"/>
            <p14:sldId id="363"/>
            <p14:sldId id="381"/>
            <p14:sldId id="365"/>
            <p14:sldId id="366"/>
            <p14:sldId id="367"/>
            <p14:sldId id="368"/>
            <p14:sldId id="369"/>
            <p14:sldId id="370"/>
            <p14:sldId id="371"/>
            <p14:sldId id="372"/>
            <p14:sldId id="373"/>
            <p14:sldId id="374"/>
            <p14:sldId id="375"/>
            <p14:sldId id="376"/>
            <p14:sldId id="377"/>
            <p14:sldId id="37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6600"/>
    <a:srgbClr val="660066"/>
    <a:srgbClr val="E6E6E6"/>
    <a:srgbClr val="EAEAEA"/>
    <a:srgbClr val="DDDDDD"/>
    <a:srgbClr val="C4C4C4"/>
    <a:srgbClr val="C0C0C0"/>
    <a:srgbClr val="00990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534" autoAdjust="0"/>
  </p:normalViewPr>
  <p:slideViewPr>
    <p:cSldViewPr>
      <p:cViewPr>
        <p:scale>
          <a:sx n="80" d="100"/>
          <a:sy n="80" d="100"/>
        </p:scale>
        <p:origin x="-528" y="3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E5A71C-3DBC-4F59-884F-AEEDC74888B3}" type="datetimeFigureOut">
              <a:rPr lang="en-US" smtClean="0"/>
              <a:t>11/15/2017</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D0D4B7-0143-42CE-ACBB-5FD4AF8FBEFB}" type="slidenum">
              <a:rPr lang="en-US" smtClean="0"/>
              <a:t>‹Nr.›</a:t>
            </a:fld>
            <a:endParaRPr lang="en-US"/>
          </a:p>
        </p:txBody>
      </p:sp>
    </p:spTree>
    <p:extLst>
      <p:ext uri="{BB962C8B-B14F-4D97-AF65-F5344CB8AC3E}">
        <p14:creationId xmlns:p14="http://schemas.microsoft.com/office/powerpoint/2010/main" val="3208854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a:t>
            </a:fld>
            <a:endParaRPr lang="en-US"/>
          </a:p>
        </p:txBody>
      </p:sp>
    </p:spTree>
    <p:extLst>
      <p:ext uri="{BB962C8B-B14F-4D97-AF65-F5344CB8AC3E}">
        <p14:creationId xmlns:p14="http://schemas.microsoft.com/office/powerpoint/2010/main" val="1775333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10</a:t>
            </a:fld>
            <a:endParaRPr lang="en-US"/>
          </a:p>
        </p:txBody>
      </p:sp>
    </p:spTree>
    <p:extLst>
      <p:ext uri="{BB962C8B-B14F-4D97-AF65-F5344CB8AC3E}">
        <p14:creationId xmlns:p14="http://schemas.microsoft.com/office/powerpoint/2010/main" val="2673250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11</a:t>
            </a:fld>
            <a:endParaRPr lang="en-US"/>
          </a:p>
        </p:txBody>
      </p:sp>
    </p:spTree>
    <p:extLst>
      <p:ext uri="{BB962C8B-B14F-4D97-AF65-F5344CB8AC3E}">
        <p14:creationId xmlns:p14="http://schemas.microsoft.com/office/powerpoint/2010/main" val="3648598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12</a:t>
            </a:fld>
            <a:endParaRPr lang="en-US"/>
          </a:p>
        </p:txBody>
      </p:sp>
    </p:spTree>
    <p:extLst>
      <p:ext uri="{BB962C8B-B14F-4D97-AF65-F5344CB8AC3E}">
        <p14:creationId xmlns:p14="http://schemas.microsoft.com/office/powerpoint/2010/main" val="800152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13</a:t>
            </a:fld>
            <a:endParaRPr lang="en-US"/>
          </a:p>
        </p:txBody>
      </p:sp>
    </p:spTree>
    <p:extLst>
      <p:ext uri="{BB962C8B-B14F-4D97-AF65-F5344CB8AC3E}">
        <p14:creationId xmlns:p14="http://schemas.microsoft.com/office/powerpoint/2010/main" val="3928200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14</a:t>
            </a:fld>
            <a:endParaRPr lang="en-US"/>
          </a:p>
        </p:txBody>
      </p:sp>
    </p:spTree>
    <p:extLst>
      <p:ext uri="{BB962C8B-B14F-4D97-AF65-F5344CB8AC3E}">
        <p14:creationId xmlns:p14="http://schemas.microsoft.com/office/powerpoint/2010/main" val="419216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15</a:t>
            </a:fld>
            <a:endParaRPr lang="en-US"/>
          </a:p>
        </p:txBody>
      </p:sp>
    </p:spTree>
    <p:extLst>
      <p:ext uri="{BB962C8B-B14F-4D97-AF65-F5344CB8AC3E}">
        <p14:creationId xmlns:p14="http://schemas.microsoft.com/office/powerpoint/2010/main" val="3335195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16</a:t>
            </a:fld>
            <a:endParaRPr lang="en-US"/>
          </a:p>
        </p:txBody>
      </p:sp>
    </p:spTree>
    <p:extLst>
      <p:ext uri="{BB962C8B-B14F-4D97-AF65-F5344CB8AC3E}">
        <p14:creationId xmlns:p14="http://schemas.microsoft.com/office/powerpoint/2010/main" val="1232593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17</a:t>
            </a:fld>
            <a:endParaRPr lang="en-US"/>
          </a:p>
        </p:txBody>
      </p:sp>
    </p:spTree>
    <p:extLst>
      <p:ext uri="{BB962C8B-B14F-4D97-AF65-F5344CB8AC3E}">
        <p14:creationId xmlns:p14="http://schemas.microsoft.com/office/powerpoint/2010/main" val="240029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18</a:t>
            </a:fld>
            <a:endParaRPr lang="en-US"/>
          </a:p>
        </p:txBody>
      </p:sp>
    </p:spTree>
    <p:extLst>
      <p:ext uri="{BB962C8B-B14F-4D97-AF65-F5344CB8AC3E}">
        <p14:creationId xmlns:p14="http://schemas.microsoft.com/office/powerpoint/2010/main" val="332446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19</a:t>
            </a:fld>
            <a:endParaRPr lang="en-US"/>
          </a:p>
        </p:txBody>
      </p:sp>
    </p:spTree>
    <p:extLst>
      <p:ext uri="{BB962C8B-B14F-4D97-AF65-F5344CB8AC3E}">
        <p14:creationId xmlns:p14="http://schemas.microsoft.com/office/powerpoint/2010/main" val="111431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a:t>
            </a:fld>
            <a:endParaRPr lang="en-US"/>
          </a:p>
        </p:txBody>
      </p:sp>
    </p:spTree>
    <p:extLst>
      <p:ext uri="{BB962C8B-B14F-4D97-AF65-F5344CB8AC3E}">
        <p14:creationId xmlns:p14="http://schemas.microsoft.com/office/powerpoint/2010/main" val="1728010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20</a:t>
            </a:fld>
            <a:endParaRPr lang="en-US"/>
          </a:p>
        </p:txBody>
      </p:sp>
    </p:spTree>
    <p:extLst>
      <p:ext uri="{BB962C8B-B14F-4D97-AF65-F5344CB8AC3E}">
        <p14:creationId xmlns:p14="http://schemas.microsoft.com/office/powerpoint/2010/main" val="878128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21</a:t>
            </a:fld>
            <a:endParaRPr lang="en-US"/>
          </a:p>
        </p:txBody>
      </p:sp>
    </p:spTree>
    <p:extLst>
      <p:ext uri="{BB962C8B-B14F-4D97-AF65-F5344CB8AC3E}">
        <p14:creationId xmlns:p14="http://schemas.microsoft.com/office/powerpoint/2010/main" val="1921079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22</a:t>
            </a:fld>
            <a:endParaRPr lang="en-US"/>
          </a:p>
        </p:txBody>
      </p:sp>
    </p:spTree>
    <p:extLst>
      <p:ext uri="{BB962C8B-B14F-4D97-AF65-F5344CB8AC3E}">
        <p14:creationId xmlns:p14="http://schemas.microsoft.com/office/powerpoint/2010/main" val="3510826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23</a:t>
            </a:fld>
            <a:endParaRPr lang="en-US"/>
          </a:p>
        </p:txBody>
      </p:sp>
    </p:spTree>
    <p:extLst>
      <p:ext uri="{BB962C8B-B14F-4D97-AF65-F5344CB8AC3E}">
        <p14:creationId xmlns:p14="http://schemas.microsoft.com/office/powerpoint/2010/main" val="139855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24</a:t>
            </a:fld>
            <a:endParaRPr lang="en-US"/>
          </a:p>
        </p:txBody>
      </p:sp>
    </p:spTree>
    <p:extLst>
      <p:ext uri="{BB962C8B-B14F-4D97-AF65-F5344CB8AC3E}">
        <p14:creationId xmlns:p14="http://schemas.microsoft.com/office/powerpoint/2010/main" val="203094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25</a:t>
            </a:fld>
            <a:endParaRPr lang="en-US"/>
          </a:p>
        </p:txBody>
      </p:sp>
    </p:spTree>
    <p:extLst>
      <p:ext uri="{BB962C8B-B14F-4D97-AF65-F5344CB8AC3E}">
        <p14:creationId xmlns:p14="http://schemas.microsoft.com/office/powerpoint/2010/main" val="2667990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26</a:t>
            </a:fld>
            <a:endParaRPr lang="en-US"/>
          </a:p>
        </p:txBody>
      </p:sp>
    </p:spTree>
    <p:extLst>
      <p:ext uri="{BB962C8B-B14F-4D97-AF65-F5344CB8AC3E}">
        <p14:creationId xmlns:p14="http://schemas.microsoft.com/office/powerpoint/2010/main" val="3941355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27</a:t>
            </a:fld>
            <a:endParaRPr lang="en-US"/>
          </a:p>
        </p:txBody>
      </p:sp>
    </p:spTree>
    <p:extLst>
      <p:ext uri="{BB962C8B-B14F-4D97-AF65-F5344CB8AC3E}">
        <p14:creationId xmlns:p14="http://schemas.microsoft.com/office/powerpoint/2010/main" val="2078114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28</a:t>
            </a:fld>
            <a:endParaRPr lang="en-US"/>
          </a:p>
        </p:txBody>
      </p:sp>
    </p:spTree>
    <p:extLst>
      <p:ext uri="{BB962C8B-B14F-4D97-AF65-F5344CB8AC3E}">
        <p14:creationId xmlns:p14="http://schemas.microsoft.com/office/powerpoint/2010/main" val="2245285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29</a:t>
            </a:fld>
            <a:endParaRPr lang="en-US"/>
          </a:p>
        </p:txBody>
      </p:sp>
    </p:spTree>
    <p:extLst>
      <p:ext uri="{BB962C8B-B14F-4D97-AF65-F5344CB8AC3E}">
        <p14:creationId xmlns:p14="http://schemas.microsoft.com/office/powerpoint/2010/main" val="933502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3</a:t>
            </a:fld>
            <a:endParaRPr lang="en-US"/>
          </a:p>
        </p:txBody>
      </p:sp>
    </p:spTree>
    <p:extLst>
      <p:ext uri="{BB962C8B-B14F-4D97-AF65-F5344CB8AC3E}">
        <p14:creationId xmlns:p14="http://schemas.microsoft.com/office/powerpoint/2010/main" val="1979732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31</a:t>
            </a:fld>
            <a:endParaRPr lang="en-US"/>
          </a:p>
        </p:txBody>
      </p:sp>
    </p:spTree>
    <p:extLst>
      <p:ext uri="{BB962C8B-B14F-4D97-AF65-F5344CB8AC3E}">
        <p14:creationId xmlns:p14="http://schemas.microsoft.com/office/powerpoint/2010/main" val="3878516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32</a:t>
            </a:fld>
            <a:endParaRPr lang="en-US"/>
          </a:p>
        </p:txBody>
      </p:sp>
    </p:spTree>
    <p:extLst>
      <p:ext uri="{BB962C8B-B14F-4D97-AF65-F5344CB8AC3E}">
        <p14:creationId xmlns:p14="http://schemas.microsoft.com/office/powerpoint/2010/main" val="2465639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33</a:t>
            </a:fld>
            <a:endParaRPr lang="en-US"/>
          </a:p>
        </p:txBody>
      </p:sp>
    </p:spTree>
    <p:extLst>
      <p:ext uri="{BB962C8B-B14F-4D97-AF65-F5344CB8AC3E}">
        <p14:creationId xmlns:p14="http://schemas.microsoft.com/office/powerpoint/2010/main" val="3268117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35</a:t>
            </a:fld>
            <a:endParaRPr lang="en-US"/>
          </a:p>
        </p:txBody>
      </p:sp>
    </p:spTree>
    <p:extLst>
      <p:ext uri="{BB962C8B-B14F-4D97-AF65-F5344CB8AC3E}">
        <p14:creationId xmlns:p14="http://schemas.microsoft.com/office/powerpoint/2010/main" val="2498795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36</a:t>
            </a:fld>
            <a:endParaRPr lang="en-US"/>
          </a:p>
        </p:txBody>
      </p:sp>
    </p:spTree>
    <p:extLst>
      <p:ext uri="{BB962C8B-B14F-4D97-AF65-F5344CB8AC3E}">
        <p14:creationId xmlns:p14="http://schemas.microsoft.com/office/powerpoint/2010/main" val="38743805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37</a:t>
            </a:fld>
            <a:endParaRPr lang="en-US"/>
          </a:p>
        </p:txBody>
      </p:sp>
    </p:spTree>
    <p:extLst>
      <p:ext uri="{BB962C8B-B14F-4D97-AF65-F5344CB8AC3E}">
        <p14:creationId xmlns:p14="http://schemas.microsoft.com/office/powerpoint/2010/main" val="3941694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38</a:t>
            </a:fld>
            <a:endParaRPr lang="en-US"/>
          </a:p>
        </p:txBody>
      </p:sp>
    </p:spTree>
    <p:extLst>
      <p:ext uri="{BB962C8B-B14F-4D97-AF65-F5344CB8AC3E}">
        <p14:creationId xmlns:p14="http://schemas.microsoft.com/office/powerpoint/2010/main" val="1768848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39</a:t>
            </a:fld>
            <a:endParaRPr lang="en-US"/>
          </a:p>
        </p:txBody>
      </p:sp>
    </p:spTree>
    <p:extLst>
      <p:ext uri="{BB962C8B-B14F-4D97-AF65-F5344CB8AC3E}">
        <p14:creationId xmlns:p14="http://schemas.microsoft.com/office/powerpoint/2010/main" val="3701859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40</a:t>
            </a:fld>
            <a:endParaRPr lang="en-US"/>
          </a:p>
        </p:txBody>
      </p:sp>
    </p:spTree>
    <p:extLst>
      <p:ext uri="{BB962C8B-B14F-4D97-AF65-F5344CB8AC3E}">
        <p14:creationId xmlns:p14="http://schemas.microsoft.com/office/powerpoint/2010/main" val="11097486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41</a:t>
            </a:fld>
            <a:endParaRPr lang="en-US"/>
          </a:p>
        </p:txBody>
      </p:sp>
    </p:spTree>
    <p:extLst>
      <p:ext uri="{BB962C8B-B14F-4D97-AF65-F5344CB8AC3E}">
        <p14:creationId xmlns:p14="http://schemas.microsoft.com/office/powerpoint/2010/main" val="4167805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a:t>
            </a:fld>
            <a:endParaRPr lang="en-US"/>
          </a:p>
        </p:txBody>
      </p:sp>
    </p:spTree>
    <p:extLst>
      <p:ext uri="{BB962C8B-B14F-4D97-AF65-F5344CB8AC3E}">
        <p14:creationId xmlns:p14="http://schemas.microsoft.com/office/powerpoint/2010/main" val="1126735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42</a:t>
            </a:fld>
            <a:endParaRPr lang="en-US"/>
          </a:p>
        </p:txBody>
      </p:sp>
    </p:spTree>
    <p:extLst>
      <p:ext uri="{BB962C8B-B14F-4D97-AF65-F5344CB8AC3E}">
        <p14:creationId xmlns:p14="http://schemas.microsoft.com/office/powerpoint/2010/main" val="20243229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43</a:t>
            </a:fld>
            <a:endParaRPr lang="en-US"/>
          </a:p>
        </p:txBody>
      </p:sp>
    </p:spTree>
    <p:extLst>
      <p:ext uri="{BB962C8B-B14F-4D97-AF65-F5344CB8AC3E}">
        <p14:creationId xmlns:p14="http://schemas.microsoft.com/office/powerpoint/2010/main" val="1481489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44</a:t>
            </a:fld>
            <a:endParaRPr lang="en-US"/>
          </a:p>
        </p:txBody>
      </p:sp>
    </p:spTree>
    <p:extLst>
      <p:ext uri="{BB962C8B-B14F-4D97-AF65-F5344CB8AC3E}">
        <p14:creationId xmlns:p14="http://schemas.microsoft.com/office/powerpoint/2010/main" val="1376763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45</a:t>
            </a:fld>
            <a:endParaRPr lang="en-US"/>
          </a:p>
        </p:txBody>
      </p:sp>
    </p:spTree>
    <p:extLst>
      <p:ext uri="{BB962C8B-B14F-4D97-AF65-F5344CB8AC3E}">
        <p14:creationId xmlns:p14="http://schemas.microsoft.com/office/powerpoint/2010/main" val="2891657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46</a:t>
            </a:fld>
            <a:endParaRPr lang="en-US"/>
          </a:p>
        </p:txBody>
      </p:sp>
    </p:spTree>
    <p:extLst>
      <p:ext uri="{BB962C8B-B14F-4D97-AF65-F5344CB8AC3E}">
        <p14:creationId xmlns:p14="http://schemas.microsoft.com/office/powerpoint/2010/main" val="23302882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47</a:t>
            </a:fld>
            <a:endParaRPr lang="en-US"/>
          </a:p>
        </p:txBody>
      </p:sp>
    </p:spTree>
    <p:extLst>
      <p:ext uri="{BB962C8B-B14F-4D97-AF65-F5344CB8AC3E}">
        <p14:creationId xmlns:p14="http://schemas.microsoft.com/office/powerpoint/2010/main" val="5261680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48</a:t>
            </a:fld>
            <a:endParaRPr lang="en-US"/>
          </a:p>
        </p:txBody>
      </p:sp>
    </p:spTree>
    <p:extLst>
      <p:ext uri="{BB962C8B-B14F-4D97-AF65-F5344CB8AC3E}">
        <p14:creationId xmlns:p14="http://schemas.microsoft.com/office/powerpoint/2010/main" val="22141021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49</a:t>
            </a:fld>
            <a:endParaRPr lang="en-US"/>
          </a:p>
        </p:txBody>
      </p:sp>
    </p:spTree>
    <p:extLst>
      <p:ext uri="{BB962C8B-B14F-4D97-AF65-F5344CB8AC3E}">
        <p14:creationId xmlns:p14="http://schemas.microsoft.com/office/powerpoint/2010/main" val="42929090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50</a:t>
            </a:fld>
            <a:endParaRPr lang="en-US"/>
          </a:p>
        </p:txBody>
      </p:sp>
    </p:spTree>
    <p:extLst>
      <p:ext uri="{BB962C8B-B14F-4D97-AF65-F5344CB8AC3E}">
        <p14:creationId xmlns:p14="http://schemas.microsoft.com/office/powerpoint/2010/main" val="7038338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51</a:t>
            </a:fld>
            <a:endParaRPr lang="en-US"/>
          </a:p>
        </p:txBody>
      </p:sp>
    </p:spTree>
    <p:extLst>
      <p:ext uri="{BB962C8B-B14F-4D97-AF65-F5344CB8AC3E}">
        <p14:creationId xmlns:p14="http://schemas.microsoft.com/office/powerpoint/2010/main" val="615424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a:t>
            </a:fld>
            <a:endParaRPr lang="en-US"/>
          </a:p>
        </p:txBody>
      </p:sp>
    </p:spTree>
    <p:extLst>
      <p:ext uri="{BB962C8B-B14F-4D97-AF65-F5344CB8AC3E}">
        <p14:creationId xmlns:p14="http://schemas.microsoft.com/office/powerpoint/2010/main" val="21005053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53</a:t>
            </a:fld>
            <a:endParaRPr lang="en-US"/>
          </a:p>
        </p:txBody>
      </p:sp>
    </p:spTree>
    <p:extLst>
      <p:ext uri="{BB962C8B-B14F-4D97-AF65-F5344CB8AC3E}">
        <p14:creationId xmlns:p14="http://schemas.microsoft.com/office/powerpoint/2010/main" val="37297960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54</a:t>
            </a:fld>
            <a:endParaRPr lang="en-US"/>
          </a:p>
        </p:txBody>
      </p:sp>
    </p:spTree>
    <p:extLst>
      <p:ext uri="{BB962C8B-B14F-4D97-AF65-F5344CB8AC3E}">
        <p14:creationId xmlns:p14="http://schemas.microsoft.com/office/powerpoint/2010/main" val="27604655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55</a:t>
            </a:fld>
            <a:endParaRPr lang="en-US"/>
          </a:p>
        </p:txBody>
      </p:sp>
    </p:spTree>
    <p:extLst>
      <p:ext uri="{BB962C8B-B14F-4D97-AF65-F5344CB8AC3E}">
        <p14:creationId xmlns:p14="http://schemas.microsoft.com/office/powerpoint/2010/main" val="11104688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56</a:t>
            </a:fld>
            <a:endParaRPr lang="en-US"/>
          </a:p>
        </p:txBody>
      </p:sp>
    </p:spTree>
    <p:extLst>
      <p:ext uri="{BB962C8B-B14F-4D97-AF65-F5344CB8AC3E}">
        <p14:creationId xmlns:p14="http://schemas.microsoft.com/office/powerpoint/2010/main" val="25539823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57</a:t>
            </a:fld>
            <a:endParaRPr lang="en-US"/>
          </a:p>
        </p:txBody>
      </p:sp>
    </p:spTree>
    <p:extLst>
      <p:ext uri="{BB962C8B-B14F-4D97-AF65-F5344CB8AC3E}">
        <p14:creationId xmlns:p14="http://schemas.microsoft.com/office/powerpoint/2010/main" val="2719131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58</a:t>
            </a:fld>
            <a:endParaRPr lang="en-US"/>
          </a:p>
        </p:txBody>
      </p:sp>
    </p:spTree>
    <p:extLst>
      <p:ext uri="{BB962C8B-B14F-4D97-AF65-F5344CB8AC3E}">
        <p14:creationId xmlns:p14="http://schemas.microsoft.com/office/powerpoint/2010/main" val="2534770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59</a:t>
            </a:fld>
            <a:endParaRPr lang="en-US"/>
          </a:p>
        </p:txBody>
      </p:sp>
    </p:spTree>
    <p:extLst>
      <p:ext uri="{BB962C8B-B14F-4D97-AF65-F5344CB8AC3E}">
        <p14:creationId xmlns:p14="http://schemas.microsoft.com/office/powerpoint/2010/main" val="14412358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60</a:t>
            </a:fld>
            <a:endParaRPr lang="en-US"/>
          </a:p>
        </p:txBody>
      </p:sp>
    </p:spTree>
    <p:extLst>
      <p:ext uri="{BB962C8B-B14F-4D97-AF65-F5344CB8AC3E}">
        <p14:creationId xmlns:p14="http://schemas.microsoft.com/office/powerpoint/2010/main" val="40025431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61</a:t>
            </a:fld>
            <a:endParaRPr lang="en-US"/>
          </a:p>
        </p:txBody>
      </p:sp>
    </p:spTree>
    <p:extLst>
      <p:ext uri="{BB962C8B-B14F-4D97-AF65-F5344CB8AC3E}">
        <p14:creationId xmlns:p14="http://schemas.microsoft.com/office/powerpoint/2010/main" val="26953757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62</a:t>
            </a:fld>
            <a:endParaRPr lang="en-US"/>
          </a:p>
        </p:txBody>
      </p:sp>
    </p:spTree>
    <p:extLst>
      <p:ext uri="{BB962C8B-B14F-4D97-AF65-F5344CB8AC3E}">
        <p14:creationId xmlns:p14="http://schemas.microsoft.com/office/powerpoint/2010/main" val="1298807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6</a:t>
            </a:fld>
            <a:endParaRPr lang="en-US"/>
          </a:p>
        </p:txBody>
      </p:sp>
    </p:spTree>
    <p:extLst>
      <p:ext uri="{BB962C8B-B14F-4D97-AF65-F5344CB8AC3E}">
        <p14:creationId xmlns:p14="http://schemas.microsoft.com/office/powerpoint/2010/main" val="3754740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64</a:t>
            </a:fld>
            <a:endParaRPr lang="en-US"/>
          </a:p>
        </p:txBody>
      </p:sp>
    </p:spTree>
    <p:extLst>
      <p:ext uri="{BB962C8B-B14F-4D97-AF65-F5344CB8AC3E}">
        <p14:creationId xmlns:p14="http://schemas.microsoft.com/office/powerpoint/2010/main" val="3228221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66</a:t>
            </a:fld>
            <a:endParaRPr lang="en-US"/>
          </a:p>
        </p:txBody>
      </p:sp>
    </p:spTree>
    <p:extLst>
      <p:ext uri="{BB962C8B-B14F-4D97-AF65-F5344CB8AC3E}">
        <p14:creationId xmlns:p14="http://schemas.microsoft.com/office/powerpoint/2010/main" val="19181815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67</a:t>
            </a:fld>
            <a:endParaRPr lang="en-US"/>
          </a:p>
        </p:txBody>
      </p:sp>
    </p:spTree>
    <p:extLst>
      <p:ext uri="{BB962C8B-B14F-4D97-AF65-F5344CB8AC3E}">
        <p14:creationId xmlns:p14="http://schemas.microsoft.com/office/powerpoint/2010/main" val="14417029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68</a:t>
            </a:fld>
            <a:endParaRPr lang="en-US"/>
          </a:p>
        </p:txBody>
      </p:sp>
    </p:spTree>
    <p:extLst>
      <p:ext uri="{BB962C8B-B14F-4D97-AF65-F5344CB8AC3E}">
        <p14:creationId xmlns:p14="http://schemas.microsoft.com/office/powerpoint/2010/main" val="9328939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69</a:t>
            </a:fld>
            <a:endParaRPr lang="en-US"/>
          </a:p>
        </p:txBody>
      </p:sp>
    </p:spTree>
    <p:extLst>
      <p:ext uri="{BB962C8B-B14F-4D97-AF65-F5344CB8AC3E}">
        <p14:creationId xmlns:p14="http://schemas.microsoft.com/office/powerpoint/2010/main" val="20041553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70</a:t>
            </a:fld>
            <a:endParaRPr lang="en-US"/>
          </a:p>
        </p:txBody>
      </p:sp>
    </p:spTree>
    <p:extLst>
      <p:ext uri="{BB962C8B-B14F-4D97-AF65-F5344CB8AC3E}">
        <p14:creationId xmlns:p14="http://schemas.microsoft.com/office/powerpoint/2010/main" val="2553528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7</a:t>
            </a:fld>
            <a:endParaRPr lang="en-US"/>
          </a:p>
        </p:txBody>
      </p:sp>
    </p:spTree>
    <p:extLst>
      <p:ext uri="{BB962C8B-B14F-4D97-AF65-F5344CB8AC3E}">
        <p14:creationId xmlns:p14="http://schemas.microsoft.com/office/powerpoint/2010/main" val="2182356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8</a:t>
            </a:fld>
            <a:endParaRPr lang="en-US"/>
          </a:p>
        </p:txBody>
      </p:sp>
    </p:spTree>
    <p:extLst>
      <p:ext uri="{BB962C8B-B14F-4D97-AF65-F5344CB8AC3E}">
        <p14:creationId xmlns:p14="http://schemas.microsoft.com/office/powerpoint/2010/main" val="2312381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2D0D4B7-0143-42CE-ACBB-5FD4AF8FBEFB}" type="slidenum">
              <a:rPr lang="en-US" smtClean="0"/>
              <a:t>9</a:t>
            </a:fld>
            <a:endParaRPr lang="en-US"/>
          </a:p>
        </p:txBody>
      </p:sp>
    </p:spTree>
    <p:extLst>
      <p:ext uri="{BB962C8B-B14F-4D97-AF65-F5344CB8AC3E}">
        <p14:creationId xmlns:p14="http://schemas.microsoft.com/office/powerpoint/2010/main" val="2129058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15.11.2017</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320748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15.11.2017</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849424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15.11.2017</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465885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662677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15.11.2017</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39025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15.11.2017</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96603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15.11.2017</a:t>
            </a:fld>
            <a:endParaRPr lang="de-DE"/>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555671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15.11.2017</a:t>
            </a:fld>
            <a:endParaRPr lang="de-DE"/>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757974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15.11.2017</a:t>
            </a:fld>
            <a:endParaRPr lang="de-DE"/>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50713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15.11.2017</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29516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15.11.2017</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092409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0" y="0"/>
            <a:ext cx="9144000" cy="554400"/>
          </a:xfrm>
          <a:prstGeom prst="rect">
            <a:avLst/>
          </a:prstGeom>
          <a:solidFill>
            <a:srgbClr val="0066FF"/>
          </a:solidFill>
        </p:spPr>
        <p:txBody>
          <a:bodyPr vert="horz" lIns="91440" tIns="45720" rIns="91440" bIns="45720" rtlCol="0" anchor="ctr">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pic>
        <p:nvPicPr>
          <p:cNvPr id="7" name="Picture 4" descr="GSI-l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58200" y="6578600"/>
            <a:ext cx="65087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5"/>
          <p:cNvSpPr>
            <a:spLocks noChangeShapeType="1"/>
          </p:cNvSpPr>
          <p:nvPr userDrawn="1"/>
        </p:nvSpPr>
        <p:spPr bwMode="auto">
          <a:xfrm>
            <a:off x="0" y="6553200"/>
            <a:ext cx="91440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9" name="Rectangle 7"/>
          <p:cNvSpPr>
            <a:spLocks noChangeArrowheads="1"/>
          </p:cNvSpPr>
          <p:nvPr userDrawn="1"/>
        </p:nvSpPr>
        <p:spPr bwMode="auto">
          <a:xfrm>
            <a:off x="4763" y="6589713"/>
            <a:ext cx="9139237"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de-DE" altLang="de-DE" sz="1000" dirty="0" smtClean="0">
                <a:solidFill>
                  <a:srgbClr val="000000"/>
                </a:solidFill>
                <a:cs typeface="Arial" charset="0"/>
              </a:rPr>
              <a:t>Hans-Jürgen </a:t>
            </a:r>
            <a:r>
              <a:rPr lang="de-DE" altLang="de-DE" sz="1000" dirty="0" err="1" smtClean="0">
                <a:solidFill>
                  <a:srgbClr val="000000"/>
                </a:solidFill>
                <a:cs typeface="Arial" charset="0"/>
              </a:rPr>
              <a:t>Wollersheim</a:t>
            </a:r>
            <a:r>
              <a:rPr lang="de-DE" altLang="de-DE" sz="1000" dirty="0" smtClean="0">
                <a:solidFill>
                  <a:srgbClr val="000000"/>
                </a:solidFill>
                <a:cs typeface="Arial" charset="0"/>
              </a:rPr>
              <a:t> </a:t>
            </a:r>
            <a:r>
              <a:rPr lang="de-DE" altLang="de-DE" sz="1000" baseline="0" dirty="0" smtClean="0">
                <a:solidFill>
                  <a:srgbClr val="000000"/>
                </a:solidFill>
                <a:cs typeface="Arial" charset="0"/>
              </a:rPr>
              <a:t> - </a:t>
            </a:r>
            <a:r>
              <a:rPr lang="de-DE" altLang="de-DE" sz="1000" dirty="0" smtClean="0">
                <a:solidFill>
                  <a:srgbClr val="000000"/>
                </a:solidFill>
                <a:cs typeface="Arial" charset="0"/>
              </a:rPr>
              <a:t>2017</a:t>
            </a:r>
            <a:endParaRPr lang="en-US" altLang="de-DE" sz="1000" dirty="0" smtClean="0">
              <a:solidFill>
                <a:srgbClr val="000000"/>
              </a:solidFill>
              <a:cs typeface="Arial" charset="0"/>
            </a:endParaRPr>
          </a:p>
        </p:txBody>
      </p:sp>
      <p:pic>
        <p:nvPicPr>
          <p:cNvPr id="10" name="Grafik 9"/>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6513" y="6565900"/>
            <a:ext cx="2476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2"/>
          <p:cNvSpPr txBox="1">
            <a:spLocks noChangeArrowheads="1"/>
          </p:cNvSpPr>
          <p:nvPr userDrawn="1"/>
        </p:nvSpPr>
        <p:spPr bwMode="auto">
          <a:xfrm>
            <a:off x="360363" y="6559550"/>
            <a:ext cx="28479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de-DE" altLang="de-DE" sz="1300" smtClean="0">
                <a:solidFill>
                  <a:srgbClr val="FF0000"/>
                </a:solidFill>
              </a:rPr>
              <a:t>Indian Institute of Technology Ropar</a:t>
            </a:r>
          </a:p>
        </p:txBody>
      </p:sp>
    </p:spTree>
    <p:extLst>
      <p:ext uri="{BB962C8B-B14F-4D97-AF65-F5344CB8AC3E}">
        <p14:creationId xmlns:p14="http://schemas.microsoft.com/office/powerpoint/2010/main" val="3806077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2400" kern="1200">
          <a:solidFill>
            <a:srgbClr val="FFC00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20.png"/><Relationship Id="rId7" Type="http://schemas.openxmlformats.org/officeDocument/2006/relationships/hyperlink" Target="http://www.google.co.in/url?sa=i&amp;rct=j&amp;q=&amp;esrc=s&amp;source=images&amp;cd=&amp;cad=rja&amp;uact=8&amp;ved=0ahUKEwidsIeQjZ3XAhUCv5QKHTCiDtYQjRwIBw&amp;url=http://www.spring8.or.jp/en/about_us/whats_sr/generation_sr/&amp;psig=AOvVaw0-KBpNtarXBsqZKGyAS0Uu&amp;ust=1509616264224595"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1.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480.png"/><Relationship Id="rId10" Type="http://schemas.openxmlformats.org/officeDocument/2006/relationships/image" Target="../media/image61.png"/><Relationship Id="rId4" Type="http://schemas.openxmlformats.org/officeDocument/2006/relationships/image" Target="../media/image470.png"/><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561.png"/><Relationship Id="rId7" Type="http://schemas.openxmlformats.org/officeDocument/2006/relationships/image" Target="../media/image60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91.png"/><Relationship Id="rId5" Type="http://schemas.openxmlformats.org/officeDocument/2006/relationships/image" Target="../media/image580.png"/><Relationship Id="rId10" Type="http://schemas.openxmlformats.org/officeDocument/2006/relationships/image" Target="../media/image63.png"/><Relationship Id="rId4" Type="http://schemas.openxmlformats.org/officeDocument/2006/relationships/image" Target="../media/image571.png"/><Relationship Id="rId9" Type="http://schemas.openxmlformats.org/officeDocument/2006/relationships/image" Target="../media/image620.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image" Target="../media/image71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00.png"/><Relationship Id="rId5" Type="http://schemas.openxmlformats.org/officeDocument/2006/relationships/image" Target="../media/image690.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570.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90.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60.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9.png"/><Relationship Id="rId7" Type="http://schemas.openxmlformats.org/officeDocument/2006/relationships/image" Target="../media/image39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80.png"/><Relationship Id="rId5" Type="http://schemas.openxmlformats.org/officeDocument/2006/relationships/image" Target="../media/image370.png"/><Relationship Id="rId4" Type="http://schemas.openxmlformats.org/officeDocument/2006/relationships/image" Target="../media/image360.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google.co.in/url?sa=i&amp;rct=j&amp;q=&amp;esrc=s&amp;source=images&amp;cd=&amp;cad=rja&amp;uact=8&amp;ved=0ahUKEwiKqImOyZ_XAhVHupQKHWJ1CMwQjRwIBw&amp;url=https://de.wikipedia.org/wiki/Synchrotron&amp;psig=AOvVaw2fplMLZkXNX7UG9GOkCzrt&amp;ust=1509701116106629"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emf"/><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hyperlink" Target="http://www.google.co.in/url?sa=i&amp;rct=j&amp;q=&amp;esrc=s&amp;source=images&amp;cd=&amp;cad=rja&amp;uact=8&amp;ved=0ahUKEwjl97vx4evSAhWMQI8KHWavD2IQjRwIBw&amp;url=http://nationalenergetics.com/national-energetics-and-ekspla-awarded-contract-to-build-10-petawatt-laser-system/&amp;psig=AFQjCNGZmK5BZwDrrGp7tEPhvw-nH6Np5A&amp;ust=1490328831920200"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108.wmf"/><Relationship Id="rId7" Type="http://schemas.openxmlformats.org/officeDocument/2006/relationships/image" Target="../media/image311.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290.png"/><Relationship Id="rId4" Type="http://schemas.openxmlformats.org/officeDocument/2006/relationships/image" Target="../media/image280.png"/></Relationships>
</file>

<file path=ppt/slides/_rels/slide56.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20.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16.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0.png"/><Relationship Id="rId9" Type="http://schemas.openxmlformats.org/officeDocument/2006/relationships/image" Target="../media/image117.png"/><Relationship Id="rId14" Type="http://schemas.openxmlformats.org/officeDocument/2006/relationships/image" Target="../media/image121.png"/></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8" Type="http://schemas.openxmlformats.org/officeDocument/2006/relationships/image" Target="../media/image310.png"/><Relationship Id="rId13" Type="http://schemas.openxmlformats.org/officeDocument/2006/relationships/image" Target="../media/image420.png"/><Relationship Id="rId3" Type="http://schemas.openxmlformats.org/officeDocument/2006/relationships/image" Target="../media/image109.png"/><Relationship Id="rId7" Type="http://schemas.openxmlformats.org/officeDocument/2006/relationships/image" Target="../media/image461.png"/><Relationship Id="rId12" Type="http://schemas.openxmlformats.org/officeDocument/2006/relationships/image" Target="../media/image41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350.png"/><Relationship Id="rId11" Type="http://schemas.openxmlformats.org/officeDocument/2006/relationships/image" Target="../media/image400.png"/><Relationship Id="rId5" Type="http://schemas.openxmlformats.org/officeDocument/2006/relationships/image" Target="../media/image107.png"/><Relationship Id="rId10" Type="http://schemas.openxmlformats.org/officeDocument/2006/relationships/image" Target="../media/image390.png"/><Relationship Id="rId4" Type="http://schemas.openxmlformats.org/officeDocument/2006/relationships/image" Target="../media/image124.png"/><Relationship Id="rId9" Type="http://schemas.openxmlformats.org/officeDocument/2006/relationships/image" Target="../media/image380.png"/><Relationship Id="rId14" Type="http://schemas.openxmlformats.org/officeDocument/2006/relationships/image" Target="../media/image430.png"/></Relationships>
</file>

<file path=ppt/slides/_rels/slide5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107.png"/><Relationship Id="rId7" Type="http://schemas.openxmlformats.org/officeDocument/2006/relationships/image" Target="../media/image470.png"/><Relationship Id="rId12" Type="http://schemas.openxmlformats.org/officeDocument/2006/relationships/image" Target="../media/image52.png"/><Relationship Id="rId2" Type="http://schemas.openxmlformats.org/officeDocument/2006/relationships/notesSlide" Target="../notesSlides/notesSlide56.xml"/><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60.png"/><Relationship Id="rId11" Type="http://schemas.openxmlformats.org/officeDocument/2006/relationships/image" Target="../media/image51.png"/><Relationship Id="rId5" Type="http://schemas.openxmlformats.org/officeDocument/2006/relationships/image" Target="../media/image450.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125.png"/><Relationship Id="rId9" Type="http://schemas.openxmlformats.org/officeDocument/2006/relationships/image" Target="../media/image49.png"/><Relationship Id="rId1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61.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621.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11.png"/><Relationship Id="rId5" Type="http://schemas.openxmlformats.org/officeDocument/2006/relationships/image" Target="../media/image60.png"/><Relationship Id="rId4" Type="http://schemas.openxmlformats.org/officeDocument/2006/relationships/image" Target="../media/image127.png"/></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570.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40.png"/><Relationship Id="rId5" Type="http://schemas.openxmlformats.org/officeDocument/2006/relationships/image" Target="../media/image129.png"/><Relationship Id="rId4" Type="http://schemas.openxmlformats.org/officeDocument/2006/relationships/image" Target="../media/image128.png"/></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hyperlink" Target="https://inspirehep.net/record/1306631/files/figure1.png"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hyperlink" Target="https://inspirehep.net/record/1306631/files/figure2b.png" TargetMode="External"/><Relationship Id="rId4" Type="http://schemas.openxmlformats.org/officeDocument/2006/relationships/image" Target="../media/image133.png"/></Relationships>
</file>

<file path=ppt/slides/_rels/slide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6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00.png"/><Relationship Id="rId5" Type="http://schemas.openxmlformats.org/officeDocument/2006/relationships/image" Target="../media/image720.png"/><Relationship Id="rId4" Type="http://schemas.openxmlformats.org/officeDocument/2006/relationships/image" Target="../media/image680.png"/></Relationships>
</file>

<file path=ppt/slides/_rels/slide6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540000"/>
            <a:ext cx="9144000" cy="60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en-US" dirty="0" smtClean="0"/>
              <a:t>Photons in the universe</a:t>
            </a:r>
            <a:endParaRPr lang="en-US" dirty="0"/>
          </a:p>
        </p:txBody>
      </p:sp>
      <p:pic>
        <p:nvPicPr>
          <p:cNvPr id="348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 y="576000"/>
            <a:ext cx="8904762" cy="5893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28856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Principle of measurement and self absorption</a:t>
            </a:r>
            <a:endParaRPr lang="en-US" dirty="0"/>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000" y="576000"/>
            <a:ext cx="1872854" cy="86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00" y="1512000"/>
            <a:ext cx="8880477" cy="498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0687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First </a:t>
            </a:r>
            <a:r>
              <a:rPr lang="el-GR" dirty="0" smtClean="0">
                <a:latin typeface="Times New Roman"/>
                <a:cs typeface="Times New Roman"/>
              </a:rPr>
              <a:t>γγ</a:t>
            </a:r>
            <a:r>
              <a:rPr lang="en-US" dirty="0" smtClean="0">
                <a:latin typeface="Times New Roman"/>
                <a:cs typeface="Times New Roman"/>
              </a:rPr>
              <a:t>-coincidences in a </a:t>
            </a:r>
            <a:r>
              <a:rPr lang="el-GR" dirty="0" smtClean="0">
                <a:latin typeface="Times New Roman"/>
                <a:cs typeface="Times New Roman"/>
              </a:rPr>
              <a:t>γ</a:t>
            </a:r>
            <a:r>
              <a:rPr lang="de-DE" dirty="0" smtClean="0">
                <a:latin typeface="Times New Roman"/>
                <a:cs typeface="Times New Roman"/>
              </a:rPr>
              <a:t>-beam</a:t>
            </a:r>
            <a:endParaRPr lang="en-US" dirty="0"/>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900000"/>
            <a:ext cx="8365715" cy="44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6363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First </a:t>
            </a:r>
            <a:r>
              <a:rPr lang="el-GR" dirty="0" smtClean="0">
                <a:latin typeface="Times New Roman"/>
                <a:cs typeface="Times New Roman"/>
              </a:rPr>
              <a:t>γγ</a:t>
            </a:r>
            <a:r>
              <a:rPr lang="en-US" dirty="0" smtClean="0">
                <a:latin typeface="Times New Roman"/>
                <a:cs typeface="Times New Roman"/>
              </a:rPr>
              <a:t>-coincidences in a </a:t>
            </a:r>
            <a:r>
              <a:rPr lang="el-GR" dirty="0" smtClean="0">
                <a:latin typeface="Times New Roman"/>
                <a:cs typeface="Times New Roman"/>
              </a:rPr>
              <a:t>γ</a:t>
            </a:r>
            <a:r>
              <a:rPr lang="de-DE" dirty="0" smtClean="0">
                <a:latin typeface="Times New Roman"/>
                <a:cs typeface="Times New Roman"/>
              </a:rPr>
              <a:t>-beam</a:t>
            </a:r>
            <a:endParaRPr lang="en-US" dirty="0"/>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900000"/>
            <a:ext cx="8373334" cy="44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8613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First </a:t>
            </a:r>
            <a:r>
              <a:rPr lang="el-GR" dirty="0" smtClean="0">
                <a:latin typeface="Times New Roman"/>
                <a:cs typeface="Times New Roman"/>
              </a:rPr>
              <a:t>γγ</a:t>
            </a:r>
            <a:r>
              <a:rPr lang="en-US" dirty="0" smtClean="0">
                <a:latin typeface="Times New Roman"/>
                <a:cs typeface="Times New Roman"/>
              </a:rPr>
              <a:t>-coincidences in a </a:t>
            </a:r>
            <a:r>
              <a:rPr lang="el-GR" dirty="0" smtClean="0">
                <a:latin typeface="Times New Roman"/>
                <a:cs typeface="Times New Roman"/>
              </a:rPr>
              <a:t>γ</a:t>
            </a:r>
            <a:r>
              <a:rPr lang="de-DE" dirty="0" smtClean="0">
                <a:latin typeface="Times New Roman"/>
                <a:cs typeface="Times New Roman"/>
              </a:rPr>
              <a:t>-beam</a:t>
            </a:r>
            <a:endParaRPr lang="en-US" dirty="0"/>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900000"/>
            <a:ext cx="8350477" cy="4472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25584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dirty="0"/>
          </a:p>
        </p:txBody>
      </p:sp>
    </p:spTree>
    <p:extLst>
      <p:ext uri="{BB962C8B-B14F-4D97-AF65-F5344CB8AC3E}">
        <p14:creationId xmlns:p14="http://schemas.microsoft.com/office/powerpoint/2010/main" val="32401976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is synchrotron radiation?</a:t>
            </a:r>
            <a:endParaRPr lang="en-US" dirty="0"/>
          </a:p>
        </p:txBody>
      </p:sp>
      <p:sp>
        <p:nvSpPr>
          <p:cNvPr id="3" name="Textfeld 2"/>
          <p:cNvSpPr txBox="1"/>
          <p:nvPr/>
        </p:nvSpPr>
        <p:spPr>
          <a:xfrm>
            <a:off x="720000" y="720000"/>
            <a:ext cx="7105471" cy="369332"/>
          </a:xfrm>
          <a:prstGeom prst="rect">
            <a:avLst/>
          </a:prstGeom>
          <a:noFill/>
        </p:spPr>
        <p:txBody>
          <a:bodyPr wrap="none" rtlCol="0">
            <a:spAutoFit/>
          </a:bodyPr>
          <a:lstStyle/>
          <a:p>
            <a:r>
              <a:rPr lang="en-US" dirty="0" smtClean="0"/>
              <a:t>Electromagnetic radiation is emitted by charged particles when accelerated</a:t>
            </a:r>
            <a:endParaRPr lang="en-US" dirty="0"/>
          </a:p>
        </p:txBody>
      </p:sp>
      <mc:AlternateContent xmlns:mc="http://schemas.openxmlformats.org/markup-compatibility/2006" xmlns:a14="http://schemas.microsoft.com/office/drawing/2010/main">
        <mc:Choice Requires="a14">
          <p:sp>
            <p:nvSpPr>
              <p:cNvPr id="4" name="Textfeld 3"/>
              <p:cNvSpPr txBox="1"/>
              <p:nvPr/>
            </p:nvSpPr>
            <p:spPr>
              <a:xfrm>
                <a:off x="720000" y="3368728"/>
                <a:ext cx="7956456" cy="1077218"/>
              </a:xfrm>
              <a:prstGeom prst="rect">
                <a:avLst/>
              </a:prstGeom>
              <a:noFill/>
            </p:spPr>
            <p:txBody>
              <a:bodyPr wrap="square" rtlCol="0">
                <a:spAutoFit/>
              </a:bodyPr>
              <a:lstStyle/>
              <a:p>
                <a:r>
                  <a:rPr lang="en-US" sz="1600" dirty="0" smtClean="0"/>
                  <a:t>The electromagnetic radiation emitted when the charged particles are accelerated radially </a:t>
                </a:r>
                <a14:m>
                  <m:oMath xmlns:m="http://schemas.openxmlformats.org/officeDocument/2006/math">
                    <m:d>
                      <m:dPr>
                        <m:ctrlPr>
                          <a:rPr lang="en-US" sz="1600" i="1" smtClean="0">
                            <a:latin typeface="Cambria Math"/>
                          </a:rPr>
                        </m:ctrlPr>
                      </m:dPr>
                      <m:e>
                        <m:r>
                          <a:rPr lang="de-DE" sz="1600" b="0" i="1" smtClean="0">
                            <a:latin typeface="Cambria Math"/>
                          </a:rPr>
                          <m:t>𝑣</m:t>
                        </m:r>
                        <m:r>
                          <a:rPr lang="de-DE" sz="1600" b="0" i="1" smtClean="0">
                            <a:latin typeface="Cambria Math"/>
                            <a:ea typeface="Cambria Math"/>
                          </a:rPr>
                          <m:t>⊥</m:t>
                        </m:r>
                        <m:r>
                          <a:rPr lang="de-DE" sz="1600" b="0" i="1" smtClean="0">
                            <a:latin typeface="Cambria Math"/>
                            <a:ea typeface="Cambria Math"/>
                          </a:rPr>
                          <m:t>𝑎</m:t>
                        </m:r>
                      </m:e>
                    </m:d>
                  </m:oMath>
                </a14:m>
                <a:r>
                  <a:rPr lang="en-US" sz="1600" dirty="0" smtClean="0"/>
                  <a:t> is called </a:t>
                </a:r>
                <a:r>
                  <a:rPr lang="en-US" sz="1600" dirty="0" smtClean="0">
                    <a:solidFill>
                      <a:srgbClr val="FF0000"/>
                    </a:solidFill>
                  </a:rPr>
                  <a:t>synchrotron radiation.</a:t>
                </a:r>
              </a:p>
              <a:p>
                <a:r>
                  <a:rPr lang="en-US" sz="1600" dirty="0" smtClean="0"/>
                  <a:t>It is produced in the synchrotron radiation source using bending magnets, </a:t>
                </a:r>
                <a:r>
                  <a:rPr lang="en-US" sz="1600" dirty="0" err="1" smtClean="0"/>
                  <a:t>undulators</a:t>
                </a:r>
                <a:r>
                  <a:rPr lang="en-US" sz="1600" dirty="0" smtClean="0"/>
                  <a:t> and wigglers </a:t>
                </a:r>
                <a:endParaRPr lang="en-US" sz="1600" dirty="0"/>
              </a:p>
            </p:txBody>
          </p:sp>
        </mc:Choice>
        <mc:Fallback xmlns="">
          <p:sp>
            <p:nvSpPr>
              <p:cNvPr id="4" name="Textfeld 3"/>
              <p:cNvSpPr txBox="1">
                <a:spLocks noRot="1" noChangeAspect="1" noMove="1" noResize="1" noEditPoints="1" noAdjustHandles="1" noChangeArrowheads="1" noChangeShapeType="1" noTextEdit="1"/>
              </p:cNvSpPr>
              <p:nvPr/>
            </p:nvSpPr>
            <p:spPr>
              <a:xfrm>
                <a:off x="720000" y="3368728"/>
                <a:ext cx="7956456" cy="1077218"/>
              </a:xfrm>
              <a:prstGeom prst="rect">
                <a:avLst/>
              </a:prstGeom>
              <a:blipFill rotWithShape="1">
                <a:blip r:embed="rId3"/>
                <a:stretch>
                  <a:fillRect l="-383" t="-1705" b="-6818"/>
                </a:stretch>
              </a:blipFill>
            </p:spPr>
            <p:txBody>
              <a:bodyPr/>
              <a:lstStyle/>
              <a:p>
                <a:r>
                  <a:rPr lang="en-US">
                    <a:noFill/>
                  </a:rPr>
                  <a:t> </a:t>
                </a:r>
              </a:p>
            </p:txBody>
          </p:sp>
        </mc:Fallback>
      </mc:AlternateContent>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000" y="1116000"/>
            <a:ext cx="1762125" cy="174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0000" y="1080000"/>
            <a:ext cx="2343150" cy="1753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000" y="4628728"/>
            <a:ext cx="30670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descr="Bildergebnis für synchrotron wigglers">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0000" y="4628725"/>
            <a:ext cx="3078004" cy="138017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080001" y="2808000"/>
            <a:ext cx="2555895" cy="553998"/>
          </a:xfrm>
          <a:prstGeom prst="rect">
            <a:avLst/>
          </a:prstGeom>
          <a:noFill/>
        </p:spPr>
        <p:txBody>
          <a:bodyPr wrap="square" rtlCol="0">
            <a:spAutoFit/>
          </a:bodyPr>
          <a:lstStyle/>
          <a:p>
            <a:r>
              <a:rPr lang="en-US" sz="1000" dirty="0" smtClean="0"/>
              <a:t>EM radiated from an antenna:</a:t>
            </a:r>
          </a:p>
          <a:p>
            <a:r>
              <a:rPr lang="en-US" sz="1000" dirty="0" smtClean="0"/>
              <a:t>time-varying current runs up and down the antenna, and in the process emits radio waves</a:t>
            </a:r>
            <a:endParaRPr lang="en-US" sz="1000" dirty="0"/>
          </a:p>
        </p:txBody>
      </p:sp>
      <p:sp>
        <p:nvSpPr>
          <p:cNvPr id="6" name="Textfeld 5"/>
          <p:cNvSpPr txBox="1"/>
          <p:nvPr/>
        </p:nvSpPr>
        <p:spPr>
          <a:xfrm>
            <a:off x="4500000" y="2808000"/>
            <a:ext cx="2952320" cy="553998"/>
          </a:xfrm>
          <a:prstGeom prst="rect">
            <a:avLst/>
          </a:prstGeom>
          <a:noFill/>
        </p:spPr>
        <p:txBody>
          <a:bodyPr wrap="square" rtlCol="0">
            <a:spAutoFit/>
          </a:bodyPr>
          <a:lstStyle/>
          <a:p>
            <a:r>
              <a:rPr lang="en-US" sz="1000" dirty="0" smtClean="0"/>
              <a:t>At the heart of the Crab nebula is a rapidly-spinning neutron star, a pulsar, and it powers the strongly polarized bluish ‘synchrotron’ nebula.</a:t>
            </a:r>
            <a:endParaRPr lang="en-US" sz="1000" dirty="0"/>
          </a:p>
        </p:txBody>
      </p:sp>
    </p:spTree>
    <p:extLst>
      <p:ext uri="{BB962C8B-B14F-4D97-AF65-F5344CB8AC3E}">
        <p14:creationId xmlns:p14="http://schemas.microsoft.com/office/powerpoint/2010/main" val="127369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Properties of Synchrotron Radiation: Radiation Spectrum</a:t>
            </a:r>
            <a:endParaRPr lang="en-US" dirty="0"/>
          </a:p>
        </p:txBody>
      </p:sp>
      <p:sp>
        <p:nvSpPr>
          <p:cNvPr id="8" name="Textfeld 7"/>
          <p:cNvSpPr txBox="1"/>
          <p:nvPr/>
        </p:nvSpPr>
        <p:spPr>
          <a:xfrm>
            <a:off x="3059832" y="900000"/>
            <a:ext cx="3057247" cy="369332"/>
          </a:xfrm>
          <a:prstGeom prst="rect">
            <a:avLst/>
          </a:prstGeom>
          <a:noFill/>
        </p:spPr>
        <p:txBody>
          <a:bodyPr wrap="none" rtlCol="0">
            <a:spAutoFit/>
          </a:bodyPr>
          <a:lstStyle/>
          <a:p>
            <a:r>
              <a:rPr lang="en-US" dirty="0" smtClean="0"/>
              <a:t>The Electromagnetic Spectrum</a:t>
            </a:r>
            <a:endParaRPr lang="en-US"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547" y="1269332"/>
            <a:ext cx="7607300" cy="485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84235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Discovery of X-rays ~100 years ago</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 y="720000"/>
            <a:ext cx="1800000" cy="251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00" y="3420000"/>
            <a:ext cx="1800000" cy="2504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2700000" y="900000"/>
            <a:ext cx="5976456" cy="1569660"/>
          </a:xfrm>
          <a:prstGeom prst="rect">
            <a:avLst/>
          </a:prstGeom>
          <a:noFill/>
        </p:spPr>
        <p:txBody>
          <a:bodyPr wrap="square" rtlCol="0">
            <a:spAutoFit/>
          </a:bodyPr>
          <a:lstStyle/>
          <a:p>
            <a:pPr marL="285750" indent="-285750">
              <a:buFont typeface="Wingdings" panose="05000000000000000000" pitchFamily="2" charset="2"/>
              <a:buChar char="v"/>
            </a:pPr>
            <a:r>
              <a:rPr lang="en-US" sz="1600" dirty="0" smtClean="0">
                <a:solidFill>
                  <a:srgbClr val="0000CC"/>
                </a:solidFill>
              </a:rPr>
              <a:t> </a:t>
            </a:r>
            <a:r>
              <a:rPr lang="en-US" sz="1600" dirty="0" smtClean="0"/>
              <a:t>X-ray were discovered (accidentally) in 1895 by Wilhelm Konrad Roentgen.</a:t>
            </a:r>
          </a:p>
          <a:p>
            <a:pPr marL="285750" indent="-285750">
              <a:buFont typeface="Wingdings" panose="05000000000000000000" pitchFamily="2" charset="2"/>
              <a:buChar char="v"/>
            </a:pPr>
            <a:endParaRPr lang="en-US" sz="1600" dirty="0">
              <a:solidFill>
                <a:srgbClr val="0000CC"/>
              </a:solidFill>
            </a:endParaRPr>
          </a:p>
          <a:p>
            <a:pPr marL="285750" indent="-285750">
              <a:buFont typeface="Wingdings" panose="05000000000000000000" pitchFamily="2" charset="2"/>
              <a:buChar char="v"/>
            </a:pPr>
            <a:r>
              <a:rPr lang="en-US" sz="1600" dirty="0" smtClean="0">
                <a:solidFill>
                  <a:srgbClr val="0000CC"/>
                </a:solidFill>
              </a:rPr>
              <a:t> </a:t>
            </a:r>
            <a:r>
              <a:rPr lang="en-US" sz="1600" dirty="0" smtClean="0"/>
              <a:t>Roentgen won the first Nobel Prize in 1901 “for the discovery with which his name is linked for all time: the … so-called Roentgen rays, as he himself called them, X-rays …”</a:t>
            </a:r>
            <a:endParaRPr lang="en-US" sz="1600" dirty="0">
              <a:solidFill>
                <a:srgbClr val="0000CC"/>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8391" y="3420000"/>
            <a:ext cx="1125379"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2811327" y="5949322"/>
            <a:ext cx="1904689" cy="276999"/>
          </a:xfrm>
          <a:prstGeom prst="rect">
            <a:avLst/>
          </a:prstGeom>
          <a:noFill/>
        </p:spPr>
        <p:txBody>
          <a:bodyPr wrap="none" rtlCol="0">
            <a:spAutoFit/>
          </a:bodyPr>
          <a:lstStyle/>
          <a:p>
            <a:r>
              <a:rPr lang="en-US" sz="1200" dirty="0" smtClean="0"/>
              <a:t>first commercial X-ray tube</a:t>
            </a:r>
            <a:endParaRPr lang="en-US" sz="1200" dirty="0"/>
          </a:p>
        </p:txBody>
      </p:sp>
    </p:spTree>
    <p:extLst>
      <p:ext uri="{BB962C8B-B14F-4D97-AF65-F5344CB8AC3E}">
        <p14:creationId xmlns:p14="http://schemas.microsoft.com/office/powerpoint/2010/main" val="34091673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Synchrotron Radiation</a:t>
            </a:r>
            <a:endParaRPr lang="en-US" dirty="0"/>
          </a:p>
        </p:txBody>
      </p:sp>
      <p:sp>
        <p:nvSpPr>
          <p:cNvPr id="3" name="Textfeld 2"/>
          <p:cNvSpPr txBox="1"/>
          <p:nvPr/>
        </p:nvSpPr>
        <p:spPr>
          <a:xfrm>
            <a:off x="900000" y="1080000"/>
            <a:ext cx="1763624" cy="400110"/>
          </a:xfrm>
          <a:prstGeom prst="rect">
            <a:avLst/>
          </a:prstGeom>
          <a:noFill/>
        </p:spPr>
        <p:txBody>
          <a:bodyPr wrap="none" rtlCol="0">
            <a:spAutoFit/>
          </a:bodyPr>
          <a:lstStyle/>
          <a:p>
            <a:r>
              <a:rPr lang="en-US" sz="2000" dirty="0" smtClean="0"/>
              <a:t>Lorentz Force: </a:t>
            </a:r>
            <a:endParaRPr lang="en-US" sz="2000" dirty="0"/>
          </a:p>
        </p:txBody>
      </p:sp>
      <mc:AlternateContent xmlns:mc="http://schemas.openxmlformats.org/markup-compatibility/2006" xmlns:a14="http://schemas.microsoft.com/office/drawing/2010/main">
        <mc:Choice Requires="a14">
          <p:sp>
            <p:nvSpPr>
              <p:cNvPr id="4" name="Textfeld 3"/>
              <p:cNvSpPr txBox="1"/>
              <p:nvPr/>
            </p:nvSpPr>
            <p:spPr>
              <a:xfrm>
                <a:off x="3131838" y="1048998"/>
                <a:ext cx="2400465" cy="4621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solidFill>
                                <a:srgbClr val="0000CC"/>
                              </a:solidFill>
                              <a:latin typeface="Cambria Math"/>
                            </a:rPr>
                          </m:ctrlPr>
                        </m:accPr>
                        <m:e>
                          <m:r>
                            <a:rPr lang="de-DE" sz="2000" b="0" i="1" smtClean="0">
                              <a:solidFill>
                                <a:srgbClr val="0000CC"/>
                              </a:solidFill>
                              <a:latin typeface="Cambria Math"/>
                            </a:rPr>
                            <m:t>𝐹</m:t>
                          </m:r>
                        </m:e>
                      </m:acc>
                      <m:r>
                        <a:rPr lang="de-DE" sz="2000" b="0" i="1" smtClean="0">
                          <a:solidFill>
                            <a:srgbClr val="0000CC"/>
                          </a:solidFill>
                          <a:latin typeface="Cambria Math"/>
                        </a:rPr>
                        <m:t>=</m:t>
                      </m:r>
                      <m:r>
                        <a:rPr lang="de-DE" sz="2000" b="0" i="1" smtClean="0">
                          <a:solidFill>
                            <a:srgbClr val="0000CC"/>
                          </a:solidFill>
                          <a:latin typeface="Cambria Math"/>
                        </a:rPr>
                        <m:t>𝑞</m:t>
                      </m:r>
                      <m:r>
                        <a:rPr lang="de-DE" sz="2000" b="0" i="1" smtClean="0">
                          <a:solidFill>
                            <a:srgbClr val="0000CC"/>
                          </a:solidFill>
                          <a:latin typeface="Cambria Math"/>
                          <a:ea typeface="Cambria Math"/>
                        </a:rPr>
                        <m:t>∙</m:t>
                      </m:r>
                      <m:d>
                        <m:dPr>
                          <m:ctrlPr>
                            <a:rPr lang="de-DE" sz="2000" b="0" i="1" smtClean="0">
                              <a:solidFill>
                                <a:srgbClr val="0000CC"/>
                              </a:solidFill>
                              <a:latin typeface="Cambria Math"/>
                              <a:ea typeface="Cambria Math"/>
                            </a:rPr>
                          </m:ctrlPr>
                        </m:dPr>
                        <m:e>
                          <m:acc>
                            <m:accPr>
                              <m:chr m:val="⃗"/>
                              <m:ctrlPr>
                                <a:rPr lang="de-DE" sz="2000" b="0" i="1" smtClean="0">
                                  <a:solidFill>
                                    <a:srgbClr val="0000CC"/>
                                  </a:solidFill>
                                  <a:latin typeface="Cambria Math"/>
                                  <a:ea typeface="Cambria Math"/>
                                </a:rPr>
                              </m:ctrlPr>
                            </m:accPr>
                            <m:e>
                              <m:r>
                                <a:rPr lang="de-DE" sz="2000" b="0" i="1" smtClean="0">
                                  <a:solidFill>
                                    <a:srgbClr val="0000CC"/>
                                  </a:solidFill>
                                  <a:latin typeface="Cambria Math"/>
                                  <a:ea typeface="Cambria Math"/>
                                </a:rPr>
                                <m:t>𝐸</m:t>
                              </m:r>
                            </m:e>
                          </m:acc>
                          <m:r>
                            <a:rPr lang="de-DE" sz="2000" b="0" i="1" smtClean="0">
                              <a:solidFill>
                                <a:srgbClr val="0000CC"/>
                              </a:solidFill>
                              <a:latin typeface="Cambria Math"/>
                            </a:rPr>
                            <m:t>+</m:t>
                          </m:r>
                          <m:acc>
                            <m:accPr>
                              <m:chr m:val="⃗"/>
                              <m:ctrlPr>
                                <a:rPr lang="de-DE" sz="2000" b="0" i="1" smtClean="0">
                                  <a:solidFill>
                                    <a:srgbClr val="0000CC"/>
                                  </a:solidFill>
                                  <a:latin typeface="Cambria Math"/>
                                </a:rPr>
                              </m:ctrlPr>
                            </m:accPr>
                            <m:e>
                              <m:r>
                                <a:rPr lang="de-DE" sz="2000" b="0" i="1" smtClean="0">
                                  <a:solidFill>
                                    <a:srgbClr val="0000CC"/>
                                  </a:solidFill>
                                  <a:latin typeface="Cambria Math"/>
                                </a:rPr>
                                <m:t>𝑣</m:t>
                              </m:r>
                            </m:e>
                          </m:acc>
                          <m:r>
                            <a:rPr lang="en-US" sz="2000" i="1" smtClean="0">
                              <a:solidFill>
                                <a:srgbClr val="0000CC"/>
                              </a:solidFill>
                              <a:latin typeface="Cambria Math"/>
                              <a:ea typeface="Cambria Math"/>
                            </a:rPr>
                            <m:t>×</m:t>
                          </m:r>
                          <m:acc>
                            <m:accPr>
                              <m:chr m:val="⃗"/>
                              <m:ctrlPr>
                                <a:rPr lang="en-US" sz="2000" i="1" smtClean="0">
                                  <a:solidFill>
                                    <a:srgbClr val="0000CC"/>
                                  </a:solidFill>
                                  <a:latin typeface="Cambria Math"/>
                                  <a:ea typeface="Cambria Math"/>
                                </a:rPr>
                              </m:ctrlPr>
                            </m:accPr>
                            <m:e>
                              <m:r>
                                <a:rPr lang="de-DE" sz="2000" b="0" i="1" smtClean="0">
                                  <a:solidFill>
                                    <a:srgbClr val="0000CC"/>
                                  </a:solidFill>
                                  <a:latin typeface="Cambria Math"/>
                                  <a:ea typeface="Cambria Math"/>
                                </a:rPr>
                                <m:t>𝐵</m:t>
                              </m:r>
                            </m:e>
                          </m:acc>
                        </m:e>
                      </m:d>
                    </m:oMath>
                  </m:oMathPara>
                </a14:m>
                <a:endParaRPr lang="en-US" sz="2000" dirty="0">
                  <a:solidFill>
                    <a:srgbClr val="0000CC"/>
                  </a:solidFill>
                </a:endParaRPr>
              </a:p>
            </p:txBody>
          </p:sp>
        </mc:Choice>
        <mc:Fallback xmlns="">
          <p:sp>
            <p:nvSpPr>
              <p:cNvPr id="4" name="Textfeld 3"/>
              <p:cNvSpPr txBox="1">
                <a:spLocks noRot="1" noChangeAspect="1" noMove="1" noResize="1" noEditPoints="1" noAdjustHandles="1" noChangeArrowheads="1" noChangeShapeType="1" noTextEdit="1"/>
              </p:cNvSpPr>
              <p:nvPr/>
            </p:nvSpPr>
            <p:spPr>
              <a:xfrm>
                <a:off x="3131838" y="1048998"/>
                <a:ext cx="2400465" cy="462114"/>
              </a:xfrm>
              <a:prstGeom prst="rect">
                <a:avLst/>
              </a:prstGeom>
              <a:blipFill rotWithShape="1">
                <a:blip r:embed="rId3"/>
                <a:stretch>
                  <a:fillRect t="-15789" b="-2632"/>
                </a:stretch>
              </a:blipFill>
            </p:spPr>
            <p:txBody>
              <a:bodyPr/>
              <a:lstStyle/>
              <a:p>
                <a:r>
                  <a:rPr lang="en-US">
                    <a:noFill/>
                  </a:rPr>
                  <a:t> </a:t>
                </a:r>
              </a:p>
            </p:txBody>
          </p:sp>
        </mc:Fallback>
      </mc:AlternateContent>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0390" y="2231796"/>
            <a:ext cx="4043363"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6120000" y="4211796"/>
            <a:ext cx="2281394" cy="369332"/>
          </a:xfrm>
          <a:prstGeom prst="rect">
            <a:avLst/>
          </a:prstGeom>
          <a:noFill/>
          <a:ln>
            <a:solidFill>
              <a:srgbClr val="FF0000"/>
            </a:solidFill>
          </a:ln>
        </p:spPr>
        <p:txBody>
          <a:bodyPr wrap="none" rtlCol="0">
            <a:spAutoFit/>
          </a:bodyPr>
          <a:lstStyle/>
          <a:p>
            <a:r>
              <a:rPr lang="en-US" dirty="0" smtClean="0"/>
              <a:t>Synchrotron Radiation</a:t>
            </a:r>
            <a:endParaRPr lang="en-US" dirty="0"/>
          </a:p>
        </p:txBody>
      </p:sp>
      <p:cxnSp>
        <p:nvCxnSpPr>
          <p:cNvPr id="8" name="Gerade Verbindung mit Pfeil 7"/>
          <p:cNvCxnSpPr/>
          <p:nvPr/>
        </p:nvCxnSpPr>
        <p:spPr>
          <a:xfrm flipH="1" flipV="1">
            <a:off x="5868144" y="3716860"/>
            <a:ext cx="251856" cy="494936"/>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720001" y="5400000"/>
            <a:ext cx="7812440" cy="646331"/>
          </a:xfrm>
          <a:prstGeom prst="rect">
            <a:avLst/>
          </a:prstGeom>
          <a:noFill/>
        </p:spPr>
        <p:txBody>
          <a:bodyPr wrap="square" rtlCol="0">
            <a:spAutoFit/>
          </a:bodyPr>
          <a:lstStyle/>
          <a:p>
            <a:r>
              <a:rPr lang="en-US" dirty="0" smtClean="0"/>
              <a:t>Electromagnetic radiation produced by relativistic charged particles accelerated in circular orbits.</a:t>
            </a:r>
            <a:endParaRPr lang="en-US" dirty="0"/>
          </a:p>
        </p:txBody>
      </p:sp>
    </p:spTree>
    <p:extLst>
      <p:ext uri="{BB962C8B-B14F-4D97-AF65-F5344CB8AC3E}">
        <p14:creationId xmlns:p14="http://schemas.microsoft.com/office/powerpoint/2010/main" val="3033920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Discovery of Synchrotron Radiation ~50 years ago</a:t>
            </a:r>
            <a:endParaRPr lang="en-US" dirty="0"/>
          </a:p>
        </p:txBody>
      </p:sp>
      <p:sp>
        <p:nvSpPr>
          <p:cNvPr id="5" name="Textfeld 4"/>
          <p:cNvSpPr txBox="1"/>
          <p:nvPr/>
        </p:nvSpPr>
        <p:spPr>
          <a:xfrm>
            <a:off x="540000" y="720000"/>
            <a:ext cx="7783990" cy="338554"/>
          </a:xfrm>
          <a:prstGeom prst="rect">
            <a:avLst/>
          </a:prstGeom>
          <a:noFill/>
        </p:spPr>
        <p:txBody>
          <a:bodyPr wrap="none" rtlCol="0">
            <a:spAutoFit/>
          </a:bodyPr>
          <a:lstStyle/>
          <a:p>
            <a:r>
              <a:rPr lang="en-US" sz="1600" b="1" i="1" dirty="0" smtClean="0">
                <a:solidFill>
                  <a:srgbClr val="FF0000"/>
                </a:solidFill>
              </a:rPr>
              <a:t>Synchrotron radiation </a:t>
            </a:r>
            <a:r>
              <a:rPr lang="en-US" sz="1600" dirty="0" smtClean="0"/>
              <a:t>was first observed (accidentally) from a 70 MeV synchrotron in 1947</a:t>
            </a:r>
            <a:endParaRPr lang="en-US" sz="16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786" y="1440000"/>
            <a:ext cx="2743200"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540000" y="2444887"/>
            <a:ext cx="4752000" cy="2462213"/>
          </a:xfrm>
          <a:prstGeom prst="rect">
            <a:avLst/>
          </a:prstGeom>
          <a:noFill/>
        </p:spPr>
        <p:txBody>
          <a:bodyPr wrap="square" rtlCol="0">
            <a:spAutoFit/>
          </a:bodyPr>
          <a:lstStyle/>
          <a:p>
            <a:r>
              <a:rPr lang="en-US" sz="1400" i="1" dirty="0" smtClean="0"/>
              <a:t>On April 24, 1947 Langmuir and I [Herbert Pollack] were running the machine and as usual were trying to push the electron gun and its associated pulse transformer to the limit. Some intermittent sparking had occurred and we asked the technician to observe with a mirror around the protective concrete wall. He immediately signaled to turn off the synchrotron as “he saw an arc in the tube”. The vacuum was still excellent, so Langmuir and I came to the end of the wall and observed. At first we thought it  might be due to </a:t>
            </a:r>
            <a:r>
              <a:rPr lang="en-US" sz="1400" i="1" dirty="0" err="1" smtClean="0"/>
              <a:t>Cherenkow</a:t>
            </a:r>
            <a:r>
              <a:rPr lang="en-US" sz="1400" i="1" dirty="0" smtClean="0"/>
              <a:t> radiation, but it soon became clear that we were seeing </a:t>
            </a:r>
            <a:r>
              <a:rPr lang="en-US" sz="1400" i="1" dirty="0" err="1" smtClean="0"/>
              <a:t>Ivanenko</a:t>
            </a:r>
            <a:r>
              <a:rPr lang="en-US" sz="1400" i="1" dirty="0" smtClean="0"/>
              <a:t> and </a:t>
            </a:r>
            <a:r>
              <a:rPr lang="en-US" sz="1400" i="1" dirty="0" err="1" smtClean="0"/>
              <a:t>Pomeranchuk</a:t>
            </a:r>
            <a:r>
              <a:rPr lang="en-US" sz="1400" i="1" dirty="0" smtClean="0"/>
              <a:t> [i.e. synchrotron] radiation.</a:t>
            </a:r>
            <a:endParaRPr lang="en-US" sz="1400" i="1" dirty="0"/>
          </a:p>
        </p:txBody>
      </p:sp>
    </p:spTree>
    <p:extLst>
      <p:ext uri="{BB962C8B-B14F-4D97-AF65-F5344CB8AC3E}">
        <p14:creationId xmlns:p14="http://schemas.microsoft.com/office/powerpoint/2010/main" val="3461816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540000"/>
            <a:ext cx="9144000" cy="60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en-US" dirty="0" smtClean="0"/>
              <a:t>Photons in the universe</a:t>
            </a:r>
            <a:endParaRPr lang="en-US" dirty="0"/>
          </a:p>
        </p:txBody>
      </p:sp>
      <p:pic>
        <p:nvPicPr>
          <p:cNvPr id="348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 y="576000"/>
            <a:ext cx="8904762" cy="5893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00" y="1440000"/>
            <a:ext cx="8245715" cy="378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3158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Radiation from moving charges</a:t>
            </a:r>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0" y="764704"/>
            <a:ext cx="120967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00" y="2024704"/>
            <a:ext cx="638175"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00" y="3284704"/>
            <a:ext cx="638175"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4000" y="4544704"/>
            <a:ext cx="2590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0000" y="2708704"/>
            <a:ext cx="745427" cy="102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40000" y="1124704"/>
            <a:ext cx="4149534" cy="369332"/>
          </a:xfrm>
          <a:prstGeom prst="rect">
            <a:avLst/>
          </a:prstGeom>
          <a:noFill/>
        </p:spPr>
        <p:txBody>
          <a:bodyPr wrap="none" rtlCol="0">
            <a:spAutoFit/>
          </a:bodyPr>
          <a:lstStyle/>
          <a:p>
            <a:r>
              <a:rPr lang="en-US" dirty="0" smtClean="0"/>
              <a:t>Charge at rest: Coulomb field, no radiation</a:t>
            </a:r>
            <a:endParaRPr lang="en-US" dirty="0"/>
          </a:p>
        </p:txBody>
      </p:sp>
      <p:sp>
        <p:nvSpPr>
          <p:cNvPr id="4" name="Textfeld 3"/>
          <p:cNvSpPr txBox="1"/>
          <p:nvPr/>
        </p:nvSpPr>
        <p:spPr>
          <a:xfrm>
            <a:off x="540000" y="2384704"/>
            <a:ext cx="3816109" cy="646331"/>
          </a:xfrm>
          <a:prstGeom prst="rect">
            <a:avLst/>
          </a:prstGeom>
          <a:noFill/>
        </p:spPr>
        <p:txBody>
          <a:bodyPr wrap="none" rtlCol="0">
            <a:spAutoFit/>
          </a:bodyPr>
          <a:lstStyle/>
          <a:p>
            <a:r>
              <a:rPr lang="en-US" dirty="0" smtClean="0"/>
              <a:t>Uniformly moving charge, no radiation</a:t>
            </a:r>
          </a:p>
          <a:p>
            <a:r>
              <a:rPr lang="en-US" dirty="0" smtClean="0"/>
              <a:t>(Cherenkov radiation)</a:t>
            </a:r>
            <a:endParaRPr lang="en-US" dirty="0"/>
          </a:p>
        </p:txBody>
      </p:sp>
      <mc:AlternateContent xmlns:mc="http://schemas.openxmlformats.org/markup-compatibility/2006" xmlns:a14="http://schemas.microsoft.com/office/drawing/2010/main">
        <mc:Choice Requires="a14">
          <p:sp>
            <p:nvSpPr>
              <p:cNvPr id="6" name="Textfeld 5"/>
              <p:cNvSpPr txBox="1"/>
              <p:nvPr/>
            </p:nvSpPr>
            <p:spPr>
              <a:xfrm>
                <a:off x="540000" y="3464704"/>
                <a:ext cx="3511987" cy="1846659"/>
              </a:xfrm>
              <a:prstGeom prst="rect">
                <a:avLst/>
              </a:prstGeom>
              <a:noFill/>
            </p:spPr>
            <p:txBody>
              <a:bodyPr wrap="none" rtlCol="0">
                <a:spAutoFit/>
              </a:bodyPr>
              <a:lstStyle/>
              <a:p>
                <a:r>
                  <a:rPr lang="en-US" dirty="0" smtClean="0"/>
                  <a:t>Accelerating charge</a:t>
                </a:r>
              </a:p>
              <a:p>
                <a:pPr marL="285750" indent="-285750">
                  <a:buFont typeface="Wingdings" panose="05000000000000000000" pitchFamily="2" charset="2"/>
                  <a:buChar char="Ø"/>
                </a:pPr>
                <a:r>
                  <a:rPr lang="en-US" sz="1600" dirty="0">
                    <a:solidFill>
                      <a:srgbClr val="0000CC"/>
                    </a:solidFill>
                  </a:rPr>
                  <a:t> </a:t>
                </a:r>
                <a14:m>
                  <m:oMath xmlns:m="http://schemas.openxmlformats.org/officeDocument/2006/math">
                    <m:r>
                      <a:rPr lang="de-DE" sz="1600" b="0" i="1" smtClean="0">
                        <a:solidFill>
                          <a:srgbClr val="0000CC"/>
                        </a:solidFill>
                        <a:latin typeface="Cambria Math"/>
                      </a:rPr>
                      <m:t>𝑣</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𝑎</m:t>
                    </m:r>
                  </m:oMath>
                </a14:m>
                <a:r>
                  <a:rPr lang="en-US" sz="1600" dirty="0" smtClean="0">
                    <a:solidFill>
                      <a:srgbClr val="0000CC"/>
                    </a:solidFill>
                  </a:rPr>
                  <a:t> </a:t>
                </a:r>
                <a:r>
                  <a:rPr lang="en-US" sz="1600" b="1" i="1" dirty="0" smtClean="0">
                    <a:solidFill>
                      <a:srgbClr val="0000CC"/>
                    </a:solidFill>
                  </a:rPr>
                  <a:t>→ Bremsstrahlung</a:t>
                </a:r>
                <a:r>
                  <a:rPr lang="en-US" sz="1600" dirty="0" smtClean="0"/>
                  <a:t>, antennas</a:t>
                </a:r>
              </a:p>
              <a:p>
                <a:pPr marL="285750" indent="-285750">
                  <a:buFont typeface="Wingdings" panose="05000000000000000000" pitchFamily="2" charset="2"/>
                  <a:buChar char="Ø"/>
                </a:pPr>
                <a:endParaRPr lang="en-US" sz="1600" dirty="0" smtClean="0"/>
              </a:p>
              <a:p>
                <a:pPr marL="285750" indent="-285750">
                  <a:buFont typeface="Wingdings" panose="05000000000000000000" pitchFamily="2" charset="2"/>
                  <a:buChar char="Ø"/>
                </a:pPr>
                <a:endParaRPr lang="en-US" sz="1600" dirty="0" smtClean="0"/>
              </a:p>
              <a:p>
                <a:endParaRPr lang="en-US" sz="1600" dirty="0"/>
              </a:p>
              <a:p>
                <a:endParaRPr lang="en-US" sz="1600" dirty="0"/>
              </a:p>
              <a:p>
                <a:pPr marL="285750" indent="-285750">
                  <a:buFont typeface="Wingdings" panose="05000000000000000000" pitchFamily="2" charset="2"/>
                  <a:buChar char="Ø"/>
                </a:pPr>
                <a:r>
                  <a:rPr lang="en-US" sz="1600" dirty="0" smtClean="0">
                    <a:solidFill>
                      <a:srgbClr val="0000CC"/>
                    </a:solidFill>
                  </a:rPr>
                  <a:t> </a:t>
                </a:r>
                <a14:m>
                  <m:oMath xmlns:m="http://schemas.openxmlformats.org/officeDocument/2006/math">
                    <m:r>
                      <a:rPr lang="de-DE" sz="1600" b="0" i="1" smtClean="0">
                        <a:solidFill>
                          <a:srgbClr val="0000CC"/>
                        </a:solidFill>
                        <a:latin typeface="Cambria Math"/>
                      </a:rPr>
                      <m:t>𝑣</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𝑎</m:t>
                    </m:r>
                  </m:oMath>
                </a14:m>
                <a:r>
                  <a:rPr lang="en-US" sz="1600" dirty="0" smtClean="0">
                    <a:solidFill>
                      <a:srgbClr val="0000CC"/>
                    </a:solidFill>
                  </a:rPr>
                  <a:t> </a:t>
                </a:r>
                <a:r>
                  <a:rPr lang="en-US" sz="1600" b="1" i="1" dirty="0" smtClean="0">
                    <a:solidFill>
                      <a:srgbClr val="0000CC"/>
                    </a:solidFill>
                  </a:rPr>
                  <a:t>→ Synchrotron radiation</a:t>
                </a:r>
                <a:endParaRPr lang="en-US" sz="1600" b="1" i="1" dirty="0">
                  <a:solidFill>
                    <a:srgbClr val="0000CC"/>
                  </a:solidFill>
                </a:endParaRPr>
              </a:p>
            </p:txBody>
          </p:sp>
        </mc:Choice>
        <mc:Fallback xmlns="">
          <p:sp>
            <p:nvSpPr>
              <p:cNvPr id="6" name="Textfeld 5"/>
              <p:cNvSpPr txBox="1">
                <a:spLocks noRot="1" noChangeAspect="1" noMove="1" noResize="1" noEditPoints="1" noAdjustHandles="1" noChangeArrowheads="1" noChangeShapeType="1" noTextEdit="1"/>
              </p:cNvSpPr>
              <p:nvPr/>
            </p:nvSpPr>
            <p:spPr>
              <a:xfrm>
                <a:off x="540000" y="3464704"/>
                <a:ext cx="3511987" cy="1846659"/>
              </a:xfrm>
              <a:prstGeom prst="rect">
                <a:avLst/>
              </a:prstGeom>
              <a:blipFill rotWithShape="1">
                <a:blip r:embed="rId7"/>
                <a:stretch>
                  <a:fillRect l="-1563" t="-1650" b="-3300"/>
                </a:stretch>
              </a:blipFill>
            </p:spPr>
            <p:txBody>
              <a:bodyPr/>
              <a:lstStyle/>
              <a:p>
                <a:r>
                  <a:rPr lang="en-US">
                    <a:noFill/>
                  </a:rPr>
                  <a:t> </a:t>
                </a:r>
              </a:p>
            </p:txBody>
          </p:sp>
        </mc:Fallback>
      </mc:AlternateContent>
      <p:cxnSp>
        <p:nvCxnSpPr>
          <p:cNvPr id="9" name="Gerade Verbindung mit Pfeil 8"/>
          <p:cNvCxnSpPr/>
          <p:nvPr/>
        </p:nvCxnSpPr>
        <p:spPr>
          <a:xfrm>
            <a:off x="5760000" y="2610491"/>
            <a:ext cx="1440000" cy="0"/>
          </a:xfrm>
          <a:prstGeom prst="straightConnector1">
            <a:avLst/>
          </a:prstGeom>
          <a:ln w="31750">
            <a:solidFill>
              <a:srgbClr val="0066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5760000" y="3888000"/>
            <a:ext cx="1440000" cy="0"/>
          </a:xfrm>
          <a:prstGeom prst="straightConnector1">
            <a:avLst/>
          </a:prstGeom>
          <a:ln w="31750">
            <a:solidFill>
              <a:srgbClr val="0066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rot="10800000">
            <a:off x="5760000" y="4040400"/>
            <a:ext cx="1440000" cy="0"/>
          </a:xfrm>
          <a:prstGeom prst="straightConnector1">
            <a:avLst/>
          </a:prstGeom>
          <a:ln w="31750">
            <a:solidFill>
              <a:srgbClr val="660066"/>
            </a:solidFill>
            <a:tailEnd type="arrow" w="lg" len="lg"/>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5760000" y="2268000"/>
            <a:ext cx="1191352" cy="338554"/>
          </a:xfrm>
          <a:prstGeom prst="rect">
            <a:avLst/>
          </a:prstGeom>
          <a:noFill/>
        </p:spPr>
        <p:txBody>
          <a:bodyPr wrap="none" rtlCol="0">
            <a:spAutoFit/>
          </a:bodyPr>
          <a:lstStyle/>
          <a:p>
            <a:r>
              <a:rPr lang="en-US" sz="1600" dirty="0" smtClean="0">
                <a:solidFill>
                  <a:srgbClr val="006600"/>
                </a:solidFill>
              </a:rPr>
              <a:t>v = constant</a:t>
            </a:r>
            <a:endParaRPr lang="en-US" sz="1600" dirty="0">
              <a:solidFill>
                <a:srgbClr val="006600"/>
              </a:solidFill>
            </a:endParaRPr>
          </a:p>
        </p:txBody>
      </p:sp>
      <p:sp>
        <p:nvSpPr>
          <p:cNvPr id="19" name="Textfeld 18"/>
          <p:cNvSpPr txBox="1"/>
          <p:nvPr/>
        </p:nvSpPr>
        <p:spPr>
          <a:xfrm>
            <a:off x="5760000" y="3528000"/>
            <a:ext cx="1191352" cy="338554"/>
          </a:xfrm>
          <a:prstGeom prst="rect">
            <a:avLst/>
          </a:prstGeom>
          <a:noFill/>
        </p:spPr>
        <p:txBody>
          <a:bodyPr wrap="none" rtlCol="0">
            <a:spAutoFit/>
          </a:bodyPr>
          <a:lstStyle/>
          <a:p>
            <a:r>
              <a:rPr lang="en-US" sz="1600" dirty="0" smtClean="0">
                <a:solidFill>
                  <a:srgbClr val="006600"/>
                </a:solidFill>
              </a:rPr>
              <a:t>v = constant</a:t>
            </a:r>
            <a:endParaRPr lang="en-US" sz="1600" dirty="0">
              <a:solidFill>
                <a:srgbClr val="006600"/>
              </a:solidFill>
            </a:endParaRPr>
          </a:p>
        </p:txBody>
      </p:sp>
      <p:sp>
        <p:nvSpPr>
          <p:cNvPr id="11" name="Textfeld 10"/>
          <p:cNvSpPr txBox="1"/>
          <p:nvPr/>
        </p:nvSpPr>
        <p:spPr>
          <a:xfrm>
            <a:off x="6300000" y="4068000"/>
            <a:ext cx="312906" cy="369332"/>
          </a:xfrm>
          <a:prstGeom prst="rect">
            <a:avLst/>
          </a:prstGeom>
          <a:noFill/>
        </p:spPr>
        <p:txBody>
          <a:bodyPr wrap="none" rtlCol="0">
            <a:spAutoFit/>
          </a:bodyPr>
          <a:lstStyle/>
          <a:p>
            <a:r>
              <a:rPr lang="en-US" b="1" dirty="0" smtClean="0">
                <a:solidFill>
                  <a:srgbClr val="7030A0"/>
                </a:solidFill>
                <a:latin typeface="Arial" panose="020B0604020202020204" pitchFamily="34" charset="0"/>
                <a:cs typeface="Arial" panose="020B0604020202020204" pitchFamily="34" charset="0"/>
              </a:rPr>
              <a:t>a</a:t>
            </a:r>
            <a:endParaRPr lang="en-US"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78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3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Properties of Synchrotron </a:t>
            </a:r>
            <a:r>
              <a:rPr lang="en-US" dirty="0"/>
              <a:t>R</a:t>
            </a:r>
            <a:r>
              <a:rPr lang="en-US" dirty="0" smtClean="0"/>
              <a:t>adiation: Angular Distribution</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0000" y="1548000"/>
            <a:ext cx="5219700" cy="4808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720000" y="720000"/>
            <a:ext cx="5297284" cy="369332"/>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rPr>
              <a:t> </a:t>
            </a:r>
            <a:r>
              <a:rPr lang="en-US" dirty="0" smtClean="0"/>
              <a:t>Radiation becomes more focused at higher energies</a:t>
            </a:r>
            <a:endParaRPr lang="en-US" dirty="0">
              <a:solidFill>
                <a:srgbClr val="0000CC"/>
              </a:solidFill>
            </a:endParaRPr>
          </a:p>
        </p:txBody>
      </p:sp>
    </p:spTree>
    <p:extLst>
      <p:ext uri="{BB962C8B-B14F-4D97-AF65-F5344CB8AC3E}">
        <p14:creationId xmlns:p14="http://schemas.microsoft.com/office/powerpoint/2010/main" val="2735500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Synchrotron radiation from relativistic electrons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 y="648000"/>
            <a:ext cx="3491048" cy="361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0000" y="648000"/>
            <a:ext cx="3634286" cy="32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5076000" y="3888000"/>
            <a:ext cx="2973891" cy="369332"/>
          </a:xfrm>
          <a:prstGeom prst="rect">
            <a:avLst/>
          </a:prstGeom>
          <a:noFill/>
        </p:spPr>
        <p:txBody>
          <a:bodyPr wrap="none" rtlCol="0">
            <a:spAutoFit/>
          </a:bodyPr>
          <a:lstStyle/>
          <a:p>
            <a:r>
              <a:rPr lang="en-US" dirty="0" smtClean="0"/>
              <a:t>angle dependent Doppler shift</a:t>
            </a:r>
            <a:endParaRPr lang="en-US" dirty="0"/>
          </a:p>
        </p:txBody>
      </p:sp>
      <mc:AlternateContent xmlns:mc="http://schemas.openxmlformats.org/markup-compatibility/2006" xmlns:a14="http://schemas.microsoft.com/office/drawing/2010/main">
        <mc:Choice Requires="a14">
          <p:sp>
            <p:nvSpPr>
              <p:cNvPr id="8" name="Textfeld 7"/>
              <p:cNvSpPr txBox="1"/>
              <p:nvPr/>
            </p:nvSpPr>
            <p:spPr>
              <a:xfrm>
                <a:off x="5220000" y="5400000"/>
                <a:ext cx="2471895" cy="7407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de-DE" b="0" i="1" smtClean="0">
                              <a:latin typeface="Cambria Math"/>
                            </a:rPr>
                            <m:t>𝐸</m:t>
                          </m:r>
                        </m:e>
                        <m:sub>
                          <m:r>
                            <a:rPr lang="en-US" i="1" smtClean="0">
                              <a:latin typeface="Cambria Math"/>
                              <a:ea typeface="Cambria Math"/>
                            </a:rPr>
                            <m:t>𝛾</m:t>
                          </m:r>
                        </m:sub>
                      </m:sSub>
                      <m:r>
                        <a:rPr lang="de-DE" b="0" i="1" smtClean="0">
                          <a:latin typeface="Cambria Math"/>
                        </a:rPr>
                        <m:t>=</m:t>
                      </m:r>
                      <m:sSub>
                        <m:sSubPr>
                          <m:ctrlPr>
                            <a:rPr lang="de-DE" b="0" i="1" smtClean="0">
                              <a:latin typeface="Cambria Math"/>
                            </a:rPr>
                          </m:ctrlPr>
                        </m:sSubPr>
                        <m:e>
                          <m:r>
                            <a:rPr lang="de-DE" b="0" i="1" smtClean="0">
                              <a:latin typeface="Cambria Math"/>
                            </a:rPr>
                            <m:t>𝐸</m:t>
                          </m:r>
                        </m:e>
                        <m:sub>
                          <m:r>
                            <a:rPr lang="de-DE" b="0" i="1" smtClean="0">
                              <a:latin typeface="Cambria Math"/>
                              <a:ea typeface="Cambria Math"/>
                            </a:rPr>
                            <m:t>𝛾</m:t>
                          </m:r>
                          <m:r>
                            <a:rPr lang="de-DE" b="0" i="1" smtClean="0">
                              <a:latin typeface="Cambria Math"/>
                              <a:ea typeface="Cambria Math"/>
                            </a:rPr>
                            <m:t>0</m:t>
                          </m:r>
                        </m:sub>
                      </m:sSub>
                      <m:r>
                        <a:rPr lang="de-DE" b="0" i="1" smtClean="0">
                          <a:latin typeface="Cambria Math"/>
                          <a:ea typeface="Cambria Math"/>
                        </a:rPr>
                        <m:t>∙</m:t>
                      </m:r>
                      <m:f>
                        <m:fPr>
                          <m:ctrlPr>
                            <a:rPr lang="de-DE" b="0" i="1" smtClean="0">
                              <a:latin typeface="Cambria Math"/>
                              <a:ea typeface="Cambria Math"/>
                            </a:rPr>
                          </m:ctrlPr>
                        </m:fPr>
                        <m:num>
                          <m:rad>
                            <m:radPr>
                              <m:degHide m:val="on"/>
                              <m:ctrlPr>
                                <a:rPr lang="de-DE" b="0" i="1" smtClean="0">
                                  <a:latin typeface="Cambria Math"/>
                                  <a:ea typeface="Cambria Math"/>
                                </a:rPr>
                              </m:ctrlPr>
                            </m:radPr>
                            <m:deg/>
                            <m:e>
                              <m:r>
                                <a:rPr lang="de-DE" b="0" i="1" smtClean="0">
                                  <a:latin typeface="Cambria Math"/>
                                  <a:ea typeface="Cambria Math"/>
                                </a:rPr>
                                <m:t>1−</m:t>
                              </m:r>
                              <m:sSup>
                                <m:sSupPr>
                                  <m:ctrlPr>
                                    <a:rPr lang="de-DE" b="0" i="1" smtClean="0">
                                      <a:latin typeface="Cambria Math"/>
                                      <a:ea typeface="Cambria Math"/>
                                    </a:rPr>
                                  </m:ctrlPr>
                                </m:sSupPr>
                                <m:e>
                                  <m:r>
                                    <a:rPr lang="de-DE" b="0" i="1" smtClean="0">
                                      <a:latin typeface="Cambria Math"/>
                                      <a:ea typeface="Cambria Math"/>
                                    </a:rPr>
                                    <m:t>𝛽</m:t>
                                  </m:r>
                                </m:e>
                                <m:sup>
                                  <m:r>
                                    <a:rPr lang="de-DE" b="0" i="1" smtClean="0">
                                      <a:latin typeface="Cambria Math"/>
                                      <a:ea typeface="Cambria Math"/>
                                    </a:rPr>
                                    <m:t>2</m:t>
                                  </m:r>
                                </m:sup>
                              </m:sSup>
                            </m:e>
                          </m:rad>
                        </m:num>
                        <m:den>
                          <m:r>
                            <a:rPr lang="de-DE" b="0" i="1" smtClean="0">
                              <a:latin typeface="Cambria Math"/>
                              <a:ea typeface="Cambria Math"/>
                            </a:rPr>
                            <m:t>1−</m:t>
                          </m:r>
                          <m:r>
                            <a:rPr lang="de-DE" b="0" i="1" smtClean="0">
                              <a:latin typeface="Cambria Math"/>
                              <a:ea typeface="Cambria Math"/>
                            </a:rPr>
                            <m:t>𝛽</m:t>
                          </m:r>
                          <m:r>
                            <a:rPr lang="de-DE" b="0" i="1" smtClean="0">
                              <a:latin typeface="Cambria Math"/>
                              <a:ea typeface="Cambria Math"/>
                            </a:rPr>
                            <m:t>∙</m:t>
                          </m:r>
                          <m:r>
                            <a:rPr lang="de-DE" b="0" i="1" smtClean="0">
                              <a:latin typeface="Cambria Math"/>
                              <a:ea typeface="Cambria Math"/>
                            </a:rPr>
                            <m:t>𝑐𝑜𝑠</m:t>
                          </m:r>
                          <m:r>
                            <a:rPr lang="de-DE" b="0" i="1" smtClean="0">
                              <a:latin typeface="Cambria Math"/>
                              <a:ea typeface="Cambria Math"/>
                            </a:rPr>
                            <m:t>𝜃</m:t>
                          </m:r>
                        </m:den>
                      </m:f>
                    </m:oMath>
                  </m:oMathPara>
                </a14:m>
                <a:endParaRPr lang="en-US" dirty="0"/>
              </a:p>
            </p:txBody>
          </p:sp>
        </mc:Choice>
        <mc:Fallback xmlns="">
          <p:sp>
            <p:nvSpPr>
              <p:cNvPr id="8" name="Textfeld 7"/>
              <p:cNvSpPr txBox="1">
                <a:spLocks noRot="1" noChangeAspect="1" noMove="1" noResize="1" noEditPoints="1" noAdjustHandles="1" noChangeArrowheads="1" noChangeShapeType="1" noTextEdit="1"/>
              </p:cNvSpPr>
              <p:nvPr/>
            </p:nvSpPr>
            <p:spPr>
              <a:xfrm>
                <a:off x="5220000" y="5400000"/>
                <a:ext cx="2471895" cy="740716"/>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feld 11"/>
              <p:cNvSpPr txBox="1"/>
              <p:nvPr/>
            </p:nvSpPr>
            <p:spPr>
              <a:xfrm>
                <a:off x="5326419" y="4320000"/>
                <a:ext cx="2197909" cy="7346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CC"/>
                          </a:solidFill>
                          <a:latin typeface="Cambria Math"/>
                          <a:ea typeface="Cambria Math"/>
                        </a:rPr>
                        <m:t>𝜆</m:t>
                      </m:r>
                      <m:r>
                        <a:rPr lang="de-DE" b="0" i="1" smtClean="0">
                          <a:solidFill>
                            <a:srgbClr val="0000CC"/>
                          </a:solidFill>
                          <a:latin typeface="Cambria Math"/>
                          <a:ea typeface="Cambria Math"/>
                        </a:rPr>
                        <m:t>=</m:t>
                      </m:r>
                      <m:sSup>
                        <m:sSupPr>
                          <m:ctrlPr>
                            <a:rPr lang="de-DE" b="0" i="1" smtClean="0">
                              <a:solidFill>
                                <a:srgbClr val="0000CC"/>
                              </a:solidFill>
                              <a:latin typeface="Cambria Math"/>
                              <a:ea typeface="Cambria Math"/>
                            </a:rPr>
                          </m:ctrlPr>
                        </m:sSupPr>
                        <m:e>
                          <m:r>
                            <a:rPr lang="de-DE" b="0" i="1" smtClean="0">
                              <a:solidFill>
                                <a:srgbClr val="0000CC"/>
                              </a:solidFill>
                              <a:latin typeface="Cambria Math"/>
                              <a:ea typeface="Cambria Math"/>
                            </a:rPr>
                            <m:t>𝜆</m:t>
                          </m:r>
                        </m:e>
                        <m:sup>
                          <m:r>
                            <a:rPr lang="de-DE" b="0" i="1" smtClean="0">
                              <a:solidFill>
                                <a:srgbClr val="0000CC"/>
                              </a:solidFill>
                              <a:latin typeface="Cambria Math"/>
                              <a:ea typeface="Cambria Math"/>
                            </a:rPr>
                            <m:t>′</m:t>
                          </m:r>
                        </m:sup>
                      </m:sSup>
                      <m:r>
                        <a:rPr lang="de-DE" b="0" i="1" smtClean="0">
                          <a:solidFill>
                            <a:srgbClr val="0000CC"/>
                          </a:solidFill>
                          <a:latin typeface="Cambria Math"/>
                          <a:ea typeface="Cambria Math"/>
                        </a:rPr>
                        <m:t>∙</m:t>
                      </m:r>
                      <m:f>
                        <m:fPr>
                          <m:ctrlPr>
                            <a:rPr lang="de-DE" b="0" i="1" smtClean="0">
                              <a:solidFill>
                                <a:srgbClr val="0000CC"/>
                              </a:solidFill>
                              <a:latin typeface="Cambria Math"/>
                              <a:ea typeface="Cambria Math"/>
                            </a:rPr>
                          </m:ctrlPr>
                        </m:fPr>
                        <m:num>
                          <m:r>
                            <a:rPr lang="de-DE" b="0" i="1" smtClean="0">
                              <a:solidFill>
                                <a:srgbClr val="0000CC"/>
                              </a:solidFill>
                              <a:latin typeface="Cambria Math"/>
                              <a:ea typeface="Cambria Math"/>
                            </a:rPr>
                            <m:t>1−</m:t>
                          </m:r>
                          <m:r>
                            <a:rPr lang="de-DE" b="0" i="1" smtClean="0">
                              <a:solidFill>
                                <a:srgbClr val="0000CC"/>
                              </a:solidFill>
                              <a:latin typeface="Cambria Math"/>
                              <a:ea typeface="Cambria Math"/>
                            </a:rPr>
                            <m:t>𝛽</m:t>
                          </m:r>
                          <m:r>
                            <a:rPr lang="de-DE" b="0" i="1" smtClean="0">
                              <a:solidFill>
                                <a:srgbClr val="0000CC"/>
                              </a:solidFill>
                              <a:latin typeface="Cambria Math"/>
                              <a:ea typeface="Cambria Math"/>
                            </a:rPr>
                            <m:t>∙</m:t>
                          </m:r>
                          <m:r>
                            <a:rPr lang="de-DE" b="0" i="1" smtClean="0">
                              <a:solidFill>
                                <a:srgbClr val="0000CC"/>
                              </a:solidFill>
                              <a:latin typeface="Cambria Math"/>
                              <a:ea typeface="Cambria Math"/>
                            </a:rPr>
                            <m:t>𝑐𝑜𝑠</m:t>
                          </m:r>
                          <m:r>
                            <a:rPr lang="de-DE" b="0" i="1" smtClean="0">
                              <a:solidFill>
                                <a:srgbClr val="0000CC"/>
                              </a:solidFill>
                              <a:latin typeface="Cambria Math"/>
                              <a:ea typeface="Cambria Math"/>
                            </a:rPr>
                            <m:t>𝜃</m:t>
                          </m:r>
                        </m:num>
                        <m:den>
                          <m:rad>
                            <m:radPr>
                              <m:degHide m:val="on"/>
                              <m:ctrlPr>
                                <a:rPr lang="de-DE" b="0" i="1" smtClean="0">
                                  <a:solidFill>
                                    <a:srgbClr val="0000CC"/>
                                  </a:solidFill>
                                  <a:latin typeface="Cambria Math"/>
                                  <a:ea typeface="Cambria Math"/>
                                </a:rPr>
                              </m:ctrlPr>
                            </m:radPr>
                            <m:deg/>
                            <m:e>
                              <m:r>
                                <a:rPr lang="de-DE" b="0" i="1" smtClean="0">
                                  <a:solidFill>
                                    <a:srgbClr val="0000CC"/>
                                  </a:solidFill>
                                  <a:latin typeface="Cambria Math"/>
                                  <a:ea typeface="Cambria Math"/>
                                </a:rPr>
                                <m:t>1−</m:t>
                              </m:r>
                              <m:sSup>
                                <m:sSupPr>
                                  <m:ctrlPr>
                                    <a:rPr lang="de-DE" b="0" i="1" smtClean="0">
                                      <a:solidFill>
                                        <a:srgbClr val="0000CC"/>
                                      </a:solidFill>
                                      <a:latin typeface="Cambria Math"/>
                                      <a:ea typeface="Cambria Math"/>
                                    </a:rPr>
                                  </m:ctrlPr>
                                </m:sSupPr>
                                <m:e>
                                  <m:r>
                                    <a:rPr lang="de-DE" b="0" i="1" smtClean="0">
                                      <a:solidFill>
                                        <a:srgbClr val="0000CC"/>
                                      </a:solidFill>
                                      <a:latin typeface="Cambria Math"/>
                                      <a:ea typeface="Cambria Math"/>
                                    </a:rPr>
                                    <m:t>𝛽</m:t>
                                  </m:r>
                                </m:e>
                                <m:sup>
                                  <m:r>
                                    <a:rPr lang="de-DE" b="0" i="1" smtClean="0">
                                      <a:solidFill>
                                        <a:srgbClr val="0000CC"/>
                                      </a:solidFill>
                                      <a:latin typeface="Cambria Math"/>
                                      <a:ea typeface="Cambria Math"/>
                                    </a:rPr>
                                    <m:t>2</m:t>
                                  </m:r>
                                </m:sup>
                              </m:sSup>
                            </m:e>
                          </m:rad>
                        </m:den>
                      </m:f>
                    </m:oMath>
                  </m:oMathPara>
                </a14:m>
                <a:endParaRPr lang="en-US" dirty="0"/>
              </a:p>
            </p:txBody>
          </p:sp>
        </mc:Choice>
        <mc:Fallback xmlns="">
          <p:sp>
            <p:nvSpPr>
              <p:cNvPr id="12" name="Textfeld 11"/>
              <p:cNvSpPr txBox="1">
                <a:spLocks noRot="1" noChangeAspect="1" noMove="1" noResize="1" noEditPoints="1" noAdjustHandles="1" noChangeArrowheads="1" noChangeShapeType="1" noTextEdit="1"/>
              </p:cNvSpPr>
              <p:nvPr/>
            </p:nvSpPr>
            <p:spPr>
              <a:xfrm>
                <a:off x="5326419" y="4320000"/>
                <a:ext cx="2197909" cy="73462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feld 12"/>
              <p:cNvSpPr txBox="1"/>
              <p:nvPr/>
            </p:nvSpPr>
            <p:spPr>
              <a:xfrm>
                <a:off x="1080000" y="4464000"/>
                <a:ext cx="23895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CC"/>
                          </a:solidFill>
                          <a:latin typeface="Cambria Math"/>
                          <a:ea typeface="Cambria Math"/>
                        </a:rPr>
                        <m:t>𝜆</m:t>
                      </m:r>
                      <m:r>
                        <a:rPr lang="de-DE" i="1">
                          <a:solidFill>
                            <a:srgbClr val="0000CC"/>
                          </a:solidFill>
                          <a:latin typeface="Cambria Math"/>
                          <a:ea typeface="Cambria Math"/>
                        </a:rPr>
                        <m:t>≅</m:t>
                      </m:r>
                      <m:sSup>
                        <m:sSupPr>
                          <m:ctrlPr>
                            <a:rPr lang="de-DE" i="1" smtClean="0">
                              <a:solidFill>
                                <a:srgbClr val="0000CC"/>
                              </a:solidFill>
                              <a:latin typeface="Cambria Math"/>
                              <a:ea typeface="Cambria Math"/>
                            </a:rPr>
                          </m:ctrlPr>
                        </m:sSupPr>
                        <m:e>
                          <m:r>
                            <a:rPr lang="de-DE" i="1" smtClean="0">
                              <a:solidFill>
                                <a:srgbClr val="0000CC"/>
                              </a:solidFill>
                              <a:latin typeface="Cambria Math"/>
                              <a:ea typeface="Cambria Math"/>
                            </a:rPr>
                            <m:t>𝜆</m:t>
                          </m:r>
                        </m:e>
                        <m:sup>
                          <m:r>
                            <a:rPr lang="de-DE" b="0" i="1" smtClean="0">
                              <a:solidFill>
                                <a:srgbClr val="0000CC"/>
                              </a:solidFill>
                              <a:latin typeface="Cambria Math"/>
                              <a:ea typeface="Cambria Math"/>
                            </a:rPr>
                            <m:t>′</m:t>
                          </m:r>
                        </m:sup>
                      </m:sSup>
                      <m:r>
                        <a:rPr lang="de-DE" i="1" smtClean="0">
                          <a:solidFill>
                            <a:srgbClr val="0000CC"/>
                          </a:solidFill>
                          <a:latin typeface="Cambria Math"/>
                          <a:ea typeface="Cambria Math"/>
                        </a:rPr>
                        <m:t>∙</m:t>
                      </m:r>
                      <m:d>
                        <m:dPr>
                          <m:ctrlPr>
                            <a:rPr lang="de-DE" i="1" smtClean="0">
                              <a:solidFill>
                                <a:srgbClr val="0000CC"/>
                              </a:solidFill>
                              <a:latin typeface="Cambria Math"/>
                              <a:ea typeface="Cambria Math"/>
                            </a:rPr>
                          </m:ctrlPr>
                        </m:dPr>
                        <m:e>
                          <m:r>
                            <a:rPr lang="de-DE" b="0" i="1" smtClean="0">
                              <a:solidFill>
                                <a:srgbClr val="0000CC"/>
                              </a:solidFill>
                              <a:latin typeface="Cambria Math"/>
                              <a:ea typeface="Cambria Math"/>
                            </a:rPr>
                            <m:t>1−</m:t>
                          </m:r>
                          <m:r>
                            <a:rPr lang="de-DE" b="0" i="1" smtClean="0">
                              <a:solidFill>
                                <a:srgbClr val="0000CC"/>
                              </a:solidFill>
                              <a:latin typeface="Cambria Math"/>
                              <a:ea typeface="Cambria Math"/>
                            </a:rPr>
                            <m:t>𝛽</m:t>
                          </m:r>
                          <m:r>
                            <a:rPr lang="de-DE" b="0" i="1" smtClean="0">
                              <a:solidFill>
                                <a:srgbClr val="0000CC"/>
                              </a:solidFill>
                              <a:latin typeface="Cambria Math"/>
                              <a:ea typeface="Cambria Math"/>
                            </a:rPr>
                            <m:t>∙</m:t>
                          </m:r>
                          <m:r>
                            <a:rPr lang="de-DE" b="0" i="1" smtClean="0">
                              <a:solidFill>
                                <a:srgbClr val="0000CC"/>
                              </a:solidFill>
                              <a:latin typeface="Cambria Math"/>
                              <a:ea typeface="Cambria Math"/>
                            </a:rPr>
                            <m:t>𝑐𝑜𝑠</m:t>
                          </m:r>
                          <m:r>
                            <a:rPr lang="de-DE" b="0" i="1" smtClean="0">
                              <a:solidFill>
                                <a:srgbClr val="0000CC"/>
                              </a:solidFill>
                              <a:latin typeface="Cambria Math"/>
                              <a:ea typeface="Cambria Math"/>
                            </a:rPr>
                            <m:t>𝜃</m:t>
                          </m:r>
                        </m:e>
                      </m:d>
                    </m:oMath>
                  </m:oMathPara>
                </a14:m>
                <a:endParaRPr lang="en-US" dirty="0">
                  <a:solidFill>
                    <a:srgbClr val="0000CC"/>
                  </a:solidFill>
                </a:endParaRPr>
              </a:p>
            </p:txBody>
          </p:sp>
        </mc:Choice>
        <mc:Fallback xmlns="">
          <p:sp>
            <p:nvSpPr>
              <p:cNvPr id="13" name="Textfeld 12"/>
              <p:cNvSpPr txBox="1">
                <a:spLocks noRot="1" noChangeAspect="1" noMove="1" noResize="1" noEditPoints="1" noAdjustHandles="1" noChangeArrowheads="1" noChangeShapeType="1" noTextEdit="1"/>
              </p:cNvSpPr>
              <p:nvPr/>
            </p:nvSpPr>
            <p:spPr>
              <a:xfrm>
                <a:off x="1080000" y="4464000"/>
                <a:ext cx="2389500" cy="369332"/>
              </a:xfrm>
              <a:prstGeom prst="rect">
                <a:avLst/>
              </a:prstGeom>
              <a:blipFill rotWithShape="1">
                <a:blip r:embed="rId7"/>
                <a:stretch>
                  <a:fillRect b="-13115"/>
                </a:stretch>
              </a:blipFill>
            </p:spPr>
            <p:txBody>
              <a:bodyPr/>
              <a:lstStyle/>
              <a:p>
                <a:r>
                  <a:rPr lang="en-US">
                    <a:noFill/>
                  </a:rPr>
                  <a:t> </a:t>
                </a:r>
              </a:p>
            </p:txBody>
          </p:sp>
        </mc:Fallback>
      </mc:AlternateContent>
    </p:spTree>
    <p:extLst>
      <p:ext uri="{BB962C8B-B14F-4D97-AF65-F5344CB8AC3E}">
        <p14:creationId xmlns:p14="http://schemas.microsoft.com/office/powerpoint/2010/main" val="2659218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Synchrotron radiation from relativistic electrons</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720000"/>
            <a:ext cx="7048500"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Textfeld 2"/>
              <p:cNvSpPr txBox="1"/>
              <p:nvPr/>
            </p:nvSpPr>
            <p:spPr>
              <a:xfrm>
                <a:off x="2520000" y="5400000"/>
                <a:ext cx="1957139" cy="775212"/>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r>
                            <a:rPr lang="de-DE" b="0" i="1" smtClean="0">
                              <a:latin typeface="Cambria Math"/>
                            </a:rPr>
                            <m:t>𝑑</m:t>
                          </m:r>
                          <m:sSub>
                            <m:sSubPr>
                              <m:ctrlPr>
                                <a:rPr lang="de-DE" b="0" i="1" smtClean="0">
                                  <a:latin typeface="Cambria Math"/>
                                </a:rPr>
                              </m:ctrlPr>
                            </m:sSubPr>
                            <m:e>
                              <m:r>
                                <m:rPr>
                                  <m:sty m:val="p"/>
                                </m:rPr>
                                <a:rPr lang="el-GR" b="0" i="1" smtClean="0">
                                  <a:latin typeface="Cambria Math"/>
                                  <a:ea typeface="Cambria Math"/>
                                </a:rPr>
                                <m:t>Ω</m:t>
                              </m:r>
                            </m:e>
                            <m:sub>
                              <m:r>
                                <a:rPr lang="de-DE" b="0" i="1" smtClean="0">
                                  <a:latin typeface="Cambria Math"/>
                                </a:rPr>
                                <m:t>𝑟𝑒𝑠𝑡</m:t>
                              </m:r>
                            </m:sub>
                          </m:sSub>
                        </m:num>
                        <m:den>
                          <m:r>
                            <a:rPr lang="de-DE" b="0" i="1" smtClean="0">
                              <a:latin typeface="Cambria Math"/>
                            </a:rPr>
                            <m:t>𝑑</m:t>
                          </m:r>
                          <m:sSub>
                            <m:sSubPr>
                              <m:ctrlPr>
                                <a:rPr lang="de-DE" b="0" i="1" smtClean="0">
                                  <a:latin typeface="Cambria Math"/>
                                </a:rPr>
                              </m:ctrlPr>
                            </m:sSubPr>
                            <m:e>
                              <m:r>
                                <m:rPr>
                                  <m:sty m:val="p"/>
                                </m:rPr>
                                <a:rPr lang="el-GR" b="0" i="1" smtClean="0">
                                  <a:latin typeface="Cambria Math"/>
                                  <a:ea typeface="Cambria Math"/>
                                </a:rPr>
                                <m:t>Ω</m:t>
                              </m:r>
                            </m:e>
                            <m:sub>
                              <m:r>
                                <a:rPr lang="de-DE" b="0" i="1" smtClean="0">
                                  <a:latin typeface="Cambria Math"/>
                                </a:rPr>
                                <m:t>𝑙𝑎𝑏</m:t>
                              </m:r>
                            </m:sub>
                          </m:sSub>
                        </m:den>
                      </m:f>
                      <m:r>
                        <a:rPr lang="de-DE" b="0" i="1" smtClean="0">
                          <a:latin typeface="Cambria Math"/>
                        </a:rPr>
                        <m:t>=</m:t>
                      </m:r>
                      <m:sSup>
                        <m:sSupPr>
                          <m:ctrlPr>
                            <a:rPr lang="de-DE" b="0" i="1" smtClean="0">
                              <a:latin typeface="Cambria Math"/>
                            </a:rPr>
                          </m:ctrlPr>
                        </m:sSupPr>
                        <m:e>
                          <m:d>
                            <m:dPr>
                              <m:ctrlPr>
                                <a:rPr lang="de-DE" b="0" i="1" smtClean="0">
                                  <a:latin typeface="Cambria Math"/>
                                </a:rPr>
                              </m:ctrlPr>
                            </m:dPr>
                            <m:e>
                              <m:f>
                                <m:fPr>
                                  <m:ctrlPr>
                                    <a:rPr lang="de-DE" b="0" i="1" smtClean="0">
                                      <a:latin typeface="Cambria Math"/>
                                    </a:rPr>
                                  </m:ctrlPr>
                                </m:fPr>
                                <m:num>
                                  <m:sSub>
                                    <m:sSubPr>
                                      <m:ctrlPr>
                                        <a:rPr lang="de-DE" b="0" i="1" smtClean="0">
                                          <a:latin typeface="Cambria Math"/>
                                        </a:rPr>
                                      </m:ctrlPr>
                                    </m:sSubPr>
                                    <m:e>
                                      <m:r>
                                        <a:rPr lang="de-DE" b="0" i="1" smtClean="0">
                                          <a:latin typeface="Cambria Math"/>
                                        </a:rPr>
                                        <m:t>𝐸</m:t>
                                      </m:r>
                                    </m:e>
                                    <m:sub>
                                      <m:r>
                                        <a:rPr lang="de-DE" b="0" i="1" smtClean="0">
                                          <a:latin typeface="Cambria Math"/>
                                          <a:ea typeface="Cambria Math"/>
                                        </a:rPr>
                                        <m:t>𝛾</m:t>
                                      </m:r>
                                    </m:sub>
                                  </m:sSub>
                                </m:num>
                                <m:den>
                                  <m:sSub>
                                    <m:sSubPr>
                                      <m:ctrlPr>
                                        <a:rPr lang="de-DE" b="0" i="1" smtClean="0">
                                          <a:latin typeface="Cambria Math"/>
                                        </a:rPr>
                                      </m:ctrlPr>
                                    </m:sSubPr>
                                    <m:e>
                                      <m:r>
                                        <a:rPr lang="de-DE" b="0" i="1" smtClean="0">
                                          <a:latin typeface="Cambria Math"/>
                                        </a:rPr>
                                        <m:t>𝐸</m:t>
                                      </m:r>
                                    </m:e>
                                    <m:sub>
                                      <m:r>
                                        <a:rPr lang="de-DE" b="0" i="1" smtClean="0">
                                          <a:latin typeface="Cambria Math"/>
                                          <a:ea typeface="Cambria Math"/>
                                        </a:rPr>
                                        <m:t>𝛾</m:t>
                                      </m:r>
                                      <m:r>
                                        <a:rPr lang="de-DE" b="0" i="1" smtClean="0">
                                          <a:latin typeface="Cambria Math"/>
                                          <a:ea typeface="Cambria Math"/>
                                        </a:rPr>
                                        <m:t>0</m:t>
                                      </m:r>
                                    </m:sub>
                                  </m:sSub>
                                </m:den>
                              </m:f>
                            </m:e>
                          </m:d>
                        </m:e>
                        <m:sup>
                          <m:r>
                            <a:rPr lang="de-DE" b="0" i="1" smtClean="0">
                              <a:latin typeface="Cambria Math"/>
                            </a:rPr>
                            <m:t>2</m:t>
                          </m:r>
                        </m:sup>
                      </m:sSup>
                    </m:oMath>
                  </m:oMathPara>
                </a14:m>
                <a:endParaRPr lang="en-US" dirty="0"/>
              </a:p>
            </p:txBody>
          </p:sp>
        </mc:Choice>
        <mc:Fallback xmlns="">
          <p:sp>
            <p:nvSpPr>
              <p:cNvPr id="3" name="Textfeld 2"/>
              <p:cNvSpPr txBox="1">
                <a:spLocks noRot="1" noChangeAspect="1" noMove="1" noResize="1" noEditPoints="1" noAdjustHandles="1" noChangeArrowheads="1" noChangeShapeType="1" noTextEdit="1"/>
              </p:cNvSpPr>
              <p:nvPr/>
            </p:nvSpPr>
            <p:spPr>
              <a:xfrm>
                <a:off x="2520000" y="5400000"/>
                <a:ext cx="1957139" cy="775212"/>
              </a:xfrm>
              <a:prstGeom prst="rect">
                <a:avLst/>
              </a:prstGeom>
              <a:blipFill rotWithShape="1">
                <a:blip r:embed="rId4"/>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feld 4"/>
              <p:cNvSpPr txBox="1"/>
              <p:nvPr/>
            </p:nvSpPr>
            <p:spPr>
              <a:xfrm>
                <a:off x="5220000" y="5400000"/>
                <a:ext cx="2066271" cy="7720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a:ea typeface="Cambria Math"/>
                            </a:rPr>
                          </m:ctrlPr>
                        </m:fPr>
                        <m:num>
                          <m:sSub>
                            <m:sSubPr>
                              <m:ctrlPr>
                                <a:rPr lang="en-US" i="1" smtClean="0">
                                  <a:latin typeface="Cambria Math"/>
                                  <a:ea typeface="Cambria Math"/>
                                </a:rPr>
                              </m:ctrlPr>
                            </m:sSubPr>
                            <m:e>
                              <m:r>
                                <a:rPr lang="de-DE" b="0" i="1" smtClean="0">
                                  <a:latin typeface="Cambria Math"/>
                                  <a:ea typeface="Cambria Math"/>
                                </a:rPr>
                                <m:t>𝐸</m:t>
                              </m:r>
                            </m:e>
                            <m:sub>
                              <m:r>
                                <a:rPr lang="en-US" i="1" smtClean="0">
                                  <a:latin typeface="Cambria Math"/>
                                  <a:ea typeface="Cambria Math"/>
                                </a:rPr>
                                <m:t>𝛾</m:t>
                              </m:r>
                            </m:sub>
                          </m:sSub>
                        </m:num>
                        <m:den>
                          <m:sSub>
                            <m:sSubPr>
                              <m:ctrlPr>
                                <a:rPr lang="en-US" i="1" smtClean="0">
                                  <a:latin typeface="Cambria Math"/>
                                  <a:ea typeface="Cambria Math"/>
                                </a:rPr>
                              </m:ctrlPr>
                            </m:sSubPr>
                            <m:e>
                              <m:r>
                                <a:rPr lang="de-DE" b="0" i="1" smtClean="0">
                                  <a:latin typeface="Cambria Math"/>
                                  <a:ea typeface="Cambria Math"/>
                                </a:rPr>
                                <m:t>𝐸</m:t>
                              </m:r>
                            </m:e>
                            <m:sub>
                              <m:r>
                                <a:rPr lang="en-US" i="1" smtClean="0">
                                  <a:latin typeface="Cambria Math"/>
                                  <a:ea typeface="Cambria Math"/>
                                </a:rPr>
                                <m:t>𝛾</m:t>
                              </m:r>
                              <m:r>
                                <a:rPr lang="de-DE" b="0" i="1" smtClean="0">
                                  <a:latin typeface="Cambria Math"/>
                                  <a:ea typeface="Cambria Math"/>
                                </a:rPr>
                                <m:t>0</m:t>
                              </m:r>
                            </m:sub>
                          </m:sSub>
                        </m:den>
                      </m:f>
                      <m:r>
                        <a:rPr lang="de-DE" b="0" i="1" smtClean="0">
                          <a:latin typeface="Cambria Math"/>
                        </a:rPr>
                        <m:t>=</m:t>
                      </m:r>
                      <m:f>
                        <m:fPr>
                          <m:ctrlPr>
                            <a:rPr lang="de-DE" b="0" i="1" smtClean="0">
                              <a:latin typeface="Cambria Math"/>
                              <a:ea typeface="Cambria Math"/>
                            </a:rPr>
                          </m:ctrlPr>
                        </m:fPr>
                        <m:num>
                          <m:rad>
                            <m:radPr>
                              <m:degHide m:val="on"/>
                              <m:ctrlPr>
                                <a:rPr lang="de-DE" b="0" i="1" smtClean="0">
                                  <a:latin typeface="Cambria Math"/>
                                  <a:ea typeface="Cambria Math"/>
                                </a:rPr>
                              </m:ctrlPr>
                            </m:radPr>
                            <m:deg/>
                            <m:e>
                              <m:r>
                                <a:rPr lang="de-DE" b="0" i="1" smtClean="0">
                                  <a:latin typeface="Cambria Math"/>
                                  <a:ea typeface="Cambria Math"/>
                                </a:rPr>
                                <m:t>1−</m:t>
                              </m:r>
                              <m:sSup>
                                <m:sSupPr>
                                  <m:ctrlPr>
                                    <a:rPr lang="de-DE" b="0" i="1" smtClean="0">
                                      <a:latin typeface="Cambria Math"/>
                                      <a:ea typeface="Cambria Math"/>
                                    </a:rPr>
                                  </m:ctrlPr>
                                </m:sSupPr>
                                <m:e>
                                  <m:r>
                                    <a:rPr lang="de-DE" b="0" i="1" smtClean="0">
                                      <a:latin typeface="Cambria Math"/>
                                      <a:ea typeface="Cambria Math"/>
                                    </a:rPr>
                                    <m:t>𝛽</m:t>
                                  </m:r>
                                </m:e>
                                <m:sup>
                                  <m:r>
                                    <a:rPr lang="de-DE" b="0" i="1" smtClean="0">
                                      <a:latin typeface="Cambria Math"/>
                                      <a:ea typeface="Cambria Math"/>
                                    </a:rPr>
                                    <m:t>2</m:t>
                                  </m:r>
                                </m:sup>
                              </m:sSup>
                            </m:e>
                          </m:rad>
                        </m:num>
                        <m:den>
                          <m:r>
                            <a:rPr lang="de-DE" b="0" i="1" smtClean="0">
                              <a:latin typeface="Cambria Math"/>
                              <a:ea typeface="Cambria Math"/>
                            </a:rPr>
                            <m:t>1−</m:t>
                          </m:r>
                          <m:r>
                            <a:rPr lang="de-DE" b="0" i="1" smtClean="0">
                              <a:latin typeface="Cambria Math"/>
                              <a:ea typeface="Cambria Math"/>
                            </a:rPr>
                            <m:t>𝛽</m:t>
                          </m:r>
                          <m:r>
                            <a:rPr lang="de-DE" b="0" i="1" smtClean="0">
                              <a:latin typeface="Cambria Math"/>
                              <a:ea typeface="Cambria Math"/>
                            </a:rPr>
                            <m:t>∙</m:t>
                          </m:r>
                          <m:r>
                            <a:rPr lang="de-DE" b="0" i="1" smtClean="0">
                              <a:latin typeface="Cambria Math"/>
                              <a:ea typeface="Cambria Math"/>
                            </a:rPr>
                            <m:t>𝑐𝑜𝑠</m:t>
                          </m:r>
                          <m:r>
                            <a:rPr lang="de-DE" b="0" i="1" smtClean="0">
                              <a:latin typeface="Cambria Math"/>
                              <a:ea typeface="Cambria Math"/>
                            </a:rPr>
                            <m:t>𝜃</m:t>
                          </m:r>
                        </m:den>
                      </m:f>
                    </m:oMath>
                  </m:oMathPara>
                </a14:m>
                <a:endParaRPr lang="en-US" dirty="0"/>
              </a:p>
            </p:txBody>
          </p:sp>
        </mc:Choice>
        <mc:Fallback xmlns="">
          <p:sp>
            <p:nvSpPr>
              <p:cNvPr id="5" name="Textfeld 4"/>
              <p:cNvSpPr txBox="1">
                <a:spLocks noRot="1" noChangeAspect="1" noMove="1" noResize="1" noEditPoints="1" noAdjustHandles="1" noChangeArrowheads="1" noChangeShapeType="1" noTextEdit="1"/>
              </p:cNvSpPr>
              <p:nvPr/>
            </p:nvSpPr>
            <p:spPr>
              <a:xfrm>
                <a:off x="5220000" y="5400000"/>
                <a:ext cx="2066271" cy="772071"/>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900115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Radiation Patterns when </a:t>
            </a:r>
            <a:r>
              <a:rPr lang="en-US" b="1" i="1" dirty="0" smtClean="0">
                <a:solidFill>
                  <a:srgbClr val="FF0000"/>
                </a:solidFill>
              </a:rPr>
              <a:t>v</a:t>
            </a:r>
            <a:r>
              <a:rPr lang="en-US" dirty="0" smtClean="0"/>
              <a:t> approaches </a:t>
            </a:r>
            <a:r>
              <a:rPr lang="en-US" b="1" i="1" dirty="0" smtClean="0">
                <a:solidFill>
                  <a:srgbClr val="FF0000"/>
                </a:solidFill>
              </a:rPr>
              <a:t>c</a:t>
            </a:r>
            <a:endParaRPr lang="en-US" b="1" i="1" dirty="0">
              <a:solidFill>
                <a:srgbClr val="FF0000"/>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 y="900000"/>
            <a:ext cx="372427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Textfeld 3"/>
              <p:cNvSpPr txBox="1"/>
              <p:nvPr/>
            </p:nvSpPr>
            <p:spPr>
              <a:xfrm>
                <a:off x="4500000" y="900000"/>
                <a:ext cx="4320000" cy="2554545"/>
              </a:xfrm>
              <a:prstGeom prst="rect">
                <a:avLst/>
              </a:prstGeom>
              <a:noFill/>
            </p:spPr>
            <p:txBody>
              <a:bodyPr wrap="square" rtlCol="0">
                <a:spAutoFit/>
              </a:bodyPr>
              <a:lstStyle/>
              <a:p>
                <a:r>
                  <a:rPr lang="en-US" sz="1600" dirty="0" smtClean="0"/>
                  <a:t>As </a:t>
                </a:r>
                <a14:m>
                  <m:oMath xmlns:m="http://schemas.openxmlformats.org/officeDocument/2006/math">
                    <m:r>
                      <a:rPr lang="en-US" sz="1600" b="1" i="1" smtClean="0">
                        <a:solidFill>
                          <a:srgbClr val="0000CC"/>
                        </a:solidFill>
                        <a:latin typeface="Cambria Math"/>
                        <a:ea typeface="Cambria Math"/>
                      </a:rPr>
                      <m:t>𝜷</m:t>
                    </m:r>
                  </m:oMath>
                </a14:m>
                <a:r>
                  <a:rPr lang="en-US" sz="1600" dirty="0" smtClean="0"/>
                  <a:t> approaches </a:t>
                </a:r>
                <a:r>
                  <a:rPr lang="en-US" sz="1600" b="1" dirty="0" smtClean="0">
                    <a:solidFill>
                      <a:srgbClr val="0000CC"/>
                    </a:solidFill>
                  </a:rPr>
                  <a:t>1</a:t>
                </a:r>
                <a:r>
                  <a:rPr lang="en-US" sz="1600" dirty="0" smtClean="0"/>
                  <a:t>:</a:t>
                </a:r>
              </a:p>
              <a:p>
                <a:endParaRPr lang="en-US" sz="1600" dirty="0"/>
              </a:p>
              <a:p>
                <a:pPr marL="342900" indent="-342900">
                  <a:buFont typeface="+mj-lt"/>
                  <a:buAutoNum type="alphaLcPeriod"/>
                </a:pPr>
                <a:r>
                  <a:rPr lang="en-US" sz="1600" dirty="0" smtClean="0"/>
                  <a:t>The shape of the radiation pattern is changing; it is more forward peaked</a:t>
                </a:r>
              </a:p>
              <a:p>
                <a:pPr marL="342900" indent="-342900">
                  <a:buFont typeface="+mj-lt"/>
                  <a:buAutoNum type="alphaLcPeriod"/>
                </a:pPr>
                <a:endParaRPr lang="en-US" sz="1600" dirty="0"/>
              </a:p>
              <a:p>
                <a:pPr marL="342900" indent="-342900">
                  <a:buFont typeface="+mj-lt"/>
                  <a:buAutoNum type="alphaLcPeriod"/>
                </a:pPr>
                <a:r>
                  <a:rPr lang="en-US" sz="1600" dirty="0" smtClean="0"/>
                  <a:t>The size of the radiation pattern is changing; it is getting bigger</a:t>
                </a:r>
              </a:p>
              <a:p>
                <a:pPr marL="342900" indent="-342900">
                  <a:buFont typeface="+mj-lt"/>
                  <a:buAutoNum type="alphaLcPeriod"/>
                </a:pPr>
                <a:endParaRPr lang="en-US" sz="1600" dirty="0"/>
              </a:p>
              <a:p>
                <a:r>
                  <a:rPr lang="en-US" sz="1600" dirty="0" smtClean="0"/>
                  <a:t>So at </a:t>
                </a:r>
                <a14:m>
                  <m:oMath xmlns:m="http://schemas.openxmlformats.org/officeDocument/2006/math">
                    <m:r>
                      <a:rPr lang="en-US" sz="1600" b="1" i="1" smtClean="0">
                        <a:solidFill>
                          <a:srgbClr val="0000CC"/>
                        </a:solidFill>
                        <a:latin typeface="Cambria Math"/>
                        <a:ea typeface="Cambria Math"/>
                      </a:rPr>
                      <m:t>𝜷</m:t>
                    </m:r>
                    <m:r>
                      <a:rPr lang="en-US" sz="1600" b="1" i="1" smtClean="0">
                        <a:solidFill>
                          <a:srgbClr val="0000CC"/>
                        </a:solidFill>
                        <a:latin typeface="Cambria Math"/>
                        <a:ea typeface="Cambria Math"/>
                      </a:rPr>
                      <m:t>≈</m:t>
                    </m:r>
                    <m:r>
                      <a:rPr lang="de-DE" sz="1600" b="1" i="1" smtClean="0">
                        <a:solidFill>
                          <a:srgbClr val="0000CC"/>
                        </a:solidFill>
                        <a:latin typeface="Cambria Math"/>
                        <a:ea typeface="Cambria Math"/>
                      </a:rPr>
                      <m:t>𝟏</m:t>
                    </m:r>
                  </m:oMath>
                </a14:m>
                <a:r>
                  <a:rPr lang="en-US" sz="1600" dirty="0" smtClean="0"/>
                  <a:t>, the node at </a:t>
                </a:r>
                <a14:m>
                  <m:oMath xmlns:m="http://schemas.openxmlformats.org/officeDocument/2006/math">
                    <m:sSup>
                      <m:sSupPr>
                        <m:ctrlPr>
                          <a:rPr lang="en-US" sz="1600" b="1" i="1" smtClean="0">
                            <a:solidFill>
                              <a:srgbClr val="0000CC"/>
                            </a:solidFill>
                            <a:latin typeface="Cambria Math"/>
                          </a:rPr>
                        </m:ctrlPr>
                      </m:sSupPr>
                      <m:e>
                        <m:r>
                          <a:rPr lang="en-US" sz="1600" b="1" i="1" smtClean="0">
                            <a:solidFill>
                              <a:srgbClr val="0000CC"/>
                            </a:solidFill>
                            <a:latin typeface="Cambria Math"/>
                            <a:ea typeface="Cambria Math"/>
                          </a:rPr>
                          <m:t>𝜽</m:t>
                        </m:r>
                      </m:e>
                      <m:sup>
                        <m:r>
                          <a:rPr lang="de-DE" sz="1600" b="1" i="1" smtClean="0">
                            <a:solidFill>
                              <a:srgbClr val="0000CC"/>
                            </a:solidFill>
                            <a:latin typeface="Cambria Math"/>
                          </a:rPr>
                          <m:t>′</m:t>
                        </m:r>
                      </m:sup>
                    </m:sSup>
                    <m:r>
                      <a:rPr lang="de-DE" sz="1600" b="1" i="1" smtClean="0">
                        <a:solidFill>
                          <a:srgbClr val="0000CC"/>
                        </a:solidFill>
                        <a:latin typeface="Cambria Math"/>
                      </a:rPr>
                      <m:t>=</m:t>
                    </m:r>
                    <m:sSup>
                      <m:sSupPr>
                        <m:ctrlPr>
                          <a:rPr lang="de-DE" sz="1600" b="1" i="1" smtClean="0">
                            <a:solidFill>
                              <a:srgbClr val="0000CC"/>
                            </a:solidFill>
                            <a:latin typeface="Cambria Math"/>
                          </a:rPr>
                        </m:ctrlPr>
                      </m:sSupPr>
                      <m:e>
                        <m:r>
                          <a:rPr lang="de-DE" sz="1600" b="1" i="1" smtClean="0">
                            <a:solidFill>
                              <a:srgbClr val="0000CC"/>
                            </a:solidFill>
                            <a:latin typeface="Cambria Math"/>
                          </a:rPr>
                          <m:t>𝟗𝟎</m:t>
                        </m:r>
                      </m:e>
                      <m:sup>
                        <m:r>
                          <a:rPr lang="de-DE" sz="1600" b="1" i="1" smtClean="0">
                            <a:solidFill>
                              <a:srgbClr val="0000CC"/>
                            </a:solidFill>
                            <a:latin typeface="Cambria Math"/>
                          </a:rPr>
                          <m:t>𝟎</m:t>
                        </m:r>
                      </m:sup>
                    </m:sSup>
                  </m:oMath>
                </a14:m>
                <a:r>
                  <a:rPr lang="en-US" sz="1600" dirty="0" smtClean="0"/>
                  <a:t> (in the frame of the radiating particle, rest frame) transforms to:</a:t>
                </a:r>
                <a:endParaRPr lang="en-US" sz="1600" dirty="0"/>
              </a:p>
            </p:txBody>
          </p:sp>
        </mc:Choice>
        <mc:Fallback xmlns="">
          <p:sp>
            <p:nvSpPr>
              <p:cNvPr id="4" name="Textfeld 3"/>
              <p:cNvSpPr txBox="1">
                <a:spLocks noRot="1" noChangeAspect="1" noMove="1" noResize="1" noEditPoints="1" noAdjustHandles="1" noChangeArrowheads="1" noChangeShapeType="1" noTextEdit="1"/>
              </p:cNvSpPr>
              <p:nvPr/>
            </p:nvSpPr>
            <p:spPr>
              <a:xfrm>
                <a:off x="4500000" y="900000"/>
                <a:ext cx="4320000" cy="2554545"/>
              </a:xfrm>
              <a:prstGeom prst="rect">
                <a:avLst/>
              </a:prstGeom>
              <a:blipFill rotWithShape="1">
                <a:blip r:embed="rId4"/>
                <a:stretch>
                  <a:fillRect l="-705" t="-716" r="-1693" b="-2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feld 5"/>
              <p:cNvSpPr txBox="1"/>
              <p:nvPr/>
            </p:nvSpPr>
            <p:spPr>
              <a:xfrm>
                <a:off x="4680000" y="3780000"/>
                <a:ext cx="3500767" cy="610745"/>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solidFill>
                            <a:srgbClr val="0000CC"/>
                          </a:solidFill>
                          <a:latin typeface="Cambria Math"/>
                        </a:rPr>
                        <m:t>𝑡𝑎𝑛</m:t>
                      </m:r>
                      <m:sSub>
                        <m:sSubPr>
                          <m:ctrlPr>
                            <a:rPr lang="de-DE" sz="1600" b="0" i="1" smtClean="0">
                              <a:solidFill>
                                <a:srgbClr val="0000CC"/>
                              </a:solidFill>
                              <a:latin typeface="Cambria Math"/>
                            </a:rPr>
                          </m:ctrlPr>
                        </m:sSubPr>
                        <m:e>
                          <m:r>
                            <a:rPr lang="de-DE" sz="1600" b="0" i="1" smtClean="0">
                              <a:solidFill>
                                <a:srgbClr val="0000CC"/>
                              </a:solidFill>
                              <a:latin typeface="Cambria Math"/>
                              <a:ea typeface="Cambria Math"/>
                            </a:rPr>
                            <m:t>𝜃</m:t>
                          </m:r>
                        </m:e>
                        <m:sub>
                          <m:r>
                            <a:rPr lang="de-DE" sz="1600" b="0" i="1" smtClean="0">
                              <a:solidFill>
                                <a:srgbClr val="0000CC"/>
                              </a:solidFill>
                              <a:latin typeface="Cambria Math"/>
                            </a:rPr>
                            <m:t>𝑙𝑎𝑏</m:t>
                          </m:r>
                        </m:sub>
                      </m:sSub>
                      <m:r>
                        <a:rPr lang="de-DE" sz="1600" b="0" i="1" smtClean="0">
                          <a:solidFill>
                            <a:srgbClr val="0000CC"/>
                          </a:solidFill>
                          <a:latin typeface="Cambria Math"/>
                        </a:rPr>
                        <m:t>=</m:t>
                      </m:r>
                      <m:f>
                        <m:fPr>
                          <m:ctrlPr>
                            <a:rPr lang="de-DE" sz="1600" b="0" i="1" smtClean="0">
                              <a:solidFill>
                                <a:srgbClr val="0000CC"/>
                              </a:solidFill>
                              <a:latin typeface="Cambria Math"/>
                            </a:rPr>
                          </m:ctrlPr>
                        </m:fPr>
                        <m:num>
                          <m:r>
                            <a:rPr lang="de-DE" sz="1600" b="0" i="1" smtClean="0">
                              <a:solidFill>
                                <a:srgbClr val="0000CC"/>
                              </a:solidFill>
                              <a:latin typeface="Cambria Math"/>
                            </a:rPr>
                            <m:t>𝑠𝑖𝑛</m:t>
                          </m:r>
                          <m:sSup>
                            <m:sSupPr>
                              <m:ctrlPr>
                                <a:rPr lang="de-DE" sz="1600" b="0" i="1" smtClean="0">
                                  <a:solidFill>
                                    <a:srgbClr val="0000CC"/>
                                  </a:solidFill>
                                  <a:latin typeface="Cambria Math"/>
                                </a:rPr>
                              </m:ctrlPr>
                            </m:sSupPr>
                            <m:e>
                              <m:r>
                                <a:rPr lang="de-DE" sz="1600" b="0" i="1" smtClean="0">
                                  <a:solidFill>
                                    <a:srgbClr val="0000CC"/>
                                  </a:solidFill>
                                  <a:latin typeface="Cambria Math"/>
                                  <a:ea typeface="Cambria Math"/>
                                </a:rPr>
                                <m:t>𝜃</m:t>
                              </m:r>
                            </m:e>
                            <m:sup>
                              <m:r>
                                <a:rPr lang="de-DE" sz="1600" b="0" i="1" smtClean="0">
                                  <a:solidFill>
                                    <a:srgbClr val="0000CC"/>
                                  </a:solidFill>
                                  <a:latin typeface="Cambria Math"/>
                                </a:rPr>
                                <m:t>′</m:t>
                              </m:r>
                            </m:sup>
                          </m:sSup>
                        </m:num>
                        <m:den>
                          <m:r>
                            <a:rPr lang="de-DE" sz="1600" b="0" i="1" smtClean="0">
                              <a:solidFill>
                                <a:srgbClr val="0000CC"/>
                              </a:solidFill>
                              <a:latin typeface="Cambria Math"/>
                              <a:ea typeface="Cambria Math"/>
                            </a:rPr>
                            <m:t>𝛾</m:t>
                          </m:r>
                          <m:r>
                            <a:rPr lang="de-DE" sz="1600" b="0" i="1" smtClean="0">
                              <a:solidFill>
                                <a:srgbClr val="0000CC"/>
                              </a:solidFill>
                              <a:latin typeface="Cambria Math"/>
                              <a:ea typeface="Cambria Math"/>
                            </a:rPr>
                            <m:t>∙</m:t>
                          </m:r>
                          <m:d>
                            <m:dPr>
                              <m:ctrlPr>
                                <a:rPr lang="de-DE" sz="1600" b="0" i="1" smtClean="0">
                                  <a:solidFill>
                                    <a:srgbClr val="0000CC"/>
                                  </a:solidFill>
                                  <a:latin typeface="Cambria Math"/>
                                  <a:ea typeface="Cambria Math"/>
                                </a:rPr>
                              </m:ctrlPr>
                            </m:dPr>
                            <m:e>
                              <m:r>
                                <a:rPr lang="de-DE" sz="1600" b="0" i="1" smtClean="0">
                                  <a:solidFill>
                                    <a:srgbClr val="0000CC"/>
                                  </a:solidFill>
                                  <a:latin typeface="Cambria Math"/>
                                  <a:ea typeface="Cambria Math"/>
                                </a:rPr>
                                <m:t>𝑐𝑜𝑠</m:t>
                              </m:r>
                              <m:sSup>
                                <m:sSupPr>
                                  <m:ctrlPr>
                                    <a:rPr lang="de-DE" sz="1600" b="0" i="1" smtClean="0">
                                      <a:solidFill>
                                        <a:srgbClr val="0000CC"/>
                                      </a:solidFill>
                                      <a:latin typeface="Cambria Math"/>
                                      <a:ea typeface="Cambria Math"/>
                                    </a:rPr>
                                  </m:ctrlPr>
                                </m:sSupPr>
                                <m:e>
                                  <m:r>
                                    <a:rPr lang="de-DE" sz="1600" b="0" i="1" smtClean="0">
                                      <a:solidFill>
                                        <a:srgbClr val="0000CC"/>
                                      </a:solidFill>
                                      <a:latin typeface="Cambria Math"/>
                                      <a:ea typeface="Cambria Math"/>
                                    </a:rPr>
                                    <m:t>𝜃</m:t>
                                  </m:r>
                                </m:e>
                                <m:sup>
                                  <m:r>
                                    <a:rPr lang="de-DE" sz="1600" b="0" i="1" smtClean="0">
                                      <a:solidFill>
                                        <a:srgbClr val="0000CC"/>
                                      </a:solidFill>
                                      <a:latin typeface="Cambria Math"/>
                                      <a:ea typeface="Cambria Math"/>
                                    </a:rPr>
                                    <m:t>′</m:t>
                                  </m:r>
                                </m:sup>
                              </m:sSup>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𝛽</m:t>
                              </m:r>
                            </m:e>
                          </m:d>
                        </m:den>
                      </m:f>
                      <m:r>
                        <a:rPr lang="de-DE" sz="1600" b="0" i="1" smtClean="0">
                          <a:solidFill>
                            <a:srgbClr val="0000CC"/>
                          </a:solidFill>
                          <a:latin typeface="Cambria Math"/>
                        </a:rPr>
                        <m:t>=</m:t>
                      </m:r>
                      <m:f>
                        <m:fPr>
                          <m:ctrlPr>
                            <a:rPr lang="de-DE" sz="1600" b="0" i="1" smtClean="0">
                              <a:solidFill>
                                <a:srgbClr val="0000CC"/>
                              </a:solidFill>
                              <a:latin typeface="Cambria Math"/>
                            </a:rPr>
                          </m:ctrlPr>
                        </m:fPr>
                        <m:num>
                          <m:r>
                            <a:rPr lang="de-DE" sz="1600" b="0" i="1" smtClean="0">
                              <a:solidFill>
                                <a:srgbClr val="0000CC"/>
                              </a:solidFill>
                              <a:latin typeface="Cambria Math"/>
                            </a:rPr>
                            <m:t>1</m:t>
                          </m:r>
                        </m:num>
                        <m:den>
                          <m:r>
                            <a:rPr lang="de-DE" sz="1600" b="0" i="1" smtClean="0">
                              <a:solidFill>
                                <a:srgbClr val="0000CC"/>
                              </a:solidFill>
                              <a:latin typeface="Cambria Math"/>
                              <a:ea typeface="Cambria Math"/>
                            </a:rPr>
                            <m:t>𝛾</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𝛽</m:t>
                          </m:r>
                        </m:den>
                      </m:f>
                      <m:r>
                        <a:rPr lang="de-DE" sz="1600" b="0" i="1" smtClean="0">
                          <a:solidFill>
                            <a:srgbClr val="0000CC"/>
                          </a:solidFill>
                          <a:latin typeface="Cambria Math"/>
                          <a:ea typeface="Cambria Math"/>
                        </a:rPr>
                        <m:t>≈</m:t>
                      </m:r>
                      <m:f>
                        <m:fPr>
                          <m:ctrlPr>
                            <a:rPr lang="de-DE" sz="1600" b="0" i="1" smtClean="0">
                              <a:solidFill>
                                <a:srgbClr val="0000CC"/>
                              </a:solidFill>
                              <a:latin typeface="Cambria Math"/>
                              <a:ea typeface="Cambria Math"/>
                            </a:rPr>
                          </m:ctrlPr>
                        </m:fPr>
                        <m:num>
                          <m:r>
                            <a:rPr lang="de-DE" sz="1600" b="0" i="1" smtClean="0">
                              <a:solidFill>
                                <a:srgbClr val="0000CC"/>
                              </a:solidFill>
                              <a:latin typeface="Cambria Math"/>
                              <a:ea typeface="Cambria Math"/>
                            </a:rPr>
                            <m:t>1</m:t>
                          </m:r>
                        </m:num>
                        <m:den>
                          <m:r>
                            <a:rPr lang="de-DE" sz="1600" b="0" i="1" smtClean="0">
                              <a:solidFill>
                                <a:srgbClr val="0000CC"/>
                              </a:solidFill>
                              <a:latin typeface="Cambria Math"/>
                              <a:ea typeface="Cambria Math"/>
                            </a:rPr>
                            <m:t>𝛾</m:t>
                          </m:r>
                        </m:den>
                      </m:f>
                    </m:oMath>
                  </m:oMathPara>
                </a14:m>
                <a:endParaRPr lang="en-US" sz="1600" dirty="0">
                  <a:solidFill>
                    <a:srgbClr val="0000CC"/>
                  </a:solidFill>
                </a:endParaRPr>
              </a:p>
            </p:txBody>
          </p:sp>
        </mc:Choice>
        <mc:Fallback xmlns="">
          <p:sp>
            <p:nvSpPr>
              <p:cNvPr id="6" name="Textfeld 5"/>
              <p:cNvSpPr txBox="1">
                <a:spLocks noRot="1" noChangeAspect="1" noMove="1" noResize="1" noEditPoints="1" noAdjustHandles="1" noChangeArrowheads="1" noChangeShapeType="1" noTextEdit="1"/>
              </p:cNvSpPr>
              <p:nvPr/>
            </p:nvSpPr>
            <p:spPr>
              <a:xfrm>
                <a:off x="4680000" y="3780000"/>
                <a:ext cx="3500767" cy="610745"/>
              </a:xfrm>
              <a:prstGeom prst="rect">
                <a:avLst/>
              </a:prstGeom>
              <a:blipFill rotWithShape="1">
                <a:blip r:embed="rId5"/>
                <a:stretch>
                  <a:fillRect/>
                </a:stretch>
              </a:blipFill>
              <a:ln>
                <a:solidFill>
                  <a:srgbClr val="FF0000"/>
                </a:solidFill>
              </a:ln>
            </p:spPr>
            <p:txBody>
              <a:bodyPr/>
              <a:lstStyle/>
              <a:p>
                <a:r>
                  <a:rPr lang="en-US">
                    <a:noFill/>
                  </a:rPr>
                  <a:t> </a:t>
                </a:r>
              </a:p>
            </p:txBody>
          </p:sp>
        </mc:Fallback>
      </mc:AlternateContent>
      <p:sp>
        <p:nvSpPr>
          <p:cNvPr id="7" name="Textfeld 6"/>
          <p:cNvSpPr txBox="1"/>
          <p:nvPr/>
        </p:nvSpPr>
        <p:spPr>
          <a:xfrm>
            <a:off x="4500000" y="4860000"/>
            <a:ext cx="4320000" cy="584775"/>
          </a:xfrm>
          <a:prstGeom prst="rect">
            <a:avLst/>
          </a:prstGeom>
          <a:noFill/>
        </p:spPr>
        <p:txBody>
          <a:bodyPr wrap="square" rtlCol="0">
            <a:spAutoFit/>
          </a:bodyPr>
          <a:lstStyle/>
          <a:p>
            <a:r>
              <a:rPr lang="en-US" sz="1600" dirty="0" smtClean="0"/>
              <a:t>In fact, the </a:t>
            </a:r>
            <a:r>
              <a:rPr lang="en-US" sz="1600" b="1" i="1" dirty="0" smtClean="0">
                <a:solidFill>
                  <a:srgbClr val="FF0000"/>
                </a:solidFill>
              </a:rPr>
              <a:t>opening angle</a:t>
            </a:r>
            <a:r>
              <a:rPr lang="en-US" sz="1600" dirty="0" smtClean="0"/>
              <a:t> in both the horizontal and vertical directions, is given approximately by:</a:t>
            </a:r>
            <a:endParaRPr lang="en-US" sz="1600" dirty="0"/>
          </a:p>
        </p:txBody>
      </p:sp>
      <mc:AlternateContent xmlns:mc="http://schemas.openxmlformats.org/markup-compatibility/2006" xmlns:a14="http://schemas.microsoft.com/office/drawing/2010/main">
        <mc:Choice Requires="a14">
          <p:sp>
            <p:nvSpPr>
              <p:cNvPr id="8" name="Textfeld 7"/>
              <p:cNvSpPr txBox="1"/>
              <p:nvPr/>
            </p:nvSpPr>
            <p:spPr>
              <a:xfrm>
                <a:off x="6026105" y="5580000"/>
                <a:ext cx="739112" cy="593496"/>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a:ea typeface="Cambria Math"/>
                        </a:rPr>
                        <m:t>𝜃</m:t>
                      </m:r>
                      <m:r>
                        <a:rPr lang="de-DE" sz="1600" b="0" i="1" smtClean="0">
                          <a:latin typeface="Cambria Math"/>
                          <a:ea typeface="Cambria Math"/>
                        </a:rPr>
                        <m:t>=</m:t>
                      </m:r>
                      <m:f>
                        <m:fPr>
                          <m:ctrlPr>
                            <a:rPr lang="de-DE" sz="1600" b="0" i="1" smtClean="0">
                              <a:latin typeface="Cambria Math"/>
                              <a:ea typeface="Cambria Math"/>
                            </a:rPr>
                          </m:ctrlPr>
                        </m:fPr>
                        <m:num>
                          <m:r>
                            <a:rPr lang="de-DE" sz="1600" b="0" i="1" smtClean="0">
                              <a:latin typeface="Cambria Math"/>
                              <a:ea typeface="Cambria Math"/>
                            </a:rPr>
                            <m:t>1</m:t>
                          </m:r>
                        </m:num>
                        <m:den>
                          <m:r>
                            <a:rPr lang="de-DE" sz="1600" b="0" i="1" smtClean="0">
                              <a:latin typeface="Cambria Math"/>
                              <a:ea typeface="Cambria Math"/>
                            </a:rPr>
                            <m:t>𝛾</m:t>
                          </m:r>
                        </m:den>
                      </m:f>
                    </m:oMath>
                  </m:oMathPara>
                </a14:m>
                <a:endParaRPr lang="en-US" sz="1600" dirty="0"/>
              </a:p>
            </p:txBody>
          </p:sp>
        </mc:Choice>
        <mc:Fallback xmlns="">
          <p:sp>
            <p:nvSpPr>
              <p:cNvPr id="8" name="Textfeld 7"/>
              <p:cNvSpPr txBox="1">
                <a:spLocks noRot="1" noChangeAspect="1" noMove="1" noResize="1" noEditPoints="1" noAdjustHandles="1" noChangeArrowheads="1" noChangeShapeType="1" noTextEdit="1"/>
              </p:cNvSpPr>
              <p:nvPr/>
            </p:nvSpPr>
            <p:spPr>
              <a:xfrm>
                <a:off x="6026105" y="5580000"/>
                <a:ext cx="739112" cy="593496"/>
              </a:xfrm>
              <a:prstGeom prst="rect">
                <a:avLst/>
              </a:prstGeom>
              <a:blipFill rotWithShape="1">
                <a:blip r:embed="rId6"/>
                <a:stretch>
                  <a:fillRect/>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1303993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Synchrotron Radiation</a:t>
            </a:r>
            <a:endParaRPr lang="en-US" dirty="0"/>
          </a:p>
        </p:txBody>
      </p:sp>
      <p:grpSp>
        <p:nvGrpSpPr>
          <p:cNvPr id="16" name="Gruppieren 15"/>
          <p:cNvGrpSpPr/>
          <p:nvPr/>
        </p:nvGrpSpPr>
        <p:grpSpPr>
          <a:xfrm>
            <a:off x="5868000" y="720000"/>
            <a:ext cx="3128963" cy="3657600"/>
            <a:chOff x="5760000" y="720000"/>
            <a:chExt cx="3128963" cy="365760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000" y="720000"/>
              <a:ext cx="3128963"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Gerade Verbindung mit Pfeil 4"/>
            <p:cNvCxnSpPr/>
            <p:nvPr/>
          </p:nvCxnSpPr>
          <p:spPr>
            <a:xfrm flipV="1">
              <a:off x="7020272" y="908720"/>
              <a:ext cx="432048" cy="432048"/>
            </a:xfrm>
            <a:prstGeom prst="straightConnector1">
              <a:avLst/>
            </a:prstGeom>
            <a:ln w="25400">
              <a:solidFill>
                <a:srgbClr val="0000CC"/>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feld 14"/>
                <p:cNvSpPr txBox="1"/>
                <p:nvPr/>
              </p:nvSpPr>
              <p:spPr>
                <a:xfrm>
                  <a:off x="6840000" y="864000"/>
                  <a:ext cx="3850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0000CC"/>
                            </a:solidFill>
                            <a:latin typeface="Cambria Math"/>
                            <a:ea typeface="Cambria Math"/>
                          </a:rPr>
                          <m:t>𝝆</m:t>
                        </m:r>
                      </m:oMath>
                    </m:oMathPara>
                  </a14:m>
                  <a:endParaRPr lang="en-US" b="1" dirty="0">
                    <a:solidFill>
                      <a:srgbClr val="0000CC"/>
                    </a:solidFill>
                  </a:endParaRPr>
                </a:p>
              </p:txBody>
            </p:sp>
          </mc:Choice>
          <mc:Fallback xmlns="">
            <p:sp>
              <p:nvSpPr>
                <p:cNvPr id="15" name="Textfeld 14"/>
                <p:cNvSpPr txBox="1">
                  <a:spLocks noRot="1" noChangeAspect="1" noMove="1" noResize="1" noEditPoints="1" noAdjustHandles="1" noChangeArrowheads="1" noChangeShapeType="1" noTextEdit="1"/>
                </p:cNvSpPr>
                <p:nvPr/>
              </p:nvSpPr>
              <p:spPr>
                <a:xfrm>
                  <a:off x="6840000" y="864000"/>
                  <a:ext cx="385042" cy="369332"/>
                </a:xfrm>
                <a:prstGeom prst="rect">
                  <a:avLst/>
                </a:prstGeom>
                <a:blipFill rotWithShape="1">
                  <a:blip r:embed="rId4"/>
                  <a:stretch>
                    <a:fillRect b="-8333"/>
                  </a:stretch>
                </a:blipFill>
              </p:spPr>
              <p:txBody>
                <a:bodyPr/>
                <a:lstStyle/>
                <a:p>
                  <a:r>
                    <a:rPr lang="en-US">
                      <a:noFill/>
                    </a:rPr>
                    <a:t> </a:t>
                  </a:r>
                </a:p>
              </p:txBody>
            </p:sp>
          </mc:Fallback>
        </mc:AlternateContent>
      </p:grpSp>
      <p:sp>
        <p:nvSpPr>
          <p:cNvPr id="17" name="Textfeld 16"/>
          <p:cNvSpPr txBox="1"/>
          <p:nvPr/>
        </p:nvSpPr>
        <p:spPr>
          <a:xfrm>
            <a:off x="540000" y="900000"/>
            <a:ext cx="4983095" cy="646331"/>
          </a:xfrm>
          <a:prstGeom prst="rect">
            <a:avLst/>
          </a:prstGeom>
          <a:noFill/>
        </p:spPr>
        <p:txBody>
          <a:bodyPr wrap="none" rtlCol="0">
            <a:spAutoFit/>
          </a:bodyPr>
          <a:lstStyle/>
          <a:p>
            <a:r>
              <a:rPr lang="en-US" dirty="0" smtClean="0"/>
              <a:t>Consider a charged particle in homogeneous field B</a:t>
            </a:r>
          </a:p>
          <a:p>
            <a:pPr marL="285750" indent="-285750">
              <a:buFont typeface="Wingdings" panose="05000000000000000000" pitchFamily="2" charset="2"/>
              <a:buChar char="v"/>
            </a:pPr>
            <a:r>
              <a:rPr lang="en-US" dirty="0">
                <a:solidFill>
                  <a:srgbClr val="0000CC"/>
                </a:solidFill>
              </a:rPr>
              <a:t> </a:t>
            </a:r>
            <a:r>
              <a:rPr lang="en-US" dirty="0" smtClean="0"/>
              <a:t>The acceleration in </a:t>
            </a:r>
            <a:r>
              <a:rPr lang="en-US" b="1" i="1" dirty="0" smtClean="0"/>
              <a:t>B</a:t>
            </a:r>
            <a:r>
              <a:rPr lang="en-US" dirty="0" smtClean="0"/>
              <a:t> is given by</a:t>
            </a:r>
            <a:endParaRPr lang="en-US" dirty="0">
              <a:solidFill>
                <a:srgbClr val="0000CC"/>
              </a:solidFill>
            </a:endParaRPr>
          </a:p>
        </p:txBody>
      </p:sp>
      <mc:AlternateContent xmlns:mc="http://schemas.openxmlformats.org/markup-compatibility/2006" xmlns:a14="http://schemas.microsoft.com/office/drawing/2010/main">
        <mc:Choice Requires="a14">
          <p:sp>
            <p:nvSpPr>
              <p:cNvPr id="18" name="Textfeld 17"/>
              <p:cNvSpPr txBox="1"/>
              <p:nvPr/>
            </p:nvSpPr>
            <p:spPr>
              <a:xfrm>
                <a:off x="900000" y="1620000"/>
                <a:ext cx="1163587" cy="6949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FF0000"/>
                              </a:solidFill>
                              <a:latin typeface="Cambria Math"/>
                            </a:rPr>
                          </m:ctrlPr>
                        </m:accPr>
                        <m:e>
                          <m:acc>
                            <m:accPr>
                              <m:chr m:val="⃗"/>
                              <m:ctrlPr>
                                <a:rPr lang="en-US" i="1" smtClean="0">
                                  <a:solidFill>
                                    <a:srgbClr val="FF0000"/>
                                  </a:solidFill>
                                  <a:latin typeface="Cambria Math"/>
                                </a:rPr>
                              </m:ctrlPr>
                            </m:accPr>
                            <m:e>
                              <m:sSub>
                                <m:sSubPr>
                                  <m:ctrlPr>
                                    <a:rPr lang="en-US" i="1" smtClean="0">
                                      <a:solidFill>
                                        <a:srgbClr val="FF0000"/>
                                      </a:solidFill>
                                      <a:latin typeface="Cambria Math"/>
                                    </a:rPr>
                                  </m:ctrlPr>
                                </m:sSubPr>
                                <m:e>
                                  <m:r>
                                    <a:rPr lang="en-US" i="1" smtClean="0">
                                      <a:solidFill>
                                        <a:srgbClr val="FF0000"/>
                                      </a:solidFill>
                                      <a:latin typeface="Cambria Math"/>
                                      <a:ea typeface="Cambria Math"/>
                                    </a:rPr>
                                    <m:t>𝛽</m:t>
                                  </m:r>
                                </m:e>
                                <m:sub>
                                  <m:r>
                                    <a:rPr lang="en-US" i="1" smtClean="0">
                                      <a:solidFill>
                                        <a:srgbClr val="FF0000"/>
                                      </a:solidFill>
                                      <a:latin typeface="Cambria Math"/>
                                      <a:ea typeface="Cambria Math"/>
                                    </a:rPr>
                                    <m:t>⊥</m:t>
                                  </m:r>
                                </m:sub>
                              </m:sSub>
                            </m:e>
                          </m:acc>
                        </m:e>
                      </m:acc>
                      <m:r>
                        <a:rPr lang="de-DE" b="0" i="1" smtClean="0">
                          <a:solidFill>
                            <a:srgbClr val="FF0000"/>
                          </a:solidFill>
                          <a:latin typeface="Cambria Math"/>
                        </a:rPr>
                        <m:t>=</m:t>
                      </m:r>
                      <m:f>
                        <m:fPr>
                          <m:ctrlPr>
                            <a:rPr lang="de-DE" b="0" i="1" smtClean="0">
                              <a:solidFill>
                                <a:srgbClr val="FF0000"/>
                              </a:solidFill>
                              <a:latin typeface="Cambria Math"/>
                            </a:rPr>
                          </m:ctrlPr>
                        </m:fPr>
                        <m:num>
                          <m:sSup>
                            <m:sSupPr>
                              <m:ctrlPr>
                                <a:rPr lang="de-DE" b="0" i="1" smtClean="0">
                                  <a:solidFill>
                                    <a:srgbClr val="FF0000"/>
                                  </a:solidFill>
                                  <a:latin typeface="Cambria Math"/>
                                </a:rPr>
                              </m:ctrlPr>
                            </m:sSupPr>
                            <m:e>
                              <m:r>
                                <a:rPr lang="de-DE" b="0" i="1" smtClean="0">
                                  <a:solidFill>
                                    <a:srgbClr val="FF0000"/>
                                  </a:solidFill>
                                  <a:latin typeface="Cambria Math"/>
                                  <a:ea typeface="Cambria Math"/>
                                </a:rPr>
                                <m:t>𝛽</m:t>
                              </m:r>
                            </m:e>
                            <m:sup>
                              <m:r>
                                <a:rPr lang="de-DE" b="0" i="1" smtClean="0">
                                  <a:solidFill>
                                    <a:srgbClr val="FF0000"/>
                                  </a:solidFill>
                                  <a:latin typeface="Cambria Math"/>
                                </a:rPr>
                                <m:t>2</m:t>
                              </m:r>
                            </m:sup>
                          </m:sSup>
                          <m:r>
                            <a:rPr lang="de-DE" b="0" i="1" smtClean="0">
                              <a:solidFill>
                                <a:srgbClr val="FF0000"/>
                              </a:solidFill>
                              <a:latin typeface="Cambria Math"/>
                            </a:rPr>
                            <m:t>𝑐</m:t>
                          </m:r>
                        </m:num>
                        <m:den>
                          <m:r>
                            <a:rPr lang="de-DE" b="0" i="1" smtClean="0">
                              <a:solidFill>
                                <a:srgbClr val="FF0000"/>
                              </a:solidFill>
                              <a:latin typeface="Cambria Math"/>
                              <a:ea typeface="Cambria Math"/>
                            </a:rPr>
                            <m:t>𝜌</m:t>
                          </m:r>
                        </m:den>
                      </m:f>
                    </m:oMath>
                  </m:oMathPara>
                </a14:m>
                <a:endParaRPr lang="en-US" dirty="0"/>
              </a:p>
            </p:txBody>
          </p:sp>
        </mc:Choice>
        <mc:Fallback xmlns="">
          <p:sp>
            <p:nvSpPr>
              <p:cNvPr id="18" name="Textfeld 17"/>
              <p:cNvSpPr txBox="1">
                <a:spLocks noRot="1" noChangeAspect="1" noMove="1" noResize="1" noEditPoints="1" noAdjustHandles="1" noChangeArrowheads="1" noChangeShapeType="1" noTextEdit="1"/>
              </p:cNvSpPr>
              <p:nvPr/>
            </p:nvSpPr>
            <p:spPr>
              <a:xfrm>
                <a:off x="900000" y="1620000"/>
                <a:ext cx="1163587" cy="694998"/>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feld 18"/>
              <p:cNvSpPr txBox="1"/>
              <p:nvPr/>
            </p:nvSpPr>
            <p:spPr>
              <a:xfrm>
                <a:off x="2700000" y="1620000"/>
                <a:ext cx="1317219" cy="6949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solidFill>
                            <a:srgbClr val="0000CC"/>
                          </a:solidFill>
                          <a:latin typeface="Cambria Math"/>
                        </a:rPr>
                        <m:t>𝑚</m:t>
                      </m:r>
                      <m:acc>
                        <m:accPr>
                          <m:chr m:val="̇"/>
                          <m:ctrlPr>
                            <a:rPr lang="de-DE" b="0" i="1" smtClean="0">
                              <a:solidFill>
                                <a:srgbClr val="0000CC"/>
                              </a:solidFill>
                              <a:latin typeface="Cambria Math"/>
                            </a:rPr>
                          </m:ctrlPr>
                        </m:accPr>
                        <m:e>
                          <m:r>
                            <a:rPr lang="de-DE" b="0" i="1" smtClean="0">
                              <a:solidFill>
                                <a:srgbClr val="0000CC"/>
                              </a:solidFill>
                              <a:latin typeface="Cambria Math"/>
                            </a:rPr>
                            <m:t>𝑣</m:t>
                          </m:r>
                        </m:e>
                      </m:acc>
                      <m:r>
                        <a:rPr lang="de-DE" b="0" i="1" smtClean="0">
                          <a:solidFill>
                            <a:srgbClr val="0000CC"/>
                          </a:solidFill>
                          <a:latin typeface="Cambria Math"/>
                        </a:rPr>
                        <m:t>=</m:t>
                      </m:r>
                      <m:f>
                        <m:fPr>
                          <m:ctrlPr>
                            <a:rPr lang="de-DE" b="0" i="1" smtClean="0">
                              <a:solidFill>
                                <a:srgbClr val="0000CC"/>
                              </a:solidFill>
                              <a:latin typeface="Cambria Math"/>
                            </a:rPr>
                          </m:ctrlPr>
                        </m:fPr>
                        <m:num>
                          <m:r>
                            <a:rPr lang="de-DE" b="0" i="1" smtClean="0">
                              <a:solidFill>
                                <a:srgbClr val="0000CC"/>
                              </a:solidFill>
                              <a:latin typeface="Cambria Math"/>
                            </a:rPr>
                            <m:t>𝑚</m:t>
                          </m:r>
                          <m:sSup>
                            <m:sSupPr>
                              <m:ctrlPr>
                                <a:rPr lang="de-DE" b="0" i="1" smtClean="0">
                                  <a:solidFill>
                                    <a:srgbClr val="0000CC"/>
                                  </a:solidFill>
                                  <a:latin typeface="Cambria Math"/>
                                </a:rPr>
                              </m:ctrlPr>
                            </m:sSupPr>
                            <m:e>
                              <m:r>
                                <a:rPr lang="de-DE" b="0" i="1" smtClean="0">
                                  <a:solidFill>
                                    <a:srgbClr val="0000CC"/>
                                  </a:solidFill>
                                  <a:latin typeface="Cambria Math"/>
                                </a:rPr>
                                <m:t>𝑣</m:t>
                              </m:r>
                            </m:e>
                            <m:sup>
                              <m:r>
                                <a:rPr lang="de-DE" b="0" i="1" smtClean="0">
                                  <a:solidFill>
                                    <a:srgbClr val="0000CC"/>
                                  </a:solidFill>
                                  <a:latin typeface="Cambria Math"/>
                                </a:rPr>
                                <m:t>2</m:t>
                              </m:r>
                            </m:sup>
                          </m:sSup>
                        </m:num>
                        <m:den>
                          <m:r>
                            <a:rPr lang="de-DE" b="0" i="1" smtClean="0">
                              <a:solidFill>
                                <a:srgbClr val="0000CC"/>
                              </a:solidFill>
                              <a:latin typeface="Cambria Math"/>
                              <a:ea typeface="Cambria Math"/>
                            </a:rPr>
                            <m:t>𝜌</m:t>
                          </m:r>
                        </m:den>
                      </m:f>
                    </m:oMath>
                  </m:oMathPara>
                </a14:m>
                <a:endParaRPr lang="en-US" dirty="0">
                  <a:solidFill>
                    <a:srgbClr val="0000CC"/>
                  </a:solidFill>
                </a:endParaRPr>
              </a:p>
            </p:txBody>
          </p:sp>
        </mc:Choice>
        <mc:Fallback xmlns="">
          <p:sp>
            <p:nvSpPr>
              <p:cNvPr id="19" name="Textfeld 18"/>
              <p:cNvSpPr txBox="1">
                <a:spLocks noRot="1" noChangeAspect="1" noMove="1" noResize="1" noEditPoints="1" noAdjustHandles="1" noChangeArrowheads="1" noChangeShapeType="1" noTextEdit="1"/>
              </p:cNvSpPr>
              <p:nvPr/>
            </p:nvSpPr>
            <p:spPr>
              <a:xfrm>
                <a:off x="2700000" y="1620000"/>
                <a:ext cx="1317219" cy="694998"/>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feld 19"/>
              <p:cNvSpPr txBox="1"/>
              <p:nvPr/>
            </p:nvSpPr>
            <p:spPr>
              <a:xfrm>
                <a:off x="540000" y="2520000"/>
                <a:ext cx="5380319" cy="338554"/>
              </a:xfrm>
              <a:prstGeom prst="rect">
                <a:avLst/>
              </a:prstGeom>
              <a:noFill/>
            </p:spPr>
            <p:txBody>
              <a:bodyPr wrap="none" rtlCol="0">
                <a:spAutoFit/>
              </a:bodyPr>
              <a:lstStyle/>
              <a:p>
                <a:r>
                  <a:rPr lang="en-US" sz="1600" dirty="0" smtClean="0"/>
                  <a:t>where the bending radius of charged particle, </a:t>
                </a:r>
                <a14:m>
                  <m:oMath xmlns:m="http://schemas.openxmlformats.org/officeDocument/2006/math">
                    <m:r>
                      <a:rPr lang="en-US" sz="1600" i="1" smtClean="0">
                        <a:latin typeface="Cambria Math"/>
                        <a:ea typeface="Cambria Math"/>
                      </a:rPr>
                      <m:t>𝜌</m:t>
                    </m:r>
                  </m:oMath>
                </a14:m>
                <a:r>
                  <a:rPr lang="en-US" sz="1600" dirty="0" smtClean="0"/>
                  <a:t>, at energy </a:t>
                </a:r>
                <a14:m>
                  <m:oMath xmlns:m="http://schemas.openxmlformats.org/officeDocument/2006/math">
                    <m:sSub>
                      <m:sSubPr>
                        <m:ctrlPr>
                          <a:rPr lang="en-US" sz="1600" i="1" smtClean="0">
                            <a:latin typeface="Cambria Math"/>
                          </a:rPr>
                        </m:ctrlPr>
                      </m:sSubPr>
                      <m:e>
                        <m:r>
                          <a:rPr lang="de-DE" sz="1600" b="0" i="1" smtClean="0">
                            <a:latin typeface="Cambria Math"/>
                          </a:rPr>
                          <m:t>𝐸</m:t>
                        </m:r>
                      </m:e>
                      <m:sub>
                        <m:r>
                          <a:rPr lang="de-DE" sz="1600" b="0" i="1" smtClean="0">
                            <a:latin typeface="Cambria Math"/>
                          </a:rPr>
                          <m:t>𝑒</m:t>
                        </m:r>
                      </m:sub>
                    </m:sSub>
                  </m:oMath>
                </a14:m>
                <a:r>
                  <a:rPr lang="en-US" sz="1600" dirty="0" smtClean="0"/>
                  <a:t> is</a:t>
                </a:r>
                <a:endParaRPr lang="en-US" sz="1600" dirty="0"/>
              </a:p>
            </p:txBody>
          </p:sp>
        </mc:Choice>
        <mc:Fallback xmlns="">
          <p:sp>
            <p:nvSpPr>
              <p:cNvPr id="20" name="Textfeld 19"/>
              <p:cNvSpPr txBox="1">
                <a:spLocks noRot="1" noChangeAspect="1" noMove="1" noResize="1" noEditPoints="1" noAdjustHandles="1" noChangeArrowheads="1" noChangeShapeType="1" noTextEdit="1"/>
              </p:cNvSpPr>
              <p:nvPr/>
            </p:nvSpPr>
            <p:spPr>
              <a:xfrm>
                <a:off x="540000" y="2520000"/>
                <a:ext cx="5380319" cy="338554"/>
              </a:xfrm>
              <a:prstGeom prst="rect">
                <a:avLst/>
              </a:prstGeom>
              <a:blipFill rotWithShape="1">
                <a:blip r:embed="rId7"/>
                <a:stretch>
                  <a:fillRect l="-680" t="-5357"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feld 20"/>
              <p:cNvSpPr txBox="1"/>
              <p:nvPr/>
            </p:nvSpPr>
            <p:spPr>
              <a:xfrm>
                <a:off x="900000" y="2880000"/>
                <a:ext cx="3893630" cy="6773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a:rPr>
                          </m:ctrlPr>
                        </m:fPr>
                        <m:num>
                          <m:r>
                            <a:rPr lang="de-DE" b="0" i="1" smtClean="0">
                              <a:solidFill>
                                <a:srgbClr val="FF0000"/>
                              </a:solidFill>
                              <a:latin typeface="Cambria Math"/>
                            </a:rPr>
                            <m:t>1</m:t>
                          </m:r>
                        </m:num>
                        <m:den>
                          <m:r>
                            <a:rPr lang="en-US" i="1" smtClean="0">
                              <a:solidFill>
                                <a:srgbClr val="FF0000"/>
                              </a:solidFill>
                              <a:latin typeface="Cambria Math"/>
                              <a:ea typeface="Cambria Math"/>
                            </a:rPr>
                            <m:t>𝜌</m:t>
                          </m:r>
                          <m:d>
                            <m:dPr>
                              <m:begChr m:val="["/>
                              <m:endChr m:val="]"/>
                              <m:ctrlPr>
                                <a:rPr lang="en-US" i="1" smtClean="0">
                                  <a:solidFill>
                                    <a:srgbClr val="FF0000"/>
                                  </a:solidFill>
                                  <a:latin typeface="Cambria Math"/>
                                  <a:ea typeface="Cambria Math"/>
                                </a:rPr>
                              </m:ctrlPr>
                            </m:dPr>
                            <m:e>
                              <m:r>
                                <a:rPr lang="de-DE" b="0" i="1" smtClean="0">
                                  <a:solidFill>
                                    <a:srgbClr val="FF0000"/>
                                  </a:solidFill>
                                  <a:latin typeface="Cambria Math"/>
                                  <a:ea typeface="Cambria Math"/>
                                </a:rPr>
                                <m:t>𝑚</m:t>
                              </m:r>
                            </m:e>
                          </m:d>
                        </m:den>
                      </m:f>
                      <m:r>
                        <a:rPr lang="de-DE" b="0" i="1" smtClean="0">
                          <a:solidFill>
                            <a:srgbClr val="FF0000"/>
                          </a:solidFill>
                          <a:latin typeface="Cambria Math"/>
                        </a:rPr>
                        <m:t>=</m:t>
                      </m:r>
                      <m:f>
                        <m:fPr>
                          <m:ctrlPr>
                            <a:rPr lang="de-DE" b="0" i="1" smtClean="0">
                              <a:solidFill>
                                <a:srgbClr val="FF0000"/>
                              </a:solidFill>
                              <a:latin typeface="Cambria Math"/>
                            </a:rPr>
                          </m:ctrlPr>
                        </m:fPr>
                        <m:num>
                          <m:r>
                            <a:rPr lang="de-DE" b="0" i="1" smtClean="0">
                              <a:solidFill>
                                <a:srgbClr val="FF0000"/>
                              </a:solidFill>
                              <a:latin typeface="Cambria Math"/>
                            </a:rPr>
                            <m:t>𝑒</m:t>
                          </m:r>
                          <m:r>
                            <a:rPr lang="de-DE" b="0" i="1" smtClean="0">
                              <a:solidFill>
                                <a:srgbClr val="FF0000"/>
                              </a:solidFill>
                              <a:latin typeface="Cambria Math"/>
                              <a:ea typeface="Cambria Math"/>
                            </a:rPr>
                            <m:t>∙</m:t>
                          </m:r>
                          <m:r>
                            <a:rPr lang="de-DE" b="0" i="1" smtClean="0">
                              <a:solidFill>
                                <a:srgbClr val="FF0000"/>
                              </a:solidFill>
                              <a:latin typeface="Cambria Math"/>
                              <a:ea typeface="Cambria Math"/>
                            </a:rPr>
                            <m:t>𝐵</m:t>
                          </m:r>
                          <m:r>
                            <a:rPr lang="de-DE" b="0" i="1" smtClean="0">
                              <a:solidFill>
                                <a:srgbClr val="FF0000"/>
                              </a:solidFill>
                              <a:latin typeface="Cambria Math"/>
                              <a:ea typeface="Cambria Math"/>
                            </a:rPr>
                            <m:t>∙</m:t>
                          </m:r>
                          <m:r>
                            <a:rPr lang="de-DE" b="0" i="1" smtClean="0">
                              <a:solidFill>
                                <a:srgbClr val="FF0000"/>
                              </a:solidFill>
                              <a:latin typeface="Cambria Math"/>
                              <a:ea typeface="Cambria Math"/>
                            </a:rPr>
                            <m:t>𝑐</m:t>
                          </m:r>
                        </m:num>
                        <m:den>
                          <m:r>
                            <a:rPr lang="de-DE" b="0" i="1" smtClean="0">
                              <a:solidFill>
                                <a:srgbClr val="FF0000"/>
                              </a:solidFill>
                              <a:latin typeface="Cambria Math"/>
                              <a:ea typeface="Cambria Math"/>
                            </a:rPr>
                            <m:t>𝛽</m:t>
                          </m:r>
                          <m:r>
                            <a:rPr lang="de-DE" b="0" i="1" smtClean="0">
                              <a:solidFill>
                                <a:srgbClr val="FF0000"/>
                              </a:solidFill>
                              <a:latin typeface="Cambria Math"/>
                              <a:ea typeface="Cambria Math"/>
                            </a:rPr>
                            <m:t>∙</m:t>
                          </m:r>
                          <m:sSub>
                            <m:sSubPr>
                              <m:ctrlPr>
                                <a:rPr lang="de-DE" b="0" i="1" smtClean="0">
                                  <a:solidFill>
                                    <a:srgbClr val="FF0000"/>
                                  </a:solidFill>
                                  <a:latin typeface="Cambria Math"/>
                                  <a:ea typeface="Cambria Math"/>
                                </a:rPr>
                              </m:ctrlPr>
                            </m:sSubPr>
                            <m:e>
                              <m:r>
                                <a:rPr lang="de-DE" b="0" i="1" smtClean="0">
                                  <a:solidFill>
                                    <a:srgbClr val="FF0000"/>
                                  </a:solidFill>
                                  <a:latin typeface="Cambria Math"/>
                                  <a:ea typeface="Cambria Math"/>
                                </a:rPr>
                                <m:t>𝐸</m:t>
                              </m:r>
                            </m:e>
                            <m:sub>
                              <m:r>
                                <a:rPr lang="de-DE" b="0" i="1" smtClean="0">
                                  <a:solidFill>
                                    <a:srgbClr val="FF0000"/>
                                  </a:solidFill>
                                  <a:latin typeface="Cambria Math"/>
                                  <a:ea typeface="Cambria Math"/>
                                </a:rPr>
                                <m:t>𝑒</m:t>
                              </m:r>
                            </m:sub>
                          </m:sSub>
                        </m:den>
                      </m:f>
                      <m:r>
                        <a:rPr lang="de-DE" b="0" i="1" smtClean="0">
                          <a:solidFill>
                            <a:srgbClr val="FF0000"/>
                          </a:solidFill>
                          <a:latin typeface="Cambria Math"/>
                        </a:rPr>
                        <m:t>=0.2998</m:t>
                      </m:r>
                      <m:f>
                        <m:fPr>
                          <m:ctrlPr>
                            <a:rPr lang="de-DE" b="0" i="1" smtClean="0">
                              <a:solidFill>
                                <a:srgbClr val="FF0000"/>
                              </a:solidFill>
                              <a:latin typeface="Cambria Math"/>
                            </a:rPr>
                          </m:ctrlPr>
                        </m:fPr>
                        <m:num>
                          <m:r>
                            <a:rPr lang="de-DE" b="0" i="1" smtClean="0">
                              <a:solidFill>
                                <a:srgbClr val="FF0000"/>
                              </a:solidFill>
                              <a:latin typeface="Cambria Math"/>
                            </a:rPr>
                            <m:t>𝐵</m:t>
                          </m:r>
                          <m:d>
                            <m:dPr>
                              <m:begChr m:val="["/>
                              <m:endChr m:val="]"/>
                              <m:ctrlPr>
                                <a:rPr lang="de-DE" b="0" i="1" smtClean="0">
                                  <a:solidFill>
                                    <a:srgbClr val="FF0000"/>
                                  </a:solidFill>
                                  <a:latin typeface="Cambria Math"/>
                                </a:rPr>
                              </m:ctrlPr>
                            </m:dPr>
                            <m:e>
                              <m:r>
                                <a:rPr lang="de-DE" b="0" i="1" smtClean="0">
                                  <a:solidFill>
                                    <a:srgbClr val="FF0000"/>
                                  </a:solidFill>
                                  <a:latin typeface="Cambria Math"/>
                                </a:rPr>
                                <m:t>𝑇</m:t>
                              </m:r>
                            </m:e>
                          </m:d>
                        </m:num>
                        <m:den>
                          <m:r>
                            <a:rPr lang="de-DE" b="0" i="1" smtClean="0">
                              <a:solidFill>
                                <a:srgbClr val="FF0000"/>
                              </a:solidFill>
                              <a:latin typeface="Cambria Math"/>
                              <a:ea typeface="Cambria Math"/>
                            </a:rPr>
                            <m:t>𝛽</m:t>
                          </m:r>
                          <m:r>
                            <a:rPr lang="de-DE" b="0" i="1" smtClean="0">
                              <a:solidFill>
                                <a:srgbClr val="FF0000"/>
                              </a:solidFill>
                              <a:latin typeface="Cambria Math"/>
                              <a:ea typeface="Cambria Math"/>
                            </a:rPr>
                            <m:t>∙</m:t>
                          </m:r>
                          <m:sSub>
                            <m:sSubPr>
                              <m:ctrlPr>
                                <a:rPr lang="de-DE" b="0" i="1" smtClean="0">
                                  <a:solidFill>
                                    <a:srgbClr val="FF0000"/>
                                  </a:solidFill>
                                  <a:latin typeface="Cambria Math"/>
                                  <a:ea typeface="Cambria Math"/>
                                </a:rPr>
                              </m:ctrlPr>
                            </m:sSubPr>
                            <m:e>
                              <m:r>
                                <a:rPr lang="de-DE" b="0" i="1" smtClean="0">
                                  <a:solidFill>
                                    <a:srgbClr val="FF0000"/>
                                  </a:solidFill>
                                  <a:latin typeface="Cambria Math"/>
                                  <a:ea typeface="Cambria Math"/>
                                </a:rPr>
                                <m:t>𝐸</m:t>
                              </m:r>
                            </m:e>
                            <m:sub>
                              <m:r>
                                <a:rPr lang="de-DE" b="0" i="1" smtClean="0">
                                  <a:solidFill>
                                    <a:srgbClr val="FF0000"/>
                                  </a:solidFill>
                                  <a:latin typeface="Cambria Math"/>
                                  <a:ea typeface="Cambria Math"/>
                                </a:rPr>
                                <m:t>𝑒</m:t>
                              </m:r>
                            </m:sub>
                          </m:sSub>
                          <m:d>
                            <m:dPr>
                              <m:begChr m:val="["/>
                              <m:endChr m:val="]"/>
                              <m:ctrlPr>
                                <a:rPr lang="de-DE" b="0" i="1" smtClean="0">
                                  <a:solidFill>
                                    <a:srgbClr val="FF0000"/>
                                  </a:solidFill>
                                  <a:latin typeface="Cambria Math"/>
                                  <a:ea typeface="Cambria Math"/>
                                </a:rPr>
                              </m:ctrlPr>
                            </m:dPr>
                            <m:e>
                              <m:r>
                                <a:rPr lang="de-DE" b="0" i="1" smtClean="0">
                                  <a:solidFill>
                                    <a:srgbClr val="FF0000"/>
                                  </a:solidFill>
                                  <a:latin typeface="Cambria Math"/>
                                  <a:ea typeface="Cambria Math"/>
                                </a:rPr>
                                <m:t>𝐺𝑒𝑉</m:t>
                              </m:r>
                            </m:e>
                          </m:d>
                        </m:den>
                      </m:f>
                    </m:oMath>
                  </m:oMathPara>
                </a14:m>
                <a:endParaRPr lang="en-US" dirty="0"/>
              </a:p>
            </p:txBody>
          </p:sp>
        </mc:Choice>
        <mc:Fallback xmlns="">
          <p:sp>
            <p:nvSpPr>
              <p:cNvPr id="21" name="Textfeld 20"/>
              <p:cNvSpPr txBox="1">
                <a:spLocks noRot="1" noChangeAspect="1" noMove="1" noResize="1" noEditPoints="1" noAdjustHandles="1" noChangeArrowheads="1" noChangeShapeType="1" noTextEdit="1"/>
              </p:cNvSpPr>
              <p:nvPr/>
            </p:nvSpPr>
            <p:spPr>
              <a:xfrm>
                <a:off x="900000" y="2880000"/>
                <a:ext cx="3893630" cy="677301"/>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feld 21"/>
              <p:cNvSpPr txBox="1"/>
              <p:nvPr/>
            </p:nvSpPr>
            <p:spPr>
              <a:xfrm>
                <a:off x="2700000" y="3600000"/>
                <a:ext cx="3238259" cy="6948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CC"/>
                          </a:solidFill>
                          <a:latin typeface="Cambria Math"/>
                          <a:ea typeface="Cambria Math"/>
                        </a:rPr>
                        <m:t>𝜌</m:t>
                      </m:r>
                      <m:r>
                        <a:rPr lang="de-DE" b="0" i="1" smtClean="0">
                          <a:solidFill>
                            <a:srgbClr val="0000CC"/>
                          </a:solidFill>
                          <a:latin typeface="Cambria Math"/>
                          <a:ea typeface="Cambria Math"/>
                        </a:rPr>
                        <m:t>=</m:t>
                      </m:r>
                      <m:f>
                        <m:fPr>
                          <m:ctrlPr>
                            <a:rPr lang="de-DE" b="0" i="1" smtClean="0">
                              <a:solidFill>
                                <a:srgbClr val="0000CC"/>
                              </a:solidFill>
                              <a:latin typeface="Cambria Math"/>
                              <a:ea typeface="Cambria Math"/>
                            </a:rPr>
                          </m:ctrlPr>
                        </m:fPr>
                        <m:num>
                          <m:r>
                            <a:rPr lang="de-DE" b="0" i="1" smtClean="0">
                              <a:solidFill>
                                <a:srgbClr val="0000CC"/>
                              </a:solidFill>
                              <a:latin typeface="Cambria Math"/>
                              <a:ea typeface="Cambria Math"/>
                            </a:rPr>
                            <m:t>𝑚𝑣</m:t>
                          </m:r>
                        </m:num>
                        <m:den>
                          <m:r>
                            <a:rPr lang="de-DE" b="0" i="1" smtClean="0">
                              <a:solidFill>
                                <a:srgbClr val="0000CC"/>
                              </a:solidFill>
                              <a:latin typeface="Cambria Math"/>
                              <a:ea typeface="Cambria Math"/>
                            </a:rPr>
                            <m:t>𝑒</m:t>
                          </m:r>
                          <m:r>
                            <a:rPr lang="de-DE" b="0" i="1" smtClean="0">
                              <a:solidFill>
                                <a:srgbClr val="0000CC"/>
                              </a:solidFill>
                              <a:latin typeface="Cambria Math"/>
                              <a:ea typeface="Cambria Math"/>
                            </a:rPr>
                            <m:t>∙</m:t>
                          </m:r>
                          <m:r>
                            <a:rPr lang="de-DE" b="0" i="1" smtClean="0">
                              <a:solidFill>
                                <a:srgbClr val="0000CC"/>
                              </a:solidFill>
                              <a:latin typeface="Cambria Math"/>
                              <a:ea typeface="Cambria Math"/>
                            </a:rPr>
                            <m:t>𝐵</m:t>
                          </m:r>
                        </m:den>
                      </m:f>
                      <m:r>
                        <a:rPr lang="de-DE" b="0" i="1" smtClean="0">
                          <a:solidFill>
                            <a:srgbClr val="0000CC"/>
                          </a:solidFill>
                          <a:latin typeface="Cambria Math"/>
                          <a:ea typeface="Cambria Math"/>
                        </a:rPr>
                        <m:t>=</m:t>
                      </m:r>
                      <m:f>
                        <m:fPr>
                          <m:ctrlPr>
                            <a:rPr lang="de-DE" b="0" i="1" smtClean="0">
                              <a:solidFill>
                                <a:srgbClr val="0000CC"/>
                              </a:solidFill>
                              <a:latin typeface="Cambria Math"/>
                              <a:ea typeface="Cambria Math"/>
                            </a:rPr>
                          </m:ctrlPr>
                        </m:fPr>
                        <m:num>
                          <m:r>
                            <a:rPr lang="de-DE" b="0" i="1" smtClean="0">
                              <a:solidFill>
                                <a:srgbClr val="0000CC"/>
                              </a:solidFill>
                              <a:latin typeface="Cambria Math"/>
                              <a:ea typeface="Cambria Math"/>
                            </a:rPr>
                            <m:t>𝑚</m:t>
                          </m:r>
                          <m:sSup>
                            <m:sSupPr>
                              <m:ctrlPr>
                                <a:rPr lang="de-DE" b="0" i="1" smtClean="0">
                                  <a:solidFill>
                                    <a:srgbClr val="0000CC"/>
                                  </a:solidFill>
                                  <a:latin typeface="Cambria Math"/>
                                  <a:ea typeface="Cambria Math"/>
                                </a:rPr>
                              </m:ctrlPr>
                            </m:sSupPr>
                            <m:e>
                              <m:r>
                                <a:rPr lang="de-DE" b="0" i="1" smtClean="0">
                                  <a:solidFill>
                                    <a:srgbClr val="0000CC"/>
                                  </a:solidFill>
                                  <a:latin typeface="Cambria Math"/>
                                  <a:ea typeface="Cambria Math"/>
                                </a:rPr>
                                <m:t>𝑐</m:t>
                              </m:r>
                            </m:e>
                            <m:sup>
                              <m:r>
                                <a:rPr lang="de-DE" b="0" i="1" smtClean="0">
                                  <a:solidFill>
                                    <a:srgbClr val="0000CC"/>
                                  </a:solidFill>
                                  <a:latin typeface="Cambria Math"/>
                                  <a:ea typeface="Cambria Math"/>
                                </a:rPr>
                                <m:t>2</m:t>
                              </m:r>
                            </m:sup>
                          </m:sSup>
                          <m:r>
                            <a:rPr lang="de-DE" b="0" i="1" smtClean="0">
                              <a:solidFill>
                                <a:srgbClr val="0000CC"/>
                              </a:solidFill>
                              <a:latin typeface="Cambria Math"/>
                              <a:ea typeface="Cambria Math"/>
                            </a:rPr>
                            <m:t>∙</m:t>
                          </m:r>
                          <m:r>
                            <a:rPr lang="de-DE" b="0" i="1" smtClean="0">
                              <a:solidFill>
                                <a:srgbClr val="0000CC"/>
                              </a:solidFill>
                              <a:latin typeface="Cambria Math"/>
                              <a:ea typeface="Cambria Math"/>
                            </a:rPr>
                            <m:t>𝑣</m:t>
                          </m:r>
                        </m:num>
                        <m:den>
                          <m:r>
                            <a:rPr lang="de-DE" b="0" i="1" smtClean="0">
                              <a:solidFill>
                                <a:srgbClr val="0000CC"/>
                              </a:solidFill>
                              <a:latin typeface="Cambria Math"/>
                              <a:ea typeface="Cambria Math"/>
                            </a:rPr>
                            <m:t>𝑒</m:t>
                          </m:r>
                          <m:r>
                            <a:rPr lang="de-DE" b="0" i="1" smtClean="0">
                              <a:solidFill>
                                <a:srgbClr val="0000CC"/>
                              </a:solidFill>
                              <a:latin typeface="Cambria Math"/>
                              <a:ea typeface="Cambria Math"/>
                            </a:rPr>
                            <m:t>∙</m:t>
                          </m:r>
                          <m:r>
                            <a:rPr lang="de-DE" b="0" i="1" smtClean="0">
                              <a:solidFill>
                                <a:srgbClr val="0000CC"/>
                              </a:solidFill>
                              <a:latin typeface="Cambria Math"/>
                              <a:ea typeface="Cambria Math"/>
                            </a:rPr>
                            <m:t>𝐵</m:t>
                          </m:r>
                          <m:r>
                            <a:rPr lang="de-DE" b="0" i="1" smtClean="0">
                              <a:solidFill>
                                <a:srgbClr val="0000CC"/>
                              </a:solidFill>
                              <a:latin typeface="Cambria Math"/>
                              <a:ea typeface="Cambria Math"/>
                            </a:rPr>
                            <m:t>∙</m:t>
                          </m:r>
                          <m:sSup>
                            <m:sSupPr>
                              <m:ctrlPr>
                                <a:rPr lang="de-DE" b="0" i="1" smtClean="0">
                                  <a:solidFill>
                                    <a:srgbClr val="0000CC"/>
                                  </a:solidFill>
                                  <a:latin typeface="Cambria Math"/>
                                  <a:ea typeface="Cambria Math"/>
                                </a:rPr>
                              </m:ctrlPr>
                            </m:sSupPr>
                            <m:e>
                              <m:r>
                                <a:rPr lang="de-DE" b="0" i="1" smtClean="0">
                                  <a:solidFill>
                                    <a:srgbClr val="0000CC"/>
                                  </a:solidFill>
                                  <a:latin typeface="Cambria Math"/>
                                  <a:ea typeface="Cambria Math"/>
                                </a:rPr>
                                <m:t>𝑐</m:t>
                              </m:r>
                            </m:e>
                            <m:sup>
                              <m:r>
                                <a:rPr lang="de-DE" b="0" i="1" smtClean="0">
                                  <a:solidFill>
                                    <a:srgbClr val="0000CC"/>
                                  </a:solidFill>
                                  <a:latin typeface="Cambria Math"/>
                                  <a:ea typeface="Cambria Math"/>
                                </a:rPr>
                                <m:t>2</m:t>
                              </m:r>
                            </m:sup>
                          </m:sSup>
                        </m:den>
                      </m:f>
                      <m:r>
                        <a:rPr lang="de-DE" b="0" i="1" smtClean="0">
                          <a:solidFill>
                            <a:srgbClr val="0000CC"/>
                          </a:solidFill>
                          <a:latin typeface="Cambria Math"/>
                          <a:ea typeface="Cambria Math"/>
                        </a:rPr>
                        <m:t>=</m:t>
                      </m:r>
                      <m:f>
                        <m:fPr>
                          <m:ctrlPr>
                            <a:rPr lang="de-DE" b="0" i="1" smtClean="0">
                              <a:solidFill>
                                <a:srgbClr val="0000CC"/>
                              </a:solidFill>
                              <a:latin typeface="Cambria Math"/>
                              <a:ea typeface="Cambria Math"/>
                            </a:rPr>
                          </m:ctrlPr>
                        </m:fPr>
                        <m:num>
                          <m:sSub>
                            <m:sSubPr>
                              <m:ctrlPr>
                                <a:rPr lang="de-DE" b="0" i="1" smtClean="0">
                                  <a:solidFill>
                                    <a:srgbClr val="0000CC"/>
                                  </a:solidFill>
                                  <a:latin typeface="Cambria Math"/>
                                  <a:ea typeface="Cambria Math"/>
                                </a:rPr>
                              </m:ctrlPr>
                            </m:sSubPr>
                            <m:e>
                              <m:r>
                                <a:rPr lang="de-DE" b="0" i="1" smtClean="0">
                                  <a:solidFill>
                                    <a:srgbClr val="0000CC"/>
                                  </a:solidFill>
                                  <a:latin typeface="Cambria Math"/>
                                  <a:ea typeface="Cambria Math"/>
                                </a:rPr>
                                <m:t>𝐸</m:t>
                              </m:r>
                            </m:e>
                            <m:sub>
                              <m:r>
                                <a:rPr lang="de-DE" b="0" i="1" smtClean="0">
                                  <a:solidFill>
                                    <a:srgbClr val="0000CC"/>
                                  </a:solidFill>
                                  <a:latin typeface="Cambria Math"/>
                                  <a:ea typeface="Cambria Math"/>
                                </a:rPr>
                                <m:t>𝑒</m:t>
                              </m:r>
                            </m:sub>
                          </m:sSub>
                          <m:r>
                            <a:rPr lang="de-DE" b="0" i="1" smtClean="0">
                              <a:solidFill>
                                <a:srgbClr val="0000CC"/>
                              </a:solidFill>
                              <a:latin typeface="Cambria Math"/>
                              <a:ea typeface="Cambria Math"/>
                            </a:rPr>
                            <m:t>∙</m:t>
                          </m:r>
                          <m:r>
                            <a:rPr lang="de-DE" b="0" i="1" smtClean="0">
                              <a:solidFill>
                                <a:srgbClr val="0000CC"/>
                              </a:solidFill>
                              <a:latin typeface="Cambria Math"/>
                              <a:ea typeface="Cambria Math"/>
                            </a:rPr>
                            <m:t>𝛽</m:t>
                          </m:r>
                        </m:num>
                        <m:den>
                          <m:r>
                            <a:rPr lang="de-DE" b="0" i="1" smtClean="0">
                              <a:solidFill>
                                <a:srgbClr val="0000CC"/>
                              </a:solidFill>
                              <a:latin typeface="Cambria Math"/>
                              <a:ea typeface="Cambria Math"/>
                            </a:rPr>
                            <m:t>𝑒</m:t>
                          </m:r>
                          <m:r>
                            <a:rPr lang="de-DE" b="0" i="1" smtClean="0">
                              <a:solidFill>
                                <a:srgbClr val="0000CC"/>
                              </a:solidFill>
                              <a:latin typeface="Cambria Math"/>
                              <a:ea typeface="Cambria Math"/>
                            </a:rPr>
                            <m:t>∙</m:t>
                          </m:r>
                          <m:r>
                            <a:rPr lang="de-DE" b="0" i="1" smtClean="0">
                              <a:solidFill>
                                <a:srgbClr val="0000CC"/>
                              </a:solidFill>
                              <a:latin typeface="Cambria Math"/>
                              <a:ea typeface="Cambria Math"/>
                            </a:rPr>
                            <m:t>𝛽</m:t>
                          </m:r>
                          <m:r>
                            <a:rPr lang="de-DE" b="0" i="1" smtClean="0">
                              <a:solidFill>
                                <a:srgbClr val="0000CC"/>
                              </a:solidFill>
                              <a:latin typeface="Cambria Math"/>
                              <a:ea typeface="Cambria Math"/>
                            </a:rPr>
                            <m:t>∙</m:t>
                          </m:r>
                          <m:r>
                            <a:rPr lang="de-DE" b="0" i="1" smtClean="0">
                              <a:solidFill>
                                <a:srgbClr val="0000CC"/>
                              </a:solidFill>
                              <a:latin typeface="Cambria Math"/>
                              <a:ea typeface="Cambria Math"/>
                            </a:rPr>
                            <m:t>𝑐</m:t>
                          </m:r>
                        </m:den>
                      </m:f>
                    </m:oMath>
                  </m:oMathPara>
                </a14:m>
                <a:endParaRPr lang="en-US" dirty="0"/>
              </a:p>
            </p:txBody>
          </p:sp>
        </mc:Choice>
        <mc:Fallback xmlns="">
          <p:sp>
            <p:nvSpPr>
              <p:cNvPr id="22" name="Textfeld 21"/>
              <p:cNvSpPr txBox="1">
                <a:spLocks noRot="1" noChangeAspect="1" noMove="1" noResize="1" noEditPoints="1" noAdjustHandles="1" noChangeArrowheads="1" noChangeShapeType="1" noTextEdit="1"/>
              </p:cNvSpPr>
              <p:nvPr/>
            </p:nvSpPr>
            <p:spPr>
              <a:xfrm>
                <a:off x="2700000" y="3600000"/>
                <a:ext cx="3238259" cy="694806"/>
              </a:xfrm>
              <a:prstGeom prst="rect">
                <a:avLst/>
              </a:prstGeom>
              <a:blipFill rotWithShape="1">
                <a:blip r:embed="rId9"/>
                <a:stretch>
                  <a:fillRect/>
                </a:stretch>
              </a:blipFill>
            </p:spPr>
            <p:txBody>
              <a:bodyPr/>
              <a:lstStyle/>
              <a:p>
                <a:r>
                  <a:rPr lang="en-US">
                    <a:noFill/>
                  </a:rPr>
                  <a:t> </a:t>
                </a:r>
              </a:p>
            </p:txBody>
          </p:sp>
        </mc:Fallback>
      </mc:AlternateContent>
      <p:sp>
        <p:nvSpPr>
          <p:cNvPr id="23" name="Textfeld 22"/>
          <p:cNvSpPr txBox="1"/>
          <p:nvPr/>
        </p:nvSpPr>
        <p:spPr>
          <a:xfrm>
            <a:off x="1271322" y="3810526"/>
            <a:ext cx="1356462" cy="338554"/>
          </a:xfrm>
          <a:prstGeom prst="rect">
            <a:avLst/>
          </a:prstGeom>
          <a:noFill/>
        </p:spPr>
        <p:txBody>
          <a:bodyPr wrap="none" rtlCol="0">
            <a:spAutoFit/>
          </a:bodyPr>
          <a:lstStyle/>
          <a:p>
            <a:r>
              <a:rPr lang="en-US" sz="1600" dirty="0" err="1" smtClean="0">
                <a:solidFill>
                  <a:srgbClr val="0000CC"/>
                </a:solidFill>
              </a:rPr>
              <a:t>Larmor</a:t>
            </a:r>
            <a:r>
              <a:rPr lang="en-US" sz="1600" dirty="0" smtClean="0">
                <a:solidFill>
                  <a:srgbClr val="0000CC"/>
                </a:solidFill>
              </a:rPr>
              <a:t> radius</a:t>
            </a:r>
            <a:endParaRPr lang="en-US" sz="1600" dirty="0">
              <a:solidFill>
                <a:srgbClr val="0000CC"/>
              </a:solidFill>
            </a:endParaRPr>
          </a:p>
        </p:txBody>
      </p:sp>
      <p:sp>
        <p:nvSpPr>
          <p:cNvPr id="24" name="Textfeld 23"/>
          <p:cNvSpPr txBox="1"/>
          <p:nvPr/>
        </p:nvSpPr>
        <p:spPr>
          <a:xfrm>
            <a:off x="540000" y="4500000"/>
            <a:ext cx="4692310" cy="369332"/>
          </a:xfrm>
          <a:prstGeom prst="rect">
            <a:avLst/>
          </a:prstGeom>
          <a:noFill/>
        </p:spPr>
        <p:txBody>
          <a:bodyPr wrap="none" rtlCol="0">
            <a:spAutoFit/>
          </a:bodyPr>
          <a:lstStyle/>
          <a:p>
            <a:r>
              <a:rPr lang="en-US" dirty="0" smtClean="0"/>
              <a:t>Then the instantaneous radiation power becomes</a:t>
            </a:r>
            <a:endParaRPr lang="en-US" dirty="0"/>
          </a:p>
        </p:txBody>
      </p:sp>
      <mc:AlternateContent xmlns:mc="http://schemas.openxmlformats.org/markup-compatibility/2006" xmlns:a14="http://schemas.microsoft.com/office/drawing/2010/main">
        <mc:Choice Requires="a14">
          <p:sp>
            <p:nvSpPr>
              <p:cNvPr id="25" name="Textfeld 24"/>
              <p:cNvSpPr txBox="1"/>
              <p:nvPr/>
            </p:nvSpPr>
            <p:spPr>
              <a:xfrm>
                <a:off x="900000" y="4860000"/>
                <a:ext cx="4281878" cy="7215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solidFill>
                            <a:srgbClr val="FF0000"/>
                          </a:solidFill>
                          <a:latin typeface="Cambria Math"/>
                        </a:rPr>
                        <m:t>𝑃</m:t>
                      </m:r>
                      <m:r>
                        <a:rPr lang="de-DE" b="0" i="1" smtClean="0">
                          <a:solidFill>
                            <a:srgbClr val="FF0000"/>
                          </a:solidFill>
                          <a:latin typeface="Cambria Math"/>
                        </a:rPr>
                        <m:t>=</m:t>
                      </m:r>
                      <m:f>
                        <m:fPr>
                          <m:ctrlPr>
                            <a:rPr lang="de-DE" b="0" i="1" smtClean="0">
                              <a:solidFill>
                                <a:srgbClr val="FF0000"/>
                              </a:solidFill>
                              <a:latin typeface="Cambria Math"/>
                            </a:rPr>
                          </m:ctrlPr>
                        </m:fPr>
                        <m:num>
                          <m:r>
                            <a:rPr lang="de-DE" b="0" i="1" smtClean="0">
                              <a:solidFill>
                                <a:srgbClr val="FF0000"/>
                              </a:solidFill>
                              <a:latin typeface="Cambria Math"/>
                            </a:rPr>
                            <m:t>2</m:t>
                          </m:r>
                          <m:r>
                            <a:rPr lang="de-DE" b="0" i="1" smtClean="0">
                              <a:solidFill>
                                <a:srgbClr val="FF0000"/>
                              </a:solidFill>
                              <a:latin typeface="Cambria Math"/>
                              <a:ea typeface="Cambria Math"/>
                            </a:rPr>
                            <m:t>∙</m:t>
                          </m:r>
                          <m:r>
                            <a:rPr lang="de-DE" b="0" i="1" smtClean="0">
                              <a:solidFill>
                                <a:srgbClr val="FF0000"/>
                              </a:solidFill>
                              <a:latin typeface="Cambria Math"/>
                              <a:ea typeface="Cambria Math"/>
                            </a:rPr>
                            <m:t>𝑐</m:t>
                          </m:r>
                          <m:r>
                            <a:rPr lang="de-DE" b="0" i="1" smtClean="0">
                              <a:solidFill>
                                <a:srgbClr val="FF0000"/>
                              </a:solidFill>
                              <a:latin typeface="Cambria Math"/>
                              <a:ea typeface="Cambria Math"/>
                            </a:rPr>
                            <m:t>∙</m:t>
                          </m:r>
                          <m:sSub>
                            <m:sSubPr>
                              <m:ctrlPr>
                                <a:rPr lang="de-DE" b="0" i="1" smtClean="0">
                                  <a:solidFill>
                                    <a:srgbClr val="FF0000"/>
                                  </a:solidFill>
                                  <a:latin typeface="Cambria Math"/>
                                  <a:ea typeface="Cambria Math"/>
                                </a:rPr>
                              </m:ctrlPr>
                            </m:sSubPr>
                            <m:e>
                              <m:r>
                                <a:rPr lang="de-DE" b="0" i="1" smtClean="0">
                                  <a:solidFill>
                                    <a:srgbClr val="FF0000"/>
                                  </a:solidFill>
                                  <a:latin typeface="Cambria Math"/>
                                  <a:ea typeface="Cambria Math"/>
                                </a:rPr>
                                <m:t>𝑟</m:t>
                              </m:r>
                            </m:e>
                            <m:sub>
                              <m:r>
                                <a:rPr lang="de-DE" b="0" i="1" smtClean="0">
                                  <a:solidFill>
                                    <a:srgbClr val="FF0000"/>
                                  </a:solidFill>
                                  <a:latin typeface="Cambria Math"/>
                                  <a:ea typeface="Cambria Math"/>
                                </a:rPr>
                                <m:t>𝑒</m:t>
                              </m:r>
                            </m:sub>
                          </m:sSub>
                          <m:r>
                            <a:rPr lang="de-DE" b="0" i="1" smtClean="0">
                              <a:solidFill>
                                <a:srgbClr val="FF0000"/>
                              </a:solidFill>
                              <a:latin typeface="Cambria Math"/>
                              <a:ea typeface="Cambria Math"/>
                            </a:rPr>
                            <m:t>∙</m:t>
                          </m:r>
                          <m:sSub>
                            <m:sSubPr>
                              <m:ctrlPr>
                                <a:rPr lang="de-DE" b="0" i="1" smtClean="0">
                                  <a:solidFill>
                                    <a:srgbClr val="FF0000"/>
                                  </a:solidFill>
                                  <a:latin typeface="Cambria Math"/>
                                  <a:ea typeface="Cambria Math"/>
                                </a:rPr>
                              </m:ctrlPr>
                            </m:sSubPr>
                            <m:e>
                              <m:r>
                                <a:rPr lang="de-DE" b="0" i="1" smtClean="0">
                                  <a:solidFill>
                                    <a:srgbClr val="FF0000"/>
                                  </a:solidFill>
                                  <a:latin typeface="Cambria Math"/>
                                  <a:ea typeface="Cambria Math"/>
                                </a:rPr>
                                <m:t>𝑚</m:t>
                              </m:r>
                            </m:e>
                            <m:sub>
                              <m:r>
                                <a:rPr lang="de-DE" b="0" i="1" smtClean="0">
                                  <a:solidFill>
                                    <a:srgbClr val="FF0000"/>
                                  </a:solidFill>
                                  <a:latin typeface="Cambria Math"/>
                                  <a:ea typeface="Cambria Math"/>
                                </a:rPr>
                                <m:t>𝑒</m:t>
                              </m:r>
                            </m:sub>
                          </m:sSub>
                          <m:sSup>
                            <m:sSupPr>
                              <m:ctrlPr>
                                <a:rPr lang="de-DE" b="0" i="1" smtClean="0">
                                  <a:solidFill>
                                    <a:srgbClr val="FF0000"/>
                                  </a:solidFill>
                                  <a:latin typeface="Cambria Math"/>
                                  <a:ea typeface="Cambria Math"/>
                                </a:rPr>
                              </m:ctrlPr>
                            </m:sSupPr>
                            <m:e>
                              <m:r>
                                <a:rPr lang="de-DE" b="0" i="1" smtClean="0">
                                  <a:solidFill>
                                    <a:srgbClr val="FF0000"/>
                                  </a:solidFill>
                                  <a:latin typeface="Cambria Math"/>
                                  <a:ea typeface="Cambria Math"/>
                                </a:rPr>
                                <m:t>𝑐</m:t>
                              </m:r>
                            </m:e>
                            <m:sup>
                              <m:r>
                                <a:rPr lang="de-DE" b="0" i="1" smtClean="0">
                                  <a:solidFill>
                                    <a:srgbClr val="FF0000"/>
                                  </a:solidFill>
                                  <a:latin typeface="Cambria Math"/>
                                  <a:ea typeface="Cambria Math"/>
                                </a:rPr>
                                <m:t>2</m:t>
                              </m:r>
                            </m:sup>
                          </m:sSup>
                        </m:num>
                        <m:den>
                          <m:r>
                            <a:rPr lang="de-DE" b="0" i="1" smtClean="0">
                              <a:solidFill>
                                <a:srgbClr val="FF0000"/>
                              </a:solidFill>
                              <a:latin typeface="Cambria Math"/>
                            </a:rPr>
                            <m:t>3</m:t>
                          </m:r>
                        </m:den>
                      </m:f>
                      <m:r>
                        <a:rPr lang="de-DE" b="0" i="1" smtClean="0">
                          <a:solidFill>
                            <a:srgbClr val="FF0000"/>
                          </a:solidFill>
                          <a:latin typeface="Cambria Math"/>
                          <a:ea typeface="Cambria Math"/>
                        </a:rPr>
                        <m:t>∙</m:t>
                      </m:r>
                      <m:f>
                        <m:fPr>
                          <m:ctrlPr>
                            <a:rPr lang="de-DE" b="0" i="1" smtClean="0">
                              <a:solidFill>
                                <a:srgbClr val="FF0000"/>
                              </a:solidFill>
                              <a:latin typeface="Cambria Math"/>
                              <a:ea typeface="Cambria Math"/>
                            </a:rPr>
                          </m:ctrlPr>
                        </m:fPr>
                        <m:num>
                          <m:sSup>
                            <m:sSupPr>
                              <m:ctrlPr>
                                <a:rPr lang="de-DE" b="0" i="1" smtClean="0">
                                  <a:solidFill>
                                    <a:srgbClr val="FF0000"/>
                                  </a:solidFill>
                                  <a:latin typeface="Cambria Math"/>
                                  <a:ea typeface="Cambria Math"/>
                                </a:rPr>
                              </m:ctrlPr>
                            </m:sSupPr>
                            <m:e>
                              <m:r>
                                <a:rPr lang="de-DE" b="0" i="1" smtClean="0">
                                  <a:solidFill>
                                    <a:srgbClr val="FF0000"/>
                                  </a:solidFill>
                                  <a:latin typeface="Cambria Math"/>
                                  <a:ea typeface="Cambria Math"/>
                                </a:rPr>
                                <m:t>𝛽</m:t>
                              </m:r>
                            </m:e>
                            <m:sup>
                              <m:r>
                                <a:rPr lang="de-DE" b="0" i="1" smtClean="0">
                                  <a:solidFill>
                                    <a:srgbClr val="FF0000"/>
                                  </a:solidFill>
                                  <a:latin typeface="Cambria Math"/>
                                  <a:ea typeface="Cambria Math"/>
                                </a:rPr>
                                <m:t>4</m:t>
                              </m:r>
                            </m:sup>
                          </m:sSup>
                          <m:r>
                            <a:rPr lang="de-DE" b="0" i="1" smtClean="0">
                              <a:solidFill>
                                <a:srgbClr val="FF0000"/>
                              </a:solidFill>
                              <a:latin typeface="Cambria Math"/>
                              <a:ea typeface="Cambria Math"/>
                            </a:rPr>
                            <m:t>∙</m:t>
                          </m:r>
                          <m:sSup>
                            <m:sSupPr>
                              <m:ctrlPr>
                                <a:rPr lang="de-DE" b="0" i="1" smtClean="0">
                                  <a:solidFill>
                                    <a:srgbClr val="FF0000"/>
                                  </a:solidFill>
                                  <a:latin typeface="Cambria Math"/>
                                  <a:ea typeface="Cambria Math"/>
                                </a:rPr>
                              </m:ctrlPr>
                            </m:sSupPr>
                            <m:e>
                              <m:r>
                                <a:rPr lang="de-DE" b="0" i="1" smtClean="0">
                                  <a:solidFill>
                                    <a:srgbClr val="FF0000"/>
                                  </a:solidFill>
                                  <a:latin typeface="Cambria Math"/>
                                  <a:ea typeface="Cambria Math"/>
                                </a:rPr>
                                <m:t>𝛾</m:t>
                              </m:r>
                            </m:e>
                            <m:sup>
                              <m:r>
                                <a:rPr lang="de-DE" b="0" i="1" smtClean="0">
                                  <a:solidFill>
                                    <a:srgbClr val="FF0000"/>
                                  </a:solidFill>
                                  <a:latin typeface="Cambria Math"/>
                                  <a:ea typeface="Cambria Math"/>
                                </a:rPr>
                                <m:t>4</m:t>
                              </m:r>
                            </m:sup>
                          </m:sSup>
                        </m:num>
                        <m:den>
                          <m:sSup>
                            <m:sSupPr>
                              <m:ctrlPr>
                                <a:rPr lang="de-DE" b="0" i="1" smtClean="0">
                                  <a:solidFill>
                                    <a:srgbClr val="FF0000"/>
                                  </a:solidFill>
                                  <a:latin typeface="Cambria Math"/>
                                  <a:ea typeface="Cambria Math"/>
                                </a:rPr>
                              </m:ctrlPr>
                            </m:sSupPr>
                            <m:e>
                              <m:r>
                                <a:rPr lang="de-DE" b="0" i="1" smtClean="0">
                                  <a:solidFill>
                                    <a:srgbClr val="FF0000"/>
                                  </a:solidFill>
                                  <a:latin typeface="Cambria Math"/>
                                  <a:ea typeface="Cambria Math"/>
                                </a:rPr>
                                <m:t>𝜌</m:t>
                              </m:r>
                            </m:e>
                            <m:sup>
                              <m:r>
                                <a:rPr lang="de-DE" b="0" i="1" smtClean="0">
                                  <a:solidFill>
                                    <a:srgbClr val="FF0000"/>
                                  </a:solidFill>
                                  <a:latin typeface="Cambria Math"/>
                                  <a:ea typeface="Cambria Math"/>
                                </a:rPr>
                                <m:t>2</m:t>
                              </m:r>
                            </m:sup>
                          </m:sSup>
                        </m:den>
                      </m:f>
                      <m:r>
                        <a:rPr lang="de-DE" b="0" i="1" smtClean="0">
                          <a:solidFill>
                            <a:srgbClr val="FF0000"/>
                          </a:solidFill>
                          <a:latin typeface="Cambria Math"/>
                          <a:ea typeface="Cambria Math"/>
                        </a:rPr>
                        <m:t>=</m:t>
                      </m:r>
                      <m:f>
                        <m:fPr>
                          <m:ctrlPr>
                            <a:rPr lang="de-DE" b="0" i="1" smtClean="0">
                              <a:solidFill>
                                <a:srgbClr val="FF0000"/>
                              </a:solidFill>
                              <a:latin typeface="Cambria Math"/>
                              <a:ea typeface="Cambria Math"/>
                            </a:rPr>
                          </m:ctrlPr>
                        </m:fPr>
                        <m:num>
                          <m:r>
                            <a:rPr lang="de-DE" b="0" i="1" smtClean="0">
                              <a:solidFill>
                                <a:srgbClr val="FF0000"/>
                              </a:solidFill>
                              <a:latin typeface="Cambria Math"/>
                              <a:ea typeface="Cambria Math"/>
                            </a:rPr>
                            <m:t>𝑐</m:t>
                          </m:r>
                          <m:r>
                            <a:rPr lang="de-DE" b="0" i="1" smtClean="0">
                              <a:solidFill>
                                <a:srgbClr val="FF0000"/>
                              </a:solidFill>
                              <a:latin typeface="Cambria Math"/>
                              <a:ea typeface="Cambria Math"/>
                            </a:rPr>
                            <m:t>∙</m:t>
                          </m:r>
                          <m:sSub>
                            <m:sSubPr>
                              <m:ctrlPr>
                                <a:rPr lang="de-DE" b="0" i="1" smtClean="0">
                                  <a:solidFill>
                                    <a:srgbClr val="FF0000"/>
                                  </a:solidFill>
                                  <a:latin typeface="Cambria Math"/>
                                  <a:ea typeface="Cambria Math"/>
                                </a:rPr>
                              </m:ctrlPr>
                            </m:sSubPr>
                            <m:e>
                              <m:r>
                                <a:rPr lang="de-DE" b="0" i="1" smtClean="0">
                                  <a:solidFill>
                                    <a:srgbClr val="FF0000"/>
                                  </a:solidFill>
                                  <a:latin typeface="Cambria Math"/>
                                  <a:ea typeface="Cambria Math"/>
                                </a:rPr>
                                <m:t>𝐶</m:t>
                              </m:r>
                            </m:e>
                            <m:sub>
                              <m:r>
                                <a:rPr lang="de-DE" b="0" i="1" smtClean="0">
                                  <a:solidFill>
                                    <a:srgbClr val="FF0000"/>
                                  </a:solidFill>
                                  <a:latin typeface="Cambria Math"/>
                                  <a:ea typeface="Cambria Math"/>
                                </a:rPr>
                                <m:t>𝛾</m:t>
                              </m:r>
                            </m:sub>
                          </m:sSub>
                        </m:num>
                        <m:den>
                          <m:r>
                            <a:rPr lang="de-DE" b="0" i="1" smtClean="0">
                              <a:solidFill>
                                <a:srgbClr val="FF0000"/>
                              </a:solidFill>
                              <a:latin typeface="Cambria Math"/>
                              <a:ea typeface="Cambria Math"/>
                            </a:rPr>
                            <m:t>2</m:t>
                          </m:r>
                          <m:r>
                            <a:rPr lang="de-DE" b="0" i="1" smtClean="0">
                              <a:solidFill>
                                <a:srgbClr val="FF0000"/>
                              </a:solidFill>
                              <a:latin typeface="Cambria Math"/>
                              <a:ea typeface="Cambria Math"/>
                            </a:rPr>
                            <m:t>𝜋</m:t>
                          </m:r>
                        </m:den>
                      </m:f>
                      <m:r>
                        <a:rPr lang="de-DE" b="0" i="1" smtClean="0">
                          <a:solidFill>
                            <a:srgbClr val="FF0000"/>
                          </a:solidFill>
                          <a:latin typeface="Cambria Math"/>
                          <a:ea typeface="Cambria Math"/>
                        </a:rPr>
                        <m:t>∙</m:t>
                      </m:r>
                      <m:f>
                        <m:fPr>
                          <m:ctrlPr>
                            <a:rPr lang="de-DE" b="0" i="1" smtClean="0">
                              <a:solidFill>
                                <a:srgbClr val="FF0000"/>
                              </a:solidFill>
                              <a:latin typeface="Cambria Math"/>
                              <a:ea typeface="Cambria Math"/>
                            </a:rPr>
                          </m:ctrlPr>
                        </m:fPr>
                        <m:num>
                          <m:sSubSup>
                            <m:sSubSupPr>
                              <m:ctrlPr>
                                <a:rPr lang="de-DE" b="0" i="1" smtClean="0">
                                  <a:solidFill>
                                    <a:srgbClr val="FF0000"/>
                                  </a:solidFill>
                                  <a:latin typeface="Cambria Math"/>
                                  <a:ea typeface="Cambria Math"/>
                                </a:rPr>
                              </m:ctrlPr>
                            </m:sSubSupPr>
                            <m:e>
                              <m:r>
                                <a:rPr lang="de-DE" b="0" i="1" smtClean="0">
                                  <a:solidFill>
                                    <a:srgbClr val="FF0000"/>
                                  </a:solidFill>
                                  <a:latin typeface="Cambria Math"/>
                                  <a:ea typeface="Cambria Math"/>
                                </a:rPr>
                                <m:t>𝐸</m:t>
                              </m:r>
                            </m:e>
                            <m:sub>
                              <m:r>
                                <a:rPr lang="de-DE" b="0" i="1" smtClean="0">
                                  <a:solidFill>
                                    <a:srgbClr val="FF0000"/>
                                  </a:solidFill>
                                  <a:latin typeface="Cambria Math"/>
                                  <a:ea typeface="Cambria Math"/>
                                </a:rPr>
                                <m:t>𝑒</m:t>
                              </m:r>
                            </m:sub>
                            <m:sup>
                              <m:r>
                                <a:rPr lang="de-DE" b="0" i="1" smtClean="0">
                                  <a:solidFill>
                                    <a:srgbClr val="FF0000"/>
                                  </a:solidFill>
                                  <a:latin typeface="Cambria Math"/>
                                  <a:ea typeface="Cambria Math"/>
                                </a:rPr>
                                <m:t>4</m:t>
                              </m:r>
                            </m:sup>
                          </m:sSubSup>
                        </m:num>
                        <m:den>
                          <m:sSup>
                            <m:sSupPr>
                              <m:ctrlPr>
                                <a:rPr lang="de-DE" b="0" i="1" smtClean="0">
                                  <a:solidFill>
                                    <a:srgbClr val="FF0000"/>
                                  </a:solidFill>
                                  <a:latin typeface="Cambria Math"/>
                                  <a:ea typeface="Cambria Math"/>
                                </a:rPr>
                              </m:ctrlPr>
                            </m:sSupPr>
                            <m:e>
                              <m:r>
                                <a:rPr lang="de-DE" b="0" i="1" smtClean="0">
                                  <a:solidFill>
                                    <a:srgbClr val="FF0000"/>
                                  </a:solidFill>
                                  <a:latin typeface="Cambria Math"/>
                                  <a:ea typeface="Cambria Math"/>
                                </a:rPr>
                                <m:t>𝜌</m:t>
                              </m:r>
                            </m:e>
                            <m:sup>
                              <m:r>
                                <a:rPr lang="de-DE" b="0" i="1" smtClean="0">
                                  <a:solidFill>
                                    <a:srgbClr val="FF0000"/>
                                  </a:solidFill>
                                  <a:latin typeface="Cambria Math"/>
                                  <a:ea typeface="Cambria Math"/>
                                </a:rPr>
                                <m:t>2</m:t>
                              </m:r>
                            </m:sup>
                          </m:sSup>
                        </m:den>
                      </m:f>
                    </m:oMath>
                  </m:oMathPara>
                </a14:m>
                <a:endParaRPr lang="en-US" dirty="0"/>
              </a:p>
            </p:txBody>
          </p:sp>
        </mc:Choice>
        <mc:Fallback xmlns="">
          <p:sp>
            <p:nvSpPr>
              <p:cNvPr id="25" name="Textfeld 24"/>
              <p:cNvSpPr txBox="1">
                <a:spLocks noRot="1" noChangeAspect="1" noMove="1" noResize="1" noEditPoints="1" noAdjustHandles="1" noChangeArrowheads="1" noChangeShapeType="1" noTextEdit="1"/>
              </p:cNvSpPr>
              <p:nvPr/>
            </p:nvSpPr>
            <p:spPr>
              <a:xfrm>
                <a:off x="900000" y="4860000"/>
                <a:ext cx="4281878" cy="721544"/>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feld 25"/>
              <p:cNvSpPr txBox="1"/>
              <p:nvPr/>
            </p:nvSpPr>
            <p:spPr>
              <a:xfrm>
                <a:off x="5400000" y="4922966"/>
                <a:ext cx="3749744" cy="5956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a:rPr>
                          </m:ctrlPr>
                        </m:sSubPr>
                        <m:e>
                          <m:r>
                            <a:rPr lang="de-DE" sz="1600" b="0" i="1" smtClean="0">
                              <a:latin typeface="Cambria Math"/>
                            </a:rPr>
                            <m:t>𝐶</m:t>
                          </m:r>
                        </m:e>
                        <m:sub>
                          <m:r>
                            <a:rPr lang="en-US" sz="1600" i="1" smtClean="0">
                              <a:latin typeface="Cambria Math"/>
                              <a:ea typeface="Cambria Math"/>
                            </a:rPr>
                            <m:t>𝛾</m:t>
                          </m:r>
                        </m:sub>
                      </m:sSub>
                      <m:r>
                        <a:rPr lang="en-US" sz="1600" i="1" smtClean="0">
                          <a:latin typeface="Cambria Math"/>
                          <a:ea typeface="Cambria Math"/>
                        </a:rPr>
                        <m:t>≡</m:t>
                      </m:r>
                      <m:f>
                        <m:fPr>
                          <m:ctrlPr>
                            <a:rPr lang="en-US" sz="1600" i="1" smtClean="0">
                              <a:latin typeface="Cambria Math"/>
                              <a:ea typeface="Cambria Math"/>
                            </a:rPr>
                          </m:ctrlPr>
                        </m:fPr>
                        <m:num>
                          <m:r>
                            <a:rPr lang="de-DE" sz="1600" b="0" i="1" smtClean="0">
                              <a:latin typeface="Cambria Math"/>
                              <a:ea typeface="Cambria Math"/>
                            </a:rPr>
                            <m:t>4</m:t>
                          </m:r>
                          <m:r>
                            <a:rPr lang="de-DE" sz="1600" b="0" i="1" smtClean="0">
                              <a:latin typeface="Cambria Math"/>
                              <a:ea typeface="Cambria Math"/>
                            </a:rPr>
                            <m:t>𝜋</m:t>
                          </m:r>
                        </m:num>
                        <m:den>
                          <m:r>
                            <a:rPr lang="de-DE" sz="1600" b="0" i="1" smtClean="0">
                              <a:latin typeface="Cambria Math"/>
                              <a:ea typeface="Cambria Math"/>
                            </a:rPr>
                            <m:t>3</m:t>
                          </m:r>
                        </m:den>
                      </m:f>
                      <m:r>
                        <a:rPr lang="en-US" sz="1600" i="1" smtClean="0">
                          <a:latin typeface="Cambria Math"/>
                          <a:ea typeface="Cambria Math"/>
                        </a:rPr>
                        <m:t>∙</m:t>
                      </m:r>
                      <m:f>
                        <m:fPr>
                          <m:ctrlPr>
                            <a:rPr lang="en-US" sz="1600" i="1" smtClean="0">
                              <a:latin typeface="Cambria Math"/>
                              <a:ea typeface="Cambria Math"/>
                            </a:rPr>
                          </m:ctrlPr>
                        </m:fPr>
                        <m:num>
                          <m:sSub>
                            <m:sSubPr>
                              <m:ctrlPr>
                                <a:rPr lang="en-US" sz="1600" i="1" smtClean="0">
                                  <a:latin typeface="Cambria Math"/>
                                  <a:ea typeface="Cambria Math"/>
                                </a:rPr>
                              </m:ctrlPr>
                            </m:sSubPr>
                            <m:e>
                              <m:r>
                                <a:rPr lang="de-DE" sz="1600" b="0" i="1" smtClean="0">
                                  <a:latin typeface="Cambria Math"/>
                                  <a:ea typeface="Cambria Math"/>
                                </a:rPr>
                                <m:t>𝑟</m:t>
                              </m:r>
                            </m:e>
                            <m:sub>
                              <m:r>
                                <a:rPr lang="de-DE" sz="1600" b="0" i="1" smtClean="0">
                                  <a:latin typeface="Cambria Math"/>
                                  <a:ea typeface="Cambria Math"/>
                                </a:rPr>
                                <m:t>𝑒</m:t>
                              </m:r>
                            </m:sub>
                          </m:sSub>
                        </m:num>
                        <m:den>
                          <m:sSup>
                            <m:sSupPr>
                              <m:ctrlPr>
                                <a:rPr lang="en-US" sz="1600" i="1" smtClean="0">
                                  <a:latin typeface="Cambria Math"/>
                                  <a:ea typeface="Cambria Math"/>
                                </a:rPr>
                              </m:ctrlPr>
                            </m:sSupPr>
                            <m:e>
                              <m:d>
                                <m:dPr>
                                  <m:ctrlPr>
                                    <a:rPr lang="en-US" sz="1600" i="1" smtClean="0">
                                      <a:latin typeface="Cambria Math"/>
                                      <a:ea typeface="Cambria Math"/>
                                    </a:rPr>
                                  </m:ctrlPr>
                                </m:dPr>
                                <m:e>
                                  <m:sSub>
                                    <m:sSubPr>
                                      <m:ctrlPr>
                                        <a:rPr lang="en-US" sz="1600" i="1" smtClean="0">
                                          <a:latin typeface="Cambria Math"/>
                                          <a:ea typeface="Cambria Math"/>
                                        </a:rPr>
                                      </m:ctrlPr>
                                    </m:sSubPr>
                                    <m:e>
                                      <m:r>
                                        <a:rPr lang="de-DE" sz="1600" b="0" i="1" smtClean="0">
                                          <a:latin typeface="Cambria Math"/>
                                          <a:ea typeface="Cambria Math"/>
                                        </a:rPr>
                                        <m:t>𝑚</m:t>
                                      </m:r>
                                    </m:e>
                                    <m:sub>
                                      <m:r>
                                        <a:rPr lang="de-DE" sz="1600" b="0" i="1" smtClean="0">
                                          <a:latin typeface="Cambria Math"/>
                                          <a:ea typeface="Cambria Math"/>
                                        </a:rPr>
                                        <m:t>𝑒</m:t>
                                      </m:r>
                                    </m:sub>
                                  </m:sSub>
                                  <m:sSup>
                                    <m:sSupPr>
                                      <m:ctrlPr>
                                        <a:rPr lang="en-US" sz="1600" i="1" smtClean="0">
                                          <a:latin typeface="Cambria Math"/>
                                          <a:ea typeface="Cambria Math"/>
                                        </a:rPr>
                                      </m:ctrlPr>
                                    </m:sSupPr>
                                    <m:e>
                                      <m:r>
                                        <a:rPr lang="de-DE" sz="1600" b="0" i="1" smtClean="0">
                                          <a:latin typeface="Cambria Math"/>
                                          <a:ea typeface="Cambria Math"/>
                                        </a:rPr>
                                        <m:t>𝑐</m:t>
                                      </m:r>
                                    </m:e>
                                    <m:sup>
                                      <m:r>
                                        <a:rPr lang="de-DE" sz="1600" b="0" i="1" smtClean="0">
                                          <a:latin typeface="Cambria Math"/>
                                          <a:ea typeface="Cambria Math"/>
                                        </a:rPr>
                                        <m:t>2</m:t>
                                      </m:r>
                                    </m:sup>
                                  </m:sSup>
                                </m:e>
                              </m:d>
                            </m:e>
                            <m:sup>
                              <m:r>
                                <a:rPr lang="de-DE" sz="1600" b="0" i="1" smtClean="0">
                                  <a:latin typeface="Cambria Math"/>
                                  <a:ea typeface="Cambria Math"/>
                                </a:rPr>
                                <m:t>3</m:t>
                              </m:r>
                            </m:sup>
                          </m:sSup>
                        </m:den>
                      </m:f>
                      <m:r>
                        <a:rPr lang="de-DE" sz="1600" b="0" i="1" smtClean="0">
                          <a:latin typeface="Cambria Math"/>
                          <a:ea typeface="Cambria Math"/>
                        </a:rPr>
                        <m:t>=8.85∙</m:t>
                      </m:r>
                      <m:sSup>
                        <m:sSupPr>
                          <m:ctrlPr>
                            <a:rPr lang="de-DE" sz="1600" b="0" i="1" smtClean="0">
                              <a:latin typeface="Cambria Math"/>
                              <a:ea typeface="Cambria Math"/>
                            </a:rPr>
                          </m:ctrlPr>
                        </m:sSupPr>
                        <m:e>
                          <m:r>
                            <a:rPr lang="de-DE" sz="1600" b="0" i="1" smtClean="0">
                              <a:latin typeface="Cambria Math"/>
                              <a:ea typeface="Cambria Math"/>
                            </a:rPr>
                            <m:t>10</m:t>
                          </m:r>
                        </m:e>
                        <m:sup>
                          <m:r>
                            <a:rPr lang="de-DE" sz="1600" b="0" i="1" smtClean="0">
                              <a:latin typeface="Cambria Math"/>
                              <a:ea typeface="Cambria Math"/>
                            </a:rPr>
                            <m:t>−5</m:t>
                          </m:r>
                        </m:sup>
                      </m:sSup>
                      <m:r>
                        <a:rPr lang="de-DE" sz="1600" b="0" i="1" smtClean="0">
                          <a:latin typeface="Cambria Math"/>
                          <a:ea typeface="Cambria Math"/>
                        </a:rPr>
                        <m:t> </m:t>
                      </m:r>
                      <m:d>
                        <m:dPr>
                          <m:begChr m:val="["/>
                          <m:endChr m:val="]"/>
                          <m:ctrlPr>
                            <a:rPr lang="de-DE" sz="1600" b="0" i="1" smtClean="0">
                              <a:latin typeface="Cambria Math"/>
                              <a:ea typeface="Cambria Math"/>
                            </a:rPr>
                          </m:ctrlPr>
                        </m:dPr>
                        <m:e>
                          <m:f>
                            <m:fPr>
                              <m:ctrlPr>
                                <a:rPr lang="de-DE" sz="1600" b="0" i="1" smtClean="0">
                                  <a:latin typeface="Cambria Math"/>
                                  <a:ea typeface="Cambria Math"/>
                                </a:rPr>
                              </m:ctrlPr>
                            </m:fPr>
                            <m:num>
                              <m:r>
                                <a:rPr lang="de-DE" sz="1600" b="0" i="1" smtClean="0">
                                  <a:latin typeface="Cambria Math"/>
                                  <a:ea typeface="Cambria Math"/>
                                </a:rPr>
                                <m:t>𝑚</m:t>
                              </m:r>
                            </m:num>
                            <m:den>
                              <m:sSup>
                                <m:sSupPr>
                                  <m:ctrlPr>
                                    <a:rPr lang="de-DE" sz="1600" b="0" i="1" smtClean="0">
                                      <a:latin typeface="Cambria Math"/>
                                      <a:ea typeface="Cambria Math"/>
                                    </a:rPr>
                                  </m:ctrlPr>
                                </m:sSupPr>
                                <m:e>
                                  <m:r>
                                    <a:rPr lang="de-DE" sz="1600" b="0" i="1" smtClean="0">
                                      <a:latin typeface="Cambria Math"/>
                                      <a:ea typeface="Cambria Math"/>
                                    </a:rPr>
                                    <m:t>𝐺𝑒𝑉</m:t>
                                  </m:r>
                                </m:e>
                                <m:sup>
                                  <m:r>
                                    <a:rPr lang="de-DE" sz="1600" b="0" i="1" smtClean="0">
                                      <a:latin typeface="Cambria Math"/>
                                      <a:ea typeface="Cambria Math"/>
                                    </a:rPr>
                                    <m:t>3</m:t>
                                  </m:r>
                                </m:sup>
                              </m:sSup>
                            </m:den>
                          </m:f>
                        </m:e>
                      </m:d>
                    </m:oMath>
                  </m:oMathPara>
                </a14:m>
                <a:endParaRPr lang="en-US" sz="1600" dirty="0"/>
              </a:p>
            </p:txBody>
          </p:sp>
        </mc:Choice>
        <mc:Fallback xmlns="">
          <p:sp>
            <p:nvSpPr>
              <p:cNvPr id="26" name="Textfeld 25"/>
              <p:cNvSpPr txBox="1">
                <a:spLocks noRot="1" noChangeAspect="1" noMove="1" noResize="1" noEditPoints="1" noAdjustHandles="1" noChangeArrowheads="1" noChangeShapeType="1" noTextEdit="1"/>
              </p:cNvSpPr>
              <p:nvPr/>
            </p:nvSpPr>
            <p:spPr>
              <a:xfrm>
                <a:off x="5400000" y="4922966"/>
                <a:ext cx="3749744" cy="595612"/>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feld 26"/>
              <p:cNvSpPr txBox="1"/>
              <p:nvPr/>
            </p:nvSpPr>
            <p:spPr>
              <a:xfrm>
                <a:off x="7380000" y="5868000"/>
                <a:ext cx="1628331" cy="4978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a:rPr>
                          </m:ctrlPr>
                        </m:sSubPr>
                        <m:e>
                          <m:r>
                            <a:rPr lang="de-DE" sz="1400" b="0" i="1" smtClean="0">
                              <a:latin typeface="Cambria Math"/>
                            </a:rPr>
                            <m:t>𝑟</m:t>
                          </m:r>
                        </m:e>
                        <m:sub>
                          <m:r>
                            <a:rPr lang="de-DE" sz="1400" b="0" i="1" smtClean="0">
                              <a:latin typeface="Cambria Math"/>
                            </a:rPr>
                            <m:t>𝑒</m:t>
                          </m:r>
                        </m:sub>
                      </m:sSub>
                      <m:r>
                        <a:rPr lang="de-DE" sz="1400" b="0" i="1" smtClean="0">
                          <a:latin typeface="Cambria Math"/>
                        </a:rPr>
                        <m:t>=</m:t>
                      </m:r>
                      <m:f>
                        <m:fPr>
                          <m:ctrlPr>
                            <a:rPr lang="de-DE" sz="1400" b="0" i="1" smtClean="0">
                              <a:latin typeface="Cambria Math"/>
                            </a:rPr>
                          </m:ctrlPr>
                        </m:fPr>
                        <m:num>
                          <m:r>
                            <a:rPr lang="de-DE" sz="1400" b="0" i="1" smtClean="0">
                              <a:latin typeface="Cambria Math"/>
                            </a:rPr>
                            <m:t>𝑒</m:t>
                          </m:r>
                        </m:num>
                        <m:den>
                          <m:r>
                            <a:rPr lang="de-DE" sz="1400" b="0" i="1" smtClean="0">
                              <a:latin typeface="Cambria Math"/>
                            </a:rPr>
                            <m:t>4</m:t>
                          </m:r>
                          <m:r>
                            <a:rPr lang="de-DE" sz="1400" b="0" i="1" smtClean="0">
                              <a:latin typeface="Cambria Math"/>
                              <a:ea typeface="Cambria Math"/>
                            </a:rPr>
                            <m:t>𝜋</m:t>
                          </m:r>
                          <m:r>
                            <a:rPr lang="de-DE" sz="1400" b="0" i="1" smtClean="0">
                              <a:latin typeface="Cambria Math"/>
                              <a:ea typeface="Cambria Math"/>
                            </a:rPr>
                            <m:t>∙</m:t>
                          </m:r>
                          <m:sSub>
                            <m:sSubPr>
                              <m:ctrlPr>
                                <a:rPr lang="de-DE" sz="1400" b="0" i="1" smtClean="0">
                                  <a:latin typeface="Cambria Math"/>
                                  <a:ea typeface="Cambria Math"/>
                                </a:rPr>
                              </m:ctrlPr>
                            </m:sSubPr>
                            <m:e>
                              <m:r>
                                <a:rPr lang="de-DE" sz="1400" b="0" i="1" smtClean="0">
                                  <a:latin typeface="Cambria Math"/>
                                  <a:ea typeface="Cambria Math"/>
                                </a:rPr>
                                <m:t>𝜀</m:t>
                              </m:r>
                            </m:e>
                            <m:sub>
                              <m:r>
                                <a:rPr lang="de-DE" sz="1400" b="0" i="1" smtClean="0">
                                  <a:latin typeface="Cambria Math"/>
                                  <a:ea typeface="Cambria Math"/>
                                </a:rPr>
                                <m:t>0</m:t>
                              </m:r>
                            </m:sub>
                          </m:sSub>
                          <m:r>
                            <a:rPr lang="de-DE" sz="1400" b="0" i="1" smtClean="0">
                              <a:latin typeface="Cambria Math"/>
                              <a:ea typeface="Cambria Math"/>
                            </a:rPr>
                            <m:t>∙</m:t>
                          </m:r>
                          <m:sSub>
                            <m:sSubPr>
                              <m:ctrlPr>
                                <a:rPr lang="de-DE" sz="1400" b="0" i="1" smtClean="0">
                                  <a:latin typeface="Cambria Math"/>
                                  <a:ea typeface="Cambria Math"/>
                                </a:rPr>
                              </m:ctrlPr>
                            </m:sSubPr>
                            <m:e>
                              <m:r>
                                <a:rPr lang="de-DE" sz="1400" b="0" i="1" smtClean="0">
                                  <a:latin typeface="Cambria Math"/>
                                  <a:ea typeface="Cambria Math"/>
                                </a:rPr>
                                <m:t>𝑚</m:t>
                              </m:r>
                            </m:e>
                            <m:sub>
                              <m:r>
                                <a:rPr lang="de-DE" sz="1400" b="0" i="1" smtClean="0">
                                  <a:latin typeface="Cambria Math"/>
                                  <a:ea typeface="Cambria Math"/>
                                </a:rPr>
                                <m:t>𝑒</m:t>
                              </m:r>
                            </m:sub>
                          </m:sSub>
                          <m:sSup>
                            <m:sSupPr>
                              <m:ctrlPr>
                                <a:rPr lang="de-DE" sz="1400" b="0" i="1" smtClean="0">
                                  <a:latin typeface="Cambria Math"/>
                                  <a:ea typeface="Cambria Math"/>
                                </a:rPr>
                              </m:ctrlPr>
                            </m:sSupPr>
                            <m:e>
                              <m:r>
                                <a:rPr lang="de-DE" sz="1400" b="0" i="1" smtClean="0">
                                  <a:latin typeface="Cambria Math"/>
                                  <a:ea typeface="Cambria Math"/>
                                </a:rPr>
                                <m:t>𝑐</m:t>
                              </m:r>
                            </m:e>
                            <m:sup>
                              <m:r>
                                <a:rPr lang="de-DE" sz="1400" b="0" i="1" smtClean="0">
                                  <a:latin typeface="Cambria Math"/>
                                  <a:ea typeface="Cambria Math"/>
                                </a:rPr>
                                <m:t>2</m:t>
                              </m:r>
                            </m:sup>
                          </m:sSup>
                        </m:den>
                      </m:f>
                    </m:oMath>
                  </m:oMathPara>
                </a14:m>
                <a:endParaRPr lang="en-US" sz="1400" dirty="0"/>
              </a:p>
            </p:txBody>
          </p:sp>
        </mc:Choice>
        <mc:Fallback xmlns="">
          <p:sp>
            <p:nvSpPr>
              <p:cNvPr id="27" name="Textfeld 26"/>
              <p:cNvSpPr txBox="1">
                <a:spLocks noRot="1" noChangeAspect="1" noMove="1" noResize="1" noEditPoints="1" noAdjustHandles="1" noChangeArrowheads="1" noChangeShapeType="1" noTextEdit="1"/>
              </p:cNvSpPr>
              <p:nvPr/>
            </p:nvSpPr>
            <p:spPr>
              <a:xfrm>
                <a:off x="7380000" y="5868000"/>
                <a:ext cx="1628331" cy="497829"/>
              </a:xfrm>
              <a:prstGeom prst="rect">
                <a:avLst/>
              </a:prstGeom>
              <a:blipFill rotWithShape="1">
                <a:blip r:embed="rId12"/>
                <a:stretch>
                  <a:fillRect/>
                </a:stretch>
              </a:blipFill>
            </p:spPr>
            <p:txBody>
              <a:bodyPr/>
              <a:lstStyle/>
              <a:p>
                <a:r>
                  <a:rPr lang="en-US">
                    <a:noFill/>
                  </a:rPr>
                  <a:t> </a:t>
                </a:r>
              </a:p>
            </p:txBody>
          </p:sp>
        </mc:Fallback>
      </mc:AlternateContent>
      <p:sp>
        <p:nvSpPr>
          <p:cNvPr id="28" name="Textfeld 27"/>
          <p:cNvSpPr txBox="1"/>
          <p:nvPr/>
        </p:nvSpPr>
        <p:spPr>
          <a:xfrm>
            <a:off x="5400000" y="5940000"/>
            <a:ext cx="1903085" cy="307777"/>
          </a:xfrm>
          <a:prstGeom prst="rect">
            <a:avLst/>
          </a:prstGeom>
          <a:noFill/>
        </p:spPr>
        <p:txBody>
          <a:bodyPr wrap="none" rtlCol="0">
            <a:spAutoFit/>
          </a:bodyPr>
          <a:lstStyle/>
          <a:p>
            <a:r>
              <a:rPr lang="en-US" sz="1400" dirty="0" smtClean="0"/>
              <a:t>classical electron radius</a:t>
            </a:r>
            <a:endParaRPr lang="en-US" sz="1400" dirty="0"/>
          </a:p>
        </p:txBody>
      </p:sp>
    </p:spTree>
    <p:extLst>
      <p:ext uri="{BB962C8B-B14F-4D97-AF65-F5344CB8AC3E}">
        <p14:creationId xmlns:p14="http://schemas.microsoft.com/office/powerpoint/2010/main" val="133828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Synchrotron Radiation </a:t>
            </a:r>
            <a:r>
              <a:rPr lang="en-US" dirty="0"/>
              <a:t>P</a:t>
            </a:r>
            <a:r>
              <a:rPr lang="en-US" dirty="0" smtClean="0"/>
              <a:t>ower and Energy </a:t>
            </a:r>
            <a:r>
              <a:rPr lang="en-US" dirty="0"/>
              <a:t>L</a:t>
            </a:r>
            <a:r>
              <a:rPr lang="en-US" dirty="0" smtClean="0"/>
              <a:t>oss for </a:t>
            </a:r>
            <a:r>
              <a:rPr lang="en-US" dirty="0"/>
              <a:t>E</a:t>
            </a:r>
            <a:r>
              <a:rPr lang="en-US" dirty="0" smtClean="0"/>
              <a:t>lectrons</a:t>
            </a:r>
            <a:endParaRPr lang="en-US" dirty="0"/>
          </a:p>
        </p:txBody>
      </p:sp>
      <p:sp>
        <p:nvSpPr>
          <p:cNvPr id="4" name="Textfeld 3"/>
          <p:cNvSpPr txBox="1"/>
          <p:nvPr/>
        </p:nvSpPr>
        <p:spPr>
          <a:xfrm>
            <a:off x="539552" y="720000"/>
            <a:ext cx="5843266" cy="338554"/>
          </a:xfrm>
          <a:prstGeom prst="rect">
            <a:avLst/>
          </a:prstGeom>
          <a:noFill/>
        </p:spPr>
        <p:txBody>
          <a:bodyPr wrap="none" rtlCol="0">
            <a:spAutoFit/>
          </a:bodyPr>
          <a:lstStyle/>
          <a:p>
            <a:pPr marL="285750" indent="-285750">
              <a:buFont typeface="Wingdings" panose="05000000000000000000" pitchFamily="2" charset="2"/>
              <a:buChar char="v"/>
            </a:pPr>
            <a:r>
              <a:rPr lang="en-US" sz="1600" dirty="0" smtClean="0">
                <a:solidFill>
                  <a:srgbClr val="0000CC"/>
                </a:solidFill>
              </a:rPr>
              <a:t> </a:t>
            </a:r>
            <a:r>
              <a:rPr lang="en-US" sz="1600" dirty="0" smtClean="0"/>
              <a:t>Instantaneous Synchrotron Radiation Power for a single </a:t>
            </a:r>
            <a:r>
              <a:rPr lang="en-US" sz="1600" dirty="0" smtClean="0">
                <a:solidFill>
                  <a:srgbClr val="FF0000"/>
                </a:solidFill>
              </a:rPr>
              <a:t>electron</a:t>
            </a:r>
            <a:endParaRPr lang="en-US" sz="1600" dirty="0">
              <a:solidFill>
                <a:srgbClr val="FF0000"/>
              </a:solidFill>
            </a:endParaRPr>
          </a:p>
        </p:txBody>
      </p:sp>
      <mc:AlternateContent xmlns:mc="http://schemas.openxmlformats.org/markup-compatibility/2006" xmlns:a14="http://schemas.microsoft.com/office/drawing/2010/main">
        <mc:Choice Requires="a14">
          <p:sp>
            <p:nvSpPr>
              <p:cNvPr id="6" name="Textfeld 5"/>
              <p:cNvSpPr txBox="1"/>
              <p:nvPr/>
            </p:nvSpPr>
            <p:spPr>
              <a:xfrm>
                <a:off x="1800000" y="1080000"/>
                <a:ext cx="3185231" cy="6938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CC"/>
                              </a:solidFill>
                              <a:latin typeface="Cambria Math"/>
                            </a:rPr>
                          </m:ctrlPr>
                        </m:sSubPr>
                        <m:e>
                          <m:r>
                            <a:rPr lang="de-DE" b="0" i="1" smtClean="0">
                              <a:solidFill>
                                <a:srgbClr val="0000CC"/>
                              </a:solidFill>
                              <a:latin typeface="Cambria Math"/>
                            </a:rPr>
                            <m:t>𝑃</m:t>
                          </m:r>
                        </m:e>
                        <m:sub>
                          <m:r>
                            <a:rPr lang="en-US" i="1" smtClean="0">
                              <a:solidFill>
                                <a:srgbClr val="0000CC"/>
                              </a:solidFill>
                              <a:latin typeface="Cambria Math"/>
                              <a:ea typeface="Cambria Math"/>
                            </a:rPr>
                            <m:t>𝛾</m:t>
                          </m:r>
                        </m:sub>
                      </m:sSub>
                      <m:d>
                        <m:dPr>
                          <m:begChr m:val="["/>
                          <m:endChr m:val="]"/>
                          <m:ctrlPr>
                            <a:rPr lang="en-US" i="1" smtClean="0">
                              <a:solidFill>
                                <a:srgbClr val="0000CC"/>
                              </a:solidFill>
                              <a:latin typeface="Cambria Math"/>
                            </a:rPr>
                          </m:ctrlPr>
                        </m:dPr>
                        <m:e>
                          <m:f>
                            <m:fPr>
                              <m:type m:val="lin"/>
                              <m:ctrlPr>
                                <a:rPr lang="en-US" i="1" smtClean="0">
                                  <a:solidFill>
                                    <a:srgbClr val="0000CC"/>
                                  </a:solidFill>
                                  <a:latin typeface="Cambria Math"/>
                                </a:rPr>
                              </m:ctrlPr>
                            </m:fPr>
                            <m:num>
                              <m:r>
                                <a:rPr lang="de-DE" b="0" i="1" smtClean="0">
                                  <a:solidFill>
                                    <a:srgbClr val="0000CC"/>
                                  </a:solidFill>
                                  <a:latin typeface="Cambria Math"/>
                                </a:rPr>
                                <m:t>𝐺𝑒𝑉</m:t>
                              </m:r>
                            </m:num>
                            <m:den>
                              <m:r>
                                <a:rPr lang="de-DE" b="0" i="1" smtClean="0">
                                  <a:solidFill>
                                    <a:srgbClr val="0000CC"/>
                                  </a:solidFill>
                                  <a:latin typeface="Cambria Math"/>
                                </a:rPr>
                                <m:t>𝑠</m:t>
                              </m:r>
                            </m:den>
                          </m:f>
                        </m:e>
                      </m:d>
                      <m:r>
                        <a:rPr lang="de-DE" b="0" i="1" smtClean="0">
                          <a:solidFill>
                            <a:srgbClr val="0000CC"/>
                          </a:solidFill>
                          <a:latin typeface="Cambria Math"/>
                        </a:rPr>
                        <m:t>=</m:t>
                      </m:r>
                      <m:f>
                        <m:fPr>
                          <m:ctrlPr>
                            <a:rPr lang="de-DE" b="0" i="1" smtClean="0">
                              <a:solidFill>
                                <a:srgbClr val="0000CC"/>
                              </a:solidFill>
                              <a:latin typeface="Cambria Math"/>
                            </a:rPr>
                          </m:ctrlPr>
                        </m:fPr>
                        <m:num>
                          <m:r>
                            <a:rPr lang="de-DE" b="0" i="1" smtClean="0">
                              <a:solidFill>
                                <a:srgbClr val="0000CC"/>
                              </a:solidFill>
                              <a:latin typeface="Cambria Math"/>
                            </a:rPr>
                            <m:t>𝑐</m:t>
                          </m:r>
                          <m:r>
                            <a:rPr lang="de-DE" b="0" i="1" smtClean="0">
                              <a:solidFill>
                                <a:srgbClr val="0000CC"/>
                              </a:solidFill>
                              <a:latin typeface="Cambria Math"/>
                              <a:ea typeface="Cambria Math"/>
                            </a:rPr>
                            <m:t>∙</m:t>
                          </m:r>
                          <m:sSub>
                            <m:sSubPr>
                              <m:ctrlPr>
                                <a:rPr lang="de-DE" b="0" i="1" smtClean="0">
                                  <a:solidFill>
                                    <a:srgbClr val="0000CC"/>
                                  </a:solidFill>
                                  <a:latin typeface="Cambria Math"/>
                                  <a:ea typeface="Cambria Math"/>
                                </a:rPr>
                              </m:ctrlPr>
                            </m:sSubPr>
                            <m:e>
                              <m:r>
                                <a:rPr lang="de-DE" b="0" i="1" smtClean="0">
                                  <a:solidFill>
                                    <a:srgbClr val="0000CC"/>
                                  </a:solidFill>
                                  <a:latin typeface="Cambria Math"/>
                                  <a:ea typeface="Cambria Math"/>
                                </a:rPr>
                                <m:t>𝐶</m:t>
                              </m:r>
                            </m:e>
                            <m:sub>
                              <m:r>
                                <a:rPr lang="de-DE" b="0" i="1" smtClean="0">
                                  <a:solidFill>
                                    <a:srgbClr val="0000CC"/>
                                  </a:solidFill>
                                  <a:latin typeface="Cambria Math"/>
                                  <a:ea typeface="Cambria Math"/>
                                </a:rPr>
                                <m:t>𝛾</m:t>
                              </m:r>
                            </m:sub>
                          </m:sSub>
                        </m:num>
                        <m:den>
                          <m:r>
                            <a:rPr lang="de-DE" b="0" i="1" smtClean="0">
                              <a:solidFill>
                                <a:srgbClr val="0000CC"/>
                              </a:solidFill>
                              <a:latin typeface="Cambria Math"/>
                            </a:rPr>
                            <m:t>2</m:t>
                          </m:r>
                          <m:r>
                            <a:rPr lang="de-DE" b="0" i="1" smtClean="0">
                              <a:solidFill>
                                <a:srgbClr val="0000CC"/>
                              </a:solidFill>
                              <a:latin typeface="Cambria Math"/>
                              <a:ea typeface="Cambria Math"/>
                            </a:rPr>
                            <m:t>𝜋</m:t>
                          </m:r>
                        </m:den>
                      </m:f>
                      <m:r>
                        <a:rPr lang="de-DE" b="0" i="1" smtClean="0">
                          <a:solidFill>
                            <a:srgbClr val="0000CC"/>
                          </a:solidFill>
                          <a:latin typeface="Cambria Math"/>
                          <a:ea typeface="Cambria Math"/>
                        </a:rPr>
                        <m:t>∙</m:t>
                      </m:r>
                      <m:f>
                        <m:fPr>
                          <m:ctrlPr>
                            <a:rPr lang="de-DE" b="0" i="1" smtClean="0">
                              <a:solidFill>
                                <a:srgbClr val="0000CC"/>
                              </a:solidFill>
                              <a:latin typeface="Cambria Math"/>
                              <a:ea typeface="Cambria Math"/>
                            </a:rPr>
                          </m:ctrlPr>
                        </m:fPr>
                        <m:num>
                          <m:sSup>
                            <m:sSupPr>
                              <m:ctrlPr>
                                <a:rPr lang="de-DE" b="0" i="1" smtClean="0">
                                  <a:solidFill>
                                    <a:srgbClr val="0000CC"/>
                                  </a:solidFill>
                                  <a:latin typeface="Cambria Math"/>
                                  <a:ea typeface="Cambria Math"/>
                                </a:rPr>
                              </m:ctrlPr>
                            </m:sSupPr>
                            <m:e>
                              <m:r>
                                <a:rPr lang="de-DE" b="0" i="1" smtClean="0">
                                  <a:solidFill>
                                    <a:srgbClr val="0000CC"/>
                                  </a:solidFill>
                                  <a:latin typeface="Cambria Math"/>
                                  <a:ea typeface="Cambria Math"/>
                                </a:rPr>
                                <m:t>𝐸</m:t>
                              </m:r>
                            </m:e>
                            <m:sup>
                              <m:r>
                                <a:rPr lang="de-DE" b="0" i="1" smtClean="0">
                                  <a:solidFill>
                                    <a:srgbClr val="0000CC"/>
                                  </a:solidFill>
                                  <a:latin typeface="Cambria Math"/>
                                  <a:ea typeface="Cambria Math"/>
                                </a:rPr>
                                <m:t>4</m:t>
                              </m:r>
                            </m:sup>
                          </m:sSup>
                          <m:d>
                            <m:dPr>
                              <m:begChr m:val="["/>
                              <m:endChr m:val="]"/>
                              <m:ctrlPr>
                                <a:rPr lang="de-DE" b="0" i="1" smtClean="0">
                                  <a:solidFill>
                                    <a:srgbClr val="0000CC"/>
                                  </a:solidFill>
                                  <a:latin typeface="Cambria Math"/>
                                  <a:ea typeface="Cambria Math"/>
                                </a:rPr>
                              </m:ctrlPr>
                            </m:dPr>
                            <m:e>
                              <m:sSup>
                                <m:sSupPr>
                                  <m:ctrlPr>
                                    <a:rPr lang="de-DE" b="0" i="1" smtClean="0">
                                      <a:solidFill>
                                        <a:srgbClr val="0000CC"/>
                                      </a:solidFill>
                                      <a:latin typeface="Cambria Math"/>
                                      <a:ea typeface="Cambria Math"/>
                                    </a:rPr>
                                  </m:ctrlPr>
                                </m:sSupPr>
                                <m:e>
                                  <m:r>
                                    <a:rPr lang="de-DE" b="0" i="1" smtClean="0">
                                      <a:solidFill>
                                        <a:srgbClr val="0000CC"/>
                                      </a:solidFill>
                                      <a:latin typeface="Cambria Math"/>
                                      <a:ea typeface="Cambria Math"/>
                                    </a:rPr>
                                    <m:t>𝐺𝑒𝑉</m:t>
                                  </m:r>
                                </m:e>
                                <m:sup>
                                  <m:r>
                                    <a:rPr lang="de-DE" b="0" i="1" smtClean="0">
                                      <a:solidFill>
                                        <a:srgbClr val="0000CC"/>
                                      </a:solidFill>
                                      <a:latin typeface="Cambria Math"/>
                                      <a:ea typeface="Cambria Math"/>
                                    </a:rPr>
                                    <m:t>4</m:t>
                                  </m:r>
                                </m:sup>
                              </m:sSup>
                            </m:e>
                          </m:d>
                        </m:num>
                        <m:den>
                          <m:sSup>
                            <m:sSupPr>
                              <m:ctrlPr>
                                <a:rPr lang="de-DE" b="0" i="1" smtClean="0">
                                  <a:solidFill>
                                    <a:srgbClr val="0000CC"/>
                                  </a:solidFill>
                                  <a:latin typeface="Cambria Math"/>
                                  <a:ea typeface="Cambria Math"/>
                                </a:rPr>
                              </m:ctrlPr>
                            </m:sSupPr>
                            <m:e>
                              <m:r>
                                <a:rPr lang="de-DE" b="0" i="1" smtClean="0">
                                  <a:solidFill>
                                    <a:srgbClr val="0000CC"/>
                                  </a:solidFill>
                                  <a:latin typeface="Cambria Math"/>
                                  <a:ea typeface="Cambria Math"/>
                                </a:rPr>
                                <m:t>𝜌</m:t>
                              </m:r>
                            </m:e>
                            <m:sup>
                              <m:r>
                                <a:rPr lang="de-DE" b="0" i="1" smtClean="0">
                                  <a:solidFill>
                                    <a:srgbClr val="0000CC"/>
                                  </a:solidFill>
                                  <a:latin typeface="Cambria Math"/>
                                  <a:ea typeface="Cambria Math"/>
                                </a:rPr>
                                <m:t>2</m:t>
                              </m:r>
                            </m:sup>
                          </m:sSup>
                          <m:d>
                            <m:dPr>
                              <m:begChr m:val="["/>
                              <m:endChr m:val="]"/>
                              <m:ctrlPr>
                                <a:rPr lang="de-DE" b="0" i="1" smtClean="0">
                                  <a:solidFill>
                                    <a:srgbClr val="0000CC"/>
                                  </a:solidFill>
                                  <a:latin typeface="Cambria Math"/>
                                  <a:ea typeface="Cambria Math"/>
                                </a:rPr>
                              </m:ctrlPr>
                            </m:dPr>
                            <m:e>
                              <m:sSup>
                                <m:sSupPr>
                                  <m:ctrlPr>
                                    <a:rPr lang="de-DE" b="0" i="1" smtClean="0">
                                      <a:solidFill>
                                        <a:srgbClr val="0000CC"/>
                                      </a:solidFill>
                                      <a:latin typeface="Cambria Math"/>
                                      <a:ea typeface="Cambria Math"/>
                                    </a:rPr>
                                  </m:ctrlPr>
                                </m:sSupPr>
                                <m:e>
                                  <m:r>
                                    <a:rPr lang="de-DE" b="0" i="1" smtClean="0">
                                      <a:solidFill>
                                        <a:srgbClr val="0000CC"/>
                                      </a:solidFill>
                                      <a:latin typeface="Cambria Math"/>
                                      <a:ea typeface="Cambria Math"/>
                                    </a:rPr>
                                    <m:t>𝑚</m:t>
                                  </m:r>
                                </m:e>
                                <m:sup>
                                  <m:r>
                                    <a:rPr lang="de-DE" b="0" i="1" smtClean="0">
                                      <a:solidFill>
                                        <a:srgbClr val="0000CC"/>
                                      </a:solidFill>
                                      <a:latin typeface="Cambria Math"/>
                                      <a:ea typeface="Cambria Math"/>
                                    </a:rPr>
                                    <m:t>2</m:t>
                                  </m:r>
                                </m:sup>
                              </m:sSup>
                            </m:e>
                          </m:d>
                        </m:den>
                      </m:f>
                    </m:oMath>
                  </m:oMathPara>
                </a14:m>
                <a:endParaRPr lang="en-US" dirty="0">
                  <a:solidFill>
                    <a:srgbClr val="0000CC"/>
                  </a:solidFill>
                </a:endParaRPr>
              </a:p>
            </p:txBody>
          </p:sp>
        </mc:Choice>
        <mc:Fallback xmlns="">
          <p:sp>
            <p:nvSpPr>
              <p:cNvPr id="6" name="Textfeld 5"/>
              <p:cNvSpPr txBox="1">
                <a:spLocks noRot="1" noChangeAspect="1" noMove="1" noResize="1" noEditPoints="1" noAdjustHandles="1" noChangeArrowheads="1" noChangeShapeType="1" noTextEdit="1"/>
              </p:cNvSpPr>
              <p:nvPr/>
            </p:nvSpPr>
            <p:spPr>
              <a:xfrm>
                <a:off x="1800000" y="1080000"/>
                <a:ext cx="3185231" cy="693844"/>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feld 6"/>
              <p:cNvSpPr txBox="1"/>
              <p:nvPr/>
            </p:nvSpPr>
            <p:spPr>
              <a:xfrm>
                <a:off x="5760000" y="1135111"/>
                <a:ext cx="2788199" cy="583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de-DE" b="0" i="1" smtClean="0">
                              <a:latin typeface="Cambria Math"/>
                            </a:rPr>
                            <m:t>𝐶</m:t>
                          </m:r>
                        </m:e>
                        <m:sub>
                          <m:r>
                            <a:rPr lang="en-US" i="1" smtClean="0">
                              <a:latin typeface="Cambria Math"/>
                              <a:ea typeface="Cambria Math"/>
                            </a:rPr>
                            <m:t>𝛾</m:t>
                          </m:r>
                        </m:sub>
                      </m:sSub>
                      <m:r>
                        <a:rPr lang="de-DE" b="0" i="1" smtClean="0">
                          <a:latin typeface="Cambria Math"/>
                        </a:rPr>
                        <m:t>=8.8575</m:t>
                      </m:r>
                      <m:r>
                        <a:rPr lang="de-DE" b="0" i="1" smtClean="0">
                          <a:latin typeface="Cambria Math"/>
                          <a:ea typeface="Cambria Math"/>
                        </a:rPr>
                        <m:t>∙</m:t>
                      </m:r>
                      <m:sSup>
                        <m:sSupPr>
                          <m:ctrlPr>
                            <a:rPr lang="de-DE" b="0" i="1" smtClean="0">
                              <a:latin typeface="Cambria Math"/>
                              <a:ea typeface="Cambria Math"/>
                            </a:rPr>
                          </m:ctrlPr>
                        </m:sSupPr>
                        <m:e>
                          <m:r>
                            <a:rPr lang="de-DE" b="0" i="1" smtClean="0">
                              <a:latin typeface="Cambria Math"/>
                              <a:ea typeface="Cambria Math"/>
                            </a:rPr>
                            <m:t>10</m:t>
                          </m:r>
                        </m:e>
                        <m:sup>
                          <m:r>
                            <a:rPr lang="de-DE" b="0" i="1" smtClean="0">
                              <a:latin typeface="Cambria Math"/>
                              <a:ea typeface="Cambria Math"/>
                            </a:rPr>
                            <m:t>−5</m:t>
                          </m:r>
                        </m:sup>
                      </m:sSup>
                      <m:r>
                        <a:rPr lang="de-DE" b="0" i="1" smtClean="0">
                          <a:latin typeface="Cambria Math"/>
                          <a:ea typeface="Cambria Math"/>
                        </a:rPr>
                        <m:t> </m:t>
                      </m:r>
                      <m:f>
                        <m:fPr>
                          <m:ctrlPr>
                            <a:rPr lang="de-DE" b="0" i="1" smtClean="0">
                              <a:latin typeface="Cambria Math"/>
                              <a:ea typeface="Cambria Math"/>
                            </a:rPr>
                          </m:ctrlPr>
                        </m:fPr>
                        <m:num>
                          <m:r>
                            <a:rPr lang="de-DE" b="0" i="1" smtClean="0">
                              <a:latin typeface="Cambria Math"/>
                              <a:ea typeface="Cambria Math"/>
                            </a:rPr>
                            <m:t>𝑚</m:t>
                          </m:r>
                        </m:num>
                        <m:den>
                          <m:sSup>
                            <m:sSupPr>
                              <m:ctrlPr>
                                <a:rPr lang="de-DE" b="0" i="1" smtClean="0">
                                  <a:latin typeface="Cambria Math"/>
                                  <a:ea typeface="Cambria Math"/>
                                </a:rPr>
                              </m:ctrlPr>
                            </m:sSupPr>
                            <m:e>
                              <m:r>
                                <a:rPr lang="de-DE" b="0" i="1" smtClean="0">
                                  <a:latin typeface="Cambria Math"/>
                                  <a:ea typeface="Cambria Math"/>
                                </a:rPr>
                                <m:t>𝐺𝑒𝑉</m:t>
                              </m:r>
                            </m:e>
                            <m:sup>
                              <m:r>
                                <a:rPr lang="de-DE" b="0" i="1" smtClean="0">
                                  <a:latin typeface="Cambria Math"/>
                                  <a:ea typeface="Cambria Math"/>
                                </a:rPr>
                                <m:t>3</m:t>
                              </m:r>
                            </m:sup>
                          </m:sSup>
                        </m:den>
                      </m:f>
                    </m:oMath>
                  </m:oMathPara>
                </a14:m>
                <a:endParaRPr lang="en-US" dirty="0"/>
              </a:p>
            </p:txBody>
          </p:sp>
        </mc:Choice>
        <mc:Fallback xmlns="">
          <p:sp>
            <p:nvSpPr>
              <p:cNvPr id="7" name="Textfeld 6"/>
              <p:cNvSpPr txBox="1">
                <a:spLocks noRot="1" noChangeAspect="1" noMove="1" noResize="1" noEditPoints="1" noAdjustHandles="1" noChangeArrowheads="1" noChangeShapeType="1" noTextEdit="1"/>
              </p:cNvSpPr>
              <p:nvPr/>
            </p:nvSpPr>
            <p:spPr>
              <a:xfrm>
                <a:off x="5760000" y="1135111"/>
                <a:ext cx="2788199" cy="583621"/>
              </a:xfrm>
              <a:prstGeom prst="rect">
                <a:avLst/>
              </a:prstGeom>
              <a:blipFill rotWithShape="1">
                <a:blip r:embed="rId4"/>
                <a:stretch>
                  <a:fillRect/>
                </a:stretch>
              </a:blipFill>
            </p:spPr>
            <p:txBody>
              <a:bodyPr/>
              <a:lstStyle/>
              <a:p>
                <a:r>
                  <a:rPr lang="en-US">
                    <a:noFill/>
                  </a:rPr>
                  <a:t> </a:t>
                </a:r>
              </a:p>
            </p:txBody>
          </p:sp>
        </mc:Fallback>
      </mc:AlternateContent>
      <p:sp>
        <p:nvSpPr>
          <p:cNvPr id="8" name="Textfeld 7"/>
          <p:cNvSpPr txBox="1"/>
          <p:nvPr/>
        </p:nvSpPr>
        <p:spPr>
          <a:xfrm>
            <a:off x="5185412" y="1257645"/>
            <a:ext cx="550151" cy="338554"/>
          </a:xfrm>
          <a:prstGeom prst="rect">
            <a:avLst/>
          </a:prstGeom>
          <a:noFill/>
        </p:spPr>
        <p:txBody>
          <a:bodyPr wrap="none" rtlCol="0">
            <a:spAutoFit/>
          </a:bodyPr>
          <a:lstStyle/>
          <a:p>
            <a:r>
              <a:rPr lang="en-US" sz="1600" dirty="0" smtClean="0"/>
              <a:t>with</a:t>
            </a:r>
            <a:endParaRPr lang="en-US" sz="1600" dirty="0"/>
          </a:p>
        </p:txBody>
      </p:sp>
      <mc:AlternateContent xmlns:mc="http://schemas.openxmlformats.org/markup-compatibility/2006" xmlns:a14="http://schemas.microsoft.com/office/drawing/2010/main">
        <mc:Choice Requires="a14">
          <p:sp>
            <p:nvSpPr>
              <p:cNvPr id="9" name="Textfeld 8"/>
              <p:cNvSpPr txBox="1"/>
              <p:nvPr/>
            </p:nvSpPr>
            <p:spPr>
              <a:xfrm>
                <a:off x="540000" y="1980000"/>
                <a:ext cx="8008199" cy="604396"/>
              </a:xfrm>
              <a:prstGeom prst="rect">
                <a:avLst/>
              </a:prstGeom>
              <a:noFill/>
            </p:spPr>
            <p:txBody>
              <a:bodyPr wrap="square" rtlCol="0">
                <a:spAutoFit/>
              </a:bodyPr>
              <a:lstStyle/>
              <a:p>
                <a:pPr marL="285750" indent="-285750">
                  <a:buFont typeface="Wingdings" panose="05000000000000000000" pitchFamily="2" charset="2"/>
                  <a:buChar char="v"/>
                </a:pPr>
                <a:r>
                  <a:rPr lang="en-US" sz="1600" dirty="0" smtClean="0">
                    <a:solidFill>
                      <a:srgbClr val="0000CC"/>
                    </a:solidFill>
                  </a:rPr>
                  <a:t> </a:t>
                </a:r>
                <a:r>
                  <a:rPr lang="en-US" sz="1600" dirty="0" smtClean="0"/>
                  <a:t>Energy loss per turn for a single particle in an isomagnetic lattice with bending radius </a:t>
                </a:r>
                <a14:m>
                  <m:oMath xmlns:m="http://schemas.openxmlformats.org/officeDocument/2006/math">
                    <m:r>
                      <a:rPr lang="en-US" sz="1600" i="1" smtClean="0">
                        <a:solidFill>
                          <a:srgbClr val="0000CC"/>
                        </a:solidFill>
                        <a:latin typeface="Cambria Math"/>
                        <a:ea typeface="Cambria Math"/>
                      </a:rPr>
                      <m:t>𝜌</m:t>
                    </m:r>
                  </m:oMath>
                </a14:m>
                <a:r>
                  <a:rPr lang="en-US" sz="1600" dirty="0" smtClean="0">
                    <a:solidFill>
                      <a:srgbClr val="0000CC"/>
                    </a:solidFill>
                  </a:rPr>
                  <a:t> </a:t>
                </a:r>
                <a:r>
                  <a:rPr lang="en-US" sz="1600" dirty="0" smtClean="0"/>
                  <a:t>is given by integrating </a:t>
                </a:r>
                <a14:m>
                  <m:oMath xmlns:m="http://schemas.openxmlformats.org/officeDocument/2006/math">
                    <m:sSub>
                      <m:sSubPr>
                        <m:ctrlPr>
                          <a:rPr lang="en-US" sz="1600" i="1" smtClean="0">
                            <a:solidFill>
                              <a:srgbClr val="0000CC"/>
                            </a:solidFill>
                            <a:latin typeface="Cambria Math"/>
                          </a:rPr>
                        </m:ctrlPr>
                      </m:sSubPr>
                      <m:e>
                        <m:r>
                          <a:rPr lang="de-DE" sz="1600" b="0" i="1" smtClean="0">
                            <a:solidFill>
                              <a:srgbClr val="0000CC"/>
                            </a:solidFill>
                            <a:latin typeface="Cambria Math"/>
                          </a:rPr>
                          <m:t>𝑃</m:t>
                        </m:r>
                      </m:e>
                      <m:sub>
                        <m:r>
                          <a:rPr lang="en-US" sz="1600" i="1" smtClean="0">
                            <a:solidFill>
                              <a:srgbClr val="0000CC"/>
                            </a:solidFill>
                            <a:latin typeface="Cambria Math"/>
                            <a:ea typeface="Cambria Math"/>
                          </a:rPr>
                          <m:t>𝛾</m:t>
                        </m:r>
                      </m:sub>
                    </m:sSub>
                  </m:oMath>
                </a14:m>
                <a:r>
                  <a:rPr lang="en-US" sz="1600" dirty="0" smtClean="0"/>
                  <a:t> over the lattice</a:t>
                </a:r>
                <a:endParaRPr lang="en-US" sz="1600" dirty="0"/>
              </a:p>
            </p:txBody>
          </p:sp>
        </mc:Choice>
        <mc:Fallback xmlns="">
          <p:sp>
            <p:nvSpPr>
              <p:cNvPr id="9" name="Textfeld 8"/>
              <p:cNvSpPr txBox="1">
                <a:spLocks noRot="1" noChangeAspect="1" noMove="1" noResize="1" noEditPoints="1" noAdjustHandles="1" noChangeArrowheads="1" noChangeShapeType="1" noTextEdit="1"/>
              </p:cNvSpPr>
              <p:nvPr/>
            </p:nvSpPr>
            <p:spPr>
              <a:xfrm>
                <a:off x="540000" y="1980000"/>
                <a:ext cx="8008199" cy="604396"/>
              </a:xfrm>
              <a:prstGeom prst="rect">
                <a:avLst/>
              </a:prstGeom>
              <a:blipFill rotWithShape="1">
                <a:blip r:embed="rId5"/>
                <a:stretch>
                  <a:fillRect l="-305" t="-3030"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feld 9"/>
              <p:cNvSpPr txBox="1"/>
              <p:nvPr/>
            </p:nvSpPr>
            <p:spPr>
              <a:xfrm>
                <a:off x="1800000" y="2520000"/>
                <a:ext cx="2812437" cy="7210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CC"/>
                          </a:solidFill>
                          <a:latin typeface="Cambria Math"/>
                          <a:ea typeface="Cambria Math"/>
                        </a:rPr>
                        <m:t>∆</m:t>
                      </m:r>
                      <m:r>
                        <a:rPr lang="de-DE" b="0" i="1" smtClean="0">
                          <a:solidFill>
                            <a:srgbClr val="0000CC"/>
                          </a:solidFill>
                          <a:latin typeface="Cambria Math"/>
                          <a:ea typeface="Cambria Math"/>
                        </a:rPr>
                        <m:t>𝐸</m:t>
                      </m:r>
                      <m:d>
                        <m:dPr>
                          <m:begChr m:val="["/>
                          <m:endChr m:val="]"/>
                          <m:ctrlPr>
                            <a:rPr lang="de-DE" b="0" i="1" smtClean="0">
                              <a:solidFill>
                                <a:srgbClr val="0000CC"/>
                              </a:solidFill>
                              <a:latin typeface="Cambria Math"/>
                              <a:ea typeface="Cambria Math"/>
                            </a:rPr>
                          </m:ctrlPr>
                        </m:dPr>
                        <m:e>
                          <m:r>
                            <a:rPr lang="de-DE" b="0" i="1" smtClean="0">
                              <a:solidFill>
                                <a:srgbClr val="0000CC"/>
                              </a:solidFill>
                              <a:latin typeface="Cambria Math"/>
                              <a:ea typeface="Cambria Math"/>
                            </a:rPr>
                            <m:t>𝐺𝑒𝑉</m:t>
                          </m:r>
                        </m:e>
                      </m:d>
                      <m:r>
                        <a:rPr lang="de-DE" b="0" i="1" smtClean="0">
                          <a:solidFill>
                            <a:srgbClr val="0000CC"/>
                          </a:solidFill>
                          <a:latin typeface="Cambria Math"/>
                          <a:ea typeface="Cambria Math"/>
                        </a:rPr>
                        <m:t>=</m:t>
                      </m:r>
                      <m:sSub>
                        <m:sSubPr>
                          <m:ctrlPr>
                            <a:rPr lang="de-DE" b="0" i="1" smtClean="0">
                              <a:solidFill>
                                <a:srgbClr val="0000CC"/>
                              </a:solidFill>
                              <a:latin typeface="Cambria Math"/>
                              <a:ea typeface="Cambria Math"/>
                            </a:rPr>
                          </m:ctrlPr>
                        </m:sSubPr>
                        <m:e>
                          <m:r>
                            <a:rPr lang="de-DE" b="0" i="1" smtClean="0">
                              <a:solidFill>
                                <a:srgbClr val="0000CC"/>
                              </a:solidFill>
                              <a:latin typeface="Cambria Math"/>
                              <a:ea typeface="Cambria Math"/>
                            </a:rPr>
                            <m:t>𝐶</m:t>
                          </m:r>
                        </m:e>
                        <m:sub>
                          <m:r>
                            <a:rPr lang="de-DE" b="0" i="1" smtClean="0">
                              <a:solidFill>
                                <a:srgbClr val="0000CC"/>
                              </a:solidFill>
                              <a:latin typeface="Cambria Math"/>
                              <a:ea typeface="Cambria Math"/>
                            </a:rPr>
                            <m:t>𝛾</m:t>
                          </m:r>
                        </m:sub>
                      </m:sSub>
                      <m:r>
                        <a:rPr lang="de-DE" b="0" i="1" smtClean="0">
                          <a:solidFill>
                            <a:srgbClr val="0000CC"/>
                          </a:solidFill>
                          <a:latin typeface="Cambria Math"/>
                          <a:ea typeface="Cambria Math"/>
                        </a:rPr>
                        <m:t>∙</m:t>
                      </m:r>
                      <m:f>
                        <m:fPr>
                          <m:ctrlPr>
                            <a:rPr lang="de-DE" b="0" i="1" smtClean="0">
                              <a:solidFill>
                                <a:srgbClr val="0000CC"/>
                              </a:solidFill>
                              <a:latin typeface="Cambria Math"/>
                              <a:ea typeface="Cambria Math"/>
                            </a:rPr>
                          </m:ctrlPr>
                        </m:fPr>
                        <m:num>
                          <m:sSup>
                            <m:sSupPr>
                              <m:ctrlPr>
                                <a:rPr lang="de-DE" b="0" i="1" smtClean="0">
                                  <a:solidFill>
                                    <a:srgbClr val="0000CC"/>
                                  </a:solidFill>
                                  <a:latin typeface="Cambria Math"/>
                                  <a:ea typeface="Cambria Math"/>
                                </a:rPr>
                              </m:ctrlPr>
                            </m:sSupPr>
                            <m:e>
                              <m:r>
                                <a:rPr lang="de-DE" b="0" i="1" smtClean="0">
                                  <a:solidFill>
                                    <a:srgbClr val="0000CC"/>
                                  </a:solidFill>
                                  <a:latin typeface="Cambria Math"/>
                                  <a:ea typeface="Cambria Math"/>
                                </a:rPr>
                                <m:t>𝐸</m:t>
                              </m:r>
                            </m:e>
                            <m:sup>
                              <m:r>
                                <a:rPr lang="de-DE" b="0" i="1" smtClean="0">
                                  <a:solidFill>
                                    <a:srgbClr val="0000CC"/>
                                  </a:solidFill>
                                  <a:latin typeface="Cambria Math"/>
                                  <a:ea typeface="Cambria Math"/>
                                </a:rPr>
                                <m:t>4</m:t>
                              </m:r>
                            </m:sup>
                          </m:sSup>
                          <m:d>
                            <m:dPr>
                              <m:begChr m:val="["/>
                              <m:endChr m:val="]"/>
                              <m:ctrlPr>
                                <a:rPr lang="de-DE" b="0" i="1" smtClean="0">
                                  <a:solidFill>
                                    <a:srgbClr val="0000CC"/>
                                  </a:solidFill>
                                  <a:latin typeface="Cambria Math"/>
                                  <a:ea typeface="Cambria Math"/>
                                </a:rPr>
                              </m:ctrlPr>
                            </m:dPr>
                            <m:e>
                              <m:sSup>
                                <m:sSupPr>
                                  <m:ctrlPr>
                                    <a:rPr lang="de-DE" b="0" i="1" smtClean="0">
                                      <a:solidFill>
                                        <a:srgbClr val="0000CC"/>
                                      </a:solidFill>
                                      <a:latin typeface="Cambria Math"/>
                                      <a:ea typeface="Cambria Math"/>
                                    </a:rPr>
                                  </m:ctrlPr>
                                </m:sSupPr>
                                <m:e>
                                  <m:r>
                                    <a:rPr lang="de-DE" b="0" i="1" smtClean="0">
                                      <a:solidFill>
                                        <a:srgbClr val="0000CC"/>
                                      </a:solidFill>
                                      <a:latin typeface="Cambria Math"/>
                                      <a:ea typeface="Cambria Math"/>
                                    </a:rPr>
                                    <m:t>𝐺𝑒𝑉</m:t>
                                  </m:r>
                                </m:e>
                                <m:sup>
                                  <m:r>
                                    <a:rPr lang="de-DE" b="0" i="1" smtClean="0">
                                      <a:solidFill>
                                        <a:srgbClr val="0000CC"/>
                                      </a:solidFill>
                                      <a:latin typeface="Cambria Math"/>
                                      <a:ea typeface="Cambria Math"/>
                                    </a:rPr>
                                    <m:t>4</m:t>
                                  </m:r>
                                </m:sup>
                              </m:sSup>
                            </m:e>
                          </m:d>
                        </m:num>
                        <m:den>
                          <m:r>
                            <a:rPr lang="de-DE" b="0" i="1" smtClean="0">
                              <a:solidFill>
                                <a:srgbClr val="0000CC"/>
                              </a:solidFill>
                              <a:latin typeface="Cambria Math"/>
                              <a:ea typeface="Cambria Math"/>
                            </a:rPr>
                            <m:t>𝜌</m:t>
                          </m:r>
                          <m:d>
                            <m:dPr>
                              <m:begChr m:val="["/>
                              <m:endChr m:val="]"/>
                              <m:ctrlPr>
                                <a:rPr lang="de-DE" b="0" i="1" smtClean="0">
                                  <a:solidFill>
                                    <a:srgbClr val="0000CC"/>
                                  </a:solidFill>
                                  <a:latin typeface="Cambria Math"/>
                                  <a:ea typeface="Cambria Math"/>
                                </a:rPr>
                              </m:ctrlPr>
                            </m:dPr>
                            <m:e>
                              <m:r>
                                <a:rPr lang="de-DE" b="0" i="1" smtClean="0">
                                  <a:solidFill>
                                    <a:srgbClr val="0000CC"/>
                                  </a:solidFill>
                                  <a:latin typeface="Cambria Math"/>
                                  <a:ea typeface="Cambria Math"/>
                                </a:rPr>
                                <m:t>𝑚</m:t>
                              </m:r>
                            </m:e>
                          </m:d>
                        </m:den>
                      </m:f>
                    </m:oMath>
                  </m:oMathPara>
                </a14:m>
                <a:endParaRPr lang="en-US" dirty="0"/>
              </a:p>
            </p:txBody>
          </p:sp>
        </mc:Choice>
        <mc:Fallback xmlns="">
          <p:sp>
            <p:nvSpPr>
              <p:cNvPr id="10" name="Textfeld 9"/>
              <p:cNvSpPr txBox="1">
                <a:spLocks noRot="1" noChangeAspect="1" noMove="1" noResize="1" noEditPoints="1" noAdjustHandles="1" noChangeArrowheads="1" noChangeShapeType="1" noTextEdit="1"/>
              </p:cNvSpPr>
              <p:nvPr/>
            </p:nvSpPr>
            <p:spPr>
              <a:xfrm>
                <a:off x="1800000" y="2520000"/>
                <a:ext cx="2812437" cy="721031"/>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feld 10"/>
              <p:cNvSpPr txBox="1"/>
              <p:nvPr/>
            </p:nvSpPr>
            <p:spPr>
              <a:xfrm>
                <a:off x="540000" y="3240000"/>
                <a:ext cx="5884688" cy="338554"/>
              </a:xfrm>
              <a:prstGeom prst="rect">
                <a:avLst/>
              </a:prstGeom>
              <a:noFill/>
            </p:spPr>
            <p:txBody>
              <a:bodyPr wrap="none" rtlCol="0">
                <a:spAutoFit/>
              </a:bodyPr>
              <a:lstStyle/>
              <a:p>
                <a:pPr marL="285750" indent="-285750">
                  <a:buFont typeface="Wingdings" panose="05000000000000000000" pitchFamily="2" charset="2"/>
                  <a:buChar char="v"/>
                </a:pPr>
                <a:r>
                  <a:rPr lang="en-US" sz="1600" dirty="0" smtClean="0">
                    <a:solidFill>
                      <a:srgbClr val="0000CC"/>
                    </a:solidFill>
                  </a:rPr>
                  <a:t> </a:t>
                </a:r>
                <a:r>
                  <a:rPr lang="en-US" sz="1600" dirty="0" smtClean="0"/>
                  <a:t>The average Radiated Power for an entire beam is </a:t>
                </a:r>
                <a14:m>
                  <m:oMath xmlns:m="http://schemas.openxmlformats.org/officeDocument/2006/math">
                    <m:d>
                      <m:dPr>
                        <m:ctrlPr>
                          <a:rPr lang="en-US" sz="1600" i="1" smtClean="0">
                            <a:latin typeface="Cambria Math"/>
                          </a:rPr>
                        </m:ctrlPr>
                      </m:dPr>
                      <m:e>
                        <m:r>
                          <a:rPr lang="de-DE" sz="1600" b="0" i="1" smtClean="0">
                            <a:latin typeface="Cambria Math"/>
                          </a:rPr>
                          <m:t>𝑃</m:t>
                        </m:r>
                        <m:r>
                          <a:rPr lang="de-DE" sz="1600" b="0" i="1" smtClean="0">
                            <a:latin typeface="Cambria Math"/>
                          </a:rPr>
                          <m:t>=</m:t>
                        </m:r>
                        <m:f>
                          <m:fPr>
                            <m:type m:val="skw"/>
                            <m:ctrlPr>
                              <a:rPr lang="de-DE" sz="1600" b="0" i="1" smtClean="0">
                                <a:latin typeface="Cambria Math"/>
                              </a:rPr>
                            </m:ctrlPr>
                          </m:fPr>
                          <m:num>
                            <m:r>
                              <a:rPr lang="de-DE" sz="1600" b="0" i="1" smtClean="0">
                                <a:latin typeface="Cambria Math"/>
                              </a:rPr>
                              <m:t>𝐼</m:t>
                            </m:r>
                          </m:num>
                          <m:den>
                            <m:r>
                              <a:rPr lang="de-DE" sz="1600" b="0" i="1" smtClean="0">
                                <a:latin typeface="Cambria Math"/>
                              </a:rPr>
                              <m:t>𝑒</m:t>
                            </m:r>
                          </m:den>
                        </m:f>
                        <m:r>
                          <a:rPr lang="de-DE" sz="1600" b="0" i="1" smtClean="0">
                            <a:latin typeface="Cambria Math"/>
                            <a:ea typeface="Cambria Math"/>
                          </a:rPr>
                          <m:t>∙∆</m:t>
                        </m:r>
                        <m:r>
                          <a:rPr lang="de-DE" sz="1600" b="0" i="1" smtClean="0">
                            <a:latin typeface="Cambria Math"/>
                            <a:ea typeface="Cambria Math"/>
                          </a:rPr>
                          <m:t>𝐸</m:t>
                        </m:r>
                      </m:e>
                    </m:d>
                  </m:oMath>
                </a14:m>
                <a:endParaRPr lang="en-US" sz="1600" dirty="0">
                  <a:solidFill>
                    <a:srgbClr val="0000CC"/>
                  </a:solidFill>
                </a:endParaRPr>
              </a:p>
            </p:txBody>
          </p:sp>
        </mc:Choice>
        <mc:Fallback xmlns="">
          <p:sp>
            <p:nvSpPr>
              <p:cNvPr id="11" name="Textfeld 10"/>
              <p:cNvSpPr txBox="1">
                <a:spLocks noRot="1" noChangeAspect="1" noMove="1" noResize="1" noEditPoints="1" noAdjustHandles="1" noChangeArrowheads="1" noChangeShapeType="1" noTextEdit="1"/>
              </p:cNvSpPr>
              <p:nvPr/>
            </p:nvSpPr>
            <p:spPr>
              <a:xfrm>
                <a:off x="540000" y="3240000"/>
                <a:ext cx="5884688" cy="338554"/>
              </a:xfrm>
              <a:prstGeom prst="rect">
                <a:avLst/>
              </a:prstGeom>
              <a:blipFill rotWithShape="1">
                <a:blip r:embed="rId7"/>
                <a:stretch>
                  <a:fillRect l="-415" t="-103571" b="-16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feld 11"/>
              <p:cNvSpPr txBox="1"/>
              <p:nvPr/>
            </p:nvSpPr>
            <p:spPr>
              <a:xfrm>
                <a:off x="1800000" y="3600000"/>
                <a:ext cx="4349396" cy="6938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CC"/>
                              </a:solidFill>
                              <a:latin typeface="Cambria Math"/>
                            </a:rPr>
                          </m:ctrlPr>
                        </m:sSubPr>
                        <m:e>
                          <m:r>
                            <a:rPr lang="de-DE" b="0" i="1" smtClean="0">
                              <a:solidFill>
                                <a:srgbClr val="0000CC"/>
                              </a:solidFill>
                              <a:latin typeface="Cambria Math"/>
                            </a:rPr>
                            <m:t>𝑃</m:t>
                          </m:r>
                        </m:e>
                        <m:sub>
                          <m:r>
                            <a:rPr lang="en-US" i="1" smtClean="0">
                              <a:solidFill>
                                <a:srgbClr val="0000CC"/>
                              </a:solidFill>
                              <a:latin typeface="Cambria Math"/>
                              <a:ea typeface="Cambria Math"/>
                            </a:rPr>
                            <m:t>𝛾</m:t>
                          </m:r>
                        </m:sub>
                      </m:sSub>
                      <m:d>
                        <m:dPr>
                          <m:begChr m:val="["/>
                          <m:endChr m:val="]"/>
                          <m:ctrlPr>
                            <a:rPr lang="en-US" i="1" smtClean="0">
                              <a:solidFill>
                                <a:srgbClr val="0000CC"/>
                              </a:solidFill>
                              <a:latin typeface="Cambria Math"/>
                            </a:rPr>
                          </m:ctrlPr>
                        </m:dPr>
                        <m:e>
                          <m:r>
                            <a:rPr lang="de-DE" b="0" i="1" smtClean="0">
                              <a:solidFill>
                                <a:srgbClr val="0000CC"/>
                              </a:solidFill>
                              <a:latin typeface="Cambria Math"/>
                            </a:rPr>
                            <m:t>𝑀𝑊</m:t>
                          </m:r>
                        </m:e>
                      </m:d>
                      <m:r>
                        <a:rPr lang="de-DE" b="0" i="1" smtClean="0">
                          <a:solidFill>
                            <a:srgbClr val="0000CC"/>
                          </a:solidFill>
                          <a:latin typeface="Cambria Math"/>
                        </a:rPr>
                        <m:t>=8.8575</m:t>
                      </m:r>
                      <m:r>
                        <a:rPr lang="de-DE" b="0" i="1" smtClean="0">
                          <a:solidFill>
                            <a:srgbClr val="0000CC"/>
                          </a:solidFill>
                          <a:latin typeface="Cambria Math"/>
                          <a:ea typeface="Cambria Math"/>
                        </a:rPr>
                        <m:t>∙</m:t>
                      </m:r>
                      <m:sSup>
                        <m:sSupPr>
                          <m:ctrlPr>
                            <a:rPr lang="de-DE" b="0" i="1" smtClean="0">
                              <a:solidFill>
                                <a:srgbClr val="0000CC"/>
                              </a:solidFill>
                              <a:latin typeface="Cambria Math"/>
                              <a:ea typeface="Cambria Math"/>
                            </a:rPr>
                          </m:ctrlPr>
                        </m:sSupPr>
                        <m:e>
                          <m:r>
                            <a:rPr lang="de-DE" b="0" i="1" smtClean="0">
                              <a:solidFill>
                                <a:srgbClr val="0000CC"/>
                              </a:solidFill>
                              <a:latin typeface="Cambria Math"/>
                              <a:ea typeface="Cambria Math"/>
                            </a:rPr>
                            <m:t>10</m:t>
                          </m:r>
                        </m:e>
                        <m:sup>
                          <m:r>
                            <a:rPr lang="de-DE" b="0" i="1" smtClean="0">
                              <a:solidFill>
                                <a:srgbClr val="0000CC"/>
                              </a:solidFill>
                              <a:latin typeface="Cambria Math"/>
                              <a:ea typeface="Cambria Math"/>
                            </a:rPr>
                            <m:t>−2</m:t>
                          </m:r>
                        </m:sup>
                      </m:sSup>
                      <m:r>
                        <a:rPr lang="de-DE" b="0" i="1" smtClean="0">
                          <a:solidFill>
                            <a:srgbClr val="0000CC"/>
                          </a:solidFill>
                          <a:latin typeface="Cambria Math"/>
                          <a:ea typeface="Cambria Math"/>
                        </a:rPr>
                        <m:t>∙</m:t>
                      </m:r>
                      <m:f>
                        <m:fPr>
                          <m:ctrlPr>
                            <a:rPr lang="de-DE" b="0" i="1" smtClean="0">
                              <a:solidFill>
                                <a:srgbClr val="0000CC"/>
                              </a:solidFill>
                              <a:latin typeface="Cambria Math"/>
                              <a:ea typeface="Cambria Math"/>
                            </a:rPr>
                          </m:ctrlPr>
                        </m:fPr>
                        <m:num>
                          <m:sSup>
                            <m:sSupPr>
                              <m:ctrlPr>
                                <a:rPr lang="de-DE" b="0" i="1" smtClean="0">
                                  <a:solidFill>
                                    <a:srgbClr val="0000CC"/>
                                  </a:solidFill>
                                  <a:latin typeface="Cambria Math"/>
                                  <a:ea typeface="Cambria Math"/>
                                </a:rPr>
                              </m:ctrlPr>
                            </m:sSupPr>
                            <m:e>
                              <m:r>
                                <a:rPr lang="de-DE" b="0" i="1" smtClean="0">
                                  <a:solidFill>
                                    <a:srgbClr val="0000CC"/>
                                  </a:solidFill>
                                  <a:latin typeface="Cambria Math"/>
                                  <a:ea typeface="Cambria Math"/>
                                </a:rPr>
                                <m:t>𝐸</m:t>
                              </m:r>
                            </m:e>
                            <m:sup>
                              <m:r>
                                <a:rPr lang="de-DE" b="0" i="1" smtClean="0">
                                  <a:solidFill>
                                    <a:srgbClr val="0000CC"/>
                                  </a:solidFill>
                                  <a:latin typeface="Cambria Math"/>
                                  <a:ea typeface="Cambria Math"/>
                                </a:rPr>
                                <m:t>4</m:t>
                              </m:r>
                            </m:sup>
                          </m:sSup>
                          <m:d>
                            <m:dPr>
                              <m:begChr m:val="["/>
                              <m:endChr m:val="]"/>
                              <m:ctrlPr>
                                <a:rPr lang="de-DE" b="0" i="1" smtClean="0">
                                  <a:solidFill>
                                    <a:srgbClr val="0000CC"/>
                                  </a:solidFill>
                                  <a:latin typeface="Cambria Math"/>
                                  <a:ea typeface="Cambria Math"/>
                                </a:rPr>
                              </m:ctrlPr>
                            </m:dPr>
                            <m:e>
                              <m:sSup>
                                <m:sSupPr>
                                  <m:ctrlPr>
                                    <a:rPr lang="de-DE" b="0" i="1" smtClean="0">
                                      <a:solidFill>
                                        <a:srgbClr val="0000CC"/>
                                      </a:solidFill>
                                      <a:latin typeface="Cambria Math"/>
                                      <a:ea typeface="Cambria Math"/>
                                    </a:rPr>
                                  </m:ctrlPr>
                                </m:sSupPr>
                                <m:e>
                                  <m:r>
                                    <a:rPr lang="de-DE" b="0" i="1" smtClean="0">
                                      <a:solidFill>
                                        <a:srgbClr val="0000CC"/>
                                      </a:solidFill>
                                      <a:latin typeface="Cambria Math"/>
                                      <a:ea typeface="Cambria Math"/>
                                    </a:rPr>
                                    <m:t>𝐺𝑒𝑉</m:t>
                                  </m:r>
                                </m:e>
                                <m:sup>
                                  <m:r>
                                    <a:rPr lang="de-DE" b="0" i="1" smtClean="0">
                                      <a:solidFill>
                                        <a:srgbClr val="0000CC"/>
                                      </a:solidFill>
                                      <a:latin typeface="Cambria Math"/>
                                      <a:ea typeface="Cambria Math"/>
                                    </a:rPr>
                                    <m:t>4</m:t>
                                  </m:r>
                                </m:sup>
                              </m:sSup>
                            </m:e>
                          </m:d>
                        </m:num>
                        <m:den>
                          <m:r>
                            <a:rPr lang="de-DE" b="0" i="1" smtClean="0">
                              <a:solidFill>
                                <a:srgbClr val="0000CC"/>
                              </a:solidFill>
                              <a:latin typeface="Cambria Math"/>
                              <a:ea typeface="Cambria Math"/>
                            </a:rPr>
                            <m:t>𝜌</m:t>
                          </m:r>
                          <m:d>
                            <m:dPr>
                              <m:begChr m:val="["/>
                              <m:endChr m:val="]"/>
                              <m:ctrlPr>
                                <a:rPr lang="de-DE" b="0" i="1" smtClean="0">
                                  <a:solidFill>
                                    <a:srgbClr val="0000CC"/>
                                  </a:solidFill>
                                  <a:latin typeface="Cambria Math"/>
                                  <a:ea typeface="Cambria Math"/>
                                </a:rPr>
                              </m:ctrlPr>
                            </m:dPr>
                            <m:e>
                              <m:r>
                                <a:rPr lang="de-DE" b="0" i="1" smtClean="0">
                                  <a:solidFill>
                                    <a:srgbClr val="0000CC"/>
                                  </a:solidFill>
                                  <a:latin typeface="Cambria Math"/>
                                  <a:ea typeface="Cambria Math"/>
                                </a:rPr>
                                <m:t>𝑚</m:t>
                              </m:r>
                            </m:e>
                          </m:d>
                        </m:den>
                      </m:f>
                      <m:r>
                        <a:rPr lang="de-DE" b="0" i="1" smtClean="0">
                          <a:solidFill>
                            <a:srgbClr val="0000CC"/>
                          </a:solidFill>
                          <a:latin typeface="Cambria Math"/>
                          <a:ea typeface="Cambria Math"/>
                        </a:rPr>
                        <m:t>∙</m:t>
                      </m:r>
                      <m:r>
                        <a:rPr lang="de-DE" b="0" i="1" smtClean="0">
                          <a:solidFill>
                            <a:srgbClr val="0000CC"/>
                          </a:solidFill>
                          <a:latin typeface="Cambria Math"/>
                          <a:ea typeface="Cambria Math"/>
                        </a:rPr>
                        <m:t>𝐼</m:t>
                      </m:r>
                      <m:d>
                        <m:dPr>
                          <m:begChr m:val="["/>
                          <m:endChr m:val="]"/>
                          <m:ctrlPr>
                            <a:rPr lang="de-DE" b="0" i="1" smtClean="0">
                              <a:solidFill>
                                <a:srgbClr val="0000CC"/>
                              </a:solidFill>
                              <a:latin typeface="Cambria Math"/>
                              <a:ea typeface="Cambria Math"/>
                            </a:rPr>
                          </m:ctrlPr>
                        </m:dPr>
                        <m:e>
                          <m:r>
                            <a:rPr lang="de-DE" b="0" i="1" smtClean="0">
                              <a:solidFill>
                                <a:srgbClr val="0000CC"/>
                              </a:solidFill>
                              <a:latin typeface="Cambria Math"/>
                              <a:ea typeface="Cambria Math"/>
                            </a:rPr>
                            <m:t>𝐴</m:t>
                          </m:r>
                        </m:e>
                      </m:d>
                    </m:oMath>
                  </m:oMathPara>
                </a14:m>
                <a:endParaRPr lang="en-US" dirty="0">
                  <a:solidFill>
                    <a:srgbClr val="0000CC"/>
                  </a:solidFill>
                </a:endParaRPr>
              </a:p>
            </p:txBody>
          </p:sp>
        </mc:Choice>
        <mc:Fallback xmlns="">
          <p:sp>
            <p:nvSpPr>
              <p:cNvPr id="12" name="Textfeld 11"/>
              <p:cNvSpPr txBox="1">
                <a:spLocks noRot="1" noChangeAspect="1" noMove="1" noResize="1" noEditPoints="1" noAdjustHandles="1" noChangeArrowheads="1" noChangeShapeType="1" noTextEdit="1"/>
              </p:cNvSpPr>
              <p:nvPr/>
            </p:nvSpPr>
            <p:spPr>
              <a:xfrm>
                <a:off x="1800000" y="3600000"/>
                <a:ext cx="4349396" cy="693844"/>
              </a:xfrm>
              <a:prstGeom prst="rect">
                <a:avLst/>
              </a:prstGeom>
              <a:blipFill rotWithShape="1">
                <a:blip r:embed="rId8"/>
                <a:stretch>
                  <a:fillRect/>
                </a:stretch>
              </a:blipFill>
            </p:spPr>
            <p:txBody>
              <a:bodyPr/>
              <a:lstStyle/>
              <a:p>
                <a:r>
                  <a:rPr lang="en-US">
                    <a:noFill/>
                  </a:rPr>
                  <a:t> </a:t>
                </a:r>
              </a:p>
            </p:txBody>
          </p:sp>
        </mc:Fallback>
      </mc:AlternateContent>
      <p:sp>
        <p:nvSpPr>
          <p:cNvPr id="13" name="Textfeld 12"/>
          <p:cNvSpPr txBox="1"/>
          <p:nvPr/>
        </p:nvSpPr>
        <p:spPr>
          <a:xfrm>
            <a:off x="540000" y="4320000"/>
            <a:ext cx="6120680" cy="584775"/>
          </a:xfrm>
          <a:prstGeom prst="rect">
            <a:avLst/>
          </a:prstGeom>
          <a:noFill/>
        </p:spPr>
        <p:txBody>
          <a:bodyPr wrap="square" rtlCol="0">
            <a:spAutoFit/>
          </a:bodyPr>
          <a:lstStyle/>
          <a:p>
            <a:pPr marL="285750" indent="-285750">
              <a:buFont typeface="Wingdings" panose="05000000000000000000" pitchFamily="2" charset="2"/>
              <a:buChar char="v"/>
            </a:pPr>
            <a:r>
              <a:rPr lang="en-US" sz="1600" dirty="0" smtClean="0">
                <a:solidFill>
                  <a:srgbClr val="0000CC"/>
                </a:solidFill>
              </a:rPr>
              <a:t> </a:t>
            </a:r>
            <a:r>
              <a:rPr lang="en-US" sz="1600" dirty="0" smtClean="0"/>
              <a:t>Radiated Power varies as the </a:t>
            </a:r>
            <a:r>
              <a:rPr lang="en-US" sz="1600" dirty="0" smtClean="0">
                <a:solidFill>
                  <a:srgbClr val="FF0000"/>
                </a:solidFill>
              </a:rPr>
              <a:t>inverse fourth power of particle mass</a:t>
            </a:r>
            <a:r>
              <a:rPr lang="en-US" sz="1600" dirty="0" smtClean="0"/>
              <a:t>. Comparing radiated power from a proton vs. an electron, we have:</a:t>
            </a:r>
            <a:endParaRPr lang="en-US" sz="1600" dirty="0">
              <a:solidFill>
                <a:srgbClr val="0000CC"/>
              </a:solidFill>
            </a:endParaRPr>
          </a:p>
        </p:txBody>
      </p:sp>
      <mc:AlternateContent xmlns:mc="http://schemas.openxmlformats.org/markup-compatibility/2006" xmlns:a14="http://schemas.microsoft.com/office/drawing/2010/main">
        <mc:Choice Requires="a14">
          <p:sp>
            <p:nvSpPr>
              <p:cNvPr id="14" name="Textfeld 13"/>
              <p:cNvSpPr txBox="1"/>
              <p:nvPr/>
            </p:nvSpPr>
            <p:spPr>
              <a:xfrm>
                <a:off x="6408000" y="4428000"/>
                <a:ext cx="2705804" cy="5464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a:rPr>
                          </m:ctrlPr>
                        </m:fPr>
                        <m:num>
                          <m:sSub>
                            <m:sSubPr>
                              <m:ctrlPr>
                                <a:rPr lang="en-US" sz="1200" i="1" smtClean="0">
                                  <a:latin typeface="Cambria Math"/>
                                </a:rPr>
                              </m:ctrlPr>
                            </m:sSubPr>
                            <m:e>
                              <m:r>
                                <a:rPr lang="de-DE" sz="1200" b="0" i="1" smtClean="0">
                                  <a:latin typeface="Cambria Math"/>
                                </a:rPr>
                                <m:t>𝑃</m:t>
                              </m:r>
                            </m:e>
                            <m:sub>
                              <m:r>
                                <a:rPr lang="de-DE" sz="1200" b="0" i="1" smtClean="0">
                                  <a:latin typeface="Cambria Math"/>
                                </a:rPr>
                                <m:t>𝑒</m:t>
                              </m:r>
                            </m:sub>
                          </m:sSub>
                        </m:num>
                        <m:den>
                          <m:sSub>
                            <m:sSubPr>
                              <m:ctrlPr>
                                <a:rPr lang="en-US" sz="1200" i="1" smtClean="0">
                                  <a:latin typeface="Cambria Math"/>
                                </a:rPr>
                              </m:ctrlPr>
                            </m:sSubPr>
                            <m:e>
                              <m:r>
                                <a:rPr lang="de-DE" sz="1200" b="0" i="1" smtClean="0">
                                  <a:latin typeface="Cambria Math"/>
                                </a:rPr>
                                <m:t>𝑃</m:t>
                              </m:r>
                            </m:e>
                            <m:sub>
                              <m:r>
                                <a:rPr lang="de-DE" sz="1200" b="0" i="1" smtClean="0">
                                  <a:latin typeface="Cambria Math"/>
                                </a:rPr>
                                <m:t>𝑝</m:t>
                              </m:r>
                            </m:sub>
                          </m:sSub>
                        </m:den>
                      </m:f>
                      <m:r>
                        <a:rPr lang="de-DE" sz="1200" b="0" i="1" smtClean="0">
                          <a:latin typeface="Cambria Math"/>
                        </a:rPr>
                        <m:t>=</m:t>
                      </m:r>
                      <m:sSup>
                        <m:sSupPr>
                          <m:ctrlPr>
                            <a:rPr lang="de-DE" sz="1200" b="0" i="1" smtClean="0">
                              <a:latin typeface="Cambria Math"/>
                            </a:rPr>
                          </m:ctrlPr>
                        </m:sSupPr>
                        <m:e>
                          <m:d>
                            <m:dPr>
                              <m:ctrlPr>
                                <a:rPr lang="de-DE" sz="1200" b="0" i="1" smtClean="0">
                                  <a:latin typeface="Cambria Math"/>
                                </a:rPr>
                              </m:ctrlPr>
                            </m:dPr>
                            <m:e>
                              <m:f>
                                <m:fPr>
                                  <m:ctrlPr>
                                    <a:rPr lang="de-DE" sz="1200" b="0" i="1" smtClean="0">
                                      <a:latin typeface="Cambria Math"/>
                                    </a:rPr>
                                  </m:ctrlPr>
                                </m:fPr>
                                <m:num>
                                  <m:sSub>
                                    <m:sSubPr>
                                      <m:ctrlPr>
                                        <a:rPr lang="de-DE" sz="1200" b="0" i="1" smtClean="0">
                                          <a:latin typeface="Cambria Math"/>
                                        </a:rPr>
                                      </m:ctrlPr>
                                    </m:sSubPr>
                                    <m:e>
                                      <m:r>
                                        <a:rPr lang="de-DE" sz="1200" b="0" i="1" smtClean="0">
                                          <a:latin typeface="Cambria Math"/>
                                        </a:rPr>
                                        <m:t>𝑚</m:t>
                                      </m:r>
                                    </m:e>
                                    <m:sub>
                                      <m:r>
                                        <a:rPr lang="de-DE" sz="1200" b="0" i="1" smtClean="0">
                                          <a:latin typeface="Cambria Math"/>
                                        </a:rPr>
                                        <m:t>𝑝</m:t>
                                      </m:r>
                                    </m:sub>
                                  </m:sSub>
                                </m:num>
                                <m:den>
                                  <m:sSub>
                                    <m:sSubPr>
                                      <m:ctrlPr>
                                        <a:rPr lang="de-DE" sz="1200" b="0" i="1" smtClean="0">
                                          <a:latin typeface="Cambria Math"/>
                                        </a:rPr>
                                      </m:ctrlPr>
                                    </m:sSubPr>
                                    <m:e>
                                      <m:r>
                                        <a:rPr lang="de-DE" sz="1200" b="0" i="1" smtClean="0">
                                          <a:latin typeface="Cambria Math"/>
                                        </a:rPr>
                                        <m:t>𝑚</m:t>
                                      </m:r>
                                    </m:e>
                                    <m:sub>
                                      <m:r>
                                        <a:rPr lang="de-DE" sz="1200" b="0" i="1" smtClean="0">
                                          <a:latin typeface="Cambria Math"/>
                                        </a:rPr>
                                        <m:t>𝑒</m:t>
                                      </m:r>
                                    </m:sub>
                                  </m:sSub>
                                </m:den>
                              </m:f>
                            </m:e>
                          </m:d>
                        </m:e>
                        <m:sup>
                          <m:r>
                            <a:rPr lang="de-DE" sz="1200" b="0" i="1" smtClean="0">
                              <a:latin typeface="Cambria Math"/>
                            </a:rPr>
                            <m:t>4</m:t>
                          </m:r>
                        </m:sup>
                      </m:sSup>
                      <m:r>
                        <a:rPr lang="de-DE" sz="1200" b="0" i="1" smtClean="0">
                          <a:latin typeface="Cambria Math"/>
                        </a:rPr>
                        <m:t>=</m:t>
                      </m:r>
                      <m:sSup>
                        <m:sSupPr>
                          <m:ctrlPr>
                            <a:rPr lang="de-DE" sz="1200" b="0" i="1" smtClean="0">
                              <a:latin typeface="Cambria Math"/>
                            </a:rPr>
                          </m:ctrlPr>
                        </m:sSupPr>
                        <m:e>
                          <m:r>
                            <a:rPr lang="de-DE" sz="1200" b="0" i="1" smtClean="0">
                              <a:latin typeface="Cambria Math"/>
                            </a:rPr>
                            <m:t>1836</m:t>
                          </m:r>
                        </m:e>
                        <m:sup>
                          <m:r>
                            <a:rPr lang="de-DE" sz="1200" b="0" i="1" smtClean="0">
                              <a:latin typeface="Cambria Math"/>
                            </a:rPr>
                            <m:t>4</m:t>
                          </m:r>
                        </m:sup>
                      </m:sSup>
                      <m:r>
                        <a:rPr lang="de-DE" sz="1200" b="0" i="1" smtClean="0">
                          <a:latin typeface="Cambria Math"/>
                        </a:rPr>
                        <m:t>=1.1367</m:t>
                      </m:r>
                      <m:r>
                        <a:rPr lang="de-DE" sz="1200" b="0" i="1" smtClean="0">
                          <a:latin typeface="Cambria Math"/>
                          <a:ea typeface="Cambria Math"/>
                        </a:rPr>
                        <m:t>∙</m:t>
                      </m:r>
                      <m:sSup>
                        <m:sSupPr>
                          <m:ctrlPr>
                            <a:rPr lang="de-DE" sz="1200" b="0" i="1" smtClean="0">
                              <a:latin typeface="Cambria Math"/>
                              <a:ea typeface="Cambria Math"/>
                            </a:rPr>
                          </m:ctrlPr>
                        </m:sSupPr>
                        <m:e>
                          <m:r>
                            <a:rPr lang="de-DE" sz="1200" b="0" i="1" smtClean="0">
                              <a:latin typeface="Cambria Math"/>
                              <a:ea typeface="Cambria Math"/>
                            </a:rPr>
                            <m:t>10</m:t>
                          </m:r>
                        </m:e>
                        <m:sup>
                          <m:r>
                            <a:rPr lang="de-DE" sz="1200" b="0" i="1" smtClean="0">
                              <a:latin typeface="Cambria Math"/>
                              <a:ea typeface="Cambria Math"/>
                            </a:rPr>
                            <m:t>13</m:t>
                          </m:r>
                        </m:sup>
                      </m:sSup>
                    </m:oMath>
                  </m:oMathPara>
                </a14:m>
                <a:endParaRPr lang="en-US" sz="1200" dirty="0"/>
              </a:p>
            </p:txBody>
          </p:sp>
        </mc:Choice>
        <mc:Fallback xmlns="">
          <p:sp>
            <p:nvSpPr>
              <p:cNvPr id="14" name="Textfeld 13"/>
              <p:cNvSpPr txBox="1">
                <a:spLocks noRot="1" noChangeAspect="1" noMove="1" noResize="1" noEditPoints="1" noAdjustHandles="1" noChangeArrowheads="1" noChangeShapeType="1" noTextEdit="1"/>
              </p:cNvSpPr>
              <p:nvPr/>
            </p:nvSpPr>
            <p:spPr>
              <a:xfrm>
                <a:off x="6408000" y="4428000"/>
                <a:ext cx="2705804" cy="546432"/>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feld 2"/>
              <p:cNvSpPr txBox="1"/>
              <p:nvPr/>
            </p:nvSpPr>
            <p:spPr>
              <a:xfrm>
                <a:off x="1800000" y="5220000"/>
                <a:ext cx="4864730" cy="3970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CC"/>
                              </a:solidFill>
                              <a:latin typeface="Cambria Math"/>
                            </a:rPr>
                          </m:ctrlPr>
                        </m:sSubPr>
                        <m:e>
                          <m:r>
                            <a:rPr lang="de-DE" b="0" i="1" smtClean="0">
                              <a:solidFill>
                                <a:srgbClr val="0000CC"/>
                              </a:solidFill>
                              <a:latin typeface="Cambria Math"/>
                            </a:rPr>
                            <m:t>𝑃</m:t>
                          </m:r>
                        </m:e>
                        <m:sub>
                          <m:r>
                            <a:rPr lang="en-US" i="1" smtClean="0">
                              <a:solidFill>
                                <a:srgbClr val="0000CC"/>
                              </a:solidFill>
                              <a:latin typeface="Cambria Math"/>
                              <a:ea typeface="Cambria Math"/>
                            </a:rPr>
                            <m:t>𝛾</m:t>
                          </m:r>
                        </m:sub>
                      </m:sSub>
                      <m:d>
                        <m:dPr>
                          <m:begChr m:val="["/>
                          <m:endChr m:val="]"/>
                          <m:ctrlPr>
                            <a:rPr lang="en-US" i="1" smtClean="0">
                              <a:solidFill>
                                <a:srgbClr val="0000CC"/>
                              </a:solidFill>
                              <a:latin typeface="Cambria Math"/>
                            </a:rPr>
                          </m:ctrlPr>
                        </m:dPr>
                        <m:e>
                          <m:r>
                            <a:rPr lang="de-DE" b="0" i="1" smtClean="0">
                              <a:solidFill>
                                <a:srgbClr val="0000CC"/>
                              </a:solidFill>
                              <a:latin typeface="Cambria Math"/>
                            </a:rPr>
                            <m:t>𝑀𝑊</m:t>
                          </m:r>
                        </m:e>
                      </m:d>
                      <m:r>
                        <a:rPr lang="de-DE" b="0" i="1" smtClean="0">
                          <a:solidFill>
                            <a:srgbClr val="0000CC"/>
                          </a:solidFill>
                          <a:latin typeface="Cambria Math"/>
                        </a:rPr>
                        <m:t>=2.65</m:t>
                      </m:r>
                      <m:r>
                        <a:rPr lang="de-DE" b="0" i="1" smtClean="0">
                          <a:solidFill>
                            <a:srgbClr val="0000CC"/>
                          </a:solidFill>
                          <a:latin typeface="Cambria Math"/>
                          <a:ea typeface="Cambria Math"/>
                        </a:rPr>
                        <m:t>∙</m:t>
                      </m:r>
                      <m:sSup>
                        <m:sSupPr>
                          <m:ctrlPr>
                            <a:rPr lang="de-DE" b="0" i="1" smtClean="0">
                              <a:solidFill>
                                <a:srgbClr val="0000CC"/>
                              </a:solidFill>
                              <a:latin typeface="Cambria Math"/>
                              <a:ea typeface="Cambria Math"/>
                            </a:rPr>
                          </m:ctrlPr>
                        </m:sSupPr>
                        <m:e>
                          <m:r>
                            <a:rPr lang="de-DE" b="0" i="1" smtClean="0">
                              <a:solidFill>
                                <a:srgbClr val="0000CC"/>
                              </a:solidFill>
                              <a:latin typeface="Cambria Math"/>
                              <a:ea typeface="Cambria Math"/>
                            </a:rPr>
                            <m:t>10</m:t>
                          </m:r>
                        </m:e>
                        <m:sup>
                          <m:r>
                            <a:rPr lang="de-DE" b="0" i="1" smtClean="0">
                              <a:solidFill>
                                <a:srgbClr val="0000CC"/>
                              </a:solidFill>
                              <a:latin typeface="Cambria Math"/>
                              <a:ea typeface="Cambria Math"/>
                            </a:rPr>
                            <m:t>−2</m:t>
                          </m:r>
                        </m:sup>
                      </m:sSup>
                      <m:r>
                        <a:rPr lang="de-DE" b="0" i="1" smtClean="0">
                          <a:solidFill>
                            <a:srgbClr val="0000CC"/>
                          </a:solidFill>
                          <a:latin typeface="Cambria Math"/>
                          <a:ea typeface="Cambria Math"/>
                        </a:rPr>
                        <m:t>∙</m:t>
                      </m:r>
                      <m:sSup>
                        <m:sSupPr>
                          <m:ctrlPr>
                            <a:rPr lang="de-DE" b="0" i="1" smtClean="0">
                              <a:solidFill>
                                <a:srgbClr val="0000CC"/>
                              </a:solidFill>
                              <a:latin typeface="Cambria Math"/>
                              <a:ea typeface="Cambria Math"/>
                            </a:rPr>
                          </m:ctrlPr>
                        </m:sSupPr>
                        <m:e>
                          <m:r>
                            <a:rPr lang="de-DE" b="0" i="1" smtClean="0">
                              <a:solidFill>
                                <a:srgbClr val="0000CC"/>
                              </a:solidFill>
                              <a:latin typeface="Cambria Math"/>
                              <a:ea typeface="Cambria Math"/>
                            </a:rPr>
                            <m:t>𝐸</m:t>
                          </m:r>
                        </m:e>
                        <m:sup>
                          <m:r>
                            <a:rPr lang="de-DE" b="0" i="1" smtClean="0">
                              <a:solidFill>
                                <a:srgbClr val="0000CC"/>
                              </a:solidFill>
                              <a:latin typeface="Cambria Math"/>
                              <a:ea typeface="Cambria Math"/>
                            </a:rPr>
                            <m:t>3</m:t>
                          </m:r>
                        </m:sup>
                      </m:sSup>
                      <m:r>
                        <a:rPr lang="de-DE" b="0" i="1" smtClean="0">
                          <a:solidFill>
                            <a:srgbClr val="0000CC"/>
                          </a:solidFill>
                          <a:latin typeface="Cambria Math"/>
                          <a:ea typeface="Cambria Math"/>
                        </a:rPr>
                        <m:t> </m:t>
                      </m:r>
                      <m:sSup>
                        <m:sSupPr>
                          <m:ctrlPr>
                            <a:rPr lang="de-DE" b="0" i="1" smtClean="0">
                              <a:solidFill>
                                <a:srgbClr val="0000CC"/>
                              </a:solidFill>
                              <a:latin typeface="Cambria Math"/>
                              <a:ea typeface="Cambria Math"/>
                            </a:rPr>
                          </m:ctrlPr>
                        </m:sSupPr>
                        <m:e>
                          <m:d>
                            <m:dPr>
                              <m:begChr m:val="["/>
                              <m:endChr m:val="]"/>
                              <m:ctrlPr>
                                <a:rPr lang="de-DE" b="0" i="1" smtClean="0">
                                  <a:solidFill>
                                    <a:srgbClr val="0000CC"/>
                                  </a:solidFill>
                                  <a:latin typeface="Cambria Math"/>
                                  <a:ea typeface="Cambria Math"/>
                                </a:rPr>
                              </m:ctrlPr>
                            </m:dPr>
                            <m:e>
                              <m:r>
                                <a:rPr lang="de-DE" b="0" i="1" smtClean="0">
                                  <a:solidFill>
                                    <a:srgbClr val="0000CC"/>
                                  </a:solidFill>
                                  <a:latin typeface="Cambria Math"/>
                                  <a:ea typeface="Cambria Math"/>
                                </a:rPr>
                                <m:t>𝐺𝑒𝑉</m:t>
                              </m:r>
                            </m:e>
                          </m:d>
                        </m:e>
                        <m:sup>
                          <m:r>
                            <a:rPr lang="de-DE" b="0" i="1" smtClean="0">
                              <a:solidFill>
                                <a:srgbClr val="0000CC"/>
                              </a:solidFill>
                              <a:latin typeface="Cambria Math"/>
                              <a:ea typeface="Cambria Math"/>
                            </a:rPr>
                            <m:t>3</m:t>
                          </m:r>
                        </m:sup>
                      </m:sSup>
                      <m:r>
                        <a:rPr lang="de-DE" b="0" i="1" smtClean="0">
                          <a:solidFill>
                            <a:srgbClr val="0000CC"/>
                          </a:solidFill>
                          <a:latin typeface="Cambria Math"/>
                          <a:ea typeface="Cambria Math"/>
                        </a:rPr>
                        <m:t>∙</m:t>
                      </m:r>
                      <m:r>
                        <a:rPr lang="de-DE" b="0" i="1" smtClean="0">
                          <a:solidFill>
                            <a:srgbClr val="0000CC"/>
                          </a:solidFill>
                          <a:latin typeface="Cambria Math"/>
                          <a:ea typeface="Cambria Math"/>
                        </a:rPr>
                        <m:t>𝐵</m:t>
                      </m:r>
                      <m:r>
                        <a:rPr lang="de-DE" b="0" i="1" smtClean="0">
                          <a:solidFill>
                            <a:srgbClr val="0000CC"/>
                          </a:solidFill>
                          <a:latin typeface="Cambria Math"/>
                          <a:ea typeface="Cambria Math"/>
                        </a:rPr>
                        <m:t> </m:t>
                      </m:r>
                      <m:d>
                        <m:dPr>
                          <m:begChr m:val="["/>
                          <m:endChr m:val="]"/>
                          <m:ctrlPr>
                            <a:rPr lang="de-DE" b="0" i="1" smtClean="0">
                              <a:solidFill>
                                <a:srgbClr val="0000CC"/>
                              </a:solidFill>
                              <a:latin typeface="Cambria Math"/>
                              <a:ea typeface="Cambria Math"/>
                            </a:rPr>
                          </m:ctrlPr>
                        </m:dPr>
                        <m:e>
                          <m:r>
                            <a:rPr lang="de-DE" b="0" i="1" smtClean="0">
                              <a:solidFill>
                                <a:srgbClr val="0000CC"/>
                              </a:solidFill>
                              <a:latin typeface="Cambria Math"/>
                              <a:ea typeface="Cambria Math"/>
                            </a:rPr>
                            <m:t>𝑇</m:t>
                          </m:r>
                        </m:e>
                      </m:d>
                      <m:r>
                        <a:rPr lang="de-DE" i="1">
                          <a:solidFill>
                            <a:srgbClr val="0000CC"/>
                          </a:solidFill>
                          <a:latin typeface="Cambria Math"/>
                          <a:ea typeface="Cambria Math"/>
                        </a:rPr>
                        <m:t>∙</m:t>
                      </m:r>
                      <m:r>
                        <a:rPr lang="de-DE" b="0" i="1" smtClean="0">
                          <a:solidFill>
                            <a:srgbClr val="0000CC"/>
                          </a:solidFill>
                          <a:latin typeface="Cambria Math"/>
                          <a:ea typeface="Cambria Math"/>
                        </a:rPr>
                        <m:t>𝐼</m:t>
                      </m:r>
                      <m:r>
                        <a:rPr lang="de-DE" b="0" i="1" smtClean="0">
                          <a:solidFill>
                            <a:srgbClr val="0000CC"/>
                          </a:solidFill>
                          <a:latin typeface="Cambria Math"/>
                          <a:ea typeface="Cambria Math"/>
                        </a:rPr>
                        <m:t> </m:t>
                      </m:r>
                      <m:d>
                        <m:dPr>
                          <m:begChr m:val="["/>
                          <m:endChr m:val="]"/>
                          <m:ctrlPr>
                            <a:rPr lang="de-DE" b="0" i="1" smtClean="0">
                              <a:solidFill>
                                <a:srgbClr val="0000CC"/>
                              </a:solidFill>
                              <a:latin typeface="Cambria Math"/>
                              <a:ea typeface="Cambria Math"/>
                            </a:rPr>
                          </m:ctrlPr>
                        </m:dPr>
                        <m:e>
                          <m:r>
                            <a:rPr lang="de-DE" b="0" i="1" smtClean="0">
                              <a:solidFill>
                                <a:srgbClr val="0000CC"/>
                              </a:solidFill>
                              <a:latin typeface="Cambria Math"/>
                              <a:ea typeface="Cambria Math"/>
                            </a:rPr>
                            <m:t>𝐴</m:t>
                          </m:r>
                        </m:e>
                      </m:d>
                    </m:oMath>
                  </m:oMathPara>
                </a14:m>
                <a:endParaRPr lang="en-US" dirty="0">
                  <a:solidFill>
                    <a:srgbClr val="0000CC"/>
                  </a:solidFill>
                </a:endParaRPr>
              </a:p>
            </p:txBody>
          </p:sp>
        </mc:Choice>
        <mc:Fallback xmlns="">
          <p:sp>
            <p:nvSpPr>
              <p:cNvPr id="3" name="Textfeld 2"/>
              <p:cNvSpPr txBox="1">
                <a:spLocks noRot="1" noChangeAspect="1" noMove="1" noResize="1" noEditPoints="1" noAdjustHandles="1" noChangeArrowheads="1" noChangeShapeType="1" noTextEdit="1"/>
              </p:cNvSpPr>
              <p:nvPr/>
            </p:nvSpPr>
            <p:spPr>
              <a:xfrm>
                <a:off x="1800000" y="5220000"/>
                <a:ext cx="4864730" cy="397032"/>
              </a:xfrm>
              <a:prstGeom prst="rect">
                <a:avLst/>
              </a:prstGeom>
              <a:blipFill rotWithShape="1">
                <a:blip r:embed="rId10"/>
                <a:stretch>
                  <a:fillRect b="-3077"/>
                </a:stretch>
              </a:blipFill>
            </p:spPr>
            <p:txBody>
              <a:bodyPr/>
              <a:lstStyle/>
              <a:p>
                <a:r>
                  <a:rPr lang="en-US">
                    <a:noFill/>
                  </a:rPr>
                  <a:t> </a:t>
                </a:r>
              </a:p>
            </p:txBody>
          </p:sp>
        </mc:Fallback>
      </mc:AlternateContent>
    </p:spTree>
    <p:extLst>
      <p:ext uri="{BB962C8B-B14F-4D97-AF65-F5344CB8AC3E}">
        <p14:creationId xmlns:p14="http://schemas.microsoft.com/office/powerpoint/2010/main" val="296307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Synchrotron Radiation Photon Numbers</a:t>
            </a:r>
            <a:endParaRPr lang="en-US" dirty="0"/>
          </a:p>
        </p:txBody>
      </p:sp>
      <p:sp>
        <p:nvSpPr>
          <p:cNvPr id="5" name="Textfeld 4"/>
          <p:cNvSpPr txBox="1"/>
          <p:nvPr/>
        </p:nvSpPr>
        <p:spPr>
          <a:xfrm>
            <a:off x="540000" y="900000"/>
            <a:ext cx="2549672" cy="369332"/>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rPr>
              <a:t> </a:t>
            </a:r>
            <a:r>
              <a:rPr lang="en-US" dirty="0" smtClean="0"/>
              <a:t>Total photon numbers</a:t>
            </a:r>
            <a:endParaRPr lang="en-US" dirty="0">
              <a:solidFill>
                <a:srgbClr val="0000CC"/>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00" y="1332001"/>
            <a:ext cx="7169524" cy="127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02106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Some useful formulas for synchrotron radiation</a:t>
            </a:r>
            <a:endParaRPr lang="en-US" dirty="0"/>
          </a:p>
        </p:txBody>
      </p:sp>
      <mc:AlternateContent xmlns:mc="http://schemas.openxmlformats.org/markup-compatibility/2006" xmlns:a14="http://schemas.microsoft.com/office/drawing/2010/main">
        <mc:Choice Requires="a14">
          <p:sp>
            <p:nvSpPr>
              <p:cNvPr id="3" name="Textfeld 2"/>
              <p:cNvSpPr txBox="1"/>
              <p:nvPr/>
            </p:nvSpPr>
            <p:spPr>
              <a:xfrm>
                <a:off x="720000" y="720000"/>
                <a:ext cx="5239062" cy="9573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𝛾</m:t>
                      </m:r>
                      <m:r>
                        <a:rPr lang="de-DE" b="0" i="1" smtClean="0">
                          <a:latin typeface="Cambria Math"/>
                          <a:ea typeface="Cambria Math"/>
                        </a:rPr>
                        <m:t>=</m:t>
                      </m:r>
                      <m:f>
                        <m:fPr>
                          <m:ctrlPr>
                            <a:rPr lang="de-DE" b="0" i="1" smtClean="0">
                              <a:latin typeface="Cambria Math"/>
                              <a:ea typeface="Cambria Math"/>
                            </a:rPr>
                          </m:ctrlPr>
                        </m:fPr>
                        <m:num>
                          <m:r>
                            <a:rPr lang="de-DE" b="0" i="1" smtClean="0">
                              <a:latin typeface="Cambria Math"/>
                              <a:ea typeface="Cambria Math"/>
                            </a:rPr>
                            <m:t>1</m:t>
                          </m:r>
                        </m:num>
                        <m:den>
                          <m:rad>
                            <m:radPr>
                              <m:degHide m:val="on"/>
                              <m:ctrlPr>
                                <a:rPr lang="de-DE" b="0" i="1" smtClean="0">
                                  <a:latin typeface="Cambria Math"/>
                                  <a:ea typeface="Cambria Math"/>
                                </a:rPr>
                              </m:ctrlPr>
                            </m:radPr>
                            <m:deg/>
                            <m:e>
                              <m:r>
                                <a:rPr lang="de-DE" b="0" i="1" smtClean="0">
                                  <a:latin typeface="Cambria Math"/>
                                  <a:ea typeface="Cambria Math"/>
                                </a:rPr>
                                <m:t>1−</m:t>
                              </m:r>
                              <m:f>
                                <m:fPr>
                                  <m:ctrlPr>
                                    <a:rPr lang="de-DE" b="0" i="1" smtClean="0">
                                      <a:latin typeface="Cambria Math"/>
                                      <a:ea typeface="Cambria Math"/>
                                    </a:rPr>
                                  </m:ctrlPr>
                                </m:fPr>
                                <m:num>
                                  <m:sSup>
                                    <m:sSupPr>
                                      <m:ctrlPr>
                                        <a:rPr lang="de-DE" b="0" i="1" smtClean="0">
                                          <a:latin typeface="Cambria Math"/>
                                          <a:ea typeface="Cambria Math"/>
                                        </a:rPr>
                                      </m:ctrlPr>
                                    </m:sSupPr>
                                    <m:e>
                                      <m:r>
                                        <a:rPr lang="de-DE" b="0" i="1" smtClean="0">
                                          <a:latin typeface="Cambria Math"/>
                                          <a:ea typeface="Cambria Math"/>
                                        </a:rPr>
                                        <m:t>𝑣</m:t>
                                      </m:r>
                                    </m:e>
                                    <m:sup>
                                      <m:r>
                                        <a:rPr lang="de-DE" b="0" i="1" smtClean="0">
                                          <a:latin typeface="Cambria Math"/>
                                          <a:ea typeface="Cambria Math"/>
                                        </a:rPr>
                                        <m:t>2</m:t>
                                      </m:r>
                                    </m:sup>
                                  </m:sSup>
                                </m:num>
                                <m:den>
                                  <m:sSup>
                                    <m:sSupPr>
                                      <m:ctrlPr>
                                        <a:rPr lang="de-DE" b="0" i="1" smtClean="0">
                                          <a:latin typeface="Cambria Math"/>
                                          <a:ea typeface="Cambria Math"/>
                                        </a:rPr>
                                      </m:ctrlPr>
                                    </m:sSupPr>
                                    <m:e>
                                      <m:r>
                                        <a:rPr lang="de-DE" b="0" i="1" smtClean="0">
                                          <a:latin typeface="Cambria Math"/>
                                          <a:ea typeface="Cambria Math"/>
                                        </a:rPr>
                                        <m:t>𝑐</m:t>
                                      </m:r>
                                    </m:e>
                                    <m:sup>
                                      <m:r>
                                        <a:rPr lang="de-DE" b="0" i="1" smtClean="0">
                                          <a:latin typeface="Cambria Math"/>
                                          <a:ea typeface="Cambria Math"/>
                                        </a:rPr>
                                        <m:t>2</m:t>
                                      </m:r>
                                    </m:sup>
                                  </m:sSup>
                                </m:den>
                              </m:f>
                            </m:e>
                          </m:rad>
                        </m:den>
                      </m:f>
                      <m:r>
                        <a:rPr lang="de-DE" b="0" i="1" smtClean="0">
                          <a:latin typeface="Cambria Math"/>
                          <a:ea typeface="Cambria Math"/>
                        </a:rPr>
                        <m:t>=</m:t>
                      </m:r>
                      <m:f>
                        <m:fPr>
                          <m:ctrlPr>
                            <a:rPr lang="de-DE" b="0" i="1" smtClean="0">
                              <a:latin typeface="Cambria Math"/>
                              <a:ea typeface="Cambria Math"/>
                            </a:rPr>
                          </m:ctrlPr>
                        </m:fPr>
                        <m:num>
                          <m:r>
                            <a:rPr lang="de-DE" b="0" i="1" smtClean="0">
                              <a:latin typeface="Cambria Math"/>
                              <a:ea typeface="Cambria Math"/>
                            </a:rPr>
                            <m:t>1</m:t>
                          </m:r>
                        </m:num>
                        <m:den>
                          <m:rad>
                            <m:radPr>
                              <m:degHide m:val="on"/>
                              <m:ctrlPr>
                                <a:rPr lang="de-DE" b="0" i="1" smtClean="0">
                                  <a:latin typeface="Cambria Math"/>
                                  <a:ea typeface="Cambria Math"/>
                                </a:rPr>
                              </m:ctrlPr>
                            </m:radPr>
                            <m:deg/>
                            <m:e>
                              <m:r>
                                <a:rPr lang="de-DE" b="0" i="1" smtClean="0">
                                  <a:latin typeface="Cambria Math"/>
                                  <a:ea typeface="Cambria Math"/>
                                </a:rPr>
                                <m:t>1−</m:t>
                              </m:r>
                              <m:sSup>
                                <m:sSupPr>
                                  <m:ctrlPr>
                                    <a:rPr lang="de-DE" b="0" i="1" smtClean="0">
                                      <a:latin typeface="Cambria Math"/>
                                      <a:ea typeface="Cambria Math"/>
                                    </a:rPr>
                                  </m:ctrlPr>
                                </m:sSupPr>
                                <m:e>
                                  <m:r>
                                    <a:rPr lang="de-DE" b="0" i="1" smtClean="0">
                                      <a:latin typeface="Cambria Math"/>
                                      <a:ea typeface="Cambria Math"/>
                                    </a:rPr>
                                    <m:t>𝛽</m:t>
                                  </m:r>
                                </m:e>
                                <m:sup>
                                  <m:r>
                                    <a:rPr lang="de-DE" b="0" i="1" smtClean="0">
                                      <a:latin typeface="Cambria Math"/>
                                      <a:ea typeface="Cambria Math"/>
                                    </a:rPr>
                                    <m:t>2</m:t>
                                  </m:r>
                                </m:sup>
                              </m:sSup>
                            </m:e>
                          </m:rad>
                        </m:den>
                      </m:f>
                      <m:r>
                        <a:rPr lang="de-DE" b="0" i="1" smtClean="0">
                          <a:latin typeface="Cambria Math"/>
                          <a:ea typeface="Cambria Math"/>
                        </a:rPr>
                        <m:t>;   </m:t>
                      </m:r>
                      <m:r>
                        <a:rPr lang="de-DE" b="0" i="1" smtClean="0">
                          <a:latin typeface="Cambria Math"/>
                          <a:ea typeface="Cambria Math"/>
                        </a:rPr>
                        <m:t>𝛽</m:t>
                      </m:r>
                      <m:r>
                        <a:rPr lang="de-DE" b="0" i="1" smtClean="0">
                          <a:latin typeface="Cambria Math"/>
                          <a:ea typeface="Cambria Math"/>
                        </a:rPr>
                        <m:t>=</m:t>
                      </m:r>
                      <m:f>
                        <m:fPr>
                          <m:ctrlPr>
                            <a:rPr lang="de-DE" b="0" i="1" smtClean="0">
                              <a:latin typeface="Cambria Math"/>
                              <a:ea typeface="Cambria Math"/>
                            </a:rPr>
                          </m:ctrlPr>
                        </m:fPr>
                        <m:num>
                          <m:r>
                            <a:rPr lang="de-DE" b="0" i="1" smtClean="0">
                              <a:latin typeface="Cambria Math"/>
                              <a:ea typeface="Cambria Math"/>
                            </a:rPr>
                            <m:t>𝑣</m:t>
                          </m:r>
                        </m:num>
                        <m:den>
                          <m:r>
                            <a:rPr lang="de-DE" b="0" i="1" smtClean="0">
                              <a:latin typeface="Cambria Math"/>
                              <a:ea typeface="Cambria Math"/>
                            </a:rPr>
                            <m:t>𝑐</m:t>
                          </m:r>
                        </m:den>
                      </m:f>
                      <m:r>
                        <a:rPr lang="de-DE" b="0" i="1" smtClean="0">
                          <a:latin typeface="Cambria Math"/>
                          <a:ea typeface="Cambria Math"/>
                        </a:rPr>
                        <m:t>;   </m:t>
                      </m:r>
                      <m:d>
                        <m:dPr>
                          <m:ctrlPr>
                            <a:rPr lang="de-DE" b="0" i="1" smtClean="0">
                              <a:latin typeface="Cambria Math"/>
                              <a:ea typeface="Cambria Math"/>
                            </a:rPr>
                          </m:ctrlPr>
                        </m:dPr>
                        <m:e>
                          <m:r>
                            <a:rPr lang="de-DE" b="0" i="1" smtClean="0">
                              <a:latin typeface="Cambria Math"/>
                              <a:ea typeface="Cambria Math"/>
                            </a:rPr>
                            <m:t>1−</m:t>
                          </m:r>
                          <m:r>
                            <a:rPr lang="de-DE" b="0" i="1" smtClean="0">
                              <a:latin typeface="Cambria Math"/>
                              <a:ea typeface="Cambria Math"/>
                            </a:rPr>
                            <m:t>𝛽</m:t>
                          </m:r>
                        </m:e>
                      </m:d>
                      <m:r>
                        <a:rPr lang="de-DE" b="0" i="1" smtClean="0">
                          <a:latin typeface="Cambria Math"/>
                          <a:ea typeface="Cambria Math"/>
                        </a:rPr>
                        <m:t>≅</m:t>
                      </m:r>
                      <m:f>
                        <m:fPr>
                          <m:ctrlPr>
                            <a:rPr lang="de-DE" b="0" i="1" smtClean="0">
                              <a:latin typeface="Cambria Math"/>
                              <a:ea typeface="Cambria Math"/>
                            </a:rPr>
                          </m:ctrlPr>
                        </m:fPr>
                        <m:num>
                          <m:r>
                            <a:rPr lang="de-DE" b="0" i="1" smtClean="0">
                              <a:latin typeface="Cambria Math"/>
                              <a:ea typeface="Cambria Math"/>
                            </a:rPr>
                            <m:t>1</m:t>
                          </m:r>
                        </m:num>
                        <m:den>
                          <m:r>
                            <a:rPr lang="de-DE" b="0" i="1" smtClean="0">
                              <a:latin typeface="Cambria Math"/>
                              <a:ea typeface="Cambria Math"/>
                            </a:rPr>
                            <m:t>2</m:t>
                          </m:r>
                          <m:sSup>
                            <m:sSupPr>
                              <m:ctrlPr>
                                <a:rPr lang="de-DE" b="0" i="1" smtClean="0">
                                  <a:latin typeface="Cambria Math"/>
                                  <a:ea typeface="Cambria Math"/>
                                </a:rPr>
                              </m:ctrlPr>
                            </m:sSupPr>
                            <m:e>
                              <m:r>
                                <a:rPr lang="de-DE" b="0" i="1" smtClean="0">
                                  <a:latin typeface="Cambria Math"/>
                                  <a:ea typeface="Cambria Math"/>
                                </a:rPr>
                                <m:t>𝛾</m:t>
                              </m:r>
                            </m:e>
                            <m:sup>
                              <m:r>
                                <a:rPr lang="de-DE" b="0" i="1" smtClean="0">
                                  <a:latin typeface="Cambria Math"/>
                                  <a:ea typeface="Cambria Math"/>
                                </a:rPr>
                                <m:t>2</m:t>
                              </m:r>
                            </m:sup>
                          </m:sSup>
                        </m:den>
                      </m:f>
                    </m:oMath>
                  </m:oMathPara>
                </a14:m>
                <a:endParaRPr lang="en-US" dirty="0"/>
              </a:p>
            </p:txBody>
          </p:sp>
        </mc:Choice>
        <mc:Fallback xmlns="">
          <p:sp>
            <p:nvSpPr>
              <p:cNvPr id="3" name="Textfeld 2"/>
              <p:cNvSpPr txBox="1">
                <a:spLocks noRot="1" noChangeAspect="1" noMove="1" noResize="1" noEditPoints="1" noAdjustHandles="1" noChangeArrowheads="1" noChangeShapeType="1" noTextEdit="1"/>
              </p:cNvSpPr>
              <p:nvPr/>
            </p:nvSpPr>
            <p:spPr>
              <a:xfrm>
                <a:off x="720000" y="720000"/>
                <a:ext cx="5239062" cy="957313"/>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feld 3"/>
              <p:cNvSpPr txBox="1"/>
              <p:nvPr/>
            </p:nvSpPr>
            <p:spPr>
              <a:xfrm>
                <a:off x="720000" y="1800000"/>
                <a:ext cx="27921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de-DE" b="0" i="1" smtClean="0">
                              <a:latin typeface="Cambria Math"/>
                            </a:rPr>
                            <m:t>𝐸</m:t>
                          </m:r>
                        </m:e>
                        <m:sub>
                          <m:r>
                            <a:rPr lang="de-DE" b="0" i="1" smtClean="0">
                              <a:latin typeface="Cambria Math"/>
                            </a:rPr>
                            <m:t>𝑒</m:t>
                          </m:r>
                        </m:sub>
                      </m:sSub>
                      <m:r>
                        <a:rPr lang="de-DE" b="0" i="1" smtClean="0">
                          <a:latin typeface="Cambria Math"/>
                        </a:rPr>
                        <m:t>=</m:t>
                      </m:r>
                      <m:r>
                        <a:rPr lang="de-DE" b="0" i="1" smtClean="0">
                          <a:latin typeface="Cambria Math"/>
                          <a:ea typeface="Cambria Math"/>
                        </a:rPr>
                        <m:t>𝛾</m:t>
                      </m:r>
                      <m:r>
                        <a:rPr lang="de-DE" b="0" i="1" smtClean="0">
                          <a:latin typeface="Cambria Math"/>
                          <a:ea typeface="Cambria Math"/>
                        </a:rPr>
                        <m:t>∙</m:t>
                      </m:r>
                      <m:r>
                        <a:rPr lang="de-DE" b="0" i="1" smtClean="0">
                          <a:latin typeface="Cambria Math"/>
                          <a:ea typeface="Cambria Math"/>
                        </a:rPr>
                        <m:t>𝑚</m:t>
                      </m:r>
                      <m:sSup>
                        <m:sSupPr>
                          <m:ctrlPr>
                            <a:rPr lang="de-DE" b="0" i="1" smtClean="0">
                              <a:latin typeface="Cambria Math"/>
                              <a:ea typeface="Cambria Math"/>
                            </a:rPr>
                          </m:ctrlPr>
                        </m:sSupPr>
                        <m:e>
                          <m:r>
                            <a:rPr lang="de-DE" b="0" i="1" smtClean="0">
                              <a:latin typeface="Cambria Math"/>
                              <a:ea typeface="Cambria Math"/>
                            </a:rPr>
                            <m:t>𝑐</m:t>
                          </m:r>
                        </m:e>
                        <m:sup>
                          <m:r>
                            <a:rPr lang="de-DE" b="0" i="1" smtClean="0">
                              <a:latin typeface="Cambria Math"/>
                              <a:ea typeface="Cambria Math"/>
                            </a:rPr>
                            <m:t>2</m:t>
                          </m:r>
                        </m:sup>
                      </m:sSup>
                      <m:r>
                        <a:rPr lang="de-DE" b="0" i="1" smtClean="0">
                          <a:latin typeface="Cambria Math"/>
                          <a:ea typeface="Cambria Math"/>
                        </a:rPr>
                        <m:t>;   </m:t>
                      </m:r>
                      <m:r>
                        <a:rPr lang="de-DE" b="0" i="1" smtClean="0">
                          <a:latin typeface="Cambria Math"/>
                          <a:ea typeface="Cambria Math"/>
                        </a:rPr>
                        <m:t>𝑝</m:t>
                      </m:r>
                      <m:r>
                        <a:rPr lang="de-DE" b="0" i="1" smtClean="0">
                          <a:latin typeface="Cambria Math"/>
                          <a:ea typeface="Cambria Math"/>
                        </a:rPr>
                        <m:t>=</m:t>
                      </m:r>
                      <m:r>
                        <a:rPr lang="de-DE" b="0" i="1" smtClean="0">
                          <a:latin typeface="Cambria Math"/>
                          <a:ea typeface="Cambria Math"/>
                        </a:rPr>
                        <m:t>𝛾</m:t>
                      </m:r>
                      <m:r>
                        <a:rPr lang="de-DE" b="0" i="1" smtClean="0">
                          <a:latin typeface="Cambria Math"/>
                          <a:ea typeface="Cambria Math"/>
                        </a:rPr>
                        <m:t>∙</m:t>
                      </m:r>
                      <m:r>
                        <a:rPr lang="de-DE" b="0" i="1" smtClean="0">
                          <a:latin typeface="Cambria Math"/>
                          <a:ea typeface="Cambria Math"/>
                        </a:rPr>
                        <m:t>𝑚𝑣</m:t>
                      </m:r>
                    </m:oMath>
                  </m:oMathPara>
                </a14:m>
                <a:endParaRPr lang="en-US" dirty="0"/>
              </a:p>
            </p:txBody>
          </p:sp>
        </mc:Choice>
        <mc:Fallback xmlns="">
          <p:sp>
            <p:nvSpPr>
              <p:cNvPr id="4" name="Textfeld 3"/>
              <p:cNvSpPr txBox="1">
                <a:spLocks noRot="1" noChangeAspect="1" noMove="1" noResize="1" noEditPoints="1" noAdjustHandles="1" noChangeArrowheads="1" noChangeShapeType="1" noTextEdit="1"/>
              </p:cNvSpPr>
              <p:nvPr/>
            </p:nvSpPr>
            <p:spPr>
              <a:xfrm>
                <a:off x="720000" y="1800000"/>
                <a:ext cx="2792110" cy="369332"/>
              </a:xfrm>
              <a:prstGeom prst="rect">
                <a:avLst/>
              </a:prstGeom>
              <a:blipFill rotWithShape="1">
                <a:blip r:embed="rId4"/>
                <a:stretch>
                  <a:fillRect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feld 4"/>
              <p:cNvSpPr txBox="1"/>
              <p:nvPr/>
            </p:nvSpPr>
            <p:spPr>
              <a:xfrm>
                <a:off x="720000" y="2160000"/>
                <a:ext cx="2930802"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𝛾</m:t>
                      </m:r>
                      <m:r>
                        <a:rPr lang="de-DE" b="0" i="1" smtClean="0">
                          <a:latin typeface="Cambria Math"/>
                          <a:ea typeface="Cambria Math"/>
                        </a:rPr>
                        <m:t>=</m:t>
                      </m:r>
                      <m:f>
                        <m:fPr>
                          <m:ctrlPr>
                            <a:rPr lang="de-DE" b="0" i="1" smtClean="0">
                              <a:latin typeface="Cambria Math"/>
                              <a:ea typeface="Cambria Math"/>
                            </a:rPr>
                          </m:ctrlPr>
                        </m:fPr>
                        <m:num>
                          <m:sSub>
                            <m:sSubPr>
                              <m:ctrlPr>
                                <a:rPr lang="de-DE" b="0" i="1" smtClean="0">
                                  <a:latin typeface="Cambria Math"/>
                                  <a:ea typeface="Cambria Math"/>
                                </a:rPr>
                              </m:ctrlPr>
                            </m:sSubPr>
                            <m:e>
                              <m:r>
                                <a:rPr lang="de-DE" b="0" i="1" smtClean="0">
                                  <a:latin typeface="Cambria Math"/>
                                  <a:ea typeface="Cambria Math"/>
                                </a:rPr>
                                <m:t>𝐸</m:t>
                              </m:r>
                            </m:e>
                            <m:sub>
                              <m:r>
                                <a:rPr lang="de-DE" b="0" i="1" smtClean="0">
                                  <a:latin typeface="Cambria Math"/>
                                  <a:ea typeface="Cambria Math"/>
                                </a:rPr>
                                <m:t>𝑒</m:t>
                              </m:r>
                            </m:sub>
                          </m:sSub>
                        </m:num>
                        <m:den>
                          <m:r>
                            <a:rPr lang="de-DE" b="0" i="1" smtClean="0">
                              <a:latin typeface="Cambria Math"/>
                              <a:ea typeface="Cambria Math"/>
                            </a:rPr>
                            <m:t>𝑚</m:t>
                          </m:r>
                          <m:sSup>
                            <m:sSupPr>
                              <m:ctrlPr>
                                <a:rPr lang="de-DE" b="0" i="1" smtClean="0">
                                  <a:latin typeface="Cambria Math"/>
                                  <a:ea typeface="Cambria Math"/>
                                </a:rPr>
                              </m:ctrlPr>
                            </m:sSupPr>
                            <m:e>
                              <m:r>
                                <a:rPr lang="de-DE" b="0" i="1" smtClean="0">
                                  <a:latin typeface="Cambria Math"/>
                                  <a:ea typeface="Cambria Math"/>
                                </a:rPr>
                                <m:t>𝑐</m:t>
                              </m:r>
                            </m:e>
                            <m:sup>
                              <m:r>
                                <a:rPr lang="de-DE" b="0" i="1" smtClean="0">
                                  <a:latin typeface="Cambria Math"/>
                                  <a:ea typeface="Cambria Math"/>
                                </a:rPr>
                                <m:t>2</m:t>
                              </m:r>
                            </m:sup>
                          </m:sSup>
                        </m:den>
                      </m:f>
                      <m:r>
                        <a:rPr lang="de-DE" b="0" i="1" smtClean="0">
                          <a:latin typeface="Cambria Math"/>
                          <a:ea typeface="Cambria Math"/>
                        </a:rPr>
                        <m:t>=1957∙</m:t>
                      </m:r>
                      <m:sSub>
                        <m:sSubPr>
                          <m:ctrlPr>
                            <a:rPr lang="de-DE" b="0" i="1" smtClean="0">
                              <a:latin typeface="Cambria Math"/>
                              <a:ea typeface="Cambria Math"/>
                            </a:rPr>
                          </m:ctrlPr>
                        </m:sSubPr>
                        <m:e>
                          <m:r>
                            <a:rPr lang="de-DE" b="0" i="1" smtClean="0">
                              <a:latin typeface="Cambria Math"/>
                              <a:ea typeface="Cambria Math"/>
                            </a:rPr>
                            <m:t>𝐸</m:t>
                          </m:r>
                        </m:e>
                        <m:sub>
                          <m:r>
                            <a:rPr lang="de-DE" b="0" i="1" smtClean="0">
                              <a:latin typeface="Cambria Math"/>
                              <a:ea typeface="Cambria Math"/>
                            </a:rPr>
                            <m:t>𝑒</m:t>
                          </m:r>
                        </m:sub>
                      </m:sSub>
                      <m:r>
                        <a:rPr lang="de-DE" b="0" i="1" smtClean="0">
                          <a:latin typeface="Cambria Math"/>
                          <a:ea typeface="Cambria Math"/>
                        </a:rPr>
                        <m:t> </m:t>
                      </m:r>
                      <m:d>
                        <m:dPr>
                          <m:begChr m:val="["/>
                          <m:endChr m:val="]"/>
                          <m:ctrlPr>
                            <a:rPr lang="de-DE" b="0" i="1" smtClean="0">
                              <a:latin typeface="Cambria Math"/>
                              <a:ea typeface="Cambria Math"/>
                            </a:rPr>
                          </m:ctrlPr>
                        </m:dPr>
                        <m:e>
                          <m:r>
                            <a:rPr lang="de-DE" b="0" i="1" smtClean="0">
                              <a:latin typeface="Cambria Math"/>
                              <a:ea typeface="Cambria Math"/>
                            </a:rPr>
                            <m:t>𝐺𝑒𝑉</m:t>
                          </m:r>
                        </m:e>
                      </m:d>
                    </m:oMath>
                  </m:oMathPara>
                </a14:m>
                <a:endParaRPr lang="en-US" dirty="0"/>
              </a:p>
            </p:txBody>
          </p:sp>
        </mc:Choice>
        <mc:Fallback xmlns="">
          <p:sp>
            <p:nvSpPr>
              <p:cNvPr id="5" name="Textfeld 4"/>
              <p:cNvSpPr txBox="1">
                <a:spLocks noRot="1" noChangeAspect="1" noMove="1" noResize="1" noEditPoints="1" noAdjustHandles="1" noChangeArrowheads="1" noChangeShapeType="1" noTextEdit="1"/>
              </p:cNvSpPr>
              <p:nvPr/>
            </p:nvSpPr>
            <p:spPr>
              <a:xfrm>
                <a:off x="720000" y="2160000"/>
                <a:ext cx="2930802" cy="610936"/>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feld 5"/>
              <p:cNvSpPr txBox="1"/>
              <p:nvPr/>
            </p:nvSpPr>
            <p:spPr>
              <a:xfrm>
                <a:off x="720000" y="2880000"/>
                <a:ext cx="30516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ℏ</m:t>
                      </m:r>
                      <m:r>
                        <a:rPr lang="en-US" i="1" smtClean="0">
                          <a:latin typeface="Cambria Math"/>
                          <a:ea typeface="Cambria Math"/>
                        </a:rPr>
                        <m:t>𝜔</m:t>
                      </m:r>
                      <m:r>
                        <a:rPr lang="en-US" i="1" smtClean="0">
                          <a:latin typeface="Cambria Math"/>
                          <a:ea typeface="Cambria Math"/>
                        </a:rPr>
                        <m:t>∙</m:t>
                      </m:r>
                      <m:r>
                        <a:rPr lang="en-US" i="1" smtClean="0">
                          <a:latin typeface="Cambria Math"/>
                          <a:ea typeface="Cambria Math"/>
                        </a:rPr>
                        <m:t>𝜆</m:t>
                      </m:r>
                      <m:r>
                        <a:rPr lang="de-DE" b="0" i="1" smtClean="0">
                          <a:latin typeface="Cambria Math"/>
                          <a:ea typeface="Cambria Math"/>
                        </a:rPr>
                        <m:t>=1239.842 </m:t>
                      </m:r>
                      <m:d>
                        <m:dPr>
                          <m:begChr m:val="["/>
                          <m:endChr m:val="]"/>
                          <m:ctrlPr>
                            <a:rPr lang="de-DE" b="0" i="1" smtClean="0">
                              <a:latin typeface="Cambria Math"/>
                              <a:ea typeface="Cambria Math"/>
                            </a:rPr>
                          </m:ctrlPr>
                        </m:dPr>
                        <m:e>
                          <m:r>
                            <a:rPr lang="de-DE" b="0" i="1" smtClean="0">
                              <a:latin typeface="Cambria Math"/>
                              <a:ea typeface="Cambria Math"/>
                            </a:rPr>
                            <m:t>𝑒𝑉</m:t>
                          </m:r>
                          <m:r>
                            <a:rPr lang="de-DE" b="0" i="1" smtClean="0">
                              <a:latin typeface="Cambria Math"/>
                              <a:ea typeface="Cambria Math"/>
                            </a:rPr>
                            <m:t>∙</m:t>
                          </m:r>
                          <m:r>
                            <a:rPr lang="de-DE" b="0" i="1" smtClean="0">
                              <a:latin typeface="Cambria Math"/>
                              <a:ea typeface="Cambria Math"/>
                            </a:rPr>
                            <m:t>𝑛𝑚</m:t>
                          </m:r>
                        </m:e>
                      </m:d>
                    </m:oMath>
                  </m:oMathPara>
                </a14:m>
                <a:endParaRPr lang="en-US" dirty="0"/>
              </a:p>
            </p:txBody>
          </p:sp>
        </mc:Choice>
        <mc:Fallback xmlns="">
          <p:sp>
            <p:nvSpPr>
              <p:cNvPr id="6" name="Textfeld 5"/>
              <p:cNvSpPr txBox="1">
                <a:spLocks noRot="1" noChangeAspect="1" noMove="1" noResize="1" noEditPoints="1" noAdjustHandles="1" noChangeArrowheads="1" noChangeShapeType="1" noTextEdit="1"/>
              </p:cNvSpPr>
              <p:nvPr/>
            </p:nvSpPr>
            <p:spPr>
              <a:xfrm>
                <a:off x="720000" y="2880000"/>
                <a:ext cx="3051605" cy="369332"/>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feld 6"/>
              <p:cNvSpPr txBox="1"/>
              <p:nvPr/>
            </p:nvSpPr>
            <p:spPr>
              <a:xfrm>
                <a:off x="720000" y="3240000"/>
                <a:ext cx="4293355" cy="6164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1 </m:t>
                      </m:r>
                      <m:r>
                        <a:rPr lang="de-DE" b="0" i="1" smtClean="0">
                          <a:latin typeface="Cambria Math"/>
                        </a:rPr>
                        <m:t>𝑊𝑎𝑡𝑡</m:t>
                      </m:r>
                      <m:r>
                        <a:rPr lang="de-DE" b="0" i="1" smtClean="0">
                          <a:latin typeface="Cambria Math"/>
                          <a:ea typeface="Cambria Math"/>
                        </a:rPr>
                        <m:t>⇒5.034∙</m:t>
                      </m:r>
                      <m:sSup>
                        <m:sSupPr>
                          <m:ctrlPr>
                            <a:rPr lang="de-DE" b="0" i="1" smtClean="0">
                              <a:latin typeface="Cambria Math"/>
                              <a:ea typeface="Cambria Math"/>
                            </a:rPr>
                          </m:ctrlPr>
                        </m:sSupPr>
                        <m:e>
                          <m:r>
                            <a:rPr lang="de-DE" b="0" i="1" smtClean="0">
                              <a:latin typeface="Cambria Math"/>
                              <a:ea typeface="Cambria Math"/>
                            </a:rPr>
                            <m:t>10</m:t>
                          </m:r>
                        </m:e>
                        <m:sup>
                          <m:r>
                            <a:rPr lang="de-DE" b="0" i="1" smtClean="0">
                              <a:latin typeface="Cambria Math"/>
                              <a:ea typeface="Cambria Math"/>
                            </a:rPr>
                            <m:t>15</m:t>
                          </m:r>
                        </m:sup>
                      </m:sSup>
                      <m:r>
                        <a:rPr lang="de-DE" b="0" i="1" smtClean="0">
                          <a:latin typeface="Cambria Math"/>
                          <a:ea typeface="Cambria Math"/>
                        </a:rPr>
                        <m:t>∙</m:t>
                      </m:r>
                      <m:r>
                        <a:rPr lang="de-DE" b="0" i="1" smtClean="0">
                          <a:latin typeface="Cambria Math"/>
                          <a:ea typeface="Cambria Math"/>
                        </a:rPr>
                        <m:t>𝜆</m:t>
                      </m:r>
                      <m:r>
                        <a:rPr lang="de-DE" b="0" i="1" smtClean="0">
                          <a:latin typeface="Cambria Math"/>
                          <a:ea typeface="Cambria Math"/>
                        </a:rPr>
                        <m:t> </m:t>
                      </m:r>
                      <m:d>
                        <m:dPr>
                          <m:begChr m:val="["/>
                          <m:endChr m:val="]"/>
                          <m:ctrlPr>
                            <a:rPr lang="de-DE" b="0" i="1" smtClean="0">
                              <a:latin typeface="Cambria Math"/>
                              <a:ea typeface="Cambria Math"/>
                            </a:rPr>
                          </m:ctrlPr>
                        </m:dPr>
                        <m:e>
                          <m:r>
                            <a:rPr lang="de-DE" b="0" i="1" smtClean="0">
                              <a:latin typeface="Cambria Math"/>
                              <a:ea typeface="Cambria Math"/>
                            </a:rPr>
                            <m:t>𝑛𝑚</m:t>
                          </m:r>
                        </m:e>
                      </m:d>
                      <m:r>
                        <a:rPr lang="de-DE" b="0" i="1" smtClean="0">
                          <a:latin typeface="Cambria Math"/>
                          <a:ea typeface="Cambria Math"/>
                        </a:rPr>
                        <m:t>∙</m:t>
                      </m:r>
                      <m:f>
                        <m:fPr>
                          <m:ctrlPr>
                            <a:rPr lang="de-DE" b="0" i="1" smtClean="0">
                              <a:latin typeface="Cambria Math"/>
                              <a:ea typeface="Cambria Math"/>
                            </a:rPr>
                          </m:ctrlPr>
                        </m:fPr>
                        <m:num>
                          <m:r>
                            <a:rPr lang="de-DE" b="0" i="1" smtClean="0">
                              <a:latin typeface="Cambria Math"/>
                              <a:ea typeface="Cambria Math"/>
                            </a:rPr>
                            <m:t>𝑝h𝑜𝑡𝑜𝑛𝑠</m:t>
                          </m:r>
                        </m:num>
                        <m:den>
                          <m:r>
                            <a:rPr lang="de-DE" b="0" i="1" smtClean="0">
                              <a:latin typeface="Cambria Math"/>
                              <a:ea typeface="Cambria Math"/>
                            </a:rPr>
                            <m:t>𝑠</m:t>
                          </m:r>
                        </m:den>
                      </m:f>
                    </m:oMath>
                  </m:oMathPara>
                </a14:m>
                <a:endParaRPr lang="en-US" dirty="0"/>
              </a:p>
            </p:txBody>
          </p:sp>
        </mc:Choice>
        <mc:Fallback xmlns="">
          <p:sp>
            <p:nvSpPr>
              <p:cNvPr id="7" name="Textfeld 6"/>
              <p:cNvSpPr txBox="1">
                <a:spLocks noRot="1" noChangeAspect="1" noMove="1" noResize="1" noEditPoints="1" noAdjustHandles="1" noChangeArrowheads="1" noChangeShapeType="1" noTextEdit="1"/>
              </p:cNvSpPr>
              <p:nvPr/>
            </p:nvSpPr>
            <p:spPr>
              <a:xfrm>
                <a:off x="720000" y="3240000"/>
                <a:ext cx="4293355" cy="616451"/>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feld 7"/>
              <p:cNvSpPr txBox="1"/>
              <p:nvPr/>
            </p:nvSpPr>
            <p:spPr>
              <a:xfrm>
                <a:off x="720000" y="3780000"/>
                <a:ext cx="7611827" cy="6481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𝐵𝑒𝑛𝑑𝑖𝑛𝑔</m:t>
                      </m:r>
                      <m:r>
                        <a:rPr lang="de-DE" b="0" i="1" smtClean="0">
                          <a:latin typeface="Cambria Math"/>
                        </a:rPr>
                        <m:t> </m:t>
                      </m:r>
                      <m:r>
                        <a:rPr lang="de-DE" b="0" i="1" smtClean="0">
                          <a:latin typeface="Cambria Math"/>
                        </a:rPr>
                        <m:t>𝑀𝑎𝑔𝑛𝑒𝑡</m:t>
                      </m:r>
                      <m:r>
                        <a:rPr lang="de-DE" b="0" i="1" smtClean="0">
                          <a:latin typeface="Cambria Math"/>
                        </a:rPr>
                        <m:t>: </m:t>
                      </m:r>
                      <m:sSub>
                        <m:sSubPr>
                          <m:ctrlPr>
                            <a:rPr lang="de-DE" b="0" i="1" smtClean="0">
                              <a:latin typeface="Cambria Math"/>
                            </a:rPr>
                          </m:ctrlPr>
                        </m:sSubPr>
                        <m:e>
                          <m:r>
                            <a:rPr lang="de-DE" b="0" i="1" smtClean="0">
                              <a:latin typeface="Cambria Math"/>
                            </a:rPr>
                            <m:t>𝐸</m:t>
                          </m:r>
                        </m:e>
                        <m:sub>
                          <m:r>
                            <a:rPr lang="de-DE" b="0" i="1" smtClean="0">
                              <a:latin typeface="Cambria Math"/>
                            </a:rPr>
                            <m:t>𝑐</m:t>
                          </m:r>
                        </m:sub>
                      </m:sSub>
                      <m:r>
                        <a:rPr lang="de-DE" b="0" i="1" smtClean="0">
                          <a:latin typeface="Cambria Math"/>
                        </a:rPr>
                        <m:t>=</m:t>
                      </m:r>
                      <m:f>
                        <m:fPr>
                          <m:ctrlPr>
                            <a:rPr lang="de-DE" b="0" i="1" smtClean="0">
                              <a:latin typeface="Cambria Math"/>
                            </a:rPr>
                          </m:ctrlPr>
                        </m:fPr>
                        <m:num>
                          <m:r>
                            <a:rPr lang="de-DE" b="0" i="1" smtClean="0">
                              <a:latin typeface="Cambria Math"/>
                            </a:rPr>
                            <m:t>3</m:t>
                          </m:r>
                          <m:r>
                            <a:rPr lang="de-DE" b="0" i="1" smtClean="0">
                              <a:latin typeface="Cambria Math"/>
                            </a:rPr>
                            <m:t>𝑒</m:t>
                          </m:r>
                          <m:r>
                            <a:rPr lang="de-DE" b="0" i="1" smtClean="0">
                              <a:latin typeface="Cambria Math"/>
                              <a:ea typeface="Cambria Math"/>
                            </a:rPr>
                            <m:t>∙ℏ∙</m:t>
                          </m:r>
                          <m:r>
                            <a:rPr lang="de-DE" b="0" i="1" smtClean="0">
                              <a:latin typeface="Cambria Math"/>
                              <a:ea typeface="Cambria Math"/>
                            </a:rPr>
                            <m:t>𝐵</m:t>
                          </m:r>
                          <m:r>
                            <a:rPr lang="de-DE" b="0" i="1" smtClean="0">
                              <a:latin typeface="Cambria Math"/>
                              <a:ea typeface="Cambria Math"/>
                            </a:rPr>
                            <m:t>∙</m:t>
                          </m:r>
                          <m:sSup>
                            <m:sSupPr>
                              <m:ctrlPr>
                                <a:rPr lang="de-DE" b="0" i="1" smtClean="0">
                                  <a:latin typeface="Cambria Math"/>
                                  <a:ea typeface="Cambria Math"/>
                                </a:rPr>
                              </m:ctrlPr>
                            </m:sSupPr>
                            <m:e>
                              <m:r>
                                <a:rPr lang="de-DE" b="0" i="1" smtClean="0">
                                  <a:latin typeface="Cambria Math"/>
                                  <a:ea typeface="Cambria Math"/>
                                </a:rPr>
                                <m:t>𝛾</m:t>
                              </m:r>
                            </m:e>
                            <m:sup>
                              <m:r>
                                <a:rPr lang="de-DE" b="0" i="1" smtClean="0">
                                  <a:latin typeface="Cambria Math"/>
                                  <a:ea typeface="Cambria Math"/>
                                </a:rPr>
                                <m:t>2</m:t>
                              </m:r>
                            </m:sup>
                          </m:sSup>
                        </m:num>
                        <m:den>
                          <m:r>
                            <a:rPr lang="de-DE" b="0" i="1" smtClean="0">
                              <a:latin typeface="Cambria Math"/>
                            </a:rPr>
                            <m:t>2</m:t>
                          </m:r>
                          <m:r>
                            <a:rPr lang="de-DE" b="0" i="1" smtClean="0">
                              <a:latin typeface="Cambria Math"/>
                            </a:rPr>
                            <m:t>𝑚</m:t>
                          </m:r>
                        </m:den>
                      </m:f>
                      <m:r>
                        <a:rPr lang="de-DE" b="0" i="1" smtClean="0">
                          <a:latin typeface="Cambria Math"/>
                        </a:rPr>
                        <m:t>;   </m:t>
                      </m:r>
                      <m:sSub>
                        <m:sSubPr>
                          <m:ctrlPr>
                            <a:rPr lang="de-DE" b="0" i="1" smtClean="0">
                              <a:latin typeface="Cambria Math"/>
                            </a:rPr>
                          </m:ctrlPr>
                        </m:sSubPr>
                        <m:e>
                          <m:r>
                            <a:rPr lang="de-DE" b="0" i="1" smtClean="0">
                              <a:latin typeface="Cambria Math"/>
                            </a:rPr>
                            <m:t>𝐸</m:t>
                          </m:r>
                        </m:e>
                        <m:sub>
                          <m:r>
                            <a:rPr lang="de-DE" b="0" i="1" smtClean="0">
                              <a:latin typeface="Cambria Math"/>
                            </a:rPr>
                            <m:t>𝑐</m:t>
                          </m:r>
                        </m:sub>
                      </m:sSub>
                      <m:d>
                        <m:dPr>
                          <m:ctrlPr>
                            <a:rPr lang="de-DE" b="0" i="1" smtClean="0">
                              <a:latin typeface="Cambria Math"/>
                            </a:rPr>
                          </m:ctrlPr>
                        </m:dPr>
                        <m:e>
                          <m:r>
                            <a:rPr lang="de-DE" b="0" i="1" smtClean="0">
                              <a:latin typeface="Cambria Math"/>
                            </a:rPr>
                            <m:t>𝑘𝑒𝑉</m:t>
                          </m:r>
                        </m:e>
                      </m:d>
                      <m:r>
                        <a:rPr lang="de-DE" b="0" i="1" smtClean="0">
                          <a:latin typeface="Cambria Math"/>
                        </a:rPr>
                        <m:t>=0.6650</m:t>
                      </m:r>
                      <m:sSubSup>
                        <m:sSubSupPr>
                          <m:ctrlPr>
                            <a:rPr lang="de-DE" b="0" i="1" smtClean="0">
                              <a:latin typeface="Cambria Math"/>
                            </a:rPr>
                          </m:ctrlPr>
                        </m:sSubSupPr>
                        <m:e>
                          <m:r>
                            <a:rPr lang="de-DE" b="0" i="1" smtClean="0">
                              <a:latin typeface="Cambria Math"/>
                            </a:rPr>
                            <m:t>𝐸</m:t>
                          </m:r>
                        </m:e>
                        <m:sub>
                          <m:r>
                            <a:rPr lang="de-DE" b="0" i="1" smtClean="0">
                              <a:latin typeface="Cambria Math"/>
                            </a:rPr>
                            <m:t>𝑒</m:t>
                          </m:r>
                        </m:sub>
                        <m:sup>
                          <m:r>
                            <a:rPr lang="de-DE" b="0" i="1" smtClean="0">
                              <a:latin typeface="Cambria Math"/>
                            </a:rPr>
                            <m:t>2</m:t>
                          </m:r>
                        </m:sup>
                      </m:sSubSup>
                      <m:r>
                        <a:rPr lang="de-DE" b="0" i="1" smtClean="0">
                          <a:latin typeface="Cambria Math"/>
                        </a:rPr>
                        <m:t> </m:t>
                      </m:r>
                      <m:d>
                        <m:dPr>
                          <m:begChr m:val="["/>
                          <m:endChr m:val="]"/>
                          <m:ctrlPr>
                            <a:rPr lang="de-DE" b="0" i="1" smtClean="0">
                              <a:latin typeface="Cambria Math"/>
                            </a:rPr>
                          </m:ctrlPr>
                        </m:dPr>
                        <m:e>
                          <m:r>
                            <a:rPr lang="de-DE" b="0" i="1" smtClean="0">
                              <a:latin typeface="Cambria Math"/>
                            </a:rPr>
                            <m:t>𝐺𝑒𝑉</m:t>
                          </m:r>
                        </m:e>
                      </m:d>
                      <m:r>
                        <a:rPr lang="de-DE" b="0" i="1" smtClean="0">
                          <a:latin typeface="Cambria Math"/>
                          <a:ea typeface="Cambria Math"/>
                        </a:rPr>
                        <m:t>∙</m:t>
                      </m:r>
                      <m:r>
                        <a:rPr lang="de-DE" b="0" i="1" smtClean="0">
                          <a:latin typeface="Cambria Math"/>
                          <a:ea typeface="Cambria Math"/>
                        </a:rPr>
                        <m:t>𝐵</m:t>
                      </m:r>
                      <m:d>
                        <m:dPr>
                          <m:begChr m:val="["/>
                          <m:endChr m:val="]"/>
                          <m:ctrlPr>
                            <a:rPr lang="de-DE" b="0" i="1" smtClean="0">
                              <a:latin typeface="Cambria Math"/>
                              <a:ea typeface="Cambria Math"/>
                            </a:rPr>
                          </m:ctrlPr>
                        </m:dPr>
                        <m:e>
                          <m:r>
                            <a:rPr lang="de-DE" b="0" i="1" smtClean="0">
                              <a:latin typeface="Cambria Math"/>
                              <a:ea typeface="Cambria Math"/>
                            </a:rPr>
                            <m:t>𝑇</m:t>
                          </m:r>
                        </m:e>
                      </m:d>
                    </m:oMath>
                  </m:oMathPara>
                </a14:m>
                <a:endParaRPr lang="en-US" dirty="0"/>
              </a:p>
            </p:txBody>
          </p:sp>
        </mc:Choice>
        <mc:Fallback xmlns="">
          <p:sp>
            <p:nvSpPr>
              <p:cNvPr id="8" name="Textfeld 7"/>
              <p:cNvSpPr txBox="1">
                <a:spLocks noRot="1" noChangeAspect="1" noMove="1" noResize="1" noEditPoints="1" noAdjustHandles="1" noChangeArrowheads="1" noChangeShapeType="1" noTextEdit="1"/>
              </p:cNvSpPr>
              <p:nvPr/>
            </p:nvSpPr>
            <p:spPr>
              <a:xfrm>
                <a:off x="720000" y="3780000"/>
                <a:ext cx="7611827" cy="648126"/>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feld 8"/>
              <p:cNvSpPr txBox="1"/>
              <p:nvPr/>
            </p:nvSpPr>
            <p:spPr>
              <a:xfrm>
                <a:off x="720000" y="4500000"/>
                <a:ext cx="8644161" cy="936025"/>
              </a:xfrm>
              <a:prstGeom prst="rect">
                <a:avLst/>
              </a:prstGeom>
              <a:noFill/>
            </p:spPr>
            <p:txBody>
              <a:bodyPr wrap="none" rtlCol="0">
                <a:spAutoFit/>
              </a:bodyPr>
              <a:lstStyle/>
              <a:p>
                <a:pPr algn="just"/>
                <a14:m>
                  <m:oMathPara xmlns:m="http://schemas.openxmlformats.org/officeDocument/2006/math">
                    <m:oMathParaPr>
                      <m:jc m:val="left"/>
                    </m:oMathParaPr>
                    <m:oMath xmlns:m="http://schemas.openxmlformats.org/officeDocument/2006/math">
                      <m:r>
                        <a:rPr lang="de-DE" b="0" i="1" smtClean="0">
                          <a:latin typeface="Cambria Math"/>
                        </a:rPr>
                        <m:t>  </m:t>
                      </m:r>
                      <m:r>
                        <a:rPr lang="de-DE" b="0" i="1" smtClean="0">
                          <a:latin typeface="Cambria Math"/>
                        </a:rPr>
                        <m:t>𝑈𝑛𝑑𝑢𝑙𝑎𝑡𝑜𝑟</m:t>
                      </m:r>
                      <m:r>
                        <a:rPr lang="de-DE" b="0" i="1" smtClean="0">
                          <a:latin typeface="Cambria Math"/>
                        </a:rPr>
                        <m:t>: </m:t>
                      </m:r>
                      <m:r>
                        <a:rPr lang="de-DE" b="0" i="1" smtClean="0">
                          <a:latin typeface="Cambria Math"/>
                          <a:ea typeface="Cambria Math"/>
                        </a:rPr>
                        <m:t>𝜆</m:t>
                      </m:r>
                      <m:r>
                        <a:rPr lang="de-DE" b="0" i="1" smtClean="0">
                          <a:latin typeface="Cambria Math"/>
                          <a:ea typeface="Cambria Math"/>
                        </a:rPr>
                        <m:t>=</m:t>
                      </m:r>
                      <m:f>
                        <m:fPr>
                          <m:ctrlPr>
                            <a:rPr lang="de-DE" b="0" i="1" smtClean="0">
                              <a:latin typeface="Cambria Math"/>
                              <a:ea typeface="Cambria Math"/>
                            </a:rPr>
                          </m:ctrlPr>
                        </m:fPr>
                        <m:num>
                          <m:sSub>
                            <m:sSubPr>
                              <m:ctrlPr>
                                <a:rPr lang="de-DE" b="0" i="1" smtClean="0">
                                  <a:latin typeface="Cambria Math"/>
                                  <a:ea typeface="Cambria Math"/>
                                </a:rPr>
                              </m:ctrlPr>
                            </m:sSubPr>
                            <m:e>
                              <m:r>
                                <a:rPr lang="de-DE" b="0" i="1" smtClean="0">
                                  <a:latin typeface="Cambria Math"/>
                                  <a:ea typeface="Cambria Math"/>
                                </a:rPr>
                                <m:t>𝜆</m:t>
                              </m:r>
                            </m:e>
                            <m:sub>
                              <m:r>
                                <a:rPr lang="de-DE" b="0" i="1" smtClean="0">
                                  <a:latin typeface="Cambria Math"/>
                                  <a:ea typeface="Cambria Math"/>
                                </a:rPr>
                                <m:t>𝑢</m:t>
                              </m:r>
                            </m:sub>
                          </m:sSub>
                        </m:num>
                        <m:den>
                          <m:r>
                            <a:rPr lang="de-DE" b="0" i="1" smtClean="0">
                              <a:latin typeface="Cambria Math"/>
                              <a:ea typeface="Cambria Math"/>
                            </a:rPr>
                            <m:t>2</m:t>
                          </m:r>
                          <m:sSup>
                            <m:sSupPr>
                              <m:ctrlPr>
                                <a:rPr lang="de-DE" b="0" i="1" smtClean="0">
                                  <a:latin typeface="Cambria Math"/>
                                  <a:ea typeface="Cambria Math"/>
                                </a:rPr>
                              </m:ctrlPr>
                            </m:sSupPr>
                            <m:e>
                              <m:r>
                                <a:rPr lang="de-DE" b="0" i="1" smtClean="0">
                                  <a:latin typeface="Cambria Math"/>
                                  <a:ea typeface="Cambria Math"/>
                                </a:rPr>
                                <m:t>𝛾</m:t>
                              </m:r>
                            </m:e>
                            <m:sup>
                              <m:r>
                                <a:rPr lang="de-DE" b="0" i="1" smtClean="0">
                                  <a:latin typeface="Cambria Math"/>
                                  <a:ea typeface="Cambria Math"/>
                                </a:rPr>
                                <m:t>2</m:t>
                              </m:r>
                            </m:sup>
                          </m:sSup>
                        </m:den>
                      </m:f>
                      <m:r>
                        <a:rPr lang="de-DE" b="0" i="1" smtClean="0">
                          <a:latin typeface="Cambria Math"/>
                          <a:ea typeface="Cambria Math"/>
                        </a:rPr>
                        <m:t>∙</m:t>
                      </m:r>
                      <m:d>
                        <m:dPr>
                          <m:ctrlPr>
                            <a:rPr lang="de-DE" b="0" i="1" smtClean="0">
                              <a:latin typeface="Cambria Math"/>
                              <a:ea typeface="Cambria Math"/>
                            </a:rPr>
                          </m:ctrlPr>
                        </m:dPr>
                        <m:e>
                          <m:r>
                            <a:rPr lang="de-DE" b="0" i="1" smtClean="0">
                              <a:latin typeface="Cambria Math"/>
                              <a:ea typeface="Cambria Math"/>
                            </a:rPr>
                            <m:t>1+</m:t>
                          </m:r>
                          <m:f>
                            <m:fPr>
                              <m:ctrlPr>
                                <a:rPr lang="de-DE" b="0" i="1" smtClean="0">
                                  <a:latin typeface="Cambria Math"/>
                                  <a:ea typeface="Cambria Math"/>
                                </a:rPr>
                              </m:ctrlPr>
                            </m:fPr>
                            <m:num>
                              <m:sSup>
                                <m:sSupPr>
                                  <m:ctrlPr>
                                    <a:rPr lang="de-DE" b="0" i="1" smtClean="0">
                                      <a:latin typeface="Cambria Math"/>
                                      <a:ea typeface="Cambria Math"/>
                                    </a:rPr>
                                  </m:ctrlPr>
                                </m:sSupPr>
                                <m:e>
                                  <m:r>
                                    <a:rPr lang="de-DE" b="0" i="1" smtClean="0">
                                      <a:latin typeface="Cambria Math"/>
                                      <a:ea typeface="Cambria Math"/>
                                    </a:rPr>
                                    <m:t>𝐾</m:t>
                                  </m:r>
                                </m:e>
                                <m:sup>
                                  <m:r>
                                    <a:rPr lang="de-DE" b="0" i="1" smtClean="0">
                                      <a:latin typeface="Cambria Math"/>
                                      <a:ea typeface="Cambria Math"/>
                                    </a:rPr>
                                    <m:t>2</m:t>
                                  </m:r>
                                </m:sup>
                              </m:sSup>
                            </m:num>
                            <m:den>
                              <m:r>
                                <a:rPr lang="de-DE" b="0" i="1" smtClean="0">
                                  <a:latin typeface="Cambria Math"/>
                                  <a:ea typeface="Cambria Math"/>
                                </a:rPr>
                                <m:t>2</m:t>
                              </m:r>
                            </m:den>
                          </m:f>
                          <m:r>
                            <a:rPr lang="de-DE" b="0" i="1" smtClean="0">
                              <a:latin typeface="Cambria Math"/>
                              <a:ea typeface="Cambria Math"/>
                            </a:rPr>
                            <m:t>+</m:t>
                          </m:r>
                          <m:sSup>
                            <m:sSupPr>
                              <m:ctrlPr>
                                <a:rPr lang="de-DE" b="0" i="1" smtClean="0">
                                  <a:latin typeface="Cambria Math"/>
                                  <a:ea typeface="Cambria Math"/>
                                </a:rPr>
                              </m:ctrlPr>
                            </m:sSupPr>
                            <m:e>
                              <m:r>
                                <a:rPr lang="de-DE" b="0" i="1" smtClean="0">
                                  <a:latin typeface="Cambria Math"/>
                                  <a:ea typeface="Cambria Math"/>
                                </a:rPr>
                                <m:t>𝛾</m:t>
                              </m:r>
                            </m:e>
                            <m:sup>
                              <m:r>
                                <a:rPr lang="de-DE" b="0" i="1" smtClean="0">
                                  <a:latin typeface="Cambria Math"/>
                                  <a:ea typeface="Cambria Math"/>
                                </a:rPr>
                                <m:t>2</m:t>
                              </m:r>
                            </m:sup>
                          </m:sSup>
                          <m:r>
                            <a:rPr lang="de-DE" b="0" i="1" smtClean="0">
                              <a:latin typeface="Cambria Math"/>
                              <a:ea typeface="Cambria Math"/>
                            </a:rPr>
                            <m:t>∙</m:t>
                          </m:r>
                          <m:sSup>
                            <m:sSupPr>
                              <m:ctrlPr>
                                <a:rPr lang="de-DE" b="0" i="1" smtClean="0">
                                  <a:latin typeface="Cambria Math"/>
                                  <a:ea typeface="Cambria Math"/>
                                </a:rPr>
                              </m:ctrlPr>
                            </m:sSupPr>
                            <m:e>
                              <m:r>
                                <a:rPr lang="de-DE" b="0" i="1" smtClean="0">
                                  <a:latin typeface="Cambria Math"/>
                                  <a:ea typeface="Cambria Math"/>
                                </a:rPr>
                                <m:t>𝜃</m:t>
                              </m:r>
                            </m:e>
                            <m:sup>
                              <m:r>
                                <a:rPr lang="de-DE" b="0" i="1" smtClean="0">
                                  <a:latin typeface="Cambria Math"/>
                                  <a:ea typeface="Cambria Math"/>
                                </a:rPr>
                                <m:t>2</m:t>
                              </m:r>
                            </m:sup>
                          </m:sSup>
                        </m:e>
                      </m:d>
                      <m:r>
                        <a:rPr lang="de-DE" b="0" i="1" smtClean="0">
                          <a:latin typeface="Cambria Math"/>
                          <a:ea typeface="Cambria Math"/>
                        </a:rPr>
                        <m:t>;   </m:t>
                      </m:r>
                      <m:r>
                        <a:rPr lang="de-DE" b="0" i="1" smtClean="0">
                          <a:latin typeface="Cambria Math"/>
                          <a:ea typeface="Cambria Math"/>
                        </a:rPr>
                        <m:t>𝐸</m:t>
                      </m:r>
                      <m:d>
                        <m:dPr>
                          <m:ctrlPr>
                            <a:rPr lang="de-DE" b="0" i="1" smtClean="0">
                              <a:latin typeface="Cambria Math"/>
                              <a:ea typeface="Cambria Math"/>
                            </a:rPr>
                          </m:ctrlPr>
                        </m:dPr>
                        <m:e>
                          <m:r>
                            <a:rPr lang="de-DE" b="0" i="1" smtClean="0">
                              <a:latin typeface="Cambria Math"/>
                              <a:ea typeface="Cambria Math"/>
                            </a:rPr>
                            <m:t>𝑘𝑒𝑉</m:t>
                          </m:r>
                        </m:e>
                      </m:d>
                      <m:r>
                        <a:rPr lang="de-DE" b="0" i="1" smtClean="0">
                          <a:latin typeface="Cambria Math"/>
                          <a:ea typeface="Cambria Math"/>
                        </a:rPr>
                        <m:t>=</m:t>
                      </m:r>
                      <m:f>
                        <m:fPr>
                          <m:ctrlPr>
                            <a:rPr lang="de-DE" b="0" i="1" smtClean="0">
                              <a:latin typeface="Cambria Math"/>
                              <a:ea typeface="Cambria Math"/>
                            </a:rPr>
                          </m:ctrlPr>
                        </m:fPr>
                        <m:num>
                          <m:r>
                            <a:rPr lang="de-DE" b="0" i="1" smtClean="0">
                              <a:latin typeface="Cambria Math"/>
                              <a:ea typeface="Cambria Math"/>
                            </a:rPr>
                            <m:t>0.9496∙</m:t>
                          </m:r>
                          <m:sSubSup>
                            <m:sSubSupPr>
                              <m:ctrlPr>
                                <a:rPr lang="de-DE" b="0" i="1" smtClean="0">
                                  <a:latin typeface="Cambria Math"/>
                                  <a:ea typeface="Cambria Math"/>
                                </a:rPr>
                              </m:ctrlPr>
                            </m:sSubSupPr>
                            <m:e>
                              <m:r>
                                <a:rPr lang="de-DE" b="0" i="1" smtClean="0">
                                  <a:latin typeface="Cambria Math"/>
                                  <a:ea typeface="Cambria Math"/>
                                </a:rPr>
                                <m:t>𝐸</m:t>
                              </m:r>
                            </m:e>
                            <m:sub>
                              <m:r>
                                <a:rPr lang="de-DE" b="0" i="1" smtClean="0">
                                  <a:latin typeface="Cambria Math"/>
                                  <a:ea typeface="Cambria Math"/>
                                </a:rPr>
                                <m:t>𝑒</m:t>
                              </m:r>
                            </m:sub>
                            <m:sup>
                              <m:r>
                                <a:rPr lang="de-DE" b="0" i="1" smtClean="0">
                                  <a:latin typeface="Cambria Math"/>
                                  <a:ea typeface="Cambria Math"/>
                                </a:rPr>
                                <m:t>2</m:t>
                              </m:r>
                            </m:sup>
                          </m:sSubSup>
                          <m:r>
                            <a:rPr lang="de-DE" b="0" i="1" smtClean="0">
                              <a:latin typeface="Cambria Math"/>
                              <a:ea typeface="Cambria Math"/>
                            </a:rPr>
                            <m:t> </m:t>
                          </m:r>
                          <m:d>
                            <m:dPr>
                              <m:ctrlPr>
                                <a:rPr lang="de-DE" b="0" i="1" smtClean="0">
                                  <a:latin typeface="Cambria Math"/>
                                  <a:ea typeface="Cambria Math"/>
                                </a:rPr>
                              </m:ctrlPr>
                            </m:dPr>
                            <m:e>
                              <m:r>
                                <a:rPr lang="de-DE" b="0" i="1" smtClean="0">
                                  <a:latin typeface="Cambria Math"/>
                                  <a:ea typeface="Cambria Math"/>
                                </a:rPr>
                                <m:t>𝐺𝑒𝑉</m:t>
                              </m:r>
                            </m:e>
                          </m:d>
                        </m:num>
                        <m:den>
                          <m:sSub>
                            <m:sSubPr>
                              <m:ctrlPr>
                                <a:rPr lang="de-DE" b="0" i="1" smtClean="0">
                                  <a:latin typeface="Cambria Math"/>
                                  <a:ea typeface="Cambria Math"/>
                                </a:rPr>
                              </m:ctrlPr>
                            </m:sSubPr>
                            <m:e>
                              <m:r>
                                <a:rPr lang="de-DE" b="0" i="1" smtClean="0">
                                  <a:latin typeface="Cambria Math"/>
                                  <a:ea typeface="Cambria Math"/>
                                </a:rPr>
                                <m:t>𝜆</m:t>
                              </m:r>
                            </m:e>
                            <m:sub>
                              <m:r>
                                <a:rPr lang="de-DE" b="0" i="1" smtClean="0">
                                  <a:latin typeface="Cambria Math"/>
                                  <a:ea typeface="Cambria Math"/>
                                </a:rPr>
                                <m:t>𝑢</m:t>
                              </m:r>
                            </m:sub>
                          </m:sSub>
                          <m:d>
                            <m:dPr>
                              <m:ctrlPr>
                                <a:rPr lang="de-DE" b="0" i="1" smtClean="0">
                                  <a:latin typeface="Cambria Math"/>
                                  <a:ea typeface="Cambria Math"/>
                                </a:rPr>
                              </m:ctrlPr>
                            </m:dPr>
                            <m:e>
                              <m:r>
                                <a:rPr lang="de-DE" b="0" i="1" smtClean="0">
                                  <a:latin typeface="Cambria Math"/>
                                  <a:ea typeface="Cambria Math"/>
                                </a:rPr>
                                <m:t>𝑐𝑚</m:t>
                              </m:r>
                            </m:e>
                          </m:d>
                          <m:r>
                            <a:rPr lang="de-DE" b="0" i="1" smtClean="0">
                              <a:latin typeface="Cambria Math"/>
                              <a:ea typeface="Cambria Math"/>
                            </a:rPr>
                            <m:t>∙</m:t>
                          </m:r>
                          <m:d>
                            <m:dPr>
                              <m:ctrlPr>
                                <a:rPr lang="de-DE" b="0" i="1" smtClean="0">
                                  <a:latin typeface="Cambria Math"/>
                                  <a:ea typeface="Cambria Math"/>
                                </a:rPr>
                              </m:ctrlPr>
                            </m:dPr>
                            <m:e>
                              <m:r>
                                <a:rPr lang="de-DE" b="0" i="1" smtClean="0">
                                  <a:latin typeface="Cambria Math"/>
                                  <a:ea typeface="Cambria Math"/>
                                </a:rPr>
                                <m:t>1+</m:t>
                              </m:r>
                              <m:f>
                                <m:fPr>
                                  <m:ctrlPr>
                                    <a:rPr lang="de-DE" b="0" i="1" smtClean="0">
                                      <a:latin typeface="Cambria Math"/>
                                      <a:ea typeface="Cambria Math"/>
                                    </a:rPr>
                                  </m:ctrlPr>
                                </m:fPr>
                                <m:num>
                                  <m:sSup>
                                    <m:sSupPr>
                                      <m:ctrlPr>
                                        <a:rPr lang="de-DE" b="0" i="1" smtClean="0">
                                          <a:latin typeface="Cambria Math"/>
                                          <a:ea typeface="Cambria Math"/>
                                        </a:rPr>
                                      </m:ctrlPr>
                                    </m:sSupPr>
                                    <m:e>
                                      <m:r>
                                        <a:rPr lang="de-DE" b="0" i="1" smtClean="0">
                                          <a:latin typeface="Cambria Math"/>
                                          <a:ea typeface="Cambria Math"/>
                                        </a:rPr>
                                        <m:t>𝐾</m:t>
                                      </m:r>
                                    </m:e>
                                    <m:sup>
                                      <m:r>
                                        <a:rPr lang="de-DE" b="0" i="1" smtClean="0">
                                          <a:latin typeface="Cambria Math"/>
                                          <a:ea typeface="Cambria Math"/>
                                        </a:rPr>
                                        <m:t>2</m:t>
                                      </m:r>
                                    </m:sup>
                                  </m:sSup>
                                </m:num>
                                <m:den>
                                  <m:r>
                                    <a:rPr lang="de-DE" b="0" i="1" smtClean="0">
                                      <a:latin typeface="Cambria Math"/>
                                      <a:ea typeface="Cambria Math"/>
                                    </a:rPr>
                                    <m:t>2</m:t>
                                  </m:r>
                                </m:den>
                              </m:f>
                              <m:r>
                                <a:rPr lang="de-DE" b="0" i="1" smtClean="0">
                                  <a:latin typeface="Cambria Math"/>
                                  <a:ea typeface="Cambria Math"/>
                                </a:rPr>
                                <m:t>+</m:t>
                              </m:r>
                              <m:sSup>
                                <m:sSupPr>
                                  <m:ctrlPr>
                                    <a:rPr lang="de-DE" b="0" i="1" smtClean="0">
                                      <a:latin typeface="Cambria Math"/>
                                      <a:ea typeface="Cambria Math"/>
                                    </a:rPr>
                                  </m:ctrlPr>
                                </m:sSupPr>
                                <m:e>
                                  <m:r>
                                    <a:rPr lang="de-DE" b="0" i="1" smtClean="0">
                                      <a:latin typeface="Cambria Math"/>
                                      <a:ea typeface="Cambria Math"/>
                                    </a:rPr>
                                    <m:t>𝛾</m:t>
                                  </m:r>
                                </m:e>
                                <m:sup>
                                  <m:r>
                                    <a:rPr lang="de-DE" b="0" i="1" smtClean="0">
                                      <a:latin typeface="Cambria Math"/>
                                      <a:ea typeface="Cambria Math"/>
                                    </a:rPr>
                                    <m:t>2</m:t>
                                  </m:r>
                                </m:sup>
                              </m:sSup>
                              <m:r>
                                <a:rPr lang="de-DE" b="0" i="1" smtClean="0">
                                  <a:latin typeface="Cambria Math"/>
                                  <a:ea typeface="Cambria Math"/>
                                </a:rPr>
                                <m:t>∙</m:t>
                              </m:r>
                              <m:sSup>
                                <m:sSupPr>
                                  <m:ctrlPr>
                                    <a:rPr lang="de-DE" b="0" i="1" smtClean="0">
                                      <a:latin typeface="Cambria Math"/>
                                      <a:ea typeface="Cambria Math"/>
                                    </a:rPr>
                                  </m:ctrlPr>
                                </m:sSupPr>
                                <m:e>
                                  <m:r>
                                    <a:rPr lang="de-DE" b="0" i="1" smtClean="0">
                                      <a:latin typeface="Cambria Math"/>
                                      <a:ea typeface="Cambria Math"/>
                                    </a:rPr>
                                    <m:t>𝜃</m:t>
                                  </m:r>
                                </m:e>
                                <m:sup>
                                  <m:r>
                                    <a:rPr lang="de-DE" b="0" i="1" smtClean="0">
                                      <a:latin typeface="Cambria Math"/>
                                      <a:ea typeface="Cambria Math"/>
                                    </a:rPr>
                                    <m:t>2</m:t>
                                  </m:r>
                                </m:sup>
                              </m:sSup>
                            </m:e>
                          </m:d>
                        </m:den>
                      </m:f>
                    </m:oMath>
                  </m:oMathPara>
                </a14:m>
                <a:endParaRPr lang="en-US" dirty="0"/>
              </a:p>
            </p:txBody>
          </p:sp>
        </mc:Choice>
        <mc:Fallback xmlns="">
          <p:sp>
            <p:nvSpPr>
              <p:cNvPr id="9" name="Textfeld 8"/>
              <p:cNvSpPr txBox="1">
                <a:spLocks noRot="1" noChangeAspect="1" noMove="1" noResize="1" noEditPoints="1" noAdjustHandles="1" noChangeArrowheads="1" noChangeShapeType="1" noTextEdit="1"/>
              </p:cNvSpPr>
              <p:nvPr/>
            </p:nvSpPr>
            <p:spPr>
              <a:xfrm>
                <a:off x="720000" y="4500000"/>
                <a:ext cx="8644161" cy="936025"/>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feld 9"/>
              <p:cNvSpPr txBox="1"/>
              <p:nvPr/>
            </p:nvSpPr>
            <p:spPr>
              <a:xfrm>
                <a:off x="720000" y="5400000"/>
                <a:ext cx="4484176" cy="499304"/>
              </a:xfrm>
              <a:prstGeom prst="rect">
                <a:avLst/>
              </a:prstGeom>
              <a:noFill/>
            </p:spPr>
            <p:txBody>
              <a:bodyPr wrap="none" rtlCol="0">
                <a:spAutoFit/>
              </a:bodyPr>
              <a:lstStyle/>
              <a:p>
                <a:r>
                  <a:rPr lang="en-US" dirty="0" smtClean="0"/>
                  <a:t>where </a:t>
                </a:r>
                <a14:m>
                  <m:oMath xmlns:m="http://schemas.openxmlformats.org/officeDocument/2006/math">
                    <m:r>
                      <a:rPr lang="de-DE" b="0" i="1" smtClean="0">
                        <a:latin typeface="Cambria Math"/>
                      </a:rPr>
                      <m:t>𝐾</m:t>
                    </m:r>
                    <m:r>
                      <a:rPr lang="de-DE" b="0" i="1" smtClean="0">
                        <a:latin typeface="Cambria Math"/>
                        <a:ea typeface="Cambria Math"/>
                      </a:rPr>
                      <m:t>≡</m:t>
                    </m:r>
                    <m:f>
                      <m:fPr>
                        <m:ctrlPr>
                          <a:rPr lang="de-DE" b="0" i="1" smtClean="0">
                            <a:latin typeface="Cambria Math"/>
                            <a:ea typeface="Cambria Math"/>
                          </a:rPr>
                        </m:ctrlPr>
                      </m:fPr>
                      <m:num>
                        <m:r>
                          <a:rPr lang="de-DE" b="0" i="1" smtClean="0">
                            <a:latin typeface="Cambria Math"/>
                            <a:ea typeface="Cambria Math"/>
                          </a:rPr>
                          <m:t>𝑒</m:t>
                        </m:r>
                        <m:r>
                          <a:rPr lang="de-DE" b="0" i="1" smtClean="0">
                            <a:latin typeface="Cambria Math"/>
                            <a:ea typeface="Cambria Math"/>
                          </a:rPr>
                          <m:t>∙</m:t>
                        </m:r>
                        <m:sSub>
                          <m:sSubPr>
                            <m:ctrlPr>
                              <a:rPr lang="de-DE" b="0" i="1" smtClean="0">
                                <a:latin typeface="Cambria Math"/>
                                <a:ea typeface="Cambria Math"/>
                              </a:rPr>
                            </m:ctrlPr>
                          </m:sSubPr>
                          <m:e>
                            <m:r>
                              <a:rPr lang="de-DE" b="0" i="1" smtClean="0">
                                <a:latin typeface="Cambria Math"/>
                                <a:ea typeface="Cambria Math"/>
                              </a:rPr>
                              <m:t>𝐵</m:t>
                            </m:r>
                          </m:e>
                          <m:sub>
                            <m:r>
                              <a:rPr lang="de-DE" b="0" i="1" smtClean="0">
                                <a:latin typeface="Cambria Math"/>
                                <a:ea typeface="Cambria Math"/>
                              </a:rPr>
                              <m:t>0</m:t>
                            </m:r>
                          </m:sub>
                        </m:sSub>
                        <m:r>
                          <a:rPr lang="de-DE" b="0" i="1" smtClean="0">
                            <a:latin typeface="Cambria Math"/>
                            <a:ea typeface="Cambria Math"/>
                          </a:rPr>
                          <m:t>∙</m:t>
                        </m:r>
                        <m:sSub>
                          <m:sSubPr>
                            <m:ctrlPr>
                              <a:rPr lang="de-DE" b="0" i="1" smtClean="0">
                                <a:latin typeface="Cambria Math"/>
                                <a:ea typeface="Cambria Math"/>
                              </a:rPr>
                            </m:ctrlPr>
                          </m:sSubPr>
                          <m:e>
                            <m:r>
                              <a:rPr lang="de-DE" b="0" i="1" smtClean="0">
                                <a:latin typeface="Cambria Math"/>
                                <a:ea typeface="Cambria Math"/>
                              </a:rPr>
                              <m:t>𝜆</m:t>
                            </m:r>
                          </m:e>
                          <m:sub>
                            <m:r>
                              <a:rPr lang="de-DE" b="0" i="1" smtClean="0">
                                <a:latin typeface="Cambria Math"/>
                                <a:ea typeface="Cambria Math"/>
                              </a:rPr>
                              <m:t>𝑢</m:t>
                            </m:r>
                          </m:sub>
                        </m:sSub>
                      </m:num>
                      <m:den>
                        <m:r>
                          <a:rPr lang="de-DE" b="0" i="1" smtClean="0">
                            <a:latin typeface="Cambria Math"/>
                            <a:ea typeface="Cambria Math"/>
                          </a:rPr>
                          <m:t>2</m:t>
                        </m:r>
                        <m:r>
                          <a:rPr lang="de-DE" b="0" i="1" smtClean="0">
                            <a:latin typeface="Cambria Math"/>
                            <a:ea typeface="Cambria Math"/>
                          </a:rPr>
                          <m:t>𝜋</m:t>
                        </m:r>
                        <m:r>
                          <a:rPr lang="de-DE" b="0" i="1" smtClean="0">
                            <a:latin typeface="Cambria Math"/>
                            <a:ea typeface="Cambria Math"/>
                          </a:rPr>
                          <m:t>∙</m:t>
                        </m:r>
                        <m:r>
                          <a:rPr lang="de-DE" b="0" i="1" smtClean="0">
                            <a:latin typeface="Cambria Math"/>
                            <a:ea typeface="Cambria Math"/>
                          </a:rPr>
                          <m:t>𝑚𝑐</m:t>
                        </m:r>
                      </m:den>
                    </m:f>
                    <m:r>
                      <a:rPr lang="de-DE" b="0" i="1" smtClean="0">
                        <a:latin typeface="Cambria Math"/>
                        <a:ea typeface="Cambria Math"/>
                      </a:rPr>
                      <m:t>=0.9337∙</m:t>
                    </m:r>
                    <m:sSub>
                      <m:sSubPr>
                        <m:ctrlPr>
                          <a:rPr lang="de-DE" b="0" i="1" smtClean="0">
                            <a:latin typeface="Cambria Math"/>
                            <a:ea typeface="Cambria Math"/>
                          </a:rPr>
                        </m:ctrlPr>
                      </m:sSubPr>
                      <m:e>
                        <m:r>
                          <a:rPr lang="de-DE" b="0" i="1" smtClean="0">
                            <a:latin typeface="Cambria Math"/>
                            <a:ea typeface="Cambria Math"/>
                          </a:rPr>
                          <m:t>𝐵</m:t>
                        </m:r>
                      </m:e>
                      <m:sub>
                        <m:r>
                          <a:rPr lang="de-DE" b="0" i="1" smtClean="0">
                            <a:latin typeface="Cambria Math"/>
                            <a:ea typeface="Cambria Math"/>
                          </a:rPr>
                          <m:t>0</m:t>
                        </m:r>
                      </m:sub>
                    </m:sSub>
                    <m:d>
                      <m:dPr>
                        <m:ctrlPr>
                          <a:rPr lang="de-DE" b="0" i="1" smtClean="0">
                            <a:latin typeface="Cambria Math"/>
                            <a:ea typeface="Cambria Math"/>
                          </a:rPr>
                        </m:ctrlPr>
                      </m:dPr>
                      <m:e>
                        <m:r>
                          <a:rPr lang="de-DE" b="0" i="1" smtClean="0">
                            <a:latin typeface="Cambria Math"/>
                            <a:ea typeface="Cambria Math"/>
                          </a:rPr>
                          <m:t>𝑇</m:t>
                        </m:r>
                      </m:e>
                    </m:d>
                    <m:r>
                      <a:rPr lang="de-DE" b="0" i="1" smtClean="0">
                        <a:latin typeface="Cambria Math"/>
                        <a:ea typeface="Cambria Math"/>
                      </a:rPr>
                      <m:t>∙</m:t>
                    </m:r>
                    <m:sSub>
                      <m:sSubPr>
                        <m:ctrlPr>
                          <a:rPr lang="de-DE" b="0" i="1" smtClean="0">
                            <a:latin typeface="Cambria Math"/>
                            <a:ea typeface="Cambria Math"/>
                          </a:rPr>
                        </m:ctrlPr>
                      </m:sSubPr>
                      <m:e>
                        <m:r>
                          <a:rPr lang="de-DE" b="0" i="1" smtClean="0">
                            <a:latin typeface="Cambria Math"/>
                            <a:ea typeface="Cambria Math"/>
                          </a:rPr>
                          <m:t>𝜆</m:t>
                        </m:r>
                      </m:e>
                      <m:sub>
                        <m:r>
                          <a:rPr lang="de-DE" b="0" i="1" smtClean="0">
                            <a:latin typeface="Cambria Math"/>
                            <a:ea typeface="Cambria Math"/>
                          </a:rPr>
                          <m:t>𝑢</m:t>
                        </m:r>
                      </m:sub>
                    </m:sSub>
                    <m:d>
                      <m:dPr>
                        <m:ctrlPr>
                          <a:rPr lang="de-DE" b="0" i="1" smtClean="0">
                            <a:latin typeface="Cambria Math"/>
                            <a:ea typeface="Cambria Math"/>
                          </a:rPr>
                        </m:ctrlPr>
                      </m:dPr>
                      <m:e>
                        <m:r>
                          <a:rPr lang="de-DE" b="0" i="1" smtClean="0">
                            <a:latin typeface="Cambria Math"/>
                            <a:ea typeface="Cambria Math"/>
                          </a:rPr>
                          <m:t>𝑐𝑚</m:t>
                        </m:r>
                      </m:e>
                    </m:d>
                  </m:oMath>
                </a14:m>
                <a:endParaRPr lang="en-US" dirty="0"/>
              </a:p>
            </p:txBody>
          </p:sp>
        </mc:Choice>
        <mc:Fallback xmlns="">
          <p:sp>
            <p:nvSpPr>
              <p:cNvPr id="10" name="Textfeld 9"/>
              <p:cNvSpPr txBox="1">
                <a:spLocks noRot="1" noChangeAspect="1" noMove="1" noResize="1" noEditPoints="1" noAdjustHandles="1" noChangeArrowheads="1" noChangeShapeType="1" noTextEdit="1"/>
              </p:cNvSpPr>
              <p:nvPr/>
            </p:nvSpPr>
            <p:spPr>
              <a:xfrm>
                <a:off x="720000" y="5400000"/>
                <a:ext cx="4484176" cy="499304"/>
              </a:xfrm>
              <a:prstGeom prst="rect">
                <a:avLst/>
              </a:prstGeom>
              <a:blipFill rotWithShape="1">
                <a:blip r:embed="rId10"/>
                <a:stretch>
                  <a:fillRect l="-1087" b="-6098"/>
                </a:stretch>
              </a:blipFill>
            </p:spPr>
            <p:txBody>
              <a:bodyPr/>
              <a:lstStyle/>
              <a:p>
                <a:r>
                  <a:rPr lang="en-US">
                    <a:noFill/>
                  </a:rPr>
                  <a:t> </a:t>
                </a:r>
              </a:p>
            </p:txBody>
          </p:sp>
        </mc:Fallback>
      </mc:AlternateContent>
    </p:spTree>
    <p:extLst>
      <p:ext uri="{BB962C8B-B14F-4D97-AF65-F5344CB8AC3E}">
        <p14:creationId xmlns:p14="http://schemas.microsoft.com/office/powerpoint/2010/main" val="41236026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Accelerator Synchrotron Sources</a:t>
            </a:r>
            <a:endParaRPr lang="en-US" dirty="0"/>
          </a:p>
        </p:txBody>
      </p:sp>
      <p:sp>
        <p:nvSpPr>
          <p:cNvPr id="5" name="Textfeld 4"/>
          <p:cNvSpPr txBox="1"/>
          <p:nvPr/>
        </p:nvSpPr>
        <p:spPr>
          <a:xfrm>
            <a:off x="720000" y="720000"/>
            <a:ext cx="7366119" cy="369332"/>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rPr>
              <a:t> </a:t>
            </a:r>
            <a:r>
              <a:rPr lang="en-US" dirty="0" smtClean="0"/>
              <a:t>Synchrotron radiation is generated in normal accelerator bending magnets</a:t>
            </a:r>
            <a:endParaRPr lang="en-US" dirty="0">
              <a:solidFill>
                <a:srgbClr val="0000CC"/>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000" y="1260000"/>
            <a:ext cx="476250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720000" y="3059668"/>
            <a:ext cx="8028464" cy="646331"/>
          </a:xfrm>
          <a:prstGeom prst="rect">
            <a:avLst/>
          </a:prstGeom>
          <a:noFill/>
        </p:spPr>
        <p:txBody>
          <a:bodyPr wrap="square" rtlCol="0">
            <a:spAutoFit/>
          </a:bodyPr>
          <a:lstStyle/>
          <a:p>
            <a:pPr marL="285750" indent="-285750">
              <a:buFont typeface="Wingdings" panose="05000000000000000000" pitchFamily="2" charset="2"/>
              <a:buChar char="v"/>
            </a:pPr>
            <a:r>
              <a:rPr lang="en-US" dirty="0" smtClean="0">
                <a:solidFill>
                  <a:srgbClr val="0000CC"/>
                </a:solidFill>
              </a:rPr>
              <a:t> </a:t>
            </a:r>
            <a:r>
              <a:rPr lang="en-US" dirty="0" smtClean="0"/>
              <a:t>There are also special magnets called wigglers and </a:t>
            </a:r>
            <a:r>
              <a:rPr lang="en-US" dirty="0" err="1" smtClean="0"/>
              <a:t>undulators</a:t>
            </a:r>
            <a:r>
              <a:rPr lang="en-US" dirty="0" smtClean="0"/>
              <a:t> which are designed for this purpose.</a:t>
            </a:r>
            <a:endParaRPr lang="en-US" dirty="0">
              <a:solidFill>
                <a:srgbClr val="0000CC"/>
              </a:solidFill>
            </a:endParaRP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00" y="3960000"/>
            <a:ext cx="7608887"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7823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Element production on the sun</a:t>
            </a:r>
            <a:endParaRPr lang="en-US" dirty="0"/>
          </a:p>
        </p:txBody>
      </p:sp>
      <p:pic>
        <p:nvPicPr>
          <p:cNvPr id="5" name="Picture 2" descr="pris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000" y="720000"/>
            <a:ext cx="6553200" cy="570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858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Bright and powerful X-rays from relativistic electrons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612000"/>
            <a:ext cx="8975239" cy="2587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elle 2"/>
          <p:cNvGraphicFramePr>
            <a:graphicFrameLocks noGrp="1"/>
          </p:cNvGraphicFramePr>
          <p:nvPr>
            <p:extLst>
              <p:ext uri="{D42A27DB-BD31-4B8C-83A1-F6EECF244321}">
                <p14:modId xmlns:p14="http://schemas.microsoft.com/office/powerpoint/2010/main" val="3713551461"/>
              </p:ext>
            </p:extLst>
          </p:nvPr>
        </p:nvGraphicFramePr>
        <p:xfrm>
          <a:off x="539552" y="3501008"/>
          <a:ext cx="8136904" cy="2352040"/>
        </p:xfrm>
        <a:graphic>
          <a:graphicData uri="http://schemas.openxmlformats.org/drawingml/2006/table">
            <a:tbl>
              <a:tblPr firstRow="1" bandRow="1">
                <a:tableStyleId>{2D5ABB26-0587-4C30-8999-92F81FD0307C}</a:tableStyleId>
              </a:tblPr>
              <a:tblGrid>
                <a:gridCol w="4068452"/>
                <a:gridCol w="4068452"/>
              </a:tblGrid>
              <a:tr h="370840">
                <a:tc>
                  <a:txBody>
                    <a:bodyPr/>
                    <a:lstStyle/>
                    <a:p>
                      <a:pPr algn="ctr"/>
                      <a:r>
                        <a:rPr lang="en-US" b="1" i="1" u="sng" baseline="0" dirty="0" smtClean="0"/>
                        <a:t>___</a:t>
                      </a:r>
                      <a:r>
                        <a:rPr lang="en-US" b="1" i="1" u="sng" dirty="0" smtClean="0"/>
                        <a:t>Synchrotron radiation___</a:t>
                      </a:r>
                      <a:endParaRPr lang="en-US" b="1" i="1" u="sng" dirty="0"/>
                    </a:p>
                  </a:txBody>
                  <a:tcPr/>
                </a:tc>
                <a:tc>
                  <a:txBody>
                    <a:bodyPr/>
                    <a:lstStyle/>
                    <a:p>
                      <a:pPr algn="ctr"/>
                      <a:r>
                        <a:rPr lang="en-US" b="1" i="1" u="sng" dirty="0" smtClean="0"/>
                        <a:t>___</a:t>
                      </a:r>
                      <a:r>
                        <a:rPr lang="en-US" b="1" i="1" u="sng" dirty="0" err="1" smtClean="0"/>
                        <a:t>Undulator</a:t>
                      </a:r>
                      <a:r>
                        <a:rPr lang="en-US" b="1" i="1" u="sng" dirty="0" smtClean="0"/>
                        <a:t> radiation___</a:t>
                      </a:r>
                      <a:endParaRPr lang="en-US" b="1" i="1" u="sng" dirty="0"/>
                    </a:p>
                  </a:txBody>
                  <a:tcPr/>
                </a:tc>
              </a:tr>
              <a:tr h="370840">
                <a:tc>
                  <a:txBody>
                    <a:bodyPr/>
                    <a:lstStyle/>
                    <a:p>
                      <a:endParaRPr lang="en-US" sz="800" dirty="0" smtClean="0"/>
                    </a:p>
                    <a:p>
                      <a:pPr marL="285750" indent="-285750">
                        <a:buFont typeface="Wingdings" panose="05000000000000000000" pitchFamily="2" charset="2"/>
                        <a:buChar char="§"/>
                      </a:pPr>
                      <a:r>
                        <a:rPr lang="en-US" dirty="0" smtClean="0"/>
                        <a:t>10</a:t>
                      </a:r>
                      <a:r>
                        <a:rPr lang="en-US" baseline="30000" dirty="0" smtClean="0"/>
                        <a:t>10</a:t>
                      </a:r>
                      <a:r>
                        <a:rPr lang="en-US" dirty="0" smtClean="0"/>
                        <a:t> brighter than the most powerful (compact) laboratory source</a:t>
                      </a:r>
                    </a:p>
                    <a:p>
                      <a:pPr marL="0" indent="0">
                        <a:buFont typeface="Wingdings" panose="05000000000000000000" pitchFamily="2" charset="2"/>
                        <a:buNone/>
                      </a:pPr>
                      <a:endParaRPr lang="en-US" sz="800" dirty="0" smtClean="0"/>
                    </a:p>
                    <a:p>
                      <a:pPr marL="285750" indent="-285750">
                        <a:buFont typeface="Wingdings" panose="05000000000000000000" pitchFamily="2" charset="2"/>
                        <a:buChar char="§"/>
                      </a:pPr>
                      <a:r>
                        <a:rPr lang="en-US" dirty="0" smtClean="0"/>
                        <a:t>An X-ray “light bulb” in that it radiates all “colors” (wavelengths, photons</a:t>
                      </a:r>
                      <a:r>
                        <a:rPr lang="en-US" baseline="0" dirty="0" smtClean="0"/>
                        <a:t> energies)</a:t>
                      </a:r>
                      <a:endParaRPr lang="en-US" dirty="0"/>
                    </a:p>
                  </a:txBody>
                  <a:tcPr/>
                </a:tc>
                <a:tc>
                  <a:txBody>
                    <a:bodyPr/>
                    <a:lstStyle/>
                    <a:p>
                      <a:endParaRPr lang="en-US" sz="800" dirty="0" smtClean="0"/>
                    </a:p>
                    <a:p>
                      <a:pPr marL="285750" indent="-285750">
                        <a:buFont typeface="Wingdings" panose="05000000000000000000" pitchFamily="2" charset="2"/>
                        <a:buChar char="§"/>
                      </a:pPr>
                      <a:r>
                        <a:rPr lang="en-US" dirty="0" smtClean="0"/>
                        <a:t>Lasers exist for the IR, visible, UV, VUV and EUV</a:t>
                      </a:r>
                    </a:p>
                    <a:p>
                      <a:pPr marL="0" indent="0">
                        <a:buFont typeface="Wingdings" panose="05000000000000000000" pitchFamily="2" charset="2"/>
                        <a:buNone/>
                      </a:pPr>
                      <a:endParaRPr lang="en-US" sz="800" dirty="0" smtClean="0"/>
                    </a:p>
                    <a:p>
                      <a:pPr marL="285750" indent="-285750">
                        <a:buFont typeface="Wingdings" panose="05000000000000000000" pitchFamily="2" charset="2"/>
                        <a:buChar char="§"/>
                      </a:pPr>
                      <a:r>
                        <a:rPr lang="en-US" dirty="0" err="1" smtClean="0"/>
                        <a:t>Undulator</a:t>
                      </a:r>
                      <a:r>
                        <a:rPr lang="en-US" dirty="0" smtClean="0"/>
                        <a:t> radiation is quasi-monochromatic and highly directional, approximating many of the desired properties of an X-ray laser</a:t>
                      </a:r>
                      <a:endParaRPr lang="en-US" dirty="0"/>
                    </a:p>
                  </a:txBody>
                  <a:tcPr/>
                </a:tc>
              </a:tr>
            </a:tbl>
          </a:graphicData>
        </a:graphic>
      </p:graphicFrame>
    </p:spTree>
    <p:extLst>
      <p:ext uri="{BB962C8B-B14F-4D97-AF65-F5344CB8AC3E}">
        <p14:creationId xmlns:p14="http://schemas.microsoft.com/office/powerpoint/2010/main" val="1788826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Layout of a synchrotron radiation source</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3" y="3528000"/>
            <a:ext cx="3473768" cy="2947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360000" y="720000"/>
            <a:ext cx="5040112" cy="1323439"/>
          </a:xfrm>
          <a:prstGeom prst="rect">
            <a:avLst/>
          </a:prstGeom>
          <a:noFill/>
        </p:spPr>
        <p:txBody>
          <a:bodyPr wrap="square" rtlCol="0">
            <a:spAutoFit/>
          </a:bodyPr>
          <a:lstStyle/>
          <a:p>
            <a:r>
              <a:rPr lang="en-US" sz="1600" dirty="0" smtClean="0"/>
              <a:t>Electrons are generated and accelerated in a </a:t>
            </a:r>
            <a:r>
              <a:rPr lang="en-US" sz="1600" b="1" i="1" dirty="0" smtClean="0"/>
              <a:t>LINAC</a:t>
            </a:r>
            <a:r>
              <a:rPr lang="en-US" sz="1600" dirty="0" smtClean="0"/>
              <a:t>, further accelerated to the required energy in a </a:t>
            </a:r>
            <a:r>
              <a:rPr lang="en-US" sz="1600" b="1" i="1" dirty="0" smtClean="0"/>
              <a:t>booster</a:t>
            </a:r>
            <a:r>
              <a:rPr lang="en-US" sz="1600" dirty="0" smtClean="0"/>
              <a:t> and injected and stored in a </a:t>
            </a:r>
            <a:r>
              <a:rPr lang="en-US" sz="1600" b="1" i="1" dirty="0" smtClean="0"/>
              <a:t>storage ring</a:t>
            </a:r>
            <a:r>
              <a:rPr lang="en-US" sz="1600" dirty="0" smtClean="0"/>
              <a:t>.</a:t>
            </a:r>
          </a:p>
          <a:p>
            <a:r>
              <a:rPr lang="en-US" sz="1600" dirty="0" smtClean="0"/>
              <a:t>The circulating electrons emit an intense beam of synchrotron radiation which is sent down the beamlines.</a:t>
            </a:r>
            <a:endParaRPr lang="en-US" sz="1600" dirty="0"/>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000" y="2160000"/>
            <a:ext cx="4390073" cy="384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6120000" y="4500000"/>
            <a:ext cx="965329" cy="338554"/>
          </a:xfrm>
          <a:prstGeom prst="rect">
            <a:avLst/>
          </a:prstGeom>
          <a:noFill/>
        </p:spPr>
        <p:txBody>
          <a:bodyPr wrap="none" rtlCol="0">
            <a:spAutoFit/>
          </a:bodyPr>
          <a:lstStyle/>
          <a:p>
            <a:r>
              <a:rPr lang="en-US" sz="1600" dirty="0" smtClean="0">
                <a:solidFill>
                  <a:srgbClr val="0000CC"/>
                </a:solidFill>
              </a:rPr>
              <a:t>200 MeV</a:t>
            </a:r>
            <a:endParaRPr lang="en-US" sz="1600" dirty="0">
              <a:solidFill>
                <a:srgbClr val="0000CC"/>
              </a:solidFill>
            </a:endParaRPr>
          </a:p>
        </p:txBody>
      </p:sp>
      <p:sp>
        <p:nvSpPr>
          <p:cNvPr id="7" name="Textfeld 6"/>
          <p:cNvSpPr txBox="1"/>
          <p:nvPr/>
        </p:nvSpPr>
        <p:spPr>
          <a:xfrm>
            <a:off x="6948000" y="3780000"/>
            <a:ext cx="724878" cy="338554"/>
          </a:xfrm>
          <a:prstGeom prst="rect">
            <a:avLst/>
          </a:prstGeom>
          <a:noFill/>
        </p:spPr>
        <p:txBody>
          <a:bodyPr wrap="none" rtlCol="0">
            <a:spAutoFit/>
          </a:bodyPr>
          <a:lstStyle/>
          <a:p>
            <a:r>
              <a:rPr lang="en-US" sz="1600" dirty="0" smtClean="0">
                <a:solidFill>
                  <a:srgbClr val="0000CC"/>
                </a:solidFill>
              </a:rPr>
              <a:t>6 GeV</a:t>
            </a:r>
            <a:endParaRPr lang="en-US" sz="1600" dirty="0">
              <a:solidFill>
                <a:srgbClr val="0000CC"/>
              </a:solidFill>
            </a:endParaRPr>
          </a:p>
        </p:txBody>
      </p:sp>
    </p:spTree>
    <p:extLst>
      <p:ext uri="{BB962C8B-B14F-4D97-AF65-F5344CB8AC3E}">
        <p14:creationId xmlns:p14="http://schemas.microsoft.com/office/powerpoint/2010/main" val="34339130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Synchrotron Light Sources</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 y="576005"/>
            <a:ext cx="9115425" cy="5958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0485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Synchrotron Radiation Spectrum</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44" y="1620000"/>
            <a:ext cx="4085714" cy="195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00" y="720000"/>
            <a:ext cx="3726667" cy="356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539544" y="720000"/>
            <a:ext cx="4536512" cy="830997"/>
          </a:xfrm>
          <a:prstGeom prst="rect">
            <a:avLst/>
          </a:prstGeom>
          <a:noFill/>
        </p:spPr>
        <p:txBody>
          <a:bodyPr wrap="square" rtlCol="0">
            <a:spAutoFit/>
          </a:bodyPr>
          <a:lstStyle/>
          <a:p>
            <a:r>
              <a:rPr lang="en-US" sz="1600" b="1" i="1" dirty="0" smtClean="0">
                <a:solidFill>
                  <a:srgbClr val="0000CC"/>
                </a:solidFill>
              </a:rPr>
              <a:t>Bending Magnet Radiation </a:t>
            </a:r>
            <a:r>
              <a:rPr lang="en-US" sz="1600" dirty="0" smtClean="0">
                <a:solidFill>
                  <a:srgbClr val="0000CC"/>
                </a:solidFill>
              </a:rPr>
              <a:t>covers a broad region of the spectrum, including the primary absorption edges of most elements.</a:t>
            </a:r>
            <a:endParaRPr lang="en-US" sz="1600" dirty="0">
              <a:solidFill>
                <a:srgbClr val="0000CC"/>
              </a:solidFill>
            </a:endParaRPr>
          </a:p>
        </p:txBody>
      </p:sp>
      <mc:AlternateContent xmlns:mc="http://schemas.openxmlformats.org/markup-compatibility/2006" xmlns:a14="http://schemas.microsoft.com/office/drawing/2010/main">
        <mc:Choice Requires="a14">
          <p:sp>
            <p:nvSpPr>
              <p:cNvPr id="8" name="Textfeld 7"/>
              <p:cNvSpPr txBox="1"/>
              <p:nvPr/>
            </p:nvSpPr>
            <p:spPr>
              <a:xfrm>
                <a:off x="720000" y="3600000"/>
                <a:ext cx="2450734" cy="5864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a:rPr>
                          </m:ctrlPr>
                        </m:sSubPr>
                        <m:e>
                          <m:r>
                            <a:rPr lang="de-DE" sz="1600" b="0" i="1" smtClean="0">
                              <a:latin typeface="Cambria Math"/>
                            </a:rPr>
                            <m:t>𝐸</m:t>
                          </m:r>
                        </m:e>
                        <m:sub>
                          <m:r>
                            <a:rPr lang="de-DE" sz="1600" b="0" i="1" smtClean="0">
                              <a:latin typeface="Cambria Math"/>
                            </a:rPr>
                            <m:t>𝑐</m:t>
                          </m:r>
                        </m:sub>
                      </m:sSub>
                      <m:r>
                        <a:rPr lang="de-DE" sz="1600" b="0" i="1" smtClean="0">
                          <a:latin typeface="Cambria Math"/>
                        </a:rPr>
                        <m:t>=</m:t>
                      </m:r>
                      <m:r>
                        <a:rPr lang="de-DE" sz="1600" b="0" i="1" smtClean="0">
                          <a:latin typeface="Cambria Math"/>
                          <a:ea typeface="Cambria Math"/>
                        </a:rPr>
                        <m:t>ℏ</m:t>
                      </m:r>
                      <m:sSub>
                        <m:sSubPr>
                          <m:ctrlPr>
                            <a:rPr lang="de-DE" sz="1600" b="0" i="1" smtClean="0">
                              <a:latin typeface="Cambria Math"/>
                              <a:ea typeface="Cambria Math"/>
                            </a:rPr>
                          </m:ctrlPr>
                        </m:sSubPr>
                        <m:e>
                          <m:r>
                            <a:rPr lang="de-DE" sz="1600" b="0" i="1" smtClean="0">
                              <a:latin typeface="Cambria Math"/>
                              <a:ea typeface="Cambria Math"/>
                            </a:rPr>
                            <m:t>𝜔</m:t>
                          </m:r>
                        </m:e>
                        <m:sub>
                          <m:r>
                            <a:rPr lang="de-DE" sz="1600" b="0" i="1" smtClean="0">
                              <a:latin typeface="Cambria Math"/>
                              <a:ea typeface="Cambria Math"/>
                            </a:rPr>
                            <m:t>𝑐</m:t>
                          </m:r>
                        </m:sub>
                      </m:sSub>
                      <m:r>
                        <a:rPr lang="de-DE" sz="1600" b="0" i="1" smtClean="0">
                          <a:latin typeface="Cambria Math"/>
                          <a:ea typeface="Cambria Math"/>
                        </a:rPr>
                        <m:t>=</m:t>
                      </m:r>
                      <m:f>
                        <m:fPr>
                          <m:ctrlPr>
                            <a:rPr lang="de-DE" sz="1600" b="0" i="1" smtClean="0">
                              <a:latin typeface="Cambria Math"/>
                              <a:ea typeface="Cambria Math"/>
                            </a:rPr>
                          </m:ctrlPr>
                        </m:fPr>
                        <m:num>
                          <m:r>
                            <a:rPr lang="de-DE" sz="1600" b="0" i="1" smtClean="0">
                              <a:latin typeface="Cambria Math"/>
                              <a:ea typeface="Cambria Math"/>
                            </a:rPr>
                            <m:t>3</m:t>
                          </m:r>
                          <m:r>
                            <a:rPr lang="de-DE" sz="1600" b="0" i="1" smtClean="0">
                              <a:latin typeface="Cambria Math"/>
                              <a:ea typeface="Cambria Math"/>
                            </a:rPr>
                            <m:t>𝑒</m:t>
                          </m:r>
                          <m:r>
                            <a:rPr lang="de-DE" sz="1600" b="0" i="1" smtClean="0">
                              <a:latin typeface="Cambria Math"/>
                              <a:ea typeface="Cambria Math"/>
                            </a:rPr>
                            <m:t>∙ℏ∙</m:t>
                          </m:r>
                          <m:r>
                            <a:rPr lang="de-DE" sz="1600" b="0" i="1" smtClean="0">
                              <a:latin typeface="Cambria Math"/>
                              <a:ea typeface="Cambria Math"/>
                            </a:rPr>
                            <m:t>𝐵</m:t>
                          </m:r>
                          <m:r>
                            <a:rPr lang="de-DE" sz="1600" b="0" i="1" smtClean="0">
                              <a:latin typeface="Cambria Math"/>
                              <a:ea typeface="Cambria Math"/>
                            </a:rPr>
                            <m:t>∙</m:t>
                          </m:r>
                          <m:sSup>
                            <m:sSupPr>
                              <m:ctrlPr>
                                <a:rPr lang="de-DE" sz="1600" b="0" i="1" smtClean="0">
                                  <a:latin typeface="Cambria Math"/>
                                  <a:ea typeface="Cambria Math"/>
                                </a:rPr>
                              </m:ctrlPr>
                            </m:sSupPr>
                            <m:e>
                              <m:r>
                                <a:rPr lang="de-DE" sz="1600" b="0" i="1" smtClean="0">
                                  <a:latin typeface="Cambria Math"/>
                                  <a:ea typeface="Cambria Math"/>
                                </a:rPr>
                                <m:t>𝛾</m:t>
                              </m:r>
                            </m:e>
                            <m:sup>
                              <m:r>
                                <a:rPr lang="de-DE" sz="1600" b="0" i="1" smtClean="0">
                                  <a:latin typeface="Cambria Math"/>
                                  <a:ea typeface="Cambria Math"/>
                                </a:rPr>
                                <m:t>2</m:t>
                              </m:r>
                            </m:sup>
                          </m:sSup>
                        </m:num>
                        <m:den>
                          <m:r>
                            <a:rPr lang="de-DE" sz="1600" b="0" i="1" smtClean="0">
                              <a:latin typeface="Cambria Math"/>
                              <a:ea typeface="Cambria Math"/>
                            </a:rPr>
                            <m:t>2</m:t>
                          </m:r>
                          <m:r>
                            <a:rPr lang="de-DE" sz="1600" b="0" i="1" smtClean="0">
                              <a:latin typeface="Cambria Math"/>
                              <a:ea typeface="Cambria Math"/>
                            </a:rPr>
                            <m:t>𝑚</m:t>
                          </m:r>
                        </m:den>
                      </m:f>
                    </m:oMath>
                  </m:oMathPara>
                </a14:m>
                <a:endParaRPr lang="en-US" sz="1600" dirty="0"/>
              </a:p>
            </p:txBody>
          </p:sp>
        </mc:Choice>
        <mc:Fallback xmlns="">
          <p:sp>
            <p:nvSpPr>
              <p:cNvPr id="8" name="Textfeld 7"/>
              <p:cNvSpPr txBox="1">
                <a:spLocks noRot="1" noChangeAspect="1" noMove="1" noResize="1" noEditPoints="1" noAdjustHandles="1" noChangeArrowheads="1" noChangeShapeType="1" noTextEdit="1"/>
              </p:cNvSpPr>
              <p:nvPr/>
            </p:nvSpPr>
            <p:spPr>
              <a:xfrm>
                <a:off x="720000" y="3600000"/>
                <a:ext cx="2450734" cy="586443"/>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feld 11"/>
              <p:cNvSpPr txBox="1"/>
              <p:nvPr/>
            </p:nvSpPr>
            <p:spPr>
              <a:xfrm>
                <a:off x="720000" y="4248000"/>
                <a:ext cx="333251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a:rPr>
                          </m:ctrlPr>
                        </m:sSubPr>
                        <m:e>
                          <m:r>
                            <a:rPr lang="de-DE" sz="1600" b="0" i="1" smtClean="0">
                              <a:latin typeface="Cambria Math"/>
                            </a:rPr>
                            <m:t>𝐸</m:t>
                          </m:r>
                        </m:e>
                        <m:sub>
                          <m:r>
                            <a:rPr lang="de-DE" sz="1600" b="0" i="1" smtClean="0">
                              <a:latin typeface="Cambria Math"/>
                            </a:rPr>
                            <m:t>𝑐</m:t>
                          </m:r>
                        </m:sub>
                      </m:sSub>
                      <m:d>
                        <m:dPr>
                          <m:ctrlPr>
                            <a:rPr lang="en-US" sz="1600" i="1" smtClean="0">
                              <a:latin typeface="Cambria Math"/>
                            </a:rPr>
                          </m:ctrlPr>
                        </m:dPr>
                        <m:e>
                          <m:r>
                            <a:rPr lang="de-DE" sz="1600" b="0" i="1" smtClean="0">
                              <a:latin typeface="Cambria Math"/>
                            </a:rPr>
                            <m:t>𝑘𝑒𝑉</m:t>
                          </m:r>
                        </m:e>
                      </m:d>
                      <m:r>
                        <a:rPr lang="de-DE" sz="1600" b="0" i="1" smtClean="0">
                          <a:latin typeface="Cambria Math"/>
                        </a:rPr>
                        <m:t>=0.6650</m:t>
                      </m:r>
                      <m:r>
                        <a:rPr lang="de-DE" sz="1600" b="0" i="1" smtClean="0">
                          <a:latin typeface="Cambria Math"/>
                          <a:ea typeface="Cambria Math"/>
                        </a:rPr>
                        <m:t>∙</m:t>
                      </m:r>
                      <m:sSubSup>
                        <m:sSubSupPr>
                          <m:ctrlPr>
                            <a:rPr lang="de-DE" sz="1600" b="0" i="1" smtClean="0">
                              <a:latin typeface="Cambria Math"/>
                              <a:ea typeface="Cambria Math"/>
                            </a:rPr>
                          </m:ctrlPr>
                        </m:sSubSupPr>
                        <m:e>
                          <m:r>
                            <a:rPr lang="de-DE" sz="1600" b="0" i="1" smtClean="0">
                              <a:latin typeface="Cambria Math"/>
                              <a:ea typeface="Cambria Math"/>
                            </a:rPr>
                            <m:t>𝐸</m:t>
                          </m:r>
                        </m:e>
                        <m:sub>
                          <m:r>
                            <a:rPr lang="de-DE" sz="1600" b="0" i="1" smtClean="0">
                              <a:latin typeface="Cambria Math"/>
                              <a:ea typeface="Cambria Math"/>
                            </a:rPr>
                            <m:t>𝑒</m:t>
                          </m:r>
                        </m:sub>
                        <m:sup>
                          <m:r>
                            <a:rPr lang="de-DE" sz="1600" b="0" i="1" smtClean="0">
                              <a:latin typeface="Cambria Math"/>
                              <a:ea typeface="Cambria Math"/>
                            </a:rPr>
                            <m:t>2</m:t>
                          </m:r>
                        </m:sup>
                      </m:sSubSup>
                      <m:d>
                        <m:dPr>
                          <m:ctrlPr>
                            <a:rPr lang="de-DE" sz="1600" b="0" i="1" smtClean="0">
                              <a:latin typeface="Cambria Math"/>
                              <a:ea typeface="Cambria Math"/>
                            </a:rPr>
                          </m:ctrlPr>
                        </m:dPr>
                        <m:e>
                          <m:r>
                            <a:rPr lang="de-DE" sz="1600" b="0" i="1" smtClean="0">
                              <a:latin typeface="Cambria Math"/>
                              <a:ea typeface="Cambria Math"/>
                            </a:rPr>
                            <m:t>𝐺𝑒𝑉</m:t>
                          </m:r>
                        </m:e>
                      </m:d>
                      <m:r>
                        <a:rPr lang="de-DE" sz="1600" b="0" i="1" smtClean="0">
                          <a:latin typeface="Cambria Math"/>
                          <a:ea typeface="Cambria Math"/>
                        </a:rPr>
                        <m:t>∙</m:t>
                      </m:r>
                      <m:r>
                        <a:rPr lang="de-DE" sz="1600" b="0" i="1" smtClean="0">
                          <a:latin typeface="Cambria Math"/>
                          <a:ea typeface="Cambria Math"/>
                        </a:rPr>
                        <m:t>𝐵</m:t>
                      </m:r>
                      <m:d>
                        <m:dPr>
                          <m:ctrlPr>
                            <a:rPr lang="de-DE" sz="1600" b="0" i="1" smtClean="0">
                              <a:latin typeface="Cambria Math"/>
                              <a:ea typeface="Cambria Math"/>
                            </a:rPr>
                          </m:ctrlPr>
                        </m:dPr>
                        <m:e>
                          <m:r>
                            <a:rPr lang="de-DE" sz="1600" b="0" i="1" smtClean="0">
                              <a:latin typeface="Cambria Math"/>
                              <a:ea typeface="Cambria Math"/>
                            </a:rPr>
                            <m:t>𝑇</m:t>
                          </m:r>
                        </m:e>
                      </m:d>
                    </m:oMath>
                  </m:oMathPara>
                </a14:m>
                <a:endParaRPr lang="en-US" sz="1600" dirty="0"/>
              </a:p>
            </p:txBody>
          </p:sp>
        </mc:Choice>
        <mc:Fallback xmlns="">
          <p:sp>
            <p:nvSpPr>
              <p:cNvPr id="12" name="Textfeld 11"/>
              <p:cNvSpPr txBox="1">
                <a:spLocks noRot="1" noChangeAspect="1" noMove="1" noResize="1" noEditPoints="1" noAdjustHandles="1" noChangeArrowheads="1" noChangeShapeType="1" noTextEdit="1"/>
              </p:cNvSpPr>
              <p:nvPr/>
            </p:nvSpPr>
            <p:spPr>
              <a:xfrm>
                <a:off x="720000" y="4248000"/>
                <a:ext cx="3332515" cy="338554"/>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feld 13"/>
              <p:cNvSpPr txBox="1"/>
              <p:nvPr/>
            </p:nvSpPr>
            <p:spPr>
              <a:xfrm>
                <a:off x="720000" y="4680000"/>
                <a:ext cx="5539722" cy="5550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400" i="1" smtClean="0">
                              <a:latin typeface="Cambria Math"/>
                            </a:rPr>
                          </m:ctrlPr>
                        </m:fPr>
                        <m:num>
                          <m:sSup>
                            <m:sSupPr>
                              <m:ctrlPr>
                                <a:rPr lang="en-US" sz="1400" i="1" smtClean="0">
                                  <a:latin typeface="Cambria Math"/>
                                </a:rPr>
                              </m:ctrlPr>
                            </m:sSupPr>
                            <m:e>
                              <m:r>
                                <a:rPr lang="de-DE" sz="1400" b="0" i="1" smtClean="0">
                                  <a:latin typeface="Cambria Math"/>
                                </a:rPr>
                                <m:t>𝑑</m:t>
                              </m:r>
                            </m:e>
                            <m:sup>
                              <m:r>
                                <a:rPr lang="de-DE" sz="1400" b="0" i="1" smtClean="0">
                                  <a:latin typeface="Cambria Math"/>
                                </a:rPr>
                                <m:t>2</m:t>
                              </m:r>
                            </m:sup>
                          </m:sSup>
                          <m:sSub>
                            <m:sSubPr>
                              <m:ctrlPr>
                                <a:rPr lang="en-US" sz="1400" i="1" smtClean="0">
                                  <a:latin typeface="Cambria Math"/>
                                </a:rPr>
                              </m:ctrlPr>
                            </m:sSubPr>
                            <m:e>
                              <m:r>
                                <a:rPr lang="de-DE" sz="1400" b="0" i="1" smtClean="0">
                                  <a:latin typeface="Cambria Math"/>
                                </a:rPr>
                                <m:t>𝐹</m:t>
                              </m:r>
                            </m:e>
                            <m:sub>
                              <m:r>
                                <a:rPr lang="de-DE" sz="1400" b="0" i="1" smtClean="0">
                                  <a:latin typeface="Cambria Math"/>
                                </a:rPr>
                                <m:t>𝐵</m:t>
                              </m:r>
                            </m:sub>
                          </m:sSub>
                        </m:num>
                        <m:den>
                          <m:r>
                            <a:rPr lang="de-DE" sz="1400" b="0" i="1" smtClean="0">
                              <a:latin typeface="Cambria Math"/>
                            </a:rPr>
                            <m:t>𝑑</m:t>
                          </m:r>
                          <m:r>
                            <a:rPr lang="de-DE" sz="1400" b="0" i="1" smtClean="0">
                              <a:latin typeface="Cambria Math"/>
                              <a:ea typeface="Cambria Math"/>
                            </a:rPr>
                            <m:t>𝜃</m:t>
                          </m:r>
                          <m:r>
                            <a:rPr lang="de-DE" sz="1400" b="0" i="1" smtClean="0">
                              <a:latin typeface="Cambria Math"/>
                              <a:ea typeface="Cambria Math"/>
                            </a:rPr>
                            <m:t> </m:t>
                          </m:r>
                          <m:f>
                            <m:fPr>
                              <m:type m:val="lin"/>
                              <m:ctrlPr>
                                <a:rPr lang="de-DE" sz="1400" b="0" i="1" smtClean="0">
                                  <a:latin typeface="Cambria Math"/>
                                  <a:ea typeface="Cambria Math"/>
                                </a:rPr>
                              </m:ctrlPr>
                            </m:fPr>
                            <m:num>
                              <m:r>
                                <a:rPr lang="de-DE" sz="1400" b="0" i="1" smtClean="0">
                                  <a:latin typeface="Cambria Math"/>
                                  <a:ea typeface="Cambria Math"/>
                                </a:rPr>
                                <m:t>𝑑</m:t>
                              </m:r>
                              <m:r>
                                <a:rPr lang="de-DE" sz="1400" b="0" i="1" smtClean="0">
                                  <a:latin typeface="Cambria Math"/>
                                  <a:ea typeface="Cambria Math"/>
                                </a:rPr>
                                <m:t>𝜔</m:t>
                              </m:r>
                            </m:num>
                            <m:den>
                              <m:r>
                                <a:rPr lang="de-DE" sz="1400" b="0" i="1" smtClean="0">
                                  <a:latin typeface="Cambria Math"/>
                                  <a:ea typeface="Cambria Math"/>
                                </a:rPr>
                                <m:t>𝜔</m:t>
                              </m:r>
                            </m:den>
                          </m:f>
                        </m:den>
                      </m:f>
                      <m:r>
                        <a:rPr lang="de-DE" sz="1400" b="0" i="1" smtClean="0">
                          <a:latin typeface="Cambria Math"/>
                        </a:rPr>
                        <m:t>=2.46</m:t>
                      </m:r>
                      <m:r>
                        <a:rPr lang="de-DE" sz="1400" b="0" i="1" smtClean="0">
                          <a:latin typeface="Cambria Math"/>
                          <a:ea typeface="Cambria Math"/>
                        </a:rPr>
                        <m:t>∙</m:t>
                      </m:r>
                      <m:sSup>
                        <m:sSupPr>
                          <m:ctrlPr>
                            <a:rPr lang="de-DE" sz="1400" b="0" i="1" smtClean="0">
                              <a:latin typeface="Cambria Math"/>
                              <a:ea typeface="Cambria Math"/>
                            </a:rPr>
                          </m:ctrlPr>
                        </m:sSupPr>
                        <m:e>
                          <m:r>
                            <a:rPr lang="de-DE" sz="1400" b="0" i="1" smtClean="0">
                              <a:latin typeface="Cambria Math"/>
                              <a:ea typeface="Cambria Math"/>
                            </a:rPr>
                            <m:t>10</m:t>
                          </m:r>
                        </m:e>
                        <m:sup>
                          <m:r>
                            <a:rPr lang="de-DE" sz="1400" b="0" i="1" smtClean="0">
                              <a:latin typeface="Cambria Math"/>
                              <a:ea typeface="Cambria Math"/>
                            </a:rPr>
                            <m:t>13</m:t>
                          </m:r>
                        </m:sup>
                      </m:sSup>
                      <m:sSub>
                        <m:sSubPr>
                          <m:ctrlPr>
                            <a:rPr lang="de-DE" sz="1400" b="0" i="1" smtClean="0">
                              <a:latin typeface="Cambria Math"/>
                              <a:ea typeface="Cambria Math"/>
                            </a:rPr>
                          </m:ctrlPr>
                        </m:sSubPr>
                        <m:e>
                          <m:r>
                            <a:rPr lang="de-DE" sz="1400" b="0" i="1" smtClean="0">
                              <a:latin typeface="Cambria Math"/>
                              <a:ea typeface="Cambria Math"/>
                            </a:rPr>
                            <m:t>𝐸</m:t>
                          </m:r>
                        </m:e>
                        <m:sub>
                          <m:r>
                            <a:rPr lang="de-DE" sz="1400" b="0" i="1" smtClean="0">
                              <a:latin typeface="Cambria Math"/>
                              <a:ea typeface="Cambria Math"/>
                            </a:rPr>
                            <m:t>𝑒</m:t>
                          </m:r>
                        </m:sub>
                      </m:sSub>
                      <m:d>
                        <m:dPr>
                          <m:ctrlPr>
                            <a:rPr lang="de-DE" sz="1400" b="0" i="1" smtClean="0">
                              <a:latin typeface="Cambria Math"/>
                              <a:ea typeface="Cambria Math"/>
                            </a:rPr>
                          </m:ctrlPr>
                        </m:dPr>
                        <m:e>
                          <m:r>
                            <a:rPr lang="de-DE" sz="1400" b="0" i="1" smtClean="0">
                              <a:latin typeface="Cambria Math"/>
                              <a:ea typeface="Cambria Math"/>
                            </a:rPr>
                            <m:t>𝐺𝑒𝑉</m:t>
                          </m:r>
                        </m:e>
                      </m:d>
                      <m:r>
                        <a:rPr lang="de-DE" sz="1400" b="0" i="1" smtClean="0">
                          <a:latin typeface="Cambria Math"/>
                          <a:ea typeface="Cambria Math"/>
                        </a:rPr>
                        <m:t>∙</m:t>
                      </m:r>
                      <m:r>
                        <a:rPr lang="de-DE" sz="1400" b="0" i="1" smtClean="0">
                          <a:latin typeface="Cambria Math"/>
                          <a:ea typeface="Cambria Math"/>
                        </a:rPr>
                        <m:t>𝐼</m:t>
                      </m:r>
                      <m:d>
                        <m:dPr>
                          <m:ctrlPr>
                            <a:rPr lang="de-DE" sz="1400" b="0" i="1" smtClean="0">
                              <a:latin typeface="Cambria Math"/>
                              <a:ea typeface="Cambria Math"/>
                            </a:rPr>
                          </m:ctrlPr>
                        </m:dPr>
                        <m:e>
                          <m:r>
                            <a:rPr lang="de-DE" sz="1400" b="0" i="1" smtClean="0">
                              <a:latin typeface="Cambria Math"/>
                              <a:ea typeface="Cambria Math"/>
                            </a:rPr>
                            <m:t>𝐴</m:t>
                          </m:r>
                        </m:e>
                      </m:d>
                      <m:r>
                        <a:rPr lang="de-DE" sz="1400" b="0" i="1" smtClean="0">
                          <a:latin typeface="Cambria Math"/>
                          <a:ea typeface="Cambria Math"/>
                        </a:rPr>
                        <m:t>∙</m:t>
                      </m:r>
                      <m:sSub>
                        <m:sSubPr>
                          <m:ctrlPr>
                            <a:rPr lang="de-DE" sz="1400" b="0" i="1" smtClean="0">
                              <a:latin typeface="Cambria Math"/>
                              <a:ea typeface="Cambria Math"/>
                            </a:rPr>
                          </m:ctrlPr>
                        </m:sSubPr>
                        <m:e>
                          <m:r>
                            <a:rPr lang="de-DE" sz="1400" b="0" i="1" smtClean="0">
                              <a:latin typeface="Cambria Math"/>
                              <a:ea typeface="Cambria Math"/>
                            </a:rPr>
                            <m:t>𝐺</m:t>
                          </m:r>
                        </m:e>
                        <m:sub>
                          <m:r>
                            <a:rPr lang="de-DE" sz="1400" b="0" i="1" smtClean="0">
                              <a:latin typeface="Cambria Math"/>
                              <a:ea typeface="Cambria Math"/>
                            </a:rPr>
                            <m:t>1</m:t>
                          </m:r>
                        </m:sub>
                      </m:sSub>
                      <m:d>
                        <m:dPr>
                          <m:ctrlPr>
                            <a:rPr lang="de-DE" sz="1400" b="0" i="1" smtClean="0">
                              <a:latin typeface="Cambria Math"/>
                              <a:ea typeface="Cambria Math"/>
                            </a:rPr>
                          </m:ctrlPr>
                        </m:dPr>
                        <m:e>
                          <m:f>
                            <m:fPr>
                              <m:type m:val="lin"/>
                              <m:ctrlPr>
                                <a:rPr lang="de-DE" sz="1400" b="0" i="1" smtClean="0">
                                  <a:latin typeface="Cambria Math"/>
                                  <a:ea typeface="Cambria Math"/>
                                </a:rPr>
                              </m:ctrlPr>
                            </m:fPr>
                            <m:num>
                              <m:r>
                                <a:rPr lang="de-DE" sz="1400" b="0" i="1" smtClean="0">
                                  <a:latin typeface="Cambria Math"/>
                                  <a:ea typeface="Cambria Math"/>
                                </a:rPr>
                                <m:t>𝐸</m:t>
                              </m:r>
                            </m:num>
                            <m:den>
                              <m:sSub>
                                <m:sSubPr>
                                  <m:ctrlPr>
                                    <a:rPr lang="de-DE" sz="1400" b="0" i="1" smtClean="0">
                                      <a:latin typeface="Cambria Math"/>
                                      <a:ea typeface="Cambria Math"/>
                                    </a:rPr>
                                  </m:ctrlPr>
                                </m:sSubPr>
                                <m:e>
                                  <m:r>
                                    <a:rPr lang="de-DE" sz="1400" b="0" i="1" smtClean="0">
                                      <a:latin typeface="Cambria Math"/>
                                      <a:ea typeface="Cambria Math"/>
                                    </a:rPr>
                                    <m:t>𝐸</m:t>
                                  </m:r>
                                </m:e>
                                <m:sub>
                                  <m:r>
                                    <a:rPr lang="de-DE" sz="1400" b="0" i="1" smtClean="0">
                                      <a:latin typeface="Cambria Math"/>
                                      <a:ea typeface="Cambria Math"/>
                                    </a:rPr>
                                    <m:t>𝑐</m:t>
                                  </m:r>
                                </m:sub>
                              </m:sSub>
                            </m:den>
                          </m:f>
                        </m:e>
                      </m:d>
                      <m:r>
                        <a:rPr lang="de-DE" sz="1400" b="0" i="1" smtClean="0">
                          <a:latin typeface="Cambria Math"/>
                          <a:ea typeface="Cambria Math"/>
                        </a:rPr>
                        <m:t>∙</m:t>
                      </m:r>
                      <m:f>
                        <m:fPr>
                          <m:ctrlPr>
                            <a:rPr lang="de-DE" sz="1400" b="0" i="1" smtClean="0">
                              <a:latin typeface="Cambria Math"/>
                              <a:ea typeface="Cambria Math"/>
                            </a:rPr>
                          </m:ctrlPr>
                        </m:fPr>
                        <m:num>
                          <m:r>
                            <a:rPr lang="de-DE" sz="1400" b="0" i="1" smtClean="0">
                              <a:latin typeface="Cambria Math"/>
                              <a:ea typeface="Cambria Math"/>
                            </a:rPr>
                            <m:t>𝑝h𝑜𝑡𝑜𝑛𝑠</m:t>
                          </m:r>
                          <m:r>
                            <a:rPr lang="de-DE" sz="1400" b="0" i="1" smtClean="0">
                              <a:latin typeface="Cambria Math"/>
                              <a:ea typeface="Cambria Math"/>
                            </a:rPr>
                            <m:t>/</m:t>
                          </m:r>
                          <m:r>
                            <a:rPr lang="de-DE" sz="1400" b="0" i="1" smtClean="0">
                              <a:latin typeface="Cambria Math"/>
                              <a:ea typeface="Cambria Math"/>
                            </a:rPr>
                            <m:t>𝑠</m:t>
                          </m:r>
                        </m:num>
                        <m:den>
                          <m:r>
                            <a:rPr lang="de-DE" sz="1400" b="0" i="1" smtClean="0">
                              <a:latin typeface="Cambria Math"/>
                              <a:ea typeface="Cambria Math"/>
                            </a:rPr>
                            <m:t>𝑚𝑟𝑎𝑑</m:t>
                          </m:r>
                          <m:r>
                            <a:rPr lang="de-DE" sz="1400" b="0" i="1" smtClean="0">
                              <a:latin typeface="Cambria Math"/>
                              <a:ea typeface="Cambria Math"/>
                            </a:rPr>
                            <m:t>∙</m:t>
                          </m:r>
                          <m:d>
                            <m:dPr>
                              <m:ctrlPr>
                                <a:rPr lang="de-DE" sz="1400" b="0" i="1" smtClean="0">
                                  <a:latin typeface="Cambria Math"/>
                                  <a:ea typeface="Cambria Math"/>
                                </a:rPr>
                              </m:ctrlPr>
                            </m:dPr>
                            <m:e>
                              <m:r>
                                <a:rPr lang="de-DE" sz="1400" b="0" i="1" smtClean="0">
                                  <a:latin typeface="Cambria Math"/>
                                  <a:ea typeface="Cambria Math"/>
                                </a:rPr>
                                <m:t>0.1%</m:t>
                              </m:r>
                              <m:r>
                                <a:rPr lang="de-DE" sz="1400" b="0" i="1" smtClean="0">
                                  <a:latin typeface="Cambria Math"/>
                                  <a:ea typeface="Cambria Math"/>
                                </a:rPr>
                                <m:t>𝐵𝑊</m:t>
                              </m:r>
                            </m:e>
                          </m:d>
                        </m:den>
                      </m:f>
                    </m:oMath>
                  </m:oMathPara>
                </a14:m>
                <a:endParaRPr lang="en-US" sz="1400" dirty="0"/>
              </a:p>
            </p:txBody>
          </p:sp>
        </mc:Choice>
        <mc:Fallback xmlns="">
          <p:sp>
            <p:nvSpPr>
              <p:cNvPr id="14" name="Textfeld 13"/>
              <p:cNvSpPr txBox="1">
                <a:spLocks noRot="1" noChangeAspect="1" noMove="1" noResize="1" noEditPoints="1" noAdjustHandles="1" noChangeArrowheads="1" noChangeShapeType="1" noTextEdit="1"/>
              </p:cNvSpPr>
              <p:nvPr/>
            </p:nvSpPr>
            <p:spPr>
              <a:xfrm>
                <a:off x="720000" y="4680000"/>
                <a:ext cx="5539722" cy="555024"/>
              </a:xfrm>
              <a:prstGeom prst="rect">
                <a:avLst/>
              </a:prstGeom>
              <a:blipFill rotWithShape="1">
                <a:blip r:embed="rId7"/>
                <a:stretch>
                  <a:fillRect/>
                </a:stretch>
              </a:blipFill>
            </p:spPr>
            <p:txBody>
              <a:bodyPr/>
              <a:lstStyle/>
              <a:p>
                <a:r>
                  <a:rPr lang="en-US">
                    <a:noFill/>
                  </a:rPr>
                  <a:t> </a:t>
                </a:r>
              </a:p>
            </p:txBody>
          </p:sp>
        </mc:Fallback>
      </mc:AlternateContent>
      <p:sp>
        <p:nvSpPr>
          <p:cNvPr id="15" name="Textfeld 14"/>
          <p:cNvSpPr txBox="1"/>
          <p:nvPr/>
        </p:nvSpPr>
        <p:spPr>
          <a:xfrm>
            <a:off x="720000" y="5580000"/>
            <a:ext cx="3514104" cy="830997"/>
          </a:xfrm>
          <a:prstGeom prst="rect">
            <a:avLst/>
          </a:prstGeom>
          <a:noFill/>
        </p:spPr>
        <p:txBody>
          <a:bodyPr wrap="none" rtlCol="0">
            <a:spAutoFit/>
          </a:bodyPr>
          <a:lstStyle/>
          <a:p>
            <a:r>
              <a:rPr lang="en-US" sz="1600" b="1" i="1" dirty="0" smtClean="0">
                <a:solidFill>
                  <a:srgbClr val="0000CC"/>
                </a:solidFill>
              </a:rPr>
              <a:t>Advantages:</a:t>
            </a:r>
            <a:r>
              <a:rPr lang="en-US" sz="1600" dirty="0" smtClean="0"/>
              <a:t>  cover broad spectral range</a:t>
            </a:r>
          </a:p>
          <a:p>
            <a:r>
              <a:rPr lang="en-US" sz="1600" b="1" i="1" dirty="0">
                <a:solidFill>
                  <a:srgbClr val="0000CC"/>
                </a:solidFill>
              </a:rPr>
              <a:t> </a:t>
            </a:r>
            <a:r>
              <a:rPr lang="en-US" sz="1600" b="1" i="1" dirty="0" smtClean="0">
                <a:solidFill>
                  <a:srgbClr val="0000CC"/>
                </a:solidFill>
              </a:rPr>
              <a:t>                       </a:t>
            </a:r>
            <a:r>
              <a:rPr lang="en-US" sz="1600" dirty="0" smtClean="0"/>
              <a:t>least expensive</a:t>
            </a:r>
          </a:p>
          <a:p>
            <a:r>
              <a:rPr lang="en-US" sz="1600" dirty="0"/>
              <a:t> </a:t>
            </a:r>
            <a:r>
              <a:rPr lang="en-US" sz="1600" dirty="0" smtClean="0"/>
              <a:t>                       most accessible</a:t>
            </a:r>
            <a:endParaRPr lang="en-US" sz="1600" dirty="0"/>
          </a:p>
        </p:txBody>
      </p:sp>
      <p:sp>
        <p:nvSpPr>
          <p:cNvPr id="19" name="Textfeld 18"/>
          <p:cNvSpPr txBox="1"/>
          <p:nvPr/>
        </p:nvSpPr>
        <p:spPr>
          <a:xfrm>
            <a:off x="4680000" y="5580000"/>
            <a:ext cx="4346062" cy="584775"/>
          </a:xfrm>
          <a:prstGeom prst="rect">
            <a:avLst/>
          </a:prstGeom>
          <a:noFill/>
        </p:spPr>
        <p:txBody>
          <a:bodyPr wrap="none" rtlCol="0">
            <a:spAutoFit/>
          </a:bodyPr>
          <a:lstStyle/>
          <a:p>
            <a:r>
              <a:rPr lang="en-US" sz="1600" b="1" i="1" dirty="0" smtClean="0">
                <a:solidFill>
                  <a:srgbClr val="0000CC"/>
                </a:solidFill>
              </a:rPr>
              <a:t>Disadvantages:</a:t>
            </a:r>
            <a:r>
              <a:rPr lang="en-US" sz="1600" dirty="0" smtClean="0"/>
              <a:t>  limited coverage of hard X-rays</a:t>
            </a:r>
          </a:p>
          <a:p>
            <a:r>
              <a:rPr lang="en-US" sz="1600" b="1" i="1" dirty="0">
                <a:solidFill>
                  <a:srgbClr val="0000CC"/>
                </a:solidFill>
              </a:rPr>
              <a:t> </a:t>
            </a:r>
            <a:r>
              <a:rPr lang="en-US" sz="1600" b="1" i="1" dirty="0" smtClean="0">
                <a:solidFill>
                  <a:srgbClr val="0000CC"/>
                </a:solidFill>
              </a:rPr>
              <a:t>                           </a:t>
            </a:r>
            <a:r>
              <a:rPr lang="en-US" sz="1600" dirty="0" smtClean="0"/>
              <a:t>not as bright as </a:t>
            </a:r>
            <a:r>
              <a:rPr lang="en-US" sz="1600" dirty="0" err="1" smtClean="0"/>
              <a:t>undulator</a:t>
            </a:r>
            <a:endParaRPr lang="en-US" sz="1600" dirty="0" smtClean="0"/>
          </a:p>
        </p:txBody>
      </p:sp>
      <mc:AlternateContent xmlns:mc="http://schemas.openxmlformats.org/markup-compatibility/2006" xmlns:a14="http://schemas.microsoft.com/office/drawing/2010/main">
        <mc:Choice Requires="a14">
          <p:sp>
            <p:nvSpPr>
              <p:cNvPr id="3" name="Textfeld 2"/>
              <p:cNvSpPr txBox="1"/>
              <p:nvPr/>
            </p:nvSpPr>
            <p:spPr>
              <a:xfrm>
                <a:off x="3888000" y="4093200"/>
                <a:ext cx="1923539" cy="628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a:rPr>
                        <m:t>=2.218</m:t>
                      </m:r>
                      <m:r>
                        <a:rPr lang="de-DE" sz="1600" b="0" i="1" smtClean="0">
                          <a:latin typeface="Cambria Math"/>
                          <a:ea typeface="Cambria Math"/>
                        </a:rPr>
                        <m:t>∙</m:t>
                      </m:r>
                      <m:f>
                        <m:fPr>
                          <m:ctrlPr>
                            <a:rPr lang="de-DE" sz="1600" b="0" i="1" smtClean="0">
                              <a:latin typeface="Cambria Math"/>
                              <a:ea typeface="Cambria Math"/>
                            </a:rPr>
                          </m:ctrlPr>
                        </m:fPr>
                        <m:num>
                          <m:sSubSup>
                            <m:sSubSupPr>
                              <m:ctrlPr>
                                <a:rPr lang="de-DE" sz="1600" b="0" i="1" smtClean="0">
                                  <a:latin typeface="Cambria Math"/>
                                  <a:ea typeface="Cambria Math"/>
                                </a:rPr>
                              </m:ctrlPr>
                            </m:sSubSupPr>
                            <m:e>
                              <m:r>
                                <a:rPr lang="de-DE" sz="1600" b="0" i="1" smtClean="0">
                                  <a:latin typeface="Cambria Math"/>
                                  <a:ea typeface="Cambria Math"/>
                                </a:rPr>
                                <m:t>𝐸</m:t>
                              </m:r>
                            </m:e>
                            <m:sub>
                              <m:r>
                                <a:rPr lang="de-DE" sz="1600" b="0" i="1" smtClean="0">
                                  <a:latin typeface="Cambria Math"/>
                                  <a:ea typeface="Cambria Math"/>
                                </a:rPr>
                                <m:t>𝑒</m:t>
                              </m:r>
                            </m:sub>
                            <m:sup>
                              <m:r>
                                <a:rPr lang="de-DE" sz="1600" b="0" i="1" smtClean="0">
                                  <a:latin typeface="Cambria Math"/>
                                  <a:ea typeface="Cambria Math"/>
                                </a:rPr>
                                <m:t>3</m:t>
                              </m:r>
                            </m:sup>
                          </m:sSubSup>
                          <m:sSup>
                            <m:sSupPr>
                              <m:ctrlPr>
                                <a:rPr lang="de-DE" sz="1600" b="0" i="1" smtClean="0">
                                  <a:latin typeface="Cambria Math"/>
                                  <a:ea typeface="Cambria Math"/>
                                </a:rPr>
                              </m:ctrlPr>
                            </m:sSupPr>
                            <m:e>
                              <m:d>
                                <m:dPr>
                                  <m:begChr m:val="["/>
                                  <m:endChr m:val="]"/>
                                  <m:ctrlPr>
                                    <a:rPr lang="de-DE" sz="1600" b="0" i="1" smtClean="0">
                                      <a:latin typeface="Cambria Math"/>
                                      <a:ea typeface="Cambria Math"/>
                                    </a:rPr>
                                  </m:ctrlPr>
                                </m:dPr>
                                <m:e>
                                  <m:r>
                                    <a:rPr lang="de-DE" sz="1600" b="0" i="1" smtClean="0">
                                      <a:latin typeface="Cambria Math"/>
                                      <a:ea typeface="Cambria Math"/>
                                    </a:rPr>
                                    <m:t>𝐺𝑒𝑉</m:t>
                                  </m:r>
                                </m:e>
                              </m:d>
                            </m:e>
                            <m:sup>
                              <m:r>
                                <a:rPr lang="de-DE" sz="1600" b="0" i="1" smtClean="0">
                                  <a:latin typeface="Cambria Math"/>
                                  <a:ea typeface="Cambria Math"/>
                                </a:rPr>
                                <m:t>3</m:t>
                              </m:r>
                            </m:sup>
                          </m:sSup>
                        </m:num>
                        <m:den>
                          <m:r>
                            <a:rPr lang="de-DE" sz="1600" b="0" i="1" smtClean="0">
                              <a:latin typeface="Cambria Math"/>
                              <a:ea typeface="Cambria Math"/>
                            </a:rPr>
                            <m:t>𝜌</m:t>
                          </m:r>
                          <m:d>
                            <m:dPr>
                              <m:begChr m:val="["/>
                              <m:endChr m:val="]"/>
                              <m:ctrlPr>
                                <a:rPr lang="de-DE" sz="1600" b="0" i="1" smtClean="0">
                                  <a:latin typeface="Cambria Math"/>
                                  <a:ea typeface="Cambria Math"/>
                                </a:rPr>
                              </m:ctrlPr>
                            </m:dPr>
                            <m:e>
                              <m:r>
                                <a:rPr lang="de-DE" sz="1600" b="0" i="1" smtClean="0">
                                  <a:latin typeface="Cambria Math"/>
                                  <a:ea typeface="Cambria Math"/>
                                </a:rPr>
                                <m:t>𝑚</m:t>
                              </m:r>
                            </m:e>
                          </m:d>
                        </m:den>
                      </m:f>
                    </m:oMath>
                  </m:oMathPara>
                </a14:m>
                <a:endParaRPr lang="en-US" sz="1600" dirty="0"/>
              </a:p>
            </p:txBody>
          </p:sp>
        </mc:Choice>
        <mc:Fallback xmlns="">
          <p:sp>
            <p:nvSpPr>
              <p:cNvPr id="3" name="Textfeld 2"/>
              <p:cNvSpPr txBox="1">
                <a:spLocks noRot="1" noChangeAspect="1" noMove="1" noResize="1" noEditPoints="1" noAdjustHandles="1" noChangeArrowheads="1" noChangeShapeType="1" noTextEdit="1"/>
              </p:cNvSpPr>
              <p:nvPr/>
            </p:nvSpPr>
            <p:spPr>
              <a:xfrm>
                <a:off x="3888000" y="4093200"/>
                <a:ext cx="1923539" cy="628121"/>
              </a:xfrm>
              <a:prstGeom prst="rect">
                <a:avLst/>
              </a:prstGeom>
              <a:blipFill rotWithShape="1">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6054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Synchrotron Radiation Spectrum</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348880"/>
            <a:ext cx="6339840" cy="417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40000" y="720000"/>
            <a:ext cx="8064448" cy="584775"/>
          </a:xfrm>
          <a:prstGeom prst="rect">
            <a:avLst/>
          </a:prstGeom>
          <a:noFill/>
        </p:spPr>
        <p:txBody>
          <a:bodyPr wrap="square" rtlCol="0">
            <a:spAutoFit/>
          </a:bodyPr>
          <a:lstStyle/>
          <a:p>
            <a:pPr marL="285750" indent="-285750">
              <a:buFont typeface="Wingdings" panose="05000000000000000000" pitchFamily="2" charset="2"/>
              <a:buChar char="v"/>
            </a:pPr>
            <a:r>
              <a:rPr lang="en-US" sz="1600" dirty="0" smtClean="0">
                <a:solidFill>
                  <a:srgbClr val="0000CC"/>
                </a:solidFill>
              </a:rPr>
              <a:t> </a:t>
            </a:r>
            <a:r>
              <a:rPr lang="en-US" sz="1600" dirty="0" smtClean="0"/>
              <a:t>For a wiggler or single bend magnet, the radiation spectrum depends on a single parameter, the </a:t>
            </a:r>
            <a:r>
              <a:rPr lang="en-US" sz="1600" b="1" i="1" dirty="0" smtClean="0">
                <a:solidFill>
                  <a:srgbClr val="FF0000"/>
                </a:solidFill>
              </a:rPr>
              <a:t>critical energy</a:t>
            </a:r>
            <a:endParaRPr lang="en-US" sz="1600" b="1" i="1" dirty="0">
              <a:solidFill>
                <a:srgbClr val="FF0000"/>
              </a:solidFill>
            </a:endParaRPr>
          </a:p>
        </p:txBody>
      </p:sp>
      <p:sp>
        <p:nvSpPr>
          <p:cNvPr id="4" name="Textfeld 3"/>
          <p:cNvSpPr txBox="1"/>
          <p:nvPr/>
        </p:nvSpPr>
        <p:spPr>
          <a:xfrm>
            <a:off x="2304000" y="4068000"/>
            <a:ext cx="2376264" cy="738664"/>
          </a:xfrm>
          <a:prstGeom prst="rect">
            <a:avLst/>
          </a:prstGeom>
          <a:solidFill>
            <a:schemeClr val="bg1"/>
          </a:solidFill>
        </p:spPr>
        <p:txBody>
          <a:bodyPr wrap="square" rtlCol="0">
            <a:spAutoFit/>
          </a:bodyPr>
          <a:lstStyle/>
          <a:p>
            <a:r>
              <a:rPr lang="en-US" sz="1400" dirty="0" smtClean="0">
                <a:solidFill>
                  <a:srgbClr val="FF0000"/>
                </a:solidFill>
              </a:rPr>
              <a:t>The distribution for longer wavelengths does not depend on energy</a:t>
            </a:r>
            <a:endParaRPr lang="en-US" sz="1400" dirty="0">
              <a:solidFill>
                <a:srgbClr val="FF0000"/>
              </a:solidFill>
            </a:endParaRPr>
          </a:p>
        </p:txBody>
      </p:sp>
      <p:cxnSp>
        <p:nvCxnSpPr>
          <p:cNvPr id="6" name="Gerade Verbindung mit Pfeil 5"/>
          <p:cNvCxnSpPr>
            <a:stCxn id="4" idx="0"/>
          </p:cNvCxnSpPr>
          <p:nvPr/>
        </p:nvCxnSpPr>
        <p:spPr>
          <a:xfrm flipH="1" flipV="1">
            <a:off x="2915816" y="3645024"/>
            <a:ext cx="576316" cy="422976"/>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feld 6"/>
              <p:cNvSpPr txBox="1"/>
              <p:nvPr/>
            </p:nvSpPr>
            <p:spPr>
              <a:xfrm>
                <a:off x="2340000" y="1270723"/>
                <a:ext cx="2537618" cy="6949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smtClean="0">
                              <a:latin typeface="Cambria Math"/>
                              <a:ea typeface="Cambria Math"/>
                            </a:rPr>
                            <m:t>𝜀</m:t>
                          </m:r>
                        </m:e>
                        <m:sub>
                          <m:r>
                            <a:rPr lang="de-DE" b="0" i="1" smtClean="0">
                              <a:latin typeface="Cambria Math"/>
                            </a:rPr>
                            <m:t>𝑐</m:t>
                          </m:r>
                        </m:sub>
                      </m:sSub>
                      <m:r>
                        <a:rPr lang="de-DE" b="0" i="1" smtClean="0">
                          <a:latin typeface="Cambria Math"/>
                        </a:rPr>
                        <m:t>=</m:t>
                      </m:r>
                      <m:r>
                        <a:rPr lang="de-DE" b="0" i="1" smtClean="0">
                          <a:latin typeface="Cambria Math"/>
                          <a:ea typeface="Cambria Math"/>
                        </a:rPr>
                        <m:t>ℏ</m:t>
                      </m:r>
                      <m:sSub>
                        <m:sSubPr>
                          <m:ctrlPr>
                            <a:rPr lang="de-DE" b="0" i="1" smtClean="0">
                              <a:latin typeface="Cambria Math"/>
                              <a:ea typeface="Cambria Math"/>
                            </a:rPr>
                          </m:ctrlPr>
                        </m:sSubPr>
                        <m:e>
                          <m:r>
                            <a:rPr lang="de-DE" b="0" i="1" smtClean="0">
                              <a:latin typeface="Cambria Math"/>
                              <a:ea typeface="Cambria Math"/>
                            </a:rPr>
                            <m:t>𝜔</m:t>
                          </m:r>
                        </m:e>
                        <m:sub>
                          <m:r>
                            <a:rPr lang="de-DE" b="0" i="1" smtClean="0">
                              <a:latin typeface="Cambria Math"/>
                              <a:ea typeface="Cambria Math"/>
                            </a:rPr>
                            <m:t>𝑐</m:t>
                          </m:r>
                        </m:sub>
                      </m:sSub>
                      <m:r>
                        <a:rPr lang="de-DE" b="0" i="1" smtClean="0">
                          <a:latin typeface="Cambria Math"/>
                          <a:ea typeface="Cambria Math"/>
                        </a:rPr>
                        <m:t>=</m:t>
                      </m:r>
                      <m:f>
                        <m:fPr>
                          <m:ctrlPr>
                            <a:rPr lang="de-DE" b="0" i="1" smtClean="0">
                              <a:latin typeface="Cambria Math"/>
                              <a:ea typeface="Cambria Math"/>
                            </a:rPr>
                          </m:ctrlPr>
                        </m:fPr>
                        <m:num>
                          <m:r>
                            <a:rPr lang="de-DE" b="0" i="1" smtClean="0">
                              <a:latin typeface="Cambria Math"/>
                              <a:ea typeface="Cambria Math"/>
                            </a:rPr>
                            <m:t>3∙</m:t>
                          </m:r>
                          <m:r>
                            <a:rPr lang="de-DE" b="0" i="1" smtClean="0">
                              <a:latin typeface="Cambria Math"/>
                              <a:ea typeface="Cambria Math"/>
                            </a:rPr>
                            <m:t>h</m:t>
                          </m:r>
                          <m:r>
                            <a:rPr lang="de-DE" b="0" i="1" smtClean="0">
                              <a:latin typeface="Cambria Math"/>
                              <a:ea typeface="Cambria Math"/>
                            </a:rPr>
                            <m:t>∙</m:t>
                          </m:r>
                          <m:r>
                            <a:rPr lang="de-DE" b="0" i="1" smtClean="0">
                              <a:latin typeface="Cambria Math"/>
                              <a:ea typeface="Cambria Math"/>
                            </a:rPr>
                            <m:t>𝑐</m:t>
                          </m:r>
                          <m:r>
                            <a:rPr lang="de-DE" b="0" i="1" smtClean="0">
                              <a:latin typeface="Cambria Math"/>
                              <a:ea typeface="Cambria Math"/>
                            </a:rPr>
                            <m:t>∙</m:t>
                          </m:r>
                          <m:sSup>
                            <m:sSupPr>
                              <m:ctrlPr>
                                <a:rPr lang="de-DE" b="0" i="1" smtClean="0">
                                  <a:latin typeface="Cambria Math"/>
                                  <a:ea typeface="Cambria Math"/>
                                </a:rPr>
                              </m:ctrlPr>
                            </m:sSupPr>
                            <m:e>
                              <m:r>
                                <a:rPr lang="de-DE" b="0" i="1" smtClean="0">
                                  <a:latin typeface="Cambria Math"/>
                                  <a:ea typeface="Cambria Math"/>
                                </a:rPr>
                                <m:t>𝛾</m:t>
                              </m:r>
                            </m:e>
                            <m:sup>
                              <m:r>
                                <a:rPr lang="de-DE" b="0" i="1" smtClean="0">
                                  <a:latin typeface="Cambria Math"/>
                                  <a:ea typeface="Cambria Math"/>
                                </a:rPr>
                                <m:t>3</m:t>
                              </m:r>
                            </m:sup>
                          </m:sSup>
                        </m:num>
                        <m:den>
                          <m:r>
                            <a:rPr lang="de-DE" b="0" i="1" smtClean="0">
                              <a:latin typeface="Cambria Math"/>
                              <a:ea typeface="Cambria Math"/>
                            </a:rPr>
                            <m:t>4</m:t>
                          </m:r>
                          <m:r>
                            <a:rPr lang="de-DE" b="0" i="1" smtClean="0">
                              <a:latin typeface="Cambria Math"/>
                              <a:ea typeface="Cambria Math"/>
                            </a:rPr>
                            <m:t>𝜋</m:t>
                          </m:r>
                          <m:r>
                            <a:rPr lang="de-DE" b="0" i="1" smtClean="0">
                              <a:latin typeface="Cambria Math"/>
                              <a:ea typeface="Cambria Math"/>
                            </a:rPr>
                            <m:t>∙</m:t>
                          </m:r>
                          <m:r>
                            <a:rPr lang="de-DE" b="0" i="1" smtClean="0">
                              <a:latin typeface="Cambria Math"/>
                              <a:ea typeface="Cambria Math"/>
                            </a:rPr>
                            <m:t>𝜌</m:t>
                          </m:r>
                        </m:den>
                      </m:f>
                    </m:oMath>
                  </m:oMathPara>
                </a14:m>
                <a:endParaRPr lang="en-US" dirty="0"/>
              </a:p>
            </p:txBody>
          </p:sp>
        </mc:Choice>
        <mc:Fallback xmlns="">
          <p:sp>
            <p:nvSpPr>
              <p:cNvPr id="7" name="Textfeld 6"/>
              <p:cNvSpPr txBox="1">
                <a:spLocks noRot="1" noChangeAspect="1" noMove="1" noResize="1" noEditPoints="1" noAdjustHandles="1" noChangeArrowheads="1" noChangeShapeType="1" noTextEdit="1"/>
              </p:cNvSpPr>
              <p:nvPr/>
            </p:nvSpPr>
            <p:spPr>
              <a:xfrm>
                <a:off x="2340000" y="1270723"/>
                <a:ext cx="2537618" cy="694998"/>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feld 8"/>
              <p:cNvSpPr txBox="1"/>
              <p:nvPr/>
            </p:nvSpPr>
            <p:spPr>
              <a:xfrm>
                <a:off x="6444000" y="1440000"/>
                <a:ext cx="16919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smtClean="0">
                              <a:latin typeface="Cambria Math"/>
                              <a:ea typeface="Cambria Math"/>
                            </a:rPr>
                            <m:t>𝜆</m:t>
                          </m:r>
                        </m:e>
                        <m:sub>
                          <m:r>
                            <a:rPr lang="de-DE" b="0" i="1" smtClean="0">
                              <a:latin typeface="Cambria Math"/>
                            </a:rPr>
                            <m:t>𝑐</m:t>
                          </m:r>
                        </m:sub>
                      </m:sSub>
                      <m:r>
                        <a:rPr lang="de-DE" b="0" i="1" smtClean="0">
                          <a:latin typeface="Cambria Math"/>
                        </a:rPr>
                        <m:t>=</m:t>
                      </m:r>
                      <m:f>
                        <m:fPr>
                          <m:type m:val="lin"/>
                          <m:ctrlPr>
                            <a:rPr lang="de-DE" b="0" i="1" smtClean="0">
                              <a:latin typeface="Cambria Math"/>
                            </a:rPr>
                          </m:ctrlPr>
                        </m:fPr>
                        <m:num>
                          <m:r>
                            <a:rPr lang="de-DE" b="0" i="1" smtClean="0">
                              <a:latin typeface="Cambria Math"/>
                            </a:rPr>
                            <m:t>2</m:t>
                          </m:r>
                          <m:r>
                            <a:rPr lang="de-DE" b="0" i="1" smtClean="0">
                              <a:latin typeface="Cambria Math"/>
                              <a:ea typeface="Cambria Math"/>
                            </a:rPr>
                            <m:t>𝜋</m:t>
                          </m:r>
                          <m:r>
                            <a:rPr lang="de-DE" b="0" i="1" smtClean="0">
                              <a:latin typeface="Cambria Math"/>
                              <a:ea typeface="Cambria Math"/>
                            </a:rPr>
                            <m:t>∙</m:t>
                          </m:r>
                          <m:r>
                            <a:rPr lang="de-DE" b="0" i="1" smtClean="0">
                              <a:latin typeface="Cambria Math"/>
                              <a:ea typeface="Cambria Math"/>
                            </a:rPr>
                            <m:t>𝑐</m:t>
                          </m:r>
                        </m:num>
                        <m:den>
                          <m:sSub>
                            <m:sSubPr>
                              <m:ctrlPr>
                                <a:rPr lang="de-DE" b="0" i="1" smtClean="0">
                                  <a:latin typeface="Cambria Math"/>
                                </a:rPr>
                              </m:ctrlPr>
                            </m:sSubPr>
                            <m:e>
                              <m:r>
                                <a:rPr lang="de-DE" b="0" i="1" smtClean="0">
                                  <a:latin typeface="Cambria Math"/>
                                  <a:ea typeface="Cambria Math"/>
                                </a:rPr>
                                <m:t>𝜔</m:t>
                              </m:r>
                            </m:e>
                            <m:sub>
                              <m:r>
                                <a:rPr lang="de-DE" b="0" i="1" smtClean="0">
                                  <a:latin typeface="Cambria Math"/>
                                </a:rPr>
                                <m:t>𝑐</m:t>
                              </m:r>
                            </m:sub>
                          </m:sSub>
                        </m:den>
                      </m:f>
                    </m:oMath>
                  </m:oMathPara>
                </a14:m>
                <a:endParaRPr lang="en-US" dirty="0"/>
              </a:p>
            </p:txBody>
          </p:sp>
        </mc:Choice>
        <mc:Fallback xmlns="">
          <p:sp>
            <p:nvSpPr>
              <p:cNvPr id="9" name="Textfeld 8"/>
              <p:cNvSpPr txBox="1">
                <a:spLocks noRot="1" noChangeAspect="1" noMove="1" noResize="1" noEditPoints="1" noAdjustHandles="1" noChangeArrowheads="1" noChangeShapeType="1" noTextEdit="1"/>
              </p:cNvSpPr>
              <p:nvPr/>
            </p:nvSpPr>
            <p:spPr>
              <a:xfrm>
                <a:off x="6444000" y="1440000"/>
                <a:ext cx="1691937" cy="369332"/>
              </a:xfrm>
              <a:prstGeom prst="rect">
                <a:avLst/>
              </a:prstGeom>
              <a:blipFill rotWithShape="1">
                <a:blip r:embed="rId4"/>
                <a:stretch>
                  <a:fillRect t="-114754" r="-20504" b="-177049"/>
                </a:stretch>
              </a:blipFill>
            </p:spPr>
            <p:txBody>
              <a:bodyPr/>
              <a:lstStyle/>
              <a:p>
                <a:r>
                  <a:rPr lang="en-US">
                    <a:noFill/>
                  </a:rPr>
                  <a:t> </a:t>
                </a:r>
              </a:p>
            </p:txBody>
          </p:sp>
        </mc:Fallback>
      </mc:AlternateContent>
      <p:sp>
        <p:nvSpPr>
          <p:cNvPr id="10" name="Textfeld 9"/>
          <p:cNvSpPr txBox="1"/>
          <p:nvPr/>
        </p:nvSpPr>
        <p:spPr>
          <a:xfrm>
            <a:off x="900000" y="1440000"/>
            <a:ext cx="1420069" cy="338554"/>
          </a:xfrm>
          <a:prstGeom prst="rect">
            <a:avLst/>
          </a:prstGeom>
          <a:noFill/>
        </p:spPr>
        <p:txBody>
          <a:bodyPr wrap="none" rtlCol="0">
            <a:spAutoFit/>
          </a:bodyPr>
          <a:lstStyle/>
          <a:p>
            <a:r>
              <a:rPr lang="en-US" sz="1600" dirty="0" smtClean="0">
                <a:solidFill>
                  <a:srgbClr val="0000CC"/>
                </a:solidFill>
              </a:rPr>
              <a:t>photon energy:</a:t>
            </a:r>
            <a:endParaRPr lang="en-US" sz="1600" dirty="0">
              <a:solidFill>
                <a:srgbClr val="0000CC"/>
              </a:solidFill>
            </a:endParaRPr>
          </a:p>
        </p:txBody>
      </p:sp>
      <p:sp>
        <p:nvSpPr>
          <p:cNvPr id="11" name="Textfeld 10"/>
          <p:cNvSpPr txBox="1"/>
          <p:nvPr/>
        </p:nvSpPr>
        <p:spPr>
          <a:xfrm>
            <a:off x="5292080" y="1440000"/>
            <a:ext cx="1189749" cy="338554"/>
          </a:xfrm>
          <a:prstGeom prst="rect">
            <a:avLst/>
          </a:prstGeom>
          <a:noFill/>
        </p:spPr>
        <p:txBody>
          <a:bodyPr wrap="none" rtlCol="0">
            <a:spAutoFit/>
          </a:bodyPr>
          <a:lstStyle/>
          <a:p>
            <a:r>
              <a:rPr lang="en-US" sz="1600" dirty="0" smtClean="0">
                <a:solidFill>
                  <a:srgbClr val="0000CC"/>
                </a:solidFill>
              </a:rPr>
              <a:t>wavelength:</a:t>
            </a:r>
            <a:endParaRPr lang="en-US" sz="1600" dirty="0">
              <a:solidFill>
                <a:srgbClr val="0000CC"/>
              </a:solidFill>
            </a:endParaRPr>
          </a:p>
        </p:txBody>
      </p:sp>
      <mc:AlternateContent xmlns:mc="http://schemas.openxmlformats.org/markup-compatibility/2006" xmlns:a14="http://schemas.microsoft.com/office/drawing/2010/main">
        <mc:Choice Requires="a14">
          <p:sp>
            <p:nvSpPr>
              <p:cNvPr id="5" name="Textfeld 4"/>
              <p:cNvSpPr txBox="1"/>
              <p:nvPr/>
            </p:nvSpPr>
            <p:spPr>
              <a:xfrm rot="-1020000">
                <a:off x="2257197" y="2916000"/>
                <a:ext cx="1368900" cy="6276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a:rPr>
                        <m:t>1.333</m:t>
                      </m:r>
                      <m:r>
                        <a:rPr lang="de-DE" sz="1400" b="0" i="1" smtClean="0">
                          <a:latin typeface="Cambria Math"/>
                          <a:ea typeface="Cambria Math"/>
                        </a:rPr>
                        <m:t>∙</m:t>
                      </m:r>
                      <m:sSup>
                        <m:sSupPr>
                          <m:ctrlPr>
                            <a:rPr lang="de-DE" sz="1400" b="0" i="1" smtClean="0">
                              <a:latin typeface="Cambria Math"/>
                              <a:ea typeface="Cambria Math"/>
                            </a:rPr>
                          </m:ctrlPr>
                        </m:sSupPr>
                        <m:e>
                          <m:d>
                            <m:dPr>
                              <m:ctrlPr>
                                <a:rPr lang="de-DE" sz="1400" b="0" i="1" smtClean="0">
                                  <a:latin typeface="Cambria Math"/>
                                  <a:ea typeface="Cambria Math"/>
                                </a:rPr>
                              </m:ctrlPr>
                            </m:dPr>
                            <m:e>
                              <m:f>
                                <m:fPr>
                                  <m:ctrlPr>
                                    <a:rPr lang="de-DE" sz="1400" b="0" i="1" smtClean="0">
                                      <a:latin typeface="Cambria Math"/>
                                      <a:ea typeface="Cambria Math"/>
                                    </a:rPr>
                                  </m:ctrlPr>
                                </m:fPr>
                                <m:num>
                                  <m:r>
                                    <a:rPr lang="de-DE" sz="1400" b="0" i="1" smtClean="0">
                                      <a:latin typeface="Cambria Math"/>
                                      <a:ea typeface="Cambria Math"/>
                                    </a:rPr>
                                    <m:t>𝜀</m:t>
                                  </m:r>
                                </m:num>
                                <m:den>
                                  <m:sSub>
                                    <m:sSubPr>
                                      <m:ctrlPr>
                                        <a:rPr lang="de-DE" sz="1400" b="0" i="1" smtClean="0">
                                          <a:latin typeface="Cambria Math"/>
                                          <a:ea typeface="Cambria Math"/>
                                        </a:rPr>
                                      </m:ctrlPr>
                                    </m:sSubPr>
                                    <m:e>
                                      <m:r>
                                        <a:rPr lang="de-DE" sz="1400" b="0" i="1" smtClean="0">
                                          <a:latin typeface="Cambria Math"/>
                                          <a:ea typeface="Cambria Math"/>
                                        </a:rPr>
                                        <m:t>𝜀</m:t>
                                      </m:r>
                                    </m:e>
                                    <m:sub>
                                      <m:r>
                                        <a:rPr lang="de-DE" sz="1400" b="0" i="1" smtClean="0">
                                          <a:latin typeface="Cambria Math"/>
                                          <a:ea typeface="Cambria Math"/>
                                        </a:rPr>
                                        <m:t>𝑐</m:t>
                                      </m:r>
                                    </m:sub>
                                  </m:sSub>
                                </m:den>
                              </m:f>
                            </m:e>
                          </m:d>
                        </m:e>
                        <m:sup>
                          <m:r>
                            <a:rPr lang="de-DE" sz="1400" b="0" i="1" smtClean="0">
                              <a:latin typeface="Cambria Math"/>
                              <a:ea typeface="Cambria Math"/>
                            </a:rPr>
                            <m:t>1/3</m:t>
                          </m:r>
                        </m:sup>
                      </m:sSup>
                    </m:oMath>
                  </m:oMathPara>
                </a14:m>
                <a:endParaRPr lang="en-US" sz="1400" dirty="0"/>
              </a:p>
            </p:txBody>
          </p:sp>
        </mc:Choice>
        <mc:Fallback xmlns="">
          <p:sp>
            <p:nvSpPr>
              <p:cNvPr id="5" name="Textfeld 4"/>
              <p:cNvSpPr txBox="1">
                <a:spLocks noRot="1" noChangeAspect="1" noMove="1" noResize="1" noEditPoints="1" noAdjustHandles="1" noChangeArrowheads="1" noChangeShapeType="1" noTextEdit="1"/>
              </p:cNvSpPr>
              <p:nvPr/>
            </p:nvSpPr>
            <p:spPr>
              <a:xfrm rot="-1020000">
                <a:off x="2257197" y="2916000"/>
                <a:ext cx="1368900" cy="627608"/>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81603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Insertion Devices</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00" y="720000"/>
            <a:ext cx="3752850" cy="4625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Textfeld 2"/>
              <p:cNvSpPr txBox="1"/>
              <p:nvPr/>
            </p:nvSpPr>
            <p:spPr>
              <a:xfrm>
                <a:off x="539553" y="1052736"/>
                <a:ext cx="4320480" cy="3693319"/>
              </a:xfrm>
              <a:prstGeom prst="rect">
                <a:avLst/>
              </a:prstGeom>
              <a:noFill/>
            </p:spPr>
            <p:txBody>
              <a:bodyPr wrap="square" rtlCol="0">
                <a:spAutoFit/>
              </a:bodyPr>
              <a:lstStyle/>
              <a:p>
                <a:r>
                  <a:rPr lang="en-US" b="1" i="1" dirty="0" smtClean="0">
                    <a:solidFill>
                      <a:srgbClr val="FF0000"/>
                    </a:solidFill>
                  </a:rPr>
                  <a:t>Undulator:</a:t>
                </a:r>
                <a:r>
                  <a:rPr lang="en-US" dirty="0" smtClean="0"/>
                  <a:t> Electron beam is periodically deflected by a weak magnetic field. Particle emits radiation at wavelength of the periodic motion, divided by </a:t>
                </a:r>
                <a14:m>
                  <m:oMath xmlns:m="http://schemas.openxmlformats.org/officeDocument/2006/math">
                    <m:sSup>
                      <m:sSupPr>
                        <m:ctrlPr>
                          <a:rPr lang="en-US" i="1" smtClean="0">
                            <a:solidFill>
                              <a:schemeClr val="tx1"/>
                            </a:solidFill>
                            <a:latin typeface="Cambria Math"/>
                          </a:rPr>
                        </m:ctrlPr>
                      </m:sSupPr>
                      <m:e>
                        <m:r>
                          <m:rPr>
                            <m:sty m:val="p"/>
                          </m:rPr>
                          <a:rPr lang="en-US" b="0" i="0" smtClean="0">
                            <a:solidFill>
                              <a:schemeClr val="tx1"/>
                            </a:solidFill>
                            <a:latin typeface="Cambria Math"/>
                            <a:ea typeface="Cambria Math"/>
                          </a:rPr>
                          <m:t>γ</m:t>
                        </m:r>
                      </m:e>
                      <m:sup>
                        <m:r>
                          <a:rPr lang="de-DE" b="0" i="0" smtClean="0">
                            <a:solidFill>
                              <a:schemeClr val="tx1"/>
                            </a:solidFill>
                            <a:latin typeface="Cambria Math"/>
                          </a:rPr>
                          <m:t>2</m:t>
                        </m:r>
                      </m:sup>
                    </m:sSup>
                  </m:oMath>
                </a14:m>
                <a:r>
                  <a:rPr lang="en-US" dirty="0" smtClean="0">
                    <a:solidFill>
                      <a:schemeClr val="tx1"/>
                    </a:solidFill>
                  </a:rPr>
                  <a:t>. So period of cm for magnets results in radiation in VUV to X-ray regime.</a:t>
                </a:r>
              </a:p>
              <a:p>
                <a:endParaRPr lang="en-US" dirty="0"/>
              </a:p>
              <a:p>
                <a:r>
                  <a:rPr lang="en-US" b="1" i="1" dirty="0" smtClean="0">
                    <a:solidFill>
                      <a:srgbClr val="FF0000"/>
                    </a:solidFill>
                  </a:rPr>
                  <a:t>Wiggler:</a:t>
                </a:r>
                <a:r>
                  <a:rPr lang="en-US" dirty="0" smtClean="0"/>
                  <a:t> Electron beam is periodically deflected by strong bending magnets. Motion is no longer pure sinusoid and radiation spectrum is continuous up to a critical cut off photon energy </a:t>
                </a:r>
                <a14:m>
                  <m:oMath xmlns:m="http://schemas.openxmlformats.org/officeDocument/2006/math">
                    <m:d>
                      <m:dPr>
                        <m:ctrlPr>
                          <a:rPr lang="en-US" i="1" smtClean="0">
                            <a:latin typeface="Cambria Math"/>
                          </a:rPr>
                        </m:ctrlPr>
                      </m:dPr>
                      <m:e>
                        <m:sSub>
                          <m:sSubPr>
                            <m:ctrlPr>
                              <a:rPr lang="en-US" i="1" smtClean="0">
                                <a:latin typeface="Cambria Math"/>
                              </a:rPr>
                            </m:ctrlPr>
                          </m:sSubPr>
                          <m:e>
                            <m:r>
                              <a:rPr lang="en-US" i="1" smtClean="0">
                                <a:latin typeface="Cambria Math"/>
                                <a:ea typeface="Cambria Math"/>
                              </a:rPr>
                              <m:t>𝜀</m:t>
                            </m:r>
                          </m:e>
                          <m:sub>
                            <m:r>
                              <a:rPr lang="de-DE" b="0" i="1" smtClean="0">
                                <a:latin typeface="Cambria Math"/>
                              </a:rPr>
                              <m:t>𝑐𝑟𝑖𝑡</m:t>
                            </m:r>
                          </m:sub>
                        </m:sSub>
                        <m:r>
                          <a:rPr lang="en-US" i="1" smtClean="0">
                            <a:latin typeface="Cambria Math"/>
                            <a:ea typeface="Cambria Math"/>
                          </a:rPr>
                          <m:t>~</m:t>
                        </m:r>
                        <m:r>
                          <a:rPr lang="de-DE" b="0" i="1" smtClean="0">
                            <a:latin typeface="Cambria Math"/>
                            <a:ea typeface="Cambria Math"/>
                          </a:rPr>
                          <m:t>𝐵</m:t>
                        </m:r>
                        <m:r>
                          <a:rPr lang="de-DE" b="0" i="1" smtClean="0">
                            <a:latin typeface="Cambria Math"/>
                            <a:ea typeface="Cambria Math"/>
                          </a:rPr>
                          <m:t>∙</m:t>
                        </m:r>
                        <m:sSup>
                          <m:sSupPr>
                            <m:ctrlPr>
                              <a:rPr lang="de-DE" b="0" i="1" smtClean="0">
                                <a:latin typeface="Cambria Math"/>
                                <a:ea typeface="Cambria Math"/>
                              </a:rPr>
                            </m:ctrlPr>
                          </m:sSupPr>
                          <m:e>
                            <m:r>
                              <a:rPr lang="de-DE" b="0" i="1" smtClean="0">
                                <a:latin typeface="Cambria Math"/>
                                <a:ea typeface="Cambria Math"/>
                              </a:rPr>
                              <m:t>𝛾</m:t>
                            </m:r>
                          </m:e>
                          <m:sup>
                            <m:r>
                              <a:rPr lang="de-DE" b="0" i="1" smtClean="0">
                                <a:latin typeface="Cambria Math"/>
                                <a:ea typeface="Cambria Math"/>
                              </a:rPr>
                              <m:t>2</m:t>
                            </m:r>
                          </m:sup>
                        </m:sSup>
                      </m:e>
                    </m:d>
                  </m:oMath>
                </a14:m>
                <a:r>
                  <a:rPr lang="en-US" dirty="0" smtClean="0"/>
                  <a:t>. Spectrum is infrared to hard X-rays.</a:t>
                </a:r>
                <a:endParaRPr lang="en-US" b="1" i="1" dirty="0">
                  <a:solidFill>
                    <a:srgbClr val="FF0000"/>
                  </a:solidFill>
                </a:endParaRPr>
              </a:p>
            </p:txBody>
          </p:sp>
        </mc:Choice>
        <mc:Fallback xmlns="">
          <p:sp>
            <p:nvSpPr>
              <p:cNvPr id="3" name="Textfeld 2"/>
              <p:cNvSpPr txBox="1">
                <a:spLocks noRot="1" noChangeAspect="1" noMove="1" noResize="1" noEditPoints="1" noAdjustHandles="1" noChangeArrowheads="1" noChangeShapeType="1" noTextEdit="1"/>
              </p:cNvSpPr>
              <p:nvPr/>
            </p:nvSpPr>
            <p:spPr>
              <a:xfrm>
                <a:off x="539553" y="1052736"/>
                <a:ext cx="4320480" cy="3693319"/>
              </a:xfrm>
              <a:prstGeom prst="rect">
                <a:avLst/>
              </a:prstGeom>
              <a:blipFill rotWithShape="1">
                <a:blip r:embed="rId4"/>
                <a:stretch>
                  <a:fillRect l="-1271" t="-825" r="-2260" b="-1650"/>
                </a:stretch>
              </a:blipFill>
            </p:spPr>
            <p:txBody>
              <a:bodyPr/>
              <a:lstStyle/>
              <a:p>
                <a:r>
                  <a:rPr lang="en-US">
                    <a:noFill/>
                  </a:rPr>
                  <a:t> </a:t>
                </a:r>
              </a:p>
            </p:txBody>
          </p:sp>
        </mc:Fallback>
      </mc:AlternateContent>
    </p:spTree>
    <p:extLst>
      <p:ext uri="{BB962C8B-B14F-4D97-AF65-F5344CB8AC3E}">
        <p14:creationId xmlns:p14="http://schemas.microsoft.com/office/powerpoint/2010/main" val="2660208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Three Forms of Synchrotron Radiation</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836712"/>
            <a:ext cx="7189787"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61954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An </a:t>
            </a:r>
            <a:r>
              <a:rPr lang="en-US" dirty="0" err="1" smtClean="0"/>
              <a:t>Undulator</a:t>
            </a:r>
            <a:r>
              <a:rPr lang="en-US" dirty="0" smtClean="0"/>
              <a:t> up close</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867" y="576006"/>
            <a:ext cx="467096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Textfeld 2"/>
              <p:cNvSpPr txBox="1"/>
              <p:nvPr/>
            </p:nvSpPr>
            <p:spPr>
              <a:xfrm>
                <a:off x="1907704" y="6237312"/>
                <a:ext cx="4747005" cy="338554"/>
              </a:xfrm>
              <a:prstGeom prst="rect">
                <a:avLst/>
              </a:prstGeom>
              <a:noFill/>
            </p:spPr>
            <p:txBody>
              <a:bodyPr wrap="none" rtlCol="0">
                <a:spAutoFit/>
              </a:bodyPr>
              <a:lstStyle/>
              <a:p>
                <a:r>
                  <a:rPr lang="en-US" sz="1600" dirty="0" smtClean="0">
                    <a:solidFill>
                      <a:schemeClr val="bg1"/>
                    </a:solidFill>
                  </a:rPr>
                  <a:t>ALS U5 </a:t>
                </a:r>
                <a:r>
                  <a:rPr lang="en-US" sz="1600" dirty="0" err="1" smtClean="0">
                    <a:solidFill>
                      <a:schemeClr val="bg1"/>
                    </a:solidFill>
                  </a:rPr>
                  <a:t>undulator</a:t>
                </a:r>
                <a:r>
                  <a:rPr lang="en-US" sz="1600" dirty="0" smtClean="0">
                    <a:solidFill>
                      <a:schemeClr val="bg1"/>
                    </a:solidFill>
                  </a:rPr>
                  <a:t>, beamline 7.0, N = 89, </a:t>
                </a:r>
                <a14:m>
                  <m:oMath xmlns:m="http://schemas.openxmlformats.org/officeDocument/2006/math">
                    <m:sSub>
                      <m:sSubPr>
                        <m:ctrlPr>
                          <a:rPr lang="en-US" sz="1600" i="1" smtClean="0">
                            <a:solidFill>
                              <a:schemeClr val="bg1"/>
                            </a:solidFill>
                            <a:latin typeface="Cambria Math"/>
                          </a:rPr>
                        </m:ctrlPr>
                      </m:sSubPr>
                      <m:e>
                        <m:r>
                          <a:rPr lang="en-US" sz="1600" i="1" smtClean="0">
                            <a:solidFill>
                              <a:schemeClr val="bg1"/>
                            </a:solidFill>
                            <a:latin typeface="Cambria Math"/>
                            <a:ea typeface="Cambria Math"/>
                          </a:rPr>
                          <m:t>𝜆</m:t>
                        </m:r>
                      </m:e>
                      <m:sub>
                        <m:r>
                          <a:rPr lang="de-DE" sz="1600" b="0" i="1" smtClean="0">
                            <a:solidFill>
                              <a:schemeClr val="bg1"/>
                            </a:solidFill>
                            <a:latin typeface="Cambria Math"/>
                          </a:rPr>
                          <m:t>𝑢</m:t>
                        </m:r>
                      </m:sub>
                    </m:sSub>
                    <m:r>
                      <a:rPr lang="de-DE" sz="1600" b="0" i="1" smtClean="0">
                        <a:solidFill>
                          <a:schemeClr val="bg1"/>
                        </a:solidFill>
                        <a:latin typeface="Cambria Math"/>
                      </a:rPr>
                      <m:t>=50 </m:t>
                    </m:r>
                    <m:r>
                      <a:rPr lang="de-DE" sz="1600" b="0" i="1" smtClean="0">
                        <a:solidFill>
                          <a:schemeClr val="bg1"/>
                        </a:solidFill>
                        <a:latin typeface="Cambria Math"/>
                      </a:rPr>
                      <m:t>𝑚𝑚</m:t>
                    </m:r>
                  </m:oMath>
                </a14:m>
                <a:endParaRPr lang="en-US" sz="1600" dirty="0">
                  <a:solidFill>
                    <a:schemeClr val="bg1"/>
                  </a:solidFill>
                </a:endParaRPr>
              </a:p>
            </p:txBody>
          </p:sp>
        </mc:Choice>
        <mc:Fallback xmlns="">
          <p:sp>
            <p:nvSpPr>
              <p:cNvPr id="3" name="Textfeld 2"/>
              <p:cNvSpPr txBox="1">
                <a:spLocks noRot="1" noChangeAspect="1" noMove="1" noResize="1" noEditPoints="1" noAdjustHandles="1" noChangeArrowheads="1" noChangeShapeType="1" noTextEdit="1"/>
              </p:cNvSpPr>
              <p:nvPr/>
            </p:nvSpPr>
            <p:spPr>
              <a:xfrm>
                <a:off x="1907704" y="6237312"/>
                <a:ext cx="4747005" cy="338554"/>
              </a:xfrm>
              <a:prstGeom prst="rect">
                <a:avLst/>
              </a:prstGeom>
              <a:blipFill rotWithShape="1">
                <a:blip r:embed="rId4"/>
                <a:stretch>
                  <a:fillRect l="-770" t="-5357" b="-21429"/>
                </a:stretch>
              </a:blipFill>
            </p:spPr>
            <p:txBody>
              <a:bodyPr/>
              <a:lstStyle/>
              <a:p>
                <a:r>
                  <a:rPr lang="en-US">
                    <a:noFill/>
                  </a:rPr>
                  <a:t> </a:t>
                </a:r>
              </a:p>
            </p:txBody>
          </p:sp>
        </mc:Fallback>
      </mc:AlternateContent>
    </p:spTree>
    <p:extLst>
      <p:ext uri="{BB962C8B-B14F-4D97-AF65-F5344CB8AC3E}">
        <p14:creationId xmlns:p14="http://schemas.microsoft.com/office/powerpoint/2010/main" val="3706583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Undulator</a:t>
            </a:r>
            <a:r>
              <a:rPr lang="en-US" dirty="0" smtClean="0"/>
              <a:t> Radiation</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08720"/>
            <a:ext cx="7827962"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37488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000" y="2160000"/>
            <a:ext cx="26289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dirty="0" smtClean="0"/>
              <a:t>How to characterize the properties of a synchrotron radiation source?</a:t>
            </a:r>
            <a:endParaRPr lang="en-US" dirty="0"/>
          </a:p>
        </p:txBody>
      </p:sp>
      <mc:AlternateContent xmlns:mc="http://schemas.openxmlformats.org/markup-compatibility/2006" xmlns:a14="http://schemas.microsoft.com/office/drawing/2010/main">
        <mc:Choice Requires="a14">
          <p:sp>
            <p:nvSpPr>
              <p:cNvPr id="5" name="Textfeld 4"/>
              <p:cNvSpPr txBox="1"/>
              <p:nvPr/>
            </p:nvSpPr>
            <p:spPr>
              <a:xfrm>
                <a:off x="1080000" y="720000"/>
                <a:ext cx="2243050" cy="491288"/>
              </a:xfrm>
              <a:prstGeom prst="rect">
                <a:avLst/>
              </a:prstGeom>
              <a:noFill/>
            </p:spPr>
            <p:txBody>
              <a:bodyPr wrap="none" rtlCol="0">
                <a:spAutoFit/>
              </a:bodyPr>
              <a:lstStyle/>
              <a:p>
                <a:r>
                  <a:rPr lang="de-DE" dirty="0" smtClean="0"/>
                  <a:t>T</a:t>
                </a:r>
                <a14:m>
                  <m:oMath xmlns:m="http://schemas.openxmlformats.org/officeDocument/2006/math">
                    <m:r>
                      <a:rPr lang="de-DE" b="0" i="1" smtClean="0">
                        <a:latin typeface="Cambria Math"/>
                      </a:rPr>
                      <m:t>𝑜𝑡𝑎𝑙</m:t>
                    </m:r>
                    <m:r>
                      <a:rPr lang="de-DE" b="0" i="1" smtClean="0">
                        <a:latin typeface="Cambria Math"/>
                      </a:rPr>
                      <m:t> </m:t>
                    </m:r>
                    <m:r>
                      <a:rPr lang="de-DE" b="0" i="1" smtClean="0">
                        <a:latin typeface="Cambria Math"/>
                      </a:rPr>
                      <m:t>𝑓𝑙𝑢𝑥</m:t>
                    </m:r>
                    <m:r>
                      <a:rPr lang="de-DE" b="0" i="1" smtClean="0">
                        <a:latin typeface="Cambria Math"/>
                        <a:ea typeface="Cambria Math"/>
                      </a:rPr>
                      <m:t>≡</m:t>
                    </m:r>
                    <m:f>
                      <m:fPr>
                        <m:ctrlPr>
                          <a:rPr lang="de-DE" b="0" i="1" smtClean="0">
                            <a:latin typeface="Cambria Math"/>
                            <a:ea typeface="Cambria Math"/>
                          </a:rPr>
                        </m:ctrlPr>
                      </m:fPr>
                      <m:num>
                        <m:r>
                          <a:rPr lang="de-DE" b="0" i="1" smtClean="0">
                            <a:latin typeface="Cambria Math"/>
                            <a:ea typeface="Cambria Math"/>
                          </a:rPr>
                          <m:t>𝑃h𝑜𝑡𝑜𝑛𝑠</m:t>
                        </m:r>
                      </m:num>
                      <m:den>
                        <m:r>
                          <a:rPr lang="de-DE" b="0" i="1" smtClean="0">
                            <a:latin typeface="Cambria Math"/>
                            <a:ea typeface="Cambria Math"/>
                          </a:rPr>
                          <m:t>𝑠</m:t>
                        </m:r>
                      </m:den>
                    </m:f>
                  </m:oMath>
                </a14:m>
                <a:endParaRPr lang="en-US" dirty="0"/>
              </a:p>
            </p:txBody>
          </p:sp>
        </mc:Choice>
        <mc:Fallback xmlns="">
          <p:sp>
            <p:nvSpPr>
              <p:cNvPr id="5" name="Textfeld 4"/>
              <p:cNvSpPr txBox="1">
                <a:spLocks noRot="1" noChangeAspect="1" noMove="1" noResize="1" noEditPoints="1" noAdjustHandles="1" noChangeArrowheads="1" noChangeShapeType="1" noTextEdit="1"/>
              </p:cNvSpPr>
              <p:nvPr/>
            </p:nvSpPr>
            <p:spPr>
              <a:xfrm>
                <a:off x="1080000" y="720000"/>
                <a:ext cx="2243050" cy="491288"/>
              </a:xfrm>
              <a:prstGeom prst="rect">
                <a:avLst/>
              </a:prstGeom>
              <a:blipFill rotWithShape="1">
                <a:blip r:embed="rId4"/>
                <a:stretch>
                  <a:fillRect l="-2174" b="-61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feld 5"/>
              <p:cNvSpPr txBox="1"/>
              <p:nvPr/>
            </p:nvSpPr>
            <p:spPr>
              <a:xfrm>
                <a:off x="1080000" y="1440000"/>
                <a:ext cx="3615733" cy="6385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𝑆𝑝𝑒𝑐𝑡𝑟𝑎𝑙</m:t>
                      </m:r>
                      <m:r>
                        <a:rPr lang="de-DE" b="0" i="1" smtClean="0">
                          <a:latin typeface="Cambria Math"/>
                        </a:rPr>
                        <m:t> </m:t>
                      </m:r>
                      <m:r>
                        <a:rPr lang="de-DE" b="0" i="1" smtClean="0">
                          <a:latin typeface="Cambria Math"/>
                        </a:rPr>
                        <m:t>𝑓𝑙𝑢𝑥</m:t>
                      </m:r>
                      <m:r>
                        <a:rPr lang="de-DE" b="0" i="1" smtClean="0">
                          <a:latin typeface="Cambria Math"/>
                          <a:ea typeface="Cambria Math"/>
                        </a:rPr>
                        <m:t>≡</m:t>
                      </m:r>
                      <m:f>
                        <m:fPr>
                          <m:ctrlPr>
                            <a:rPr lang="de-DE" b="0" i="1" smtClean="0">
                              <a:latin typeface="Cambria Math"/>
                              <a:ea typeface="Cambria Math"/>
                            </a:rPr>
                          </m:ctrlPr>
                        </m:fPr>
                        <m:num>
                          <m:f>
                            <m:fPr>
                              <m:type m:val="lin"/>
                              <m:ctrlPr>
                                <a:rPr lang="de-DE" b="0" i="1" smtClean="0">
                                  <a:latin typeface="Cambria Math"/>
                                  <a:ea typeface="Cambria Math"/>
                                </a:rPr>
                              </m:ctrlPr>
                            </m:fPr>
                            <m:num>
                              <m:r>
                                <a:rPr lang="de-DE" b="0" i="1" smtClean="0">
                                  <a:latin typeface="Cambria Math"/>
                                  <a:ea typeface="Cambria Math"/>
                                </a:rPr>
                                <m:t>𝑃h𝑜𝑡𝑜𝑛𝑠</m:t>
                              </m:r>
                            </m:num>
                            <m:den>
                              <m:r>
                                <a:rPr lang="de-DE" b="0" i="1" smtClean="0">
                                  <a:latin typeface="Cambria Math"/>
                                  <a:ea typeface="Cambria Math"/>
                                </a:rPr>
                                <m:t>𝑠</m:t>
                              </m:r>
                            </m:den>
                          </m:f>
                        </m:num>
                        <m:den>
                          <m:r>
                            <a:rPr lang="de-DE" b="0" i="1" smtClean="0">
                              <a:latin typeface="Cambria Math"/>
                              <a:ea typeface="Cambria Math"/>
                            </a:rPr>
                            <m:t>0.1% </m:t>
                          </m:r>
                          <m:r>
                            <a:rPr lang="de-DE" b="0" i="1" smtClean="0">
                              <a:latin typeface="Cambria Math"/>
                              <a:ea typeface="Cambria Math"/>
                            </a:rPr>
                            <m:t>𝑏𝑎𝑛𝑑𝑤𝑖𝑑𝑡h</m:t>
                          </m:r>
                        </m:den>
                      </m:f>
                    </m:oMath>
                  </m:oMathPara>
                </a14:m>
                <a:endParaRPr lang="en-US" dirty="0"/>
              </a:p>
            </p:txBody>
          </p:sp>
        </mc:Choice>
        <mc:Fallback xmlns="">
          <p:sp>
            <p:nvSpPr>
              <p:cNvPr id="6" name="Textfeld 5"/>
              <p:cNvSpPr txBox="1">
                <a:spLocks noRot="1" noChangeAspect="1" noMove="1" noResize="1" noEditPoints="1" noAdjustHandles="1" noChangeArrowheads="1" noChangeShapeType="1" noTextEdit="1"/>
              </p:cNvSpPr>
              <p:nvPr/>
            </p:nvSpPr>
            <p:spPr>
              <a:xfrm>
                <a:off x="1080000" y="1440000"/>
                <a:ext cx="3615733" cy="638573"/>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feld 6"/>
              <p:cNvSpPr txBox="1"/>
              <p:nvPr/>
            </p:nvSpPr>
            <p:spPr>
              <a:xfrm>
                <a:off x="1080000" y="2340000"/>
                <a:ext cx="4283480" cy="6554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𝐵𝑟𝑖𝑔h𝑡𝑛𝑒𝑠𝑠</m:t>
                      </m:r>
                      <m:r>
                        <a:rPr lang="de-DE" b="0" i="1" smtClean="0">
                          <a:latin typeface="Cambria Math"/>
                          <a:ea typeface="Cambria Math"/>
                        </a:rPr>
                        <m:t>≡</m:t>
                      </m:r>
                      <m:f>
                        <m:fPr>
                          <m:ctrlPr>
                            <a:rPr lang="de-DE" b="0" i="1" smtClean="0">
                              <a:latin typeface="Cambria Math"/>
                              <a:ea typeface="Cambria Math"/>
                            </a:rPr>
                          </m:ctrlPr>
                        </m:fPr>
                        <m:num>
                          <m:f>
                            <m:fPr>
                              <m:type m:val="lin"/>
                              <m:ctrlPr>
                                <a:rPr lang="de-DE" b="0" i="1" smtClean="0">
                                  <a:latin typeface="Cambria Math"/>
                                  <a:ea typeface="Cambria Math"/>
                                </a:rPr>
                              </m:ctrlPr>
                            </m:fPr>
                            <m:num>
                              <m:r>
                                <a:rPr lang="de-DE" b="0" i="1" smtClean="0">
                                  <a:latin typeface="Cambria Math"/>
                                  <a:ea typeface="Cambria Math"/>
                                </a:rPr>
                                <m:t>𝑃h𝑜𝑡𝑜𝑛𝑠</m:t>
                              </m:r>
                            </m:num>
                            <m:den>
                              <m:r>
                                <a:rPr lang="de-DE" b="0" i="1" smtClean="0">
                                  <a:latin typeface="Cambria Math"/>
                                  <a:ea typeface="Cambria Math"/>
                                </a:rPr>
                                <m:t>𝑠</m:t>
                              </m:r>
                            </m:den>
                          </m:f>
                        </m:num>
                        <m:den>
                          <m:sSup>
                            <m:sSupPr>
                              <m:ctrlPr>
                                <a:rPr lang="de-DE" b="0" i="1" smtClean="0">
                                  <a:latin typeface="Cambria Math"/>
                                  <a:ea typeface="Cambria Math"/>
                                </a:rPr>
                              </m:ctrlPr>
                            </m:sSupPr>
                            <m:e>
                              <m:r>
                                <a:rPr lang="de-DE" b="0" i="1" smtClean="0">
                                  <a:latin typeface="Cambria Math"/>
                                  <a:ea typeface="Cambria Math"/>
                                </a:rPr>
                                <m:t>𝑚𝑟𝑎𝑑</m:t>
                              </m:r>
                            </m:e>
                            <m:sup>
                              <m:r>
                                <a:rPr lang="de-DE" b="0" i="1" smtClean="0">
                                  <a:latin typeface="Cambria Math"/>
                                  <a:ea typeface="Cambria Math"/>
                                </a:rPr>
                                <m:t>2</m:t>
                              </m:r>
                            </m:sup>
                          </m:sSup>
                          <m:r>
                            <a:rPr lang="de-DE" b="0" i="1" smtClean="0">
                              <a:latin typeface="Cambria Math"/>
                              <a:ea typeface="Cambria Math"/>
                            </a:rPr>
                            <m:t>∙0.1% </m:t>
                          </m:r>
                          <m:r>
                            <a:rPr lang="de-DE" b="0" i="1" smtClean="0">
                              <a:latin typeface="Cambria Math"/>
                              <a:ea typeface="Cambria Math"/>
                            </a:rPr>
                            <m:t>𝑏𝑎𝑛𝑑𝑤𝑖𝑑𝑡h</m:t>
                          </m:r>
                        </m:den>
                      </m:f>
                    </m:oMath>
                  </m:oMathPara>
                </a14:m>
                <a:endParaRPr lang="en-US" dirty="0"/>
              </a:p>
            </p:txBody>
          </p:sp>
        </mc:Choice>
        <mc:Fallback xmlns="">
          <p:sp>
            <p:nvSpPr>
              <p:cNvPr id="7" name="Textfeld 6"/>
              <p:cNvSpPr txBox="1">
                <a:spLocks noRot="1" noChangeAspect="1" noMove="1" noResize="1" noEditPoints="1" noAdjustHandles="1" noChangeArrowheads="1" noChangeShapeType="1" noTextEdit="1"/>
              </p:cNvSpPr>
              <p:nvPr/>
            </p:nvSpPr>
            <p:spPr>
              <a:xfrm>
                <a:off x="1080000" y="2340000"/>
                <a:ext cx="4283480" cy="655436"/>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feld 7"/>
              <p:cNvSpPr txBox="1"/>
              <p:nvPr/>
            </p:nvSpPr>
            <p:spPr>
              <a:xfrm>
                <a:off x="1080000" y="3240000"/>
                <a:ext cx="4819909" cy="6554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𝐵𝑟𝑖𝑙𝑙𝑖𝑎𝑛𝑐𝑒</m:t>
                      </m:r>
                      <m:r>
                        <a:rPr lang="de-DE" b="0" i="1" smtClean="0">
                          <a:latin typeface="Cambria Math"/>
                          <a:ea typeface="Cambria Math"/>
                        </a:rPr>
                        <m:t>≡</m:t>
                      </m:r>
                      <m:f>
                        <m:fPr>
                          <m:ctrlPr>
                            <a:rPr lang="de-DE" b="0" i="1" smtClean="0">
                              <a:latin typeface="Cambria Math"/>
                              <a:ea typeface="Cambria Math"/>
                            </a:rPr>
                          </m:ctrlPr>
                        </m:fPr>
                        <m:num>
                          <m:f>
                            <m:fPr>
                              <m:type m:val="lin"/>
                              <m:ctrlPr>
                                <a:rPr lang="de-DE" b="0" i="1" smtClean="0">
                                  <a:latin typeface="Cambria Math"/>
                                  <a:ea typeface="Cambria Math"/>
                                </a:rPr>
                              </m:ctrlPr>
                            </m:fPr>
                            <m:num>
                              <m:r>
                                <a:rPr lang="de-DE" b="0" i="1" smtClean="0">
                                  <a:latin typeface="Cambria Math"/>
                                  <a:ea typeface="Cambria Math"/>
                                </a:rPr>
                                <m:t>𝑃h𝑜𝑡𝑜𝑛𝑠</m:t>
                              </m:r>
                            </m:num>
                            <m:den>
                              <m:r>
                                <a:rPr lang="de-DE" b="0" i="1" smtClean="0">
                                  <a:latin typeface="Cambria Math"/>
                                  <a:ea typeface="Cambria Math"/>
                                </a:rPr>
                                <m:t>𝑠</m:t>
                              </m:r>
                            </m:den>
                          </m:f>
                        </m:num>
                        <m:den>
                          <m:sSup>
                            <m:sSupPr>
                              <m:ctrlPr>
                                <a:rPr lang="de-DE" b="0" i="1" smtClean="0">
                                  <a:latin typeface="Cambria Math"/>
                                  <a:ea typeface="Cambria Math"/>
                                </a:rPr>
                              </m:ctrlPr>
                            </m:sSupPr>
                            <m:e>
                              <m:r>
                                <a:rPr lang="de-DE" b="0" i="1" smtClean="0">
                                  <a:latin typeface="Cambria Math"/>
                                  <a:ea typeface="Cambria Math"/>
                                </a:rPr>
                                <m:t>𝑚𝑟𝑎𝑑</m:t>
                              </m:r>
                            </m:e>
                            <m:sup>
                              <m:r>
                                <a:rPr lang="de-DE" b="0" i="1" smtClean="0">
                                  <a:latin typeface="Cambria Math"/>
                                  <a:ea typeface="Cambria Math"/>
                                </a:rPr>
                                <m:t>2</m:t>
                              </m:r>
                            </m:sup>
                          </m:sSup>
                          <m:r>
                            <a:rPr lang="de-DE" b="0" i="1" smtClean="0">
                              <a:latin typeface="Cambria Math"/>
                              <a:ea typeface="Cambria Math"/>
                            </a:rPr>
                            <m:t>∙</m:t>
                          </m:r>
                          <m:sSup>
                            <m:sSupPr>
                              <m:ctrlPr>
                                <a:rPr lang="de-DE" b="0" i="1" smtClean="0">
                                  <a:latin typeface="Cambria Math"/>
                                  <a:ea typeface="Cambria Math"/>
                                </a:rPr>
                              </m:ctrlPr>
                            </m:sSupPr>
                            <m:e>
                              <m:r>
                                <a:rPr lang="de-DE" b="0" i="1" smtClean="0">
                                  <a:latin typeface="Cambria Math"/>
                                  <a:ea typeface="Cambria Math"/>
                                </a:rPr>
                                <m:t>𝑚𝑚</m:t>
                              </m:r>
                            </m:e>
                            <m:sup>
                              <m:r>
                                <a:rPr lang="de-DE" b="0" i="1" smtClean="0">
                                  <a:latin typeface="Cambria Math"/>
                                  <a:ea typeface="Cambria Math"/>
                                </a:rPr>
                                <m:t>2</m:t>
                              </m:r>
                            </m:sup>
                          </m:sSup>
                          <m:r>
                            <a:rPr lang="de-DE" b="0" i="1" smtClean="0">
                              <a:latin typeface="Cambria Math"/>
                              <a:ea typeface="Cambria Math"/>
                            </a:rPr>
                            <m:t>∙0.1% </m:t>
                          </m:r>
                          <m:r>
                            <a:rPr lang="de-DE" b="0" i="1" smtClean="0">
                              <a:latin typeface="Cambria Math"/>
                              <a:ea typeface="Cambria Math"/>
                            </a:rPr>
                            <m:t>𝑏𝑎𝑛𝑑𝑤𝑖𝑑𝑡h</m:t>
                          </m:r>
                        </m:den>
                      </m:f>
                    </m:oMath>
                  </m:oMathPara>
                </a14:m>
                <a:endParaRPr lang="en-US" dirty="0"/>
              </a:p>
            </p:txBody>
          </p:sp>
        </mc:Choice>
        <mc:Fallback xmlns="">
          <p:sp>
            <p:nvSpPr>
              <p:cNvPr id="8" name="Textfeld 7"/>
              <p:cNvSpPr txBox="1">
                <a:spLocks noRot="1" noChangeAspect="1" noMove="1" noResize="1" noEditPoints="1" noAdjustHandles="1" noChangeArrowheads="1" noChangeShapeType="1" noTextEdit="1"/>
              </p:cNvSpPr>
              <p:nvPr/>
            </p:nvSpPr>
            <p:spPr>
              <a:xfrm>
                <a:off x="1080000" y="3240000"/>
                <a:ext cx="4819909" cy="655436"/>
              </a:xfrm>
              <a:prstGeom prst="rect">
                <a:avLst/>
              </a:prstGeom>
              <a:blipFill rotWithShape="1">
                <a:blip r:embed="rId7"/>
                <a:stretch>
                  <a:fillRect/>
                </a:stretch>
              </a:blipFill>
            </p:spPr>
            <p:txBody>
              <a:bodyPr/>
              <a:lstStyle/>
              <a:p>
                <a:r>
                  <a:rPr lang="en-US">
                    <a:noFill/>
                  </a:rPr>
                  <a:t> </a:t>
                </a:r>
              </a:p>
            </p:txBody>
          </p:sp>
        </mc:Fallback>
      </mc:AlternateContent>
      <p:sp>
        <p:nvSpPr>
          <p:cNvPr id="9" name="Textfeld 8"/>
          <p:cNvSpPr txBox="1"/>
          <p:nvPr/>
        </p:nvSpPr>
        <p:spPr>
          <a:xfrm>
            <a:off x="1224000" y="4356000"/>
            <a:ext cx="7051930" cy="369332"/>
          </a:xfrm>
          <a:prstGeom prst="rect">
            <a:avLst/>
          </a:prstGeom>
          <a:noFill/>
        </p:spPr>
        <p:txBody>
          <a:bodyPr wrap="none" rtlCol="0">
            <a:spAutoFit/>
          </a:bodyPr>
          <a:lstStyle/>
          <a:p>
            <a:r>
              <a:rPr lang="en-US" dirty="0" smtClean="0">
                <a:solidFill>
                  <a:srgbClr val="FF0000"/>
                </a:solidFill>
              </a:rPr>
              <a:t>Brilliance is the figure of merit for the design of a new synchrotron source</a:t>
            </a:r>
            <a:endParaRPr lang="en-US" dirty="0">
              <a:solidFill>
                <a:srgbClr val="FF0000"/>
              </a:solidFill>
            </a:endParaRPr>
          </a:p>
        </p:txBody>
      </p:sp>
      <p:grpSp>
        <p:nvGrpSpPr>
          <p:cNvPr id="11" name="Gruppieren 10"/>
          <p:cNvGrpSpPr/>
          <p:nvPr/>
        </p:nvGrpSpPr>
        <p:grpSpPr>
          <a:xfrm>
            <a:off x="6300000" y="684000"/>
            <a:ext cx="2609702" cy="1596000"/>
            <a:chOff x="6300000" y="1008000"/>
            <a:chExt cx="2609702" cy="1596000"/>
          </a:xfrm>
        </p:grpSpPr>
        <p:pic>
          <p:nvPicPr>
            <p:cNvPr id="6146" name="Picture 2" descr="https://upload.wikimedia.org/wikipedia/commons/thumb/6/6b/Bandwidth_2.svg/600px-Bandwidth_2.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0000" y="1080000"/>
              <a:ext cx="2286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8172000" y="1008000"/>
              <a:ext cx="603050" cy="307777"/>
            </a:xfrm>
            <a:prstGeom prst="rect">
              <a:avLst/>
            </a:prstGeom>
            <a:solidFill>
              <a:schemeClr val="bg1"/>
            </a:solidFill>
          </p:spPr>
          <p:txBody>
            <a:bodyPr wrap="none" rtlCol="0">
              <a:spAutoFit/>
            </a:bodyPr>
            <a:lstStyle/>
            <a:p>
              <a:r>
                <a:rPr lang="en-US" sz="1400" dirty="0" smtClean="0"/>
                <a:t>100%</a:t>
              </a:r>
              <a:endParaRPr lang="en-US" sz="1400" dirty="0"/>
            </a:p>
          </p:txBody>
        </p:sp>
        <p:sp>
          <p:nvSpPr>
            <p:cNvPr id="16" name="Textfeld 15"/>
            <p:cNvSpPr txBox="1"/>
            <p:nvPr/>
          </p:nvSpPr>
          <p:spPr>
            <a:xfrm>
              <a:off x="8172000" y="1393031"/>
              <a:ext cx="737702" cy="307777"/>
            </a:xfrm>
            <a:prstGeom prst="rect">
              <a:avLst/>
            </a:prstGeom>
            <a:solidFill>
              <a:schemeClr val="bg1"/>
            </a:solidFill>
          </p:spPr>
          <p:txBody>
            <a:bodyPr wrap="none" rtlCol="0">
              <a:spAutoFit/>
            </a:bodyPr>
            <a:lstStyle/>
            <a:p>
              <a:r>
                <a:rPr lang="en-US" sz="1400" dirty="0" smtClean="0"/>
                <a:t>  70.7%</a:t>
              </a:r>
              <a:endParaRPr lang="en-US" sz="1400" dirty="0"/>
            </a:p>
          </p:txBody>
        </p:sp>
      </p:grpSp>
    </p:spTree>
    <p:extLst>
      <p:ext uri="{BB962C8B-B14F-4D97-AF65-F5344CB8AC3E}">
        <p14:creationId xmlns:p14="http://schemas.microsoft.com/office/powerpoint/2010/main" val="41983677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Spectral lines of hydrogen</a:t>
            </a:r>
            <a:endParaRPr lang="en-US" dirty="0"/>
          </a:p>
        </p:txBody>
      </p:sp>
      <p:pic>
        <p:nvPicPr>
          <p:cNvPr id="5" name="Picture 2" descr="pris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000" y="819869"/>
            <a:ext cx="6553200" cy="5705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1908000" y="819869"/>
            <a:ext cx="1483098" cy="461665"/>
          </a:xfrm>
          <a:prstGeom prst="rect">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r>
              <a:rPr lang="en-US" altLang="de-DE" dirty="0" smtClean="0">
                <a:cs typeface="Times New Roman" panose="02020603050405020304" pitchFamily="18" charset="0"/>
              </a:rPr>
              <a:t>absorption</a:t>
            </a:r>
            <a:endParaRPr lang="en-US" altLang="de-DE" dirty="0">
              <a:cs typeface="Times New Roman" panose="02020603050405020304" pitchFamily="18" charset="0"/>
            </a:endParaRPr>
          </a:p>
        </p:txBody>
      </p:sp>
      <p:grpSp>
        <p:nvGrpSpPr>
          <p:cNvPr id="6" name="Group 8"/>
          <p:cNvGrpSpPr>
            <a:grpSpLocks/>
          </p:cNvGrpSpPr>
          <p:nvPr/>
        </p:nvGrpSpPr>
        <p:grpSpPr bwMode="auto">
          <a:xfrm>
            <a:off x="2597105" y="1281192"/>
            <a:ext cx="757238" cy="3281363"/>
            <a:chOff x="1827" y="1296"/>
            <a:chExt cx="477" cy="2067"/>
          </a:xfrm>
        </p:grpSpPr>
        <p:sp>
          <p:nvSpPr>
            <p:cNvPr id="7" name="Rectangle 9"/>
            <p:cNvSpPr>
              <a:spLocks noChangeArrowheads="1"/>
            </p:cNvSpPr>
            <p:nvPr/>
          </p:nvSpPr>
          <p:spPr bwMode="auto">
            <a:xfrm>
              <a:off x="1846" y="1776"/>
              <a:ext cx="192" cy="1587"/>
            </a:xfrm>
            <a:prstGeom prst="rect">
              <a:avLst/>
            </a:prstGeom>
            <a:solidFill>
              <a:srgbClr val="FFFF00"/>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8" name="Line 10"/>
            <p:cNvSpPr>
              <a:spLocks noChangeShapeType="1"/>
            </p:cNvSpPr>
            <p:nvPr/>
          </p:nvSpPr>
          <p:spPr bwMode="auto">
            <a:xfrm flipH="1">
              <a:off x="2016" y="1296"/>
              <a:ext cx="288" cy="4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9" name="Text Box 11"/>
            <p:cNvSpPr txBox="1">
              <a:spLocks noChangeArrowheads="1"/>
            </p:cNvSpPr>
            <p:nvPr/>
          </p:nvSpPr>
          <p:spPr bwMode="auto">
            <a:xfrm rot="16200000">
              <a:off x="1529" y="2847"/>
              <a:ext cx="810" cy="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600" dirty="0" smtClean="0">
                  <a:latin typeface="Times New Roman" panose="02020603050405020304" pitchFamily="18" charset="0"/>
                  <a:cs typeface="Times New Roman" panose="02020603050405020304" pitchFamily="18" charset="0"/>
                </a:rPr>
                <a:t>hydrogen gas</a:t>
              </a:r>
              <a:endParaRPr lang="en-US" altLang="de-DE" sz="1600" dirty="0">
                <a:latin typeface="Times New Roman" panose="02020603050405020304" pitchFamily="18" charset="0"/>
                <a:cs typeface="Times New Roman" panose="02020603050405020304" pitchFamily="18" charset="0"/>
              </a:endParaRPr>
            </a:p>
          </p:txBody>
        </p:sp>
      </p:grpSp>
      <p:grpSp>
        <p:nvGrpSpPr>
          <p:cNvPr id="10" name="Group 4"/>
          <p:cNvGrpSpPr>
            <a:grpSpLocks/>
          </p:cNvGrpSpPr>
          <p:nvPr/>
        </p:nvGrpSpPr>
        <p:grpSpPr bwMode="auto">
          <a:xfrm>
            <a:off x="7020555" y="178518"/>
            <a:ext cx="2063753" cy="6346825"/>
            <a:chOff x="4677" y="305"/>
            <a:chExt cx="1300" cy="3998"/>
          </a:xfrm>
        </p:grpSpPr>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8" y="720"/>
              <a:ext cx="368" cy="3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Line 7"/>
            <p:cNvSpPr>
              <a:spLocks noChangeShapeType="1"/>
            </p:cNvSpPr>
            <p:nvPr/>
          </p:nvSpPr>
          <p:spPr bwMode="auto">
            <a:xfrm>
              <a:off x="5376" y="493"/>
              <a:ext cx="0" cy="24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2" name="Text Box 6"/>
            <p:cNvSpPr txBox="1">
              <a:spLocks noChangeArrowheads="1"/>
            </p:cNvSpPr>
            <p:nvPr/>
          </p:nvSpPr>
          <p:spPr bwMode="auto">
            <a:xfrm>
              <a:off x="4677" y="305"/>
              <a:ext cx="1300" cy="233"/>
            </a:xfrm>
            <a:prstGeom prst="rect">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dirty="0" smtClean="0">
                  <a:latin typeface="Times New Roman" panose="02020603050405020304" pitchFamily="18" charset="0"/>
                  <a:cs typeface="Times New Roman" panose="02020603050405020304" pitchFamily="18" charset="0"/>
                </a:rPr>
                <a:t>absorption spectrum</a:t>
              </a:r>
              <a:endParaRPr lang="en-US" altLang="de-DE"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7262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Brilliance</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889494"/>
            <a:ext cx="6789737"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720000" y="612000"/>
            <a:ext cx="7956456" cy="1077218"/>
          </a:xfrm>
          <a:prstGeom prst="rect">
            <a:avLst/>
          </a:prstGeom>
          <a:noFill/>
        </p:spPr>
        <p:txBody>
          <a:bodyPr wrap="square" rtlCol="0">
            <a:spAutoFit/>
          </a:bodyPr>
          <a:lstStyle/>
          <a:p>
            <a:r>
              <a:rPr lang="en-US" sz="1600" b="1" i="1" dirty="0" smtClean="0">
                <a:solidFill>
                  <a:srgbClr val="0000CC"/>
                </a:solidFill>
              </a:rPr>
              <a:t>Brilliance</a:t>
            </a:r>
            <a:r>
              <a:rPr lang="en-US" sz="1600" b="1" i="1" dirty="0" smtClean="0"/>
              <a:t> </a:t>
            </a:r>
            <a:r>
              <a:rPr lang="en-US" sz="1600" dirty="0" smtClean="0"/>
              <a:t>takes into account:</a:t>
            </a:r>
          </a:p>
          <a:p>
            <a:pPr marL="800100" lvl="1" indent="-342900">
              <a:buFont typeface="+mj-lt"/>
              <a:buAutoNum type="arabicPeriod"/>
            </a:pPr>
            <a:r>
              <a:rPr lang="en-US" sz="1200" dirty="0" smtClean="0"/>
              <a:t>Number of photons produced per second</a:t>
            </a:r>
          </a:p>
          <a:p>
            <a:pPr marL="800100" lvl="1" indent="-342900">
              <a:buFont typeface="+mj-lt"/>
              <a:buAutoNum type="arabicPeriod"/>
            </a:pPr>
            <a:r>
              <a:rPr lang="en-US" sz="1200" dirty="0" smtClean="0"/>
              <a:t>The angular divergence of the photons, or how fast the beam spreads out</a:t>
            </a:r>
          </a:p>
          <a:p>
            <a:pPr marL="800100" lvl="1" indent="-342900">
              <a:buFont typeface="+mj-lt"/>
              <a:buAutoNum type="arabicPeriod"/>
            </a:pPr>
            <a:r>
              <a:rPr lang="en-US" sz="1200" dirty="0" smtClean="0"/>
              <a:t>The cross-section area of the beam</a:t>
            </a:r>
          </a:p>
          <a:p>
            <a:pPr marL="800100" lvl="1" indent="-342900">
              <a:buFont typeface="+mj-lt"/>
              <a:buAutoNum type="arabicPeriod"/>
            </a:pPr>
            <a:r>
              <a:rPr lang="en-US" sz="1200" dirty="0" smtClean="0"/>
              <a:t>the photons falling within a bandwidth of 0.1% of the central wavelength or frequency</a:t>
            </a:r>
            <a:endParaRPr lang="en-US" sz="1200" dirty="0"/>
          </a:p>
        </p:txBody>
      </p:sp>
      <p:sp>
        <p:nvSpPr>
          <p:cNvPr id="6" name="Textfeld 5"/>
          <p:cNvSpPr txBox="1"/>
          <p:nvPr/>
        </p:nvSpPr>
        <p:spPr>
          <a:xfrm>
            <a:off x="720000" y="6264000"/>
            <a:ext cx="2488182" cy="276999"/>
          </a:xfrm>
          <a:prstGeom prst="rect">
            <a:avLst/>
          </a:prstGeom>
          <a:noFill/>
        </p:spPr>
        <p:txBody>
          <a:bodyPr wrap="none" rtlCol="0">
            <a:spAutoFit/>
          </a:bodyPr>
          <a:lstStyle/>
          <a:p>
            <a:r>
              <a:rPr lang="en-US" sz="1200" dirty="0" smtClean="0"/>
              <a:t>SRS = Synchrotron Radiation Source</a:t>
            </a:r>
            <a:endParaRPr lang="en-US" sz="1200" dirty="0"/>
          </a:p>
        </p:txBody>
      </p:sp>
      <p:sp>
        <p:nvSpPr>
          <p:cNvPr id="7" name="Textfeld 6"/>
          <p:cNvSpPr txBox="1"/>
          <p:nvPr/>
        </p:nvSpPr>
        <p:spPr>
          <a:xfrm>
            <a:off x="6840000" y="2268000"/>
            <a:ext cx="1401346" cy="307777"/>
          </a:xfrm>
          <a:prstGeom prst="rect">
            <a:avLst/>
          </a:prstGeom>
          <a:noFill/>
        </p:spPr>
        <p:txBody>
          <a:bodyPr wrap="none" rtlCol="0">
            <a:spAutoFit/>
          </a:bodyPr>
          <a:lstStyle/>
          <a:p>
            <a:r>
              <a:rPr lang="en-US" sz="1400" dirty="0" err="1"/>
              <a:t>O</a:t>
            </a:r>
            <a:r>
              <a:rPr lang="en-US" sz="1400" dirty="0" err="1" smtClean="0"/>
              <a:t>xfordshire</a:t>
            </a:r>
            <a:r>
              <a:rPr lang="en-US" sz="1400" dirty="0" smtClean="0"/>
              <a:t>, UK</a:t>
            </a:r>
            <a:endParaRPr lang="en-US" sz="1400" dirty="0"/>
          </a:p>
        </p:txBody>
      </p:sp>
    </p:spTree>
    <p:extLst>
      <p:ext uri="{BB962C8B-B14F-4D97-AF65-F5344CB8AC3E}">
        <p14:creationId xmlns:p14="http://schemas.microsoft.com/office/powerpoint/2010/main" val="1074661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Layout of a synchrotron radiation source</a:t>
            </a:r>
            <a:endParaRPr lang="en-US" dirty="0"/>
          </a:p>
        </p:txBody>
      </p:sp>
      <p:sp>
        <p:nvSpPr>
          <p:cNvPr id="5" name="Textfeld 4"/>
          <p:cNvSpPr txBox="1"/>
          <p:nvPr/>
        </p:nvSpPr>
        <p:spPr>
          <a:xfrm>
            <a:off x="360000" y="720000"/>
            <a:ext cx="5040112" cy="1323439"/>
          </a:xfrm>
          <a:prstGeom prst="rect">
            <a:avLst/>
          </a:prstGeom>
          <a:noFill/>
        </p:spPr>
        <p:txBody>
          <a:bodyPr wrap="square" rtlCol="0">
            <a:spAutoFit/>
          </a:bodyPr>
          <a:lstStyle/>
          <a:p>
            <a:r>
              <a:rPr lang="en-US" sz="1600" dirty="0" smtClean="0"/>
              <a:t>Electrons are generated and accelerated in a </a:t>
            </a:r>
            <a:r>
              <a:rPr lang="en-US" sz="1600" b="1" i="1" dirty="0" smtClean="0"/>
              <a:t>LINAC</a:t>
            </a:r>
            <a:r>
              <a:rPr lang="en-US" sz="1600" dirty="0" smtClean="0"/>
              <a:t>, further accelerated to the required energy in a </a:t>
            </a:r>
            <a:r>
              <a:rPr lang="en-US" sz="1600" b="1" i="1" dirty="0" smtClean="0"/>
              <a:t>booster</a:t>
            </a:r>
            <a:r>
              <a:rPr lang="en-US" sz="1600" dirty="0" smtClean="0"/>
              <a:t> and injected and stored in a </a:t>
            </a:r>
            <a:r>
              <a:rPr lang="en-US" sz="1600" b="1" i="1" dirty="0" smtClean="0"/>
              <a:t>storage ring</a:t>
            </a:r>
            <a:r>
              <a:rPr lang="en-US" sz="1600" dirty="0" smtClean="0"/>
              <a:t>.</a:t>
            </a:r>
          </a:p>
          <a:p>
            <a:r>
              <a:rPr lang="en-US" sz="1600" dirty="0" smtClean="0"/>
              <a:t>The circulating electrons emit an intense beam of synchrotron radiation which is sent down the beamlines.</a:t>
            </a:r>
            <a:endParaRPr lang="en-US" sz="1600" dirty="0"/>
          </a:p>
        </p:txBody>
      </p:sp>
      <p:pic>
        <p:nvPicPr>
          <p:cNvPr id="6146" name="Picture 2" descr="Bildergebnis für synchrotron radiatio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000" y="2052000"/>
            <a:ext cx="7112369" cy="4440451"/>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720000" y="5940000"/>
            <a:ext cx="1327608" cy="338554"/>
          </a:xfrm>
          <a:prstGeom prst="rect">
            <a:avLst/>
          </a:prstGeom>
          <a:noFill/>
        </p:spPr>
        <p:txBody>
          <a:bodyPr wrap="none" rtlCol="0">
            <a:spAutoFit/>
          </a:bodyPr>
          <a:lstStyle/>
          <a:p>
            <a:r>
              <a:rPr lang="en-US" sz="1600" dirty="0" smtClean="0">
                <a:solidFill>
                  <a:srgbClr val="0000CC"/>
                </a:solidFill>
              </a:rPr>
              <a:t>Soleil, France</a:t>
            </a:r>
            <a:endParaRPr lang="en-US" sz="1600" dirty="0">
              <a:solidFill>
                <a:srgbClr val="0000CC"/>
              </a:solidFill>
            </a:endParaRPr>
          </a:p>
        </p:txBody>
      </p:sp>
    </p:spTree>
    <p:extLst>
      <p:ext uri="{BB962C8B-B14F-4D97-AF65-F5344CB8AC3E}">
        <p14:creationId xmlns:p14="http://schemas.microsoft.com/office/powerpoint/2010/main" val="26978656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Applications</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 y="1800000"/>
            <a:ext cx="2590800"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000" y="1800007"/>
            <a:ext cx="2857500" cy="204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2000" y="1800000"/>
            <a:ext cx="2763243" cy="204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40000" y="720000"/>
            <a:ext cx="7823424" cy="369332"/>
          </a:xfrm>
          <a:prstGeom prst="rect">
            <a:avLst/>
          </a:prstGeom>
          <a:noFill/>
        </p:spPr>
        <p:txBody>
          <a:bodyPr wrap="none" rtlCol="0">
            <a:spAutoFit/>
          </a:bodyPr>
          <a:lstStyle/>
          <a:p>
            <a:r>
              <a:rPr lang="en-US" dirty="0" smtClean="0"/>
              <a:t>Medicine, Biology, Chemistry, Material Science, Environmental Science and more</a:t>
            </a:r>
            <a:endParaRPr lang="en-US" dirty="0"/>
          </a:p>
        </p:txBody>
      </p:sp>
      <p:sp>
        <p:nvSpPr>
          <p:cNvPr id="4" name="Textfeld 3"/>
          <p:cNvSpPr txBox="1"/>
          <p:nvPr/>
        </p:nvSpPr>
        <p:spPr>
          <a:xfrm>
            <a:off x="540000" y="1080000"/>
            <a:ext cx="2668182" cy="707886"/>
          </a:xfrm>
          <a:prstGeom prst="rect">
            <a:avLst/>
          </a:prstGeom>
          <a:noFill/>
        </p:spPr>
        <p:txBody>
          <a:bodyPr wrap="square" rtlCol="0">
            <a:spAutoFit/>
          </a:bodyPr>
          <a:lstStyle/>
          <a:p>
            <a:pPr algn="ctr"/>
            <a:r>
              <a:rPr lang="en-US" sz="1600" b="1" i="1" dirty="0" smtClean="0"/>
              <a:t>Biology</a:t>
            </a:r>
          </a:p>
          <a:p>
            <a:pPr algn="ctr"/>
            <a:r>
              <a:rPr lang="en-US" sz="1200" dirty="0" smtClean="0"/>
              <a:t>Reconstruction of the 3D structure of a nucleosome with a resolution of 0.2 nm</a:t>
            </a:r>
            <a:endParaRPr lang="en-US" sz="1200" dirty="0"/>
          </a:p>
        </p:txBody>
      </p:sp>
      <p:sp>
        <p:nvSpPr>
          <p:cNvPr id="12" name="Textfeld 11"/>
          <p:cNvSpPr txBox="1"/>
          <p:nvPr/>
        </p:nvSpPr>
        <p:spPr>
          <a:xfrm>
            <a:off x="3239999" y="1080000"/>
            <a:ext cx="5715243" cy="707886"/>
          </a:xfrm>
          <a:prstGeom prst="rect">
            <a:avLst/>
          </a:prstGeom>
          <a:noFill/>
        </p:spPr>
        <p:txBody>
          <a:bodyPr wrap="square" rtlCol="0">
            <a:spAutoFit/>
          </a:bodyPr>
          <a:lstStyle/>
          <a:p>
            <a:pPr algn="ctr"/>
            <a:r>
              <a:rPr lang="en-US" sz="1600" b="1" i="1" dirty="0" smtClean="0"/>
              <a:t>Archeology</a:t>
            </a:r>
          </a:p>
          <a:p>
            <a:pPr algn="ctr"/>
            <a:r>
              <a:rPr lang="en-US" sz="1200" dirty="0" smtClean="0"/>
              <a:t>A synchrotron X-ray beam at the SSRL facility illuminated an obscured work erased, written over and even painted over of the ancient mathematical genius Archimedes </a:t>
            </a:r>
            <a:r>
              <a:rPr lang="en-US" sz="800" dirty="0" smtClean="0"/>
              <a:t>287 B.C.</a:t>
            </a:r>
            <a:endParaRPr lang="en-US" sz="800" dirty="0"/>
          </a:p>
        </p:txBody>
      </p:sp>
      <p:sp>
        <p:nvSpPr>
          <p:cNvPr id="9" name="Textfeld 8"/>
          <p:cNvSpPr txBox="1"/>
          <p:nvPr/>
        </p:nvSpPr>
        <p:spPr>
          <a:xfrm>
            <a:off x="360000" y="4437112"/>
            <a:ext cx="3060000" cy="1169551"/>
          </a:xfrm>
          <a:prstGeom prst="rect">
            <a:avLst/>
          </a:prstGeom>
          <a:noFill/>
        </p:spPr>
        <p:txBody>
          <a:bodyPr wrap="square" rtlCol="0">
            <a:spAutoFit/>
          </a:bodyPr>
          <a:lstStyle/>
          <a:p>
            <a:r>
              <a:rPr lang="en-US" sz="1400" dirty="0" smtClean="0"/>
              <a:t>The collection of precise information on the molecular structure of chromosomes and their components can improve the knowledge of how the genetic code of DNA is maintained and reproduced</a:t>
            </a:r>
            <a:endParaRPr lang="en-US" sz="1400" dirty="0"/>
          </a:p>
        </p:txBody>
      </p:sp>
      <p:sp>
        <p:nvSpPr>
          <p:cNvPr id="10" name="Textfeld 9"/>
          <p:cNvSpPr txBox="1"/>
          <p:nvPr/>
        </p:nvSpPr>
        <p:spPr>
          <a:xfrm>
            <a:off x="3600001" y="4438800"/>
            <a:ext cx="5355242" cy="738664"/>
          </a:xfrm>
          <a:prstGeom prst="rect">
            <a:avLst/>
          </a:prstGeom>
          <a:noFill/>
        </p:spPr>
        <p:txBody>
          <a:bodyPr wrap="square" rtlCol="0">
            <a:spAutoFit/>
          </a:bodyPr>
          <a:lstStyle/>
          <a:p>
            <a:r>
              <a:rPr lang="en-US" sz="1400" dirty="0" smtClean="0"/>
              <a:t>X-ray fluorescence imaging revealed the hidden text by revealing the iron contained in the ink used by a 10</a:t>
            </a:r>
            <a:r>
              <a:rPr lang="en-US" sz="1400" baseline="30000" dirty="0" smtClean="0"/>
              <a:t>th</a:t>
            </a:r>
            <a:r>
              <a:rPr lang="en-US" sz="1400" dirty="0" smtClean="0"/>
              <a:t> century scribe. This X-ray image shows the lower left corner of the page.</a:t>
            </a:r>
            <a:endParaRPr lang="en-US" sz="1400" dirty="0"/>
          </a:p>
        </p:txBody>
      </p:sp>
    </p:spTree>
    <p:extLst>
      <p:ext uri="{BB962C8B-B14F-4D97-AF65-F5344CB8AC3E}">
        <p14:creationId xmlns:p14="http://schemas.microsoft.com/office/powerpoint/2010/main" val="21697295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Protein Crystallography</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 y="612000"/>
            <a:ext cx="3377565" cy="2263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00" y="612000"/>
            <a:ext cx="3335295" cy="22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00" y="2898000"/>
            <a:ext cx="3337200" cy="3650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7704" y="4043370"/>
            <a:ext cx="1653540" cy="1240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6120000" y="4032000"/>
            <a:ext cx="756000" cy="46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Gerade Verbindung 6"/>
          <p:cNvCxnSpPr/>
          <p:nvPr/>
        </p:nvCxnSpPr>
        <p:spPr>
          <a:xfrm>
            <a:off x="4860000" y="2875140"/>
            <a:ext cx="1260000" cy="11568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flipH="1">
            <a:off x="6876000" y="2875140"/>
            <a:ext cx="1319295" cy="11568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540000" y="4663447"/>
            <a:ext cx="2160000" cy="0"/>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V="1">
            <a:off x="2700000" y="4266000"/>
            <a:ext cx="1367944" cy="3974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2700000" y="4663447"/>
            <a:ext cx="151196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2700000" y="4663447"/>
            <a:ext cx="1367944" cy="4217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540000" y="4320000"/>
            <a:ext cx="813043" cy="369332"/>
          </a:xfrm>
          <a:prstGeom prst="rect">
            <a:avLst/>
          </a:prstGeom>
          <a:noFill/>
        </p:spPr>
        <p:txBody>
          <a:bodyPr wrap="none" rtlCol="0">
            <a:spAutoFit/>
          </a:bodyPr>
          <a:lstStyle/>
          <a:p>
            <a:r>
              <a:rPr lang="en-US" dirty="0" smtClean="0">
                <a:solidFill>
                  <a:srgbClr val="FF0000"/>
                </a:solidFill>
              </a:rPr>
              <a:t>X-rays</a:t>
            </a:r>
            <a:endParaRPr lang="en-US" dirty="0">
              <a:solidFill>
                <a:srgbClr val="FF0000"/>
              </a:solidFill>
            </a:endParaRPr>
          </a:p>
        </p:txBody>
      </p:sp>
      <p:sp>
        <p:nvSpPr>
          <p:cNvPr id="4" name="Textfeld 3"/>
          <p:cNvSpPr txBox="1"/>
          <p:nvPr/>
        </p:nvSpPr>
        <p:spPr>
          <a:xfrm>
            <a:off x="1980000" y="5292000"/>
            <a:ext cx="1524776" cy="369332"/>
          </a:xfrm>
          <a:prstGeom prst="rect">
            <a:avLst/>
          </a:prstGeom>
          <a:noFill/>
        </p:spPr>
        <p:txBody>
          <a:bodyPr wrap="none" rtlCol="0">
            <a:spAutoFit/>
          </a:bodyPr>
          <a:lstStyle/>
          <a:p>
            <a:r>
              <a:rPr lang="en-US" dirty="0" smtClean="0"/>
              <a:t>Protein crystal</a:t>
            </a:r>
            <a:endParaRPr lang="en-US" dirty="0"/>
          </a:p>
        </p:txBody>
      </p:sp>
      <p:sp>
        <p:nvSpPr>
          <p:cNvPr id="6" name="Textfeld 5"/>
          <p:cNvSpPr txBox="1"/>
          <p:nvPr/>
        </p:nvSpPr>
        <p:spPr>
          <a:xfrm>
            <a:off x="5400000" y="648000"/>
            <a:ext cx="1905330" cy="369332"/>
          </a:xfrm>
          <a:prstGeom prst="rect">
            <a:avLst/>
          </a:prstGeom>
          <a:noFill/>
        </p:spPr>
        <p:txBody>
          <a:bodyPr wrap="none" rtlCol="0">
            <a:spAutoFit/>
          </a:bodyPr>
          <a:lstStyle/>
          <a:p>
            <a:r>
              <a:rPr lang="en-US" dirty="0" smtClean="0">
                <a:solidFill>
                  <a:schemeClr val="bg1"/>
                </a:solidFill>
              </a:rPr>
              <a:t>Diffraction pattern</a:t>
            </a:r>
            <a:endParaRPr lang="en-US" dirty="0">
              <a:solidFill>
                <a:schemeClr val="bg1"/>
              </a:solidFill>
            </a:endParaRPr>
          </a:p>
        </p:txBody>
      </p:sp>
    </p:spTree>
    <p:extLst>
      <p:ext uri="{BB962C8B-B14F-4D97-AF65-F5344CB8AC3E}">
        <p14:creationId xmlns:p14="http://schemas.microsoft.com/office/powerpoint/2010/main" val="31500420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Bragg Scattering in Crystals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000" y="1080000"/>
            <a:ext cx="3160800" cy="316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000" y="1080000"/>
            <a:ext cx="314325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1080000" y="4860000"/>
            <a:ext cx="2954655" cy="646331"/>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rPr>
              <a:t> </a:t>
            </a:r>
            <a:r>
              <a:rPr lang="en-US" dirty="0" smtClean="0"/>
              <a:t>Regular structure (crystal)</a:t>
            </a:r>
          </a:p>
          <a:p>
            <a:pPr marL="285750" indent="-285750">
              <a:buFont typeface="Wingdings" panose="05000000000000000000" pitchFamily="2" charset="2"/>
              <a:buChar char="v"/>
            </a:pPr>
            <a:r>
              <a:rPr lang="en-US" dirty="0">
                <a:solidFill>
                  <a:srgbClr val="0000CC"/>
                </a:solidFill>
              </a:rPr>
              <a:t> </a:t>
            </a:r>
            <a:r>
              <a:rPr lang="en-US" dirty="0" smtClean="0"/>
              <a:t>Monochromatic light</a:t>
            </a:r>
            <a:endParaRPr lang="en-US" dirty="0">
              <a:solidFill>
                <a:srgbClr val="0000CC"/>
              </a:solidFill>
            </a:endParaRPr>
          </a:p>
        </p:txBody>
      </p:sp>
      <mc:AlternateContent xmlns:mc="http://schemas.openxmlformats.org/markup-compatibility/2006" xmlns:a14="http://schemas.microsoft.com/office/drawing/2010/main">
        <mc:Choice Requires="a14">
          <p:sp>
            <p:nvSpPr>
              <p:cNvPr id="9" name="Textfeld 8"/>
              <p:cNvSpPr txBox="1"/>
              <p:nvPr/>
            </p:nvSpPr>
            <p:spPr>
              <a:xfrm>
                <a:off x="5400000" y="4998499"/>
                <a:ext cx="2214709" cy="369332"/>
              </a:xfrm>
              <a:prstGeom prst="rect">
                <a:avLst/>
              </a:prstGeom>
              <a:noFill/>
            </p:spPr>
            <p:txBody>
              <a:bodyPr wrap="none" rtlCol="0">
                <a:spAutoFit/>
              </a:bodyPr>
              <a:lstStyle/>
              <a:p>
                <a14:m>
                  <m:oMath xmlns:m="http://schemas.openxmlformats.org/officeDocument/2006/math">
                    <m:r>
                      <a:rPr lang="en-US" b="1" i="1" smtClean="0">
                        <a:solidFill>
                          <a:srgbClr val="FF0000"/>
                        </a:solidFill>
                        <a:latin typeface="Cambria Math"/>
                        <a:ea typeface="Cambria Math"/>
                      </a:rPr>
                      <m:t>⇒</m:t>
                    </m:r>
                    <m:r>
                      <a:rPr lang="de-DE" b="0" i="1" smtClean="0">
                        <a:latin typeface="Cambria Math"/>
                        <a:ea typeface="Cambria Math"/>
                      </a:rPr>
                      <m:t> </m:t>
                    </m:r>
                  </m:oMath>
                </a14:m>
                <a:r>
                  <a:rPr lang="en-US" dirty="0" smtClean="0"/>
                  <a:t> Diffractive Pattern</a:t>
                </a:r>
                <a:endParaRPr lang="en-US" dirty="0"/>
              </a:p>
            </p:txBody>
          </p:sp>
        </mc:Choice>
        <mc:Fallback xmlns="">
          <p:sp>
            <p:nvSpPr>
              <p:cNvPr id="9" name="Textfeld 8"/>
              <p:cNvSpPr txBox="1">
                <a:spLocks noRot="1" noChangeAspect="1" noMove="1" noResize="1" noEditPoints="1" noAdjustHandles="1" noChangeArrowheads="1" noChangeShapeType="1" noTextEdit="1"/>
              </p:cNvSpPr>
              <p:nvPr/>
            </p:nvSpPr>
            <p:spPr>
              <a:xfrm>
                <a:off x="5400000" y="4998499"/>
                <a:ext cx="2214709" cy="369332"/>
              </a:xfrm>
              <a:prstGeom prst="rect">
                <a:avLst/>
              </a:prstGeom>
              <a:blipFill rotWithShape="1">
                <a:blip r:embed="rId5"/>
                <a:stretch>
                  <a:fillRect t="-8197" r="-2204" b="-24590"/>
                </a:stretch>
              </a:blipFill>
            </p:spPr>
            <p:txBody>
              <a:bodyPr/>
              <a:lstStyle/>
              <a:p>
                <a:r>
                  <a:rPr lang="en-US">
                    <a:noFill/>
                  </a:rPr>
                  <a:t> </a:t>
                </a:r>
              </a:p>
            </p:txBody>
          </p:sp>
        </mc:Fallback>
      </mc:AlternateContent>
    </p:spTree>
    <p:extLst>
      <p:ext uri="{BB962C8B-B14F-4D97-AF65-F5344CB8AC3E}">
        <p14:creationId xmlns:p14="http://schemas.microsoft.com/office/powerpoint/2010/main" val="4629862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Imaging of magnetic domains</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 y="720010"/>
            <a:ext cx="48006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0000" y="3600000"/>
            <a:ext cx="2800350" cy="2807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0000" y="836710"/>
            <a:ext cx="2808000" cy="2196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540000" y="720000"/>
            <a:ext cx="2190023" cy="584775"/>
          </a:xfrm>
          <a:prstGeom prst="rect">
            <a:avLst/>
          </a:prstGeom>
          <a:noFill/>
        </p:spPr>
        <p:txBody>
          <a:bodyPr wrap="none" rtlCol="0">
            <a:spAutoFit/>
          </a:bodyPr>
          <a:lstStyle/>
          <a:p>
            <a:r>
              <a:rPr lang="en-US" sz="1600" dirty="0" smtClean="0"/>
              <a:t>Circularly polarized SR,</a:t>
            </a:r>
          </a:p>
          <a:p>
            <a:r>
              <a:rPr lang="en-US" sz="1600" dirty="0" smtClean="0"/>
              <a:t>E = 778 eV</a:t>
            </a:r>
            <a:endParaRPr lang="en-US" sz="1600" dirty="0"/>
          </a:p>
        </p:txBody>
      </p:sp>
      <p:sp>
        <p:nvSpPr>
          <p:cNvPr id="4" name="Textfeld 3"/>
          <p:cNvSpPr txBox="1"/>
          <p:nvPr/>
        </p:nvSpPr>
        <p:spPr>
          <a:xfrm>
            <a:off x="2340000" y="4320000"/>
            <a:ext cx="922047" cy="523220"/>
          </a:xfrm>
          <a:prstGeom prst="rect">
            <a:avLst/>
          </a:prstGeom>
          <a:noFill/>
        </p:spPr>
        <p:txBody>
          <a:bodyPr wrap="none" rtlCol="0">
            <a:spAutoFit/>
          </a:bodyPr>
          <a:lstStyle/>
          <a:p>
            <a:r>
              <a:rPr lang="en-US" sz="1400" dirty="0" smtClean="0"/>
              <a:t>Co/Pt</a:t>
            </a:r>
          </a:p>
          <a:p>
            <a:r>
              <a:rPr lang="en-US" sz="1400" dirty="0" smtClean="0"/>
              <a:t>multilayer</a:t>
            </a:r>
            <a:endParaRPr lang="en-US" sz="1400" dirty="0"/>
          </a:p>
        </p:txBody>
      </p:sp>
      <p:cxnSp>
        <p:nvCxnSpPr>
          <p:cNvPr id="6" name="Gerade Verbindung 5"/>
          <p:cNvCxnSpPr/>
          <p:nvPr/>
        </p:nvCxnSpPr>
        <p:spPr>
          <a:xfrm>
            <a:off x="2340000" y="4005064"/>
            <a:ext cx="287784" cy="314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6233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95" y="719996"/>
            <a:ext cx="8115714" cy="564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8967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Future experiments with </a:t>
            </a:r>
            <a:r>
              <a:rPr lang="en-US" dirty="0"/>
              <a:t>S</a:t>
            </a:r>
            <a:r>
              <a:rPr lang="en-US" dirty="0" smtClean="0"/>
              <a:t>ynchrotron </a:t>
            </a:r>
            <a:r>
              <a:rPr lang="en-US" dirty="0"/>
              <a:t>R</a:t>
            </a:r>
            <a:r>
              <a:rPr lang="en-US" dirty="0" smtClean="0"/>
              <a:t>adiation</a:t>
            </a:r>
            <a:endParaRPr lang="en-US" dirty="0"/>
          </a:p>
        </p:txBody>
      </p:sp>
      <p:sp>
        <p:nvSpPr>
          <p:cNvPr id="3" name="Textfeld 2"/>
          <p:cNvSpPr txBox="1"/>
          <p:nvPr/>
        </p:nvSpPr>
        <p:spPr>
          <a:xfrm>
            <a:off x="1656000" y="900000"/>
            <a:ext cx="5472608" cy="1200329"/>
          </a:xfrm>
          <a:prstGeom prst="rect">
            <a:avLst/>
          </a:prstGeom>
          <a:noFill/>
        </p:spPr>
        <p:txBody>
          <a:bodyPr wrap="square" rtlCol="0">
            <a:spAutoFit/>
          </a:bodyPr>
          <a:lstStyle/>
          <a:p>
            <a:r>
              <a:rPr lang="en-US" b="1" i="1" dirty="0" smtClean="0">
                <a:solidFill>
                  <a:srgbClr val="0000CC"/>
                </a:solidFill>
              </a:rPr>
              <a:t>Improvement of:</a:t>
            </a:r>
          </a:p>
          <a:p>
            <a:pPr algn="ctr"/>
            <a:r>
              <a:rPr lang="en-US" b="1" i="1" dirty="0" smtClean="0">
                <a:solidFill>
                  <a:srgbClr val="FF0000"/>
                </a:solidFill>
              </a:rPr>
              <a:t>Spatial resolution</a:t>
            </a:r>
          </a:p>
          <a:p>
            <a:pPr algn="ctr"/>
            <a:r>
              <a:rPr lang="en-US" b="1" i="1" dirty="0" smtClean="0">
                <a:solidFill>
                  <a:srgbClr val="FF0000"/>
                </a:solidFill>
              </a:rPr>
              <a:t>Energy resolution</a:t>
            </a:r>
          </a:p>
          <a:p>
            <a:pPr algn="ctr"/>
            <a:r>
              <a:rPr lang="en-US" b="1" i="1" dirty="0" smtClean="0">
                <a:solidFill>
                  <a:srgbClr val="FF0000"/>
                </a:solidFill>
              </a:rPr>
              <a:t>Time resolution</a:t>
            </a:r>
            <a:endParaRPr lang="en-US" b="1" i="1" dirty="0">
              <a:solidFill>
                <a:srgbClr val="FF0000"/>
              </a:solidFill>
            </a:endParaRPr>
          </a:p>
        </p:txBody>
      </p:sp>
      <p:sp>
        <p:nvSpPr>
          <p:cNvPr id="4" name="Textfeld 3"/>
          <p:cNvSpPr txBox="1"/>
          <p:nvPr/>
        </p:nvSpPr>
        <p:spPr>
          <a:xfrm>
            <a:off x="540000" y="2520000"/>
            <a:ext cx="8136456" cy="2031325"/>
          </a:xfrm>
          <a:prstGeom prst="rect">
            <a:avLst/>
          </a:prstGeom>
          <a:noFill/>
        </p:spPr>
        <p:txBody>
          <a:bodyPr wrap="square" rtlCol="0">
            <a:spAutoFit/>
          </a:bodyPr>
          <a:lstStyle/>
          <a:p>
            <a:r>
              <a:rPr lang="en-US" dirty="0" smtClean="0"/>
              <a:t>Most of present-day experiments are dealing with equilibrium properties of condensed matter. In the future, non-equilibrium properties will be of great interest:</a:t>
            </a:r>
          </a:p>
          <a:p>
            <a:endParaRPr lang="en-US" dirty="0"/>
          </a:p>
          <a:p>
            <a:r>
              <a:rPr lang="en-US" dirty="0" smtClean="0"/>
              <a:t>Dynamics of phase transitions, magnetic switching phenomena, chemical reactions etc.</a:t>
            </a:r>
          </a:p>
          <a:p>
            <a:endParaRPr lang="en-US" dirty="0"/>
          </a:p>
          <a:p>
            <a:r>
              <a:rPr lang="en-US" dirty="0" smtClean="0">
                <a:solidFill>
                  <a:srgbClr val="FF0000"/>
                </a:solidFill>
              </a:rPr>
              <a:t>Reveal the underlying mechanisms by taking snapshots on ultrashort time scales!</a:t>
            </a:r>
            <a:endParaRPr lang="en-US" dirty="0">
              <a:solidFill>
                <a:srgbClr val="FF0000"/>
              </a:solidFill>
            </a:endParaRPr>
          </a:p>
        </p:txBody>
      </p:sp>
    </p:spTree>
    <p:extLst>
      <p:ext uri="{BB962C8B-B14F-4D97-AF65-F5344CB8AC3E}">
        <p14:creationId xmlns:p14="http://schemas.microsoft.com/office/powerpoint/2010/main" val="29658844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Future experiments with </a:t>
            </a:r>
            <a:r>
              <a:rPr lang="en-US" dirty="0"/>
              <a:t>S</a:t>
            </a:r>
            <a:r>
              <a:rPr lang="en-US" dirty="0" smtClean="0"/>
              <a:t>ynchrotron </a:t>
            </a:r>
            <a:r>
              <a:rPr lang="en-US" dirty="0"/>
              <a:t>R</a:t>
            </a:r>
            <a:r>
              <a:rPr lang="en-US" dirty="0" smtClean="0"/>
              <a:t>adiation</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6" y="620686"/>
            <a:ext cx="8056000" cy="5895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5578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New radiation sources</a:t>
            </a:r>
            <a:endParaRPr lang="en-US" dirty="0"/>
          </a:p>
        </p:txBody>
      </p:sp>
      <p:sp>
        <p:nvSpPr>
          <p:cNvPr id="3" name="Textfeld 2"/>
          <p:cNvSpPr txBox="1"/>
          <p:nvPr/>
        </p:nvSpPr>
        <p:spPr>
          <a:xfrm>
            <a:off x="1331640" y="1196752"/>
            <a:ext cx="7523213" cy="3662541"/>
          </a:xfrm>
          <a:prstGeom prst="rect">
            <a:avLst/>
          </a:prstGeom>
          <a:noFill/>
        </p:spPr>
        <p:txBody>
          <a:bodyPr wrap="none" rtlCol="0">
            <a:spAutoFit/>
          </a:bodyPr>
          <a:lstStyle/>
          <a:p>
            <a:r>
              <a:rPr lang="en-US" b="1" i="1" dirty="0" smtClean="0">
                <a:solidFill>
                  <a:srgbClr val="0000CC"/>
                </a:solidFill>
              </a:rPr>
              <a:t>Limits of Storage – Ring Based Sources</a:t>
            </a:r>
          </a:p>
          <a:p>
            <a:endParaRPr lang="en-US" dirty="0"/>
          </a:p>
          <a:p>
            <a:r>
              <a:rPr lang="en-US" dirty="0" smtClean="0"/>
              <a:t>	</a:t>
            </a:r>
            <a:r>
              <a:rPr lang="en-US" sz="1600" dirty="0" smtClean="0"/>
              <a:t>Beam properties reflect the equilibrium</a:t>
            </a:r>
          </a:p>
          <a:p>
            <a:r>
              <a:rPr lang="en-US" sz="1600" dirty="0"/>
              <a:t>	</a:t>
            </a:r>
            <a:r>
              <a:rPr lang="en-US" sz="1600" dirty="0" smtClean="0"/>
              <a:t>Dynamics of particle in the ring, resulting from averaging over all revolutions</a:t>
            </a:r>
          </a:p>
          <a:p>
            <a:endParaRPr lang="en-US" sz="1000" dirty="0"/>
          </a:p>
          <a:p>
            <a:r>
              <a:rPr lang="en-US" sz="1600" dirty="0" smtClean="0"/>
              <a:t>	</a:t>
            </a:r>
            <a:r>
              <a:rPr lang="en-US" sz="1600" dirty="0" smtClean="0">
                <a:solidFill>
                  <a:srgbClr val="FF0000"/>
                </a:solidFill>
              </a:rPr>
              <a:t>Particles are re-cycled</a:t>
            </a:r>
          </a:p>
          <a:p>
            <a:endParaRPr lang="en-US" dirty="0"/>
          </a:p>
          <a:p>
            <a:r>
              <a:rPr lang="en-US" b="1" i="1" dirty="0" smtClean="0">
                <a:solidFill>
                  <a:srgbClr val="0000CC"/>
                </a:solidFill>
              </a:rPr>
              <a:t>Development of New Radiation Sources</a:t>
            </a:r>
          </a:p>
          <a:p>
            <a:endParaRPr lang="en-US" dirty="0" smtClean="0"/>
          </a:p>
          <a:p>
            <a:r>
              <a:rPr lang="en-US" dirty="0"/>
              <a:t>	</a:t>
            </a:r>
            <a:r>
              <a:rPr lang="en-US" sz="1600" dirty="0" smtClean="0"/>
              <a:t>Radiation is generated by single bunches passing through an </a:t>
            </a:r>
            <a:r>
              <a:rPr lang="en-US" sz="1600" dirty="0" err="1" smtClean="0"/>
              <a:t>undulator</a:t>
            </a:r>
            <a:endParaRPr lang="en-US" sz="1600" dirty="0" smtClean="0"/>
          </a:p>
          <a:p>
            <a:endParaRPr lang="en-US" sz="1000" dirty="0" smtClean="0"/>
          </a:p>
          <a:p>
            <a:r>
              <a:rPr lang="en-US" dirty="0" smtClean="0"/>
              <a:t>	</a:t>
            </a:r>
            <a:r>
              <a:rPr lang="en-US" dirty="0" smtClean="0">
                <a:solidFill>
                  <a:srgbClr val="0000CC"/>
                </a:solidFill>
              </a:rPr>
              <a:t>Energy – Recovery Linear Accelerator (ERL)</a:t>
            </a:r>
          </a:p>
          <a:p>
            <a:r>
              <a:rPr lang="en-US" dirty="0">
                <a:solidFill>
                  <a:srgbClr val="0000CC"/>
                </a:solidFill>
              </a:rPr>
              <a:t>	</a:t>
            </a:r>
            <a:r>
              <a:rPr lang="en-US" dirty="0" smtClean="0">
                <a:solidFill>
                  <a:srgbClr val="0000CC"/>
                </a:solidFill>
              </a:rPr>
              <a:t>Sub-Picosecond Pulsed Sources (SPPS)</a:t>
            </a:r>
          </a:p>
          <a:p>
            <a:r>
              <a:rPr lang="en-US" dirty="0">
                <a:solidFill>
                  <a:srgbClr val="0000CC"/>
                </a:solidFill>
              </a:rPr>
              <a:t>	</a:t>
            </a:r>
            <a:r>
              <a:rPr lang="en-US" dirty="0" smtClean="0">
                <a:solidFill>
                  <a:srgbClr val="0000CC"/>
                </a:solidFill>
              </a:rPr>
              <a:t>X-ray Free Electron Laser (XFEL)</a:t>
            </a:r>
            <a:endParaRPr lang="en-US" dirty="0">
              <a:solidFill>
                <a:srgbClr val="0000CC"/>
              </a:solidFill>
            </a:endParaRPr>
          </a:p>
        </p:txBody>
      </p:sp>
    </p:spTree>
    <p:extLst>
      <p:ext uri="{BB962C8B-B14F-4D97-AF65-F5344CB8AC3E}">
        <p14:creationId xmlns:p14="http://schemas.microsoft.com/office/powerpoint/2010/main" val="40140707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Element production on the sun</a:t>
            </a:r>
            <a:endParaRPr lang="en-US" dirty="0"/>
          </a:p>
        </p:txBody>
      </p:sp>
      <p:sp>
        <p:nvSpPr>
          <p:cNvPr id="14" name="Foliennummernplatzhalter 3"/>
          <p:cNvSpPr txBox="1">
            <a:spLocks/>
          </p:cNvSpPr>
          <p:nvPr/>
        </p:nvSpPr>
        <p:spPr>
          <a:xfrm>
            <a:off x="6553200" y="6245225"/>
            <a:ext cx="2133600" cy="47625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C820E0-7DD2-40B3-B379-68A148EF4D81}" type="slidenum">
              <a:rPr lang="de-DE" altLang="de-DE" smtClean="0"/>
              <a:pPr/>
              <a:t>5</a:t>
            </a:fld>
            <a:endParaRPr lang="de-DE" altLang="de-DE"/>
          </a:p>
        </p:txBody>
      </p:sp>
      <p:sp>
        <p:nvSpPr>
          <p:cNvPr id="15" name="Rectangle 2"/>
          <p:cNvSpPr>
            <a:spLocks noChangeArrowheads="1"/>
          </p:cNvSpPr>
          <p:nvPr/>
        </p:nvSpPr>
        <p:spPr bwMode="auto">
          <a:xfrm>
            <a:off x="0" y="0"/>
            <a:ext cx="9296400" cy="6858000"/>
          </a:xfrm>
          <a:prstGeom prst="rect">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16" name="Text Box 3"/>
          <p:cNvSpPr txBox="1">
            <a:spLocks noChangeArrowheads="1"/>
          </p:cNvSpPr>
          <p:nvPr/>
        </p:nvSpPr>
        <p:spPr bwMode="auto">
          <a:xfrm>
            <a:off x="0" y="0"/>
            <a:ext cx="378982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2400" dirty="0" smtClean="0">
                <a:solidFill>
                  <a:srgbClr val="FFFF00"/>
                </a:solidFill>
                <a:latin typeface="Times New Roman" panose="02020603050405020304" pitchFamily="18" charset="0"/>
                <a:cs typeface="Times New Roman" panose="02020603050405020304" pitchFamily="18" charset="0"/>
              </a:rPr>
              <a:t>Hydrogen</a:t>
            </a:r>
            <a:r>
              <a:rPr lang="en-US" altLang="de-DE" sz="2400" dirty="0" smtClean="0">
                <a:latin typeface="Times New Roman" panose="02020603050405020304" pitchFamily="18" charset="0"/>
                <a:cs typeface="Times New Roman" panose="02020603050405020304" pitchFamily="18" charset="0"/>
              </a:rPr>
              <a:t> </a:t>
            </a:r>
            <a:r>
              <a:rPr lang="en-US" altLang="de-DE" sz="2400" dirty="0" smtClean="0">
                <a:solidFill>
                  <a:srgbClr val="FFFF00"/>
                </a:solidFill>
                <a:latin typeface="Times New Roman" panose="02020603050405020304" pitchFamily="18" charset="0"/>
                <a:cs typeface="Times New Roman" panose="02020603050405020304" pitchFamily="18" charset="0"/>
              </a:rPr>
              <a:t>emission spectrum</a:t>
            </a:r>
            <a:endParaRPr lang="en-US" altLang="de-DE" sz="2400" dirty="0">
              <a:solidFill>
                <a:srgbClr val="FFFF00"/>
              </a:solidFill>
              <a:latin typeface="Times New Roman" panose="02020603050405020304" pitchFamily="18" charset="0"/>
              <a:cs typeface="Times New Roman" panose="02020603050405020304" pitchFamily="18" charset="0"/>
            </a:endParaRPr>
          </a:p>
        </p:txBody>
      </p:sp>
      <p:pic>
        <p:nvPicPr>
          <p:cNvPr id="17" name="Picture 4" descr="h2roehremit-spektru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0909"/>
          <a:stretch>
            <a:fillRect/>
          </a:stretch>
        </p:blipFill>
        <p:spPr bwMode="auto">
          <a:xfrm>
            <a:off x="6400800" y="-4763"/>
            <a:ext cx="2438400" cy="682466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5"/>
          <p:cNvGrpSpPr>
            <a:grpSpLocks/>
          </p:cNvGrpSpPr>
          <p:nvPr/>
        </p:nvGrpSpPr>
        <p:grpSpPr bwMode="auto">
          <a:xfrm>
            <a:off x="469900" y="1993900"/>
            <a:ext cx="6045200" cy="2492375"/>
            <a:chOff x="296" y="1256"/>
            <a:chExt cx="3808" cy="1570"/>
          </a:xfrm>
        </p:grpSpPr>
        <p:grpSp>
          <p:nvGrpSpPr>
            <p:cNvPr id="19" name="Group 6"/>
            <p:cNvGrpSpPr>
              <a:grpSpLocks/>
            </p:cNvGrpSpPr>
            <p:nvPr/>
          </p:nvGrpSpPr>
          <p:grpSpPr bwMode="auto">
            <a:xfrm>
              <a:off x="312" y="1256"/>
              <a:ext cx="3792" cy="1570"/>
              <a:chOff x="312" y="1256"/>
              <a:chExt cx="3792" cy="1570"/>
            </a:xfrm>
          </p:grpSpPr>
          <p:pic>
            <p:nvPicPr>
              <p:cNvPr id="21" name="Picture 7" descr="h2roehremit-spektrum"/>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t="45290" r="28181" b="47284"/>
              <a:stretch>
                <a:fillRect/>
              </a:stretch>
            </p:blipFill>
            <p:spPr bwMode="auto">
              <a:xfrm>
                <a:off x="312" y="1256"/>
                <a:ext cx="3792" cy="105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8"/>
              <p:cNvSpPr txBox="1">
                <a:spLocks noChangeArrowheads="1"/>
              </p:cNvSpPr>
              <p:nvPr/>
            </p:nvSpPr>
            <p:spPr bwMode="auto">
              <a:xfrm>
                <a:off x="492" y="2574"/>
                <a:ext cx="1159"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2000" dirty="0" smtClean="0">
                    <a:solidFill>
                      <a:srgbClr val="FFFF00"/>
                    </a:solidFill>
                  </a:rPr>
                  <a:t>wave length </a:t>
                </a:r>
                <a:r>
                  <a:rPr lang="en-US" altLang="de-DE" sz="2000" dirty="0">
                    <a:solidFill>
                      <a:srgbClr val="FFFF00"/>
                    </a:solidFill>
                  </a:rPr>
                  <a:t>nm</a:t>
                </a:r>
              </a:p>
            </p:txBody>
          </p:sp>
        </p:grpSp>
        <p:pic>
          <p:nvPicPr>
            <p:cNvPr id="20" name="Picture 9" descr="h2roehremit-spektrum"/>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t="53053" r="28181" b="41882"/>
            <a:stretch>
              <a:fillRect/>
            </a:stretch>
          </p:blipFill>
          <p:spPr bwMode="auto">
            <a:xfrm>
              <a:off x="296" y="2240"/>
              <a:ext cx="3792" cy="2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4226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New radiation sources</a:t>
            </a:r>
            <a:endParaRPr lang="en-US" dirty="0"/>
          </a:p>
        </p:txBody>
      </p:sp>
      <p:sp>
        <p:nvSpPr>
          <p:cNvPr id="3" name="Textfeld 2"/>
          <p:cNvSpPr txBox="1"/>
          <p:nvPr/>
        </p:nvSpPr>
        <p:spPr>
          <a:xfrm>
            <a:off x="1331640" y="1196752"/>
            <a:ext cx="7523213" cy="3662541"/>
          </a:xfrm>
          <a:prstGeom prst="rect">
            <a:avLst/>
          </a:prstGeom>
          <a:noFill/>
        </p:spPr>
        <p:txBody>
          <a:bodyPr wrap="none" rtlCol="0">
            <a:spAutoFit/>
          </a:bodyPr>
          <a:lstStyle/>
          <a:p>
            <a:r>
              <a:rPr lang="en-US" b="1" i="1" dirty="0" smtClean="0">
                <a:solidFill>
                  <a:srgbClr val="0000CC"/>
                </a:solidFill>
              </a:rPr>
              <a:t>Limits of Storage – Ring Based Sources</a:t>
            </a:r>
          </a:p>
          <a:p>
            <a:endParaRPr lang="en-US" dirty="0"/>
          </a:p>
          <a:p>
            <a:r>
              <a:rPr lang="en-US" dirty="0" smtClean="0"/>
              <a:t>	</a:t>
            </a:r>
            <a:r>
              <a:rPr lang="en-US" sz="1600" dirty="0" smtClean="0"/>
              <a:t>Beam properties reflect the equilibrium</a:t>
            </a:r>
          </a:p>
          <a:p>
            <a:r>
              <a:rPr lang="en-US" sz="1600" dirty="0"/>
              <a:t>	</a:t>
            </a:r>
            <a:r>
              <a:rPr lang="en-US" sz="1600" dirty="0" smtClean="0"/>
              <a:t>Dynamics of particle in the ring, resulting from averaging over all revolutions</a:t>
            </a:r>
          </a:p>
          <a:p>
            <a:endParaRPr lang="en-US" sz="1000" dirty="0"/>
          </a:p>
          <a:p>
            <a:r>
              <a:rPr lang="en-US" sz="1600" dirty="0" smtClean="0"/>
              <a:t>	</a:t>
            </a:r>
            <a:r>
              <a:rPr lang="en-US" sz="1600" dirty="0" smtClean="0">
                <a:solidFill>
                  <a:srgbClr val="FF0000"/>
                </a:solidFill>
              </a:rPr>
              <a:t>Particles are re-cycled</a:t>
            </a:r>
          </a:p>
          <a:p>
            <a:endParaRPr lang="en-US" dirty="0"/>
          </a:p>
          <a:p>
            <a:r>
              <a:rPr lang="en-US" b="1" i="1" dirty="0" smtClean="0">
                <a:solidFill>
                  <a:srgbClr val="0000CC"/>
                </a:solidFill>
              </a:rPr>
              <a:t>Development of New Radiation Sources</a:t>
            </a:r>
          </a:p>
          <a:p>
            <a:endParaRPr lang="en-US" dirty="0" smtClean="0"/>
          </a:p>
          <a:p>
            <a:r>
              <a:rPr lang="en-US" dirty="0"/>
              <a:t>	</a:t>
            </a:r>
            <a:r>
              <a:rPr lang="en-US" sz="1600" dirty="0" smtClean="0"/>
              <a:t>Radiation is generated by single bunches passing through an </a:t>
            </a:r>
            <a:r>
              <a:rPr lang="en-US" sz="1600" dirty="0" err="1" smtClean="0"/>
              <a:t>undulator</a:t>
            </a:r>
            <a:endParaRPr lang="en-US" sz="1600" dirty="0" smtClean="0"/>
          </a:p>
          <a:p>
            <a:endParaRPr lang="en-US" sz="1000" dirty="0" smtClean="0"/>
          </a:p>
          <a:p>
            <a:r>
              <a:rPr lang="en-US" dirty="0" smtClean="0"/>
              <a:t>	</a:t>
            </a:r>
            <a:r>
              <a:rPr lang="en-US" dirty="0" smtClean="0">
                <a:solidFill>
                  <a:srgbClr val="0000CC"/>
                </a:solidFill>
              </a:rPr>
              <a:t>Energy – Recovery Linear Accelerator (ERL)</a:t>
            </a:r>
          </a:p>
          <a:p>
            <a:r>
              <a:rPr lang="en-US" dirty="0">
                <a:solidFill>
                  <a:srgbClr val="0000CC"/>
                </a:solidFill>
              </a:rPr>
              <a:t>	</a:t>
            </a:r>
            <a:r>
              <a:rPr lang="en-US" dirty="0" smtClean="0">
                <a:solidFill>
                  <a:srgbClr val="0000CC"/>
                </a:solidFill>
              </a:rPr>
              <a:t>Sub-Picosecond Pulsed Sources (SPPS)</a:t>
            </a:r>
          </a:p>
          <a:p>
            <a:r>
              <a:rPr lang="en-US" dirty="0">
                <a:solidFill>
                  <a:srgbClr val="0000CC"/>
                </a:solidFill>
              </a:rPr>
              <a:t>	</a:t>
            </a:r>
            <a:r>
              <a:rPr lang="en-US" dirty="0" smtClean="0">
                <a:solidFill>
                  <a:srgbClr val="0000CC"/>
                </a:solidFill>
              </a:rPr>
              <a:t>X-ray Free Electron Laser (XFEL)</a:t>
            </a:r>
            <a:endParaRPr lang="en-US" dirty="0">
              <a:solidFill>
                <a:srgbClr val="0000CC"/>
              </a:solidFill>
            </a:endParaRPr>
          </a:p>
        </p:txBody>
      </p:sp>
    </p:spTree>
    <p:extLst>
      <p:ext uri="{BB962C8B-B14F-4D97-AF65-F5344CB8AC3E}">
        <p14:creationId xmlns:p14="http://schemas.microsoft.com/office/powerpoint/2010/main" val="14826970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X-ray </a:t>
            </a:r>
            <a:r>
              <a:rPr lang="en-US" dirty="0" smtClean="0"/>
              <a:t>free electron laser</a:t>
            </a:r>
            <a:endParaRPr lang="en-US" dirty="0"/>
          </a:p>
        </p:txBody>
      </p:sp>
      <p:pic>
        <p:nvPicPr>
          <p:cNvPr id="6146" name="Picture 2" descr="https://upload.wikimedia.org/wikipedia/commons/3/3e/FEL_princip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196752"/>
            <a:ext cx="638175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8000" y="4320000"/>
            <a:ext cx="4698572" cy="2203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3420000" y="6228000"/>
            <a:ext cx="1085297" cy="307777"/>
          </a:xfrm>
          <a:prstGeom prst="rect">
            <a:avLst/>
          </a:prstGeom>
          <a:noFill/>
        </p:spPr>
        <p:txBody>
          <a:bodyPr wrap="none" rtlCol="0">
            <a:spAutoFit/>
          </a:bodyPr>
          <a:lstStyle/>
          <a:p>
            <a:r>
              <a:rPr lang="en-US" sz="1400" dirty="0" err="1" smtClean="0">
                <a:solidFill>
                  <a:srgbClr val="0000CC"/>
                </a:solidFill>
              </a:rPr>
              <a:t>Desy</a:t>
            </a:r>
            <a:r>
              <a:rPr lang="en-US" sz="1400" dirty="0" smtClean="0">
                <a:solidFill>
                  <a:srgbClr val="0000CC"/>
                </a:solidFill>
              </a:rPr>
              <a:t> XFEL</a:t>
            </a:r>
            <a:endParaRPr lang="en-US" sz="1400" dirty="0">
              <a:solidFill>
                <a:srgbClr val="0000CC"/>
              </a:solidFill>
            </a:endParaRPr>
          </a:p>
        </p:txBody>
      </p:sp>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000" y="3780000"/>
            <a:ext cx="3921919" cy="153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218233" y="5400000"/>
            <a:ext cx="3993727" cy="584775"/>
          </a:xfrm>
          <a:prstGeom prst="rect">
            <a:avLst/>
          </a:prstGeom>
          <a:noFill/>
        </p:spPr>
        <p:txBody>
          <a:bodyPr wrap="square" rtlCol="0">
            <a:spAutoFit/>
          </a:bodyPr>
          <a:lstStyle/>
          <a:p>
            <a:r>
              <a:rPr lang="en-US" sz="1600" dirty="0" smtClean="0"/>
              <a:t>Explosion of a biomolecule (T4 lysozyme) after exposure to a 2-fs XFEL pulse </a:t>
            </a:r>
            <a:r>
              <a:rPr lang="en-US" sz="1200" dirty="0" smtClean="0"/>
              <a:t>(E=12 </a:t>
            </a:r>
            <a:r>
              <a:rPr lang="en-US" sz="1200" dirty="0" err="1" smtClean="0"/>
              <a:t>keV</a:t>
            </a:r>
            <a:r>
              <a:rPr lang="en-US" sz="1200" dirty="0" smtClean="0"/>
              <a:t>)</a:t>
            </a:r>
            <a:endParaRPr lang="en-US" sz="1200" dirty="0"/>
          </a:p>
        </p:txBody>
      </p:sp>
      <p:sp>
        <p:nvSpPr>
          <p:cNvPr id="5" name="Textfeld 4"/>
          <p:cNvSpPr txBox="1"/>
          <p:nvPr/>
        </p:nvSpPr>
        <p:spPr>
          <a:xfrm>
            <a:off x="5040000" y="1080000"/>
            <a:ext cx="3557384" cy="369332"/>
          </a:xfrm>
          <a:prstGeom prst="rect">
            <a:avLst/>
          </a:prstGeom>
          <a:noFill/>
          <a:ln>
            <a:solidFill>
              <a:srgbClr val="FF0000"/>
            </a:solidFill>
          </a:ln>
        </p:spPr>
        <p:txBody>
          <a:bodyPr wrap="none" rtlCol="0">
            <a:spAutoFit/>
          </a:bodyPr>
          <a:lstStyle/>
          <a:p>
            <a:r>
              <a:rPr lang="en-US" dirty="0" smtClean="0">
                <a:solidFill>
                  <a:srgbClr val="FF0000"/>
                </a:solidFill>
              </a:rPr>
              <a:t>self-amplified spontaneous emission</a:t>
            </a:r>
            <a:endParaRPr lang="en-US" dirty="0">
              <a:solidFill>
                <a:srgbClr val="FF0000"/>
              </a:solidFill>
            </a:endParaRPr>
          </a:p>
        </p:txBody>
      </p:sp>
    </p:spTree>
    <p:extLst>
      <p:ext uri="{BB962C8B-B14F-4D97-AF65-F5344CB8AC3E}">
        <p14:creationId xmlns:p14="http://schemas.microsoft.com/office/powerpoint/2010/main" val="288345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Free Electron Laser (FEL) Principle</a:t>
            </a:r>
            <a:endParaRPr lang="en-US" dirty="0"/>
          </a:p>
        </p:txBody>
      </p:sp>
      <p:pic>
        <p:nvPicPr>
          <p:cNvPr id="3" name="Picture 6"/>
          <p:cNvPicPr>
            <a:picLocks noChangeAspect="1"/>
          </p:cNvPicPr>
          <p:nvPr/>
        </p:nvPicPr>
        <p:blipFill>
          <a:blip r:embed="rId2"/>
          <a:stretch>
            <a:fillRect/>
          </a:stretch>
        </p:blipFill>
        <p:spPr>
          <a:xfrm>
            <a:off x="1620000" y="1980000"/>
            <a:ext cx="5758432" cy="2781061"/>
          </a:xfrm>
          <a:prstGeom prst="rect">
            <a:avLst/>
          </a:prstGeom>
        </p:spPr>
      </p:pic>
      <p:sp>
        <p:nvSpPr>
          <p:cNvPr id="4" name="Textfeld 3"/>
          <p:cNvSpPr txBox="1"/>
          <p:nvPr/>
        </p:nvSpPr>
        <p:spPr>
          <a:xfrm>
            <a:off x="540001" y="900000"/>
            <a:ext cx="7920432" cy="923330"/>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solidFill>
                  <a:srgbClr val="0000CC"/>
                </a:solidFill>
              </a:rPr>
              <a:t> </a:t>
            </a:r>
            <a:r>
              <a:rPr lang="en-US" dirty="0" smtClean="0"/>
              <a:t>Fourth Generation light sources generally utilize free electron lasers (FELs) to increase brightness by at least an order of magnitude over Third Generation light source by using coherent production.</a:t>
            </a:r>
            <a:endParaRPr lang="en-US" dirty="0">
              <a:solidFill>
                <a:srgbClr val="0000CC"/>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800000"/>
            <a:ext cx="7000875"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540000" y="5400000"/>
            <a:ext cx="7436651" cy="923330"/>
          </a:xfrm>
          <a:prstGeom prst="rect">
            <a:avLst/>
          </a:prstGeom>
          <a:noFill/>
        </p:spPr>
        <p:txBody>
          <a:bodyPr wrap="none" rtlCol="0">
            <a:spAutoFit/>
          </a:bodyPr>
          <a:lstStyle/>
          <a:p>
            <a:pPr marL="285750" indent="-285750">
              <a:buFont typeface="Wingdings" panose="05000000000000000000" pitchFamily="2" charset="2"/>
              <a:buChar char="§"/>
            </a:pPr>
            <a:r>
              <a:rPr lang="en-US" dirty="0" smtClean="0">
                <a:solidFill>
                  <a:srgbClr val="FF0000"/>
                </a:solidFill>
              </a:rPr>
              <a:t> </a:t>
            </a:r>
            <a:r>
              <a:rPr lang="en-US" dirty="0" smtClean="0">
                <a:solidFill>
                  <a:srgbClr val="0000CC"/>
                </a:solidFill>
              </a:rPr>
              <a:t>relativistic electron beam passes through periodic magnetic field – radiates</a:t>
            </a:r>
          </a:p>
          <a:p>
            <a:pPr marL="285750" indent="-285750">
              <a:buFont typeface="Wingdings" panose="05000000000000000000" pitchFamily="2" charset="2"/>
              <a:buChar char="§"/>
            </a:pPr>
            <a:r>
              <a:rPr lang="en-US" dirty="0" smtClean="0">
                <a:solidFill>
                  <a:srgbClr val="FF0000"/>
                </a:solidFill>
              </a:rPr>
              <a:t> </a:t>
            </a:r>
            <a:r>
              <a:rPr lang="en-US" dirty="0" smtClean="0">
                <a:solidFill>
                  <a:srgbClr val="0000CC"/>
                </a:solidFill>
              </a:rPr>
              <a:t>mirror feeds spontaneous emission back into beam</a:t>
            </a:r>
          </a:p>
          <a:p>
            <a:pPr marL="285750" indent="-285750">
              <a:buFont typeface="Wingdings" panose="05000000000000000000" pitchFamily="2" charset="2"/>
              <a:buChar char="§"/>
            </a:pPr>
            <a:r>
              <a:rPr lang="en-US" dirty="0">
                <a:solidFill>
                  <a:srgbClr val="FF0000"/>
                </a:solidFill>
              </a:rPr>
              <a:t> </a:t>
            </a:r>
            <a:r>
              <a:rPr lang="en-US" dirty="0" smtClean="0">
                <a:solidFill>
                  <a:srgbClr val="0000CC"/>
                </a:solidFill>
              </a:rPr>
              <a:t>spontaneous emission enhanced by stimulated emission</a:t>
            </a:r>
            <a:endParaRPr lang="en-US" dirty="0">
              <a:solidFill>
                <a:srgbClr val="FF0000"/>
              </a:solidFill>
            </a:endParaRPr>
          </a:p>
        </p:txBody>
      </p:sp>
      <mc:AlternateContent xmlns:mc="http://schemas.openxmlformats.org/markup-compatibility/2006" xmlns:a14="http://schemas.microsoft.com/office/drawing/2010/main">
        <mc:Choice Requires="a14">
          <p:sp>
            <p:nvSpPr>
              <p:cNvPr id="7" name="Textfeld 6"/>
              <p:cNvSpPr txBox="1"/>
              <p:nvPr/>
            </p:nvSpPr>
            <p:spPr>
              <a:xfrm>
                <a:off x="6120000" y="3420000"/>
                <a:ext cx="2682209" cy="5783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00CC"/>
                              </a:solidFill>
                              <a:latin typeface="Cambria Math"/>
                            </a:rPr>
                          </m:ctrlPr>
                        </m:sSubPr>
                        <m:e>
                          <m:r>
                            <a:rPr lang="en-US" sz="1400" i="1" smtClean="0">
                              <a:solidFill>
                                <a:srgbClr val="0000CC"/>
                              </a:solidFill>
                              <a:latin typeface="Cambria Math"/>
                              <a:ea typeface="Cambria Math"/>
                            </a:rPr>
                            <m:t>𝜆</m:t>
                          </m:r>
                        </m:e>
                        <m:sub>
                          <m:r>
                            <a:rPr lang="de-DE" sz="1400" b="0" i="1" smtClean="0">
                              <a:solidFill>
                                <a:srgbClr val="0000CC"/>
                              </a:solidFill>
                              <a:latin typeface="Cambria Math"/>
                            </a:rPr>
                            <m:t>𝑛</m:t>
                          </m:r>
                        </m:sub>
                      </m:sSub>
                      <m:r>
                        <a:rPr lang="de-DE" sz="1400" b="0" i="1" smtClean="0">
                          <a:solidFill>
                            <a:srgbClr val="0000CC"/>
                          </a:solidFill>
                          <a:latin typeface="Cambria Math"/>
                        </a:rPr>
                        <m:t>=</m:t>
                      </m:r>
                      <m:f>
                        <m:fPr>
                          <m:ctrlPr>
                            <a:rPr lang="de-DE" sz="1400" b="0" i="1" smtClean="0">
                              <a:solidFill>
                                <a:srgbClr val="0000CC"/>
                              </a:solidFill>
                              <a:latin typeface="Cambria Math"/>
                            </a:rPr>
                          </m:ctrlPr>
                        </m:fPr>
                        <m:num>
                          <m:sSub>
                            <m:sSubPr>
                              <m:ctrlPr>
                                <a:rPr lang="de-DE" sz="1400" b="0" i="1" smtClean="0">
                                  <a:solidFill>
                                    <a:srgbClr val="0000CC"/>
                                  </a:solidFill>
                                  <a:latin typeface="Cambria Math"/>
                                </a:rPr>
                              </m:ctrlPr>
                            </m:sSubPr>
                            <m:e>
                              <m:r>
                                <a:rPr lang="de-DE" sz="1400" b="0" i="1" smtClean="0">
                                  <a:solidFill>
                                    <a:srgbClr val="0000CC"/>
                                  </a:solidFill>
                                  <a:latin typeface="Cambria Math"/>
                                  <a:ea typeface="Cambria Math"/>
                                </a:rPr>
                                <m:t>𝜆</m:t>
                              </m:r>
                            </m:e>
                            <m:sub>
                              <m:r>
                                <a:rPr lang="de-DE" sz="1400" b="0" i="1" smtClean="0">
                                  <a:solidFill>
                                    <a:srgbClr val="0000CC"/>
                                  </a:solidFill>
                                  <a:latin typeface="Cambria Math"/>
                                </a:rPr>
                                <m:t>𝑢</m:t>
                              </m:r>
                            </m:sub>
                          </m:sSub>
                        </m:num>
                        <m:den>
                          <m:r>
                            <a:rPr lang="de-DE" sz="1400" b="0" i="1" smtClean="0">
                              <a:solidFill>
                                <a:srgbClr val="0000CC"/>
                              </a:solidFill>
                              <a:latin typeface="Cambria Math"/>
                            </a:rPr>
                            <m:t>2</m:t>
                          </m:r>
                          <m:r>
                            <a:rPr lang="de-DE" sz="1400" b="0" i="1" smtClean="0">
                              <a:solidFill>
                                <a:srgbClr val="0000CC"/>
                              </a:solidFill>
                              <a:latin typeface="Cambria Math"/>
                            </a:rPr>
                            <m:t>𝑛</m:t>
                          </m:r>
                          <m:r>
                            <a:rPr lang="de-DE" sz="1400" b="0" i="1" smtClean="0">
                              <a:solidFill>
                                <a:srgbClr val="0000CC"/>
                              </a:solidFill>
                              <a:latin typeface="Cambria Math"/>
                              <a:ea typeface="Cambria Math"/>
                            </a:rPr>
                            <m:t>∙</m:t>
                          </m:r>
                          <m:sSup>
                            <m:sSupPr>
                              <m:ctrlPr>
                                <a:rPr lang="de-DE" sz="1400" b="0" i="1" smtClean="0">
                                  <a:solidFill>
                                    <a:srgbClr val="0000CC"/>
                                  </a:solidFill>
                                  <a:latin typeface="Cambria Math"/>
                                  <a:ea typeface="Cambria Math"/>
                                </a:rPr>
                              </m:ctrlPr>
                            </m:sSupPr>
                            <m:e>
                              <m:r>
                                <a:rPr lang="de-DE" sz="1400" b="0" i="1" smtClean="0">
                                  <a:solidFill>
                                    <a:srgbClr val="0000CC"/>
                                  </a:solidFill>
                                  <a:latin typeface="Cambria Math"/>
                                  <a:ea typeface="Cambria Math"/>
                                </a:rPr>
                                <m:t>𝛾</m:t>
                              </m:r>
                            </m:e>
                            <m:sup>
                              <m:r>
                                <a:rPr lang="de-DE" sz="1400" b="0" i="1" smtClean="0">
                                  <a:solidFill>
                                    <a:srgbClr val="0000CC"/>
                                  </a:solidFill>
                                  <a:latin typeface="Cambria Math"/>
                                  <a:ea typeface="Cambria Math"/>
                                </a:rPr>
                                <m:t>2</m:t>
                              </m:r>
                            </m:sup>
                          </m:sSup>
                        </m:den>
                      </m:f>
                      <m:r>
                        <a:rPr lang="de-DE" sz="1400" b="0" i="1" smtClean="0">
                          <a:solidFill>
                            <a:srgbClr val="0000CC"/>
                          </a:solidFill>
                          <a:latin typeface="Cambria Math"/>
                          <a:ea typeface="Cambria Math"/>
                        </a:rPr>
                        <m:t>∙</m:t>
                      </m:r>
                      <m:d>
                        <m:dPr>
                          <m:begChr m:val="["/>
                          <m:endChr m:val="]"/>
                          <m:ctrlPr>
                            <a:rPr lang="de-DE" sz="1400" b="0" i="1" smtClean="0">
                              <a:solidFill>
                                <a:srgbClr val="0000CC"/>
                              </a:solidFill>
                              <a:latin typeface="Cambria Math"/>
                              <a:ea typeface="Cambria Math"/>
                            </a:rPr>
                          </m:ctrlPr>
                        </m:dPr>
                        <m:e>
                          <m:r>
                            <a:rPr lang="de-DE" sz="1400" b="0" i="1" smtClean="0">
                              <a:solidFill>
                                <a:srgbClr val="0000CC"/>
                              </a:solidFill>
                              <a:latin typeface="Cambria Math"/>
                              <a:ea typeface="Cambria Math"/>
                            </a:rPr>
                            <m:t>1+</m:t>
                          </m:r>
                          <m:f>
                            <m:fPr>
                              <m:ctrlPr>
                                <a:rPr lang="de-DE" sz="1400" b="0" i="1" smtClean="0">
                                  <a:solidFill>
                                    <a:srgbClr val="0000CC"/>
                                  </a:solidFill>
                                  <a:latin typeface="Cambria Math"/>
                                  <a:ea typeface="Cambria Math"/>
                                </a:rPr>
                              </m:ctrlPr>
                            </m:fPr>
                            <m:num>
                              <m:sSup>
                                <m:sSupPr>
                                  <m:ctrlPr>
                                    <a:rPr lang="de-DE" sz="1400" b="0" i="1" smtClean="0">
                                      <a:solidFill>
                                        <a:srgbClr val="0000CC"/>
                                      </a:solidFill>
                                      <a:latin typeface="Cambria Math"/>
                                      <a:ea typeface="Cambria Math"/>
                                    </a:rPr>
                                  </m:ctrlPr>
                                </m:sSupPr>
                                <m:e>
                                  <m:r>
                                    <a:rPr lang="de-DE" sz="1400" b="0" i="1" smtClean="0">
                                      <a:solidFill>
                                        <a:srgbClr val="0000CC"/>
                                      </a:solidFill>
                                      <a:latin typeface="Cambria Math"/>
                                      <a:ea typeface="Cambria Math"/>
                                    </a:rPr>
                                    <m:t>𝐾</m:t>
                                  </m:r>
                                </m:e>
                                <m:sup>
                                  <m:r>
                                    <a:rPr lang="de-DE" sz="1400" b="0" i="1" smtClean="0">
                                      <a:solidFill>
                                        <a:srgbClr val="0000CC"/>
                                      </a:solidFill>
                                      <a:latin typeface="Cambria Math"/>
                                      <a:ea typeface="Cambria Math"/>
                                    </a:rPr>
                                    <m:t>2</m:t>
                                  </m:r>
                                </m:sup>
                              </m:sSup>
                            </m:num>
                            <m:den>
                              <m:r>
                                <a:rPr lang="de-DE" sz="1400" b="0" i="1" smtClean="0">
                                  <a:solidFill>
                                    <a:srgbClr val="0000CC"/>
                                  </a:solidFill>
                                  <a:latin typeface="Cambria Math"/>
                                  <a:ea typeface="Cambria Math"/>
                                </a:rPr>
                                <m:t>2</m:t>
                              </m:r>
                            </m:den>
                          </m:f>
                          <m:r>
                            <a:rPr lang="de-DE" sz="1400" b="0" i="1" smtClean="0">
                              <a:solidFill>
                                <a:srgbClr val="0000CC"/>
                              </a:solidFill>
                              <a:latin typeface="Cambria Math"/>
                              <a:ea typeface="Cambria Math"/>
                            </a:rPr>
                            <m:t>+</m:t>
                          </m:r>
                          <m:sSup>
                            <m:sSupPr>
                              <m:ctrlPr>
                                <a:rPr lang="de-DE" sz="1400" b="0" i="1" smtClean="0">
                                  <a:solidFill>
                                    <a:srgbClr val="0000CC"/>
                                  </a:solidFill>
                                  <a:latin typeface="Cambria Math"/>
                                  <a:ea typeface="Cambria Math"/>
                                </a:rPr>
                              </m:ctrlPr>
                            </m:sSupPr>
                            <m:e>
                              <m:r>
                                <a:rPr lang="de-DE" sz="1400" b="0" i="1" smtClean="0">
                                  <a:solidFill>
                                    <a:srgbClr val="0000CC"/>
                                  </a:solidFill>
                                  <a:latin typeface="Cambria Math"/>
                                  <a:ea typeface="Cambria Math"/>
                                </a:rPr>
                                <m:t>𝛾</m:t>
                              </m:r>
                            </m:e>
                            <m:sup>
                              <m:r>
                                <a:rPr lang="de-DE" sz="1400" b="0" i="1" smtClean="0">
                                  <a:solidFill>
                                    <a:srgbClr val="0000CC"/>
                                  </a:solidFill>
                                  <a:latin typeface="Cambria Math"/>
                                  <a:ea typeface="Cambria Math"/>
                                </a:rPr>
                                <m:t>2</m:t>
                              </m:r>
                            </m:sup>
                          </m:sSup>
                          <m:r>
                            <a:rPr lang="de-DE" sz="1400" b="0" i="1" smtClean="0">
                              <a:solidFill>
                                <a:srgbClr val="0000CC"/>
                              </a:solidFill>
                              <a:latin typeface="Cambria Math"/>
                              <a:ea typeface="Cambria Math"/>
                            </a:rPr>
                            <m:t>∙</m:t>
                          </m:r>
                          <m:sSup>
                            <m:sSupPr>
                              <m:ctrlPr>
                                <a:rPr lang="de-DE" sz="1400" b="0" i="1" smtClean="0">
                                  <a:solidFill>
                                    <a:srgbClr val="0000CC"/>
                                  </a:solidFill>
                                  <a:latin typeface="Cambria Math"/>
                                  <a:ea typeface="Cambria Math"/>
                                </a:rPr>
                              </m:ctrlPr>
                            </m:sSupPr>
                            <m:e>
                              <m:r>
                                <a:rPr lang="de-DE" sz="1400" b="0" i="1" smtClean="0">
                                  <a:solidFill>
                                    <a:srgbClr val="0000CC"/>
                                  </a:solidFill>
                                  <a:latin typeface="Cambria Math"/>
                                  <a:ea typeface="Cambria Math"/>
                                </a:rPr>
                                <m:t>𝜃</m:t>
                              </m:r>
                            </m:e>
                            <m:sup>
                              <m:r>
                                <a:rPr lang="de-DE" sz="1400" b="0" i="1" smtClean="0">
                                  <a:solidFill>
                                    <a:srgbClr val="0000CC"/>
                                  </a:solidFill>
                                  <a:latin typeface="Cambria Math"/>
                                  <a:ea typeface="Cambria Math"/>
                                </a:rPr>
                                <m:t>2</m:t>
                              </m:r>
                            </m:sup>
                          </m:sSup>
                        </m:e>
                      </m:d>
                    </m:oMath>
                  </m:oMathPara>
                </a14:m>
                <a:endParaRPr lang="en-US" sz="1400" dirty="0">
                  <a:solidFill>
                    <a:srgbClr val="0000CC"/>
                  </a:solidFill>
                </a:endParaRPr>
              </a:p>
            </p:txBody>
          </p:sp>
        </mc:Choice>
        <mc:Fallback xmlns="">
          <p:sp>
            <p:nvSpPr>
              <p:cNvPr id="7" name="Textfeld 6"/>
              <p:cNvSpPr txBox="1">
                <a:spLocks noRot="1" noChangeAspect="1" noMove="1" noResize="1" noEditPoints="1" noAdjustHandles="1" noChangeArrowheads="1" noChangeShapeType="1" noTextEdit="1"/>
              </p:cNvSpPr>
              <p:nvPr/>
            </p:nvSpPr>
            <p:spPr>
              <a:xfrm>
                <a:off x="6120000" y="3420000"/>
                <a:ext cx="2682209" cy="578363"/>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feld 7"/>
              <p:cNvSpPr txBox="1"/>
              <p:nvPr/>
            </p:nvSpPr>
            <p:spPr>
              <a:xfrm>
                <a:off x="6228000" y="3960000"/>
                <a:ext cx="2423933" cy="1286699"/>
              </a:xfrm>
              <a:prstGeom prst="rect">
                <a:avLst/>
              </a:prstGeom>
              <a:noFill/>
            </p:spPr>
            <p:txBody>
              <a:bodyPr wrap="none" rtlCol="0">
                <a:spAutoFit/>
              </a:bodyPr>
              <a:lstStyle/>
              <a:p>
                <a:r>
                  <a:rPr lang="en-US" sz="1400" dirty="0" smtClean="0"/>
                  <a:t>where:</a:t>
                </a:r>
              </a:p>
              <a:p>
                <a14:m>
                  <m:oMath xmlns:m="http://schemas.openxmlformats.org/officeDocument/2006/math">
                    <m:r>
                      <a:rPr lang="de-DE" sz="1400" b="0" i="1" smtClean="0">
                        <a:latin typeface="Cambria Math"/>
                      </a:rPr>
                      <m:t>𝑛</m:t>
                    </m:r>
                    <m:r>
                      <a:rPr lang="de-DE" sz="1400" b="0" i="1" smtClean="0">
                        <a:latin typeface="Cambria Math"/>
                      </a:rPr>
                      <m:t>=1,2,3,⋯</m:t>
                    </m:r>
                  </m:oMath>
                </a14:m>
                <a:r>
                  <a:rPr lang="de-DE" sz="1400" b="0" dirty="0" smtClean="0">
                    <a:ea typeface="Cambria Math"/>
                  </a:rPr>
                  <a:t> </a:t>
                </a:r>
              </a:p>
              <a:p>
                <a14:m>
                  <m:oMath xmlns:m="http://schemas.openxmlformats.org/officeDocument/2006/math">
                    <m:r>
                      <a:rPr lang="en-US" sz="1400" i="1" smtClean="0">
                        <a:latin typeface="Cambria Math"/>
                        <a:ea typeface="Cambria Math"/>
                      </a:rPr>
                      <m:t>𝛾</m:t>
                    </m:r>
                    <m:r>
                      <a:rPr lang="de-DE" sz="1400" b="0" i="1" smtClean="0">
                        <a:latin typeface="Cambria Math"/>
                        <a:ea typeface="Cambria Math"/>
                      </a:rPr>
                      <m:t>=</m:t>
                    </m:r>
                    <m:f>
                      <m:fPr>
                        <m:ctrlPr>
                          <a:rPr lang="de-DE" sz="1400" b="0" i="1" smtClean="0">
                            <a:latin typeface="Cambria Math"/>
                            <a:ea typeface="Cambria Math"/>
                          </a:rPr>
                        </m:ctrlPr>
                      </m:fPr>
                      <m:num>
                        <m:r>
                          <a:rPr lang="de-DE" sz="1400" b="0" i="1" smtClean="0">
                            <a:latin typeface="Cambria Math"/>
                            <a:ea typeface="Cambria Math"/>
                          </a:rPr>
                          <m:t>𝐸</m:t>
                        </m:r>
                      </m:num>
                      <m:den>
                        <m:sSub>
                          <m:sSubPr>
                            <m:ctrlPr>
                              <a:rPr lang="de-DE" sz="1400" b="0" i="1" smtClean="0">
                                <a:latin typeface="Cambria Math"/>
                                <a:ea typeface="Cambria Math"/>
                              </a:rPr>
                            </m:ctrlPr>
                          </m:sSubPr>
                          <m:e>
                            <m:r>
                              <a:rPr lang="de-DE" sz="1400" b="0" i="1" smtClean="0">
                                <a:latin typeface="Cambria Math"/>
                                <a:ea typeface="Cambria Math"/>
                              </a:rPr>
                              <m:t>𝑚</m:t>
                            </m:r>
                          </m:e>
                          <m:sub>
                            <m:r>
                              <a:rPr lang="de-DE" sz="1400" b="0" i="1" smtClean="0">
                                <a:latin typeface="Cambria Math"/>
                                <a:ea typeface="Cambria Math"/>
                              </a:rPr>
                              <m:t>0</m:t>
                            </m:r>
                          </m:sub>
                        </m:sSub>
                        <m:sSup>
                          <m:sSupPr>
                            <m:ctrlPr>
                              <a:rPr lang="de-DE" sz="1400" b="0" i="1" smtClean="0">
                                <a:latin typeface="Cambria Math"/>
                                <a:ea typeface="Cambria Math"/>
                              </a:rPr>
                            </m:ctrlPr>
                          </m:sSupPr>
                          <m:e>
                            <m:r>
                              <a:rPr lang="de-DE" sz="1400" b="0" i="1" smtClean="0">
                                <a:latin typeface="Cambria Math"/>
                                <a:ea typeface="Cambria Math"/>
                              </a:rPr>
                              <m:t>𝑐</m:t>
                            </m:r>
                          </m:e>
                          <m:sup>
                            <m:r>
                              <a:rPr lang="de-DE" sz="1400" b="0" i="1" smtClean="0">
                                <a:latin typeface="Cambria Math"/>
                                <a:ea typeface="Cambria Math"/>
                              </a:rPr>
                              <m:t>2</m:t>
                            </m:r>
                          </m:sup>
                        </m:sSup>
                      </m:den>
                    </m:f>
                    <m:r>
                      <a:rPr lang="de-DE" sz="1400" b="0" i="1" smtClean="0">
                        <a:latin typeface="Cambria Math"/>
                        <a:ea typeface="Cambria Math"/>
                      </a:rPr>
                      <m:t>, </m:t>
                    </m:r>
                    <m:r>
                      <a:rPr lang="de-DE" sz="1400" b="0" i="1" smtClean="0">
                        <a:latin typeface="Cambria Math"/>
                        <a:ea typeface="Cambria Math"/>
                      </a:rPr>
                      <m:t>𝐾</m:t>
                    </m:r>
                    <m:r>
                      <a:rPr lang="de-DE" sz="1400" b="0" i="1" smtClean="0">
                        <a:latin typeface="Cambria Math"/>
                        <a:ea typeface="Cambria Math"/>
                      </a:rPr>
                      <m:t>=0.934∙</m:t>
                    </m:r>
                    <m:sSub>
                      <m:sSubPr>
                        <m:ctrlPr>
                          <a:rPr lang="de-DE" sz="1400" b="0" i="1" smtClean="0">
                            <a:latin typeface="Cambria Math"/>
                            <a:ea typeface="Cambria Math"/>
                          </a:rPr>
                        </m:ctrlPr>
                      </m:sSubPr>
                      <m:e>
                        <m:r>
                          <a:rPr lang="de-DE" sz="1400" b="0" i="1" smtClean="0">
                            <a:latin typeface="Cambria Math"/>
                            <a:ea typeface="Cambria Math"/>
                          </a:rPr>
                          <m:t>𝐵</m:t>
                        </m:r>
                      </m:e>
                      <m:sub>
                        <m:r>
                          <a:rPr lang="de-DE" sz="1400" b="0" i="1" smtClean="0">
                            <a:latin typeface="Cambria Math"/>
                            <a:ea typeface="Cambria Math"/>
                          </a:rPr>
                          <m:t>0</m:t>
                        </m:r>
                      </m:sub>
                    </m:sSub>
                    <m:r>
                      <a:rPr lang="de-DE" sz="1400" b="0" i="1" smtClean="0">
                        <a:latin typeface="Cambria Math"/>
                        <a:ea typeface="Cambria Math"/>
                      </a:rPr>
                      <m:t>∙</m:t>
                    </m:r>
                    <m:sSub>
                      <m:sSubPr>
                        <m:ctrlPr>
                          <a:rPr lang="de-DE" sz="1400" b="0" i="1" smtClean="0">
                            <a:latin typeface="Cambria Math"/>
                            <a:ea typeface="Cambria Math"/>
                          </a:rPr>
                        </m:ctrlPr>
                      </m:sSubPr>
                      <m:e>
                        <m:r>
                          <a:rPr lang="de-DE" sz="1400" b="0" i="1" smtClean="0">
                            <a:latin typeface="Cambria Math"/>
                            <a:ea typeface="Cambria Math"/>
                          </a:rPr>
                          <m:t>𝜆</m:t>
                        </m:r>
                      </m:e>
                      <m:sub>
                        <m:r>
                          <a:rPr lang="de-DE" sz="1400" b="0" i="1" smtClean="0">
                            <a:latin typeface="Cambria Math"/>
                            <a:ea typeface="Cambria Math"/>
                          </a:rPr>
                          <m:t>𝑢</m:t>
                        </m:r>
                      </m:sub>
                    </m:sSub>
                  </m:oMath>
                </a14:m>
                <a:r>
                  <a:rPr lang="en-US" sz="1400" dirty="0" smtClean="0"/>
                  <a:t> </a:t>
                </a:r>
              </a:p>
              <a:p>
                <a14:m>
                  <m:oMath xmlns:m="http://schemas.openxmlformats.org/officeDocument/2006/math">
                    <m:sSub>
                      <m:sSubPr>
                        <m:ctrlPr>
                          <a:rPr lang="en-US" sz="1400" i="1" smtClean="0">
                            <a:latin typeface="Cambria Math"/>
                          </a:rPr>
                        </m:ctrlPr>
                      </m:sSubPr>
                      <m:e>
                        <m:r>
                          <a:rPr lang="en-US" sz="1400" i="1" smtClean="0">
                            <a:latin typeface="Cambria Math"/>
                            <a:ea typeface="Cambria Math"/>
                          </a:rPr>
                          <m:t>𝜆</m:t>
                        </m:r>
                      </m:e>
                      <m:sub>
                        <m:r>
                          <a:rPr lang="de-DE" sz="1400" b="0" i="1" smtClean="0">
                            <a:latin typeface="Cambria Math"/>
                          </a:rPr>
                          <m:t>𝑢</m:t>
                        </m:r>
                      </m:sub>
                    </m:sSub>
                  </m:oMath>
                </a14:m>
                <a:r>
                  <a:rPr lang="en-US" sz="1400" dirty="0" smtClean="0"/>
                  <a:t> is the </a:t>
                </a:r>
                <a:r>
                  <a:rPr lang="en-US" sz="1400" dirty="0" err="1" smtClean="0"/>
                  <a:t>undulator</a:t>
                </a:r>
                <a:r>
                  <a:rPr lang="en-US" sz="1400" dirty="0" smtClean="0"/>
                  <a:t> period</a:t>
                </a:r>
              </a:p>
              <a:p>
                <a14:m>
                  <m:oMath xmlns:m="http://schemas.openxmlformats.org/officeDocument/2006/math">
                    <m:sSub>
                      <m:sSubPr>
                        <m:ctrlPr>
                          <a:rPr lang="en-US" sz="1400" i="1" smtClean="0">
                            <a:latin typeface="Cambria Math"/>
                          </a:rPr>
                        </m:ctrlPr>
                      </m:sSubPr>
                      <m:e>
                        <m:r>
                          <a:rPr lang="de-DE" sz="1400" b="0" i="1" smtClean="0">
                            <a:latin typeface="Cambria Math"/>
                          </a:rPr>
                          <m:t>𝐵</m:t>
                        </m:r>
                      </m:e>
                      <m:sub>
                        <m:r>
                          <a:rPr lang="de-DE" sz="1400" b="0" i="1" smtClean="0">
                            <a:latin typeface="Cambria Math"/>
                          </a:rPr>
                          <m:t>0</m:t>
                        </m:r>
                      </m:sub>
                    </m:sSub>
                  </m:oMath>
                </a14:m>
                <a:r>
                  <a:rPr lang="en-US" sz="1400" dirty="0" smtClean="0"/>
                  <a:t> is in Tesla and </a:t>
                </a:r>
                <a14:m>
                  <m:oMath xmlns:m="http://schemas.openxmlformats.org/officeDocument/2006/math">
                    <m:sSub>
                      <m:sSubPr>
                        <m:ctrlPr>
                          <a:rPr lang="en-US" sz="1400" i="1" smtClean="0">
                            <a:latin typeface="Cambria Math"/>
                          </a:rPr>
                        </m:ctrlPr>
                      </m:sSubPr>
                      <m:e>
                        <m:r>
                          <a:rPr lang="en-US" sz="1400" i="1" smtClean="0">
                            <a:latin typeface="Cambria Math"/>
                            <a:ea typeface="Cambria Math"/>
                          </a:rPr>
                          <m:t>𝜆</m:t>
                        </m:r>
                      </m:e>
                      <m:sub>
                        <m:r>
                          <a:rPr lang="de-DE" sz="1400" b="0" i="1" smtClean="0">
                            <a:latin typeface="Cambria Math"/>
                          </a:rPr>
                          <m:t>𝑢</m:t>
                        </m:r>
                      </m:sub>
                    </m:sSub>
                  </m:oMath>
                </a14:m>
                <a:r>
                  <a:rPr lang="en-US" sz="1400" dirty="0" smtClean="0"/>
                  <a:t> is in cm</a:t>
                </a:r>
                <a:endParaRPr lang="en-US" sz="1400" dirty="0"/>
              </a:p>
            </p:txBody>
          </p:sp>
        </mc:Choice>
        <mc:Fallback xmlns="">
          <p:sp>
            <p:nvSpPr>
              <p:cNvPr id="8" name="Textfeld 7"/>
              <p:cNvSpPr txBox="1">
                <a:spLocks noRot="1" noChangeAspect="1" noMove="1" noResize="1" noEditPoints="1" noAdjustHandles="1" noChangeArrowheads="1" noChangeShapeType="1" noTextEdit="1"/>
              </p:cNvSpPr>
              <p:nvPr/>
            </p:nvSpPr>
            <p:spPr>
              <a:xfrm>
                <a:off x="6228000" y="3960000"/>
                <a:ext cx="2423933" cy="1286699"/>
              </a:xfrm>
              <a:prstGeom prst="rect">
                <a:avLst/>
              </a:prstGeom>
              <a:blipFill rotWithShape="1">
                <a:blip r:embed="rId5"/>
                <a:stretch>
                  <a:fillRect l="-756" t="-474" b="-3791"/>
                </a:stretch>
              </a:blipFill>
            </p:spPr>
            <p:txBody>
              <a:bodyPr/>
              <a:lstStyle/>
              <a:p>
                <a:r>
                  <a:rPr lang="en-US">
                    <a:noFill/>
                  </a:rPr>
                  <a:t> </a:t>
                </a:r>
              </a:p>
            </p:txBody>
          </p:sp>
        </mc:Fallback>
      </mc:AlternateContent>
    </p:spTree>
    <p:extLst>
      <p:ext uri="{BB962C8B-B14F-4D97-AF65-F5344CB8AC3E}">
        <p14:creationId xmlns:p14="http://schemas.microsoft.com/office/powerpoint/2010/main" val="1215335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dirty="0"/>
          </a:p>
        </p:txBody>
      </p:sp>
    </p:spTree>
    <p:extLst>
      <p:ext uri="{BB962C8B-B14F-4D97-AF65-F5344CB8AC3E}">
        <p14:creationId xmlns:p14="http://schemas.microsoft.com/office/powerpoint/2010/main" val="22530247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Total power received by Earth from the Sun</a:t>
            </a:r>
            <a:endParaRPr lang="en-US" dirty="0"/>
          </a:p>
        </p:txBody>
      </p:sp>
      <p:grpSp>
        <p:nvGrpSpPr>
          <p:cNvPr id="5" name="Gruppieren 4"/>
          <p:cNvGrpSpPr/>
          <p:nvPr/>
        </p:nvGrpSpPr>
        <p:grpSpPr>
          <a:xfrm>
            <a:off x="1620000" y="692696"/>
            <a:ext cx="6096000" cy="4419600"/>
            <a:chOff x="1403648" y="1772816"/>
            <a:chExt cx="6096000" cy="441960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772816"/>
              <a:ext cx="60960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1440000" y="1800000"/>
              <a:ext cx="2143344" cy="369332"/>
            </a:xfrm>
            <a:prstGeom prst="rect">
              <a:avLst/>
            </a:prstGeom>
            <a:solidFill>
              <a:srgbClr val="FFFF00"/>
            </a:solidFill>
          </p:spPr>
          <p:txBody>
            <a:bodyPr wrap="none" rtlCol="0">
              <a:spAutoFit/>
            </a:bodyPr>
            <a:lstStyle/>
            <a:p>
              <a:r>
                <a:rPr lang="de-DE" dirty="0" smtClean="0">
                  <a:latin typeface="Times New Roman" panose="02020603050405020304" pitchFamily="18" charset="0"/>
                  <a:cs typeface="Times New Roman" panose="02020603050405020304" pitchFamily="18" charset="0"/>
                </a:rPr>
                <a:t>174 </a:t>
              </a:r>
              <a:r>
                <a:rPr lang="en-US" dirty="0" smtClean="0">
                  <a:latin typeface="Times New Roman" panose="02020603050405020304" pitchFamily="18" charset="0"/>
                  <a:cs typeface="Times New Roman" panose="02020603050405020304" pitchFamily="18" charset="0"/>
                </a:rPr>
                <a:t>Peta (10</a:t>
              </a:r>
              <a:r>
                <a:rPr lang="en-US" baseline="30000" dirty="0" smtClean="0">
                  <a:latin typeface="Times New Roman" panose="02020603050405020304" pitchFamily="18" charset="0"/>
                  <a:cs typeface="Times New Roman" panose="02020603050405020304" pitchFamily="18" charset="0"/>
                </a:rPr>
                <a:t>15</a:t>
              </a:r>
              <a:r>
                <a:rPr lang="en-US" dirty="0" smtClean="0">
                  <a:latin typeface="Times New Roman" panose="02020603050405020304" pitchFamily="18" charset="0"/>
                  <a:cs typeface="Times New Roman" panose="02020603050405020304" pitchFamily="18" charset="0"/>
                </a:rPr>
                <a:t>) Watt</a:t>
              </a:r>
              <a:endParaRPr lang="en-US" dirty="0">
                <a:latin typeface="Times New Roman" panose="02020603050405020304" pitchFamily="18" charset="0"/>
                <a:cs typeface="Times New Roman" panose="02020603050405020304" pitchFamily="18" charset="0"/>
              </a:endParaRPr>
            </a:p>
          </p:txBody>
        </p:sp>
      </p:grpSp>
      <p:pic>
        <p:nvPicPr>
          <p:cNvPr id="2050" name="Picture 2" descr="Bildergebnis für peta watt laser">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0000" y="5580000"/>
            <a:ext cx="1508760" cy="571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8000" y="5580000"/>
            <a:ext cx="970974" cy="58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3240000" y="5580000"/>
            <a:ext cx="468398" cy="461665"/>
          </a:xfrm>
          <a:prstGeom prst="rect">
            <a:avLst/>
          </a:prstGeom>
          <a:noFill/>
        </p:spPr>
        <p:txBody>
          <a:bodyPr wrap="none" rtlCol="0">
            <a:spAutoFit/>
          </a:bodyPr>
          <a:lstStyle/>
          <a:p>
            <a:r>
              <a:rPr lang="de-DE" sz="2400" dirty="0" smtClean="0">
                <a:latin typeface="Times New Roman" panose="02020603050405020304" pitchFamily="18" charset="0"/>
                <a:cs typeface="Times New Roman" panose="02020603050405020304" pitchFamily="18" charset="0"/>
              </a:rPr>
              <a:t>@</a:t>
            </a:r>
            <a:endParaRPr lang="de-DE" sz="2400" dirty="0">
              <a:latin typeface="Times New Roman" panose="02020603050405020304" pitchFamily="18" charset="0"/>
              <a:cs typeface="Times New Roman" panose="02020603050405020304" pitchFamily="18" charset="0"/>
            </a:endParaRPr>
          </a:p>
        </p:txBody>
      </p:sp>
      <p:sp>
        <p:nvSpPr>
          <p:cNvPr id="7" name="Textfeld 6"/>
          <p:cNvSpPr txBox="1"/>
          <p:nvPr/>
        </p:nvSpPr>
        <p:spPr>
          <a:xfrm>
            <a:off x="4878145" y="5580000"/>
            <a:ext cx="3873176"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e</a:t>
            </a:r>
            <a:r>
              <a:rPr lang="en-US" sz="2000" dirty="0" smtClean="0">
                <a:latin typeface="Times New Roman" panose="02020603050405020304" pitchFamily="18" charset="0"/>
                <a:cs typeface="Times New Roman" panose="02020603050405020304" pitchFamily="18" charset="0"/>
              </a:rPr>
              <a:t>xtreme </a:t>
            </a:r>
            <a:r>
              <a:rPr lang="en-US" sz="2400" b="1" dirty="0" smtClean="0">
                <a:solidFill>
                  <a:srgbClr val="FF6600"/>
                </a:solidFill>
                <a:latin typeface="Times New Roman" panose="02020603050405020304" pitchFamily="18" charset="0"/>
                <a:cs typeface="Times New Roman" panose="02020603050405020304" pitchFamily="18" charset="0"/>
              </a:rPr>
              <a:t>l</a:t>
            </a:r>
            <a:r>
              <a:rPr lang="en-US" sz="2000" dirty="0" smtClean="0">
                <a:latin typeface="Times New Roman" panose="02020603050405020304" pitchFamily="18" charset="0"/>
                <a:cs typeface="Times New Roman" panose="02020603050405020304" pitchFamily="18" charset="0"/>
              </a:rPr>
              <a:t>ight </a:t>
            </a:r>
            <a:r>
              <a:rPr lang="en-US" sz="2400" b="1" dirty="0" smtClean="0">
                <a:latin typeface="Times New Roman" panose="02020603050405020304" pitchFamily="18" charset="0"/>
                <a:cs typeface="Times New Roman" panose="02020603050405020304" pitchFamily="18" charset="0"/>
              </a:rPr>
              <a:t>i</a:t>
            </a:r>
            <a:r>
              <a:rPr lang="en-US" sz="2000" dirty="0" smtClean="0">
                <a:latin typeface="Times New Roman" panose="02020603050405020304" pitchFamily="18" charset="0"/>
                <a:cs typeface="Times New Roman" panose="02020603050405020304" pitchFamily="18" charset="0"/>
              </a:rPr>
              <a:t>nfrastructure, Europe</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78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Compton scattering and inverse Compton scattering</a:t>
            </a:r>
            <a:endParaRPr lang="en-US" dirty="0"/>
          </a:p>
        </p:txBody>
      </p:sp>
      <p:pic>
        <p:nvPicPr>
          <p:cNvPr id="1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900000"/>
            <a:ext cx="2181225"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8"/>
          <p:cNvSpPr txBox="1">
            <a:spLocks noChangeArrowheads="1"/>
          </p:cNvSpPr>
          <p:nvPr/>
        </p:nvSpPr>
        <p:spPr bwMode="auto">
          <a:xfrm>
            <a:off x="3995936" y="900000"/>
            <a:ext cx="5148064" cy="1107996"/>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003399"/>
              </a:buClr>
              <a:buChar char="•"/>
              <a:defRPr sz="2000">
                <a:solidFill>
                  <a:srgbClr val="003399"/>
                </a:solidFill>
                <a:latin typeface="Arial" charset="0"/>
              </a:defRPr>
            </a:lvl1pPr>
            <a:lvl2pPr marL="742950" indent="-285750" eaLnBrk="0" hangingPunct="0">
              <a:spcBef>
                <a:spcPct val="20000"/>
              </a:spcBef>
              <a:buClr>
                <a:srgbClr val="000000"/>
              </a:buClr>
              <a:buChar char="-"/>
              <a:defRPr sz="2000">
                <a:solidFill>
                  <a:srgbClr val="000000"/>
                </a:solidFill>
                <a:latin typeface="Arial" charset="0"/>
              </a:defRPr>
            </a:lvl2pPr>
            <a:lvl3pPr marL="1143000" indent="-228600" eaLnBrk="0" hangingPunct="0">
              <a:spcBef>
                <a:spcPct val="20000"/>
              </a:spcBef>
              <a:buClr>
                <a:srgbClr val="000000"/>
              </a:buClr>
              <a:buChar char="•"/>
              <a:defRPr>
                <a:solidFill>
                  <a:srgbClr val="000000"/>
                </a:solidFill>
                <a:latin typeface="Arial" charset="0"/>
              </a:defRPr>
            </a:lvl3pPr>
            <a:lvl4pPr marL="1600200" indent="-228600" eaLnBrk="0" hangingPunct="0">
              <a:spcBef>
                <a:spcPct val="20000"/>
              </a:spcBef>
              <a:buClr>
                <a:srgbClr val="000000"/>
              </a:buClr>
              <a:buChar char="•"/>
              <a:defRPr sz="1600">
                <a:solidFill>
                  <a:srgbClr val="000000"/>
                </a:solidFill>
                <a:latin typeface="Arial" charset="0"/>
              </a:defRPr>
            </a:lvl4pPr>
            <a:lvl5pPr marL="2057400" indent="-228600" eaLnBrk="0" hangingPunct="0">
              <a:spcBef>
                <a:spcPct val="20000"/>
              </a:spcBef>
              <a:buClr>
                <a:srgbClr val="000000"/>
              </a:buClr>
              <a:buChar char="•"/>
              <a:defRPr sz="1600">
                <a:solidFill>
                  <a:srgbClr val="000000"/>
                </a:solidFill>
                <a:latin typeface="Arial" charset="0"/>
              </a:defRPr>
            </a:lvl5pPr>
            <a:lvl6pPr marL="2514600" indent="-228600" eaLnBrk="0" fontAlgn="base" hangingPunct="0">
              <a:spcBef>
                <a:spcPct val="20000"/>
              </a:spcBef>
              <a:spcAft>
                <a:spcPct val="0"/>
              </a:spcAft>
              <a:buClr>
                <a:srgbClr val="000000"/>
              </a:buClr>
              <a:buChar char="•"/>
              <a:defRPr sz="1600">
                <a:solidFill>
                  <a:srgbClr val="000000"/>
                </a:solidFill>
                <a:latin typeface="Arial" charset="0"/>
              </a:defRPr>
            </a:lvl6pPr>
            <a:lvl7pPr marL="2971800" indent="-228600" eaLnBrk="0" fontAlgn="base" hangingPunct="0">
              <a:spcBef>
                <a:spcPct val="20000"/>
              </a:spcBef>
              <a:spcAft>
                <a:spcPct val="0"/>
              </a:spcAft>
              <a:buClr>
                <a:srgbClr val="000000"/>
              </a:buClr>
              <a:buChar char="•"/>
              <a:defRPr sz="1600">
                <a:solidFill>
                  <a:srgbClr val="000000"/>
                </a:solidFill>
                <a:latin typeface="Arial" charset="0"/>
              </a:defRPr>
            </a:lvl7pPr>
            <a:lvl8pPr marL="3429000" indent="-228600" eaLnBrk="0" fontAlgn="base" hangingPunct="0">
              <a:spcBef>
                <a:spcPct val="20000"/>
              </a:spcBef>
              <a:spcAft>
                <a:spcPct val="0"/>
              </a:spcAft>
              <a:buClr>
                <a:srgbClr val="000000"/>
              </a:buClr>
              <a:buChar char="•"/>
              <a:defRPr sz="1600">
                <a:solidFill>
                  <a:srgbClr val="000000"/>
                </a:solidFill>
                <a:latin typeface="Arial" charset="0"/>
              </a:defRPr>
            </a:lvl8pPr>
            <a:lvl9pPr marL="3886200" indent="-228600" eaLnBrk="0" fontAlgn="base" hangingPunct="0">
              <a:spcBef>
                <a:spcPct val="20000"/>
              </a:spcBef>
              <a:spcAft>
                <a:spcPct val="0"/>
              </a:spcAft>
              <a:buClr>
                <a:srgbClr val="000000"/>
              </a:buClr>
              <a:buChar char="•"/>
              <a:defRPr sz="1600">
                <a:solidFill>
                  <a:srgbClr val="000000"/>
                </a:solidFill>
                <a:latin typeface="Arial" charset="0"/>
              </a:defRPr>
            </a:lvl9pPr>
          </a:lstStyle>
          <a:p>
            <a:pPr eaLnBrk="1" hangingPunct="1">
              <a:spcBef>
                <a:spcPct val="0"/>
              </a:spcBef>
              <a:buClr>
                <a:srgbClr val="0000CC"/>
              </a:buClr>
              <a:buFont typeface="Wingdings" pitchFamily="2" charset="2"/>
              <a:buNone/>
            </a:pPr>
            <a:r>
              <a:rPr lang="en-US" altLang="de-DE" sz="1600" b="1" dirty="0">
                <a:solidFill>
                  <a:srgbClr val="000000"/>
                </a:solidFill>
                <a:latin typeface="Times New Roman" pitchFamily="18" charset="0"/>
              </a:rPr>
              <a:t>Compton scattering:</a:t>
            </a:r>
          </a:p>
          <a:p>
            <a:pPr eaLnBrk="1" hangingPunct="1">
              <a:spcBef>
                <a:spcPct val="0"/>
              </a:spcBef>
              <a:buClr>
                <a:srgbClr val="0000CC"/>
              </a:buClr>
              <a:buFont typeface="Wingdings" pitchFamily="2" charset="2"/>
              <a:buNone/>
            </a:pPr>
            <a:endParaRPr lang="en-US" altLang="de-DE" sz="800" dirty="0" smtClean="0">
              <a:solidFill>
                <a:srgbClr val="000000"/>
              </a:solidFill>
              <a:latin typeface="Times New Roman" pitchFamily="18" charset="0"/>
            </a:endParaRPr>
          </a:p>
          <a:p>
            <a:pPr marL="285750" indent="-285750" eaLnBrk="1" hangingPunct="1">
              <a:spcBef>
                <a:spcPct val="0"/>
              </a:spcBef>
              <a:buClr>
                <a:srgbClr val="0000CC"/>
              </a:buClr>
              <a:buFont typeface="Wingdings" panose="05000000000000000000" pitchFamily="2" charset="2"/>
              <a:buChar char="§"/>
            </a:pPr>
            <a:r>
              <a:rPr lang="en-US" altLang="de-DE" sz="1400" dirty="0" smtClean="0">
                <a:solidFill>
                  <a:srgbClr val="000000"/>
                </a:solidFill>
                <a:latin typeface="Times New Roman" pitchFamily="18" charset="0"/>
              </a:rPr>
              <a:t>Elastic </a:t>
            </a:r>
            <a:r>
              <a:rPr lang="en-US" altLang="de-DE" sz="1400" dirty="0">
                <a:solidFill>
                  <a:srgbClr val="000000"/>
                </a:solidFill>
                <a:latin typeface="Times New Roman" pitchFamily="18" charset="0"/>
              </a:rPr>
              <a:t>scattering of </a:t>
            </a:r>
            <a:r>
              <a:rPr lang="en-US" altLang="de-DE" sz="1400" dirty="0" smtClean="0">
                <a:solidFill>
                  <a:srgbClr val="000000"/>
                </a:solidFill>
                <a:latin typeface="Times New Roman" pitchFamily="18" charset="0"/>
              </a:rPr>
              <a:t>a high-energy </a:t>
            </a:r>
            <a:r>
              <a:rPr lang="el-GR" altLang="de-DE" sz="1400" dirty="0" smtClean="0">
                <a:solidFill>
                  <a:srgbClr val="000000"/>
                </a:solidFill>
                <a:latin typeface="Times New Roman" pitchFamily="18" charset="0"/>
                <a:cs typeface="Times New Roman" pitchFamily="18" charset="0"/>
              </a:rPr>
              <a:t>γ</a:t>
            </a:r>
            <a:r>
              <a:rPr lang="en-US" altLang="de-DE" sz="1400" dirty="0" smtClean="0">
                <a:solidFill>
                  <a:srgbClr val="000000"/>
                </a:solidFill>
                <a:latin typeface="Times New Roman" pitchFamily="18" charset="0"/>
                <a:cs typeface="Times New Roman" pitchFamily="18" charset="0"/>
              </a:rPr>
              <a:t>-ray on a free electron. </a:t>
            </a:r>
          </a:p>
          <a:p>
            <a:pPr marL="285750" indent="-285750" eaLnBrk="1" hangingPunct="1">
              <a:spcBef>
                <a:spcPct val="0"/>
              </a:spcBef>
              <a:buClr>
                <a:srgbClr val="0000CC"/>
              </a:buClr>
              <a:buFont typeface="Wingdings" panose="05000000000000000000" pitchFamily="2" charset="2"/>
              <a:buChar char="§"/>
            </a:pPr>
            <a:r>
              <a:rPr lang="en-US" altLang="de-DE" sz="1400" b="1" dirty="0" smtClean="0">
                <a:solidFill>
                  <a:srgbClr val="0000CC"/>
                </a:solidFill>
                <a:latin typeface="Times New Roman" pitchFamily="18" charset="0"/>
                <a:cs typeface="Times New Roman" pitchFamily="18" charset="0"/>
              </a:rPr>
              <a:t>A fraction of the  </a:t>
            </a:r>
            <a:r>
              <a:rPr lang="el-GR" altLang="de-DE" sz="1400" b="1" dirty="0" smtClean="0">
                <a:solidFill>
                  <a:srgbClr val="0000CC"/>
                </a:solidFill>
                <a:latin typeface="Times New Roman" pitchFamily="18" charset="0"/>
                <a:cs typeface="Times New Roman" pitchFamily="18" charset="0"/>
              </a:rPr>
              <a:t>γ</a:t>
            </a:r>
            <a:r>
              <a:rPr lang="en-US" altLang="de-DE" sz="1400" b="1" dirty="0" smtClean="0">
                <a:solidFill>
                  <a:srgbClr val="0000CC"/>
                </a:solidFill>
                <a:latin typeface="Times New Roman" pitchFamily="18" charset="0"/>
                <a:cs typeface="Times New Roman" pitchFamily="18" charset="0"/>
              </a:rPr>
              <a:t>-ray energy is transferred to the electron.</a:t>
            </a:r>
            <a:r>
              <a:rPr lang="en-US" altLang="de-DE" sz="1400" dirty="0" smtClean="0">
                <a:solidFill>
                  <a:srgbClr val="000000"/>
                </a:solidFill>
                <a:latin typeface="Times New Roman" pitchFamily="18" charset="0"/>
                <a:cs typeface="Times New Roman" pitchFamily="18" charset="0"/>
              </a:rPr>
              <a:t> </a:t>
            </a:r>
          </a:p>
          <a:p>
            <a:pPr marL="285750" indent="-285750" eaLnBrk="1" hangingPunct="1">
              <a:spcBef>
                <a:spcPct val="0"/>
              </a:spcBef>
              <a:buClr>
                <a:srgbClr val="0000CC"/>
              </a:buClr>
              <a:buFont typeface="Wingdings" panose="05000000000000000000" pitchFamily="2" charset="2"/>
              <a:buChar char="§"/>
            </a:pPr>
            <a:r>
              <a:rPr lang="en-US" altLang="de-DE" sz="1400" dirty="0" smtClean="0">
                <a:solidFill>
                  <a:srgbClr val="000000"/>
                </a:solidFill>
                <a:latin typeface="Times New Roman" pitchFamily="18" charset="0"/>
                <a:cs typeface="Times New Roman" pitchFamily="18" charset="0"/>
              </a:rPr>
              <a:t>The wave length of the scattered </a:t>
            </a:r>
            <a:r>
              <a:rPr lang="el-GR" altLang="de-DE" sz="1400" dirty="0" smtClean="0">
                <a:solidFill>
                  <a:srgbClr val="000000"/>
                </a:solidFill>
                <a:latin typeface="Times New Roman" pitchFamily="18" charset="0"/>
                <a:cs typeface="Times New Roman" pitchFamily="18" charset="0"/>
              </a:rPr>
              <a:t>γ</a:t>
            </a:r>
            <a:r>
              <a:rPr lang="en-US" altLang="de-DE" sz="1400" dirty="0" smtClean="0">
                <a:solidFill>
                  <a:srgbClr val="000000"/>
                </a:solidFill>
                <a:latin typeface="Times New Roman" pitchFamily="18" charset="0"/>
                <a:cs typeface="Times New Roman" pitchFamily="18" charset="0"/>
              </a:rPr>
              <a:t>-ray is increased: </a:t>
            </a:r>
            <a:r>
              <a:rPr lang="el-GR" altLang="de-DE" sz="1400" dirty="0" smtClean="0">
                <a:solidFill>
                  <a:srgbClr val="000000"/>
                </a:solidFill>
                <a:latin typeface="Times New Roman" pitchFamily="18" charset="0"/>
                <a:cs typeface="Times New Roman" pitchFamily="18" charset="0"/>
              </a:rPr>
              <a:t>λ</a:t>
            </a:r>
            <a:r>
              <a:rPr lang="de-DE" altLang="de-DE" sz="1400" dirty="0">
                <a:solidFill>
                  <a:srgbClr val="000000"/>
                </a:solidFill>
                <a:latin typeface="Times New Roman" pitchFamily="18" charset="0"/>
                <a:cs typeface="Times New Roman" pitchFamily="18" charset="0"/>
              </a:rPr>
              <a:t>‘ &gt; </a:t>
            </a:r>
            <a:r>
              <a:rPr lang="el-GR" altLang="de-DE" sz="1400" dirty="0">
                <a:solidFill>
                  <a:srgbClr val="000000"/>
                </a:solidFill>
                <a:latin typeface="Times New Roman" pitchFamily="18" charset="0"/>
                <a:cs typeface="Times New Roman" pitchFamily="18" charset="0"/>
              </a:rPr>
              <a:t>λ</a:t>
            </a:r>
            <a:r>
              <a:rPr lang="de-DE" altLang="de-DE" sz="1400" dirty="0">
                <a:solidFill>
                  <a:srgbClr val="000000"/>
                </a:solidFill>
                <a:latin typeface="Times New Roman" pitchFamily="18" charset="0"/>
                <a:cs typeface="Times New Roman" pitchFamily="18" charset="0"/>
              </a:rPr>
              <a:t>.</a:t>
            </a:r>
            <a:endParaRPr lang="el-GR" altLang="de-DE" sz="1400" dirty="0">
              <a:solidFill>
                <a:srgbClr val="000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9" name="Textfeld 8"/>
              <p:cNvSpPr txBox="1"/>
              <p:nvPr/>
            </p:nvSpPr>
            <p:spPr>
              <a:xfrm>
                <a:off x="4320000" y="2052000"/>
                <a:ext cx="118917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solidFill>
                            <a:srgbClr val="0000CC"/>
                          </a:solidFill>
                          <a:latin typeface="Cambria Math"/>
                        </a:rPr>
                        <m:t>h</m:t>
                      </m:r>
                      <m:r>
                        <a:rPr lang="de-DE" sz="1600" b="0" i="1" smtClean="0">
                          <a:solidFill>
                            <a:srgbClr val="0000CC"/>
                          </a:solidFill>
                          <a:latin typeface="Cambria Math"/>
                          <a:ea typeface="Cambria Math"/>
                        </a:rPr>
                        <m:t>𝜈</m:t>
                      </m:r>
                      <m:r>
                        <a:rPr lang="de-DE" sz="1600" b="0" i="1" smtClean="0">
                          <a:solidFill>
                            <a:srgbClr val="0000CC"/>
                          </a:solidFill>
                          <a:latin typeface="Cambria Math"/>
                          <a:ea typeface="Cambria Math"/>
                        </a:rPr>
                        <m:t>≥</m:t>
                      </m:r>
                      <m:sSub>
                        <m:sSubPr>
                          <m:ctrlPr>
                            <a:rPr lang="de-DE" sz="1600" b="0" i="1" smtClean="0">
                              <a:solidFill>
                                <a:srgbClr val="0000CC"/>
                              </a:solidFill>
                              <a:latin typeface="Cambria Math"/>
                              <a:ea typeface="Cambria Math"/>
                            </a:rPr>
                          </m:ctrlPr>
                        </m:sSubPr>
                        <m:e>
                          <m:r>
                            <a:rPr lang="de-DE" sz="1600" b="0" i="1" smtClean="0">
                              <a:solidFill>
                                <a:srgbClr val="0000CC"/>
                              </a:solidFill>
                              <a:latin typeface="Cambria Math"/>
                              <a:ea typeface="Cambria Math"/>
                            </a:rPr>
                            <m:t>𝑚</m:t>
                          </m:r>
                        </m:e>
                        <m:sub>
                          <m:r>
                            <a:rPr lang="de-DE" sz="1600" b="0" i="1" smtClean="0">
                              <a:solidFill>
                                <a:srgbClr val="0000CC"/>
                              </a:solidFill>
                              <a:latin typeface="Cambria Math"/>
                              <a:ea typeface="Cambria Math"/>
                            </a:rPr>
                            <m:t>𝑒</m:t>
                          </m:r>
                        </m:sub>
                      </m:sSub>
                      <m:sSup>
                        <m:sSupPr>
                          <m:ctrlPr>
                            <a:rPr lang="de-DE" sz="1600" b="0" i="1" smtClean="0">
                              <a:solidFill>
                                <a:srgbClr val="0000CC"/>
                              </a:solidFill>
                              <a:latin typeface="Cambria Math"/>
                              <a:ea typeface="Cambria Math"/>
                            </a:rPr>
                          </m:ctrlPr>
                        </m:sSupPr>
                        <m:e>
                          <m:r>
                            <a:rPr lang="de-DE" sz="1600" b="0" i="1" smtClean="0">
                              <a:solidFill>
                                <a:srgbClr val="0000CC"/>
                              </a:solidFill>
                              <a:latin typeface="Cambria Math"/>
                              <a:ea typeface="Cambria Math"/>
                            </a:rPr>
                            <m:t>𝑐</m:t>
                          </m:r>
                        </m:e>
                        <m:sup>
                          <m:r>
                            <a:rPr lang="de-DE" sz="1600" b="0" i="1" smtClean="0">
                              <a:solidFill>
                                <a:srgbClr val="0000CC"/>
                              </a:solidFill>
                              <a:latin typeface="Cambria Math"/>
                              <a:ea typeface="Cambria Math"/>
                            </a:rPr>
                            <m:t>2</m:t>
                          </m:r>
                        </m:sup>
                      </m:sSup>
                    </m:oMath>
                  </m:oMathPara>
                </a14:m>
                <a:endParaRPr lang="de-DE" sz="1600" dirty="0">
                  <a:solidFill>
                    <a:srgbClr val="0000CC"/>
                  </a:solidFill>
                </a:endParaRPr>
              </a:p>
            </p:txBody>
          </p:sp>
        </mc:Choice>
        <mc:Fallback xmlns="">
          <p:sp>
            <p:nvSpPr>
              <p:cNvPr id="9" name="Textfeld 8"/>
              <p:cNvSpPr txBox="1">
                <a:spLocks noRot="1" noChangeAspect="1" noMove="1" noResize="1" noEditPoints="1" noAdjustHandles="1" noChangeArrowheads="1" noChangeShapeType="1" noTextEdit="1"/>
              </p:cNvSpPr>
              <p:nvPr/>
            </p:nvSpPr>
            <p:spPr>
              <a:xfrm>
                <a:off x="4320000" y="2052000"/>
                <a:ext cx="1189172" cy="338554"/>
              </a:xfrm>
              <a:prstGeom prst="rect">
                <a:avLst/>
              </a:prstGeom>
              <a:blipFill rotWithShape="1">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Textfeld 12"/>
              <p:cNvSpPr txBox="1"/>
              <p:nvPr/>
            </p:nvSpPr>
            <p:spPr>
              <a:xfrm>
                <a:off x="4320000" y="3024000"/>
                <a:ext cx="2633221" cy="842538"/>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600" b="0" i="1" smtClean="0">
                              <a:solidFill>
                                <a:srgbClr val="0000CC"/>
                              </a:solidFill>
                              <a:latin typeface="Cambria Math"/>
                            </a:rPr>
                          </m:ctrlPr>
                        </m:sSubSupPr>
                        <m:e>
                          <m:r>
                            <a:rPr lang="de-DE" sz="1600" b="0" i="1" smtClean="0">
                              <a:solidFill>
                                <a:srgbClr val="0000CC"/>
                              </a:solidFill>
                              <a:latin typeface="Cambria Math"/>
                            </a:rPr>
                            <m:t>𝐸</m:t>
                          </m:r>
                        </m:e>
                        <m:sub>
                          <m:r>
                            <a:rPr lang="de-DE" sz="1600" i="1">
                              <a:solidFill>
                                <a:srgbClr val="0000CC"/>
                              </a:solidFill>
                              <a:latin typeface="Cambria Math"/>
                              <a:ea typeface="Cambria Math"/>
                            </a:rPr>
                            <m:t>𝛾</m:t>
                          </m:r>
                        </m:sub>
                        <m:sup>
                          <m:r>
                            <a:rPr lang="de-DE" sz="1600" b="0" i="1" smtClean="0">
                              <a:solidFill>
                                <a:srgbClr val="0000CC"/>
                              </a:solidFill>
                              <a:latin typeface="Cambria Math"/>
                            </a:rPr>
                            <m:t>′</m:t>
                          </m:r>
                        </m:sup>
                      </m:sSubSup>
                      <m:r>
                        <a:rPr lang="de-DE" sz="1600" b="0" i="1" smtClean="0">
                          <a:solidFill>
                            <a:srgbClr val="0000CC"/>
                          </a:solidFill>
                          <a:latin typeface="Cambria Math"/>
                        </a:rPr>
                        <m:t>=</m:t>
                      </m:r>
                      <m:f>
                        <m:fPr>
                          <m:ctrlPr>
                            <a:rPr lang="de-DE" sz="1600" b="0" i="1" smtClean="0">
                              <a:solidFill>
                                <a:srgbClr val="0000CC"/>
                              </a:solidFill>
                              <a:latin typeface="Cambria Math"/>
                            </a:rPr>
                          </m:ctrlPr>
                        </m:fPr>
                        <m:num>
                          <m:sSub>
                            <m:sSubPr>
                              <m:ctrlPr>
                                <a:rPr lang="de-DE" sz="1600" b="0" i="1" smtClean="0">
                                  <a:solidFill>
                                    <a:srgbClr val="0000CC"/>
                                  </a:solidFill>
                                  <a:latin typeface="Cambria Math"/>
                                </a:rPr>
                              </m:ctrlPr>
                            </m:sSubPr>
                            <m:e>
                              <m:r>
                                <a:rPr lang="de-DE" sz="1600" b="0" i="1" smtClean="0">
                                  <a:solidFill>
                                    <a:srgbClr val="0000CC"/>
                                  </a:solidFill>
                                  <a:latin typeface="Cambria Math"/>
                                </a:rPr>
                                <m:t>𝐸</m:t>
                              </m:r>
                            </m:e>
                            <m:sub>
                              <m:r>
                                <a:rPr lang="de-DE" sz="1600" b="0" i="1" smtClean="0">
                                  <a:solidFill>
                                    <a:srgbClr val="0000CC"/>
                                  </a:solidFill>
                                  <a:latin typeface="Cambria Math"/>
                                  <a:ea typeface="Cambria Math"/>
                                </a:rPr>
                                <m:t>𝛾</m:t>
                              </m:r>
                            </m:sub>
                          </m:sSub>
                        </m:num>
                        <m:den>
                          <m:r>
                            <a:rPr lang="de-DE" sz="1600" b="0" i="1" smtClean="0">
                              <a:solidFill>
                                <a:srgbClr val="0000CC"/>
                              </a:solidFill>
                              <a:latin typeface="Cambria Math"/>
                            </a:rPr>
                            <m:t>1+</m:t>
                          </m:r>
                          <m:f>
                            <m:fPr>
                              <m:ctrlPr>
                                <a:rPr lang="de-DE" sz="1600" b="0" i="1" smtClean="0">
                                  <a:solidFill>
                                    <a:srgbClr val="0000CC"/>
                                  </a:solidFill>
                                  <a:latin typeface="Cambria Math"/>
                                </a:rPr>
                              </m:ctrlPr>
                            </m:fPr>
                            <m:num>
                              <m:sSub>
                                <m:sSubPr>
                                  <m:ctrlPr>
                                    <a:rPr lang="de-DE" sz="1600" b="0" i="1" smtClean="0">
                                      <a:solidFill>
                                        <a:srgbClr val="0000CC"/>
                                      </a:solidFill>
                                      <a:latin typeface="Cambria Math"/>
                                    </a:rPr>
                                  </m:ctrlPr>
                                </m:sSubPr>
                                <m:e>
                                  <m:r>
                                    <a:rPr lang="de-DE" sz="1600" b="0" i="1" smtClean="0">
                                      <a:solidFill>
                                        <a:srgbClr val="0000CC"/>
                                      </a:solidFill>
                                      <a:latin typeface="Cambria Math"/>
                                    </a:rPr>
                                    <m:t>𝐸</m:t>
                                  </m:r>
                                </m:e>
                                <m:sub>
                                  <m:r>
                                    <a:rPr lang="de-DE" sz="1600" b="0" i="1" smtClean="0">
                                      <a:solidFill>
                                        <a:srgbClr val="0000CC"/>
                                      </a:solidFill>
                                      <a:latin typeface="Cambria Math"/>
                                      <a:ea typeface="Cambria Math"/>
                                    </a:rPr>
                                    <m:t>𝛾</m:t>
                                  </m:r>
                                </m:sub>
                              </m:sSub>
                            </m:num>
                            <m:den>
                              <m:sSub>
                                <m:sSubPr>
                                  <m:ctrlPr>
                                    <a:rPr lang="de-DE" sz="1600" b="0" i="1" smtClean="0">
                                      <a:solidFill>
                                        <a:srgbClr val="0000CC"/>
                                      </a:solidFill>
                                      <a:latin typeface="Cambria Math"/>
                                    </a:rPr>
                                  </m:ctrlPr>
                                </m:sSubPr>
                                <m:e>
                                  <m:r>
                                    <a:rPr lang="de-DE" sz="1600" b="0" i="1" smtClean="0">
                                      <a:solidFill>
                                        <a:srgbClr val="0000CC"/>
                                      </a:solidFill>
                                      <a:latin typeface="Cambria Math"/>
                                    </a:rPr>
                                    <m:t>𝑚</m:t>
                                  </m:r>
                                </m:e>
                                <m:sub>
                                  <m:r>
                                    <a:rPr lang="de-DE" sz="1600" b="0" i="1" smtClean="0">
                                      <a:solidFill>
                                        <a:srgbClr val="0000CC"/>
                                      </a:solidFill>
                                      <a:latin typeface="Cambria Math"/>
                                    </a:rPr>
                                    <m:t>𝑒</m:t>
                                  </m:r>
                                </m:sub>
                              </m:sSub>
                              <m:sSup>
                                <m:sSupPr>
                                  <m:ctrlPr>
                                    <a:rPr lang="de-DE" sz="1600" b="0" i="1" smtClean="0">
                                      <a:solidFill>
                                        <a:srgbClr val="0000CC"/>
                                      </a:solidFill>
                                      <a:latin typeface="Cambria Math"/>
                                    </a:rPr>
                                  </m:ctrlPr>
                                </m:sSupPr>
                                <m:e>
                                  <m:r>
                                    <a:rPr lang="de-DE" sz="1600" b="0" i="1" smtClean="0">
                                      <a:solidFill>
                                        <a:srgbClr val="0000CC"/>
                                      </a:solidFill>
                                      <a:latin typeface="Cambria Math"/>
                                    </a:rPr>
                                    <m:t>𝑐</m:t>
                                  </m:r>
                                </m:e>
                                <m:sup>
                                  <m:r>
                                    <a:rPr lang="de-DE" sz="1600" b="0" i="1" smtClean="0">
                                      <a:solidFill>
                                        <a:srgbClr val="0000CC"/>
                                      </a:solidFill>
                                      <a:latin typeface="Cambria Math"/>
                                    </a:rPr>
                                    <m:t>2</m:t>
                                  </m:r>
                                </m:sup>
                              </m:sSup>
                            </m:den>
                          </m:f>
                          <m:r>
                            <a:rPr lang="de-DE" sz="1600" b="0" i="1" smtClean="0">
                              <a:solidFill>
                                <a:srgbClr val="0000CC"/>
                              </a:solidFill>
                              <a:latin typeface="Cambria Math"/>
                              <a:ea typeface="Cambria Math"/>
                            </a:rPr>
                            <m:t>∙</m:t>
                          </m:r>
                          <m:d>
                            <m:dPr>
                              <m:ctrlPr>
                                <a:rPr lang="de-DE" sz="1600" b="0" i="1" smtClean="0">
                                  <a:solidFill>
                                    <a:srgbClr val="0000CC"/>
                                  </a:solidFill>
                                  <a:latin typeface="Cambria Math"/>
                                  <a:ea typeface="Cambria Math"/>
                                </a:rPr>
                              </m:ctrlPr>
                            </m:dPr>
                            <m:e>
                              <m:r>
                                <a:rPr lang="de-DE" sz="1600" b="0" i="1" smtClean="0">
                                  <a:solidFill>
                                    <a:srgbClr val="0000CC"/>
                                  </a:solidFill>
                                  <a:latin typeface="Cambria Math"/>
                                  <a:ea typeface="Cambria Math"/>
                                </a:rPr>
                                <m:t>1−</m:t>
                              </m:r>
                              <m:r>
                                <a:rPr lang="de-DE" sz="1600" b="0" i="1" smtClean="0">
                                  <a:solidFill>
                                    <a:srgbClr val="0000CC"/>
                                  </a:solidFill>
                                  <a:latin typeface="Cambria Math"/>
                                  <a:ea typeface="Cambria Math"/>
                                </a:rPr>
                                <m:t>𝑐𝑜𝑠</m:t>
                              </m:r>
                              <m:r>
                                <a:rPr lang="de-DE" sz="1600" b="0" i="1" smtClean="0">
                                  <a:solidFill>
                                    <a:srgbClr val="0000CC"/>
                                  </a:solidFill>
                                  <a:latin typeface="Cambria Math"/>
                                  <a:ea typeface="Cambria Math"/>
                                </a:rPr>
                                <m:t>𝜃</m:t>
                              </m:r>
                            </m:e>
                          </m:d>
                        </m:den>
                      </m:f>
                    </m:oMath>
                  </m:oMathPara>
                </a14:m>
                <a:endParaRPr lang="de-DE" sz="1600" dirty="0"/>
              </a:p>
            </p:txBody>
          </p:sp>
        </mc:Choice>
        <mc:Fallback xmlns="">
          <p:sp>
            <p:nvSpPr>
              <p:cNvPr id="13" name="Textfeld 12"/>
              <p:cNvSpPr txBox="1">
                <a:spLocks noRot="1" noChangeAspect="1" noMove="1" noResize="1" noEditPoints="1" noAdjustHandles="1" noChangeArrowheads="1" noChangeShapeType="1" noTextEdit="1"/>
              </p:cNvSpPr>
              <p:nvPr/>
            </p:nvSpPr>
            <p:spPr>
              <a:xfrm>
                <a:off x="4320000" y="3024000"/>
                <a:ext cx="2633221" cy="842538"/>
              </a:xfrm>
              <a:prstGeom prst="rect">
                <a:avLst/>
              </a:prstGeom>
              <a:blipFill rotWithShape="1">
                <a:blip r:embed="rId5"/>
                <a:stretch>
                  <a:fillRect/>
                </a:stretch>
              </a:blipFill>
              <a:ln>
                <a:solidFill>
                  <a:srgbClr val="FF0000"/>
                </a:solidFill>
              </a:ln>
            </p:spPr>
            <p:txBody>
              <a:bodyPr/>
              <a:lstStyle/>
              <a:p>
                <a:r>
                  <a:rPr lang="de-DE">
                    <a:noFill/>
                  </a:rPr>
                  <a:t> </a:t>
                </a:r>
              </a:p>
            </p:txBody>
          </p:sp>
        </mc:Fallback>
      </mc:AlternateContent>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00000"/>
            <a:ext cx="3686175"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18"/>
          <p:cNvSpPr txBox="1">
            <a:spLocks noChangeArrowheads="1"/>
          </p:cNvSpPr>
          <p:nvPr/>
        </p:nvSpPr>
        <p:spPr bwMode="auto">
          <a:xfrm>
            <a:off x="3996000" y="4320000"/>
            <a:ext cx="5148064" cy="1107996"/>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003399"/>
              </a:buClr>
              <a:buChar char="•"/>
              <a:defRPr sz="2000">
                <a:solidFill>
                  <a:srgbClr val="003399"/>
                </a:solidFill>
                <a:latin typeface="Arial" charset="0"/>
              </a:defRPr>
            </a:lvl1pPr>
            <a:lvl2pPr marL="742950" indent="-285750" eaLnBrk="0" hangingPunct="0">
              <a:spcBef>
                <a:spcPct val="20000"/>
              </a:spcBef>
              <a:buClr>
                <a:srgbClr val="000000"/>
              </a:buClr>
              <a:buChar char="-"/>
              <a:defRPr sz="2000">
                <a:solidFill>
                  <a:srgbClr val="000000"/>
                </a:solidFill>
                <a:latin typeface="Arial" charset="0"/>
              </a:defRPr>
            </a:lvl2pPr>
            <a:lvl3pPr marL="1143000" indent="-228600" eaLnBrk="0" hangingPunct="0">
              <a:spcBef>
                <a:spcPct val="20000"/>
              </a:spcBef>
              <a:buClr>
                <a:srgbClr val="000000"/>
              </a:buClr>
              <a:buChar char="•"/>
              <a:defRPr>
                <a:solidFill>
                  <a:srgbClr val="000000"/>
                </a:solidFill>
                <a:latin typeface="Arial" charset="0"/>
              </a:defRPr>
            </a:lvl3pPr>
            <a:lvl4pPr marL="1600200" indent="-228600" eaLnBrk="0" hangingPunct="0">
              <a:spcBef>
                <a:spcPct val="20000"/>
              </a:spcBef>
              <a:buClr>
                <a:srgbClr val="000000"/>
              </a:buClr>
              <a:buChar char="•"/>
              <a:defRPr sz="1600">
                <a:solidFill>
                  <a:srgbClr val="000000"/>
                </a:solidFill>
                <a:latin typeface="Arial" charset="0"/>
              </a:defRPr>
            </a:lvl4pPr>
            <a:lvl5pPr marL="2057400" indent="-228600" eaLnBrk="0" hangingPunct="0">
              <a:spcBef>
                <a:spcPct val="20000"/>
              </a:spcBef>
              <a:buClr>
                <a:srgbClr val="000000"/>
              </a:buClr>
              <a:buChar char="•"/>
              <a:defRPr sz="1600">
                <a:solidFill>
                  <a:srgbClr val="000000"/>
                </a:solidFill>
                <a:latin typeface="Arial" charset="0"/>
              </a:defRPr>
            </a:lvl5pPr>
            <a:lvl6pPr marL="2514600" indent="-228600" eaLnBrk="0" fontAlgn="base" hangingPunct="0">
              <a:spcBef>
                <a:spcPct val="20000"/>
              </a:spcBef>
              <a:spcAft>
                <a:spcPct val="0"/>
              </a:spcAft>
              <a:buClr>
                <a:srgbClr val="000000"/>
              </a:buClr>
              <a:buChar char="•"/>
              <a:defRPr sz="1600">
                <a:solidFill>
                  <a:srgbClr val="000000"/>
                </a:solidFill>
                <a:latin typeface="Arial" charset="0"/>
              </a:defRPr>
            </a:lvl6pPr>
            <a:lvl7pPr marL="2971800" indent="-228600" eaLnBrk="0" fontAlgn="base" hangingPunct="0">
              <a:spcBef>
                <a:spcPct val="20000"/>
              </a:spcBef>
              <a:spcAft>
                <a:spcPct val="0"/>
              </a:spcAft>
              <a:buClr>
                <a:srgbClr val="000000"/>
              </a:buClr>
              <a:buChar char="•"/>
              <a:defRPr sz="1600">
                <a:solidFill>
                  <a:srgbClr val="000000"/>
                </a:solidFill>
                <a:latin typeface="Arial" charset="0"/>
              </a:defRPr>
            </a:lvl7pPr>
            <a:lvl8pPr marL="3429000" indent="-228600" eaLnBrk="0" fontAlgn="base" hangingPunct="0">
              <a:spcBef>
                <a:spcPct val="20000"/>
              </a:spcBef>
              <a:spcAft>
                <a:spcPct val="0"/>
              </a:spcAft>
              <a:buClr>
                <a:srgbClr val="000000"/>
              </a:buClr>
              <a:buChar char="•"/>
              <a:defRPr sz="1600">
                <a:solidFill>
                  <a:srgbClr val="000000"/>
                </a:solidFill>
                <a:latin typeface="Arial" charset="0"/>
              </a:defRPr>
            </a:lvl8pPr>
            <a:lvl9pPr marL="3886200" indent="-228600" eaLnBrk="0" fontAlgn="base" hangingPunct="0">
              <a:spcBef>
                <a:spcPct val="20000"/>
              </a:spcBef>
              <a:spcAft>
                <a:spcPct val="0"/>
              </a:spcAft>
              <a:buClr>
                <a:srgbClr val="000000"/>
              </a:buClr>
              <a:buChar char="•"/>
              <a:defRPr sz="1600">
                <a:solidFill>
                  <a:srgbClr val="000000"/>
                </a:solidFill>
                <a:latin typeface="Arial" charset="0"/>
              </a:defRPr>
            </a:lvl9pPr>
          </a:lstStyle>
          <a:p>
            <a:pPr eaLnBrk="1" hangingPunct="1">
              <a:spcBef>
                <a:spcPct val="0"/>
              </a:spcBef>
              <a:buClr>
                <a:srgbClr val="0000CC"/>
              </a:buClr>
              <a:buFont typeface="Wingdings" pitchFamily="2" charset="2"/>
              <a:buNone/>
            </a:pPr>
            <a:r>
              <a:rPr lang="en-US" altLang="de-DE" sz="1600" b="1" dirty="0" smtClean="0">
                <a:solidFill>
                  <a:srgbClr val="000000"/>
                </a:solidFill>
                <a:latin typeface="Times New Roman" pitchFamily="18" charset="0"/>
              </a:rPr>
              <a:t>Inverse Compton </a:t>
            </a:r>
            <a:r>
              <a:rPr lang="en-US" altLang="de-DE" sz="1600" b="1" dirty="0">
                <a:solidFill>
                  <a:srgbClr val="000000"/>
                </a:solidFill>
                <a:latin typeface="Times New Roman" pitchFamily="18" charset="0"/>
              </a:rPr>
              <a:t>scattering:</a:t>
            </a:r>
          </a:p>
          <a:p>
            <a:pPr eaLnBrk="1" hangingPunct="1">
              <a:spcBef>
                <a:spcPct val="0"/>
              </a:spcBef>
              <a:buClr>
                <a:srgbClr val="0000CC"/>
              </a:buClr>
              <a:buFont typeface="Wingdings" pitchFamily="2" charset="2"/>
              <a:buNone/>
            </a:pPr>
            <a:endParaRPr lang="en-US" altLang="de-DE" sz="800" dirty="0" smtClean="0">
              <a:solidFill>
                <a:srgbClr val="000000"/>
              </a:solidFill>
              <a:latin typeface="Times New Roman" pitchFamily="18" charset="0"/>
            </a:endParaRPr>
          </a:p>
          <a:p>
            <a:pPr marL="285750" indent="-285750" eaLnBrk="1" hangingPunct="1">
              <a:spcBef>
                <a:spcPct val="0"/>
              </a:spcBef>
              <a:buClr>
                <a:srgbClr val="0000CC"/>
              </a:buClr>
              <a:buFont typeface="Wingdings" panose="05000000000000000000" pitchFamily="2" charset="2"/>
              <a:buChar char="§"/>
            </a:pPr>
            <a:r>
              <a:rPr lang="en-US" altLang="de-DE" sz="1400" dirty="0">
                <a:solidFill>
                  <a:srgbClr val="000000"/>
                </a:solidFill>
                <a:latin typeface="Times New Roman" pitchFamily="18" charset="0"/>
              </a:rPr>
              <a:t>S</a:t>
            </a:r>
            <a:r>
              <a:rPr lang="en-US" altLang="de-DE" sz="1400" dirty="0" smtClean="0">
                <a:solidFill>
                  <a:srgbClr val="000000"/>
                </a:solidFill>
                <a:latin typeface="Times New Roman" pitchFamily="18" charset="0"/>
              </a:rPr>
              <a:t>cattering </a:t>
            </a:r>
            <a:r>
              <a:rPr lang="en-US" altLang="de-DE" sz="1400" dirty="0">
                <a:solidFill>
                  <a:srgbClr val="000000"/>
                </a:solidFill>
                <a:latin typeface="Times New Roman" pitchFamily="18" charset="0"/>
              </a:rPr>
              <a:t>of </a:t>
            </a:r>
            <a:r>
              <a:rPr lang="en-US" altLang="de-DE" sz="1400" dirty="0" smtClean="0">
                <a:solidFill>
                  <a:srgbClr val="000000"/>
                </a:solidFill>
                <a:latin typeface="Times New Roman" pitchFamily="18" charset="0"/>
              </a:rPr>
              <a:t>low energy photons </a:t>
            </a:r>
            <a:r>
              <a:rPr lang="en-US" altLang="de-DE" sz="1400" dirty="0" smtClean="0">
                <a:solidFill>
                  <a:srgbClr val="000000"/>
                </a:solidFill>
                <a:latin typeface="Times New Roman" pitchFamily="18" charset="0"/>
                <a:cs typeface="Times New Roman" pitchFamily="18" charset="0"/>
              </a:rPr>
              <a:t>on ultra-relativistic electrons. </a:t>
            </a:r>
          </a:p>
          <a:p>
            <a:pPr marL="285750" indent="-285750" eaLnBrk="1" hangingPunct="1">
              <a:spcBef>
                <a:spcPct val="0"/>
              </a:spcBef>
              <a:buClr>
                <a:srgbClr val="0000CC"/>
              </a:buClr>
              <a:buFont typeface="Wingdings" panose="05000000000000000000" pitchFamily="2" charset="2"/>
              <a:buChar char="§"/>
            </a:pPr>
            <a:r>
              <a:rPr lang="en-US" altLang="de-DE" sz="1400" b="1" dirty="0" smtClean="0">
                <a:solidFill>
                  <a:srgbClr val="0000CC"/>
                </a:solidFill>
                <a:latin typeface="Times New Roman" pitchFamily="18" charset="0"/>
                <a:cs typeface="Times New Roman" pitchFamily="18" charset="0"/>
              </a:rPr>
              <a:t>Kinetic energy is transferred from the electron to the photon.</a:t>
            </a:r>
            <a:r>
              <a:rPr lang="en-US" altLang="de-DE" sz="1400" dirty="0" smtClean="0">
                <a:solidFill>
                  <a:srgbClr val="000000"/>
                </a:solidFill>
                <a:latin typeface="Times New Roman" pitchFamily="18" charset="0"/>
                <a:cs typeface="Times New Roman" pitchFamily="18" charset="0"/>
              </a:rPr>
              <a:t> </a:t>
            </a:r>
          </a:p>
          <a:p>
            <a:pPr marL="285750" indent="-285750" eaLnBrk="1" hangingPunct="1">
              <a:spcBef>
                <a:spcPct val="0"/>
              </a:spcBef>
              <a:buClr>
                <a:srgbClr val="0000CC"/>
              </a:buClr>
              <a:buFont typeface="Wingdings" panose="05000000000000000000" pitchFamily="2" charset="2"/>
              <a:buChar char="§"/>
            </a:pPr>
            <a:r>
              <a:rPr lang="en-US" altLang="de-DE" sz="1400" dirty="0" smtClean="0">
                <a:solidFill>
                  <a:srgbClr val="000000"/>
                </a:solidFill>
                <a:latin typeface="Times New Roman" pitchFamily="18" charset="0"/>
                <a:cs typeface="Times New Roman" pitchFamily="18" charset="0"/>
              </a:rPr>
              <a:t>The wave length of the scattered </a:t>
            </a:r>
            <a:r>
              <a:rPr lang="el-GR" altLang="de-DE" sz="1400" dirty="0" smtClean="0">
                <a:solidFill>
                  <a:srgbClr val="000000"/>
                </a:solidFill>
                <a:latin typeface="Times New Roman" pitchFamily="18" charset="0"/>
                <a:cs typeface="Times New Roman" pitchFamily="18" charset="0"/>
              </a:rPr>
              <a:t>γ</a:t>
            </a:r>
            <a:r>
              <a:rPr lang="en-US" altLang="de-DE" sz="1400" dirty="0" smtClean="0">
                <a:solidFill>
                  <a:srgbClr val="000000"/>
                </a:solidFill>
                <a:latin typeface="Times New Roman" pitchFamily="18" charset="0"/>
                <a:cs typeface="Times New Roman" pitchFamily="18" charset="0"/>
              </a:rPr>
              <a:t>-ray is decreased: </a:t>
            </a:r>
            <a:r>
              <a:rPr lang="el-GR" altLang="de-DE" sz="1400" dirty="0" smtClean="0">
                <a:solidFill>
                  <a:srgbClr val="000000"/>
                </a:solidFill>
                <a:latin typeface="Times New Roman" pitchFamily="18" charset="0"/>
                <a:cs typeface="Times New Roman" pitchFamily="18" charset="0"/>
              </a:rPr>
              <a:t>λ</a:t>
            </a:r>
            <a:r>
              <a:rPr lang="de-DE" altLang="de-DE" sz="1400" dirty="0">
                <a:solidFill>
                  <a:srgbClr val="000000"/>
                </a:solidFill>
                <a:latin typeface="Times New Roman" pitchFamily="18" charset="0"/>
                <a:cs typeface="Times New Roman" pitchFamily="18" charset="0"/>
              </a:rPr>
              <a:t>‘ </a:t>
            </a:r>
            <a:r>
              <a:rPr lang="de-DE" altLang="de-DE" sz="1400" dirty="0" smtClean="0">
                <a:solidFill>
                  <a:srgbClr val="000000"/>
                </a:solidFill>
                <a:latin typeface="Times New Roman" pitchFamily="18" charset="0"/>
                <a:cs typeface="Times New Roman" pitchFamily="18" charset="0"/>
              </a:rPr>
              <a:t>&lt; </a:t>
            </a:r>
            <a:r>
              <a:rPr lang="el-GR" altLang="de-DE" sz="1400" dirty="0">
                <a:solidFill>
                  <a:srgbClr val="000000"/>
                </a:solidFill>
                <a:latin typeface="Times New Roman" pitchFamily="18" charset="0"/>
                <a:cs typeface="Times New Roman" pitchFamily="18" charset="0"/>
              </a:rPr>
              <a:t>λ</a:t>
            </a:r>
            <a:r>
              <a:rPr lang="de-DE" altLang="de-DE" sz="1400" dirty="0">
                <a:solidFill>
                  <a:srgbClr val="000000"/>
                </a:solidFill>
                <a:latin typeface="Times New Roman" pitchFamily="18" charset="0"/>
                <a:cs typeface="Times New Roman" pitchFamily="18" charset="0"/>
              </a:rPr>
              <a:t>.</a:t>
            </a:r>
            <a:endParaRPr lang="el-GR" altLang="de-DE" sz="1400" dirty="0">
              <a:solidFill>
                <a:srgbClr val="000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Textfeld 2"/>
              <p:cNvSpPr txBox="1"/>
              <p:nvPr/>
            </p:nvSpPr>
            <p:spPr>
              <a:xfrm>
                <a:off x="4320000" y="5580000"/>
                <a:ext cx="2045495" cy="6083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i="1" smtClean="0">
                          <a:solidFill>
                            <a:srgbClr val="0000CC"/>
                          </a:solidFill>
                          <a:latin typeface="Cambria Math"/>
                          <a:ea typeface="Cambria Math"/>
                        </a:rPr>
                        <m:t>𝜆</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𝜆</m:t>
                      </m:r>
                      <m:r>
                        <a:rPr lang="de-DE" sz="1600" b="0" i="1" smtClean="0">
                          <a:solidFill>
                            <a:srgbClr val="0000CC"/>
                          </a:solidFill>
                          <a:latin typeface="Cambria Math"/>
                          <a:ea typeface="Cambria Math"/>
                        </a:rPr>
                        <m:t>∙</m:t>
                      </m:r>
                      <m:f>
                        <m:fPr>
                          <m:ctrlPr>
                            <a:rPr lang="de-DE" sz="1600" b="0" i="1" smtClean="0">
                              <a:solidFill>
                                <a:srgbClr val="0000CC"/>
                              </a:solidFill>
                              <a:latin typeface="Cambria Math"/>
                              <a:ea typeface="Cambria Math"/>
                            </a:rPr>
                          </m:ctrlPr>
                        </m:fPr>
                        <m:num>
                          <m:r>
                            <a:rPr lang="de-DE" sz="1600" b="0" i="1" smtClean="0">
                              <a:solidFill>
                                <a:srgbClr val="0000CC"/>
                              </a:solidFill>
                              <a:latin typeface="Cambria Math"/>
                              <a:ea typeface="Cambria Math"/>
                            </a:rPr>
                            <m:t>1−</m:t>
                          </m:r>
                          <m:r>
                            <a:rPr lang="de-DE" sz="1600" b="0" i="1" smtClean="0">
                              <a:solidFill>
                                <a:srgbClr val="0000CC"/>
                              </a:solidFill>
                              <a:latin typeface="Cambria Math"/>
                              <a:ea typeface="Cambria Math"/>
                            </a:rPr>
                            <m:t>𝛽</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𝑐𝑜𝑠</m:t>
                          </m:r>
                          <m:sSub>
                            <m:sSubPr>
                              <m:ctrlPr>
                                <a:rPr lang="de-DE" sz="1600" b="0" i="1" smtClean="0">
                                  <a:solidFill>
                                    <a:srgbClr val="0000CC"/>
                                  </a:solidFill>
                                  <a:latin typeface="Cambria Math"/>
                                  <a:ea typeface="Cambria Math"/>
                                </a:rPr>
                              </m:ctrlPr>
                            </m:sSubPr>
                            <m:e>
                              <m:r>
                                <a:rPr lang="de-DE" sz="1600" b="0" i="1" smtClean="0">
                                  <a:solidFill>
                                    <a:srgbClr val="0000CC"/>
                                  </a:solidFill>
                                  <a:latin typeface="Cambria Math"/>
                                  <a:ea typeface="Cambria Math"/>
                                </a:rPr>
                                <m:t>𝜃</m:t>
                              </m:r>
                            </m:e>
                            <m:sub>
                              <m:r>
                                <a:rPr lang="de-DE" sz="1600" b="0" i="1" smtClean="0">
                                  <a:solidFill>
                                    <a:srgbClr val="0000CC"/>
                                  </a:solidFill>
                                  <a:latin typeface="Cambria Math"/>
                                  <a:ea typeface="Cambria Math"/>
                                </a:rPr>
                                <m:t>𝛾</m:t>
                              </m:r>
                            </m:sub>
                          </m:sSub>
                        </m:num>
                        <m:den>
                          <m:r>
                            <a:rPr lang="de-DE" sz="1600" b="0" i="1" smtClean="0">
                              <a:solidFill>
                                <a:srgbClr val="0000CC"/>
                              </a:solidFill>
                              <a:latin typeface="Cambria Math"/>
                              <a:ea typeface="Cambria Math"/>
                            </a:rPr>
                            <m:t>1+</m:t>
                          </m:r>
                          <m:r>
                            <a:rPr lang="de-DE" sz="1600" b="0" i="1" smtClean="0">
                              <a:solidFill>
                                <a:srgbClr val="0000CC"/>
                              </a:solidFill>
                              <a:latin typeface="Cambria Math"/>
                              <a:ea typeface="Cambria Math"/>
                            </a:rPr>
                            <m:t>𝛽</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𝑐𝑜𝑠</m:t>
                          </m:r>
                          <m:sSub>
                            <m:sSubPr>
                              <m:ctrlPr>
                                <a:rPr lang="de-DE" sz="1600" b="0" i="1" smtClean="0">
                                  <a:solidFill>
                                    <a:srgbClr val="0000CC"/>
                                  </a:solidFill>
                                  <a:latin typeface="Cambria Math"/>
                                  <a:ea typeface="Cambria Math"/>
                                </a:rPr>
                              </m:ctrlPr>
                            </m:sSubPr>
                            <m:e>
                              <m:r>
                                <a:rPr lang="de-DE" sz="1600" b="0" i="1" smtClean="0">
                                  <a:solidFill>
                                    <a:srgbClr val="0000CC"/>
                                  </a:solidFill>
                                  <a:latin typeface="Cambria Math"/>
                                  <a:ea typeface="Cambria Math"/>
                                </a:rPr>
                                <m:t>𝜃</m:t>
                              </m:r>
                            </m:e>
                            <m:sub>
                              <m:r>
                                <a:rPr lang="de-DE" sz="1600" b="0" i="1" smtClean="0">
                                  <a:solidFill>
                                    <a:srgbClr val="0000CC"/>
                                  </a:solidFill>
                                  <a:latin typeface="Cambria Math"/>
                                  <a:ea typeface="Cambria Math"/>
                                </a:rPr>
                                <m:t>𝐿</m:t>
                              </m:r>
                            </m:sub>
                          </m:sSub>
                        </m:den>
                      </m:f>
                    </m:oMath>
                  </m:oMathPara>
                </a14:m>
                <a:endParaRPr lang="de-DE" sz="1600" dirty="0">
                  <a:solidFill>
                    <a:srgbClr val="0000CC"/>
                  </a:solidFill>
                </a:endParaRPr>
              </a:p>
            </p:txBody>
          </p:sp>
        </mc:Choice>
        <mc:Fallback xmlns="">
          <p:sp>
            <p:nvSpPr>
              <p:cNvPr id="3" name="Textfeld 2"/>
              <p:cNvSpPr txBox="1">
                <a:spLocks noRot="1" noChangeAspect="1" noMove="1" noResize="1" noEditPoints="1" noAdjustHandles="1" noChangeArrowheads="1" noChangeShapeType="1" noTextEdit="1"/>
              </p:cNvSpPr>
              <p:nvPr/>
            </p:nvSpPr>
            <p:spPr>
              <a:xfrm>
                <a:off x="4320000" y="5580000"/>
                <a:ext cx="2045495" cy="608308"/>
              </a:xfrm>
              <a:prstGeom prst="rect">
                <a:avLst/>
              </a:prstGeom>
              <a:blipFill rotWithShape="1">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p:cNvSpPr txBox="1"/>
              <p:nvPr/>
            </p:nvSpPr>
            <p:spPr>
              <a:xfrm>
                <a:off x="4320000" y="2412000"/>
                <a:ext cx="2577436" cy="6013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sz="1600" b="0" i="1" smtClean="0">
                              <a:solidFill>
                                <a:srgbClr val="0000CC"/>
                              </a:solidFill>
                              <a:latin typeface="Cambria Math"/>
                              <a:ea typeface="Cambria Math"/>
                            </a:rPr>
                          </m:ctrlPr>
                        </m:sSupPr>
                        <m:e>
                          <m:r>
                            <a:rPr lang="de-DE" sz="1600" i="1" smtClean="0">
                              <a:solidFill>
                                <a:srgbClr val="0000CC"/>
                              </a:solidFill>
                              <a:latin typeface="Cambria Math"/>
                              <a:ea typeface="Cambria Math"/>
                            </a:rPr>
                            <m:t>𝜆</m:t>
                          </m:r>
                        </m:e>
                        <m:sup>
                          <m:r>
                            <a:rPr lang="de-DE" sz="1600" b="0" i="1" smtClean="0">
                              <a:solidFill>
                                <a:srgbClr val="0000CC"/>
                              </a:solidFill>
                              <a:latin typeface="Cambria Math"/>
                              <a:ea typeface="Cambria Math"/>
                            </a:rPr>
                            <m:t>′</m:t>
                          </m:r>
                        </m:sup>
                      </m:sSup>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𝜆</m:t>
                      </m:r>
                      <m:r>
                        <a:rPr lang="de-DE" sz="1600" b="0" i="1" smtClean="0">
                          <a:solidFill>
                            <a:srgbClr val="0000CC"/>
                          </a:solidFill>
                          <a:latin typeface="Cambria Math"/>
                          <a:ea typeface="Cambria Math"/>
                        </a:rPr>
                        <m:t>=</m:t>
                      </m:r>
                      <m:f>
                        <m:fPr>
                          <m:ctrlPr>
                            <a:rPr lang="de-DE" sz="1600" b="0" i="1" smtClean="0">
                              <a:solidFill>
                                <a:srgbClr val="0000CC"/>
                              </a:solidFill>
                              <a:latin typeface="Cambria Math"/>
                              <a:ea typeface="Cambria Math"/>
                            </a:rPr>
                          </m:ctrlPr>
                        </m:fPr>
                        <m:num>
                          <m:r>
                            <a:rPr lang="de-DE" sz="1600" b="0" i="1" smtClean="0">
                              <a:solidFill>
                                <a:srgbClr val="0000CC"/>
                              </a:solidFill>
                              <a:latin typeface="Cambria Math"/>
                              <a:ea typeface="Cambria Math"/>
                            </a:rPr>
                            <m:t>h</m:t>
                          </m:r>
                        </m:num>
                        <m:den>
                          <m:sSub>
                            <m:sSubPr>
                              <m:ctrlPr>
                                <a:rPr lang="de-DE" sz="1600" b="0" i="1" smtClean="0">
                                  <a:solidFill>
                                    <a:srgbClr val="0000CC"/>
                                  </a:solidFill>
                                  <a:latin typeface="Cambria Math"/>
                                  <a:ea typeface="Cambria Math"/>
                                </a:rPr>
                              </m:ctrlPr>
                            </m:sSubPr>
                            <m:e>
                              <m:r>
                                <a:rPr lang="de-DE" sz="1600" b="0" i="1" smtClean="0">
                                  <a:solidFill>
                                    <a:srgbClr val="0000CC"/>
                                  </a:solidFill>
                                  <a:latin typeface="Cambria Math"/>
                                  <a:ea typeface="Cambria Math"/>
                                </a:rPr>
                                <m:t>𝑚</m:t>
                              </m:r>
                            </m:e>
                            <m:sub>
                              <m:r>
                                <a:rPr lang="de-DE" sz="1600" b="0" i="1" smtClean="0">
                                  <a:solidFill>
                                    <a:srgbClr val="0000CC"/>
                                  </a:solidFill>
                                  <a:latin typeface="Cambria Math"/>
                                  <a:ea typeface="Cambria Math"/>
                                </a:rPr>
                                <m:t>𝑒</m:t>
                              </m:r>
                            </m:sub>
                          </m:sSub>
                          <m:r>
                            <a:rPr lang="de-DE" sz="1600" b="0" i="1" smtClean="0">
                              <a:solidFill>
                                <a:srgbClr val="0000CC"/>
                              </a:solidFill>
                              <a:latin typeface="Cambria Math"/>
                              <a:ea typeface="Cambria Math"/>
                            </a:rPr>
                            <m:t>𝑐</m:t>
                          </m:r>
                        </m:den>
                      </m:f>
                      <m:r>
                        <a:rPr lang="de-DE" sz="1600" b="0" i="1" smtClean="0">
                          <a:solidFill>
                            <a:srgbClr val="0000CC"/>
                          </a:solidFill>
                          <a:latin typeface="Cambria Math"/>
                          <a:ea typeface="Cambria Math"/>
                        </a:rPr>
                        <m:t>∙</m:t>
                      </m:r>
                      <m:d>
                        <m:dPr>
                          <m:ctrlPr>
                            <a:rPr lang="de-DE" sz="1600" b="0" i="1" smtClean="0">
                              <a:solidFill>
                                <a:srgbClr val="0000CC"/>
                              </a:solidFill>
                              <a:latin typeface="Cambria Math"/>
                              <a:ea typeface="Cambria Math"/>
                            </a:rPr>
                          </m:ctrlPr>
                        </m:dPr>
                        <m:e>
                          <m:r>
                            <a:rPr lang="de-DE" sz="1600" b="0" i="1" smtClean="0">
                              <a:solidFill>
                                <a:srgbClr val="0000CC"/>
                              </a:solidFill>
                              <a:latin typeface="Cambria Math"/>
                              <a:ea typeface="Cambria Math"/>
                            </a:rPr>
                            <m:t>1−</m:t>
                          </m:r>
                          <m:r>
                            <a:rPr lang="de-DE" sz="1600" b="0" i="1" smtClean="0">
                              <a:solidFill>
                                <a:srgbClr val="0000CC"/>
                              </a:solidFill>
                              <a:latin typeface="Cambria Math"/>
                              <a:ea typeface="Cambria Math"/>
                            </a:rPr>
                            <m:t>𝑐𝑜𝑠</m:t>
                          </m:r>
                          <m:sSub>
                            <m:sSubPr>
                              <m:ctrlPr>
                                <a:rPr lang="de-DE" sz="1600" b="0" i="1" smtClean="0">
                                  <a:solidFill>
                                    <a:srgbClr val="0000CC"/>
                                  </a:solidFill>
                                  <a:latin typeface="Cambria Math"/>
                                  <a:ea typeface="Cambria Math"/>
                                </a:rPr>
                              </m:ctrlPr>
                            </m:sSubPr>
                            <m:e>
                              <m:r>
                                <a:rPr lang="de-DE" sz="1600" b="0" i="1" smtClean="0">
                                  <a:solidFill>
                                    <a:srgbClr val="0000CC"/>
                                  </a:solidFill>
                                  <a:latin typeface="Cambria Math"/>
                                  <a:ea typeface="Cambria Math"/>
                                </a:rPr>
                                <m:t>𝜃</m:t>
                              </m:r>
                            </m:e>
                            <m:sub>
                              <m:r>
                                <a:rPr lang="de-DE" sz="1600" b="0" i="1" smtClean="0">
                                  <a:solidFill>
                                    <a:srgbClr val="0000CC"/>
                                  </a:solidFill>
                                  <a:latin typeface="Cambria Math"/>
                                  <a:ea typeface="Cambria Math"/>
                                </a:rPr>
                                <m:t>𝛾</m:t>
                              </m:r>
                            </m:sub>
                          </m:sSub>
                        </m:e>
                      </m:d>
                    </m:oMath>
                  </m:oMathPara>
                </a14:m>
                <a:endParaRPr lang="de-DE" sz="1600" dirty="0">
                  <a:solidFill>
                    <a:srgbClr val="0000CC"/>
                  </a:solidFill>
                </a:endParaRPr>
              </a:p>
            </p:txBody>
          </p:sp>
        </mc:Choice>
        <mc:Fallback xmlns="">
          <p:sp>
            <p:nvSpPr>
              <p:cNvPr id="4" name="Textfeld 3"/>
              <p:cNvSpPr txBox="1">
                <a:spLocks noRot="1" noChangeAspect="1" noMove="1" noResize="1" noEditPoints="1" noAdjustHandles="1" noChangeArrowheads="1" noChangeShapeType="1" noTextEdit="1"/>
              </p:cNvSpPr>
              <p:nvPr/>
            </p:nvSpPr>
            <p:spPr>
              <a:xfrm>
                <a:off x="4320000" y="2412000"/>
                <a:ext cx="2577436" cy="601383"/>
              </a:xfrm>
              <a:prstGeom prst="rect">
                <a:avLst/>
              </a:prstGeom>
              <a:blipFill rotWithShape="1">
                <a:blip r:embed="rId8"/>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62891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I</a:t>
            </a:r>
            <a:r>
              <a:rPr lang="en-US" dirty="0" smtClean="0"/>
              <a:t>nverse Compton scattering</a:t>
            </a:r>
            <a:endParaRPr lang="en-US" dirty="0"/>
          </a:p>
        </p:txBody>
      </p:sp>
      <p:sp>
        <p:nvSpPr>
          <p:cNvPr id="5" name="Textfeld 4"/>
          <p:cNvSpPr txBox="1"/>
          <p:nvPr/>
        </p:nvSpPr>
        <p:spPr>
          <a:xfrm>
            <a:off x="540000" y="720000"/>
            <a:ext cx="7668424" cy="861774"/>
          </a:xfrm>
          <a:prstGeom prst="rect">
            <a:avLst/>
          </a:prstGeom>
          <a:noFill/>
        </p:spPr>
        <p:txBody>
          <a:bodyPr wrap="square" rtlCol="0">
            <a:spAutoFit/>
          </a:bodyPr>
          <a:lstStyle/>
          <a:p>
            <a:pPr marL="285750" indent="-285750">
              <a:buFont typeface="Wingdings" panose="05000000000000000000" pitchFamily="2" charset="2"/>
              <a:buChar char="v"/>
            </a:pPr>
            <a:r>
              <a:rPr lang="en-US" dirty="0" smtClean="0">
                <a:latin typeface="Times New Roman" panose="02020603050405020304" pitchFamily="18" charset="0"/>
                <a:cs typeface="Times New Roman" panose="02020603050405020304" pitchFamily="18" charset="0"/>
              </a:rPr>
              <a:t>Electron is moving at relativistic velocity</a:t>
            </a:r>
          </a:p>
          <a:p>
            <a:pPr marL="285750" indent="-285750">
              <a:buFont typeface="Wingdings" panose="05000000000000000000" pitchFamily="2" charset="2"/>
              <a:buChar char="v"/>
            </a:pPr>
            <a:r>
              <a:rPr lang="en-US" dirty="0" smtClean="0">
                <a:latin typeface="Times New Roman" panose="02020603050405020304" pitchFamily="18" charset="0"/>
                <a:cs typeface="Times New Roman" panose="02020603050405020304" pitchFamily="18" charset="0"/>
              </a:rPr>
              <a:t>Transformation from </a:t>
            </a:r>
            <a:r>
              <a:rPr lang="en-US" b="1" dirty="0" smtClean="0">
                <a:latin typeface="Times New Roman" panose="02020603050405020304" pitchFamily="18" charset="0"/>
                <a:cs typeface="Times New Roman" panose="02020603050405020304" pitchFamily="18" charset="0"/>
              </a:rPr>
              <a:t>laboratory frame</a:t>
            </a:r>
            <a:r>
              <a:rPr lang="en-US" dirty="0" smtClean="0">
                <a:latin typeface="Times New Roman" panose="02020603050405020304" pitchFamily="18" charset="0"/>
                <a:cs typeface="Times New Roman" panose="02020603050405020304" pitchFamily="18" charset="0"/>
              </a:rPr>
              <a:t> to </a:t>
            </a:r>
            <a:r>
              <a:rPr lang="en-US" b="1" dirty="0" smtClean="0">
                <a:solidFill>
                  <a:srgbClr val="0000CC"/>
                </a:solidFill>
                <a:latin typeface="Times New Roman" panose="02020603050405020304" pitchFamily="18" charset="0"/>
                <a:cs typeface="Times New Roman" panose="02020603050405020304" pitchFamily="18" charset="0"/>
              </a:rPr>
              <a:t>reference frame of e</a:t>
            </a:r>
            <a:r>
              <a:rPr lang="en-US" b="1" baseline="30000" dirty="0" smtClean="0">
                <a:solidFill>
                  <a:srgbClr val="0000CC"/>
                </a:solidFill>
                <a:latin typeface="Times New Roman" panose="02020603050405020304" pitchFamily="18" charset="0"/>
                <a:cs typeface="Times New Roman" panose="02020603050405020304" pitchFamily="18" charset="0"/>
              </a:rPr>
              <a:t>-</a:t>
            </a:r>
            <a:r>
              <a:rPr lang="en-US" b="1" dirty="0" smtClean="0">
                <a:solidFill>
                  <a:srgbClr val="0000CC"/>
                </a:solidFill>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(rest frame): </a:t>
            </a:r>
            <a:r>
              <a:rPr lang="en-US" sz="1200" dirty="0" smtClean="0">
                <a:latin typeface="Times New Roman" panose="02020603050405020304" pitchFamily="18" charset="0"/>
                <a:cs typeface="Times New Roman" panose="02020603050405020304" pitchFamily="18" charset="0"/>
              </a:rPr>
              <a:t>in order to repeat the derivation for Compton scattering</a:t>
            </a:r>
            <a:endParaRPr lang="en-US" sz="1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feld 5"/>
              <p:cNvSpPr txBox="1"/>
              <p:nvPr/>
            </p:nvSpPr>
            <p:spPr>
              <a:xfrm>
                <a:off x="755576" y="1556792"/>
                <a:ext cx="2429961" cy="4617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rgbClr val="0000CC"/>
                              </a:solidFill>
                              <a:latin typeface="Cambria Math"/>
                            </a:rPr>
                          </m:ctrlPr>
                        </m:sSubPr>
                        <m:e>
                          <m:r>
                            <a:rPr lang="de-DE" sz="1400" b="0" i="1" smtClean="0">
                              <a:solidFill>
                                <a:srgbClr val="0000CC"/>
                              </a:solidFill>
                              <a:latin typeface="Cambria Math"/>
                            </a:rPr>
                            <m:t>𝐸</m:t>
                          </m:r>
                        </m:e>
                        <m:sub>
                          <m:r>
                            <a:rPr lang="de-DE" sz="1400" i="1">
                              <a:solidFill>
                                <a:srgbClr val="0000CC"/>
                              </a:solidFill>
                              <a:latin typeface="Cambria Math"/>
                              <a:ea typeface="Cambria Math"/>
                            </a:rPr>
                            <m:t>𝛾</m:t>
                          </m:r>
                        </m:sub>
                      </m:sSub>
                      <m:r>
                        <a:rPr lang="de-DE" sz="1400" b="0" i="1" smtClean="0">
                          <a:latin typeface="Cambria Math"/>
                        </a:rPr>
                        <m:t>=</m:t>
                      </m:r>
                      <m:r>
                        <a:rPr lang="de-DE" sz="1400" b="0" i="1" smtClean="0">
                          <a:latin typeface="Cambria Math"/>
                          <a:ea typeface="Cambria Math"/>
                        </a:rPr>
                        <m:t>𝛾</m:t>
                      </m:r>
                      <m:r>
                        <a:rPr lang="de-DE" sz="1400" b="0" i="1" smtClean="0">
                          <a:latin typeface="Cambria Math"/>
                          <a:ea typeface="Cambria Math"/>
                        </a:rPr>
                        <m:t>∙</m:t>
                      </m:r>
                      <m:sSub>
                        <m:sSubPr>
                          <m:ctrlPr>
                            <a:rPr lang="de-DE" sz="1400" b="0" i="1" smtClean="0">
                              <a:latin typeface="Cambria Math"/>
                              <a:ea typeface="Cambria Math"/>
                            </a:rPr>
                          </m:ctrlPr>
                        </m:sSubPr>
                        <m:e>
                          <m:r>
                            <a:rPr lang="de-DE" sz="1400" b="0" i="1" smtClean="0">
                              <a:latin typeface="Cambria Math"/>
                              <a:ea typeface="Cambria Math"/>
                            </a:rPr>
                            <m:t>𝐸</m:t>
                          </m:r>
                        </m:e>
                        <m:sub>
                          <m:r>
                            <a:rPr lang="de-DE" sz="1400" i="1">
                              <a:latin typeface="Cambria Math"/>
                              <a:ea typeface="Cambria Math"/>
                            </a:rPr>
                            <m:t>𝛾</m:t>
                          </m:r>
                        </m:sub>
                      </m:sSub>
                      <m:r>
                        <a:rPr lang="de-DE" sz="1400" i="1" smtClean="0">
                          <a:latin typeface="Cambria Math"/>
                          <a:ea typeface="Cambria Math"/>
                        </a:rPr>
                        <m:t>∙</m:t>
                      </m:r>
                      <m:d>
                        <m:dPr>
                          <m:ctrlPr>
                            <a:rPr lang="de-DE" sz="1400" b="0" i="1" smtClean="0">
                              <a:latin typeface="Cambria Math"/>
                              <a:ea typeface="Cambria Math"/>
                            </a:rPr>
                          </m:ctrlPr>
                        </m:dPr>
                        <m:e>
                          <m:r>
                            <a:rPr lang="de-DE" sz="1400" b="0" i="1" smtClean="0">
                              <a:latin typeface="Cambria Math"/>
                              <a:ea typeface="Cambria Math"/>
                            </a:rPr>
                            <m:t>1−</m:t>
                          </m:r>
                          <m:f>
                            <m:fPr>
                              <m:ctrlPr>
                                <a:rPr lang="de-DE" sz="1400" b="0" i="1" smtClean="0">
                                  <a:latin typeface="Cambria Math"/>
                                  <a:ea typeface="Cambria Math"/>
                                </a:rPr>
                              </m:ctrlPr>
                            </m:fPr>
                            <m:num>
                              <m:r>
                                <a:rPr lang="de-DE" sz="1400" b="0" i="1" smtClean="0">
                                  <a:latin typeface="Cambria Math"/>
                                  <a:ea typeface="Cambria Math"/>
                                </a:rPr>
                                <m:t>𝑣</m:t>
                              </m:r>
                            </m:num>
                            <m:den>
                              <m:r>
                                <a:rPr lang="de-DE" sz="1400" b="0" i="1" smtClean="0">
                                  <a:latin typeface="Cambria Math"/>
                                  <a:ea typeface="Cambria Math"/>
                                </a:rPr>
                                <m:t>𝑐</m:t>
                              </m:r>
                            </m:den>
                          </m:f>
                          <m:r>
                            <a:rPr lang="de-DE" sz="1400" b="0" i="1" smtClean="0">
                              <a:latin typeface="Cambria Math"/>
                              <a:ea typeface="Cambria Math"/>
                            </a:rPr>
                            <m:t>𝑐𝑜𝑠</m:t>
                          </m:r>
                          <m:sSub>
                            <m:sSubPr>
                              <m:ctrlPr>
                                <a:rPr lang="de-DE" sz="1400" b="0" i="1" smtClean="0">
                                  <a:latin typeface="Cambria Math"/>
                                  <a:ea typeface="Cambria Math"/>
                                </a:rPr>
                              </m:ctrlPr>
                            </m:sSubPr>
                            <m:e>
                              <m:r>
                                <a:rPr lang="de-DE" sz="1400" b="0" i="1" smtClean="0">
                                  <a:latin typeface="Cambria Math"/>
                                  <a:ea typeface="Cambria Math"/>
                                </a:rPr>
                                <m:t>𝜃</m:t>
                              </m:r>
                            </m:e>
                            <m:sub>
                              <m:sSup>
                                <m:sSupPr>
                                  <m:ctrlPr>
                                    <a:rPr lang="de-DE" sz="1400" b="0" i="1" smtClean="0">
                                      <a:latin typeface="Cambria Math"/>
                                      <a:ea typeface="Cambria Math"/>
                                    </a:rPr>
                                  </m:ctrlPr>
                                </m:sSupPr>
                                <m:e>
                                  <m:r>
                                    <a:rPr lang="de-DE" sz="1400" b="0" i="1" smtClean="0">
                                      <a:latin typeface="Cambria Math"/>
                                      <a:ea typeface="Cambria Math"/>
                                    </a:rPr>
                                    <m:t>𝑒</m:t>
                                  </m:r>
                                </m:e>
                                <m:sup>
                                  <m:r>
                                    <a:rPr lang="de-DE" sz="1400" b="0" i="1" smtClean="0">
                                      <a:latin typeface="Cambria Math"/>
                                      <a:ea typeface="Cambria Math"/>
                                    </a:rPr>
                                    <m:t>−</m:t>
                                  </m:r>
                                </m:sup>
                              </m:sSup>
                              <m:r>
                                <a:rPr lang="de-DE" sz="1400" b="0" i="1" smtClean="0">
                                  <a:latin typeface="Cambria Math"/>
                                  <a:ea typeface="Cambria Math"/>
                                </a:rPr>
                                <m:t>𝛾</m:t>
                              </m:r>
                            </m:sub>
                          </m:sSub>
                        </m:e>
                      </m:d>
                    </m:oMath>
                  </m:oMathPara>
                </a14:m>
                <a:endParaRPr lang="de-DE" sz="1400" dirty="0"/>
              </a:p>
            </p:txBody>
          </p:sp>
        </mc:Choice>
        <mc:Fallback xmlns="">
          <p:sp>
            <p:nvSpPr>
              <p:cNvPr id="6" name="Textfeld 5"/>
              <p:cNvSpPr txBox="1">
                <a:spLocks noRot="1" noChangeAspect="1" noMove="1" noResize="1" noEditPoints="1" noAdjustHandles="1" noChangeArrowheads="1" noChangeShapeType="1" noTextEdit="1"/>
              </p:cNvSpPr>
              <p:nvPr/>
            </p:nvSpPr>
            <p:spPr>
              <a:xfrm>
                <a:off x="755576" y="1556792"/>
                <a:ext cx="2429961" cy="461729"/>
              </a:xfrm>
              <a:prstGeom prst="rect">
                <a:avLst/>
              </a:prstGeom>
              <a:blipFill rotWithShape="1">
                <a:blip r:embed="rId3"/>
                <a:stretch>
                  <a:fillRect/>
                </a:stretch>
              </a:blipFill>
            </p:spPr>
            <p:txBody>
              <a:bodyPr/>
              <a:lstStyle/>
              <a:p>
                <a:r>
                  <a:rPr lang="en-US">
                    <a:noFill/>
                  </a:rPr>
                  <a:t> </a:t>
                </a:r>
              </a:p>
            </p:txBody>
          </p:sp>
        </mc:Fallback>
      </mc:AlternateContent>
      <p:sp>
        <p:nvSpPr>
          <p:cNvPr id="7" name="Geschweifte Klammer links 6"/>
          <p:cNvSpPr/>
          <p:nvPr/>
        </p:nvSpPr>
        <p:spPr>
          <a:xfrm rot="16200000">
            <a:off x="2340000" y="1476000"/>
            <a:ext cx="216000" cy="1182026"/>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Textfeld 7"/>
          <p:cNvSpPr txBox="1"/>
          <p:nvPr/>
        </p:nvSpPr>
        <p:spPr>
          <a:xfrm>
            <a:off x="1944000" y="2160000"/>
            <a:ext cx="1002197" cy="276999"/>
          </a:xfrm>
          <a:prstGeom prst="rect">
            <a:avLst/>
          </a:prstGeom>
          <a:no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Doppler shift</a:t>
            </a:r>
            <a:endParaRPr lang="en-US" sz="12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0" name="Textfeld 9"/>
              <p:cNvSpPr txBox="1"/>
              <p:nvPr/>
            </p:nvSpPr>
            <p:spPr>
              <a:xfrm>
                <a:off x="3780000" y="1568974"/>
                <a:ext cx="3996030" cy="437364"/>
              </a:xfrm>
              <a:prstGeom prst="rect">
                <a:avLst/>
              </a:prstGeom>
              <a:noFill/>
            </p:spPr>
            <p:txBody>
              <a:bodyPr wrap="none" rtlCol="0">
                <a:spAutoFit/>
              </a:bodyPr>
              <a:lstStyle/>
              <a:p>
                <a:r>
                  <a:rPr lang="en-US" sz="1400" dirty="0" smtClean="0">
                    <a:latin typeface="Times New Roman" panose="02020603050405020304" pitchFamily="18" charset="0"/>
                    <a:cs typeface="Times New Roman" panose="02020603050405020304" pitchFamily="18" charset="0"/>
                  </a:rPr>
                  <a:t>Lorentz factor: </a:t>
                </a:r>
                <a14:m>
                  <m:oMath xmlns:m="http://schemas.openxmlformats.org/officeDocument/2006/math">
                    <m:r>
                      <a:rPr lang="de-DE" sz="1400" b="0" i="1" smtClean="0">
                        <a:latin typeface="Cambria Math"/>
                        <a:ea typeface="Cambria Math"/>
                        <a:cs typeface="Times New Roman" panose="02020603050405020304" pitchFamily="18" charset="0"/>
                      </a:rPr>
                      <m:t>𝛾</m:t>
                    </m:r>
                    <m:r>
                      <a:rPr lang="de-DE" sz="1400" b="0" i="1" smtClean="0">
                        <a:latin typeface="Cambria Math"/>
                        <a:ea typeface="Cambria Math"/>
                        <a:cs typeface="Times New Roman" panose="02020603050405020304" pitchFamily="18" charset="0"/>
                      </a:rPr>
                      <m:t>=</m:t>
                    </m:r>
                    <m:sSup>
                      <m:sSupPr>
                        <m:ctrlPr>
                          <a:rPr lang="de-DE" sz="1400" b="0" i="1" smtClean="0">
                            <a:latin typeface="Cambria Math"/>
                            <a:cs typeface="Times New Roman" panose="02020603050405020304" pitchFamily="18" charset="0"/>
                          </a:rPr>
                        </m:ctrlPr>
                      </m:sSupPr>
                      <m:e>
                        <m:d>
                          <m:dPr>
                            <m:ctrlPr>
                              <a:rPr lang="de-DE" sz="1400" b="0" i="1" smtClean="0">
                                <a:latin typeface="Cambria Math"/>
                                <a:cs typeface="Times New Roman" panose="02020603050405020304" pitchFamily="18" charset="0"/>
                              </a:rPr>
                            </m:ctrlPr>
                          </m:dPr>
                          <m:e>
                            <m:r>
                              <a:rPr lang="de-DE" sz="1400" b="0" i="1" smtClean="0">
                                <a:latin typeface="Cambria Math"/>
                                <a:cs typeface="Times New Roman" panose="02020603050405020304" pitchFamily="18" charset="0"/>
                              </a:rPr>
                              <m:t>1−</m:t>
                            </m:r>
                            <m:sSup>
                              <m:sSupPr>
                                <m:ctrlPr>
                                  <a:rPr lang="de-DE" sz="1400" b="0" i="1" smtClean="0">
                                    <a:latin typeface="Cambria Math"/>
                                    <a:cs typeface="Times New Roman" panose="02020603050405020304" pitchFamily="18" charset="0"/>
                                  </a:rPr>
                                </m:ctrlPr>
                              </m:sSupPr>
                              <m:e>
                                <m:r>
                                  <a:rPr lang="de-DE" sz="1400" b="0" i="1" smtClean="0">
                                    <a:latin typeface="Cambria Math"/>
                                    <a:ea typeface="Cambria Math"/>
                                    <a:cs typeface="Times New Roman" panose="02020603050405020304" pitchFamily="18" charset="0"/>
                                  </a:rPr>
                                  <m:t>𝛽</m:t>
                                </m:r>
                              </m:e>
                              <m:sup>
                                <m:r>
                                  <a:rPr lang="de-DE" sz="1400" b="0" i="1" smtClean="0">
                                    <a:latin typeface="Cambria Math"/>
                                    <a:cs typeface="Times New Roman" panose="02020603050405020304" pitchFamily="18" charset="0"/>
                                  </a:rPr>
                                  <m:t>2</m:t>
                                </m:r>
                              </m:sup>
                            </m:sSup>
                          </m:e>
                        </m:d>
                      </m:e>
                      <m:sup>
                        <m:r>
                          <a:rPr lang="de-DE" sz="1400" b="0" i="1" smtClean="0">
                            <a:latin typeface="Cambria Math"/>
                            <a:cs typeface="Times New Roman" panose="02020603050405020304" pitchFamily="18" charset="0"/>
                          </a:rPr>
                          <m:t>−1/2</m:t>
                        </m:r>
                      </m:sup>
                    </m:sSup>
                    <m:r>
                      <a:rPr lang="de-DE" sz="1400" b="0" i="1" smtClean="0">
                        <a:latin typeface="Cambria Math"/>
                        <a:cs typeface="Times New Roman" panose="02020603050405020304" pitchFamily="18" charset="0"/>
                      </a:rPr>
                      <m:t>=1+</m:t>
                    </m:r>
                    <m:f>
                      <m:fPr>
                        <m:ctrlPr>
                          <a:rPr lang="de-DE" sz="1400" b="0" i="1" smtClean="0">
                            <a:latin typeface="Cambria Math"/>
                            <a:cs typeface="Times New Roman" panose="02020603050405020304" pitchFamily="18" charset="0"/>
                          </a:rPr>
                        </m:ctrlPr>
                      </m:fPr>
                      <m:num>
                        <m:sSubSup>
                          <m:sSubSupPr>
                            <m:ctrlPr>
                              <a:rPr lang="de-DE" sz="1400" b="0" i="1" smtClean="0">
                                <a:latin typeface="Cambria Math"/>
                                <a:cs typeface="Times New Roman" panose="02020603050405020304" pitchFamily="18" charset="0"/>
                              </a:rPr>
                            </m:ctrlPr>
                          </m:sSubSupPr>
                          <m:e>
                            <m:r>
                              <a:rPr lang="de-DE" sz="1400" b="0" i="1" smtClean="0">
                                <a:latin typeface="Cambria Math"/>
                                <a:cs typeface="Times New Roman" panose="02020603050405020304" pitchFamily="18" charset="0"/>
                              </a:rPr>
                              <m:t>𝑇</m:t>
                            </m:r>
                          </m:e>
                          <m:sub>
                            <m:r>
                              <a:rPr lang="de-DE" sz="1400" b="0" i="1" smtClean="0">
                                <a:latin typeface="Cambria Math"/>
                                <a:cs typeface="Times New Roman" panose="02020603050405020304" pitchFamily="18" charset="0"/>
                              </a:rPr>
                              <m:t>𝑒</m:t>
                            </m:r>
                          </m:sub>
                          <m:sup>
                            <m:r>
                              <a:rPr lang="de-DE" sz="1400" b="0" i="1" smtClean="0">
                                <a:latin typeface="Cambria Math"/>
                                <a:cs typeface="Times New Roman" panose="02020603050405020304" pitchFamily="18" charset="0"/>
                              </a:rPr>
                              <m:t>𝑀𝑒𝑉</m:t>
                            </m:r>
                          </m:sup>
                        </m:sSubSup>
                      </m:num>
                      <m:den>
                        <m:r>
                          <a:rPr lang="de-DE" sz="1400" b="0" i="1" smtClean="0">
                            <a:latin typeface="Cambria Math"/>
                            <a:cs typeface="Times New Roman" panose="02020603050405020304" pitchFamily="18" charset="0"/>
                          </a:rPr>
                          <m:t>931.5</m:t>
                        </m:r>
                        <m:r>
                          <a:rPr lang="de-DE" sz="1400" b="0" i="1" smtClean="0">
                            <a:latin typeface="Cambria Math"/>
                            <a:ea typeface="Cambria Math"/>
                            <a:cs typeface="Times New Roman" panose="02020603050405020304" pitchFamily="18" charset="0"/>
                          </a:rPr>
                          <m:t>∙0.00055</m:t>
                        </m:r>
                      </m:den>
                    </m:f>
                  </m:oMath>
                </a14:m>
                <a:endParaRPr lang="en-US" sz="1400" dirty="0">
                  <a:latin typeface="Times New Roman" panose="02020603050405020304" pitchFamily="18" charset="0"/>
                  <a:cs typeface="Times New Roman" panose="02020603050405020304" pitchFamily="18" charset="0"/>
                </a:endParaRPr>
              </a:p>
            </p:txBody>
          </p:sp>
        </mc:Choice>
        <mc:Fallback>
          <p:sp>
            <p:nvSpPr>
              <p:cNvPr id="10" name="Textfeld 9"/>
              <p:cNvSpPr txBox="1">
                <a:spLocks noRot="1" noChangeAspect="1" noMove="1" noResize="1" noEditPoints="1" noAdjustHandles="1" noChangeArrowheads="1" noChangeShapeType="1" noTextEdit="1"/>
              </p:cNvSpPr>
              <p:nvPr/>
            </p:nvSpPr>
            <p:spPr>
              <a:xfrm>
                <a:off x="3780000" y="1568974"/>
                <a:ext cx="3996030" cy="437364"/>
              </a:xfrm>
              <a:prstGeom prst="rect">
                <a:avLst/>
              </a:prstGeom>
              <a:blipFill rotWithShape="1">
                <a:blip r:embed="rId4"/>
                <a:stretch>
                  <a:fillRect l="-305" b="-1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feld 8"/>
              <p:cNvSpPr txBox="1"/>
              <p:nvPr/>
            </p:nvSpPr>
            <p:spPr>
              <a:xfrm>
                <a:off x="792000" y="2520000"/>
                <a:ext cx="2655663" cy="8425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600" b="0" i="1" smtClean="0">
                              <a:solidFill>
                                <a:srgbClr val="0000CC"/>
                              </a:solidFill>
                              <a:latin typeface="Cambria Math"/>
                            </a:rPr>
                          </m:ctrlPr>
                        </m:sSubSupPr>
                        <m:e>
                          <m:r>
                            <a:rPr lang="de-DE" sz="1600" b="0" i="1" smtClean="0">
                              <a:solidFill>
                                <a:srgbClr val="0000CC"/>
                              </a:solidFill>
                              <a:latin typeface="Cambria Math"/>
                            </a:rPr>
                            <m:t>𝐸</m:t>
                          </m:r>
                        </m:e>
                        <m:sub>
                          <m:r>
                            <a:rPr lang="de-DE" sz="1600" i="1">
                              <a:solidFill>
                                <a:srgbClr val="0000CC"/>
                              </a:solidFill>
                              <a:latin typeface="Cambria Math"/>
                              <a:ea typeface="Cambria Math"/>
                            </a:rPr>
                            <m:t>𝛾</m:t>
                          </m:r>
                        </m:sub>
                        <m:sup>
                          <m:r>
                            <a:rPr lang="de-DE" sz="1600" b="0" i="1" smtClean="0">
                              <a:solidFill>
                                <a:srgbClr val="0000CC"/>
                              </a:solidFill>
                              <a:latin typeface="Cambria Math"/>
                            </a:rPr>
                            <m:t>′</m:t>
                          </m:r>
                        </m:sup>
                      </m:sSubSup>
                      <m:r>
                        <a:rPr lang="de-DE" sz="1600" b="0" i="1" smtClean="0">
                          <a:solidFill>
                            <a:schemeClr val="tx1"/>
                          </a:solidFill>
                          <a:latin typeface="Cambria Math"/>
                        </a:rPr>
                        <m:t>=</m:t>
                      </m:r>
                      <m:f>
                        <m:fPr>
                          <m:ctrlPr>
                            <a:rPr lang="de-DE" sz="1600" b="0" i="1" smtClean="0">
                              <a:solidFill>
                                <a:schemeClr val="tx1"/>
                              </a:solidFill>
                              <a:latin typeface="Cambria Math"/>
                            </a:rPr>
                          </m:ctrlPr>
                        </m:fPr>
                        <m:num>
                          <m:sSub>
                            <m:sSubPr>
                              <m:ctrlPr>
                                <a:rPr lang="de-DE" sz="1600" b="0" i="1" smtClean="0">
                                  <a:solidFill>
                                    <a:srgbClr val="0000CC"/>
                                  </a:solidFill>
                                  <a:latin typeface="Cambria Math"/>
                                </a:rPr>
                              </m:ctrlPr>
                            </m:sSubPr>
                            <m:e>
                              <m:r>
                                <a:rPr lang="de-DE" sz="1600" b="0" i="1" smtClean="0">
                                  <a:solidFill>
                                    <a:srgbClr val="0000CC"/>
                                  </a:solidFill>
                                  <a:latin typeface="Cambria Math"/>
                                </a:rPr>
                                <m:t>𝐸</m:t>
                              </m:r>
                            </m:e>
                            <m:sub>
                              <m:r>
                                <a:rPr lang="de-DE" sz="1600" b="0" i="1" smtClean="0">
                                  <a:solidFill>
                                    <a:srgbClr val="0000CC"/>
                                  </a:solidFill>
                                  <a:latin typeface="Cambria Math"/>
                                  <a:ea typeface="Cambria Math"/>
                                </a:rPr>
                                <m:t>𝛾</m:t>
                              </m:r>
                            </m:sub>
                          </m:sSub>
                        </m:num>
                        <m:den>
                          <m:r>
                            <a:rPr lang="de-DE" sz="1600" b="0" i="1" smtClean="0">
                              <a:solidFill>
                                <a:schemeClr val="tx1"/>
                              </a:solidFill>
                              <a:latin typeface="Cambria Math"/>
                            </a:rPr>
                            <m:t>1+</m:t>
                          </m:r>
                          <m:f>
                            <m:fPr>
                              <m:ctrlPr>
                                <a:rPr lang="de-DE" sz="1600" b="0" i="1" smtClean="0">
                                  <a:solidFill>
                                    <a:schemeClr val="tx1"/>
                                  </a:solidFill>
                                  <a:latin typeface="Cambria Math"/>
                                </a:rPr>
                              </m:ctrlPr>
                            </m:fPr>
                            <m:num>
                              <m:sSub>
                                <m:sSubPr>
                                  <m:ctrlPr>
                                    <a:rPr lang="de-DE" sz="1600" b="0" i="1" smtClean="0">
                                      <a:solidFill>
                                        <a:srgbClr val="0000CC"/>
                                      </a:solidFill>
                                      <a:latin typeface="Cambria Math"/>
                                    </a:rPr>
                                  </m:ctrlPr>
                                </m:sSubPr>
                                <m:e>
                                  <m:r>
                                    <a:rPr lang="de-DE" sz="1600" b="0" i="1" smtClean="0">
                                      <a:solidFill>
                                        <a:srgbClr val="0000CC"/>
                                      </a:solidFill>
                                      <a:latin typeface="Cambria Math"/>
                                    </a:rPr>
                                    <m:t>𝐸</m:t>
                                  </m:r>
                                </m:e>
                                <m:sub>
                                  <m:r>
                                    <a:rPr lang="de-DE" sz="1600" b="0" i="1" smtClean="0">
                                      <a:solidFill>
                                        <a:srgbClr val="0000CC"/>
                                      </a:solidFill>
                                      <a:latin typeface="Cambria Math"/>
                                      <a:ea typeface="Cambria Math"/>
                                    </a:rPr>
                                    <m:t>𝛾</m:t>
                                  </m:r>
                                </m:sub>
                              </m:sSub>
                            </m:num>
                            <m:den>
                              <m:sSub>
                                <m:sSubPr>
                                  <m:ctrlPr>
                                    <a:rPr lang="de-DE" sz="1600" b="0" i="1" smtClean="0">
                                      <a:solidFill>
                                        <a:schemeClr val="tx1"/>
                                      </a:solidFill>
                                      <a:latin typeface="Cambria Math"/>
                                    </a:rPr>
                                  </m:ctrlPr>
                                </m:sSubPr>
                                <m:e>
                                  <m:r>
                                    <a:rPr lang="de-DE" sz="1600" b="0" i="1" smtClean="0">
                                      <a:solidFill>
                                        <a:schemeClr val="tx1"/>
                                      </a:solidFill>
                                      <a:latin typeface="Cambria Math"/>
                                    </a:rPr>
                                    <m:t>𝑚</m:t>
                                  </m:r>
                                </m:e>
                                <m:sub>
                                  <m:r>
                                    <a:rPr lang="de-DE" sz="1600" b="0" i="1" smtClean="0">
                                      <a:solidFill>
                                        <a:schemeClr val="tx1"/>
                                      </a:solidFill>
                                      <a:latin typeface="Cambria Math"/>
                                    </a:rPr>
                                    <m:t>𝑒</m:t>
                                  </m:r>
                                </m:sub>
                              </m:sSub>
                              <m:sSup>
                                <m:sSupPr>
                                  <m:ctrlPr>
                                    <a:rPr lang="de-DE" sz="1600" b="0" i="1" smtClean="0">
                                      <a:solidFill>
                                        <a:schemeClr val="tx1"/>
                                      </a:solidFill>
                                      <a:latin typeface="Cambria Math"/>
                                    </a:rPr>
                                  </m:ctrlPr>
                                </m:sSupPr>
                                <m:e>
                                  <m:r>
                                    <a:rPr lang="de-DE" sz="1600" b="0" i="1" smtClean="0">
                                      <a:solidFill>
                                        <a:schemeClr val="tx1"/>
                                      </a:solidFill>
                                      <a:latin typeface="Cambria Math"/>
                                    </a:rPr>
                                    <m:t>𝑐</m:t>
                                  </m:r>
                                </m:e>
                                <m:sup>
                                  <m:r>
                                    <a:rPr lang="de-DE" sz="1600" b="0" i="1" smtClean="0">
                                      <a:solidFill>
                                        <a:schemeClr val="tx1"/>
                                      </a:solidFill>
                                      <a:latin typeface="Cambria Math"/>
                                    </a:rPr>
                                    <m:t>2</m:t>
                                  </m:r>
                                </m:sup>
                              </m:sSup>
                            </m:den>
                          </m:f>
                          <m:r>
                            <a:rPr lang="de-DE" sz="1600" b="0" i="1" smtClean="0">
                              <a:solidFill>
                                <a:schemeClr val="tx1"/>
                              </a:solidFill>
                              <a:latin typeface="Cambria Math"/>
                              <a:ea typeface="Cambria Math"/>
                            </a:rPr>
                            <m:t>∙</m:t>
                          </m:r>
                          <m:d>
                            <m:dPr>
                              <m:ctrlPr>
                                <a:rPr lang="de-DE" sz="1600" b="0" i="1" smtClean="0">
                                  <a:solidFill>
                                    <a:schemeClr val="tx1"/>
                                  </a:solidFill>
                                  <a:latin typeface="Cambria Math"/>
                                  <a:ea typeface="Cambria Math"/>
                                </a:rPr>
                              </m:ctrlPr>
                            </m:dPr>
                            <m:e>
                              <m:r>
                                <a:rPr lang="de-DE" sz="1600" b="0" i="1" smtClean="0">
                                  <a:solidFill>
                                    <a:schemeClr val="tx1"/>
                                  </a:solidFill>
                                  <a:latin typeface="Cambria Math"/>
                                  <a:ea typeface="Cambria Math"/>
                                </a:rPr>
                                <m:t>1−</m:t>
                              </m:r>
                              <m:r>
                                <a:rPr lang="de-DE" sz="1600" b="0" i="1" smtClean="0">
                                  <a:solidFill>
                                    <a:schemeClr val="tx1"/>
                                  </a:solidFill>
                                  <a:latin typeface="Cambria Math"/>
                                  <a:ea typeface="Cambria Math"/>
                                </a:rPr>
                                <m:t>𝑐𝑜𝑠</m:t>
                              </m:r>
                              <m:r>
                                <a:rPr lang="de-DE" sz="1600" b="0" i="1" smtClean="0">
                                  <a:solidFill>
                                    <a:srgbClr val="0000CC"/>
                                  </a:solidFill>
                                  <a:latin typeface="Cambria Math"/>
                                  <a:ea typeface="Cambria Math"/>
                                </a:rPr>
                                <m:t>𝜙</m:t>
                              </m:r>
                            </m:e>
                          </m:d>
                        </m:den>
                      </m:f>
                    </m:oMath>
                  </m:oMathPara>
                </a14:m>
                <a:endParaRPr lang="de-DE" sz="1600" dirty="0"/>
              </a:p>
            </p:txBody>
          </p:sp>
        </mc:Choice>
        <mc:Fallback xmlns="">
          <p:sp>
            <p:nvSpPr>
              <p:cNvPr id="9" name="Textfeld 8"/>
              <p:cNvSpPr txBox="1">
                <a:spLocks noRot="1" noChangeAspect="1" noMove="1" noResize="1" noEditPoints="1" noAdjustHandles="1" noChangeArrowheads="1" noChangeShapeType="1" noTextEdit="1"/>
              </p:cNvSpPr>
              <p:nvPr/>
            </p:nvSpPr>
            <p:spPr>
              <a:xfrm>
                <a:off x="792000" y="2520000"/>
                <a:ext cx="2655663" cy="842538"/>
              </a:xfrm>
              <a:prstGeom prst="rect">
                <a:avLst/>
              </a:prstGeom>
              <a:blipFill rotWithShape="1">
                <a:blip r:embed="rId5"/>
                <a:stretch>
                  <a:fillRect/>
                </a:stretch>
              </a:blipFill>
            </p:spPr>
            <p:txBody>
              <a:bodyPr/>
              <a:lstStyle/>
              <a:p>
                <a:r>
                  <a:rPr lang="en-US">
                    <a:noFill/>
                  </a:rPr>
                  <a:t> </a:t>
                </a:r>
              </a:p>
            </p:txBody>
          </p:sp>
        </mc:Fallback>
      </mc:AlternateContent>
      <p:sp>
        <p:nvSpPr>
          <p:cNvPr id="3" name="Textfeld 2"/>
          <p:cNvSpPr txBox="1"/>
          <p:nvPr/>
        </p:nvSpPr>
        <p:spPr>
          <a:xfrm>
            <a:off x="3780000" y="2664000"/>
            <a:ext cx="2927404" cy="307777"/>
          </a:xfrm>
          <a:prstGeom prst="rect">
            <a:avLst/>
          </a:prstGeom>
          <a:noFill/>
        </p:spPr>
        <p:txBody>
          <a:bodyPr wrap="none" rtlCol="0">
            <a:spAutoFit/>
          </a:bodyPr>
          <a:lstStyle/>
          <a:p>
            <a:r>
              <a:rPr lang="en-US" sz="1400" dirty="0" smtClean="0">
                <a:latin typeface="Times New Roman" panose="02020603050405020304" pitchFamily="18" charset="0"/>
                <a:cs typeface="Times New Roman" panose="02020603050405020304" pitchFamily="18" charset="0"/>
              </a:rPr>
              <a:t>Compton scattering in rest </a:t>
            </a:r>
            <a:r>
              <a:rPr lang="en-US" sz="1400" dirty="0" smtClean="0">
                <a:latin typeface="Times New Roman" panose="02020603050405020304" pitchFamily="18" charset="0"/>
                <a:cs typeface="Times New Roman" panose="02020603050405020304" pitchFamily="18" charset="0"/>
              </a:rPr>
              <a:t>frame of e</a:t>
            </a:r>
            <a:r>
              <a:rPr lang="en-US" sz="1400" baseline="30000" dirty="0" smtClean="0">
                <a:latin typeface="Times New Roman" panose="02020603050405020304" pitchFamily="18" charset="0"/>
                <a:cs typeface="Times New Roman" panose="02020603050405020304" pitchFamily="18" charset="0"/>
              </a:rPr>
              <a:t>-</a:t>
            </a:r>
            <a:endParaRPr lang="en-US" sz="1400" baseline="30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feld 3"/>
              <p:cNvSpPr txBox="1"/>
              <p:nvPr/>
            </p:nvSpPr>
            <p:spPr>
              <a:xfrm>
                <a:off x="792000" y="3600000"/>
                <a:ext cx="2809872" cy="5145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600" b="0" i="1" smtClean="0">
                              <a:latin typeface="Cambria Math"/>
                            </a:rPr>
                          </m:ctrlPr>
                        </m:sSubSupPr>
                        <m:e>
                          <m:r>
                            <a:rPr lang="de-DE" sz="1600" b="0" i="1" smtClean="0">
                              <a:latin typeface="Cambria Math"/>
                            </a:rPr>
                            <m:t>𝐸</m:t>
                          </m:r>
                        </m:e>
                        <m:sub>
                          <m:r>
                            <a:rPr lang="de-DE" sz="1600" i="1">
                              <a:latin typeface="Cambria Math"/>
                              <a:ea typeface="Cambria Math"/>
                            </a:rPr>
                            <m:t>𝛾</m:t>
                          </m:r>
                        </m:sub>
                        <m:sup>
                          <m:r>
                            <a:rPr lang="de-DE" sz="1600" b="0" i="1" smtClean="0">
                              <a:latin typeface="Cambria Math"/>
                            </a:rPr>
                            <m:t>′</m:t>
                          </m:r>
                        </m:sup>
                      </m:sSubSup>
                      <m:r>
                        <a:rPr lang="de-DE" sz="1600" b="0" i="1" smtClean="0">
                          <a:latin typeface="Cambria Math"/>
                        </a:rPr>
                        <m:t>=</m:t>
                      </m:r>
                      <m:r>
                        <a:rPr lang="de-DE" sz="1600" b="0" i="1" smtClean="0">
                          <a:latin typeface="Cambria Math"/>
                          <a:ea typeface="Cambria Math"/>
                        </a:rPr>
                        <m:t>𝛾</m:t>
                      </m:r>
                      <m:r>
                        <a:rPr lang="de-DE" sz="1600" b="0" i="1" smtClean="0">
                          <a:latin typeface="Cambria Math"/>
                          <a:ea typeface="Cambria Math"/>
                        </a:rPr>
                        <m:t>∙</m:t>
                      </m:r>
                      <m:sSubSup>
                        <m:sSubSupPr>
                          <m:ctrlPr>
                            <a:rPr lang="de-DE" sz="1600" b="0" i="1" smtClean="0">
                              <a:solidFill>
                                <a:srgbClr val="0000CC"/>
                              </a:solidFill>
                              <a:latin typeface="Cambria Math"/>
                              <a:ea typeface="Cambria Math"/>
                            </a:rPr>
                          </m:ctrlPr>
                        </m:sSubSupPr>
                        <m:e>
                          <m:r>
                            <a:rPr lang="de-DE" sz="1600" b="0" i="1" smtClean="0">
                              <a:solidFill>
                                <a:srgbClr val="0000CC"/>
                              </a:solidFill>
                              <a:latin typeface="Cambria Math"/>
                              <a:ea typeface="Cambria Math"/>
                            </a:rPr>
                            <m:t>𝐸</m:t>
                          </m:r>
                        </m:e>
                        <m:sub>
                          <m:r>
                            <a:rPr lang="de-DE" sz="1600" i="1">
                              <a:solidFill>
                                <a:srgbClr val="0000CC"/>
                              </a:solidFill>
                              <a:latin typeface="Cambria Math"/>
                              <a:ea typeface="Cambria Math"/>
                            </a:rPr>
                            <m:t>𝛾</m:t>
                          </m:r>
                        </m:sub>
                        <m:sup>
                          <m:r>
                            <a:rPr lang="de-DE" sz="1600" b="0" i="1" smtClean="0">
                              <a:solidFill>
                                <a:srgbClr val="0000CC"/>
                              </a:solidFill>
                              <a:latin typeface="Cambria Math"/>
                              <a:ea typeface="Cambria Math"/>
                            </a:rPr>
                            <m:t>′</m:t>
                          </m:r>
                        </m:sup>
                      </m:sSubSup>
                      <m:d>
                        <m:dPr>
                          <m:ctrlPr>
                            <a:rPr lang="de-DE" sz="1600" b="0" i="1" smtClean="0">
                              <a:latin typeface="Cambria Math"/>
                              <a:ea typeface="Cambria Math"/>
                            </a:rPr>
                          </m:ctrlPr>
                        </m:dPr>
                        <m:e>
                          <m:r>
                            <a:rPr lang="de-DE" sz="1600" b="0" i="1" smtClean="0">
                              <a:latin typeface="Cambria Math"/>
                              <a:ea typeface="Cambria Math"/>
                            </a:rPr>
                            <m:t>1+</m:t>
                          </m:r>
                          <m:f>
                            <m:fPr>
                              <m:ctrlPr>
                                <a:rPr lang="de-DE" sz="1600" b="0" i="1" smtClean="0">
                                  <a:latin typeface="Cambria Math"/>
                                  <a:ea typeface="Cambria Math"/>
                                </a:rPr>
                              </m:ctrlPr>
                            </m:fPr>
                            <m:num>
                              <m:r>
                                <a:rPr lang="de-DE" sz="1600" b="0" i="1" smtClean="0">
                                  <a:latin typeface="Cambria Math"/>
                                  <a:ea typeface="Cambria Math"/>
                                </a:rPr>
                                <m:t>𝑣</m:t>
                              </m:r>
                            </m:num>
                            <m:den>
                              <m:r>
                                <a:rPr lang="de-DE" sz="1600" b="0" i="1" smtClean="0">
                                  <a:latin typeface="Cambria Math"/>
                                  <a:ea typeface="Cambria Math"/>
                                </a:rPr>
                                <m:t>𝑐</m:t>
                              </m:r>
                            </m:den>
                          </m:f>
                          <m:r>
                            <a:rPr lang="de-DE" sz="1600" b="0" i="1" smtClean="0">
                              <a:latin typeface="Cambria Math"/>
                              <a:ea typeface="Cambria Math"/>
                            </a:rPr>
                            <m:t>𝑐𝑜𝑠</m:t>
                          </m:r>
                          <m:sSub>
                            <m:sSubPr>
                              <m:ctrlPr>
                                <a:rPr lang="de-DE" sz="1600" b="0" i="1" smtClean="0">
                                  <a:solidFill>
                                    <a:srgbClr val="0000CC"/>
                                  </a:solidFill>
                                  <a:latin typeface="Cambria Math"/>
                                  <a:ea typeface="Cambria Math"/>
                                </a:rPr>
                              </m:ctrlPr>
                            </m:sSubPr>
                            <m:e>
                              <m:r>
                                <a:rPr lang="de-DE" sz="1600" b="0" i="1" smtClean="0">
                                  <a:solidFill>
                                    <a:srgbClr val="0000CC"/>
                                  </a:solidFill>
                                  <a:latin typeface="Cambria Math"/>
                                  <a:ea typeface="Cambria Math"/>
                                </a:rPr>
                                <m:t>𝜃</m:t>
                              </m:r>
                            </m:e>
                            <m:sub>
                              <m:sSup>
                                <m:sSupPr>
                                  <m:ctrlPr>
                                    <a:rPr lang="de-DE" sz="1600" b="0" i="1" smtClean="0">
                                      <a:solidFill>
                                        <a:srgbClr val="0000CC"/>
                                      </a:solidFill>
                                      <a:latin typeface="Cambria Math"/>
                                      <a:ea typeface="Cambria Math"/>
                                    </a:rPr>
                                  </m:ctrlPr>
                                </m:sSupPr>
                                <m:e>
                                  <m:r>
                                    <a:rPr lang="de-DE" sz="1600" b="0" i="1" smtClean="0">
                                      <a:solidFill>
                                        <a:srgbClr val="0000CC"/>
                                      </a:solidFill>
                                      <a:latin typeface="Cambria Math"/>
                                      <a:ea typeface="Cambria Math"/>
                                    </a:rPr>
                                    <m:t>𝑒</m:t>
                                  </m:r>
                                </m:e>
                                <m:sup>
                                  <m:r>
                                    <a:rPr lang="de-DE" sz="1600" b="0" i="1" smtClean="0">
                                      <a:solidFill>
                                        <a:srgbClr val="0000CC"/>
                                      </a:solidFill>
                                      <a:latin typeface="Cambria Math"/>
                                      <a:ea typeface="Cambria Math"/>
                                    </a:rPr>
                                    <m:t>−</m:t>
                                  </m:r>
                                </m:sup>
                              </m:sSup>
                              <m:sSup>
                                <m:sSupPr>
                                  <m:ctrlPr>
                                    <a:rPr lang="de-DE" sz="1600" b="0" i="1" smtClean="0">
                                      <a:solidFill>
                                        <a:srgbClr val="0000CC"/>
                                      </a:solidFill>
                                      <a:latin typeface="Cambria Math"/>
                                      <a:ea typeface="Cambria Math"/>
                                    </a:rPr>
                                  </m:ctrlPr>
                                </m:sSupPr>
                                <m:e>
                                  <m:r>
                                    <a:rPr lang="de-DE" sz="1600" b="0" i="1" smtClean="0">
                                      <a:solidFill>
                                        <a:srgbClr val="0000CC"/>
                                      </a:solidFill>
                                      <a:latin typeface="Cambria Math"/>
                                      <a:ea typeface="Cambria Math"/>
                                    </a:rPr>
                                    <m:t>𝛾</m:t>
                                  </m:r>
                                </m:e>
                                <m:sup>
                                  <m:r>
                                    <a:rPr lang="de-DE" sz="1600" b="0" i="1" smtClean="0">
                                      <a:solidFill>
                                        <a:srgbClr val="0000CC"/>
                                      </a:solidFill>
                                      <a:latin typeface="Cambria Math"/>
                                      <a:ea typeface="Cambria Math"/>
                                    </a:rPr>
                                    <m:t>′</m:t>
                                  </m:r>
                                </m:sup>
                              </m:sSup>
                            </m:sub>
                          </m:sSub>
                        </m:e>
                      </m:d>
                    </m:oMath>
                  </m:oMathPara>
                </a14:m>
                <a:endParaRPr lang="de-DE" sz="1600" dirty="0"/>
              </a:p>
            </p:txBody>
          </p:sp>
        </mc:Choice>
        <mc:Fallback xmlns="">
          <p:sp>
            <p:nvSpPr>
              <p:cNvPr id="4" name="Textfeld 3"/>
              <p:cNvSpPr txBox="1">
                <a:spLocks noRot="1" noChangeAspect="1" noMove="1" noResize="1" noEditPoints="1" noAdjustHandles="1" noChangeArrowheads="1" noChangeShapeType="1" noTextEdit="1"/>
              </p:cNvSpPr>
              <p:nvPr/>
            </p:nvSpPr>
            <p:spPr>
              <a:xfrm>
                <a:off x="792000" y="3600000"/>
                <a:ext cx="2809872" cy="514564"/>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feld 10"/>
              <p:cNvSpPr txBox="1"/>
              <p:nvPr/>
            </p:nvSpPr>
            <p:spPr>
              <a:xfrm>
                <a:off x="540000" y="4320000"/>
                <a:ext cx="2146998" cy="397032"/>
              </a:xfrm>
              <a:prstGeom prst="rect">
                <a:avLst/>
              </a:prstGeom>
              <a:noFill/>
            </p:spPr>
            <p:txBody>
              <a:bodyPr wrap="none" rtlCol="0">
                <a:spAutoFit/>
              </a:bodyPr>
              <a:lstStyle/>
              <a:p>
                <a:pPr marL="285750" indent="-285750">
                  <a:buFont typeface="Wingdings" panose="05000000000000000000" pitchFamily="2" charset="2"/>
                  <a:buChar char="v"/>
                </a:pPr>
                <a:r>
                  <a:rPr lang="de-DE" dirty="0" smtClean="0">
                    <a:solidFill>
                      <a:srgbClr val="FF0000"/>
                    </a:solidFill>
                    <a:latin typeface="Times New Roman" panose="02020603050405020304" pitchFamily="18" charset="0"/>
                    <a:cs typeface="Times New Roman" panose="02020603050405020304" pitchFamily="18" charset="0"/>
                  </a:rPr>
                  <a:t>Limit</a:t>
                </a:r>
                <a:r>
                  <a:rPr lang="de-DE" dirty="0" smtClean="0">
                    <a:latin typeface="Times New Roman" panose="02020603050405020304" pitchFamily="18" charset="0"/>
                    <a:cs typeface="Times New Roman" panose="02020603050405020304" pitchFamily="18" charset="0"/>
                  </a:rPr>
                  <a:t> </a:t>
                </a:r>
                <a14:m>
                  <m:oMath xmlns:m="http://schemas.openxmlformats.org/officeDocument/2006/math">
                    <m:sSub>
                      <m:sSubPr>
                        <m:ctrlPr>
                          <a:rPr lang="de-DE" i="1" smtClean="0">
                            <a:solidFill>
                              <a:srgbClr val="0000CC"/>
                            </a:solidFill>
                            <a:latin typeface="Cambria Math"/>
                            <a:cs typeface="Times New Roman" panose="02020603050405020304" pitchFamily="18" charset="0"/>
                          </a:rPr>
                        </m:ctrlPr>
                      </m:sSubPr>
                      <m:e>
                        <m:r>
                          <a:rPr lang="de-DE" b="0" i="1" smtClean="0">
                            <a:solidFill>
                              <a:srgbClr val="0000CC"/>
                            </a:solidFill>
                            <a:latin typeface="Cambria Math"/>
                            <a:cs typeface="Times New Roman" panose="02020603050405020304" pitchFamily="18" charset="0"/>
                          </a:rPr>
                          <m:t>𝐸</m:t>
                        </m:r>
                      </m:e>
                      <m:sub>
                        <m:r>
                          <a:rPr lang="de-DE" i="1" smtClean="0">
                            <a:solidFill>
                              <a:srgbClr val="0000CC"/>
                            </a:solidFill>
                            <a:latin typeface="Cambria Math"/>
                            <a:ea typeface="Cambria Math"/>
                            <a:cs typeface="Times New Roman" panose="02020603050405020304" pitchFamily="18" charset="0"/>
                          </a:rPr>
                          <m:t>𝛾</m:t>
                        </m:r>
                      </m:sub>
                    </m:sSub>
                    <m:r>
                      <a:rPr lang="de-DE" i="1" smtClean="0">
                        <a:latin typeface="Cambria Math"/>
                        <a:ea typeface="Cambria Math"/>
                        <a:cs typeface="Times New Roman" panose="02020603050405020304" pitchFamily="18" charset="0"/>
                      </a:rPr>
                      <m:t>≪</m:t>
                    </m:r>
                    <m:sSub>
                      <m:sSubPr>
                        <m:ctrlPr>
                          <a:rPr lang="de-DE" i="1" smtClean="0">
                            <a:latin typeface="Cambria Math"/>
                            <a:ea typeface="Cambria Math"/>
                            <a:cs typeface="Times New Roman" panose="02020603050405020304" pitchFamily="18" charset="0"/>
                          </a:rPr>
                        </m:ctrlPr>
                      </m:sSubPr>
                      <m:e>
                        <m:r>
                          <a:rPr lang="de-DE" b="0" i="1" smtClean="0">
                            <a:latin typeface="Cambria Math"/>
                            <a:ea typeface="Cambria Math"/>
                            <a:cs typeface="Times New Roman" panose="02020603050405020304" pitchFamily="18" charset="0"/>
                          </a:rPr>
                          <m:t>𝑚</m:t>
                        </m:r>
                      </m:e>
                      <m:sub>
                        <m:r>
                          <a:rPr lang="de-DE" b="0" i="1" smtClean="0">
                            <a:latin typeface="Cambria Math"/>
                            <a:ea typeface="Cambria Math"/>
                            <a:cs typeface="Times New Roman" panose="02020603050405020304" pitchFamily="18" charset="0"/>
                          </a:rPr>
                          <m:t>𝑒</m:t>
                        </m:r>
                      </m:sub>
                    </m:sSub>
                    <m:sSup>
                      <m:sSupPr>
                        <m:ctrlPr>
                          <a:rPr lang="de-DE" i="1" smtClean="0">
                            <a:latin typeface="Cambria Math"/>
                            <a:ea typeface="Cambria Math"/>
                            <a:cs typeface="Times New Roman" panose="02020603050405020304" pitchFamily="18" charset="0"/>
                          </a:rPr>
                        </m:ctrlPr>
                      </m:sSupPr>
                      <m:e>
                        <m:r>
                          <a:rPr lang="de-DE" b="0" i="1" smtClean="0">
                            <a:latin typeface="Cambria Math"/>
                            <a:ea typeface="Cambria Math"/>
                            <a:cs typeface="Times New Roman" panose="02020603050405020304" pitchFamily="18" charset="0"/>
                          </a:rPr>
                          <m:t>𝑐</m:t>
                        </m:r>
                      </m:e>
                      <m:sup>
                        <m:r>
                          <a:rPr lang="de-DE" b="0" i="1" smtClean="0">
                            <a:latin typeface="Cambria Math"/>
                            <a:ea typeface="Cambria Math"/>
                            <a:cs typeface="Times New Roman" panose="02020603050405020304" pitchFamily="18" charset="0"/>
                          </a:rPr>
                          <m:t>2</m:t>
                        </m:r>
                      </m:sup>
                    </m:sSup>
                  </m:oMath>
                </a14:m>
                <a:endParaRPr lang="de-DE" dirty="0">
                  <a:latin typeface="Times New Roman" panose="02020603050405020304" pitchFamily="18" charset="0"/>
                  <a:cs typeface="Times New Roman" panose="02020603050405020304" pitchFamily="18" charset="0"/>
                </a:endParaRPr>
              </a:p>
            </p:txBody>
          </p:sp>
        </mc:Choice>
        <mc:Fallback xmlns="">
          <p:sp>
            <p:nvSpPr>
              <p:cNvPr id="11" name="Textfeld 10"/>
              <p:cNvSpPr txBox="1">
                <a:spLocks noRot="1" noChangeAspect="1" noMove="1" noResize="1" noEditPoints="1" noAdjustHandles="1" noChangeArrowheads="1" noChangeShapeType="1" noTextEdit="1"/>
              </p:cNvSpPr>
              <p:nvPr/>
            </p:nvSpPr>
            <p:spPr>
              <a:xfrm>
                <a:off x="540000" y="4320000"/>
                <a:ext cx="2146998" cy="397032"/>
              </a:xfrm>
              <a:prstGeom prst="rect">
                <a:avLst/>
              </a:prstGeom>
              <a:blipFill rotWithShape="1">
                <a:blip r:embed="rId7"/>
                <a:stretch>
                  <a:fillRect l="-1989" t="-6154" b="-184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feld 11"/>
              <p:cNvSpPr txBox="1"/>
              <p:nvPr/>
            </p:nvSpPr>
            <p:spPr>
              <a:xfrm>
                <a:off x="792000" y="4788000"/>
                <a:ext cx="4248407" cy="5145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600" b="0" i="1" smtClean="0">
                              <a:latin typeface="Cambria Math"/>
                            </a:rPr>
                          </m:ctrlPr>
                        </m:sSubSupPr>
                        <m:e>
                          <m:r>
                            <a:rPr lang="de-DE" sz="1600" b="0" i="1" smtClean="0">
                              <a:latin typeface="Cambria Math"/>
                            </a:rPr>
                            <m:t>𝐸</m:t>
                          </m:r>
                        </m:e>
                        <m:sub>
                          <m:r>
                            <a:rPr lang="de-DE" sz="1600" i="1">
                              <a:latin typeface="Cambria Math"/>
                              <a:ea typeface="Cambria Math"/>
                            </a:rPr>
                            <m:t>𝛾</m:t>
                          </m:r>
                        </m:sub>
                        <m:sup>
                          <m:r>
                            <a:rPr lang="de-DE" sz="1600" b="0" i="1" smtClean="0">
                              <a:latin typeface="Cambria Math"/>
                            </a:rPr>
                            <m:t>′</m:t>
                          </m:r>
                        </m:sup>
                      </m:sSubSup>
                      <m:r>
                        <a:rPr lang="de-DE" sz="1600" i="1" smtClean="0">
                          <a:latin typeface="Cambria Math"/>
                          <a:ea typeface="Cambria Math"/>
                        </a:rPr>
                        <m:t>≈</m:t>
                      </m:r>
                      <m:sSup>
                        <m:sSupPr>
                          <m:ctrlPr>
                            <a:rPr lang="de-DE" sz="1600" i="1" smtClean="0">
                              <a:latin typeface="Cambria Math"/>
                              <a:ea typeface="Cambria Math"/>
                            </a:rPr>
                          </m:ctrlPr>
                        </m:sSupPr>
                        <m:e>
                          <m:r>
                            <a:rPr lang="de-DE" sz="1600" i="1" smtClean="0">
                              <a:latin typeface="Cambria Math"/>
                              <a:ea typeface="Cambria Math"/>
                            </a:rPr>
                            <m:t>𝛾</m:t>
                          </m:r>
                        </m:e>
                        <m:sup>
                          <m:r>
                            <a:rPr lang="de-DE" sz="1600" b="0" i="1" smtClean="0">
                              <a:latin typeface="Cambria Math"/>
                              <a:ea typeface="Cambria Math"/>
                            </a:rPr>
                            <m:t>2</m:t>
                          </m:r>
                        </m:sup>
                      </m:sSup>
                      <m:r>
                        <a:rPr lang="de-DE" sz="1600" i="1" smtClean="0">
                          <a:latin typeface="Cambria Math"/>
                          <a:ea typeface="Cambria Math"/>
                        </a:rPr>
                        <m:t>∙</m:t>
                      </m:r>
                      <m:sSub>
                        <m:sSubPr>
                          <m:ctrlPr>
                            <a:rPr lang="de-DE" sz="1600" i="1" smtClean="0">
                              <a:latin typeface="Cambria Math"/>
                              <a:ea typeface="Cambria Math"/>
                            </a:rPr>
                          </m:ctrlPr>
                        </m:sSubPr>
                        <m:e>
                          <m:r>
                            <a:rPr lang="de-DE" sz="1600" b="0" i="1" smtClean="0">
                              <a:latin typeface="Cambria Math"/>
                              <a:ea typeface="Cambria Math"/>
                            </a:rPr>
                            <m:t>𝐸</m:t>
                          </m:r>
                        </m:e>
                        <m:sub>
                          <m:r>
                            <a:rPr lang="de-DE" sz="1600" i="1" smtClean="0">
                              <a:latin typeface="Cambria Math"/>
                              <a:ea typeface="Cambria Math"/>
                            </a:rPr>
                            <m:t>𝛾</m:t>
                          </m:r>
                        </m:sub>
                      </m:sSub>
                      <m:d>
                        <m:dPr>
                          <m:ctrlPr>
                            <a:rPr lang="de-DE" sz="1600" i="1" smtClean="0">
                              <a:latin typeface="Cambria Math"/>
                              <a:ea typeface="Cambria Math"/>
                            </a:rPr>
                          </m:ctrlPr>
                        </m:dPr>
                        <m:e>
                          <m:r>
                            <a:rPr lang="de-DE" sz="1600" b="0" i="1" smtClean="0">
                              <a:latin typeface="Cambria Math"/>
                              <a:ea typeface="Cambria Math"/>
                            </a:rPr>
                            <m:t>1−</m:t>
                          </m:r>
                          <m:f>
                            <m:fPr>
                              <m:ctrlPr>
                                <a:rPr lang="de-DE" sz="1600" b="0" i="1" smtClean="0">
                                  <a:latin typeface="Cambria Math"/>
                                  <a:ea typeface="Cambria Math"/>
                                </a:rPr>
                              </m:ctrlPr>
                            </m:fPr>
                            <m:num>
                              <m:r>
                                <a:rPr lang="de-DE" sz="1600" b="0" i="1" smtClean="0">
                                  <a:latin typeface="Cambria Math"/>
                                  <a:ea typeface="Cambria Math"/>
                                </a:rPr>
                                <m:t>𝑣</m:t>
                              </m:r>
                            </m:num>
                            <m:den>
                              <m:r>
                                <a:rPr lang="de-DE" sz="1600" b="0" i="1" smtClean="0">
                                  <a:latin typeface="Cambria Math"/>
                                  <a:ea typeface="Cambria Math"/>
                                </a:rPr>
                                <m:t>𝑐</m:t>
                              </m:r>
                            </m:den>
                          </m:f>
                          <m:r>
                            <a:rPr lang="de-DE" sz="1600" b="0" i="1" smtClean="0">
                              <a:latin typeface="Cambria Math"/>
                              <a:ea typeface="Cambria Math"/>
                            </a:rPr>
                            <m:t>𝑐𝑜𝑠</m:t>
                          </m:r>
                          <m:sSub>
                            <m:sSubPr>
                              <m:ctrlPr>
                                <a:rPr lang="de-DE" sz="1600" b="0" i="1" smtClean="0">
                                  <a:latin typeface="Cambria Math"/>
                                  <a:ea typeface="Cambria Math"/>
                                </a:rPr>
                              </m:ctrlPr>
                            </m:sSubPr>
                            <m:e>
                              <m:r>
                                <a:rPr lang="de-DE" sz="1600" b="0" i="1" smtClean="0">
                                  <a:latin typeface="Cambria Math"/>
                                  <a:ea typeface="Cambria Math"/>
                                </a:rPr>
                                <m:t>𝜃</m:t>
                              </m:r>
                            </m:e>
                            <m:sub>
                              <m:sSup>
                                <m:sSupPr>
                                  <m:ctrlPr>
                                    <a:rPr lang="de-DE" sz="1600" b="0" i="1" smtClean="0">
                                      <a:latin typeface="Cambria Math"/>
                                      <a:ea typeface="Cambria Math"/>
                                    </a:rPr>
                                  </m:ctrlPr>
                                </m:sSupPr>
                                <m:e>
                                  <m:r>
                                    <a:rPr lang="de-DE" sz="1600" b="0" i="1" smtClean="0">
                                      <a:latin typeface="Cambria Math"/>
                                      <a:ea typeface="Cambria Math"/>
                                    </a:rPr>
                                    <m:t>𝑒</m:t>
                                  </m:r>
                                </m:e>
                                <m:sup>
                                  <m:r>
                                    <a:rPr lang="de-DE" sz="1600" b="0" i="1" smtClean="0">
                                      <a:latin typeface="Cambria Math"/>
                                      <a:ea typeface="Cambria Math"/>
                                    </a:rPr>
                                    <m:t>−</m:t>
                                  </m:r>
                                </m:sup>
                              </m:sSup>
                              <m:r>
                                <a:rPr lang="de-DE" sz="1600" b="0" i="1" smtClean="0">
                                  <a:latin typeface="Cambria Math"/>
                                  <a:ea typeface="Cambria Math"/>
                                </a:rPr>
                                <m:t>𝛾</m:t>
                              </m:r>
                            </m:sub>
                          </m:sSub>
                        </m:e>
                      </m:d>
                      <m:d>
                        <m:dPr>
                          <m:ctrlPr>
                            <a:rPr lang="de-DE" sz="1600" i="1" smtClean="0">
                              <a:latin typeface="Cambria Math"/>
                              <a:ea typeface="Cambria Math"/>
                            </a:rPr>
                          </m:ctrlPr>
                        </m:dPr>
                        <m:e>
                          <m:r>
                            <a:rPr lang="de-DE" sz="1600" b="0" i="1" smtClean="0">
                              <a:latin typeface="Cambria Math"/>
                              <a:ea typeface="Cambria Math"/>
                            </a:rPr>
                            <m:t>1+</m:t>
                          </m:r>
                          <m:f>
                            <m:fPr>
                              <m:ctrlPr>
                                <a:rPr lang="de-DE" sz="1600" b="0" i="1" smtClean="0">
                                  <a:latin typeface="Cambria Math"/>
                                  <a:ea typeface="Cambria Math"/>
                                </a:rPr>
                              </m:ctrlPr>
                            </m:fPr>
                            <m:num>
                              <m:r>
                                <a:rPr lang="de-DE" sz="1600" b="0" i="1" smtClean="0">
                                  <a:latin typeface="Cambria Math"/>
                                  <a:ea typeface="Cambria Math"/>
                                </a:rPr>
                                <m:t>𝑣</m:t>
                              </m:r>
                            </m:num>
                            <m:den>
                              <m:r>
                                <a:rPr lang="de-DE" sz="1600" b="0" i="1" smtClean="0">
                                  <a:latin typeface="Cambria Math"/>
                                  <a:ea typeface="Cambria Math"/>
                                </a:rPr>
                                <m:t>𝑐</m:t>
                              </m:r>
                            </m:den>
                          </m:f>
                          <m:r>
                            <a:rPr lang="de-DE" sz="1600" b="0" i="1" smtClean="0">
                              <a:latin typeface="Cambria Math"/>
                              <a:ea typeface="Cambria Math"/>
                            </a:rPr>
                            <m:t>𝑐𝑜𝑠</m:t>
                          </m:r>
                          <m:sSub>
                            <m:sSubPr>
                              <m:ctrlPr>
                                <a:rPr lang="de-DE" sz="1600" b="0" i="1" smtClean="0">
                                  <a:solidFill>
                                    <a:srgbClr val="0000CC"/>
                                  </a:solidFill>
                                  <a:latin typeface="Cambria Math"/>
                                  <a:ea typeface="Cambria Math"/>
                                </a:rPr>
                              </m:ctrlPr>
                            </m:sSubPr>
                            <m:e>
                              <m:r>
                                <a:rPr lang="de-DE" sz="1600" b="0" i="1" smtClean="0">
                                  <a:solidFill>
                                    <a:srgbClr val="0000CC"/>
                                  </a:solidFill>
                                  <a:latin typeface="Cambria Math"/>
                                  <a:ea typeface="Cambria Math"/>
                                </a:rPr>
                                <m:t>𝜃</m:t>
                              </m:r>
                            </m:e>
                            <m:sub>
                              <m:sSup>
                                <m:sSupPr>
                                  <m:ctrlPr>
                                    <a:rPr lang="de-DE" sz="1600" b="0" i="1" smtClean="0">
                                      <a:solidFill>
                                        <a:srgbClr val="0000CC"/>
                                      </a:solidFill>
                                      <a:latin typeface="Cambria Math"/>
                                      <a:ea typeface="Cambria Math"/>
                                    </a:rPr>
                                  </m:ctrlPr>
                                </m:sSupPr>
                                <m:e>
                                  <m:r>
                                    <a:rPr lang="de-DE" sz="1600" b="0" i="1" smtClean="0">
                                      <a:solidFill>
                                        <a:srgbClr val="0000CC"/>
                                      </a:solidFill>
                                      <a:latin typeface="Cambria Math"/>
                                      <a:ea typeface="Cambria Math"/>
                                    </a:rPr>
                                    <m:t>𝑒</m:t>
                                  </m:r>
                                </m:e>
                                <m:sup>
                                  <m:r>
                                    <a:rPr lang="de-DE" sz="1600" b="0" i="1" smtClean="0">
                                      <a:solidFill>
                                        <a:srgbClr val="0000CC"/>
                                      </a:solidFill>
                                      <a:latin typeface="Cambria Math"/>
                                      <a:ea typeface="Cambria Math"/>
                                    </a:rPr>
                                    <m:t>−</m:t>
                                  </m:r>
                                </m:sup>
                              </m:sSup>
                              <m:sSup>
                                <m:sSupPr>
                                  <m:ctrlPr>
                                    <a:rPr lang="de-DE" sz="1600" b="0" i="1" smtClean="0">
                                      <a:solidFill>
                                        <a:srgbClr val="0000CC"/>
                                      </a:solidFill>
                                      <a:latin typeface="Cambria Math"/>
                                      <a:ea typeface="Cambria Math"/>
                                    </a:rPr>
                                  </m:ctrlPr>
                                </m:sSupPr>
                                <m:e>
                                  <m:r>
                                    <a:rPr lang="de-DE" sz="1600" b="0" i="1" smtClean="0">
                                      <a:solidFill>
                                        <a:srgbClr val="0000CC"/>
                                      </a:solidFill>
                                      <a:latin typeface="Cambria Math"/>
                                      <a:ea typeface="Cambria Math"/>
                                    </a:rPr>
                                    <m:t>𝛾</m:t>
                                  </m:r>
                                </m:e>
                                <m:sup>
                                  <m:r>
                                    <a:rPr lang="de-DE" sz="1600" b="0" i="1" smtClean="0">
                                      <a:solidFill>
                                        <a:srgbClr val="0000CC"/>
                                      </a:solidFill>
                                      <a:latin typeface="Cambria Math"/>
                                      <a:ea typeface="Cambria Math"/>
                                    </a:rPr>
                                    <m:t>′</m:t>
                                  </m:r>
                                </m:sup>
                              </m:sSup>
                            </m:sub>
                          </m:sSub>
                        </m:e>
                      </m:d>
                    </m:oMath>
                  </m:oMathPara>
                </a14:m>
                <a:endParaRPr lang="de-DE" sz="1600" dirty="0"/>
              </a:p>
            </p:txBody>
          </p:sp>
        </mc:Choice>
        <mc:Fallback>
          <p:sp>
            <p:nvSpPr>
              <p:cNvPr id="12" name="Textfeld 11"/>
              <p:cNvSpPr txBox="1">
                <a:spLocks noRot="1" noChangeAspect="1" noMove="1" noResize="1" noEditPoints="1" noAdjustHandles="1" noChangeArrowheads="1" noChangeShapeType="1" noTextEdit="1"/>
              </p:cNvSpPr>
              <p:nvPr/>
            </p:nvSpPr>
            <p:spPr>
              <a:xfrm>
                <a:off x="792000" y="4788000"/>
                <a:ext cx="4248407" cy="514564"/>
              </a:xfrm>
              <a:prstGeom prst="rect">
                <a:avLst/>
              </a:prstGeom>
              <a:blipFill rotWithShape="1">
                <a:blip r:embed="rId8"/>
                <a:stretch>
                  <a:fillRect/>
                </a:stretch>
              </a:blipFill>
            </p:spPr>
            <p:txBody>
              <a:bodyPr/>
              <a:lstStyle/>
              <a:p>
                <a:r>
                  <a:rPr lang="en-US">
                    <a:noFill/>
                  </a:rPr>
                  <a:t> </a:t>
                </a:r>
              </a:p>
            </p:txBody>
          </p:sp>
        </mc:Fallback>
      </mc:AlternateContent>
      <p:sp>
        <p:nvSpPr>
          <p:cNvPr id="13" name="Textfeld 12"/>
          <p:cNvSpPr txBox="1"/>
          <p:nvPr/>
        </p:nvSpPr>
        <p:spPr>
          <a:xfrm>
            <a:off x="3780000" y="3708000"/>
            <a:ext cx="3074881" cy="307777"/>
          </a:xfrm>
          <a:prstGeom prst="rect">
            <a:avLst/>
          </a:prstGeom>
          <a:noFill/>
        </p:spPr>
        <p:txBody>
          <a:bodyPr wrap="none" rtlCol="0">
            <a:spAutoFit/>
          </a:bodyPr>
          <a:lstStyle/>
          <a:p>
            <a:r>
              <a:rPr lang="en-US" sz="1400" dirty="0" smtClean="0">
                <a:latin typeface="Times New Roman" panose="02020603050405020304" pitchFamily="18" charset="0"/>
                <a:cs typeface="Times New Roman" panose="02020603050405020304" pitchFamily="18" charset="0"/>
              </a:rPr>
              <a:t>transformation into the laboratory frame</a:t>
            </a:r>
            <a:endParaRPr lang="en-US" sz="1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feld 13"/>
              <p:cNvSpPr txBox="1"/>
              <p:nvPr/>
            </p:nvSpPr>
            <p:spPr>
              <a:xfrm>
                <a:off x="792000" y="5580000"/>
                <a:ext cx="1557606" cy="397032"/>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a:rPr>
                          </m:ctrlPr>
                        </m:sSubSupPr>
                        <m:e>
                          <m:r>
                            <a:rPr lang="de-DE" b="0" i="1" smtClean="0">
                              <a:latin typeface="Cambria Math"/>
                            </a:rPr>
                            <m:t>𝐸</m:t>
                          </m:r>
                        </m:e>
                        <m:sub>
                          <m:r>
                            <a:rPr lang="de-DE" i="1">
                              <a:latin typeface="Cambria Math"/>
                              <a:ea typeface="Cambria Math"/>
                            </a:rPr>
                            <m:t>𝛾</m:t>
                          </m:r>
                        </m:sub>
                        <m:sup>
                          <m:r>
                            <a:rPr lang="de-DE" b="0" i="1" smtClean="0">
                              <a:latin typeface="Cambria Math"/>
                            </a:rPr>
                            <m:t>′</m:t>
                          </m:r>
                        </m:sup>
                      </m:sSubSup>
                      <m:r>
                        <a:rPr lang="de-DE" i="1" smtClean="0">
                          <a:latin typeface="Cambria Math"/>
                          <a:ea typeface="Cambria Math"/>
                        </a:rPr>
                        <m:t>≈</m:t>
                      </m:r>
                      <m:sSup>
                        <m:sSupPr>
                          <m:ctrlPr>
                            <a:rPr lang="de-DE" i="1" smtClean="0">
                              <a:latin typeface="Cambria Math"/>
                              <a:ea typeface="Cambria Math"/>
                            </a:rPr>
                          </m:ctrlPr>
                        </m:sSupPr>
                        <m:e>
                          <m:r>
                            <a:rPr lang="de-DE" b="0" i="1" smtClean="0">
                              <a:latin typeface="Cambria Math"/>
                              <a:ea typeface="Cambria Math"/>
                            </a:rPr>
                            <m:t>4</m:t>
                          </m:r>
                          <m:r>
                            <a:rPr lang="de-DE" i="1" smtClean="0">
                              <a:latin typeface="Cambria Math"/>
                              <a:ea typeface="Cambria Math"/>
                            </a:rPr>
                            <m:t>𝛾</m:t>
                          </m:r>
                        </m:e>
                        <m:sup>
                          <m:r>
                            <a:rPr lang="de-DE" b="0" i="1" smtClean="0">
                              <a:latin typeface="Cambria Math"/>
                              <a:ea typeface="Cambria Math"/>
                            </a:rPr>
                            <m:t>2</m:t>
                          </m:r>
                        </m:sup>
                      </m:sSup>
                      <m:r>
                        <a:rPr lang="de-DE" i="1" smtClean="0">
                          <a:latin typeface="Cambria Math"/>
                          <a:ea typeface="Cambria Math"/>
                        </a:rPr>
                        <m:t>∙</m:t>
                      </m:r>
                      <m:sSub>
                        <m:sSubPr>
                          <m:ctrlPr>
                            <a:rPr lang="de-DE" i="1" smtClean="0">
                              <a:latin typeface="Cambria Math"/>
                              <a:ea typeface="Cambria Math"/>
                            </a:rPr>
                          </m:ctrlPr>
                        </m:sSubPr>
                        <m:e>
                          <m:r>
                            <a:rPr lang="de-DE" b="0" i="1" smtClean="0">
                              <a:latin typeface="Cambria Math"/>
                              <a:ea typeface="Cambria Math"/>
                            </a:rPr>
                            <m:t>𝐸</m:t>
                          </m:r>
                        </m:e>
                        <m:sub>
                          <m:r>
                            <a:rPr lang="de-DE" i="1" smtClean="0">
                              <a:latin typeface="Cambria Math"/>
                              <a:ea typeface="Cambria Math"/>
                            </a:rPr>
                            <m:t>𝛾</m:t>
                          </m:r>
                        </m:sub>
                      </m:sSub>
                    </m:oMath>
                  </m:oMathPara>
                </a14:m>
                <a:endParaRPr lang="de-DE" dirty="0"/>
              </a:p>
            </p:txBody>
          </p:sp>
        </mc:Choice>
        <mc:Fallback xmlns="">
          <p:sp>
            <p:nvSpPr>
              <p:cNvPr id="14" name="Textfeld 13"/>
              <p:cNvSpPr txBox="1">
                <a:spLocks noRot="1" noChangeAspect="1" noMove="1" noResize="1" noEditPoints="1" noAdjustHandles="1" noChangeArrowheads="1" noChangeShapeType="1" noTextEdit="1"/>
              </p:cNvSpPr>
              <p:nvPr/>
            </p:nvSpPr>
            <p:spPr>
              <a:xfrm>
                <a:off x="792000" y="5580000"/>
                <a:ext cx="1557606" cy="397032"/>
              </a:xfrm>
              <a:prstGeom prst="rect">
                <a:avLst/>
              </a:prstGeom>
              <a:blipFill rotWithShape="1">
                <a:blip r:embed="rId9"/>
                <a:stretch>
                  <a:fillRect b="-1493"/>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feld 15"/>
              <p:cNvSpPr txBox="1"/>
              <p:nvPr/>
            </p:nvSpPr>
            <p:spPr>
              <a:xfrm>
                <a:off x="3240000" y="6300000"/>
                <a:ext cx="2340064" cy="203197"/>
              </a:xfrm>
              <a:prstGeom prst="rect">
                <a:avLst/>
              </a:prstGeom>
              <a:noFill/>
            </p:spPr>
            <p:txBody>
              <a:bodyPr wrap="none" lIns="0" tIns="0" rIns="0" bIns="0" rtlCol="0">
                <a:spAutoFit/>
              </a:bodyPr>
              <a:lstStyle/>
              <a:p>
                <a:r>
                  <a:rPr lang="en-US" sz="1200" dirty="0" smtClean="0">
                    <a:solidFill>
                      <a:srgbClr val="FF0000"/>
                    </a:solidFill>
                    <a:latin typeface="Times New Roman" panose="02020603050405020304" pitchFamily="18" charset="0"/>
                    <a:cs typeface="Times New Roman" panose="02020603050405020304" pitchFamily="18" charset="0"/>
                  </a:rPr>
                  <a:t>electron and </a:t>
                </a:r>
                <a:r>
                  <a:rPr lang="el-GR" sz="1200" dirty="0" smtClean="0">
                    <a:solidFill>
                      <a:srgbClr val="FF0000"/>
                    </a:solidFill>
                    <a:latin typeface="Times New Roman"/>
                    <a:cs typeface="Times New Roman"/>
                  </a:rPr>
                  <a:t>γ</a:t>
                </a:r>
                <a:r>
                  <a:rPr lang="en-US" sz="1200" dirty="0" smtClean="0">
                    <a:solidFill>
                      <a:srgbClr val="FF0000"/>
                    </a:solidFill>
                    <a:latin typeface="Times New Roman" panose="02020603050405020304" pitchFamily="18" charset="0"/>
                    <a:cs typeface="Times New Roman" panose="02020603050405020304" pitchFamily="18" charset="0"/>
                  </a:rPr>
                  <a:t> interaction </a:t>
                </a:r>
                <a14:m>
                  <m:oMath xmlns:m="http://schemas.openxmlformats.org/officeDocument/2006/math">
                    <m:sSub>
                      <m:sSubPr>
                        <m:ctrlPr>
                          <a:rPr lang="en-US" sz="1200" i="1" smtClean="0">
                            <a:solidFill>
                              <a:srgbClr val="FF0000"/>
                            </a:solidFill>
                            <a:latin typeface="Cambria Math"/>
                            <a:cs typeface="Times New Roman" panose="02020603050405020304" pitchFamily="18" charset="0"/>
                          </a:rPr>
                        </m:ctrlPr>
                      </m:sSubPr>
                      <m:e>
                        <m:r>
                          <a:rPr lang="en-US" sz="1200" i="1" smtClean="0">
                            <a:solidFill>
                              <a:srgbClr val="FF0000"/>
                            </a:solidFill>
                            <a:latin typeface="Cambria Math"/>
                            <a:ea typeface="Cambria Math"/>
                            <a:cs typeface="Times New Roman" panose="02020603050405020304" pitchFamily="18" charset="0"/>
                          </a:rPr>
                          <m:t>𝜃</m:t>
                        </m:r>
                      </m:e>
                      <m:sub>
                        <m:sSup>
                          <m:sSupPr>
                            <m:ctrlPr>
                              <a:rPr lang="en-US" sz="1200" i="1" smtClean="0">
                                <a:solidFill>
                                  <a:srgbClr val="FF0000"/>
                                </a:solidFill>
                                <a:latin typeface="Cambria Math"/>
                                <a:cs typeface="Times New Roman" panose="02020603050405020304" pitchFamily="18" charset="0"/>
                              </a:rPr>
                            </m:ctrlPr>
                          </m:sSupPr>
                          <m:e>
                            <m:r>
                              <a:rPr lang="de-DE" sz="1200" b="0" i="1" smtClean="0">
                                <a:solidFill>
                                  <a:srgbClr val="FF0000"/>
                                </a:solidFill>
                                <a:latin typeface="Cambria Math"/>
                                <a:cs typeface="Times New Roman" panose="02020603050405020304" pitchFamily="18" charset="0"/>
                              </a:rPr>
                              <m:t>𝑒</m:t>
                            </m:r>
                          </m:e>
                          <m:sup>
                            <m:r>
                              <a:rPr lang="de-DE" sz="1200" b="0" i="1" smtClean="0">
                                <a:solidFill>
                                  <a:srgbClr val="FF0000"/>
                                </a:solidFill>
                                <a:latin typeface="Cambria Math"/>
                                <a:cs typeface="Times New Roman" panose="02020603050405020304" pitchFamily="18" charset="0"/>
                              </a:rPr>
                              <m:t>−</m:t>
                            </m:r>
                          </m:sup>
                        </m:sSup>
                        <m:r>
                          <a:rPr lang="en-US" sz="1200" i="1" smtClean="0">
                            <a:solidFill>
                              <a:srgbClr val="FF0000"/>
                            </a:solidFill>
                            <a:latin typeface="Cambria Math"/>
                            <a:ea typeface="Cambria Math"/>
                            <a:cs typeface="Times New Roman" panose="02020603050405020304" pitchFamily="18" charset="0"/>
                          </a:rPr>
                          <m:t>𝛾</m:t>
                        </m:r>
                      </m:sub>
                    </m:sSub>
                    <m:r>
                      <a:rPr lang="de-DE" sz="1200" b="0" i="1" smtClean="0">
                        <a:solidFill>
                          <a:srgbClr val="FF0000"/>
                        </a:solidFill>
                        <a:latin typeface="Cambria Math"/>
                        <a:cs typeface="Times New Roman" panose="02020603050405020304" pitchFamily="18" charset="0"/>
                      </a:rPr>
                      <m:t>~</m:t>
                    </m:r>
                    <m:sSup>
                      <m:sSupPr>
                        <m:ctrlPr>
                          <a:rPr lang="de-DE" sz="1200" b="0" i="1" smtClean="0">
                            <a:solidFill>
                              <a:srgbClr val="FF0000"/>
                            </a:solidFill>
                            <a:latin typeface="Cambria Math"/>
                            <a:cs typeface="Times New Roman" panose="02020603050405020304" pitchFamily="18" charset="0"/>
                          </a:rPr>
                        </m:ctrlPr>
                      </m:sSupPr>
                      <m:e>
                        <m:r>
                          <a:rPr lang="de-DE" sz="1200" b="0" i="1" smtClean="0">
                            <a:solidFill>
                              <a:srgbClr val="FF0000"/>
                            </a:solidFill>
                            <a:latin typeface="Cambria Math"/>
                            <a:cs typeface="Times New Roman" panose="02020603050405020304" pitchFamily="18" charset="0"/>
                          </a:rPr>
                          <m:t>180</m:t>
                        </m:r>
                      </m:e>
                      <m:sup>
                        <m:r>
                          <a:rPr lang="de-DE" sz="1200" b="0" i="1" smtClean="0">
                            <a:solidFill>
                              <a:srgbClr val="FF0000"/>
                            </a:solidFill>
                            <a:latin typeface="Cambria Math"/>
                            <a:cs typeface="Times New Roman" panose="02020603050405020304" pitchFamily="18" charset="0"/>
                          </a:rPr>
                          <m:t>0</m:t>
                        </m:r>
                      </m:sup>
                    </m:sSup>
                  </m:oMath>
                </a14:m>
                <a:endParaRPr lang="en-US" sz="12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6" name="Textfeld 15"/>
              <p:cNvSpPr txBox="1">
                <a:spLocks noRot="1" noChangeAspect="1" noMove="1" noResize="1" noEditPoints="1" noAdjustHandles="1" noChangeArrowheads="1" noChangeShapeType="1" noTextEdit="1"/>
              </p:cNvSpPr>
              <p:nvPr/>
            </p:nvSpPr>
            <p:spPr>
              <a:xfrm>
                <a:off x="3240000" y="6300000"/>
                <a:ext cx="2340064" cy="203197"/>
              </a:xfrm>
              <a:prstGeom prst="rect">
                <a:avLst/>
              </a:prstGeom>
              <a:blipFill rotWithShape="1">
                <a:blip r:embed="rId10"/>
                <a:stretch>
                  <a:fillRect l="-3906" t="-20588" r="-521"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feld 16"/>
              <p:cNvSpPr txBox="1"/>
              <p:nvPr/>
            </p:nvSpPr>
            <p:spPr>
              <a:xfrm>
                <a:off x="5868000" y="6300000"/>
                <a:ext cx="2558521" cy="211405"/>
              </a:xfrm>
              <a:prstGeom prst="rect">
                <a:avLst/>
              </a:prstGeom>
              <a:noFill/>
            </p:spPr>
            <p:txBody>
              <a:bodyPr wrap="none" lIns="0" tIns="0" rIns="0" bIns="0" rtlCol="0">
                <a:spAutoFit/>
              </a:bodyPr>
              <a:lstStyle/>
              <a:p>
                <a:r>
                  <a:rPr lang="el-GR" sz="1200" dirty="0" smtClean="0">
                    <a:solidFill>
                      <a:srgbClr val="FF0000"/>
                    </a:solidFill>
                    <a:latin typeface="Times New Roman"/>
                    <a:cs typeface="Times New Roman"/>
                  </a:rPr>
                  <a:t>γ</a:t>
                </a:r>
                <a:r>
                  <a:rPr lang="de-DE" sz="1200" dirty="0" smtClean="0">
                    <a:solidFill>
                      <a:srgbClr val="FF0000"/>
                    </a:solidFill>
                    <a:latin typeface="Times New Roman"/>
                    <a:cs typeface="Times New Roman"/>
                  </a:rPr>
                  <a:t>‘</a:t>
                </a:r>
                <a:r>
                  <a:rPr lang="en-US" sz="1200" dirty="0" smtClean="0">
                    <a:solidFill>
                      <a:srgbClr val="FF0000"/>
                    </a:solidFill>
                    <a:latin typeface="Times New Roman" panose="02020603050405020304" pitchFamily="18" charset="0"/>
                    <a:cs typeface="Times New Roman" panose="02020603050405020304" pitchFamily="18" charset="0"/>
                  </a:rPr>
                  <a:t> emission relative to electron </a:t>
                </a:r>
                <a14:m>
                  <m:oMath xmlns:m="http://schemas.openxmlformats.org/officeDocument/2006/math">
                    <m:sSub>
                      <m:sSubPr>
                        <m:ctrlPr>
                          <a:rPr lang="en-US" sz="1200" i="1" smtClean="0">
                            <a:solidFill>
                              <a:srgbClr val="FF0000"/>
                            </a:solidFill>
                            <a:latin typeface="Cambria Math"/>
                            <a:cs typeface="Times New Roman" panose="02020603050405020304" pitchFamily="18" charset="0"/>
                          </a:rPr>
                        </m:ctrlPr>
                      </m:sSubPr>
                      <m:e>
                        <m:r>
                          <a:rPr lang="en-US" sz="1200" i="1" smtClean="0">
                            <a:solidFill>
                              <a:srgbClr val="FF0000"/>
                            </a:solidFill>
                            <a:latin typeface="Cambria Math"/>
                            <a:ea typeface="Cambria Math"/>
                            <a:cs typeface="Times New Roman" panose="02020603050405020304" pitchFamily="18" charset="0"/>
                          </a:rPr>
                          <m:t>𝜃</m:t>
                        </m:r>
                      </m:e>
                      <m:sub>
                        <m:sSup>
                          <m:sSupPr>
                            <m:ctrlPr>
                              <a:rPr lang="en-US" sz="1200" i="1" smtClean="0">
                                <a:solidFill>
                                  <a:srgbClr val="FF0000"/>
                                </a:solidFill>
                                <a:latin typeface="Cambria Math"/>
                                <a:cs typeface="Times New Roman" panose="02020603050405020304" pitchFamily="18" charset="0"/>
                              </a:rPr>
                            </m:ctrlPr>
                          </m:sSupPr>
                          <m:e>
                            <m:r>
                              <a:rPr lang="de-DE" sz="1200" b="0" i="1" smtClean="0">
                                <a:solidFill>
                                  <a:srgbClr val="FF0000"/>
                                </a:solidFill>
                                <a:latin typeface="Cambria Math"/>
                                <a:cs typeface="Times New Roman" panose="02020603050405020304" pitchFamily="18" charset="0"/>
                              </a:rPr>
                              <m:t>𝑒</m:t>
                            </m:r>
                          </m:e>
                          <m:sup>
                            <m:r>
                              <a:rPr lang="de-DE" sz="1200" b="0" i="1" smtClean="0">
                                <a:solidFill>
                                  <a:srgbClr val="FF0000"/>
                                </a:solidFill>
                                <a:latin typeface="Cambria Math"/>
                                <a:cs typeface="Times New Roman" panose="02020603050405020304" pitchFamily="18" charset="0"/>
                              </a:rPr>
                              <m:t>−</m:t>
                            </m:r>
                          </m:sup>
                        </m:sSup>
                        <m:sSup>
                          <m:sSupPr>
                            <m:ctrlPr>
                              <a:rPr lang="en-US" sz="1200" i="1" smtClean="0">
                                <a:solidFill>
                                  <a:srgbClr val="FF0000"/>
                                </a:solidFill>
                                <a:latin typeface="Cambria Math"/>
                                <a:cs typeface="Times New Roman" panose="02020603050405020304" pitchFamily="18" charset="0"/>
                              </a:rPr>
                            </m:ctrlPr>
                          </m:sSupPr>
                          <m:e>
                            <m:r>
                              <a:rPr lang="en-US" sz="1200" i="1" smtClean="0">
                                <a:solidFill>
                                  <a:srgbClr val="FF0000"/>
                                </a:solidFill>
                                <a:latin typeface="Cambria Math"/>
                                <a:ea typeface="Cambria Math"/>
                                <a:cs typeface="Times New Roman" panose="02020603050405020304" pitchFamily="18" charset="0"/>
                              </a:rPr>
                              <m:t>𝛾</m:t>
                            </m:r>
                          </m:e>
                          <m:sup>
                            <m:r>
                              <a:rPr lang="de-DE" sz="1200" b="0" i="1" smtClean="0">
                                <a:solidFill>
                                  <a:srgbClr val="FF0000"/>
                                </a:solidFill>
                                <a:latin typeface="Cambria Math"/>
                                <a:cs typeface="Times New Roman" panose="02020603050405020304" pitchFamily="18" charset="0"/>
                              </a:rPr>
                              <m:t>′</m:t>
                            </m:r>
                          </m:sup>
                        </m:sSup>
                      </m:sub>
                    </m:sSub>
                    <m:r>
                      <a:rPr lang="de-DE" sz="1200" b="0" i="1" smtClean="0">
                        <a:solidFill>
                          <a:srgbClr val="FF0000"/>
                        </a:solidFill>
                        <a:latin typeface="Cambria Math"/>
                        <a:cs typeface="Times New Roman" panose="02020603050405020304" pitchFamily="18" charset="0"/>
                      </a:rPr>
                      <m:t>~</m:t>
                    </m:r>
                    <m:sSup>
                      <m:sSupPr>
                        <m:ctrlPr>
                          <a:rPr lang="de-DE" sz="1200" b="0" i="1" smtClean="0">
                            <a:solidFill>
                              <a:srgbClr val="FF0000"/>
                            </a:solidFill>
                            <a:latin typeface="Cambria Math"/>
                            <a:cs typeface="Times New Roman" panose="02020603050405020304" pitchFamily="18" charset="0"/>
                          </a:rPr>
                        </m:ctrlPr>
                      </m:sSupPr>
                      <m:e>
                        <m:r>
                          <a:rPr lang="de-DE" sz="1200" b="0" i="1" smtClean="0">
                            <a:solidFill>
                              <a:srgbClr val="FF0000"/>
                            </a:solidFill>
                            <a:latin typeface="Cambria Math"/>
                            <a:cs typeface="Times New Roman" panose="02020603050405020304" pitchFamily="18" charset="0"/>
                          </a:rPr>
                          <m:t>0</m:t>
                        </m:r>
                      </m:e>
                      <m:sup>
                        <m:r>
                          <a:rPr lang="de-DE" sz="1200" b="0" i="1" smtClean="0">
                            <a:solidFill>
                              <a:srgbClr val="FF0000"/>
                            </a:solidFill>
                            <a:latin typeface="Cambria Math"/>
                            <a:cs typeface="Times New Roman" panose="02020603050405020304" pitchFamily="18" charset="0"/>
                          </a:rPr>
                          <m:t>0</m:t>
                        </m:r>
                      </m:sup>
                    </m:sSup>
                  </m:oMath>
                </a14:m>
                <a:endParaRPr lang="en-US" sz="12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7" name="Textfeld 16"/>
              <p:cNvSpPr txBox="1">
                <a:spLocks noRot="1" noChangeAspect="1" noMove="1" noResize="1" noEditPoints="1" noAdjustHandles="1" noChangeArrowheads="1" noChangeShapeType="1" noTextEdit="1"/>
              </p:cNvSpPr>
              <p:nvPr/>
            </p:nvSpPr>
            <p:spPr>
              <a:xfrm>
                <a:off x="5868000" y="6300000"/>
                <a:ext cx="2558521" cy="211405"/>
              </a:xfrm>
              <a:prstGeom prst="rect">
                <a:avLst/>
              </a:prstGeom>
              <a:blipFill rotWithShape="1">
                <a:blip r:embed="rId11"/>
                <a:stretch>
                  <a:fillRect l="-3819" t="-20000" r="-239" b="-31429"/>
                </a:stretch>
              </a:blipFill>
            </p:spPr>
            <p:txBody>
              <a:bodyPr/>
              <a:lstStyle/>
              <a:p>
                <a:r>
                  <a:rPr lang="en-US">
                    <a:noFill/>
                  </a:rPr>
                  <a:t> </a:t>
                </a:r>
              </a:p>
            </p:txBody>
          </p:sp>
        </mc:Fallback>
      </mc:AlternateContent>
      <p:pic>
        <p:nvPicPr>
          <p:cNvPr id="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2000" y="5472000"/>
            <a:ext cx="3677143" cy="643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40000" y="3397758"/>
            <a:ext cx="2285715" cy="91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24000" y="2376000"/>
            <a:ext cx="885715" cy="91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feld 14"/>
          <p:cNvSpPr txBox="1"/>
          <p:nvPr/>
        </p:nvSpPr>
        <p:spPr>
          <a:xfrm>
            <a:off x="7029469" y="2205444"/>
            <a:ext cx="1863011" cy="215444"/>
          </a:xfrm>
          <a:prstGeom prst="rect">
            <a:avLst/>
          </a:prstGeom>
          <a:noFill/>
        </p:spPr>
        <p:txBody>
          <a:bodyPr wrap="none" rtlCol="0">
            <a:spAutoFit/>
          </a:bodyPr>
          <a:lstStyle/>
          <a:p>
            <a:r>
              <a:rPr lang="en-US" sz="800" dirty="0" smtClean="0"/>
              <a:t>differential cross section (Klein-</a:t>
            </a:r>
            <a:r>
              <a:rPr lang="en-US" sz="800" dirty="0" err="1" smtClean="0"/>
              <a:t>Nishina</a:t>
            </a:r>
            <a:r>
              <a:rPr lang="en-US" sz="800" dirty="0" smtClean="0"/>
              <a:t>)</a:t>
            </a:r>
            <a:endParaRPr lang="en-US" sz="800" dirty="0"/>
          </a:p>
        </p:txBody>
      </p:sp>
    </p:spTree>
    <p:extLst>
      <p:ext uri="{BB962C8B-B14F-4D97-AF65-F5344CB8AC3E}">
        <p14:creationId xmlns:p14="http://schemas.microsoft.com/office/powerpoint/2010/main" val="345499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p:bldP spid="11" grpId="0"/>
      <p:bldP spid="12" grpId="0"/>
      <p:bldP spid="13" grpId="0"/>
      <p:bldP spid="14" grpId="0" animBg="1"/>
      <p:bldP spid="16" grpId="0"/>
      <p:bldP spid="17" grpId="0"/>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Laser Compton backscattering</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00" y="2100934"/>
            <a:ext cx="8598218" cy="2940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pieren 4"/>
          <p:cNvGrpSpPr/>
          <p:nvPr/>
        </p:nvGrpSpPr>
        <p:grpSpPr>
          <a:xfrm>
            <a:off x="1835696" y="5457998"/>
            <a:ext cx="6083397" cy="923330"/>
            <a:chOff x="1835696" y="4005064"/>
            <a:chExt cx="6083397" cy="923330"/>
          </a:xfrm>
        </p:grpSpPr>
        <mc:AlternateContent xmlns:mc="http://schemas.openxmlformats.org/markup-compatibility/2006" xmlns:a14="http://schemas.microsoft.com/office/drawing/2010/main">
          <mc:Choice Requires="a14">
            <p:sp>
              <p:nvSpPr>
                <p:cNvPr id="3" name="Textfeld 2"/>
                <p:cNvSpPr txBox="1"/>
                <p:nvPr/>
              </p:nvSpPr>
              <p:spPr>
                <a:xfrm>
                  <a:off x="1835696" y="4005064"/>
                  <a:ext cx="6083397" cy="923330"/>
                </a:xfrm>
                <a:prstGeom prst="rect">
                  <a:avLst/>
                </a:prstGeom>
                <a:solidFill>
                  <a:srgbClr val="FFFF00"/>
                </a:solid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Energy – momentum conservation yields </a:t>
                  </a:r>
                  <a14:m>
                    <m:oMath xmlns:m="http://schemas.openxmlformats.org/officeDocument/2006/math">
                      <m:r>
                        <a:rPr lang="en-US" i="1" smtClean="0">
                          <a:latin typeface="Cambria Math"/>
                          <a:ea typeface="Cambria Math"/>
                          <a:cs typeface="Times New Roman" panose="02020603050405020304" pitchFamily="18" charset="0"/>
                        </a:rPr>
                        <m:t>~</m:t>
                      </m:r>
                      <m:r>
                        <a:rPr lang="de-DE" b="0" i="1" smtClean="0">
                          <a:latin typeface="Cambria Math"/>
                          <a:ea typeface="Cambria Math"/>
                          <a:cs typeface="Times New Roman" panose="02020603050405020304" pitchFamily="18" charset="0"/>
                        </a:rPr>
                        <m:t>4</m:t>
                      </m:r>
                      <m:sSup>
                        <m:sSupPr>
                          <m:ctrlPr>
                            <a:rPr lang="de-DE" b="0" i="1" smtClean="0">
                              <a:latin typeface="Cambria Math"/>
                              <a:ea typeface="Cambria Math"/>
                              <a:cs typeface="Times New Roman" panose="02020603050405020304" pitchFamily="18" charset="0"/>
                            </a:rPr>
                          </m:ctrlPr>
                        </m:sSupPr>
                        <m:e>
                          <m:r>
                            <a:rPr lang="de-DE" b="0" i="1" smtClean="0">
                              <a:latin typeface="Cambria Math"/>
                              <a:ea typeface="Cambria Math"/>
                              <a:cs typeface="Times New Roman" panose="02020603050405020304" pitchFamily="18" charset="0"/>
                            </a:rPr>
                            <m:t>𝛾</m:t>
                          </m:r>
                        </m:e>
                        <m:sup>
                          <m:r>
                            <a:rPr lang="de-DE" b="0" i="1" smtClean="0">
                              <a:latin typeface="Cambria Math"/>
                              <a:ea typeface="Cambria Math"/>
                              <a:cs typeface="Times New Roman" panose="02020603050405020304" pitchFamily="18" charset="0"/>
                            </a:rPr>
                            <m:t>2</m:t>
                          </m:r>
                        </m:sup>
                      </m:sSup>
                    </m:oMath>
                  </a14:m>
                  <a:r>
                    <a:rPr lang="en-US" dirty="0" smtClean="0">
                      <a:latin typeface="Times New Roman" panose="02020603050405020304" pitchFamily="18" charset="0"/>
                      <a:cs typeface="Times New Roman" panose="02020603050405020304" pitchFamily="18" charset="0"/>
                    </a:rPr>
                    <a:t> Doppler upshift</a:t>
                  </a:r>
                </a:p>
                <a:p>
                  <a:pPr algn="ctr"/>
                  <a:r>
                    <a:rPr lang="en-US" dirty="0" err="1" smtClean="0">
                      <a:latin typeface="Times New Roman" panose="02020603050405020304" pitchFamily="18" charset="0"/>
                      <a:cs typeface="Times New Roman" panose="02020603050405020304" pitchFamily="18" charset="0"/>
                    </a:rPr>
                    <a:t>Thomsons</a:t>
                  </a:r>
                  <a:r>
                    <a:rPr lang="en-US" dirty="0" smtClean="0">
                      <a:latin typeface="Times New Roman" panose="02020603050405020304" pitchFamily="18" charset="0"/>
                      <a:cs typeface="Times New Roman" panose="02020603050405020304" pitchFamily="18" charset="0"/>
                    </a:rPr>
                    <a:t> scattering cross section is very small (6</a:t>
                  </a:r>
                  <a:r>
                    <a:rPr lang="en-US" dirty="0" smtClean="0">
                      <a:latin typeface="Times New Roman"/>
                      <a:cs typeface="Times New Roman"/>
                    </a:rPr>
                    <a:t>·10</a:t>
                  </a:r>
                  <a:r>
                    <a:rPr lang="en-US" baseline="30000" dirty="0" smtClean="0">
                      <a:latin typeface="Times New Roman"/>
                      <a:cs typeface="Times New Roman"/>
                    </a:rPr>
                    <a:t>-25</a:t>
                  </a:r>
                  <a:r>
                    <a:rPr lang="en-US" dirty="0" smtClean="0">
                      <a:latin typeface="Times New Roman"/>
                      <a:cs typeface="Times New Roman"/>
                    </a:rPr>
                    <a:t> cm</a:t>
                  </a:r>
                  <a:r>
                    <a:rPr lang="en-US" baseline="30000" dirty="0" smtClean="0">
                      <a:latin typeface="Times New Roman"/>
                      <a:cs typeface="Times New Roman"/>
                    </a:rPr>
                    <a:t>2</a:t>
                  </a:r>
                  <a:r>
                    <a:rPr lang="en-US" dirty="0" smtClean="0">
                      <a:latin typeface="Times New Roman"/>
                      <a:cs typeface="Times New Roman"/>
                    </a:rPr>
                    <a:t>)</a:t>
                  </a:r>
                </a:p>
                <a:p>
                  <a:pPr algn="ctr"/>
                  <a:r>
                    <a:rPr lang="en-US" dirty="0" smtClean="0">
                      <a:latin typeface="Times New Roman" panose="02020603050405020304" pitchFamily="18" charset="0"/>
                      <a:cs typeface="Times New Roman" panose="02020603050405020304" pitchFamily="18" charset="0"/>
                    </a:rPr>
                    <a:t>            High photon and electron density are required</a:t>
                  </a:r>
                  <a:endParaRPr lang="en-US" dirty="0">
                    <a:latin typeface="Times New Roman" panose="02020603050405020304" pitchFamily="18" charset="0"/>
                    <a:cs typeface="Times New Roman" panose="02020603050405020304" pitchFamily="18" charset="0"/>
                  </a:endParaRPr>
                </a:p>
              </p:txBody>
            </p:sp>
          </mc:Choice>
          <mc:Fallback xmlns="">
            <p:sp>
              <p:nvSpPr>
                <p:cNvPr id="3" name="Textfeld 2"/>
                <p:cNvSpPr txBox="1">
                  <a:spLocks noRot="1" noChangeAspect="1" noMove="1" noResize="1" noEditPoints="1" noAdjustHandles="1" noChangeArrowheads="1" noChangeShapeType="1" noTextEdit="1"/>
                </p:cNvSpPr>
                <p:nvPr/>
              </p:nvSpPr>
              <p:spPr>
                <a:xfrm>
                  <a:off x="1835696" y="4005064"/>
                  <a:ext cx="6083397" cy="923330"/>
                </a:xfrm>
                <a:prstGeom prst="rect">
                  <a:avLst/>
                </a:prstGeom>
                <a:blipFill rotWithShape="1">
                  <a:blip r:embed="rId4"/>
                  <a:stretch>
                    <a:fillRect l="-401" t="-3311" r="-501" b="-9934"/>
                  </a:stretch>
                </a:blipFill>
              </p:spPr>
              <p:txBody>
                <a:bodyPr/>
                <a:lstStyle/>
                <a:p>
                  <a:r>
                    <a:rPr lang="de-DE">
                      <a:noFill/>
                    </a:rPr>
                    <a:t> </a:t>
                  </a:r>
                </a:p>
              </p:txBody>
            </p:sp>
          </mc:Fallback>
        </mc:AlternateContent>
        <p:sp>
          <p:nvSpPr>
            <p:cNvPr id="4" name="Pfeil nach rechts 3"/>
            <p:cNvSpPr>
              <a:spLocks noChangeAspect="1"/>
            </p:cNvSpPr>
            <p:nvPr/>
          </p:nvSpPr>
          <p:spPr>
            <a:xfrm>
              <a:off x="2736000" y="4653139"/>
              <a:ext cx="342440" cy="169621"/>
            </a:xfrm>
            <a:prstGeom prst="rightArrow">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8" name="Immagin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0000" y="604664"/>
            <a:ext cx="800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6289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Gamma rays resulting after inverse Compton scattering</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00" y="720000"/>
            <a:ext cx="3686175"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00" y="4140000"/>
            <a:ext cx="1595438" cy="201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2520000" y="5760000"/>
            <a:ext cx="1083951" cy="400110"/>
          </a:xfrm>
          <a:prstGeom prst="rect">
            <a:avLst/>
          </a:prstGeom>
          <a:noFill/>
        </p:spPr>
        <p:txBody>
          <a:bodyPr wrap="none" rtlCol="0">
            <a:spAutoFit/>
          </a:bodyPr>
          <a:lstStyle/>
          <a:p>
            <a:r>
              <a:rPr lang="de-DE" sz="1000" dirty="0" smtClean="0">
                <a:solidFill>
                  <a:srgbClr val="0000CC"/>
                </a:solidFill>
                <a:latin typeface="Times New Roman" panose="02020603050405020304" pitchFamily="18" charset="0"/>
                <a:cs typeface="Times New Roman" panose="02020603050405020304" pitchFamily="18" charset="0"/>
              </a:rPr>
              <a:t>A. H. Compton</a:t>
            </a:r>
          </a:p>
          <a:p>
            <a:r>
              <a:rPr lang="de-DE" sz="1000" dirty="0" smtClean="0">
                <a:solidFill>
                  <a:srgbClr val="0000CC"/>
                </a:solidFill>
                <a:latin typeface="Times New Roman" panose="02020603050405020304" pitchFamily="18" charset="0"/>
                <a:cs typeface="Times New Roman" panose="02020603050405020304" pitchFamily="18" charset="0"/>
              </a:rPr>
              <a:t>Nobel </a:t>
            </a:r>
            <a:r>
              <a:rPr lang="de-DE" sz="1000" dirty="0" err="1" smtClean="0">
                <a:solidFill>
                  <a:srgbClr val="0000CC"/>
                </a:solidFill>
                <a:latin typeface="Times New Roman" panose="02020603050405020304" pitchFamily="18" charset="0"/>
                <a:cs typeface="Times New Roman" panose="02020603050405020304" pitchFamily="18" charset="0"/>
              </a:rPr>
              <a:t>Prize</a:t>
            </a:r>
            <a:r>
              <a:rPr lang="de-DE" sz="1000" dirty="0" smtClean="0">
                <a:solidFill>
                  <a:srgbClr val="0000CC"/>
                </a:solidFill>
                <a:latin typeface="Times New Roman" panose="02020603050405020304" pitchFamily="18" charset="0"/>
                <a:cs typeface="Times New Roman" panose="02020603050405020304" pitchFamily="18" charset="0"/>
              </a:rPr>
              <a:t> 1927</a:t>
            </a:r>
            <a:endParaRPr lang="de-DE" sz="1000" dirty="0">
              <a:solidFill>
                <a:srgbClr val="0000CC"/>
              </a:solidFill>
              <a:latin typeface="Times New Roman" panose="02020603050405020304" pitchFamily="18" charset="0"/>
              <a:cs typeface="Times New Roman" panose="02020603050405020304" pitchFamily="18" charset="0"/>
            </a:endParaRPr>
          </a:p>
        </p:txBody>
      </p:sp>
      <p:sp>
        <p:nvSpPr>
          <p:cNvPr id="4" name="Textfeld 3"/>
          <p:cNvSpPr txBox="1"/>
          <p:nvPr/>
        </p:nvSpPr>
        <p:spPr>
          <a:xfrm>
            <a:off x="4140000" y="720000"/>
            <a:ext cx="4855816" cy="369332"/>
          </a:xfrm>
          <a:prstGeom prst="rect">
            <a:avLst/>
          </a:prstGeom>
          <a:noFill/>
        </p:spPr>
        <p:txBody>
          <a:bodyPr wrap="non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photon scattering on relativistic electrons (</a:t>
            </a:r>
            <a:r>
              <a:rPr lang="el-GR" dirty="0" smtClean="0">
                <a:solidFill>
                  <a:srgbClr val="0000CC"/>
                </a:solidFill>
                <a:latin typeface="Times New Roman"/>
                <a:cs typeface="Times New Roman"/>
              </a:rPr>
              <a:t>γ</a:t>
            </a:r>
            <a:r>
              <a:rPr lang="de-DE" dirty="0" smtClean="0">
                <a:solidFill>
                  <a:srgbClr val="0000CC"/>
                </a:solidFill>
                <a:latin typeface="Times New Roman"/>
                <a:cs typeface="Times New Roman"/>
              </a:rPr>
              <a:t> &gt;&gt; 1)</a:t>
            </a:r>
            <a:r>
              <a:rPr lang="en-US" dirty="0" smtClean="0">
                <a:solidFill>
                  <a:srgbClr val="0000CC"/>
                </a:solidFill>
                <a:latin typeface="Times New Roman" panose="02020603050405020304" pitchFamily="18" charset="0"/>
                <a:cs typeface="Times New Roman" panose="02020603050405020304" pitchFamily="18" charset="0"/>
              </a:rPr>
              <a:t> </a:t>
            </a:r>
            <a:endParaRPr lang="en-US" dirty="0">
              <a:solidFill>
                <a:srgbClr val="0000CC"/>
              </a:solidFill>
              <a:latin typeface="Times New Roman" panose="02020603050405020304" pitchFamily="18" charset="0"/>
              <a:cs typeface="Times New Roman" panose="02020603050405020304" pitchFamily="18" charset="0"/>
            </a:endParaRP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6000"/>
            <a:ext cx="970974" cy="58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Textfeld 4"/>
              <p:cNvSpPr txBox="1"/>
              <p:nvPr/>
            </p:nvSpPr>
            <p:spPr>
              <a:xfrm>
                <a:off x="4140000" y="1260000"/>
                <a:ext cx="1887312"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a:rPr>
                        <m:t>h</m:t>
                      </m:r>
                      <m:r>
                        <a:rPr lang="de-DE" sz="1200" b="0" i="1" smtClean="0">
                          <a:latin typeface="Cambria Math"/>
                          <a:ea typeface="Cambria Math"/>
                        </a:rPr>
                        <m:t>𝜈</m:t>
                      </m:r>
                      <m:r>
                        <a:rPr lang="de-DE" sz="1200" b="0" i="0" smtClean="0">
                          <a:latin typeface="Cambria Math"/>
                          <a:ea typeface="Cambria Math"/>
                        </a:rPr>
                        <m:t>=2.3 </m:t>
                      </m:r>
                      <m:r>
                        <m:rPr>
                          <m:sty m:val="p"/>
                        </m:rPr>
                        <a:rPr lang="de-DE" sz="1200" b="0" i="0" smtClean="0">
                          <a:latin typeface="Cambria Math"/>
                          <a:ea typeface="Cambria Math"/>
                        </a:rPr>
                        <m:t>eV</m:t>
                      </m:r>
                      <m:r>
                        <a:rPr lang="de-DE" sz="1200" b="0" i="0" smtClean="0">
                          <a:latin typeface="Cambria Math"/>
                          <a:ea typeface="Cambria Math"/>
                        </a:rPr>
                        <m:t>   </m:t>
                      </m:r>
                      <m:d>
                        <m:dPr>
                          <m:ctrlPr>
                            <a:rPr lang="de-DE" sz="1200" b="0" i="1" smtClean="0">
                              <a:latin typeface="Cambria Math"/>
                              <a:ea typeface="Cambria Math"/>
                            </a:rPr>
                          </m:ctrlPr>
                        </m:dPr>
                        <m:e>
                          <m:r>
                            <a:rPr lang="de-DE" sz="1200" b="0" i="1" smtClean="0">
                              <a:latin typeface="Cambria Math"/>
                              <a:ea typeface="Cambria Math"/>
                            </a:rPr>
                            <m:t>≡515 </m:t>
                          </m:r>
                          <m:r>
                            <a:rPr lang="de-DE" sz="1200" b="0" i="1" smtClean="0">
                              <a:latin typeface="Cambria Math"/>
                              <a:ea typeface="Cambria Math"/>
                            </a:rPr>
                            <m:t>𝑛𝑚</m:t>
                          </m:r>
                        </m:e>
                      </m:d>
                    </m:oMath>
                  </m:oMathPara>
                </a14:m>
                <a:endParaRPr lang="de-DE" sz="1200" dirty="0"/>
              </a:p>
            </p:txBody>
          </p:sp>
        </mc:Choice>
        <mc:Fallback xmlns="">
          <p:sp>
            <p:nvSpPr>
              <p:cNvPr id="5" name="Textfeld 4"/>
              <p:cNvSpPr txBox="1">
                <a:spLocks noRot="1" noChangeAspect="1" noMove="1" noResize="1" noEditPoints="1" noAdjustHandles="1" noChangeArrowheads="1" noChangeShapeType="1" noTextEdit="1"/>
              </p:cNvSpPr>
              <p:nvPr/>
            </p:nvSpPr>
            <p:spPr>
              <a:xfrm>
                <a:off x="4140000" y="1260000"/>
                <a:ext cx="1887312" cy="276999"/>
              </a:xfrm>
              <a:prstGeom prst="rect">
                <a:avLst/>
              </a:prstGeom>
              <a:blipFill rotWithShape="1">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 name="Textfeld 5"/>
              <p:cNvSpPr txBox="1"/>
              <p:nvPr/>
            </p:nvSpPr>
            <p:spPr>
              <a:xfrm>
                <a:off x="4140000" y="1728000"/>
                <a:ext cx="3764236" cy="4979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200" b="0" i="1" smtClean="0">
                              <a:latin typeface="Cambria Math"/>
                            </a:rPr>
                          </m:ctrlPr>
                        </m:sSubSupPr>
                        <m:e>
                          <m:r>
                            <a:rPr lang="de-DE" sz="1200" b="0" i="1" smtClean="0">
                              <a:latin typeface="Cambria Math"/>
                            </a:rPr>
                            <m:t>𝑇</m:t>
                          </m:r>
                        </m:e>
                        <m:sub>
                          <m:r>
                            <a:rPr lang="de-DE" sz="1200" b="0" i="1" smtClean="0">
                              <a:latin typeface="Cambria Math"/>
                            </a:rPr>
                            <m:t>𝑒</m:t>
                          </m:r>
                        </m:sub>
                        <m:sup>
                          <m:r>
                            <a:rPr lang="de-DE" sz="1200" b="0" i="1" smtClean="0">
                              <a:latin typeface="Cambria Math"/>
                            </a:rPr>
                            <m:t>𝑙𝑎𝑏</m:t>
                          </m:r>
                        </m:sup>
                      </m:sSubSup>
                      <m:r>
                        <a:rPr lang="de-DE" sz="1200" b="0" i="1" smtClean="0">
                          <a:latin typeface="Cambria Math"/>
                        </a:rPr>
                        <m:t>=720 </m:t>
                      </m:r>
                      <m:r>
                        <a:rPr lang="de-DE" sz="1200" b="0" i="1" smtClean="0">
                          <a:latin typeface="Cambria Math"/>
                        </a:rPr>
                        <m:t>𝑀𝑒𝑉</m:t>
                      </m:r>
                      <m:r>
                        <a:rPr lang="de-DE" sz="1200" b="0" i="1" smtClean="0">
                          <a:latin typeface="Cambria Math"/>
                        </a:rPr>
                        <m:t>   →   </m:t>
                      </m:r>
                      <m:sSub>
                        <m:sSubPr>
                          <m:ctrlPr>
                            <a:rPr lang="de-DE" sz="1200" b="0" i="1" smtClean="0">
                              <a:latin typeface="Cambria Math"/>
                              <a:ea typeface="Cambria Math"/>
                            </a:rPr>
                          </m:ctrlPr>
                        </m:sSubPr>
                        <m:e>
                          <m:r>
                            <a:rPr lang="de-DE" sz="1200" b="0" i="1" smtClean="0">
                              <a:latin typeface="Cambria Math"/>
                              <a:ea typeface="Cambria Math"/>
                            </a:rPr>
                            <m:t>𝛾</m:t>
                          </m:r>
                        </m:e>
                        <m:sub>
                          <m:r>
                            <a:rPr lang="de-DE" sz="1200" b="0" i="1" smtClean="0">
                              <a:latin typeface="Cambria Math"/>
                              <a:ea typeface="Cambria Math"/>
                            </a:rPr>
                            <m:t>𝑒</m:t>
                          </m:r>
                        </m:sub>
                      </m:sSub>
                      <m:r>
                        <a:rPr lang="de-DE" sz="1200" b="0" i="1" smtClean="0">
                          <a:latin typeface="Cambria Math"/>
                          <a:ea typeface="Cambria Math"/>
                        </a:rPr>
                        <m:t>=1+</m:t>
                      </m:r>
                      <m:f>
                        <m:fPr>
                          <m:ctrlPr>
                            <a:rPr lang="de-DE" sz="1200" b="0" i="1" smtClean="0">
                              <a:latin typeface="Cambria Math"/>
                              <a:ea typeface="Cambria Math"/>
                            </a:rPr>
                          </m:ctrlPr>
                        </m:fPr>
                        <m:num>
                          <m:sSubSup>
                            <m:sSubSupPr>
                              <m:ctrlPr>
                                <a:rPr lang="de-DE" sz="1200" b="0" i="1" smtClean="0">
                                  <a:latin typeface="Cambria Math"/>
                                  <a:ea typeface="Cambria Math"/>
                                </a:rPr>
                              </m:ctrlPr>
                            </m:sSubSupPr>
                            <m:e>
                              <m:r>
                                <a:rPr lang="de-DE" sz="1200" b="0" i="1" smtClean="0">
                                  <a:latin typeface="Cambria Math"/>
                                  <a:ea typeface="Cambria Math"/>
                                </a:rPr>
                                <m:t>𝑇</m:t>
                              </m:r>
                            </m:e>
                            <m:sub>
                              <m:r>
                                <a:rPr lang="de-DE" sz="1200" b="0" i="1" smtClean="0">
                                  <a:latin typeface="Cambria Math"/>
                                  <a:ea typeface="Cambria Math"/>
                                </a:rPr>
                                <m:t>𝑒</m:t>
                              </m:r>
                            </m:sub>
                            <m:sup>
                              <m:r>
                                <a:rPr lang="de-DE" sz="1200" b="0" i="1" smtClean="0">
                                  <a:latin typeface="Cambria Math"/>
                                  <a:ea typeface="Cambria Math"/>
                                </a:rPr>
                                <m:t>𝑙𝑎𝑏</m:t>
                              </m:r>
                            </m:sup>
                          </m:sSubSup>
                          <m:d>
                            <m:dPr>
                              <m:begChr m:val="["/>
                              <m:endChr m:val="]"/>
                              <m:ctrlPr>
                                <a:rPr lang="de-DE" sz="1200" b="0" i="1" smtClean="0">
                                  <a:latin typeface="Cambria Math"/>
                                  <a:ea typeface="Cambria Math"/>
                                </a:rPr>
                              </m:ctrlPr>
                            </m:dPr>
                            <m:e>
                              <m:r>
                                <a:rPr lang="de-DE" sz="1200" b="0" i="1" smtClean="0">
                                  <a:latin typeface="Cambria Math"/>
                                  <a:ea typeface="Cambria Math"/>
                                </a:rPr>
                                <m:t>𝑀𝑒𝑉</m:t>
                              </m:r>
                            </m:e>
                          </m:d>
                        </m:num>
                        <m:den>
                          <m:r>
                            <a:rPr lang="de-DE" sz="1200" b="0" i="1" smtClean="0">
                              <a:latin typeface="Cambria Math"/>
                              <a:ea typeface="Cambria Math"/>
                            </a:rPr>
                            <m:t>931.5∙</m:t>
                          </m:r>
                          <m:sSub>
                            <m:sSubPr>
                              <m:ctrlPr>
                                <a:rPr lang="de-DE" sz="1200" b="0" i="1" smtClean="0">
                                  <a:latin typeface="Cambria Math"/>
                                  <a:ea typeface="Cambria Math"/>
                                </a:rPr>
                              </m:ctrlPr>
                            </m:sSubPr>
                            <m:e>
                              <m:r>
                                <a:rPr lang="de-DE" sz="1200" b="0" i="1" smtClean="0">
                                  <a:latin typeface="Cambria Math"/>
                                  <a:ea typeface="Cambria Math"/>
                                </a:rPr>
                                <m:t>𝐴</m:t>
                              </m:r>
                            </m:e>
                            <m:sub>
                              <m:r>
                                <a:rPr lang="de-DE" sz="1200" b="0" i="1" smtClean="0">
                                  <a:latin typeface="Cambria Math"/>
                                  <a:ea typeface="Cambria Math"/>
                                </a:rPr>
                                <m:t>𝑒</m:t>
                              </m:r>
                            </m:sub>
                          </m:sSub>
                          <m:d>
                            <m:dPr>
                              <m:begChr m:val="["/>
                              <m:endChr m:val="]"/>
                              <m:ctrlPr>
                                <a:rPr lang="de-DE" sz="1200" b="0" i="1" smtClean="0">
                                  <a:latin typeface="Cambria Math"/>
                                  <a:ea typeface="Cambria Math"/>
                                </a:rPr>
                              </m:ctrlPr>
                            </m:dPr>
                            <m:e>
                              <m:r>
                                <a:rPr lang="de-DE" sz="1200" b="0" i="1" smtClean="0">
                                  <a:latin typeface="Cambria Math"/>
                                  <a:ea typeface="Cambria Math"/>
                                </a:rPr>
                                <m:t>𝑢</m:t>
                              </m:r>
                            </m:e>
                          </m:d>
                        </m:den>
                      </m:f>
                      <m:r>
                        <a:rPr lang="de-DE" sz="1200" b="0" i="1" smtClean="0">
                          <a:latin typeface="Cambria Math"/>
                          <a:ea typeface="Cambria Math"/>
                        </a:rPr>
                        <m:t>=1410</m:t>
                      </m:r>
                    </m:oMath>
                  </m:oMathPara>
                </a14:m>
                <a:endParaRPr lang="de-DE" sz="1200" dirty="0"/>
              </a:p>
            </p:txBody>
          </p:sp>
        </mc:Choice>
        <mc:Fallback xmlns="">
          <p:sp>
            <p:nvSpPr>
              <p:cNvPr id="6" name="Textfeld 5"/>
              <p:cNvSpPr txBox="1">
                <a:spLocks noRot="1" noChangeAspect="1" noMove="1" noResize="1" noEditPoints="1" noAdjustHandles="1" noChangeArrowheads="1" noChangeShapeType="1" noTextEdit="1"/>
              </p:cNvSpPr>
              <p:nvPr/>
            </p:nvSpPr>
            <p:spPr>
              <a:xfrm>
                <a:off x="4140000" y="1728000"/>
                <a:ext cx="3764236" cy="497957"/>
              </a:xfrm>
              <a:prstGeom prst="rect">
                <a:avLst/>
              </a:prstGeom>
              <a:blipFill rotWithShape="1">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Textfeld 6"/>
              <p:cNvSpPr txBox="1"/>
              <p:nvPr/>
            </p:nvSpPr>
            <p:spPr>
              <a:xfrm>
                <a:off x="4140000" y="2304000"/>
                <a:ext cx="4109266" cy="855747"/>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0000CC"/>
                              </a:solidFill>
                              <a:latin typeface="Cambria Math"/>
                            </a:rPr>
                          </m:ctrlPr>
                        </m:sSubPr>
                        <m:e>
                          <m:r>
                            <a:rPr lang="de-DE" b="0" i="1" smtClean="0">
                              <a:solidFill>
                                <a:srgbClr val="0000CC"/>
                              </a:solidFill>
                              <a:latin typeface="Cambria Math"/>
                            </a:rPr>
                            <m:t>𝐸</m:t>
                          </m:r>
                        </m:e>
                        <m:sub>
                          <m:r>
                            <a:rPr lang="de-DE" i="1" smtClean="0">
                              <a:solidFill>
                                <a:srgbClr val="0000CC"/>
                              </a:solidFill>
                              <a:latin typeface="Cambria Math"/>
                              <a:ea typeface="Cambria Math"/>
                            </a:rPr>
                            <m:t>𝛾</m:t>
                          </m:r>
                        </m:sub>
                      </m:sSub>
                      <m:r>
                        <a:rPr lang="de-DE" b="0" i="1" smtClean="0">
                          <a:solidFill>
                            <a:srgbClr val="0000CC"/>
                          </a:solidFill>
                          <a:latin typeface="Cambria Math"/>
                        </a:rPr>
                        <m:t>=2</m:t>
                      </m:r>
                      <m:sSubSup>
                        <m:sSubSupPr>
                          <m:ctrlPr>
                            <a:rPr lang="de-DE" b="0" i="1" smtClean="0">
                              <a:solidFill>
                                <a:srgbClr val="0000CC"/>
                              </a:solidFill>
                              <a:latin typeface="Cambria Math"/>
                              <a:ea typeface="Cambria Math"/>
                            </a:rPr>
                          </m:ctrlPr>
                        </m:sSubSupPr>
                        <m:e>
                          <m:r>
                            <a:rPr lang="de-DE" b="0" i="1" smtClean="0">
                              <a:solidFill>
                                <a:srgbClr val="0000CC"/>
                              </a:solidFill>
                              <a:latin typeface="Cambria Math"/>
                              <a:ea typeface="Cambria Math"/>
                            </a:rPr>
                            <m:t>𝛾</m:t>
                          </m:r>
                        </m:e>
                        <m:sub>
                          <m:r>
                            <a:rPr lang="de-DE" b="0" i="1" smtClean="0">
                              <a:solidFill>
                                <a:srgbClr val="0000CC"/>
                              </a:solidFill>
                              <a:latin typeface="Cambria Math"/>
                            </a:rPr>
                            <m:t>𝑒</m:t>
                          </m:r>
                        </m:sub>
                        <m:sup>
                          <m:r>
                            <a:rPr lang="de-DE" b="0" i="1" smtClean="0">
                              <a:solidFill>
                                <a:srgbClr val="0000CC"/>
                              </a:solidFill>
                              <a:latin typeface="Cambria Math"/>
                            </a:rPr>
                            <m:t>2</m:t>
                          </m:r>
                        </m:sup>
                      </m:sSubSup>
                      <m:f>
                        <m:fPr>
                          <m:ctrlPr>
                            <a:rPr lang="de-DE" b="0" i="1" smtClean="0">
                              <a:solidFill>
                                <a:srgbClr val="0000CC"/>
                              </a:solidFill>
                              <a:latin typeface="Cambria Math"/>
                            </a:rPr>
                          </m:ctrlPr>
                        </m:fPr>
                        <m:num>
                          <m:r>
                            <a:rPr lang="de-DE" b="0" i="1" smtClean="0">
                              <a:solidFill>
                                <a:srgbClr val="0000CC"/>
                              </a:solidFill>
                              <a:latin typeface="Cambria Math"/>
                            </a:rPr>
                            <m:t>1+</m:t>
                          </m:r>
                          <m:r>
                            <a:rPr lang="de-DE" b="0" i="1" smtClean="0">
                              <a:solidFill>
                                <a:srgbClr val="0000CC"/>
                              </a:solidFill>
                              <a:latin typeface="Cambria Math"/>
                            </a:rPr>
                            <m:t>𝑐𝑜𝑠</m:t>
                          </m:r>
                          <m:sSub>
                            <m:sSubPr>
                              <m:ctrlPr>
                                <a:rPr lang="de-DE" b="0" i="1" smtClean="0">
                                  <a:solidFill>
                                    <a:srgbClr val="0000CC"/>
                                  </a:solidFill>
                                  <a:latin typeface="Cambria Math"/>
                                </a:rPr>
                              </m:ctrlPr>
                            </m:sSubPr>
                            <m:e>
                              <m:r>
                                <a:rPr lang="de-DE" b="0" i="1" smtClean="0">
                                  <a:solidFill>
                                    <a:srgbClr val="0000CC"/>
                                  </a:solidFill>
                                  <a:latin typeface="Cambria Math"/>
                                  <a:ea typeface="Cambria Math"/>
                                </a:rPr>
                                <m:t>𝜃</m:t>
                              </m:r>
                            </m:e>
                            <m:sub>
                              <m:r>
                                <a:rPr lang="de-DE" b="0" i="1" smtClean="0">
                                  <a:solidFill>
                                    <a:srgbClr val="0000CC"/>
                                  </a:solidFill>
                                  <a:latin typeface="Cambria Math"/>
                                </a:rPr>
                                <m:t>𝐿</m:t>
                              </m:r>
                            </m:sub>
                          </m:sSub>
                        </m:num>
                        <m:den>
                          <m:r>
                            <a:rPr lang="de-DE" b="0" i="1" smtClean="0">
                              <a:solidFill>
                                <a:srgbClr val="0000CC"/>
                              </a:solidFill>
                              <a:latin typeface="Cambria Math"/>
                            </a:rPr>
                            <m:t>1+</m:t>
                          </m:r>
                          <m:sSup>
                            <m:sSupPr>
                              <m:ctrlPr>
                                <a:rPr lang="de-DE" b="0" i="1" smtClean="0">
                                  <a:solidFill>
                                    <a:srgbClr val="0000CC"/>
                                  </a:solidFill>
                                  <a:latin typeface="Cambria Math"/>
                                </a:rPr>
                              </m:ctrlPr>
                            </m:sSupPr>
                            <m:e>
                              <m:d>
                                <m:dPr>
                                  <m:ctrlPr>
                                    <a:rPr lang="de-DE" b="0" i="1" smtClean="0">
                                      <a:solidFill>
                                        <a:srgbClr val="0000CC"/>
                                      </a:solidFill>
                                      <a:latin typeface="Cambria Math"/>
                                    </a:rPr>
                                  </m:ctrlPr>
                                </m:dPr>
                                <m:e>
                                  <m:sSub>
                                    <m:sSubPr>
                                      <m:ctrlPr>
                                        <a:rPr lang="de-DE" b="0" i="1" smtClean="0">
                                          <a:solidFill>
                                            <a:srgbClr val="0000CC"/>
                                          </a:solidFill>
                                          <a:latin typeface="Cambria Math"/>
                                        </a:rPr>
                                      </m:ctrlPr>
                                    </m:sSubPr>
                                    <m:e>
                                      <m:r>
                                        <a:rPr lang="de-DE" b="0" i="1" smtClean="0">
                                          <a:solidFill>
                                            <a:srgbClr val="0000CC"/>
                                          </a:solidFill>
                                          <a:latin typeface="Cambria Math"/>
                                          <a:ea typeface="Cambria Math"/>
                                        </a:rPr>
                                        <m:t>𝛾</m:t>
                                      </m:r>
                                    </m:e>
                                    <m:sub>
                                      <m:r>
                                        <a:rPr lang="de-DE" b="0" i="1" smtClean="0">
                                          <a:solidFill>
                                            <a:srgbClr val="0000CC"/>
                                          </a:solidFill>
                                          <a:latin typeface="Cambria Math"/>
                                        </a:rPr>
                                        <m:t>𝑒</m:t>
                                      </m:r>
                                    </m:sub>
                                  </m:sSub>
                                  <m:sSub>
                                    <m:sSubPr>
                                      <m:ctrlPr>
                                        <a:rPr lang="de-DE" b="0" i="1" smtClean="0">
                                          <a:solidFill>
                                            <a:srgbClr val="0000CC"/>
                                          </a:solidFill>
                                          <a:latin typeface="Cambria Math"/>
                                        </a:rPr>
                                      </m:ctrlPr>
                                    </m:sSubPr>
                                    <m:e>
                                      <m:r>
                                        <a:rPr lang="de-DE" b="0" i="1" smtClean="0">
                                          <a:solidFill>
                                            <a:srgbClr val="0000CC"/>
                                          </a:solidFill>
                                          <a:latin typeface="Cambria Math"/>
                                          <a:ea typeface="Cambria Math"/>
                                        </a:rPr>
                                        <m:t>𝜃</m:t>
                                      </m:r>
                                    </m:e>
                                    <m:sub>
                                      <m:r>
                                        <a:rPr lang="de-DE" b="0" i="1" smtClean="0">
                                          <a:solidFill>
                                            <a:srgbClr val="0000CC"/>
                                          </a:solidFill>
                                          <a:latin typeface="Cambria Math"/>
                                          <a:ea typeface="Cambria Math"/>
                                        </a:rPr>
                                        <m:t>𝛾</m:t>
                                      </m:r>
                                    </m:sub>
                                  </m:sSub>
                                </m:e>
                              </m:d>
                            </m:e>
                            <m:sup>
                              <m:r>
                                <a:rPr lang="de-DE" b="0" i="1" smtClean="0">
                                  <a:solidFill>
                                    <a:srgbClr val="0000CC"/>
                                  </a:solidFill>
                                  <a:latin typeface="Cambria Math"/>
                                </a:rPr>
                                <m:t>2</m:t>
                              </m:r>
                            </m:sup>
                          </m:sSup>
                          <m:r>
                            <a:rPr lang="de-DE" b="0" i="1" smtClean="0">
                              <a:solidFill>
                                <a:srgbClr val="0000CC"/>
                              </a:solidFill>
                              <a:latin typeface="Cambria Math"/>
                            </a:rPr>
                            <m:t>+</m:t>
                          </m:r>
                          <m:sSubSup>
                            <m:sSubSupPr>
                              <m:ctrlPr>
                                <a:rPr lang="de-DE" b="0" i="1" smtClean="0">
                                  <a:solidFill>
                                    <a:srgbClr val="0000CC"/>
                                  </a:solidFill>
                                  <a:latin typeface="Cambria Math"/>
                                </a:rPr>
                              </m:ctrlPr>
                            </m:sSubSupPr>
                            <m:e>
                              <m:r>
                                <a:rPr lang="de-DE" b="0" i="1" smtClean="0">
                                  <a:solidFill>
                                    <a:srgbClr val="0000CC"/>
                                  </a:solidFill>
                                  <a:latin typeface="Cambria Math"/>
                                </a:rPr>
                                <m:t>𝑎</m:t>
                              </m:r>
                            </m:e>
                            <m:sub>
                              <m:r>
                                <a:rPr lang="de-DE" b="0" i="1" smtClean="0">
                                  <a:solidFill>
                                    <a:srgbClr val="0000CC"/>
                                  </a:solidFill>
                                  <a:latin typeface="Cambria Math"/>
                                </a:rPr>
                                <m:t>0</m:t>
                              </m:r>
                            </m:sub>
                            <m:sup>
                              <m:r>
                                <a:rPr lang="de-DE" b="0" i="1" smtClean="0">
                                  <a:solidFill>
                                    <a:srgbClr val="0000CC"/>
                                  </a:solidFill>
                                  <a:latin typeface="Cambria Math"/>
                                </a:rPr>
                                <m:t>2</m:t>
                              </m:r>
                            </m:sup>
                          </m:sSubSup>
                          <m:r>
                            <a:rPr lang="de-DE" b="0" i="1" smtClean="0">
                              <a:solidFill>
                                <a:srgbClr val="0000CC"/>
                              </a:solidFill>
                              <a:latin typeface="Cambria Math"/>
                            </a:rPr>
                            <m:t>+</m:t>
                          </m:r>
                          <m:f>
                            <m:fPr>
                              <m:ctrlPr>
                                <a:rPr lang="de-DE" b="0" i="1" smtClean="0">
                                  <a:solidFill>
                                    <a:srgbClr val="0000CC"/>
                                  </a:solidFill>
                                  <a:latin typeface="Cambria Math"/>
                                </a:rPr>
                              </m:ctrlPr>
                            </m:fPr>
                            <m:num>
                              <m:r>
                                <a:rPr lang="de-DE" b="0" i="1" smtClean="0">
                                  <a:solidFill>
                                    <a:srgbClr val="0000CC"/>
                                  </a:solidFill>
                                  <a:latin typeface="Cambria Math"/>
                                </a:rPr>
                                <m:t>4</m:t>
                              </m:r>
                              <m:sSub>
                                <m:sSubPr>
                                  <m:ctrlPr>
                                    <a:rPr lang="de-DE" b="0" i="1" smtClean="0">
                                      <a:solidFill>
                                        <a:srgbClr val="0000CC"/>
                                      </a:solidFill>
                                      <a:latin typeface="Cambria Math"/>
                                    </a:rPr>
                                  </m:ctrlPr>
                                </m:sSubPr>
                                <m:e>
                                  <m:r>
                                    <a:rPr lang="de-DE" b="0" i="1" smtClean="0">
                                      <a:solidFill>
                                        <a:srgbClr val="0000CC"/>
                                      </a:solidFill>
                                      <a:latin typeface="Cambria Math"/>
                                      <a:ea typeface="Cambria Math"/>
                                    </a:rPr>
                                    <m:t>𝛾</m:t>
                                  </m:r>
                                </m:e>
                                <m:sub>
                                  <m:r>
                                    <a:rPr lang="de-DE" b="0" i="1" smtClean="0">
                                      <a:solidFill>
                                        <a:srgbClr val="0000CC"/>
                                      </a:solidFill>
                                      <a:latin typeface="Cambria Math"/>
                                    </a:rPr>
                                    <m:t>𝑒</m:t>
                                  </m:r>
                                </m:sub>
                              </m:sSub>
                              <m:sSub>
                                <m:sSubPr>
                                  <m:ctrlPr>
                                    <a:rPr lang="de-DE" b="0" i="1" smtClean="0">
                                      <a:solidFill>
                                        <a:srgbClr val="0000CC"/>
                                      </a:solidFill>
                                      <a:latin typeface="Cambria Math"/>
                                    </a:rPr>
                                  </m:ctrlPr>
                                </m:sSubPr>
                                <m:e>
                                  <m:r>
                                    <a:rPr lang="de-DE" b="0" i="1" smtClean="0">
                                      <a:solidFill>
                                        <a:srgbClr val="0000CC"/>
                                      </a:solidFill>
                                      <a:latin typeface="Cambria Math"/>
                                    </a:rPr>
                                    <m:t>𝐸</m:t>
                                  </m:r>
                                </m:e>
                                <m:sub>
                                  <m:r>
                                    <a:rPr lang="de-DE" b="0" i="1" smtClean="0">
                                      <a:solidFill>
                                        <a:srgbClr val="0000CC"/>
                                      </a:solidFill>
                                      <a:latin typeface="Cambria Math"/>
                                    </a:rPr>
                                    <m:t>𝐿</m:t>
                                  </m:r>
                                </m:sub>
                              </m:sSub>
                            </m:num>
                            <m:den>
                              <m:r>
                                <a:rPr lang="de-DE" b="0" i="1" smtClean="0">
                                  <a:solidFill>
                                    <a:srgbClr val="0000CC"/>
                                  </a:solidFill>
                                  <a:latin typeface="Cambria Math"/>
                                </a:rPr>
                                <m:t>𝑚</m:t>
                              </m:r>
                              <m:sSup>
                                <m:sSupPr>
                                  <m:ctrlPr>
                                    <a:rPr lang="de-DE" b="0" i="1" smtClean="0">
                                      <a:solidFill>
                                        <a:srgbClr val="0000CC"/>
                                      </a:solidFill>
                                      <a:latin typeface="Cambria Math"/>
                                    </a:rPr>
                                  </m:ctrlPr>
                                </m:sSupPr>
                                <m:e>
                                  <m:r>
                                    <a:rPr lang="de-DE" b="0" i="1" smtClean="0">
                                      <a:solidFill>
                                        <a:srgbClr val="0000CC"/>
                                      </a:solidFill>
                                      <a:latin typeface="Cambria Math"/>
                                    </a:rPr>
                                    <m:t>𝑐</m:t>
                                  </m:r>
                                </m:e>
                                <m:sup>
                                  <m:r>
                                    <a:rPr lang="de-DE" b="0" i="1" smtClean="0">
                                      <a:solidFill>
                                        <a:srgbClr val="0000CC"/>
                                      </a:solidFill>
                                      <a:latin typeface="Cambria Math"/>
                                    </a:rPr>
                                    <m:t>2</m:t>
                                  </m:r>
                                </m:sup>
                              </m:sSup>
                            </m:den>
                          </m:f>
                        </m:den>
                      </m:f>
                      <m:r>
                        <a:rPr lang="de-DE" b="0" i="1" smtClean="0">
                          <a:solidFill>
                            <a:srgbClr val="0000CC"/>
                          </a:solidFill>
                          <a:latin typeface="Cambria Math"/>
                          <a:ea typeface="Cambria Math"/>
                        </a:rPr>
                        <m:t>∙</m:t>
                      </m:r>
                      <m:sSub>
                        <m:sSubPr>
                          <m:ctrlPr>
                            <a:rPr lang="de-DE" b="0" i="1" smtClean="0">
                              <a:solidFill>
                                <a:srgbClr val="0000CC"/>
                              </a:solidFill>
                              <a:latin typeface="Cambria Math"/>
                              <a:ea typeface="Cambria Math"/>
                            </a:rPr>
                          </m:ctrlPr>
                        </m:sSubPr>
                        <m:e>
                          <m:r>
                            <a:rPr lang="de-DE" b="0" i="1" smtClean="0">
                              <a:solidFill>
                                <a:srgbClr val="0000CC"/>
                              </a:solidFill>
                              <a:latin typeface="Cambria Math"/>
                              <a:ea typeface="Cambria Math"/>
                            </a:rPr>
                            <m:t>𝐸</m:t>
                          </m:r>
                        </m:e>
                        <m:sub>
                          <m:r>
                            <a:rPr lang="de-DE" b="0" i="1" smtClean="0">
                              <a:solidFill>
                                <a:srgbClr val="0000CC"/>
                              </a:solidFill>
                              <a:latin typeface="Cambria Math"/>
                              <a:ea typeface="Cambria Math"/>
                            </a:rPr>
                            <m:t>𝐿</m:t>
                          </m:r>
                        </m:sub>
                      </m:sSub>
                    </m:oMath>
                  </m:oMathPara>
                </a14:m>
                <a:endParaRPr lang="de-DE" dirty="0">
                  <a:solidFill>
                    <a:srgbClr val="0000CC"/>
                  </a:solidFill>
                </a:endParaRPr>
              </a:p>
            </p:txBody>
          </p:sp>
        </mc:Choice>
        <mc:Fallback xmlns="">
          <p:sp>
            <p:nvSpPr>
              <p:cNvPr id="7" name="Textfeld 6"/>
              <p:cNvSpPr txBox="1">
                <a:spLocks noRot="1" noChangeAspect="1" noMove="1" noResize="1" noEditPoints="1" noAdjustHandles="1" noChangeArrowheads="1" noChangeShapeType="1" noTextEdit="1"/>
              </p:cNvSpPr>
              <p:nvPr/>
            </p:nvSpPr>
            <p:spPr>
              <a:xfrm>
                <a:off x="4140000" y="2304000"/>
                <a:ext cx="4109266" cy="855747"/>
              </a:xfrm>
              <a:prstGeom prst="rect">
                <a:avLst/>
              </a:prstGeom>
              <a:blipFill rotWithShape="1">
                <a:blip r:embed="rId8"/>
                <a:stretch>
                  <a:fillRect/>
                </a:stretch>
              </a:blipFill>
              <a:ln>
                <a:solidFill>
                  <a:srgbClr val="FF0000"/>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 name="Textfeld 7"/>
              <p:cNvSpPr txBox="1"/>
              <p:nvPr/>
            </p:nvSpPr>
            <p:spPr>
              <a:xfrm>
                <a:off x="4140000" y="3240000"/>
                <a:ext cx="2067233" cy="420115"/>
              </a:xfrm>
              <a:prstGeom prst="rect">
                <a:avLst/>
              </a:prstGeom>
              <a:noFill/>
            </p:spPr>
            <p:txBody>
              <a:bodyPr wrap="none" rtlCol="0">
                <a:spAutoFit/>
              </a:bodyPr>
              <a:lstStyle/>
              <a:p>
                <a14:m>
                  <m:oMath xmlns:m="http://schemas.openxmlformats.org/officeDocument/2006/math">
                    <m:f>
                      <m:fPr>
                        <m:ctrlPr>
                          <a:rPr lang="de-DE" sz="1500" i="1" smtClean="0">
                            <a:latin typeface="Cambria Math"/>
                          </a:rPr>
                        </m:ctrlPr>
                      </m:fPr>
                      <m:num>
                        <m:r>
                          <a:rPr lang="de-DE" sz="1500" b="0" i="1" smtClean="0">
                            <a:latin typeface="Cambria Math"/>
                          </a:rPr>
                          <m:t>4</m:t>
                        </m:r>
                        <m:sSub>
                          <m:sSubPr>
                            <m:ctrlPr>
                              <a:rPr lang="de-DE" sz="1500" b="0" i="1" smtClean="0">
                                <a:latin typeface="Cambria Math"/>
                              </a:rPr>
                            </m:ctrlPr>
                          </m:sSubPr>
                          <m:e>
                            <m:r>
                              <a:rPr lang="de-DE" sz="1500" b="0" i="1" smtClean="0">
                                <a:latin typeface="Cambria Math"/>
                                <a:ea typeface="Cambria Math"/>
                              </a:rPr>
                              <m:t>𝛾</m:t>
                            </m:r>
                          </m:e>
                          <m:sub>
                            <m:r>
                              <a:rPr lang="de-DE" sz="1500" b="0" i="1" smtClean="0">
                                <a:latin typeface="Cambria Math"/>
                              </a:rPr>
                              <m:t>𝑒</m:t>
                            </m:r>
                          </m:sub>
                        </m:sSub>
                        <m:sSub>
                          <m:sSubPr>
                            <m:ctrlPr>
                              <a:rPr lang="de-DE" sz="1500" b="0" i="1" smtClean="0">
                                <a:latin typeface="Cambria Math"/>
                              </a:rPr>
                            </m:ctrlPr>
                          </m:sSubPr>
                          <m:e>
                            <m:r>
                              <a:rPr lang="de-DE" sz="1500" b="0" i="1" smtClean="0">
                                <a:latin typeface="Cambria Math"/>
                              </a:rPr>
                              <m:t>𝐸</m:t>
                            </m:r>
                          </m:e>
                          <m:sub>
                            <m:r>
                              <a:rPr lang="de-DE" sz="1500" b="0" i="1" smtClean="0">
                                <a:latin typeface="Cambria Math"/>
                              </a:rPr>
                              <m:t>𝐿</m:t>
                            </m:r>
                          </m:sub>
                        </m:sSub>
                      </m:num>
                      <m:den>
                        <m:r>
                          <a:rPr lang="de-DE" sz="1500" b="0" i="1" smtClean="0">
                            <a:latin typeface="Cambria Math"/>
                          </a:rPr>
                          <m:t>𝑚</m:t>
                        </m:r>
                        <m:sSup>
                          <m:sSupPr>
                            <m:ctrlPr>
                              <a:rPr lang="de-DE" sz="1500" b="0" i="1" smtClean="0">
                                <a:latin typeface="Cambria Math"/>
                              </a:rPr>
                            </m:ctrlPr>
                          </m:sSupPr>
                          <m:e>
                            <m:r>
                              <a:rPr lang="de-DE" sz="1500" b="0" i="1" smtClean="0">
                                <a:latin typeface="Cambria Math"/>
                              </a:rPr>
                              <m:t>𝑐</m:t>
                            </m:r>
                          </m:e>
                          <m:sup>
                            <m:r>
                              <a:rPr lang="de-DE" sz="1500" b="0" i="1" smtClean="0">
                                <a:latin typeface="Cambria Math"/>
                              </a:rPr>
                              <m:t>2</m:t>
                            </m:r>
                          </m:sup>
                        </m:sSup>
                      </m:den>
                    </m:f>
                    <m:r>
                      <a:rPr lang="de-DE" sz="1500" b="0" i="1" smtClean="0">
                        <a:latin typeface="Cambria Math"/>
                      </a:rPr>
                      <m:t>=</m:t>
                    </m:r>
                  </m:oMath>
                </a14:m>
                <a:r>
                  <a:rPr lang="de-DE" sz="1500" dirty="0" smtClean="0"/>
                  <a:t> </a:t>
                </a:r>
                <a:r>
                  <a:rPr lang="en-US" sz="1500" dirty="0" smtClean="0">
                    <a:latin typeface="Times New Roman" panose="02020603050405020304" pitchFamily="18" charset="0"/>
                    <a:cs typeface="Times New Roman" panose="02020603050405020304" pitchFamily="18" charset="0"/>
                  </a:rPr>
                  <a:t>recoil parameter</a:t>
                </a:r>
                <a:endParaRPr lang="en-US" sz="1500" dirty="0">
                  <a:latin typeface="Times New Roman" panose="02020603050405020304" pitchFamily="18" charset="0"/>
                  <a:cs typeface="Times New Roman" panose="02020603050405020304" pitchFamily="18" charset="0"/>
                </a:endParaRPr>
              </a:p>
            </p:txBody>
          </p:sp>
        </mc:Choice>
        <mc:Fallback xmlns="">
          <p:sp>
            <p:nvSpPr>
              <p:cNvPr id="8" name="Textfeld 7"/>
              <p:cNvSpPr txBox="1">
                <a:spLocks noRot="1" noChangeAspect="1" noMove="1" noResize="1" noEditPoints="1" noAdjustHandles="1" noChangeArrowheads="1" noChangeShapeType="1" noTextEdit="1"/>
              </p:cNvSpPr>
              <p:nvPr/>
            </p:nvSpPr>
            <p:spPr>
              <a:xfrm>
                <a:off x="4140000" y="3240000"/>
                <a:ext cx="2067233" cy="420115"/>
              </a:xfrm>
              <a:prstGeom prst="rect">
                <a:avLst/>
              </a:prstGeom>
              <a:blipFill rotWithShape="1">
                <a:blip r:embed="rId9"/>
                <a:stretch>
                  <a:fillRect r="-295" b="-144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 name="Textfeld 13"/>
              <p:cNvSpPr txBox="1"/>
              <p:nvPr/>
            </p:nvSpPr>
            <p:spPr>
              <a:xfrm>
                <a:off x="4140000" y="3672000"/>
                <a:ext cx="4679871" cy="447558"/>
              </a:xfrm>
              <a:prstGeom prst="rect">
                <a:avLst/>
              </a:prstGeom>
              <a:noFill/>
            </p:spPr>
            <p:txBody>
              <a:bodyPr wrap="none" rtlCol="0">
                <a:spAutoFit/>
              </a:bodyPr>
              <a:lstStyle/>
              <a:p>
                <a14:m>
                  <m:oMath xmlns:m="http://schemas.openxmlformats.org/officeDocument/2006/math">
                    <m:sSub>
                      <m:sSubPr>
                        <m:ctrlPr>
                          <a:rPr lang="de-DE" sz="1500" b="0" i="1" smtClean="0">
                            <a:latin typeface="Cambria Math"/>
                          </a:rPr>
                        </m:ctrlPr>
                      </m:sSubPr>
                      <m:e>
                        <m:r>
                          <a:rPr lang="de-DE" sz="1500" b="0" i="1" smtClean="0">
                            <a:latin typeface="Cambria Math"/>
                          </a:rPr>
                          <m:t>𝑎</m:t>
                        </m:r>
                      </m:e>
                      <m:sub>
                        <m:r>
                          <a:rPr lang="de-DE" sz="1500" b="0" i="1" smtClean="0">
                            <a:latin typeface="Cambria Math"/>
                          </a:rPr>
                          <m:t>𝐿</m:t>
                        </m:r>
                      </m:sub>
                    </m:sSub>
                    <m:r>
                      <a:rPr lang="de-DE" sz="1500" b="0" i="1" smtClean="0">
                        <a:latin typeface="Cambria Math"/>
                      </a:rPr>
                      <m:t>=</m:t>
                    </m:r>
                    <m:f>
                      <m:fPr>
                        <m:ctrlPr>
                          <a:rPr lang="de-DE" sz="1500" b="0" i="1" smtClean="0">
                            <a:latin typeface="Cambria Math"/>
                          </a:rPr>
                        </m:ctrlPr>
                      </m:fPr>
                      <m:num>
                        <m:r>
                          <a:rPr lang="de-DE" sz="1500" b="0" i="1" smtClean="0">
                            <a:latin typeface="Cambria Math"/>
                          </a:rPr>
                          <m:t>𝑒𝐸</m:t>
                        </m:r>
                      </m:num>
                      <m:den>
                        <m:r>
                          <a:rPr lang="de-DE" sz="1500" b="0" i="1" smtClean="0">
                            <a:latin typeface="Cambria Math"/>
                          </a:rPr>
                          <m:t>𝑚</m:t>
                        </m:r>
                        <m:sSub>
                          <m:sSubPr>
                            <m:ctrlPr>
                              <a:rPr lang="de-DE" sz="1500" b="0" i="1" smtClean="0">
                                <a:latin typeface="Cambria Math"/>
                              </a:rPr>
                            </m:ctrlPr>
                          </m:sSubPr>
                          <m:e>
                            <m:r>
                              <a:rPr lang="de-DE" sz="1500" b="0" i="1" smtClean="0">
                                <a:latin typeface="Cambria Math"/>
                                <a:ea typeface="Cambria Math"/>
                              </a:rPr>
                              <m:t>𝜔</m:t>
                            </m:r>
                          </m:e>
                          <m:sub>
                            <m:r>
                              <a:rPr lang="de-DE" sz="1500" b="0" i="1" smtClean="0">
                                <a:latin typeface="Cambria Math"/>
                              </a:rPr>
                              <m:t>𝐿</m:t>
                            </m:r>
                          </m:sub>
                        </m:sSub>
                        <m:r>
                          <a:rPr lang="de-DE" sz="1500" b="0" i="1" smtClean="0">
                            <a:latin typeface="Cambria Math"/>
                          </a:rPr>
                          <m:t>𝑐</m:t>
                        </m:r>
                      </m:den>
                    </m:f>
                    <m:r>
                      <a:rPr lang="de-DE" sz="1500" b="0" i="1" smtClean="0">
                        <a:latin typeface="Cambria Math"/>
                      </a:rPr>
                      <m:t>=</m:t>
                    </m:r>
                  </m:oMath>
                </a14:m>
                <a:r>
                  <a:rPr lang="de-DE" sz="1500" dirty="0" smtClean="0"/>
                  <a:t> </a:t>
                </a:r>
                <a:r>
                  <a:rPr lang="en-US" sz="1500" dirty="0" smtClean="0">
                    <a:latin typeface="Times New Roman" panose="02020603050405020304" pitchFamily="18" charset="0"/>
                    <a:cs typeface="Times New Roman" panose="02020603050405020304" pitchFamily="18" charset="0"/>
                  </a:rPr>
                  <a:t>normalized potential vector of the laser field</a:t>
                </a:r>
                <a:endParaRPr lang="en-US" sz="1500" dirty="0">
                  <a:latin typeface="Times New Roman" panose="02020603050405020304" pitchFamily="18" charset="0"/>
                  <a:cs typeface="Times New Roman" panose="02020603050405020304" pitchFamily="18" charset="0"/>
                </a:endParaRPr>
              </a:p>
            </p:txBody>
          </p:sp>
        </mc:Choice>
        <mc:Fallback xmlns="">
          <p:sp>
            <p:nvSpPr>
              <p:cNvPr id="14" name="Textfeld 13"/>
              <p:cNvSpPr txBox="1">
                <a:spLocks noRot="1" noChangeAspect="1" noMove="1" noResize="1" noEditPoints="1" noAdjustHandles="1" noChangeArrowheads="1" noChangeShapeType="1" noTextEdit="1"/>
              </p:cNvSpPr>
              <p:nvPr/>
            </p:nvSpPr>
            <p:spPr>
              <a:xfrm>
                <a:off x="4140000" y="3672000"/>
                <a:ext cx="4679871" cy="447558"/>
              </a:xfrm>
              <a:prstGeom prst="rect">
                <a:avLst/>
              </a:prstGeom>
              <a:blipFill rotWithShape="1">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p:cNvSpPr txBox="1"/>
              <p:nvPr/>
            </p:nvSpPr>
            <p:spPr>
              <a:xfrm>
                <a:off x="4140000" y="4140000"/>
                <a:ext cx="3518784" cy="323165"/>
              </a:xfrm>
              <a:prstGeom prst="rect">
                <a:avLst/>
              </a:prstGeom>
              <a:noFill/>
            </p:spPr>
            <p:txBody>
              <a:bodyPr wrap="none" rtlCol="0">
                <a:spAutoFit/>
              </a:bodyPr>
              <a:lstStyle/>
              <a:p>
                <a:r>
                  <a:rPr lang="de-DE" sz="1500" dirty="0" smtClean="0">
                    <a:latin typeface="Times New Roman" panose="02020603050405020304" pitchFamily="18" charset="0"/>
                    <a:cs typeface="Times New Roman" panose="02020603050405020304" pitchFamily="18" charset="0"/>
                  </a:rPr>
                  <a:t>E = </a:t>
                </a:r>
                <a:r>
                  <a:rPr lang="en-US" sz="1500" dirty="0" smtClean="0">
                    <a:latin typeface="Times New Roman" panose="02020603050405020304" pitchFamily="18" charset="0"/>
                    <a:cs typeface="Times New Roman" panose="02020603050405020304" pitchFamily="18" charset="0"/>
                  </a:rPr>
                  <a:t>laser electric field strength  </a:t>
                </a:r>
                <a14:m>
                  <m:oMath xmlns:m="http://schemas.openxmlformats.org/officeDocument/2006/math">
                    <m:sSub>
                      <m:sSubPr>
                        <m:ctrlPr>
                          <a:rPr lang="en-US" sz="1500" i="1" smtClean="0">
                            <a:latin typeface="Cambria Math"/>
                            <a:cs typeface="Times New Roman" panose="02020603050405020304" pitchFamily="18" charset="0"/>
                          </a:rPr>
                        </m:ctrlPr>
                      </m:sSubPr>
                      <m:e>
                        <m:r>
                          <a:rPr lang="de-DE" sz="1500" b="0" i="1" smtClean="0">
                            <a:latin typeface="Cambria Math"/>
                            <a:cs typeface="Times New Roman" panose="02020603050405020304" pitchFamily="18" charset="0"/>
                          </a:rPr>
                          <m:t>𝐸</m:t>
                        </m:r>
                      </m:e>
                      <m:sub>
                        <m:r>
                          <a:rPr lang="de-DE" sz="1500" b="0" i="1" smtClean="0">
                            <a:latin typeface="Cambria Math"/>
                            <a:cs typeface="Times New Roman" panose="02020603050405020304" pitchFamily="18" charset="0"/>
                          </a:rPr>
                          <m:t>𝐿</m:t>
                        </m:r>
                      </m:sub>
                    </m:sSub>
                    <m:r>
                      <a:rPr lang="de-DE" sz="1500" b="0" i="1" smtClean="0">
                        <a:latin typeface="Cambria Math"/>
                        <a:cs typeface="Times New Roman" panose="02020603050405020304" pitchFamily="18" charset="0"/>
                      </a:rPr>
                      <m:t>=</m:t>
                    </m:r>
                    <m:r>
                      <a:rPr lang="de-DE" sz="1500" b="0" i="1" smtClean="0">
                        <a:latin typeface="Cambria Math"/>
                        <a:ea typeface="Cambria Math"/>
                        <a:cs typeface="Times New Roman" panose="02020603050405020304" pitchFamily="18" charset="0"/>
                      </a:rPr>
                      <m:t>ℏ</m:t>
                    </m:r>
                    <m:sSub>
                      <m:sSubPr>
                        <m:ctrlPr>
                          <a:rPr lang="de-DE" sz="1500" b="0" i="1" smtClean="0">
                            <a:latin typeface="Cambria Math"/>
                            <a:ea typeface="Cambria Math"/>
                            <a:cs typeface="Times New Roman" panose="02020603050405020304" pitchFamily="18" charset="0"/>
                          </a:rPr>
                        </m:ctrlPr>
                      </m:sSubPr>
                      <m:e>
                        <m:r>
                          <a:rPr lang="de-DE" sz="1500" b="0" i="1" smtClean="0">
                            <a:latin typeface="Cambria Math"/>
                            <a:ea typeface="Cambria Math"/>
                            <a:cs typeface="Times New Roman" panose="02020603050405020304" pitchFamily="18" charset="0"/>
                          </a:rPr>
                          <m:t>𝜔</m:t>
                        </m:r>
                      </m:e>
                      <m:sub>
                        <m:r>
                          <a:rPr lang="de-DE" sz="1500" b="0" i="1" smtClean="0">
                            <a:latin typeface="Cambria Math"/>
                            <a:ea typeface="Cambria Math"/>
                            <a:cs typeface="Times New Roman" panose="02020603050405020304" pitchFamily="18" charset="0"/>
                          </a:rPr>
                          <m:t>𝐿</m:t>
                        </m:r>
                      </m:sub>
                    </m:sSub>
                  </m:oMath>
                </a14:m>
                <a:r>
                  <a:rPr lang="en-US" sz="1500" dirty="0" smtClean="0">
                    <a:latin typeface="Times New Roman" panose="02020603050405020304" pitchFamily="18" charset="0"/>
                    <a:cs typeface="Times New Roman" panose="02020603050405020304" pitchFamily="18" charset="0"/>
                  </a:rPr>
                  <a:t> </a:t>
                </a:r>
                <a:endParaRPr lang="en-US" sz="1500" dirty="0">
                  <a:latin typeface="Times New Roman" panose="02020603050405020304" pitchFamily="18" charset="0"/>
                  <a:cs typeface="Times New Roman" panose="02020603050405020304" pitchFamily="18" charset="0"/>
                </a:endParaRPr>
              </a:p>
            </p:txBody>
          </p:sp>
        </mc:Choice>
        <mc:Fallback xmlns="">
          <p:sp>
            <p:nvSpPr>
              <p:cNvPr id="10" name="Textfeld 9"/>
              <p:cNvSpPr txBox="1">
                <a:spLocks noRot="1" noChangeAspect="1" noMove="1" noResize="1" noEditPoints="1" noAdjustHandles="1" noChangeArrowheads="1" noChangeShapeType="1" noTextEdit="1"/>
              </p:cNvSpPr>
              <p:nvPr/>
            </p:nvSpPr>
            <p:spPr>
              <a:xfrm>
                <a:off x="4140000" y="4140000"/>
                <a:ext cx="3518784" cy="323165"/>
              </a:xfrm>
              <a:prstGeom prst="rect">
                <a:avLst/>
              </a:prstGeom>
              <a:blipFill rotWithShape="1">
                <a:blip r:embed="rId11"/>
                <a:stretch>
                  <a:fillRect l="-520" t="-3774" b="-1886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feld 10"/>
              <p:cNvSpPr txBox="1"/>
              <p:nvPr/>
            </p:nvSpPr>
            <p:spPr>
              <a:xfrm>
                <a:off x="4140000" y="4572000"/>
                <a:ext cx="2942024" cy="469424"/>
              </a:xfrm>
              <a:prstGeom prst="rect">
                <a:avLst/>
              </a:prstGeom>
              <a:noFill/>
            </p:spPr>
            <p:txBody>
              <a:bodyPr wrap="none" rtlCol="0">
                <a:spAutoFit/>
              </a:bodyPr>
              <a:lstStyle/>
              <a:p>
                <a14:m>
                  <m:oMath xmlns:m="http://schemas.openxmlformats.org/officeDocument/2006/math">
                    <m:sSub>
                      <m:sSubPr>
                        <m:ctrlPr>
                          <a:rPr lang="de-DE" sz="1500" i="1" smtClean="0">
                            <a:latin typeface="Cambria Math"/>
                          </a:rPr>
                        </m:ctrlPr>
                      </m:sSubPr>
                      <m:e>
                        <m:r>
                          <a:rPr lang="de-DE" sz="1500" i="1" smtClean="0">
                            <a:latin typeface="Cambria Math"/>
                            <a:ea typeface="Cambria Math"/>
                          </a:rPr>
                          <m:t>𝛾</m:t>
                        </m:r>
                      </m:e>
                      <m:sub>
                        <m:r>
                          <a:rPr lang="de-DE" sz="1500" b="0" i="1" smtClean="0">
                            <a:latin typeface="Cambria Math"/>
                          </a:rPr>
                          <m:t>𝑒</m:t>
                        </m:r>
                      </m:sub>
                    </m:sSub>
                    <m:r>
                      <a:rPr lang="de-DE" sz="1500" b="0" i="1" smtClean="0">
                        <a:latin typeface="Cambria Math"/>
                      </a:rPr>
                      <m:t>=</m:t>
                    </m:r>
                    <m:f>
                      <m:fPr>
                        <m:ctrlPr>
                          <a:rPr lang="de-DE" sz="1500" b="0" i="1" smtClean="0">
                            <a:latin typeface="Cambria Math"/>
                          </a:rPr>
                        </m:ctrlPr>
                      </m:fPr>
                      <m:num>
                        <m:sSub>
                          <m:sSubPr>
                            <m:ctrlPr>
                              <a:rPr lang="de-DE" sz="1500" b="0" i="1" smtClean="0">
                                <a:latin typeface="Cambria Math"/>
                              </a:rPr>
                            </m:ctrlPr>
                          </m:sSubPr>
                          <m:e>
                            <m:r>
                              <a:rPr lang="de-DE" sz="1500" b="0" i="1" smtClean="0">
                                <a:latin typeface="Cambria Math"/>
                              </a:rPr>
                              <m:t>𝐸</m:t>
                            </m:r>
                          </m:e>
                          <m:sub>
                            <m:r>
                              <a:rPr lang="de-DE" sz="1500" b="0" i="1" smtClean="0">
                                <a:latin typeface="Cambria Math"/>
                              </a:rPr>
                              <m:t>𝑒</m:t>
                            </m:r>
                          </m:sub>
                        </m:sSub>
                      </m:num>
                      <m:den>
                        <m:r>
                          <a:rPr lang="de-DE" sz="1500" b="0" i="1" smtClean="0">
                            <a:latin typeface="Cambria Math"/>
                          </a:rPr>
                          <m:t>𝑚</m:t>
                        </m:r>
                        <m:sSup>
                          <m:sSupPr>
                            <m:ctrlPr>
                              <a:rPr lang="de-DE" sz="1500" b="0" i="1" smtClean="0">
                                <a:latin typeface="Cambria Math"/>
                              </a:rPr>
                            </m:ctrlPr>
                          </m:sSupPr>
                          <m:e>
                            <m:r>
                              <a:rPr lang="de-DE" sz="1500" b="0" i="1" smtClean="0">
                                <a:latin typeface="Cambria Math"/>
                              </a:rPr>
                              <m:t>𝑐</m:t>
                            </m:r>
                          </m:e>
                          <m:sup>
                            <m:r>
                              <a:rPr lang="de-DE" sz="1500" b="0" i="1" smtClean="0">
                                <a:latin typeface="Cambria Math"/>
                              </a:rPr>
                              <m:t>2</m:t>
                            </m:r>
                          </m:sup>
                        </m:sSup>
                      </m:den>
                    </m:f>
                    <m:r>
                      <a:rPr lang="de-DE" sz="1500" b="0" i="1" smtClean="0">
                        <a:latin typeface="Cambria Math"/>
                      </a:rPr>
                      <m:t>=</m:t>
                    </m:r>
                    <m:f>
                      <m:fPr>
                        <m:ctrlPr>
                          <a:rPr lang="de-DE" sz="1500" b="0" i="1" smtClean="0">
                            <a:latin typeface="Cambria Math"/>
                          </a:rPr>
                        </m:ctrlPr>
                      </m:fPr>
                      <m:num>
                        <m:r>
                          <a:rPr lang="de-DE" sz="1500" b="0" i="1" smtClean="0">
                            <a:latin typeface="Cambria Math"/>
                          </a:rPr>
                          <m:t>1</m:t>
                        </m:r>
                      </m:num>
                      <m:den>
                        <m:rad>
                          <m:radPr>
                            <m:degHide m:val="on"/>
                            <m:ctrlPr>
                              <a:rPr lang="de-DE" sz="1500" b="0" i="1" smtClean="0">
                                <a:latin typeface="Cambria Math"/>
                              </a:rPr>
                            </m:ctrlPr>
                          </m:radPr>
                          <m:deg/>
                          <m:e>
                            <m:r>
                              <a:rPr lang="de-DE" sz="1500" b="0" i="1" smtClean="0">
                                <a:latin typeface="Cambria Math"/>
                              </a:rPr>
                              <m:t>1−</m:t>
                            </m:r>
                            <m:sSup>
                              <m:sSupPr>
                                <m:ctrlPr>
                                  <a:rPr lang="de-DE" sz="1500" b="0" i="1" smtClean="0">
                                    <a:latin typeface="Cambria Math"/>
                                  </a:rPr>
                                </m:ctrlPr>
                              </m:sSupPr>
                              <m:e>
                                <m:r>
                                  <a:rPr lang="de-DE" sz="1500" b="0" i="1" smtClean="0">
                                    <a:latin typeface="Cambria Math"/>
                                    <a:ea typeface="Cambria Math"/>
                                  </a:rPr>
                                  <m:t>𝛽</m:t>
                                </m:r>
                              </m:e>
                              <m:sup>
                                <m:r>
                                  <a:rPr lang="de-DE" sz="1500" b="0" i="1" smtClean="0">
                                    <a:latin typeface="Cambria Math"/>
                                  </a:rPr>
                                  <m:t>2</m:t>
                                </m:r>
                              </m:sup>
                            </m:sSup>
                          </m:e>
                        </m:rad>
                      </m:den>
                    </m:f>
                    <m:r>
                      <a:rPr lang="de-DE" sz="1500" b="0" i="1" smtClean="0">
                        <a:latin typeface="Cambria Math"/>
                      </a:rPr>
                      <m:t>=</m:t>
                    </m:r>
                  </m:oMath>
                </a14:m>
                <a:r>
                  <a:rPr lang="de-DE" sz="1500" dirty="0" smtClean="0"/>
                  <a:t> </a:t>
                </a:r>
                <a:r>
                  <a:rPr lang="de-DE" sz="1500" dirty="0" smtClean="0">
                    <a:latin typeface="Times New Roman" panose="02020603050405020304" pitchFamily="18" charset="0"/>
                    <a:cs typeface="Times New Roman" panose="02020603050405020304" pitchFamily="18" charset="0"/>
                  </a:rPr>
                  <a:t>Lorentz </a:t>
                </a:r>
                <a:r>
                  <a:rPr lang="de-DE" sz="1500" dirty="0" err="1" smtClean="0">
                    <a:latin typeface="Times New Roman" panose="02020603050405020304" pitchFamily="18" charset="0"/>
                    <a:cs typeface="Times New Roman" panose="02020603050405020304" pitchFamily="18" charset="0"/>
                  </a:rPr>
                  <a:t>factor</a:t>
                </a:r>
                <a:endParaRPr lang="de-DE" sz="1500" dirty="0">
                  <a:latin typeface="Times New Roman" panose="02020603050405020304" pitchFamily="18" charset="0"/>
                  <a:cs typeface="Times New Roman" panose="02020603050405020304" pitchFamily="18" charset="0"/>
                </a:endParaRPr>
              </a:p>
            </p:txBody>
          </p:sp>
        </mc:Choice>
        <mc:Fallback xmlns="">
          <p:sp>
            <p:nvSpPr>
              <p:cNvPr id="11" name="Textfeld 10"/>
              <p:cNvSpPr txBox="1">
                <a:spLocks noRot="1" noChangeAspect="1" noMove="1" noResize="1" noEditPoints="1" noAdjustHandles="1" noChangeArrowheads="1" noChangeShapeType="1" noTextEdit="1"/>
              </p:cNvSpPr>
              <p:nvPr/>
            </p:nvSpPr>
            <p:spPr>
              <a:xfrm>
                <a:off x="4140000" y="4572000"/>
                <a:ext cx="2942024" cy="469424"/>
              </a:xfrm>
              <a:prstGeom prst="rect">
                <a:avLst/>
              </a:prstGeom>
              <a:blipFill rotWithShape="1">
                <a:blip r:embed="rId12"/>
                <a:stretch>
                  <a:fillRect b="-1299"/>
                </a:stretch>
              </a:blipFill>
            </p:spPr>
            <p:txBody>
              <a:bodyPr/>
              <a:lstStyle/>
              <a:p>
                <a:r>
                  <a:rPr lang="de-DE">
                    <a:noFill/>
                  </a:rPr>
                  <a:t> </a:t>
                </a:r>
              </a:p>
            </p:txBody>
          </p:sp>
        </mc:Fallback>
      </mc:AlternateContent>
      <p:sp>
        <p:nvSpPr>
          <p:cNvPr id="12" name="Textfeld 11"/>
          <p:cNvSpPr txBox="1"/>
          <p:nvPr/>
        </p:nvSpPr>
        <p:spPr>
          <a:xfrm>
            <a:off x="4140000" y="5112000"/>
            <a:ext cx="3289170" cy="338554"/>
          </a:xfrm>
          <a:prstGeom prst="rect">
            <a:avLst/>
          </a:prstGeom>
          <a:noFill/>
        </p:spPr>
        <p:txBody>
          <a:bodyPr wrap="none" rtlCol="0">
            <a:spAutoFit/>
          </a:bodyPr>
          <a:lstStyle/>
          <a:p>
            <a:r>
              <a:rPr lang="en-US" sz="1600" b="1" dirty="0" smtClean="0">
                <a:solidFill>
                  <a:srgbClr val="FF0000"/>
                </a:solidFill>
                <a:latin typeface="Times New Roman" panose="02020603050405020304" pitchFamily="18" charset="0"/>
                <a:cs typeface="Times New Roman" panose="02020603050405020304" pitchFamily="18" charset="0"/>
              </a:rPr>
              <a:t>maximum frequency amplification:</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3" name="Textfeld 12"/>
          <p:cNvSpPr txBox="1"/>
          <p:nvPr/>
        </p:nvSpPr>
        <p:spPr>
          <a:xfrm>
            <a:off x="4140000" y="5400000"/>
            <a:ext cx="3562898" cy="276999"/>
          </a:xfrm>
          <a:prstGeom prst="rect">
            <a:avLst/>
          </a:prstGeom>
          <a:no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head-on collision </a:t>
            </a:r>
            <a:r>
              <a:rPr lang="de-DE" sz="1200" dirty="0" smtClean="0">
                <a:latin typeface="Times New Roman" panose="02020603050405020304" pitchFamily="18" charset="0"/>
                <a:cs typeface="Times New Roman" panose="02020603050405020304" pitchFamily="18" charset="0"/>
              </a:rPr>
              <a:t>(</a:t>
            </a:r>
            <a:r>
              <a:rPr lang="el-GR" sz="1200" dirty="0" smtClean="0">
                <a:latin typeface="Times New Roman"/>
                <a:cs typeface="Times New Roman"/>
              </a:rPr>
              <a:t>θ</a:t>
            </a:r>
            <a:r>
              <a:rPr lang="de-DE" sz="1200" baseline="-25000" dirty="0" smtClean="0">
                <a:latin typeface="Times New Roman"/>
                <a:cs typeface="Times New Roman"/>
              </a:rPr>
              <a:t>L</a:t>
            </a:r>
            <a:r>
              <a:rPr lang="de-DE" sz="1200" dirty="0" smtClean="0">
                <a:latin typeface="Times New Roman"/>
                <a:cs typeface="Times New Roman"/>
              </a:rPr>
              <a:t> = 0</a:t>
            </a:r>
            <a:r>
              <a:rPr lang="de-DE" sz="1200" baseline="30000" dirty="0" smtClean="0">
                <a:latin typeface="Times New Roman"/>
                <a:cs typeface="Times New Roman"/>
              </a:rPr>
              <a:t>0</a:t>
            </a:r>
            <a:r>
              <a:rPr lang="de-DE" sz="1200" dirty="0" smtClean="0">
                <a:latin typeface="Times New Roman"/>
                <a:cs typeface="Times New Roman"/>
              </a:rPr>
              <a:t>) &amp; </a:t>
            </a:r>
            <a:r>
              <a:rPr lang="en-US" sz="1200" dirty="0" smtClean="0">
                <a:latin typeface="Times New Roman"/>
                <a:cs typeface="Times New Roman"/>
              </a:rPr>
              <a:t>backscattering</a:t>
            </a:r>
            <a:r>
              <a:rPr lang="de-DE" sz="1200" dirty="0" smtClean="0">
                <a:latin typeface="Times New Roman"/>
                <a:cs typeface="Times New Roman"/>
              </a:rPr>
              <a:t> (</a:t>
            </a:r>
            <a:r>
              <a:rPr lang="el-GR" sz="1200" dirty="0" smtClean="0">
                <a:latin typeface="Times New Roman"/>
                <a:cs typeface="Times New Roman"/>
              </a:rPr>
              <a:t>θ</a:t>
            </a:r>
            <a:r>
              <a:rPr lang="el-GR" sz="1200" baseline="-25000" dirty="0" smtClean="0">
                <a:latin typeface="Times New Roman"/>
                <a:cs typeface="Times New Roman"/>
              </a:rPr>
              <a:t>γ</a:t>
            </a:r>
            <a:r>
              <a:rPr lang="de-DE" sz="1200" dirty="0" smtClean="0">
                <a:latin typeface="Times New Roman"/>
                <a:cs typeface="Times New Roman"/>
              </a:rPr>
              <a:t> = 0</a:t>
            </a:r>
            <a:r>
              <a:rPr lang="de-DE" sz="1200" baseline="30000" dirty="0" smtClean="0">
                <a:latin typeface="Times New Roman"/>
                <a:cs typeface="Times New Roman"/>
              </a:rPr>
              <a:t>0</a:t>
            </a:r>
            <a:r>
              <a:rPr lang="de-DE" sz="1200" dirty="0" smtClean="0">
                <a:latin typeface="Times New Roman"/>
                <a:cs typeface="Times New Roman"/>
              </a:rPr>
              <a:t>)</a:t>
            </a:r>
            <a:endParaRPr lang="de-DE" sz="1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Textfeld 14"/>
              <p:cNvSpPr txBox="1"/>
              <p:nvPr/>
            </p:nvSpPr>
            <p:spPr>
              <a:xfrm>
                <a:off x="4140000" y="5760000"/>
                <a:ext cx="1409232" cy="401072"/>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0000CC"/>
                              </a:solidFill>
                              <a:latin typeface="Cambria Math"/>
                            </a:rPr>
                          </m:ctrlPr>
                        </m:sSubPr>
                        <m:e>
                          <m:r>
                            <a:rPr lang="de-DE" b="0" i="1" smtClean="0">
                              <a:solidFill>
                                <a:srgbClr val="0000CC"/>
                              </a:solidFill>
                              <a:latin typeface="Cambria Math"/>
                            </a:rPr>
                            <m:t>𝐸</m:t>
                          </m:r>
                        </m:e>
                        <m:sub>
                          <m:r>
                            <a:rPr lang="de-DE" i="1" smtClean="0">
                              <a:solidFill>
                                <a:srgbClr val="0000CC"/>
                              </a:solidFill>
                              <a:latin typeface="Cambria Math"/>
                              <a:ea typeface="Cambria Math"/>
                            </a:rPr>
                            <m:t>𝛾</m:t>
                          </m:r>
                        </m:sub>
                      </m:sSub>
                      <m:r>
                        <a:rPr lang="de-DE" i="1" smtClean="0">
                          <a:solidFill>
                            <a:srgbClr val="0000CC"/>
                          </a:solidFill>
                          <a:latin typeface="Cambria Math"/>
                          <a:ea typeface="Cambria Math"/>
                        </a:rPr>
                        <m:t>~</m:t>
                      </m:r>
                      <m:r>
                        <a:rPr lang="de-DE" b="0" i="1" smtClean="0">
                          <a:solidFill>
                            <a:srgbClr val="0000CC"/>
                          </a:solidFill>
                          <a:latin typeface="Cambria Math"/>
                          <a:ea typeface="Cambria Math"/>
                        </a:rPr>
                        <m:t>4</m:t>
                      </m:r>
                      <m:sSubSup>
                        <m:sSubSupPr>
                          <m:ctrlPr>
                            <a:rPr lang="de-DE" b="0" i="1" smtClean="0">
                              <a:solidFill>
                                <a:srgbClr val="0000CC"/>
                              </a:solidFill>
                              <a:latin typeface="Cambria Math"/>
                              <a:ea typeface="Cambria Math"/>
                            </a:rPr>
                          </m:ctrlPr>
                        </m:sSubSupPr>
                        <m:e>
                          <m:r>
                            <a:rPr lang="de-DE" b="0" i="1" smtClean="0">
                              <a:solidFill>
                                <a:srgbClr val="0000CC"/>
                              </a:solidFill>
                              <a:latin typeface="Cambria Math"/>
                              <a:ea typeface="Cambria Math"/>
                            </a:rPr>
                            <m:t>𝛾</m:t>
                          </m:r>
                        </m:e>
                        <m:sub>
                          <m:r>
                            <a:rPr lang="de-DE" b="0" i="1" smtClean="0">
                              <a:solidFill>
                                <a:srgbClr val="0000CC"/>
                              </a:solidFill>
                              <a:latin typeface="Cambria Math"/>
                              <a:ea typeface="Cambria Math"/>
                            </a:rPr>
                            <m:t>𝑒</m:t>
                          </m:r>
                        </m:sub>
                        <m:sup>
                          <m:r>
                            <a:rPr lang="de-DE" b="0" i="1" smtClean="0">
                              <a:solidFill>
                                <a:srgbClr val="0000CC"/>
                              </a:solidFill>
                              <a:latin typeface="Cambria Math"/>
                              <a:ea typeface="Cambria Math"/>
                            </a:rPr>
                            <m:t>2</m:t>
                          </m:r>
                        </m:sup>
                      </m:sSubSup>
                      <m:r>
                        <a:rPr lang="de-DE" b="0" i="1" smtClean="0">
                          <a:solidFill>
                            <a:srgbClr val="0000CC"/>
                          </a:solidFill>
                          <a:latin typeface="Cambria Math"/>
                          <a:ea typeface="Cambria Math"/>
                        </a:rPr>
                        <m:t>∙</m:t>
                      </m:r>
                      <m:sSub>
                        <m:sSubPr>
                          <m:ctrlPr>
                            <a:rPr lang="de-DE" b="0" i="1" smtClean="0">
                              <a:solidFill>
                                <a:srgbClr val="0000CC"/>
                              </a:solidFill>
                              <a:latin typeface="Cambria Math"/>
                              <a:ea typeface="Cambria Math"/>
                            </a:rPr>
                          </m:ctrlPr>
                        </m:sSubPr>
                        <m:e>
                          <m:r>
                            <a:rPr lang="de-DE" b="0" i="1" smtClean="0">
                              <a:solidFill>
                                <a:srgbClr val="0000CC"/>
                              </a:solidFill>
                              <a:latin typeface="Cambria Math"/>
                              <a:ea typeface="Cambria Math"/>
                            </a:rPr>
                            <m:t>𝐸</m:t>
                          </m:r>
                        </m:e>
                        <m:sub>
                          <m:r>
                            <a:rPr lang="de-DE" b="0" i="1" smtClean="0">
                              <a:solidFill>
                                <a:srgbClr val="0000CC"/>
                              </a:solidFill>
                              <a:latin typeface="Cambria Math"/>
                              <a:ea typeface="Cambria Math"/>
                            </a:rPr>
                            <m:t>𝐿</m:t>
                          </m:r>
                        </m:sub>
                      </m:sSub>
                    </m:oMath>
                  </m:oMathPara>
                </a14:m>
                <a:endParaRPr lang="de-DE" dirty="0">
                  <a:solidFill>
                    <a:srgbClr val="0000CC"/>
                  </a:solidFill>
                </a:endParaRPr>
              </a:p>
            </p:txBody>
          </p:sp>
        </mc:Choice>
        <mc:Fallback xmlns="">
          <p:sp>
            <p:nvSpPr>
              <p:cNvPr id="15" name="Textfeld 14"/>
              <p:cNvSpPr txBox="1">
                <a:spLocks noRot="1" noChangeAspect="1" noMove="1" noResize="1" noEditPoints="1" noAdjustHandles="1" noChangeArrowheads="1" noChangeShapeType="1" noTextEdit="1"/>
              </p:cNvSpPr>
              <p:nvPr/>
            </p:nvSpPr>
            <p:spPr>
              <a:xfrm>
                <a:off x="4140000" y="5760000"/>
                <a:ext cx="1409232" cy="401072"/>
              </a:xfrm>
              <a:prstGeom prst="rect">
                <a:avLst/>
              </a:prstGeom>
              <a:blipFill rotWithShape="1">
                <a:blip r:embed="rId13"/>
                <a:stretch>
                  <a:fillRect/>
                </a:stretch>
              </a:blipFill>
              <a:ln>
                <a:solidFill>
                  <a:srgbClr val="FF0000"/>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 name="Textfeld 15"/>
              <p:cNvSpPr txBox="1"/>
              <p:nvPr/>
            </p:nvSpPr>
            <p:spPr>
              <a:xfrm>
                <a:off x="5724080" y="5822036"/>
                <a:ext cx="1008160"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200" i="1" smtClean="0">
                          <a:latin typeface="Cambria Math"/>
                          <a:ea typeface="Cambria Math"/>
                        </a:rPr>
                        <m:t>≅</m:t>
                      </m:r>
                      <m:r>
                        <a:rPr lang="de-DE" sz="1200" b="0" i="1" smtClean="0">
                          <a:latin typeface="Cambria Math"/>
                          <a:ea typeface="Cambria Math"/>
                        </a:rPr>
                        <m:t>18.3 </m:t>
                      </m:r>
                      <m:r>
                        <a:rPr lang="de-DE" sz="1200" b="0" i="1" smtClean="0">
                          <a:latin typeface="Cambria Math"/>
                          <a:ea typeface="Cambria Math"/>
                        </a:rPr>
                        <m:t>𝑀𝑒𝑉</m:t>
                      </m:r>
                    </m:oMath>
                  </m:oMathPara>
                </a14:m>
                <a:endParaRPr lang="de-DE" sz="1200" dirty="0"/>
              </a:p>
            </p:txBody>
          </p:sp>
        </mc:Choice>
        <mc:Fallback xmlns="">
          <p:sp>
            <p:nvSpPr>
              <p:cNvPr id="16" name="Textfeld 15"/>
              <p:cNvSpPr txBox="1">
                <a:spLocks noRot="1" noChangeAspect="1" noMove="1" noResize="1" noEditPoints="1" noAdjustHandles="1" noChangeArrowheads="1" noChangeShapeType="1" noTextEdit="1"/>
              </p:cNvSpPr>
              <p:nvPr/>
            </p:nvSpPr>
            <p:spPr>
              <a:xfrm>
                <a:off x="5724080" y="5822036"/>
                <a:ext cx="1008160" cy="276999"/>
              </a:xfrm>
              <a:prstGeom prst="rect">
                <a:avLst/>
              </a:prstGeom>
              <a:blipFill rotWithShape="1">
                <a:blip r:embed="rId14"/>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7353167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Scattered photons in collision</a:t>
            </a:r>
            <a:endParaRPr lang="en-US"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6000"/>
            <a:ext cx="970974" cy="58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0966" y="612000"/>
            <a:ext cx="3905250" cy="2244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7" name="Textfeld 16"/>
              <p:cNvSpPr txBox="1"/>
              <p:nvPr/>
            </p:nvSpPr>
            <p:spPr>
              <a:xfrm>
                <a:off x="2520000" y="4118566"/>
                <a:ext cx="2628000" cy="534570"/>
              </a:xfrm>
              <a:prstGeom prst="rect">
                <a:avLst/>
              </a:prstGeom>
              <a:noFill/>
              <a:ln>
                <a:solidFill>
                  <a:srgbClr val="FF0000"/>
                </a:solidFill>
              </a:ln>
            </p:spPr>
            <p:txBody>
              <a:bodyPr wrap="non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Luminosity:   </a:t>
                </a:r>
                <a14:m>
                  <m:oMath xmlns:m="http://schemas.openxmlformats.org/officeDocument/2006/math">
                    <m:r>
                      <a:rPr lang="de-DE" b="0" i="1" smtClean="0">
                        <a:solidFill>
                          <a:srgbClr val="0000CC"/>
                        </a:solidFill>
                        <a:latin typeface="Cambria Math"/>
                        <a:cs typeface="Times New Roman" panose="02020603050405020304" pitchFamily="18" charset="0"/>
                      </a:rPr>
                      <m:t>𝐿</m:t>
                    </m:r>
                    <m:r>
                      <a:rPr lang="de-DE" b="0" i="1" smtClean="0">
                        <a:solidFill>
                          <a:srgbClr val="0000CC"/>
                        </a:solidFill>
                        <a:latin typeface="Cambria Math"/>
                        <a:cs typeface="Times New Roman" panose="02020603050405020304" pitchFamily="18" charset="0"/>
                      </a:rPr>
                      <m:t>=</m:t>
                    </m:r>
                    <m:f>
                      <m:fPr>
                        <m:ctrlPr>
                          <a:rPr lang="de-DE" b="0" i="1" smtClean="0">
                            <a:solidFill>
                              <a:srgbClr val="0000CC"/>
                            </a:solidFill>
                            <a:latin typeface="Cambria Math"/>
                            <a:cs typeface="Times New Roman" panose="02020603050405020304" pitchFamily="18" charset="0"/>
                          </a:rPr>
                        </m:ctrlPr>
                      </m:fPr>
                      <m:num>
                        <m:sSub>
                          <m:sSubPr>
                            <m:ctrlPr>
                              <a:rPr lang="de-DE" b="0" i="1" smtClean="0">
                                <a:solidFill>
                                  <a:srgbClr val="0000CC"/>
                                </a:solidFill>
                                <a:latin typeface="Cambria Math"/>
                                <a:cs typeface="Times New Roman" panose="02020603050405020304" pitchFamily="18" charset="0"/>
                              </a:rPr>
                            </m:ctrlPr>
                          </m:sSubPr>
                          <m:e>
                            <m:r>
                              <a:rPr lang="de-DE" b="0" i="1" smtClean="0">
                                <a:solidFill>
                                  <a:srgbClr val="0000CC"/>
                                </a:solidFill>
                                <a:latin typeface="Cambria Math"/>
                                <a:cs typeface="Times New Roman" panose="02020603050405020304" pitchFamily="18" charset="0"/>
                              </a:rPr>
                              <m:t>𝑁</m:t>
                            </m:r>
                          </m:e>
                          <m:sub>
                            <m:r>
                              <a:rPr lang="de-DE" b="0" i="1" smtClean="0">
                                <a:solidFill>
                                  <a:srgbClr val="0000CC"/>
                                </a:solidFill>
                                <a:latin typeface="Cambria Math"/>
                                <a:cs typeface="Times New Roman" panose="02020603050405020304" pitchFamily="18" charset="0"/>
                              </a:rPr>
                              <m:t>𝐿</m:t>
                            </m:r>
                          </m:sub>
                        </m:sSub>
                        <m:r>
                          <a:rPr lang="de-DE" b="0" i="1" smtClean="0">
                            <a:solidFill>
                              <a:srgbClr val="0000CC"/>
                            </a:solidFill>
                            <a:latin typeface="Cambria Math"/>
                            <a:ea typeface="Cambria Math"/>
                            <a:cs typeface="Times New Roman" panose="02020603050405020304" pitchFamily="18" charset="0"/>
                          </a:rPr>
                          <m:t>∙</m:t>
                        </m:r>
                        <m:sSub>
                          <m:sSubPr>
                            <m:ctrlPr>
                              <a:rPr lang="de-DE" b="0" i="1" smtClean="0">
                                <a:solidFill>
                                  <a:srgbClr val="0000CC"/>
                                </a:solidFill>
                                <a:latin typeface="Cambria Math"/>
                                <a:ea typeface="Cambria Math"/>
                                <a:cs typeface="Times New Roman" panose="02020603050405020304" pitchFamily="18" charset="0"/>
                              </a:rPr>
                            </m:ctrlPr>
                          </m:sSubPr>
                          <m:e>
                            <m:r>
                              <a:rPr lang="de-DE" b="0" i="1" smtClean="0">
                                <a:solidFill>
                                  <a:srgbClr val="0000CC"/>
                                </a:solidFill>
                                <a:latin typeface="Cambria Math"/>
                                <a:ea typeface="Cambria Math"/>
                                <a:cs typeface="Times New Roman" panose="02020603050405020304" pitchFamily="18" charset="0"/>
                              </a:rPr>
                              <m:t>𝑁</m:t>
                            </m:r>
                          </m:e>
                          <m:sub>
                            <m:r>
                              <a:rPr lang="de-DE" b="0" i="1" smtClean="0">
                                <a:solidFill>
                                  <a:srgbClr val="0000CC"/>
                                </a:solidFill>
                                <a:latin typeface="Cambria Math"/>
                                <a:ea typeface="Cambria Math"/>
                                <a:cs typeface="Times New Roman" panose="02020603050405020304" pitchFamily="18" charset="0"/>
                              </a:rPr>
                              <m:t>𝑒</m:t>
                            </m:r>
                          </m:sub>
                        </m:sSub>
                      </m:num>
                      <m:den>
                        <m:r>
                          <a:rPr lang="de-DE" b="0" i="1" smtClean="0">
                            <a:solidFill>
                              <a:srgbClr val="0000CC"/>
                            </a:solidFill>
                            <a:latin typeface="Cambria Math"/>
                            <a:cs typeface="Times New Roman" panose="02020603050405020304" pitchFamily="18" charset="0"/>
                          </a:rPr>
                          <m:t>4</m:t>
                        </m:r>
                        <m:r>
                          <a:rPr lang="de-DE" b="0" i="1" smtClean="0">
                            <a:solidFill>
                              <a:srgbClr val="0000CC"/>
                            </a:solidFill>
                            <a:latin typeface="Cambria Math"/>
                            <a:ea typeface="Cambria Math"/>
                            <a:cs typeface="Times New Roman" panose="02020603050405020304" pitchFamily="18" charset="0"/>
                          </a:rPr>
                          <m:t>𝜋</m:t>
                        </m:r>
                        <m:r>
                          <a:rPr lang="de-DE" b="0" i="1" smtClean="0">
                            <a:solidFill>
                              <a:srgbClr val="0000CC"/>
                            </a:solidFill>
                            <a:latin typeface="Cambria Math"/>
                            <a:ea typeface="Cambria Math"/>
                            <a:cs typeface="Times New Roman" panose="02020603050405020304" pitchFamily="18" charset="0"/>
                          </a:rPr>
                          <m:t>∙</m:t>
                        </m:r>
                        <m:sSubSup>
                          <m:sSubSupPr>
                            <m:ctrlPr>
                              <a:rPr lang="de-DE" b="0" i="1" smtClean="0">
                                <a:solidFill>
                                  <a:srgbClr val="0000CC"/>
                                </a:solidFill>
                                <a:latin typeface="Cambria Math"/>
                                <a:ea typeface="Cambria Math"/>
                                <a:cs typeface="Times New Roman" panose="02020603050405020304" pitchFamily="18" charset="0"/>
                              </a:rPr>
                            </m:ctrlPr>
                          </m:sSubSupPr>
                          <m:e>
                            <m:r>
                              <a:rPr lang="de-DE" b="0" i="1" smtClean="0">
                                <a:solidFill>
                                  <a:srgbClr val="0000CC"/>
                                </a:solidFill>
                                <a:latin typeface="Cambria Math"/>
                                <a:ea typeface="Cambria Math"/>
                                <a:cs typeface="Times New Roman" panose="02020603050405020304" pitchFamily="18" charset="0"/>
                              </a:rPr>
                              <m:t>𝜎</m:t>
                            </m:r>
                          </m:e>
                          <m:sub>
                            <m:r>
                              <a:rPr lang="de-DE" b="0" i="1" smtClean="0">
                                <a:solidFill>
                                  <a:srgbClr val="0000CC"/>
                                </a:solidFill>
                                <a:latin typeface="Cambria Math"/>
                                <a:ea typeface="Cambria Math"/>
                                <a:cs typeface="Times New Roman" panose="02020603050405020304" pitchFamily="18" charset="0"/>
                              </a:rPr>
                              <m:t>𝑅</m:t>
                            </m:r>
                          </m:sub>
                          <m:sup>
                            <m:r>
                              <a:rPr lang="de-DE" b="0" i="1" smtClean="0">
                                <a:solidFill>
                                  <a:srgbClr val="0000CC"/>
                                </a:solidFill>
                                <a:latin typeface="Cambria Math"/>
                                <a:ea typeface="Cambria Math"/>
                                <a:cs typeface="Times New Roman" panose="02020603050405020304" pitchFamily="18" charset="0"/>
                              </a:rPr>
                              <m:t>2</m:t>
                            </m:r>
                          </m:sup>
                        </m:sSubSup>
                      </m:den>
                    </m:f>
                  </m:oMath>
                </a14:m>
                <a:endParaRPr lang="en-US" dirty="0">
                  <a:latin typeface="Times New Roman" panose="02020603050405020304" pitchFamily="18" charset="0"/>
                  <a:cs typeface="Times New Roman" panose="02020603050405020304" pitchFamily="18" charset="0"/>
                </a:endParaRPr>
              </a:p>
            </p:txBody>
          </p:sp>
        </mc:Choice>
        <mc:Fallback xmlns="">
          <p:sp>
            <p:nvSpPr>
              <p:cNvPr id="17" name="Textfeld 16"/>
              <p:cNvSpPr txBox="1">
                <a:spLocks noRot="1" noChangeAspect="1" noMove="1" noResize="1" noEditPoints="1" noAdjustHandles="1" noChangeArrowheads="1" noChangeShapeType="1" noTextEdit="1"/>
              </p:cNvSpPr>
              <p:nvPr/>
            </p:nvSpPr>
            <p:spPr>
              <a:xfrm>
                <a:off x="2520000" y="4118566"/>
                <a:ext cx="2628000" cy="534570"/>
              </a:xfrm>
              <a:prstGeom prst="rect">
                <a:avLst/>
              </a:prstGeom>
              <a:blipFill rotWithShape="1">
                <a:blip r:embed="rId5"/>
                <a:stretch>
                  <a:fillRect l="-1617"/>
                </a:stretch>
              </a:blipFill>
              <a:ln>
                <a:solidFill>
                  <a:srgbClr val="FF0000"/>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Textfeld 17"/>
              <p:cNvSpPr txBox="1"/>
              <p:nvPr/>
            </p:nvSpPr>
            <p:spPr>
              <a:xfrm>
                <a:off x="4140000" y="2988000"/>
                <a:ext cx="454547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a:cs typeface="Times New Roman" panose="02020603050405020304" pitchFamily="18" charset="0"/>
                            </a:rPr>
                          </m:ctrlPr>
                        </m:sSubPr>
                        <m:e>
                          <m:r>
                            <a:rPr lang="de-DE" sz="1400" b="0" i="1" smtClean="0">
                              <a:latin typeface="Cambria Math"/>
                              <a:cs typeface="Times New Roman" panose="02020603050405020304" pitchFamily="18" charset="0"/>
                            </a:rPr>
                            <m:t>𝑈</m:t>
                          </m:r>
                        </m:e>
                        <m:sub>
                          <m:r>
                            <a:rPr lang="de-DE" sz="1400" b="0" i="1" smtClean="0">
                              <a:latin typeface="Cambria Math"/>
                              <a:cs typeface="Times New Roman" panose="02020603050405020304" pitchFamily="18" charset="0"/>
                            </a:rPr>
                            <m:t>𝐿</m:t>
                          </m:r>
                        </m:sub>
                      </m:sSub>
                      <m:r>
                        <a:rPr lang="de-DE" sz="1400" b="0" i="1" smtClean="0">
                          <a:latin typeface="Cambria Math"/>
                          <a:cs typeface="Times New Roman" panose="02020603050405020304" pitchFamily="18" charset="0"/>
                        </a:rPr>
                        <m:t>=0.5</m:t>
                      </m:r>
                      <m:d>
                        <m:dPr>
                          <m:begChr m:val="["/>
                          <m:endChr m:val="]"/>
                          <m:ctrlPr>
                            <a:rPr lang="de-DE" sz="1400" b="0" i="1" smtClean="0">
                              <a:latin typeface="Cambria Math"/>
                              <a:cs typeface="Times New Roman" panose="02020603050405020304" pitchFamily="18" charset="0"/>
                            </a:rPr>
                          </m:ctrlPr>
                        </m:dPr>
                        <m:e>
                          <m:r>
                            <a:rPr lang="de-DE" sz="1400" b="0" i="1" smtClean="0">
                              <a:latin typeface="Cambria Math"/>
                              <a:cs typeface="Times New Roman" panose="02020603050405020304" pitchFamily="18" charset="0"/>
                            </a:rPr>
                            <m:t>𝐽</m:t>
                          </m:r>
                        </m:e>
                      </m:d>
                      <m:r>
                        <a:rPr lang="de-DE" sz="1400" b="0" i="1" smtClean="0">
                          <a:latin typeface="Cambria Math"/>
                          <a:cs typeface="Times New Roman" panose="02020603050405020304" pitchFamily="18" charset="0"/>
                        </a:rPr>
                        <m:t>   </m:t>
                      </m:r>
                      <m:r>
                        <a:rPr lang="de-DE" sz="1400" b="0" i="1" smtClean="0">
                          <a:latin typeface="Cambria Math"/>
                          <a:cs typeface="Times New Roman" panose="02020603050405020304" pitchFamily="18" charset="0"/>
                        </a:rPr>
                        <m:t>h</m:t>
                      </m:r>
                      <m:sSub>
                        <m:sSubPr>
                          <m:ctrlPr>
                            <a:rPr lang="de-DE" sz="1400" b="0" i="1" smtClean="0">
                              <a:latin typeface="Cambria Math"/>
                              <a:cs typeface="Times New Roman" panose="02020603050405020304" pitchFamily="18" charset="0"/>
                            </a:rPr>
                          </m:ctrlPr>
                        </m:sSubPr>
                        <m:e>
                          <m:r>
                            <a:rPr lang="de-DE" sz="1400" b="0" i="1" smtClean="0">
                              <a:latin typeface="Cambria Math"/>
                              <a:ea typeface="Cambria Math"/>
                              <a:cs typeface="Times New Roman" panose="02020603050405020304" pitchFamily="18" charset="0"/>
                            </a:rPr>
                            <m:t>𝜈</m:t>
                          </m:r>
                        </m:e>
                        <m:sub>
                          <m:r>
                            <a:rPr lang="de-DE" sz="1400" b="0" i="1" smtClean="0">
                              <a:latin typeface="Cambria Math"/>
                              <a:cs typeface="Times New Roman" panose="02020603050405020304" pitchFamily="18" charset="0"/>
                            </a:rPr>
                            <m:t>𝐿</m:t>
                          </m:r>
                        </m:sub>
                      </m:sSub>
                      <m:r>
                        <a:rPr lang="de-DE" sz="1400" b="0" i="1" smtClean="0">
                          <a:latin typeface="Cambria Math"/>
                          <a:ea typeface="Cambria Math"/>
                          <a:cs typeface="Times New Roman" panose="02020603050405020304" pitchFamily="18" charset="0"/>
                        </a:rPr>
                        <m:t>=2.4</m:t>
                      </m:r>
                      <m:d>
                        <m:dPr>
                          <m:begChr m:val="["/>
                          <m:endChr m:val="]"/>
                          <m:ctrlPr>
                            <a:rPr lang="de-DE" sz="1400" b="0" i="1" smtClean="0">
                              <a:latin typeface="Cambria Math"/>
                              <a:ea typeface="Cambria Math"/>
                              <a:cs typeface="Times New Roman" panose="02020603050405020304" pitchFamily="18" charset="0"/>
                            </a:rPr>
                          </m:ctrlPr>
                        </m:dPr>
                        <m:e>
                          <m:r>
                            <a:rPr lang="de-DE" sz="1400" b="0" i="1" smtClean="0">
                              <a:latin typeface="Cambria Math"/>
                              <a:ea typeface="Cambria Math"/>
                              <a:cs typeface="Times New Roman" panose="02020603050405020304" pitchFamily="18" charset="0"/>
                            </a:rPr>
                            <m:t>𝑒𝑉</m:t>
                          </m:r>
                        </m:e>
                      </m:d>
                      <m:r>
                        <a:rPr lang="de-DE" sz="1400" b="0" i="1" smtClean="0">
                          <a:latin typeface="Cambria Math"/>
                          <a:ea typeface="Cambria Math"/>
                          <a:cs typeface="Times New Roman" panose="02020603050405020304" pitchFamily="18" charset="0"/>
                        </a:rPr>
                        <m:t>=3.86∙</m:t>
                      </m:r>
                      <m:sSup>
                        <m:sSupPr>
                          <m:ctrlPr>
                            <a:rPr lang="de-DE" sz="1400" b="0" i="1" smtClean="0">
                              <a:latin typeface="Cambria Math"/>
                              <a:ea typeface="Cambria Math"/>
                              <a:cs typeface="Times New Roman" panose="02020603050405020304" pitchFamily="18" charset="0"/>
                            </a:rPr>
                          </m:ctrlPr>
                        </m:sSupPr>
                        <m:e>
                          <m:r>
                            <a:rPr lang="de-DE" sz="1400" b="0" i="1" smtClean="0">
                              <a:latin typeface="Cambria Math"/>
                              <a:ea typeface="Cambria Math"/>
                              <a:cs typeface="Times New Roman" panose="02020603050405020304" pitchFamily="18" charset="0"/>
                            </a:rPr>
                            <m:t>10</m:t>
                          </m:r>
                        </m:e>
                        <m:sup>
                          <m:r>
                            <a:rPr lang="de-DE" sz="1400" b="0" i="1" smtClean="0">
                              <a:latin typeface="Cambria Math"/>
                              <a:ea typeface="Cambria Math"/>
                              <a:cs typeface="Times New Roman" panose="02020603050405020304" pitchFamily="18" charset="0"/>
                            </a:rPr>
                            <m:t>−19</m:t>
                          </m:r>
                        </m:sup>
                      </m:sSup>
                      <m:d>
                        <m:dPr>
                          <m:begChr m:val="["/>
                          <m:endChr m:val="]"/>
                          <m:ctrlPr>
                            <a:rPr lang="de-DE" sz="1400" b="0" i="1" smtClean="0">
                              <a:latin typeface="Cambria Math"/>
                              <a:ea typeface="Cambria Math"/>
                              <a:cs typeface="Times New Roman" panose="02020603050405020304" pitchFamily="18" charset="0"/>
                            </a:rPr>
                          </m:ctrlPr>
                        </m:dPr>
                        <m:e>
                          <m:r>
                            <a:rPr lang="de-DE" sz="1400" b="0" i="1" smtClean="0">
                              <a:latin typeface="Cambria Math"/>
                              <a:ea typeface="Cambria Math"/>
                              <a:cs typeface="Times New Roman" panose="02020603050405020304" pitchFamily="18" charset="0"/>
                            </a:rPr>
                            <m:t>𝐽</m:t>
                          </m:r>
                        </m:e>
                      </m:d>
                      <m:r>
                        <a:rPr lang="de-DE" sz="1400" b="0" i="1" smtClean="0">
                          <a:latin typeface="Cambria Math"/>
                          <a:ea typeface="Cambria Math"/>
                          <a:cs typeface="Times New Roman" panose="02020603050405020304" pitchFamily="18" charset="0"/>
                        </a:rPr>
                        <m:t>≡515</m:t>
                      </m:r>
                      <m:d>
                        <m:dPr>
                          <m:begChr m:val="["/>
                          <m:endChr m:val="]"/>
                          <m:ctrlPr>
                            <a:rPr lang="de-DE" sz="1400" b="0" i="1" smtClean="0">
                              <a:latin typeface="Cambria Math"/>
                              <a:ea typeface="Cambria Math"/>
                              <a:cs typeface="Times New Roman" panose="02020603050405020304" pitchFamily="18" charset="0"/>
                            </a:rPr>
                          </m:ctrlPr>
                        </m:dPr>
                        <m:e>
                          <m:r>
                            <a:rPr lang="de-DE" sz="1400" b="0" i="1" smtClean="0">
                              <a:latin typeface="Cambria Math"/>
                              <a:ea typeface="Cambria Math"/>
                              <a:cs typeface="Times New Roman" panose="02020603050405020304" pitchFamily="18" charset="0"/>
                            </a:rPr>
                            <m:t>𝑛𝑚</m:t>
                          </m:r>
                        </m:e>
                      </m:d>
                    </m:oMath>
                  </m:oMathPara>
                </a14:m>
                <a:endParaRPr lang="de-DE" sz="1400" dirty="0">
                  <a:latin typeface="Times New Roman" panose="02020603050405020304" pitchFamily="18" charset="0"/>
                  <a:cs typeface="Times New Roman" panose="02020603050405020304" pitchFamily="18" charset="0"/>
                </a:endParaRPr>
              </a:p>
            </p:txBody>
          </p:sp>
        </mc:Choice>
        <mc:Fallback xmlns="">
          <p:sp>
            <p:nvSpPr>
              <p:cNvPr id="18" name="Textfeld 17"/>
              <p:cNvSpPr txBox="1">
                <a:spLocks noRot="1" noChangeAspect="1" noMove="1" noResize="1" noEditPoints="1" noAdjustHandles="1" noChangeArrowheads="1" noChangeShapeType="1" noTextEdit="1"/>
              </p:cNvSpPr>
              <p:nvPr/>
            </p:nvSpPr>
            <p:spPr>
              <a:xfrm>
                <a:off x="4140000" y="2988000"/>
                <a:ext cx="4545475" cy="307777"/>
              </a:xfrm>
              <a:prstGeom prst="rect">
                <a:avLst/>
              </a:prstGeom>
              <a:blipFill rotWithShape="1">
                <a:blip r:embed="rId6"/>
                <a:stretch>
                  <a:fillRect b="-392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Textfeld 18"/>
              <p:cNvSpPr txBox="1"/>
              <p:nvPr/>
            </p:nvSpPr>
            <p:spPr>
              <a:xfrm>
                <a:off x="4140000" y="3384000"/>
                <a:ext cx="156292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a:rPr>
                          </m:ctrlPr>
                        </m:sSubPr>
                        <m:e>
                          <m:r>
                            <a:rPr lang="de-DE" sz="1400" i="1" smtClean="0">
                              <a:latin typeface="Cambria Math"/>
                              <a:ea typeface="Cambria Math"/>
                            </a:rPr>
                            <m:t>→</m:t>
                          </m:r>
                          <m:r>
                            <a:rPr lang="de-DE" sz="1400" b="0" i="1" smtClean="0">
                              <a:latin typeface="Cambria Math"/>
                              <a:ea typeface="Cambria Math"/>
                            </a:rPr>
                            <m:t> </m:t>
                          </m:r>
                          <m:r>
                            <a:rPr lang="de-DE" sz="1400" b="0" i="1" smtClean="0">
                              <a:latin typeface="Cambria Math"/>
                            </a:rPr>
                            <m:t>𝑁</m:t>
                          </m:r>
                        </m:e>
                        <m:sub>
                          <m:r>
                            <a:rPr lang="de-DE" sz="1400" b="0" i="1" smtClean="0">
                              <a:latin typeface="Cambria Math"/>
                            </a:rPr>
                            <m:t>𝐿</m:t>
                          </m:r>
                        </m:sub>
                      </m:sSub>
                      <m:r>
                        <a:rPr lang="de-DE" sz="1400" b="0" i="1" smtClean="0">
                          <a:latin typeface="Cambria Math"/>
                        </a:rPr>
                        <m:t>=</m:t>
                      </m:r>
                      <m:sSup>
                        <m:sSupPr>
                          <m:ctrlPr>
                            <a:rPr lang="de-DE" sz="1400" b="0" i="1" smtClean="0">
                              <a:latin typeface="Cambria Math"/>
                            </a:rPr>
                          </m:ctrlPr>
                        </m:sSupPr>
                        <m:e>
                          <m:r>
                            <a:rPr lang="de-DE" sz="1400" b="0" i="1" smtClean="0">
                              <a:latin typeface="Cambria Math"/>
                            </a:rPr>
                            <m:t>1.3</m:t>
                          </m:r>
                          <m:r>
                            <a:rPr lang="de-DE" sz="1400" b="0" i="1" smtClean="0">
                              <a:latin typeface="Cambria Math"/>
                              <a:ea typeface="Cambria Math"/>
                            </a:rPr>
                            <m:t>∙</m:t>
                          </m:r>
                          <m:r>
                            <a:rPr lang="de-DE" sz="1400" b="0" i="1" smtClean="0">
                              <a:latin typeface="Cambria Math"/>
                            </a:rPr>
                            <m:t>10</m:t>
                          </m:r>
                        </m:e>
                        <m:sup>
                          <m:r>
                            <a:rPr lang="de-DE" sz="1400" b="0" i="1" smtClean="0">
                              <a:latin typeface="Cambria Math"/>
                            </a:rPr>
                            <m:t>18</m:t>
                          </m:r>
                        </m:sup>
                      </m:sSup>
                    </m:oMath>
                  </m:oMathPara>
                </a14:m>
                <a:endParaRPr lang="de-DE" sz="1400" dirty="0"/>
              </a:p>
            </p:txBody>
          </p:sp>
        </mc:Choice>
        <mc:Fallback xmlns="">
          <p:sp>
            <p:nvSpPr>
              <p:cNvPr id="19" name="Textfeld 18"/>
              <p:cNvSpPr txBox="1">
                <a:spLocks noRot="1" noChangeAspect="1" noMove="1" noResize="1" noEditPoints="1" noAdjustHandles="1" noChangeArrowheads="1" noChangeShapeType="1" noTextEdit="1"/>
              </p:cNvSpPr>
              <p:nvPr/>
            </p:nvSpPr>
            <p:spPr>
              <a:xfrm>
                <a:off x="4140000" y="3384000"/>
                <a:ext cx="1562928" cy="307777"/>
              </a:xfrm>
              <a:prstGeom prst="rect">
                <a:avLst/>
              </a:prstGeom>
              <a:blipFill rotWithShape="1">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0" name="Textfeld 19"/>
              <p:cNvSpPr txBox="1"/>
              <p:nvPr/>
            </p:nvSpPr>
            <p:spPr>
              <a:xfrm>
                <a:off x="7380000" y="4248000"/>
                <a:ext cx="107715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rgbClr val="0000CC"/>
                              </a:solidFill>
                              <a:latin typeface="Cambria Math"/>
                            </a:rPr>
                          </m:ctrlPr>
                        </m:sSubPr>
                        <m:e>
                          <m:r>
                            <a:rPr lang="de-DE" sz="1200" i="1" smtClean="0">
                              <a:solidFill>
                                <a:srgbClr val="0000CC"/>
                              </a:solidFill>
                              <a:latin typeface="Cambria Math"/>
                              <a:ea typeface="Cambria Math"/>
                            </a:rPr>
                            <m:t>𝜎</m:t>
                          </m:r>
                        </m:e>
                        <m:sub>
                          <m:r>
                            <a:rPr lang="de-DE" sz="1200" b="0" i="1" smtClean="0">
                              <a:solidFill>
                                <a:srgbClr val="0000CC"/>
                              </a:solidFill>
                              <a:latin typeface="Cambria Math"/>
                            </a:rPr>
                            <m:t>𝑅</m:t>
                          </m:r>
                        </m:sub>
                      </m:sSub>
                      <m:r>
                        <a:rPr lang="de-DE" sz="1200" b="0" i="1" smtClean="0">
                          <a:solidFill>
                            <a:srgbClr val="0000CC"/>
                          </a:solidFill>
                          <a:latin typeface="Cambria Math"/>
                        </a:rPr>
                        <m:t>=15</m:t>
                      </m:r>
                      <m:d>
                        <m:dPr>
                          <m:begChr m:val="["/>
                          <m:endChr m:val="]"/>
                          <m:ctrlPr>
                            <a:rPr lang="de-DE" sz="1200" b="0" i="1" smtClean="0">
                              <a:solidFill>
                                <a:srgbClr val="0000CC"/>
                              </a:solidFill>
                              <a:latin typeface="Cambria Math"/>
                            </a:rPr>
                          </m:ctrlPr>
                        </m:dPr>
                        <m:e>
                          <m:r>
                            <a:rPr lang="de-DE" sz="1200" b="0" i="1" smtClean="0">
                              <a:solidFill>
                                <a:srgbClr val="0000CC"/>
                              </a:solidFill>
                              <a:latin typeface="Cambria Math"/>
                              <a:ea typeface="Cambria Math"/>
                            </a:rPr>
                            <m:t>𝜇</m:t>
                          </m:r>
                          <m:r>
                            <a:rPr lang="de-DE" sz="1200" b="0" i="1" smtClean="0">
                              <a:solidFill>
                                <a:srgbClr val="0000CC"/>
                              </a:solidFill>
                              <a:latin typeface="Cambria Math"/>
                              <a:ea typeface="Cambria Math"/>
                            </a:rPr>
                            <m:t>𝑚</m:t>
                          </m:r>
                        </m:e>
                      </m:d>
                    </m:oMath>
                  </m:oMathPara>
                </a14:m>
                <a:endParaRPr lang="de-DE" sz="1200" dirty="0">
                  <a:solidFill>
                    <a:srgbClr val="0000CC"/>
                  </a:solidFill>
                </a:endParaRPr>
              </a:p>
            </p:txBody>
          </p:sp>
        </mc:Choice>
        <mc:Fallback xmlns="">
          <p:sp>
            <p:nvSpPr>
              <p:cNvPr id="20" name="Textfeld 19"/>
              <p:cNvSpPr txBox="1">
                <a:spLocks noRot="1" noChangeAspect="1" noMove="1" noResize="1" noEditPoints="1" noAdjustHandles="1" noChangeArrowheads="1" noChangeShapeType="1" noTextEdit="1"/>
              </p:cNvSpPr>
              <p:nvPr/>
            </p:nvSpPr>
            <p:spPr>
              <a:xfrm>
                <a:off x="7380000" y="4248000"/>
                <a:ext cx="1077154" cy="276999"/>
              </a:xfrm>
              <a:prstGeom prst="rect">
                <a:avLst/>
              </a:prstGeom>
              <a:blipFill rotWithShape="1">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 name="Textfeld 20"/>
              <p:cNvSpPr txBox="1"/>
              <p:nvPr/>
            </p:nvSpPr>
            <p:spPr>
              <a:xfrm>
                <a:off x="2520000" y="2987999"/>
                <a:ext cx="102919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a:rPr>
                        <m:t>𝑄</m:t>
                      </m:r>
                      <m:r>
                        <a:rPr lang="de-DE" sz="1400" b="0" i="1" smtClean="0">
                          <a:latin typeface="Cambria Math"/>
                        </a:rPr>
                        <m:t>=1</m:t>
                      </m:r>
                      <m:d>
                        <m:dPr>
                          <m:begChr m:val="["/>
                          <m:endChr m:val="]"/>
                          <m:ctrlPr>
                            <a:rPr lang="de-DE" sz="1400" b="0" i="1" smtClean="0">
                              <a:latin typeface="Cambria Math"/>
                            </a:rPr>
                          </m:ctrlPr>
                        </m:dPr>
                        <m:e>
                          <m:r>
                            <a:rPr lang="de-DE" sz="1400" b="0" i="1" smtClean="0">
                              <a:latin typeface="Cambria Math"/>
                            </a:rPr>
                            <m:t>𝑛𝐶</m:t>
                          </m:r>
                        </m:e>
                      </m:d>
                    </m:oMath>
                  </m:oMathPara>
                </a14:m>
                <a:endParaRPr lang="de-DE" sz="1400" dirty="0"/>
              </a:p>
            </p:txBody>
          </p:sp>
        </mc:Choice>
        <mc:Fallback xmlns="">
          <p:sp>
            <p:nvSpPr>
              <p:cNvPr id="21" name="Textfeld 20"/>
              <p:cNvSpPr txBox="1">
                <a:spLocks noRot="1" noChangeAspect="1" noMove="1" noResize="1" noEditPoints="1" noAdjustHandles="1" noChangeArrowheads="1" noChangeShapeType="1" noTextEdit="1"/>
              </p:cNvSpPr>
              <p:nvPr/>
            </p:nvSpPr>
            <p:spPr>
              <a:xfrm>
                <a:off x="2520000" y="2987999"/>
                <a:ext cx="1029193" cy="307777"/>
              </a:xfrm>
              <a:prstGeom prst="rect">
                <a:avLst/>
              </a:prstGeom>
              <a:blipFill rotWithShape="1">
                <a:blip r:embed="rId9"/>
                <a:stretch>
                  <a:fillRect b="-392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Textfeld 24"/>
              <p:cNvSpPr txBox="1"/>
              <p:nvPr/>
            </p:nvSpPr>
            <p:spPr>
              <a:xfrm>
                <a:off x="2268000" y="3384000"/>
                <a:ext cx="158646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a:rPr>
                          </m:ctrlPr>
                        </m:sSubPr>
                        <m:e>
                          <m:r>
                            <a:rPr lang="de-DE" sz="1400" i="1" smtClean="0">
                              <a:latin typeface="Cambria Math"/>
                              <a:ea typeface="Cambria Math"/>
                            </a:rPr>
                            <m:t>→</m:t>
                          </m:r>
                          <m:r>
                            <a:rPr lang="de-DE" sz="1400" b="0" i="1" smtClean="0">
                              <a:latin typeface="Cambria Math"/>
                              <a:ea typeface="Cambria Math"/>
                            </a:rPr>
                            <m:t> </m:t>
                          </m:r>
                          <m:r>
                            <a:rPr lang="de-DE" sz="1400" b="0" i="1" smtClean="0">
                              <a:latin typeface="Cambria Math"/>
                            </a:rPr>
                            <m:t>𝑁</m:t>
                          </m:r>
                        </m:e>
                        <m:sub>
                          <m:r>
                            <a:rPr lang="de-DE" sz="1400" b="0" i="1" smtClean="0">
                              <a:latin typeface="Cambria Math"/>
                            </a:rPr>
                            <m:t>𝑒</m:t>
                          </m:r>
                        </m:sub>
                      </m:sSub>
                      <m:r>
                        <a:rPr lang="de-DE" sz="1400" b="0" i="1" smtClean="0">
                          <a:latin typeface="Cambria Math"/>
                        </a:rPr>
                        <m:t>=</m:t>
                      </m:r>
                      <m:sSup>
                        <m:sSupPr>
                          <m:ctrlPr>
                            <a:rPr lang="de-DE" sz="1400" b="0" i="1" smtClean="0">
                              <a:latin typeface="Cambria Math"/>
                            </a:rPr>
                          </m:ctrlPr>
                        </m:sSupPr>
                        <m:e>
                          <m:r>
                            <a:rPr lang="de-DE" sz="1400" b="0" i="1" smtClean="0">
                              <a:latin typeface="Cambria Math"/>
                            </a:rPr>
                            <m:t>6.25</m:t>
                          </m:r>
                          <m:r>
                            <a:rPr lang="de-DE" sz="1400" b="0" i="1" smtClean="0">
                              <a:latin typeface="Cambria Math"/>
                              <a:ea typeface="Cambria Math"/>
                            </a:rPr>
                            <m:t>∙</m:t>
                          </m:r>
                          <m:r>
                            <a:rPr lang="de-DE" sz="1400" b="0" i="1" smtClean="0">
                              <a:latin typeface="Cambria Math"/>
                            </a:rPr>
                            <m:t>10</m:t>
                          </m:r>
                        </m:e>
                        <m:sup>
                          <m:r>
                            <a:rPr lang="de-DE" sz="1400" b="0" i="1" smtClean="0">
                              <a:latin typeface="Cambria Math"/>
                            </a:rPr>
                            <m:t>9</m:t>
                          </m:r>
                        </m:sup>
                      </m:sSup>
                    </m:oMath>
                  </m:oMathPara>
                </a14:m>
                <a:endParaRPr lang="de-DE" sz="1400" dirty="0"/>
              </a:p>
            </p:txBody>
          </p:sp>
        </mc:Choice>
        <mc:Fallback xmlns="">
          <p:sp>
            <p:nvSpPr>
              <p:cNvPr id="25" name="Textfeld 24"/>
              <p:cNvSpPr txBox="1">
                <a:spLocks noRot="1" noChangeAspect="1" noMove="1" noResize="1" noEditPoints="1" noAdjustHandles="1" noChangeArrowheads="1" noChangeShapeType="1" noTextEdit="1"/>
              </p:cNvSpPr>
              <p:nvPr/>
            </p:nvSpPr>
            <p:spPr>
              <a:xfrm>
                <a:off x="2268000" y="3384000"/>
                <a:ext cx="1586460" cy="307777"/>
              </a:xfrm>
              <a:prstGeom prst="rect">
                <a:avLst/>
              </a:prstGeom>
              <a:blipFill rotWithShape="1">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Textfeld 21"/>
              <p:cNvSpPr txBox="1"/>
              <p:nvPr/>
            </p:nvSpPr>
            <p:spPr>
              <a:xfrm>
                <a:off x="4716000" y="4201833"/>
                <a:ext cx="4799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rgbClr val="FF0000"/>
                          </a:solidFill>
                          <a:latin typeface="Cambria Math"/>
                          <a:ea typeface="Cambria Math"/>
                        </a:rPr>
                        <m:t>∙</m:t>
                      </m:r>
                      <m:r>
                        <a:rPr lang="de-DE" b="0" i="1" smtClean="0">
                          <a:solidFill>
                            <a:srgbClr val="FF0000"/>
                          </a:solidFill>
                          <a:latin typeface="Cambria Math"/>
                          <a:ea typeface="Cambria Math"/>
                        </a:rPr>
                        <m:t>𝑓</m:t>
                      </m:r>
                    </m:oMath>
                  </m:oMathPara>
                </a14:m>
                <a:endParaRPr lang="de-DE" dirty="0">
                  <a:solidFill>
                    <a:srgbClr val="FF0000"/>
                  </a:solidFill>
                </a:endParaRPr>
              </a:p>
            </p:txBody>
          </p:sp>
        </mc:Choice>
        <mc:Fallback xmlns="">
          <p:sp>
            <p:nvSpPr>
              <p:cNvPr id="22" name="Textfeld 21"/>
              <p:cNvSpPr txBox="1">
                <a:spLocks noRot="1" noChangeAspect="1" noMove="1" noResize="1" noEditPoints="1" noAdjustHandles="1" noChangeArrowheads="1" noChangeShapeType="1" noTextEdit="1"/>
              </p:cNvSpPr>
              <p:nvPr/>
            </p:nvSpPr>
            <p:spPr>
              <a:xfrm>
                <a:off x="4716000" y="4201833"/>
                <a:ext cx="479940" cy="369332"/>
              </a:xfrm>
              <a:prstGeom prst="rect">
                <a:avLst/>
              </a:prstGeom>
              <a:blipFill rotWithShape="1">
                <a:blip r:embed="rId11"/>
                <a:stretch>
                  <a:fillRect b="-11475"/>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Textfeld 22"/>
              <p:cNvSpPr txBox="1"/>
              <p:nvPr/>
            </p:nvSpPr>
            <p:spPr>
              <a:xfrm>
                <a:off x="2520000" y="5040000"/>
                <a:ext cx="3047309" cy="391517"/>
              </a:xfrm>
              <a:prstGeom prst="rect">
                <a:avLst/>
              </a:prstGeom>
              <a:noFill/>
              <a:ln>
                <a:solidFill>
                  <a:srgbClr val="FF0000"/>
                </a:solidFill>
              </a:ln>
            </p:spPr>
            <p:txBody>
              <a:bodyPr wrap="none" rtlCol="0">
                <a:spAutoFit/>
              </a:bodyPr>
              <a:lstStyle/>
              <a:p>
                <a:r>
                  <a:rPr lang="el-GR" dirty="0" smtClean="0">
                    <a:solidFill>
                      <a:srgbClr val="0000CC"/>
                    </a:solidFill>
                    <a:latin typeface="Times New Roman"/>
                    <a:cs typeface="Times New Roman"/>
                  </a:rPr>
                  <a:t>γ</a:t>
                </a:r>
                <a:r>
                  <a:rPr lang="en-US" dirty="0" smtClean="0">
                    <a:solidFill>
                      <a:srgbClr val="0000CC"/>
                    </a:solidFill>
                    <a:latin typeface="Times New Roman"/>
                    <a:cs typeface="Times New Roman"/>
                  </a:rPr>
                  <a:t>-ray rate</a:t>
                </a:r>
                <a:r>
                  <a:rPr lang="de-DE" dirty="0" smtClean="0">
                    <a:solidFill>
                      <a:srgbClr val="0000CC"/>
                    </a:solidFill>
                    <a:latin typeface="Times New Roman"/>
                    <a:cs typeface="Times New Roman"/>
                  </a:rPr>
                  <a:t>:   </a:t>
                </a:r>
                <a14:m>
                  <m:oMath xmlns:m="http://schemas.openxmlformats.org/officeDocument/2006/math">
                    <m:sSub>
                      <m:sSubPr>
                        <m:ctrlPr>
                          <a:rPr lang="de-DE" i="1" smtClean="0">
                            <a:solidFill>
                              <a:srgbClr val="0000CC"/>
                            </a:solidFill>
                            <a:latin typeface="Cambria Math"/>
                          </a:rPr>
                        </m:ctrlPr>
                      </m:sSubPr>
                      <m:e>
                        <m:r>
                          <a:rPr lang="de-DE" b="0" i="1" smtClean="0">
                            <a:solidFill>
                              <a:srgbClr val="0000CC"/>
                            </a:solidFill>
                            <a:latin typeface="Cambria Math"/>
                          </a:rPr>
                          <m:t>𝑁</m:t>
                        </m:r>
                      </m:e>
                      <m:sub>
                        <m:r>
                          <a:rPr lang="de-DE" i="1" smtClean="0">
                            <a:solidFill>
                              <a:srgbClr val="0000CC"/>
                            </a:solidFill>
                            <a:latin typeface="Cambria Math"/>
                            <a:ea typeface="Cambria Math"/>
                          </a:rPr>
                          <m:t>𝛾</m:t>
                        </m:r>
                      </m:sub>
                    </m:sSub>
                    <m:r>
                      <a:rPr lang="de-DE" b="0" i="1" smtClean="0">
                        <a:solidFill>
                          <a:srgbClr val="0000CC"/>
                        </a:solidFill>
                        <a:latin typeface="Cambria Math"/>
                      </a:rPr>
                      <m:t>=</m:t>
                    </m:r>
                    <m:r>
                      <a:rPr lang="de-DE" b="0" i="1" smtClean="0">
                        <a:solidFill>
                          <a:srgbClr val="0000CC"/>
                        </a:solidFill>
                        <a:latin typeface="Cambria Math"/>
                      </a:rPr>
                      <m:t>𝐿</m:t>
                    </m:r>
                    <m:r>
                      <a:rPr lang="de-DE" b="0" i="1" smtClean="0">
                        <a:solidFill>
                          <a:srgbClr val="0000CC"/>
                        </a:solidFill>
                        <a:latin typeface="Cambria Math"/>
                        <a:ea typeface="Cambria Math"/>
                      </a:rPr>
                      <m:t>∙</m:t>
                    </m:r>
                    <m:sSub>
                      <m:sSubPr>
                        <m:ctrlPr>
                          <a:rPr lang="de-DE" b="0" i="1" smtClean="0">
                            <a:solidFill>
                              <a:srgbClr val="0000CC"/>
                            </a:solidFill>
                            <a:latin typeface="Cambria Math"/>
                            <a:ea typeface="Cambria Math"/>
                          </a:rPr>
                        </m:ctrlPr>
                      </m:sSubPr>
                      <m:e>
                        <m:r>
                          <a:rPr lang="de-DE" b="0" i="1" smtClean="0">
                            <a:solidFill>
                              <a:srgbClr val="0000CC"/>
                            </a:solidFill>
                            <a:latin typeface="Cambria Math"/>
                            <a:ea typeface="Cambria Math"/>
                          </a:rPr>
                          <m:t>𝜎</m:t>
                        </m:r>
                      </m:e>
                      <m:sub>
                        <m:r>
                          <a:rPr lang="de-DE" b="0" i="1" smtClean="0">
                            <a:solidFill>
                              <a:srgbClr val="0000CC"/>
                            </a:solidFill>
                            <a:latin typeface="Cambria Math"/>
                            <a:ea typeface="Cambria Math"/>
                          </a:rPr>
                          <m:t>𝑇h𝑜𝑚𝑠𝑜𝑛</m:t>
                        </m:r>
                      </m:sub>
                    </m:sSub>
                  </m:oMath>
                </a14:m>
                <a:endParaRPr lang="de-DE" dirty="0"/>
              </a:p>
            </p:txBody>
          </p:sp>
        </mc:Choice>
        <mc:Fallback xmlns="">
          <p:sp>
            <p:nvSpPr>
              <p:cNvPr id="23" name="Textfeld 22"/>
              <p:cNvSpPr txBox="1">
                <a:spLocks noRot="1" noChangeAspect="1" noMove="1" noResize="1" noEditPoints="1" noAdjustHandles="1" noChangeArrowheads="1" noChangeShapeType="1" noTextEdit="1"/>
              </p:cNvSpPr>
              <p:nvPr/>
            </p:nvSpPr>
            <p:spPr>
              <a:xfrm>
                <a:off x="2520000" y="5040000"/>
                <a:ext cx="3047309" cy="391517"/>
              </a:xfrm>
              <a:prstGeom prst="rect">
                <a:avLst/>
              </a:prstGeom>
              <a:blipFill rotWithShape="1">
                <a:blip r:embed="rId12"/>
                <a:stretch>
                  <a:fillRect l="-1394" t="-6061" b="-16667"/>
                </a:stretch>
              </a:blipFill>
              <a:ln>
                <a:solidFill>
                  <a:srgbClr val="FF0000"/>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4" name="Textfeld 23"/>
              <p:cNvSpPr txBox="1"/>
              <p:nvPr/>
            </p:nvSpPr>
            <p:spPr>
              <a:xfrm>
                <a:off x="7380000" y="5112000"/>
                <a:ext cx="174887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rgbClr val="0000CC"/>
                              </a:solidFill>
                              <a:latin typeface="Cambria Math"/>
                            </a:rPr>
                          </m:ctrlPr>
                        </m:sSubPr>
                        <m:e>
                          <m:r>
                            <a:rPr lang="de-DE" sz="1200" i="1" smtClean="0">
                              <a:solidFill>
                                <a:srgbClr val="0000CC"/>
                              </a:solidFill>
                              <a:latin typeface="Cambria Math"/>
                              <a:ea typeface="Cambria Math"/>
                            </a:rPr>
                            <m:t>𝜎</m:t>
                          </m:r>
                        </m:e>
                        <m:sub>
                          <m:r>
                            <a:rPr lang="de-DE" sz="1200" b="0" i="1" smtClean="0">
                              <a:solidFill>
                                <a:srgbClr val="0000CC"/>
                              </a:solidFill>
                              <a:latin typeface="Cambria Math"/>
                            </a:rPr>
                            <m:t>𝑇</m:t>
                          </m:r>
                        </m:sub>
                      </m:sSub>
                      <m:r>
                        <a:rPr lang="de-DE" sz="1200" b="0" i="1" smtClean="0">
                          <a:solidFill>
                            <a:srgbClr val="0000CC"/>
                          </a:solidFill>
                          <a:latin typeface="Cambria Math"/>
                        </a:rPr>
                        <m:t>=0.67</m:t>
                      </m:r>
                      <m:r>
                        <a:rPr lang="de-DE" sz="1200" b="0" i="1" smtClean="0">
                          <a:solidFill>
                            <a:srgbClr val="0000CC"/>
                          </a:solidFill>
                          <a:latin typeface="Cambria Math"/>
                          <a:ea typeface="Cambria Math"/>
                        </a:rPr>
                        <m:t>∙</m:t>
                      </m:r>
                      <m:sSup>
                        <m:sSupPr>
                          <m:ctrlPr>
                            <a:rPr lang="de-DE" sz="1200" b="0" i="1" smtClean="0">
                              <a:solidFill>
                                <a:srgbClr val="0000CC"/>
                              </a:solidFill>
                              <a:latin typeface="Cambria Math"/>
                              <a:ea typeface="Cambria Math"/>
                            </a:rPr>
                          </m:ctrlPr>
                        </m:sSupPr>
                        <m:e>
                          <m:r>
                            <a:rPr lang="de-DE" sz="1200" b="0" i="1" smtClean="0">
                              <a:solidFill>
                                <a:srgbClr val="0000CC"/>
                              </a:solidFill>
                              <a:latin typeface="Cambria Math"/>
                              <a:ea typeface="Cambria Math"/>
                            </a:rPr>
                            <m:t>10</m:t>
                          </m:r>
                        </m:e>
                        <m:sup>
                          <m:r>
                            <a:rPr lang="de-DE" sz="1200" b="0" i="1" smtClean="0">
                              <a:solidFill>
                                <a:srgbClr val="0000CC"/>
                              </a:solidFill>
                              <a:latin typeface="Cambria Math"/>
                              <a:ea typeface="Cambria Math"/>
                            </a:rPr>
                            <m:t>−24</m:t>
                          </m:r>
                        </m:sup>
                      </m:sSup>
                      <m:d>
                        <m:dPr>
                          <m:begChr m:val="["/>
                          <m:endChr m:val="]"/>
                          <m:ctrlPr>
                            <a:rPr lang="de-DE" sz="1200" b="0" i="1" smtClean="0">
                              <a:solidFill>
                                <a:srgbClr val="0000CC"/>
                              </a:solidFill>
                              <a:latin typeface="Cambria Math"/>
                              <a:ea typeface="Cambria Math"/>
                            </a:rPr>
                          </m:ctrlPr>
                        </m:dPr>
                        <m:e>
                          <m:sSup>
                            <m:sSupPr>
                              <m:ctrlPr>
                                <a:rPr lang="de-DE" sz="1200" b="0" i="1" smtClean="0">
                                  <a:solidFill>
                                    <a:srgbClr val="0000CC"/>
                                  </a:solidFill>
                                  <a:latin typeface="Cambria Math"/>
                                  <a:ea typeface="Cambria Math"/>
                                </a:rPr>
                              </m:ctrlPr>
                            </m:sSupPr>
                            <m:e>
                              <m:r>
                                <a:rPr lang="de-DE" sz="1200" b="0" i="1" smtClean="0">
                                  <a:solidFill>
                                    <a:srgbClr val="0000CC"/>
                                  </a:solidFill>
                                  <a:latin typeface="Cambria Math"/>
                                  <a:ea typeface="Cambria Math"/>
                                </a:rPr>
                                <m:t>𝑐𝑚</m:t>
                              </m:r>
                            </m:e>
                            <m:sup>
                              <m:r>
                                <a:rPr lang="de-DE" sz="1200" b="0" i="1" smtClean="0">
                                  <a:solidFill>
                                    <a:srgbClr val="0000CC"/>
                                  </a:solidFill>
                                  <a:latin typeface="Cambria Math"/>
                                  <a:ea typeface="Cambria Math"/>
                                </a:rPr>
                                <m:t>2</m:t>
                              </m:r>
                            </m:sup>
                          </m:sSup>
                        </m:e>
                      </m:d>
                    </m:oMath>
                  </m:oMathPara>
                </a14:m>
                <a:endParaRPr lang="de-DE" sz="1200" dirty="0">
                  <a:solidFill>
                    <a:srgbClr val="0000CC"/>
                  </a:solidFill>
                </a:endParaRPr>
              </a:p>
            </p:txBody>
          </p:sp>
        </mc:Choice>
        <mc:Fallback xmlns="">
          <p:sp>
            <p:nvSpPr>
              <p:cNvPr id="24" name="Textfeld 23"/>
              <p:cNvSpPr txBox="1">
                <a:spLocks noRot="1" noChangeAspect="1" noMove="1" noResize="1" noEditPoints="1" noAdjustHandles="1" noChangeArrowheads="1" noChangeShapeType="1" noTextEdit="1"/>
              </p:cNvSpPr>
              <p:nvPr/>
            </p:nvSpPr>
            <p:spPr>
              <a:xfrm>
                <a:off x="7380000" y="5112000"/>
                <a:ext cx="1748877" cy="276999"/>
              </a:xfrm>
              <a:prstGeom prst="rect">
                <a:avLst/>
              </a:prstGeom>
              <a:blipFill rotWithShape="1">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Textfeld 25"/>
              <p:cNvSpPr txBox="1"/>
              <p:nvPr/>
            </p:nvSpPr>
            <p:spPr>
              <a:xfrm>
                <a:off x="5112000" y="4232610"/>
                <a:ext cx="220515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smtClean="0">
                          <a:latin typeface="Cambria Math"/>
                          <a:ea typeface="Cambria Math"/>
                        </a:rPr>
                        <m:t>≅</m:t>
                      </m:r>
                      <m:sSup>
                        <m:sSupPr>
                          <m:ctrlPr>
                            <a:rPr lang="de-DE" sz="1400" i="1" smtClean="0">
                              <a:latin typeface="Cambria Math"/>
                              <a:ea typeface="Cambria Math"/>
                            </a:rPr>
                          </m:ctrlPr>
                        </m:sSupPr>
                        <m:e>
                          <m:r>
                            <a:rPr lang="de-DE" sz="1400" b="0" i="1" smtClean="0">
                              <a:latin typeface="Cambria Math"/>
                              <a:ea typeface="Cambria Math"/>
                            </a:rPr>
                            <m:t>2.9∙10</m:t>
                          </m:r>
                        </m:e>
                        <m:sup>
                          <m:r>
                            <a:rPr lang="de-DE" sz="1400" b="0" i="1" smtClean="0">
                              <a:latin typeface="Cambria Math"/>
                              <a:ea typeface="Cambria Math"/>
                            </a:rPr>
                            <m:t>32</m:t>
                          </m:r>
                        </m:sup>
                      </m:sSup>
                      <m:r>
                        <a:rPr lang="de-DE" sz="1400" i="1" smtClean="0">
                          <a:solidFill>
                            <a:srgbClr val="FF0000"/>
                          </a:solidFill>
                          <a:latin typeface="Cambria Math"/>
                          <a:ea typeface="Cambria Math"/>
                        </a:rPr>
                        <m:t>∙</m:t>
                      </m:r>
                      <m:r>
                        <a:rPr lang="de-DE" sz="1400" b="0" i="1" smtClean="0">
                          <a:solidFill>
                            <a:srgbClr val="FF0000"/>
                          </a:solidFill>
                          <a:latin typeface="Cambria Math"/>
                          <a:ea typeface="Cambria Math"/>
                        </a:rPr>
                        <m:t>𝑓</m:t>
                      </m:r>
                      <m:r>
                        <a:rPr lang="de-DE" sz="1400" b="0" i="1" smtClean="0">
                          <a:solidFill>
                            <a:srgbClr val="FF0000"/>
                          </a:solidFill>
                          <a:latin typeface="Cambria Math"/>
                          <a:ea typeface="Cambria Math"/>
                        </a:rPr>
                        <m:t> </m:t>
                      </m:r>
                      <m:d>
                        <m:dPr>
                          <m:begChr m:val="["/>
                          <m:endChr m:val="]"/>
                          <m:ctrlPr>
                            <a:rPr lang="de-DE" sz="1400" i="1" smtClean="0">
                              <a:latin typeface="Cambria Math"/>
                              <a:ea typeface="Cambria Math"/>
                            </a:rPr>
                          </m:ctrlPr>
                        </m:dPr>
                        <m:e>
                          <m:sSup>
                            <m:sSupPr>
                              <m:ctrlPr>
                                <a:rPr lang="de-DE" sz="1400" i="1" smtClean="0">
                                  <a:latin typeface="Cambria Math"/>
                                  <a:ea typeface="Cambria Math"/>
                                </a:rPr>
                              </m:ctrlPr>
                            </m:sSupPr>
                            <m:e>
                              <m:r>
                                <a:rPr lang="de-DE" sz="1400" b="0" i="1" smtClean="0">
                                  <a:latin typeface="Cambria Math"/>
                                  <a:ea typeface="Cambria Math"/>
                                </a:rPr>
                                <m:t>𝑐𝑚</m:t>
                              </m:r>
                            </m:e>
                            <m:sup>
                              <m:r>
                                <a:rPr lang="de-DE" sz="1400" b="0" i="1" smtClean="0">
                                  <a:latin typeface="Cambria Math"/>
                                  <a:ea typeface="Cambria Math"/>
                                </a:rPr>
                                <m:t>−2</m:t>
                              </m:r>
                            </m:sup>
                          </m:sSup>
                          <m:sSup>
                            <m:sSupPr>
                              <m:ctrlPr>
                                <a:rPr lang="de-DE" sz="1400" i="1" smtClean="0">
                                  <a:latin typeface="Cambria Math"/>
                                  <a:ea typeface="Cambria Math"/>
                                </a:rPr>
                              </m:ctrlPr>
                            </m:sSupPr>
                            <m:e>
                              <m:r>
                                <a:rPr lang="de-DE" sz="1400" b="0" i="1" smtClean="0">
                                  <a:latin typeface="Cambria Math"/>
                                  <a:ea typeface="Cambria Math"/>
                                </a:rPr>
                                <m:t>𝑠</m:t>
                              </m:r>
                            </m:e>
                            <m:sup>
                              <m:r>
                                <a:rPr lang="de-DE" sz="1400" b="0" i="1" smtClean="0">
                                  <a:latin typeface="Cambria Math"/>
                                  <a:ea typeface="Cambria Math"/>
                                </a:rPr>
                                <m:t>−1</m:t>
                              </m:r>
                            </m:sup>
                          </m:sSup>
                        </m:e>
                      </m:d>
                    </m:oMath>
                  </m:oMathPara>
                </a14:m>
                <a:endParaRPr lang="de-DE" sz="1400" dirty="0"/>
              </a:p>
            </p:txBody>
          </p:sp>
        </mc:Choice>
        <mc:Fallback xmlns="">
          <p:sp>
            <p:nvSpPr>
              <p:cNvPr id="26" name="Textfeld 25"/>
              <p:cNvSpPr txBox="1">
                <a:spLocks noRot="1" noChangeAspect="1" noMove="1" noResize="1" noEditPoints="1" noAdjustHandles="1" noChangeArrowheads="1" noChangeShapeType="1" noTextEdit="1"/>
              </p:cNvSpPr>
              <p:nvPr/>
            </p:nvSpPr>
            <p:spPr>
              <a:xfrm>
                <a:off x="5112000" y="4232610"/>
                <a:ext cx="2205155" cy="307777"/>
              </a:xfrm>
              <a:prstGeom prst="rect">
                <a:avLst/>
              </a:prstGeom>
              <a:blipFill rotWithShape="1">
                <a:blip r:embed="rId14"/>
                <a:stretch>
                  <a:fillRect b="-784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Textfeld 26"/>
              <p:cNvSpPr txBox="1"/>
              <p:nvPr/>
            </p:nvSpPr>
            <p:spPr>
              <a:xfrm>
                <a:off x="5508000" y="5081868"/>
                <a:ext cx="157908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smtClean="0">
                          <a:latin typeface="Cambria Math"/>
                          <a:ea typeface="Cambria Math"/>
                        </a:rPr>
                        <m:t>≅</m:t>
                      </m:r>
                      <m:r>
                        <a:rPr lang="de-DE" sz="1400" b="0" i="1" smtClean="0">
                          <a:latin typeface="Cambria Math"/>
                          <a:ea typeface="Cambria Math"/>
                        </a:rPr>
                        <m:t>2∙</m:t>
                      </m:r>
                      <m:sSup>
                        <m:sSupPr>
                          <m:ctrlPr>
                            <a:rPr lang="de-DE" sz="1400" b="0" i="1" smtClean="0">
                              <a:latin typeface="Cambria Math"/>
                              <a:ea typeface="Cambria Math"/>
                            </a:rPr>
                          </m:ctrlPr>
                        </m:sSupPr>
                        <m:e>
                          <m:r>
                            <a:rPr lang="de-DE" sz="1400" b="0" i="1" smtClean="0">
                              <a:latin typeface="Cambria Math"/>
                              <a:ea typeface="Cambria Math"/>
                            </a:rPr>
                            <m:t>10</m:t>
                          </m:r>
                        </m:e>
                        <m:sup>
                          <m:r>
                            <a:rPr lang="de-DE" sz="1400" b="0" i="1" smtClean="0">
                              <a:latin typeface="Cambria Math"/>
                              <a:ea typeface="Cambria Math"/>
                            </a:rPr>
                            <m:t>8</m:t>
                          </m:r>
                        </m:sup>
                      </m:sSup>
                      <m:r>
                        <a:rPr lang="de-DE" sz="1400" b="0" i="1" smtClean="0">
                          <a:solidFill>
                            <a:srgbClr val="FF0000"/>
                          </a:solidFill>
                          <a:latin typeface="Cambria Math"/>
                          <a:ea typeface="Cambria Math"/>
                        </a:rPr>
                        <m:t>∙</m:t>
                      </m:r>
                      <m:r>
                        <a:rPr lang="de-DE" sz="1400" b="0" i="1" smtClean="0">
                          <a:solidFill>
                            <a:srgbClr val="FF0000"/>
                          </a:solidFill>
                          <a:latin typeface="Cambria Math"/>
                          <a:ea typeface="Cambria Math"/>
                        </a:rPr>
                        <m:t>𝑓</m:t>
                      </m:r>
                      <m:r>
                        <a:rPr lang="de-DE" sz="1400" b="0" i="1" smtClean="0">
                          <a:solidFill>
                            <a:srgbClr val="FF0000"/>
                          </a:solidFill>
                          <a:latin typeface="Cambria Math"/>
                          <a:ea typeface="Cambria Math"/>
                        </a:rPr>
                        <m:t> </m:t>
                      </m:r>
                      <m:d>
                        <m:dPr>
                          <m:begChr m:val="["/>
                          <m:endChr m:val="]"/>
                          <m:ctrlPr>
                            <a:rPr lang="de-DE" sz="1400" b="0" i="1" smtClean="0">
                              <a:latin typeface="Cambria Math"/>
                              <a:ea typeface="Cambria Math"/>
                            </a:rPr>
                          </m:ctrlPr>
                        </m:dPr>
                        <m:e>
                          <m:sSup>
                            <m:sSupPr>
                              <m:ctrlPr>
                                <a:rPr lang="de-DE" sz="1400" b="0" i="1" smtClean="0">
                                  <a:latin typeface="Cambria Math"/>
                                  <a:ea typeface="Cambria Math"/>
                                </a:rPr>
                              </m:ctrlPr>
                            </m:sSupPr>
                            <m:e>
                              <m:r>
                                <a:rPr lang="de-DE" sz="1400" b="0" i="1" smtClean="0">
                                  <a:latin typeface="Cambria Math"/>
                                  <a:ea typeface="Cambria Math"/>
                                </a:rPr>
                                <m:t>𝑠</m:t>
                              </m:r>
                            </m:e>
                            <m:sup>
                              <m:r>
                                <a:rPr lang="de-DE" sz="1400" b="0" i="1" smtClean="0">
                                  <a:latin typeface="Cambria Math"/>
                                  <a:ea typeface="Cambria Math"/>
                                </a:rPr>
                                <m:t>−1</m:t>
                              </m:r>
                            </m:sup>
                          </m:sSup>
                        </m:e>
                      </m:d>
                    </m:oMath>
                  </m:oMathPara>
                </a14:m>
                <a:endParaRPr lang="de-DE" sz="1400" dirty="0"/>
              </a:p>
            </p:txBody>
          </p:sp>
        </mc:Choice>
        <mc:Fallback xmlns="">
          <p:sp>
            <p:nvSpPr>
              <p:cNvPr id="27" name="Textfeld 26"/>
              <p:cNvSpPr txBox="1">
                <a:spLocks noRot="1" noChangeAspect="1" noMove="1" noResize="1" noEditPoints="1" noAdjustHandles="1" noChangeArrowheads="1" noChangeShapeType="1" noTextEdit="1"/>
              </p:cNvSpPr>
              <p:nvPr/>
            </p:nvSpPr>
            <p:spPr>
              <a:xfrm>
                <a:off x="5508000" y="5081868"/>
                <a:ext cx="1579087" cy="307777"/>
              </a:xfrm>
              <a:prstGeom prst="rect">
                <a:avLst/>
              </a:prstGeom>
              <a:blipFill rotWithShape="1">
                <a:blip r:embed="rId15"/>
                <a:stretch>
                  <a:fillRect b="-10000"/>
                </a:stretch>
              </a:blipFill>
            </p:spPr>
            <p:txBody>
              <a:bodyPr/>
              <a:lstStyle/>
              <a:p>
                <a:r>
                  <a:rPr lang="de-DE">
                    <a:noFill/>
                  </a:rPr>
                  <a:t> </a:t>
                </a:r>
              </a:p>
            </p:txBody>
          </p:sp>
        </mc:Fallback>
      </mc:AlternateContent>
      <p:sp>
        <p:nvSpPr>
          <p:cNvPr id="28" name="Textfeld 27"/>
          <p:cNvSpPr txBox="1"/>
          <p:nvPr/>
        </p:nvSpPr>
        <p:spPr>
          <a:xfrm>
            <a:off x="5796136" y="5373216"/>
            <a:ext cx="1106393" cy="276999"/>
          </a:xfrm>
          <a:prstGeom prst="rect">
            <a:avLst/>
          </a:prstGeom>
          <a:no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(full spectrum)</a:t>
            </a:r>
            <a:endParaRPr lang="en-US" sz="1200" dirty="0">
              <a:latin typeface="Times New Roman" panose="02020603050405020304" pitchFamily="18" charset="0"/>
              <a:cs typeface="Times New Roman" panose="02020603050405020304" pitchFamily="18" charset="0"/>
            </a:endParaRPr>
          </a:p>
        </p:txBody>
      </p:sp>
      <p:sp>
        <p:nvSpPr>
          <p:cNvPr id="3" name="Textfeld 2"/>
          <p:cNvSpPr txBox="1"/>
          <p:nvPr/>
        </p:nvSpPr>
        <p:spPr>
          <a:xfrm>
            <a:off x="6876256" y="1702549"/>
            <a:ext cx="1684500" cy="646331"/>
          </a:xfrm>
          <a:prstGeom prst="rect">
            <a:avLst/>
          </a:prstGeom>
          <a:noFill/>
          <a:ln>
            <a:solidFill>
              <a:srgbClr val="0000CC"/>
            </a:solidFill>
          </a:ln>
        </p:spPr>
        <p:txBody>
          <a:bodyPr wrap="none" rtlCol="0">
            <a:spAutoFit/>
          </a:bodyPr>
          <a:lstStyle/>
          <a:p>
            <a:r>
              <a:rPr lang="en-US" sz="1400" dirty="0" err="1" smtClean="0">
                <a:latin typeface="Times New Roman" panose="02020603050405020304" pitchFamily="18" charset="0"/>
                <a:cs typeface="Times New Roman" panose="02020603050405020304" pitchFamily="18" charset="0"/>
              </a:rPr>
              <a:t>Yb</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Yag</a:t>
            </a:r>
            <a:r>
              <a:rPr lang="en-US" sz="1400" dirty="0" smtClean="0">
                <a:latin typeface="Times New Roman" panose="02020603050405020304" pitchFamily="18" charset="0"/>
                <a:cs typeface="Times New Roman" panose="02020603050405020304" pitchFamily="18" charset="0"/>
              </a:rPr>
              <a:t> J-class laser</a:t>
            </a:r>
          </a:p>
          <a:p>
            <a:endParaRPr lang="en-US" sz="800" dirty="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10 Peta (10</a:t>
            </a:r>
            <a:r>
              <a:rPr lang="en-US" sz="1400" baseline="30000" dirty="0" smtClean="0">
                <a:latin typeface="Times New Roman" panose="02020603050405020304" pitchFamily="18" charset="0"/>
                <a:cs typeface="Times New Roman" panose="02020603050405020304" pitchFamily="18" charset="0"/>
              </a:rPr>
              <a:t>15</a:t>
            </a:r>
            <a:r>
              <a:rPr lang="en-US" sz="1400" dirty="0" smtClean="0">
                <a:latin typeface="Times New Roman" panose="02020603050405020304" pitchFamily="18" charset="0"/>
                <a:cs typeface="Times New Roman" panose="02020603050405020304" pitchFamily="18" charset="0"/>
              </a:rPr>
              <a:t>) Watt</a:t>
            </a:r>
            <a:endParaRPr lang="en-US" sz="1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feld 3"/>
              <p:cNvSpPr txBox="1"/>
              <p:nvPr/>
            </p:nvSpPr>
            <p:spPr>
              <a:xfrm>
                <a:off x="7452000" y="5580000"/>
                <a:ext cx="1091966" cy="461665"/>
              </a:xfrm>
              <a:prstGeom prst="rect">
                <a:avLst/>
              </a:prstGeom>
              <a:noFill/>
            </p:spPr>
            <p:txBody>
              <a:bodyPr wrap="none" rtlCol="0">
                <a:spAutoFit/>
              </a:bodyPr>
              <a:lstStyle/>
              <a:p>
                <a:r>
                  <a:rPr lang="en-US" sz="1200" smtClean="0">
                    <a:latin typeface="Times New Roman" panose="02020603050405020304" pitchFamily="18" charset="0"/>
                    <a:cs typeface="Times New Roman" panose="02020603050405020304" pitchFamily="18" charset="0"/>
                  </a:rPr>
                  <a:t>repetition rate:</a:t>
                </a:r>
                <a:endParaRPr lang="en-US" sz="1200" dirty="0" smtClean="0">
                  <a:latin typeface="Times New Roman" panose="02020603050405020304" pitchFamily="18" charset="0"/>
                  <a:cs typeface="Times New Roman" panose="02020603050405020304" pitchFamily="18" charset="0"/>
                </a:endParaRPr>
              </a:p>
              <a:p>
                <a:r>
                  <a:rPr lang="en-US" sz="1200" dirty="0" smtClean="0">
                    <a:latin typeface="Times New Roman" panose="02020603050405020304" pitchFamily="18" charset="0"/>
                    <a:cs typeface="Times New Roman" panose="02020603050405020304" pitchFamily="18" charset="0"/>
                  </a:rPr>
                  <a:t> </a:t>
                </a:r>
                <a14:m>
                  <m:oMath xmlns:m="http://schemas.openxmlformats.org/officeDocument/2006/math">
                    <m:r>
                      <a:rPr lang="de-DE" sz="1200" b="0" i="1" smtClean="0">
                        <a:solidFill>
                          <a:srgbClr val="FF0000"/>
                        </a:solidFill>
                        <a:latin typeface="Cambria Math"/>
                        <a:cs typeface="Times New Roman" panose="02020603050405020304" pitchFamily="18" charset="0"/>
                      </a:rPr>
                      <m:t>𝑓</m:t>
                    </m:r>
                    <m:r>
                      <a:rPr lang="de-DE" sz="1200" b="0" i="1" smtClean="0">
                        <a:solidFill>
                          <a:srgbClr val="FF0000"/>
                        </a:solidFill>
                        <a:latin typeface="Cambria Math"/>
                        <a:cs typeface="Times New Roman" panose="02020603050405020304" pitchFamily="18" charset="0"/>
                      </a:rPr>
                      <m:t>=3.2 </m:t>
                    </m:r>
                    <m:r>
                      <a:rPr lang="de-DE" sz="1200" b="0" i="1" smtClean="0">
                        <a:solidFill>
                          <a:srgbClr val="FF0000"/>
                        </a:solidFill>
                        <a:latin typeface="Cambria Math"/>
                        <a:cs typeface="Times New Roman" panose="02020603050405020304" pitchFamily="18" charset="0"/>
                      </a:rPr>
                      <m:t>𝑘𝐻𝑧</m:t>
                    </m:r>
                  </m:oMath>
                </a14:m>
                <a:endParaRPr lang="en-US" sz="1200" dirty="0">
                  <a:latin typeface="Times New Roman" panose="02020603050405020304" pitchFamily="18" charset="0"/>
                  <a:cs typeface="Times New Roman" panose="02020603050405020304" pitchFamily="18" charset="0"/>
                </a:endParaRPr>
              </a:p>
            </p:txBody>
          </p:sp>
        </mc:Choice>
        <mc:Fallback xmlns="">
          <p:sp>
            <p:nvSpPr>
              <p:cNvPr id="4" name="Textfeld 3"/>
              <p:cNvSpPr txBox="1">
                <a:spLocks noRot="1" noChangeAspect="1" noMove="1" noResize="1" noEditPoints="1" noAdjustHandles="1" noChangeArrowheads="1" noChangeShapeType="1" noTextEdit="1"/>
              </p:cNvSpPr>
              <p:nvPr/>
            </p:nvSpPr>
            <p:spPr>
              <a:xfrm>
                <a:off x="7452000" y="5580000"/>
                <a:ext cx="1091966" cy="461665"/>
              </a:xfrm>
              <a:prstGeom prst="rect">
                <a:avLst/>
              </a:prstGeom>
              <a:blipFill rotWithShape="1">
                <a:blip r:embed="rId16"/>
                <a:stretch>
                  <a:fillRect b="-2632"/>
                </a:stretch>
              </a:blipFill>
            </p:spPr>
            <p:txBody>
              <a:bodyPr/>
              <a:lstStyle/>
              <a:p>
                <a:r>
                  <a:rPr lang="de-DE">
                    <a:noFill/>
                  </a:rPr>
                  <a:t> </a:t>
                </a:r>
              </a:p>
            </p:txBody>
          </p:sp>
        </mc:Fallback>
      </mc:AlternateContent>
    </p:spTree>
    <p:extLst>
      <p:ext uri="{BB962C8B-B14F-4D97-AF65-F5344CB8AC3E}">
        <p14:creationId xmlns:p14="http://schemas.microsoft.com/office/powerpoint/2010/main" val="512928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smtClean="0"/>
              <a:t>Spectral analysis</a:t>
            </a:r>
            <a:endParaRPr lang="en-US" dirty="0"/>
          </a:p>
        </p:txBody>
      </p:sp>
      <p:sp>
        <p:nvSpPr>
          <p:cNvPr id="13" name="Foliennummernplatzhalter 3"/>
          <p:cNvSpPr txBox="1">
            <a:spLocks/>
          </p:cNvSpPr>
          <p:nvPr/>
        </p:nvSpPr>
        <p:spPr>
          <a:xfrm>
            <a:off x="6553200" y="6073825"/>
            <a:ext cx="2133600" cy="47625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16AC22-0992-4BAF-8B32-F2695AD2BB56}" type="slidenum">
              <a:rPr lang="de-DE" altLang="de-DE" smtClean="0"/>
              <a:pPr/>
              <a:t>6</a:t>
            </a:fld>
            <a:endParaRPr lang="de-DE" altLang="de-DE"/>
          </a:p>
        </p:txBody>
      </p:sp>
      <p:pic>
        <p:nvPicPr>
          <p:cNvPr id="23" name="Picture 2" descr="verschiedene-spekt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86000"/>
            <a:ext cx="7620000" cy="465772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3"/>
          <p:cNvGrpSpPr>
            <a:grpSpLocks/>
          </p:cNvGrpSpPr>
          <p:nvPr/>
        </p:nvGrpSpPr>
        <p:grpSpPr bwMode="auto">
          <a:xfrm>
            <a:off x="1143000" y="599901"/>
            <a:ext cx="8001000" cy="1604963"/>
            <a:chOff x="720" y="720"/>
            <a:chExt cx="5040" cy="1011"/>
          </a:xfrm>
        </p:grpSpPr>
        <p:pic>
          <p:nvPicPr>
            <p:cNvPr id="25" name="Picture 4" descr="hydrogen_emis_spect"/>
            <p:cNvPicPr>
              <a:picLocks noChangeAspect="1" noChangeArrowheads="1"/>
            </p:cNvPicPr>
            <p:nvPr/>
          </p:nvPicPr>
          <p:blipFill>
            <a:blip r:embed="rId4">
              <a:extLst>
                <a:ext uri="{28A0092B-C50C-407E-A947-70E740481C1C}">
                  <a14:useLocalDpi xmlns:a14="http://schemas.microsoft.com/office/drawing/2010/main" val="0"/>
                </a:ext>
              </a:extLst>
            </a:blip>
            <a:srcRect t="12468"/>
            <a:stretch>
              <a:fillRect/>
            </a:stretch>
          </p:blipFill>
          <p:spPr bwMode="auto">
            <a:xfrm>
              <a:off x="1024" y="720"/>
              <a:ext cx="4736" cy="1011"/>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5"/>
            <p:cNvSpPr txBox="1">
              <a:spLocks noChangeArrowheads="1"/>
            </p:cNvSpPr>
            <p:nvPr/>
          </p:nvSpPr>
          <p:spPr bwMode="auto">
            <a:xfrm>
              <a:off x="720" y="864"/>
              <a:ext cx="25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2400"/>
                <a:t>H</a:t>
              </a:r>
            </a:p>
          </p:txBody>
        </p:sp>
      </p:grpSp>
      <p:sp>
        <p:nvSpPr>
          <p:cNvPr id="27" name="Text Box 6"/>
          <p:cNvSpPr txBox="1">
            <a:spLocks noChangeArrowheads="1"/>
          </p:cNvSpPr>
          <p:nvPr/>
        </p:nvSpPr>
        <p:spPr bwMode="auto">
          <a:xfrm>
            <a:off x="1548000" y="1944000"/>
            <a:ext cx="7488000" cy="1225550"/>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de-DE" sz="2400" dirty="0" smtClean="0">
                <a:latin typeface="Times New Roman" panose="02020603050405020304" pitchFamily="18" charset="0"/>
                <a:cs typeface="Times New Roman" panose="02020603050405020304" pitchFamily="18" charset="0"/>
              </a:rPr>
              <a:t>Spectral analysis</a:t>
            </a:r>
            <a:endParaRPr lang="en-US" altLang="de-DE" sz="2400" dirty="0">
              <a:latin typeface="Times New Roman" panose="02020603050405020304" pitchFamily="18" charset="0"/>
              <a:cs typeface="Times New Roman" panose="02020603050405020304" pitchFamily="18" charset="0"/>
            </a:endParaRPr>
          </a:p>
          <a:p>
            <a:r>
              <a:rPr lang="en-US" altLang="de-DE" sz="2400" dirty="0">
                <a:latin typeface="Times New Roman" panose="02020603050405020304" pitchFamily="18" charset="0"/>
                <a:cs typeface="Times New Roman" panose="02020603050405020304" pitchFamily="18" charset="0"/>
              </a:rPr>
              <a:t>Kirchhoff und Bunsen:</a:t>
            </a:r>
          </a:p>
          <a:p>
            <a:r>
              <a:rPr lang="en-US" altLang="de-DE" sz="2400" dirty="0" smtClean="0">
                <a:latin typeface="Times New Roman" panose="02020603050405020304" pitchFamily="18" charset="0"/>
                <a:cs typeface="Times New Roman" panose="02020603050405020304" pitchFamily="18" charset="0"/>
              </a:rPr>
              <a:t>Every </a:t>
            </a:r>
            <a:r>
              <a:rPr lang="en-US" altLang="de-DE" sz="2400" dirty="0">
                <a:latin typeface="Times New Roman" panose="02020603050405020304" pitchFamily="18" charset="0"/>
                <a:cs typeface="Times New Roman" panose="02020603050405020304" pitchFamily="18" charset="0"/>
              </a:rPr>
              <a:t>e</a:t>
            </a:r>
            <a:r>
              <a:rPr lang="en-US" altLang="de-DE" sz="2400" dirty="0" smtClean="0">
                <a:latin typeface="Times New Roman" panose="02020603050405020304" pitchFamily="18" charset="0"/>
                <a:cs typeface="Times New Roman" panose="02020603050405020304" pitchFamily="18" charset="0"/>
              </a:rPr>
              <a:t>lement has a characteristic emission band  </a:t>
            </a:r>
            <a:endParaRPr lang="en-US" altLang="de-DE" sz="2400" dirty="0">
              <a:latin typeface="Times New Roman" panose="02020603050405020304" pitchFamily="18" charset="0"/>
              <a:cs typeface="Times New Roman" panose="02020603050405020304" pitchFamily="18" charset="0"/>
            </a:endParaRPr>
          </a:p>
        </p:txBody>
      </p:sp>
      <p:pic>
        <p:nvPicPr>
          <p:cNvPr id="28" name="Picture 7" descr="MaxPlan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4194225"/>
            <a:ext cx="147955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8"/>
          <p:cNvSpPr txBox="1">
            <a:spLocks noChangeArrowheads="1"/>
          </p:cNvSpPr>
          <p:nvPr/>
        </p:nvSpPr>
        <p:spPr bwMode="auto">
          <a:xfrm>
            <a:off x="288925" y="6157963"/>
            <a:ext cx="9699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de-DE" sz="1200"/>
              <a:t>Max Planck</a:t>
            </a:r>
          </a:p>
        </p:txBody>
      </p:sp>
    </p:spTree>
    <p:extLst>
      <p:ext uri="{BB962C8B-B14F-4D97-AF65-F5344CB8AC3E}">
        <p14:creationId xmlns:p14="http://schemas.microsoft.com/office/powerpoint/2010/main" val="7968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1"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Thomson Scattering</a:t>
            </a:r>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720000"/>
            <a:ext cx="171450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78480" y="2700000"/>
            <a:ext cx="1077539" cy="400110"/>
          </a:xfrm>
          <a:prstGeom prst="rect">
            <a:avLst/>
          </a:prstGeom>
          <a:noFill/>
        </p:spPr>
        <p:txBody>
          <a:bodyPr wrap="none" rtlCol="0">
            <a:spAutoFit/>
          </a:bodyPr>
          <a:lstStyle/>
          <a:p>
            <a:r>
              <a:rPr lang="en-US" sz="1000" dirty="0" smtClean="0">
                <a:latin typeface="Times New Roman" panose="02020603050405020304" pitchFamily="18" charset="0"/>
                <a:cs typeface="Times New Roman" panose="02020603050405020304" pitchFamily="18" charset="0"/>
              </a:rPr>
              <a:t>J. J. Thomson</a:t>
            </a:r>
          </a:p>
          <a:p>
            <a:r>
              <a:rPr lang="en-US" sz="1000" dirty="0" smtClean="0">
                <a:latin typeface="Times New Roman" panose="02020603050405020304" pitchFamily="18" charset="0"/>
                <a:cs typeface="Times New Roman" panose="02020603050405020304" pitchFamily="18" charset="0"/>
              </a:rPr>
              <a:t>Nobel prize 1906</a:t>
            </a:r>
            <a:endParaRPr lang="en-US" sz="1000" dirty="0">
              <a:latin typeface="Times New Roman" panose="02020603050405020304" pitchFamily="18" charset="0"/>
              <a:cs typeface="Times New Roman" panose="02020603050405020304" pitchFamily="18" charset="0"/>
            </a:endParaRPr>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6" y="900000"/>
            <a:ext cx="3429297" cy="2024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p:cNvSpPr txBox="1"/>
          <p:nvPr/>
        </p:nvSpPr>
        <p:spPr>
          <a:xfrm>
            <a:off x="360001" y="3717032"/>
            <a:ext cx="8532479" cy="2308324"/>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Thomson scattering = elastic scattering of electromagnetic radiation by an electron at rest</a:t>
            </a:r>
          </a:p>
          <a:p>
            <a:pPr marL="285750" indent="-285750">
              <a:buFont typeface="Symbol" panose="05050102010706020507" pitchFamily="18" charset="2"/>
              <a:buChar char="-"/>
            </a:pPr>
            <a:r>
              <a:rPr lang="en-US" dirty="0" smtClean="0">
                <a:latin typeface="Times New Roman" panose="02020603050405020304" pitchFamily="18" charset="0"/>
                <a:cs typeface="Times New Roman" panose="02020603050405020304" pitchFamily="18" charset="0"/>
              </a:rPr>
              <a:t>the electric and magnetic components of the incident wave act on the electron</a:t>
            </a:r>
          </a:p>
          <a:p>
            <a:pPr marL="285750" indent="-285750">
              <a:buFont typeface="Symbol" panose="05050102010706020507" pitchFamily="18" charset="2"/>
              <a:buChar char="-"/>
            </a:pPr>
            <a:r>
              <a:rPr lang="en-US" dirty="0" smtClean="0">
                <a:latin typeface="Times New Roman" panose="02020603050405020304" pitchFamily="18" charset="0"/>
                <a:cs typeface="Times New Roman" panose="02020603050405020304" pitchFamily="18" charset="0"/>
              </a:rPr>
              <a:t>the electron acceleration is mainly due to the electric field</a:t>
            </a:r>
          </a:p>
          <a:p>
            <a:r>
              <a:rPr lang="en-US" dirty="0">
                <a:latin typeface="Times New Roman" panose="02020603050405020304" pitchFamily="18" charset="0"/>
                <a:cs typeface="Times New Roman" panose="02020603050405020304" pitchFamily="18" charset="0"/>
              </a:rPr>
              <a:t>	</a:t>
            </a:r>
            <a:r>
              <a:rPr lang="en-US" dirty="0" smtClean="0">
                <a:latin typeface="Times New Roman"/>
                <a:cs typeface="Times New Roman"/>
              </a:rPr>
              <a:t>→ the electron will move in the direction of the oscillating electric field</a:t>
            </a:r>
          </a:p>
          <a:p>
            <a:r>
              <a:rPr lang="en-US" dirty="0">
                <a:latin typeface="Times New Roman"/>
                <a:cs typeface="Times New Roman"/>
              </a:rPr>
              <a:t>	</a:t>
            </a:r>
            <a:r>
              <a:rPr lang="en-US" dirty="0" smtClean="0">
                <a:latin typeface="Times New Roman"/>
                <a:cs typeface="Times New Roman"/>
              </a:rPr>
              <a:t>→ the moving electron will radiate electromagnetic dipole radiation</a:t>
            </a:r>
          </a:p>
          <a:p>
            <a:r>
              <a:rPr lang="en-US" dirty="0">
                <a:latin typeface="Times New Roman"/>
                <a:cs typeface="Times New Roman"/>
              </a:rPr>
              <a:t>	</a:t>
            </a:r>
            <a:r>
              <a:rPr lang="en-US" dirty="0" smtClean="0">
                <a:latin typeface="Times New Roman"/>
                <a:cs typeface="Times New Roman"/>
              </a:rPr>
              <a:t>→ the radiation is emitted mostly in a direction perpendicular to the motion of </a:t>
            </a:r>
          </a:p>
          <a:p>
            <a:r>
              <a:rPr lang="en-US" dirty="0">
                <a:latin typeface="Times New Roman"/>
                <a:cs typeface="Times New Roman"/>
              </a:rPr>
              <a:t> </a:t>
            </a:r>
            <a:r>
              <a:rPr lang="en-US" dirty="0" smtClean="0">
                <a:latin typeface="Times New Roman"/>
                <a:cs typeface="Times New Roman"/>
              </a:rPr>
              <a:t>                    the electron</a:t>
            </a:r>
          </a:p>
          <a:p>
            <a:r>
              <a:rPr lang="en-US" dirty="0">
                <a:latin typeface="Times New Roman"/>
                <a:cs typeface="Times New Roman"/>
              </a:rPr>
              <a:t>	</a:t>
            </a:r>
            <a:r>
              <a:rPr lang="en-US" dirty="0" smtClean="0">
                <a:latin typeface="Times New Roman"/>
                <a:cs typeface="Times New Roman"/>
              </a:rPr>
              <a:t>→ the radiation will be polarized in a direction along the electron motion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0643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Thomson Scattering</a:t>
            </a:r>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720000"/>
            <a:ext cx="171450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78480" y="2700000"/>
            <a:ext cx="1077539" cy="400110"/>
          </a:xfrm>
          <a:prstGeom prst="rect">
            <a:avLst/>
          </a:prstGeom>
          <a:noFill/>
        </p:spPr>
        <p:txBody>
          <a:bodyPr wrap="none" rtlCol="0">
            <a:spAutoFit/>
          </a:bodyPr>
          <a:lstStyle/>
          <a:p>
            <a:r>
              <a:rPr lang="en-US" sz="1000" dirty="0" smtClean="0">
                <a:latin typeface="Times New Roman" panose="02020603050405020304" pitchFamily="18" charset="0"/>
                <a:cs typeface="Times New Roman" panose="02020603050405020304" pitchFamily="18" charset="0"/>
              </a:rPr>
              <a:t>J. J. Thomson</a:t>
            </a:r>
          </a:p>
          <a:p>
            <a:r>
              <a:rPr lang="en-US" sz="1000" dirty="0" smtClean="0">
                <a:latin typeface="Times New Roman" panose="02020603050405020304" pitchFamily="18" charset="0"/>
                <a:cs typeface="Times New Roman" panose="02020603050405020304" pitchFamily="18" charset="0"/>
              </a:rPr>
              <a:t>Nobel prize 1906</a:t>
            </a:r>
            <a:endParaRPr lang="en-US" sz="1000" dirty="0">
              <a:latin typeface="Times New Roman" panose="02020603050405020304" pitchFamily="18" charset="0"/>
              <a:cs typeface="Times New Roman" panose="02020603050405020304" pitchFamily="18" charset="0"/>
            </a:endParaRPr>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6" y="900000"/>
            <a:ext cx="3429297" cy="2024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Textfeld 2"/>
              <p:cNvSpPr txBox="1"/>
              <p:nvPr/>
            </p:nvSpPr>
            <p:spPr>
              <a:xfrm>
                <a:off x="540000" y="3420000"/>
                <a:ext cx="2680862" cy="570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de-DE" sz="1600" i="1" smtClean="0">
                              <a:latin typeface="Cambria Math"/>
                            </a:rPr>
                          </m:ctrlPr>
                        </m:fPr>
                        <m:num>
                          <m:r>
                            <a:rPr lang="de-DE" sz="1600" b="0" i="1" smtClean="0">
                              <a:latin typeface="Cambria Math"/>
                            </a:rPr>
                            <m:t>𝑑</m:t>
                          </m:r>
                          <m:sSub>
                            <m:sSubPr>
                              <m:ctrlPr>
                                <a:rPr lang="de-DE" sz="1600" b="0" i="1" smtClean="0">
                                  <a:latin typeface="Cambria Math"/>
                                </a:rPr>
                              </m:ctrlPr>
                            </m:sSubPr>
                            <m:e>
                              <m:r>
                                <a:rPr lang="de-DE" sz="1600" b="0" i="1" smtClean="0">
                                  <a:latin typeface="Cambria Math"/>
                                  <a:ea typeface="Cambria Math"/>
                                </a:rPr>
                                <m:t>𝜎</m:t>
                              </m:r>
                            </m:e>
                            <m:sub>
                              <m:r>
                                <a:rPr lang="de-DE" sz="1600" b="0" i="1" smtClean="0">
                                  <a:latin typeface="Cambria Math"/>
                                </a:rPr>
                                <m:t>𝑇</m:t>
                              </m:r>
                            </m:sub>
                          </m:sSub>
                          <m:d>
                            <m:dPr>
                              <m:ctrlPr>
                                <a:rPr lang="de-DE" sz="1600" b="0" i="1" smtClean="0">
                                  <a:latin typeface="Cambria Math"/>
                                </a:rPr>
                              </m:ctrlPr>
                            </m:dPr>
                            <m:e>
                              <m:r>
                                <a:rPr lang="de-DE" sz="1600" b="0" i="1" smtClean="0">
                                  <a:latin typeface="Cambria Math"/>
                                  <a:ea typeface="Cambria Math"/>
                                </a:rPr>
                                <m:t>𝜃</m:t>
                              </m:r>
                            </m:e>
                          </m:d>
                        </m:num>
                        <m:den>
                          <m:r>
                            <a:rPr lang="de-DE" sz="1600" b="0" i="1" smtClean="0">
                              <a:latin typeface="Cambria Math"/>
                            </a:rPr>
                            <m:t>𝑑</m:t>
                          </m:r>
                          <m:r>
                            <m:rPr>
                              <m:sty m:val="p"/>
                            </m:rPr>
                            <a:rPr lang="el-GR" sz="1600" b="0" i="1" smtClean="0">
                              <a:latin typeface="Cambria Math"/>
                              <a:ea typeface="Cambria Math"/>
                            </a:rPr>
                            <m:t>Ω</m:t>
                          </m:r>
                        </m:den>
                      </m:f>
                      <m:r>
                        <a:rPr lang="de-DE" sz="1600" b="0" i="1" smtClean="0">
                          <a:latin typeface="Cambria Math"/>
                        </a:rPr>
                        <m:t>=</m:t>
                      </m:r>
                      <m:f>
                        <m:fPr>
                          <m:ctrlPr>
                            <a:rPr lang="de-DE" sz="1600" b="0" i="1" smtClean="0">
                              <a:latin typeface="Cambria Math"/>
                            </a:rPr>
                          </m:ctrlPr>
                        </m:fPr>
                        <m:num>
                          <m:r>
                            <a:rPr lang="de-DE" sz="1600" b="0" i="1" smtClean="0">
                              <a:latin typeface="Cambria Math"/>
                            </a:rPr>
                            <m:t>1</m:t>
                          </m:r>
                        </m:num>
                        <m:den>
                          <m:r>
                            <a:rPr lang="de-DE" sz="1600" b="0" i="1" smtClean="0">
                              <a:latin typeface="Cambria Math"/>
                            </a:rPr>
                            <m:t>2</m:t>
                          </m:r>
                        </m:den>
                      </m:f>
                      <m:sSubSup>
                        <m:sSubSupPr>
                          <m:ctrlPr>
                            <a:rPr lang="de-DE" sz="1600" b="0" i="1" smtClean="0">
                              <a:latin typeface="Cambria Math"/>
                            </a:rPr>
                          </m:ctrlPr>
                        </m:sSubSupPr>
                        <m:e>
                          <m:r>
                            <a:rPr lang="de-DE" sz="1600" b="0" i="1" smtClean="0">
                              <a:latin typeface="Cambria Math"/>
                            </a:rPr>
                            <m:t>𝑟</m:t>
                          </m:r>
                        </m:e>
                        <m:sub>
                          <m:r>
                            <a:rPr lang="de-DE" sz="1600" b="0" i="1" smtClean="0">
                              <a:latin typeface="Cambria Math"/>
                            </a:rPr>
                            <m:t>0</m:t>
                          </m:r>
                        </m:sub>
                        <m:sup>
                          <m:r>
                            <a:rPr lang="de-DE" sz="1600" b="0" i="1" smtClean="0">
                              <a:latin typeface="Cambria Math"/>
                            </a:rPr>
                            <m:t>2</m:t>
                          </m:r>
                        </m:sup>
                      </m:sSubSup>
                      <m:r>
                        <a:rPr lang="de-DE" sz="1600" b="0" i="1" smtClean="0">
                          <a:latin typeface="Cambria Math"/>
                          <a:ea typeface="Cambria Math"/>
                        </a:rPr>
                        <m:t>∙</m:t>
                      </m:r>
                      <m:d>
                        <m:dPr>
                          <m:ctrlPr>
                            <a:rPr lang="de-DE" sz="1600" b="0" i="1" smtClean="0">
                              <a:latin typeface="Cambria Math"/>
                              <a:ea typeface="Cambria Math"/>
                            </a:rPr>
                          </m:ctrlPr>
                        </m:dPr>
                        <m:e>
                          <m:r>
                            <a:rPr lang="de-DE" sz="1600" b="0" i="1" smtClean="0">
                              <a:latin typeface="Cambria Math"/>
                              <a:ea typeface="Cambria Math"/>
                            </a:rPr>
                            <m:t>1+</m:t>
                          </m:r>
                          <m:sSup>
                            <m:sSupPr>
                              <m:ctrlPr>
                                <a:rPr lang="de-DE" sz="1600" b="0" i="1" smtClean="0">
                                  <a:latin typeface="Cambria Math"/>
                                  <a:ea typeface="Cambria Math"/>
                                </a:rPr>
                              </m:ctrlPr>
                            </m:sSupPr>
                            <m:e>
                              <m:r>
                                <a:rPr lang="de-DE" sz="1600" b="0" i="1" smtClean="0">
                                  <a:latin typeface="Cambria Math"/>
                                  <a:ea typeface="Cambria Math"/>
                                </a:rPr>
                                <m:t>𝑐𝑜𝑠</m:t>
                              </m:r>
                            </m:e>
                            <m:sup>
                              <m:r>
                                <a:rPr lang="de-DE" sz="1600" b="0" i="1" smtClean="0">
                                  <a:latin typeface="Cambria Math"/>
                                  <a:ea typeface="Cambria Math"/>
                                </a:rPr>
                                <m:t>2</m:t>
                              </m:r>
                            </m:sup>
                          </m:sSup>
                          <m:r>
                            <a:rPr lang="de-DE" sz="1600" b="0" i="1" smtClean="0">
                              <a:latin typeface="Cambria Math"/>
                              <a:ea typeface="Cambria Math"/>
                            </a:rPr>
                            <m:t>𝜃</m:t>
                          </m:r>
                        </m:e>
                      </m:d>
                    </m:oMath>
                  </m:oMathPara>
                </a14:m>
                <a:endParaRPr lang="de-DE" sz="1600" dirty="0"/>
              </a:p>
            </p:txBody>
          </p:sp>
        </mc:Choice>
        <mc:Fallback xmlns="">
          <p:sp>
            <p:nvSpPr>
              <p:cNvPr id="3" name="Textfeld 2"/>
              <p:cNvSpPr txBox="1">
                <a:spLocks noRot="1" noChangeAspect="1" noMove="1" noResize="1" noEditPoints="1" noAdjustHandles="1" noChangeArrowheads="1" noChangeShapeType="1" noTextEdit="1"/>
              </p:cNvSpPr>
              <p:nvPr/>
            </p:nvSpPr>
            <p:spPr>
              <a:xfrm>
                <a:off x="540000" y="3420000"/>
                <a:ext cx="2680862" cy="570221"/>
              </a:xfrm>
              <a:prstGeom prst="rect">
                <a:avLst/>
              </a:prstGeom>
              <a:blipFill rotWithShape="1">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p:cNvSpPr txBox="1"/>
              <p:nvPr/>
            </p:nvSpPr>
            <p:spPr>
              <a:xfrm>
                <a:off x="540000" y="4140000"/>
                <a:ext cx="3349122" cy="6282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600" i="1" smtClean="0">
                              <a:latin typeface="Cambria Math"/>
                            </a:rPr>
                          </m:ctrlPr>
                        </m:sSubPr>
                        <m:e>
                          <m:r>
                            <a:rPr lang="de-DE" sz="1600" b="0" i="1" smtClean="0">
                              <a:latin typeface="Cambria Math"/>
                            </a:rPr>
                            <m:t>𝑟</m:t>
                          </m:r>
                        </m:e>
                        <m:sub>
                          <m:r>
                            <a:rPr lang="de-DE" sz="1600" b="0" i="1" smtClean="0">
                              <a:latin typeface="Cambria Math"/>
                            </a:rPr>
                            <m:t>0</m:t>
                          </m:r>
                        </m:sub>
                      </m:sSub>
                      <m:r>
                        <a:rPr lang="de-DE" sz="1600" b="0" i="1" smtClean="0">
                          <a:latin typeface="Cambria Math"/>
                        </a:rPr>
                        <m:t>=</m:t>
                      </m:r>
                      <m:f>
                        <m:fPr>
                          <m:ctrlPr>
                            <a:rPr lang="de-DE" sz="1600" b="0" i="1" smtClean="0">
                              <a:latin typeface="Cambria Math"/>
                            </a:rPr>
                          </m:ctrlPr>
                        </m:fPr>
                        <m:num>
                          <m:sSup>
                            <m:sSupPr>
                              <m:ctrlPr>
                                <a:rPr lang="de-DE" sz="1600" b="0" i="1" smtClean="0">
                                  <a:latin typeface="Cambria Math"/>
                                </a:rPr>
                              </m:ctrlPr>
                            </m:sSupPr>
                            <m:e>
                              <m:r>
                                <a:rPr lang="de-DE" sz="1600" b="0" i="1" smtClean="0">
                                  <a:latin typeface="Cambria Math"/>
                                </a:rPr>
                                <m:t>𝑒</m:t>
                              </m:r>
                            </m:e>
                            <m:sup>
                              <m:r>
                                <a:rPr lang="de-DE" sz="1600" b="0" i="1" smtClean="0">
                                  <a:latin typeface="Cambria Math"/>
                                </a:rPr>
                                <m:t>2</m:t>
                              </m:r>
                            </m:sup>
                          </m:sSup>
                        </m:num>
                        <m:den>
                          <m:r>
                            <a:rPr lang="de-DE" sz="1600" b="0" i="1" smtClean="0">
                              <a:latin typeface="Cambria Math"/>
                            </a:rPr>
                            <m:t>4</m:t>
                          </m:r>
                          <m:r>
                            <a:rPr lang="de-DE" sz="1600" b="0" i="1" smtClean="0">
                              <a:latin typeface="Cambria Math"/>
                              <a:ea typeface="Cambria Math"/>
                            </a:rPr>
                            <m:t>𝜋</m:t>
                          </m:r>
                          <m:sSub>
                            <m:sSubPr>
                              <m:ctrlPr>
                                <a:rPr lang="de-DE" sz="1600" b="0" i="1" smtClean="0">
                                  <a:latin typeface="Cambria Math"/>
                                  <a:ea typeface="Cambria Math"/>
                                </a:rPr>
                              </m:ctrlPr>
                            </m:sSubPr>
                            <m:e>
                              <m:r>
                                <a:rPr lang="de-DE" sz="1600" b="0" i="1" smtClean="0">
                                  <a:latin typeface="Cambria Math"/>
                                  <a:ea typeface="Cambria Math"/>
                                </a:rPr>
                                <m:t>𝜀</m:t>
                              </m:r>
                            </m:e>
                            <m:sub>
                              <m:r>
                                <a:rPr lang="de-DE" sz="1600" b="0" i="1" smtClean="0">
                                  <a:latin typeface="Cambria Math"/>
                                  <a:ea typeface="Cambria Math"/>
                                </a:rPr>
                                <m:t>0</m:t>
                              </m:r>
                            </m:sub>
                          </m:sSub>
                          <m:sSub>
                            <m:sSubPr>
                              <m:ctrlPr>
                                <a:rPr lang="de-DE" sz="1600" b="0" i="1" smtClean="0">
                                  <a:latin typeface="Cambria Math"/>
                                  <a:ea typeface="Cambria Math"/>
                                </a:rPr>
                              </m:ctrlPr>
                            </m:sSubPr>
                            <m:e>
                              <m:r>
                                <a:rPr lang="de-DE" sz="1600" b="0" i="1" smtClean="0">
                                  <a:latin typeface="Cambria Math"/>
                                  <a:ea typeface="Cambria Math"/>
                                </a:rPr>
                                <m:t>𝑚</m:t>
                              </m:r>
                            </m:e>
                            <m:sub>
                              <m:r>
                                <a:rPr lang="de-DE" sz="1600" b="0" i="1" smtClean="0">
                                  <a:latin typeface="Cambria Math"/>
                                  <a:ea typeface="Cambria Math"/>
                                </a:rPr>
                                <m:t>𝑒</m:t>
                              </m:r>
                            </m:sub>
                          </m:sSub>
                          <m:sSup>
                            <m:sSupPr>
                              <m:ctrlPr>
                                <a:rPr lang="de-DE" sz="1600" b="0" i="1" smtClean="0">
                                  <a:latin typeface="Cambria Math"/>
                                  <a:ea typeface="Cambria Math"/>
                                </a:rPr>
                              </m:ctrlPr>
                            </m:sSupPr>
                            <m:e>
                              <m:r>
                                <a:rPr lang="de-DE" sz="1600" b="0" i="1" smtClean="0">
                                  <a:latin typeface="Cambria Math"/>
                                  <a:ea typeface="Cambria Math"/>
                                </a:rPr>
                                <m:t>𝑐</m:t>
                              </m:r>
                            </m:e>
                            <m:sup>
                              <m:r>
                                <a:rPr lang="de-DE" sz="1600" b="0" i="1" smtClean="0">
                                  <a:latin typeface="Cambria Math"/>
                                  <a:ea typeface="Cambria Math"/>
                                </a:rPr>
                                <m:t>2</m:t>
                              </m:r>
                            </m:sup>
                          </m:sSup>
                        </m:den>
                      </m:f>
                      <m:r>
                        <a:rPr lang="de-DE" sz="1600" b="0" i="1" smtClean="0">
                          <a:latin typeface="Cambria Math"/>
                        </a:rPr>
                        <m:t>=2.818</m:t>
                      </m:r>
                      <m:r>
                        <a:rPr lang="de-DE" sz="1600" b="0" i="1" smtClean="0">
                          <a:latin typeface="Cambria Math"/>
                          <a:ea typeface="Cambria Math"/>
                        </a:rPr>
                        <m:t>∙</m:t>
                      </m:r>
                      <m:sSup>
                        <m:sSupPr>
                          <m:ctrlPr>
                            <a:rPr lang="de-DE" sz="1600" b="0" i="1" smtClean="0">
                              <a:latin typeface="Cambria Math"/>
                              <a:ea typeface="Cambria Math"/>
                            </a:rPr>
                          </m:ctrlPr>
                        </m:sSupPr>
                        <m:e>
                          <m:r>
                            <a:rPr lang="de-DE" sz="1600" b="0" i="1" smtClean="0">
                              <a:latin typeface="Cambria Math"/>
                              <a:ea typeface="Cambria Math"/>
                            </a:rPr>
                            <m:t>10</m:t>
                          </m:r>
                        </m:e>
                        <m:sup>
                          <m:r>
                            <a:rPr lang="de-DE" sz="1600" b="0" i="1" smtClean="0">
                              <a:latin typeface="Cambria Math"/>
                              <a:ea typeface="Cambria Math"/>
                            </a:rPr>
                            <m:t>−15</m:t>
                          </m:r>
                        </m:sup>
                      </m:sSup>
                      <m:r>
                        <a:rPr lang="de-DE" sz="1600" b="0" i="1" smtClean="0">
                          <a:latin typeface="Cambria Math"/>
                          <a:ea typeface="Cambria Math"/>
                        </a:rPr>
                        <m:t> </m:t>
                      </m:r>
                      <m:d>
                        <m:dPr>
                          <m:begChr m:val="["/>
                          <m:endChr m:val="]"/>
                          <m:ctrlPr>
                            <a:rPr lang="de-DE" sz="1600" b="0" i="1" smtClean="0">
                              <a:latin typeface="Cambria Math"/>
                              <a:ea typeface="Cambria Math"/>
                            </a:rPr>
                          </m:ctrlPr>
                        </m:dPr>
                        <m:e>
                          <m:r>
                            <a:rPr lang="de-DE" sz="1600" b="0" i="1" smtClean="0">
                              <a:latin typeface="Cambria Math"/>
                              <a:ea typeface="Cambria Math"/>
                            </a:rPr>
                            <m:t>𝑚</m:t>
                          </m:r>
                        </m:e>
                      </m:d>
                    </m:oMath>
                  </m:oMathPara>
                </a14:m>
                <a:endParaRPr lang="de-DE" sz="1600" dirty="0"/>
              </a:p>
            </p:txBody>
          </p:sp>
        </mc:Choice>
        <mc:Fallback xmlns="">
          <p:sp>
            <p:nvSpPr>
              <p:cNvPr id="4" name="Textfeld 3"/>
              <p:cNvSpPr txBox="1">
                <a:spLocks noRot="1" noChangeAspect="1" noMove="1" noResize="1" noEditPoints="1" noAdjustHandles="1" noChangeArrowheads="1" noChangeShapeType="1" noTextEdit="1"/>
              </p:cNvSpPr>
              <p:nvPr/>
            </p:nvSpPr>
            <p:spPr>
              <a:xfrm>
                <a:off x="540000" y="4140000"/>
                <a:ext cx="3349122" cy="628249"/>
              </a:xfrm>
              <a:prstGeom prst="rect">
                <a:avLst/>
              </a:prstGeom>
              <a:blipFill rotWithShape="1">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 name="Textfeld 5"/>
              <p:cNvSpPr txBox="1"/>
              <p:nvPr/>
            </p:nvSpPr>
            <p:spPr>
              <a:xfrm>
                <a:off x="540000" y="5076000"/>
                <a:ext cx="7634975" cy="8128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600" i="1" smtClean="0">
                              <a:latin typeface="Cambria Math"/>
                            </a:rPr>
                          </m:ctrlPr>
                        </m:sSubPr>
                        <m:e>
                          <m:r>
                            <a:rPr lang="de-DE" sz="1600" i="1" smtClean="0">
                              <a:latin typeface="Cambria Math"/>
                              <a:ea typeface="Cambria Math"/>
                            </a:rPr>
                            <m:t>𝜎</m:t>
                          </m:r>
                        </m:e>
                        <m:sub>
                          <m:r>
                            <a:rPr lang="de-DE" sz="1600" b="0" i="1" smtClean="0">
                              <a:latin typeface="Cambria Math"/>
                            </a:rPr>
                            <m:t>𝑇</m:t>
                          </m:r>
                        </m:sub>
                      </m:sSub>
                      <m:r>
                        <a:rPr lang="de-DE" sz="1600" b="0" i="1" smtClean="0">
                          <a:latin typeface="Cambria Math"/>
                        </a:rPr>
                        <m:t>=</m:t>
                      </m:r>
                      <m:nary>
                        <m:naryPr>
                          <m:limLoc m:val="undOvr"/>
                          <m:subHide m:val="on"/>
                          <m:supHide m:val="on"/>
                          <m:ctrlPr>
                            <a:rPr lang="de-DE" sz="1600" b="0" i="1" smtClean="0">
                              <a:latin typeface="Cambria Math"/>
                            </a:rPr>
                          </m:ctrlPr>
                        </m:naryPr>
                        <m:sub/>
                        <m:sup/>
                        <m:e>
                          <m:f>
                            <m:fPr>
                              <m:ctrlPr>
                                <a:rPr lang="de-DE" sz="1600" b="0" i="1" smtClean="0">
                                  <a:latin typeface="Cambria Math"/>
                                </a:rPr>
                              </m:ctrlPr>
                            </m:fPr>
                            <m:num>
                              <m:r>
                                <a:rPr lang="de-DE" sz="1600" b="0" i="1" smtClean="0">
                                  <a:latin typeface="Cambria Math"/>
                                </a:rPr>
                                <m:t>𝑑</m:t>
                              </m:r>
                              <m:sSub>
                                <m:sSubPr>
                                  <m:ctrlPr>
                                    <a:rPr lang="de-DE" sz="1600" b="0" i="1" smtClean="0">
                                      <a:latin typeface="Cambria Math"/>
                                    </a:rPr>
                                  </m:ctrlPr>
                                </m:sSubPr>
                                <m:e>
                                  <m:r>
                                    <a:rPr lang="de-DE" sz="1600" b="0" i="1" smtClean="0">
                                      <a:latin typeface="Cambria Math"/>
                                      <a:ea typeface="Cambria Math"/>
                                    </a:rPr>
                                    <m:t>𝜎</m:t>
                                  </m:r>
                                </m:e>
                                <m:sub>
                                  <m:r>
                                    <a:rPr lang="de-DE" sz="1600" b="0" i="1" smtClean="0">
                                      <a:latin typeface="Cambria Math"/>
                                    </a:rPr>
                                    <m:t>𝑇</m:t>
                                  </m:r>
                                </m:sub>
                              </m:sSub>
                              <m:d>
                                <m:dPr>
                                  <m:ctrlPr>
                                    <a:rPr lang="de-DE" sz="1600" b="0" i="1" smtClean="0">
                                      <a:latin typeface="Cambria Math"/>
                                    </a:rPr>
                                  </m:ctrlPr>
                                </m:dPr>
                                <m:e>
                                  <m:r>
                                    <a:rPr lang="de-DE" sz="1600" b="0" i="1" smtClean="0">
                                      <a:latin typeface="Cambria Math"/>
                                      <a:ea typeface="Cambria Math"/>
                                    </a:rPr>
                                    <m:t>𝜃</m:t>
                                  </m:r>
                                </m:e>
                              </m:d>
                            </m:num>
                            <m:den>
                              <m:r>
                                <a:rPr lang="de-DE" sz="1600" b="0" i="1" smtClean="0">
                                  <a:latin typeface="Cambria Math"/>
                                </a:rPr>
                                <m:t>𝑑</m:t>
                              </m:r>
                              <m:r>
                                <m:rPr>
                                  <m:sty m:val="p"/>
                                </m:rPr>
                                <a:rPr lang="el-GR" sz="1600" b="0" i="1" smtClean="0">
                                  <a:latin typeface="Cambria Math"/>
                                  <a:ea typeface="Cambria Math"/>
                                </a:rPr>
                                <m:t>Ω</m:t>
                              </m:r>
                            </m:den>
                          </m:f>
                          <m:r>
                            <a:rPr lang="de-DE" sz="1600" b="0" i="1" smtClean="0">
                              <a:latin typeface="Cambria Math"/>
                            </a:rPr>
                            <m:t>𝑑</m:t>
                          </m:r>
                          <m:r>
                            <m:rPr>
                              <m:sty m:val="p"/>
                            </m:rPr>
                            <a:rPr lang="el-GR" sz="1600" b="0" i="1" smtClean="0">
                              <a:latin typeface="Cambria Math"/>
                              <a:ea typeface="Cambria Math"/>
                            </a:rPr>
                            <m:t>Ω</m:t>
                          </m:r>
                        </m:e>
                      </m:nary>
                      <m:r>
                        <a:rPr lang="de-DE" sz="1600" b="0" i="1" smtClean="0">
                          <a:latin typeface="Cambria Math"/>
                        </a:rPr>
                        <m:t>=</m:t>
                      </m:r>
                      <m:f>
                        <m:fPr>
                          <m:ctrlPr>
                            <a:rPr lang="de-DE" sz="1600" b="0" i="1" smtClean="0">
                              <a:latin typeface="Cambria Math"/>
                            </a:rPr>
                          </m:ctrlPr>
                        </m:fPr>
                        <m:num>
                          <m:r>
                            <a:rPr lang="de-DE" sz="1600" b="0" i="1" smtClean="0">
                              <a:latin typeface="Cambria Math"/>
                            </a:rPr>
                            <m:t>2</m:t>
                          </m:r>
                          <m:r>
                            <a:rPr lang="de-DE" sz="1600" b="0" i="1" smtClean="0">
                              <a:latin typeface="Cambria Math"/>
                              <a:ea typeface="Cambria Math"/>
                            </a:rPr>
                            <m:t>𝜋</m:t>
                          </m:r>
                          <m:sSubSup>
                            <m:sSubSupPr>
                              <m:ctrlPr>
                                <a:rPr lang="de-DE" sz="1600" b="0" i="1" smtClean="0">
                                  <a:latin typeface="Cambria Math"/>
                                  <a:ea typeface="Cambria Math"/>
                                </a:rPr>
                              </m:ctrlPr>
                            </m:sSubSupPr>
                            <m:e>
                              <m:r>
                                <a:rPr lang="de-DE" sz="1600" b="0" i="1" smtClean="0">
                                  <a:latin typeface="Cambria Math"/>
                                  <a:ea typeface="Cambria Math"/>
                                </a:rPr>
                                <m:t>𝑟</m:t>
                              </m:r>
                            </m:e>
                            <m:sub>
                              <m:r>
                                <a:rPr lang="de-DE" sz="1600" b="0" i="1" smtClean="0">
                                  <a:latin typeface="Cambria Math"/>
                                  <a:ea typeface="Cambria Math"/>
                                </a:rPr>
                                <m:t>0</m:t>
                              </m:r>
                            </m:sub>
                            <m:sup>
                              <m:r>
                                <a:rPr lang="de-DE" sz="1600" b="0" i="1" smtClean="0">
                                  <a:latin typeface="Cambria Math"/>
                                  <a:ea typeface="Cambria Math"/>
                                </a:rPr>
                                <m:t>2</m:t>
                              </m:r>
                            </m:sup>
                          </m:sSubSup>
                        </m:num>
                        <m:den>
                          <m:r>
                            <a:rPr lang="de-DE" sz="1600" b="0" i="1" smtClean="0">
                              <a:latin typeface="Cambria Math"/>
                            </a:rPr>
                            <m:t>2</m:t>
                          </m:r>
                        </m:den>
                      </m:f>
                      <m:nary>
                        <m:naryPr>
                          <m:limLoc m:val="undOvr"/>
                          <m:ctrlPr>
                            <a:rPr lang="de-DE" sz="1600" b="0" i="1" smtClean="0">
                              <a:latin typeface="Cambria Math"/>
                            </a:rPr>
                          </m:ctrlPr>
                        </m:naryPr>
                        <m:sub>
                          <m:r>
                            <m:rPr>
                              <m:brk m:alnAt="24"/>
                            </m:rPr>
                            <a:rPr lang="de-DE" sz="1600" b="0" i="1" smtClean="0">
                              <a:latin typeface="Cambria Math"/>
                            </a:rPr>
                            <m:t>0</m:t>
                          </m:r>
                        </m:sub>
                        <m:sup>
                          <m:r>
                            <a:rPr lang="de-DE" sz="1600" b="0" i="1" smtClean="0">
                              <a:latin typeface="Cambria Math"/>
                              <a:ea typeface="Cambria Math"/>
                            </a:rPr>
                            <m:t>𝜋</m:t>
                          </m:r>
                        </m:sup>
                        <m:e>
                          <m:d>
                            <m:dPr>
                              <m:ctrlPr>
                                <a:rPr lang="de-DE" sz="1600" b="0" i="1" smtClean="0">
                                  <a:latin typeface="Cambria Math"/>
                                </a:rPr>
                              </m:ctrlPr>
                            </m:dPr>
                            <m:e>
                              <m:r>
                                <a:rPr lang="de-DE" sz="1600" b="0" i="1" smtClean="0">
                                  <a:latin typeface="Cambria Math"/>
                                </a:rPr>
                                <m:t>1+</m:t>
                              </m:r>
                              <m:sSup>
                                <m:sSupPr>
                                  <m:ctrlPr>
                                    <a:rPr lang="de-DE" sz="1600" b="0" i="1" smtClean="0">
                                      <a:latin typeface="Cambria Math"/>
                                    </a:rPr>
                                  </m:ctrlPr>
                                </m:sSupPr>
                                <m:e>
                                  <m:r>
                                    <a:rPr lang="de-DE" sz="1600" b="0" i="1" smtClean="0">
                                      <a:latin typeface="Cambria Math"/>
                                    </a:rPr>
                                    <m:t>𝑐𝑜𝑠</m:t>
                                  </m:r>
                                </m:e>
                                <m:sup>
                                  <m:r>
                                    <a:rPr lang="de-DE" sz="1600" b="0" i="1" smtClean="0">
                                      <a:latin typeface="Cambria Math"/>
                                    </a:rPr>
                                    <m:t>2</m:t>
                                  </m:r>
                                </m:sup>
                              </m:sSup>
                              <m:r>
                                <a:rPr lang="de-DE" sz="1600" b="0" i="1" smtClean="0">
                                  <a:latin typeface="Cambria Math"/>
                                  <a:ea typeface="Cambria Math"/>
                                </a:rPr>
                                <m:t>𝜃</m:t>
                              </m:r>
                            </m:e>
                          </m:d>
                          <m:r>
                            <a:rPr lang="de-DE" sz="1600" b="0" i="1" smtClean="0">
                              <a:latin typeface="Cambria Math"/>
                            </a:rPr>
                            <m:t>𝑑</m:t>
                          </m:r>
                          <m:r>
                            <a:rPr lang="de-DE" sz="1600" b="0" i="1" smtClean="0">
                              <a:latin typeface="Cambria Math"/>
                              <a:ea typeface="Cambria Math"/>
                            </a:rPr>
                            <m:t>𝜃</m:t>
                          </m:r>
                        </m:e>
                      </m:nary>
                      <m:r>
                        <a:rPr lang="de-DE" sz="1600" b="0" i="1" smtClean="0">
                          <a:latin typeface="Cambria Math"/>
                        </a:rPr>
                        <m:t>=</m:t>
                      </m:r>
                      <m:f>
                        <m:fPr>
                          <m:ctrlPr>
                            <a:rPr lang="de-DE" sz="1600" b="0" i="1" smtClean="0">
                              <a:latin typeface="Cambria Math"/>
                            </a:rPr>
                          </m:ctrlPr>
                        </m:fPr>
                        <m:num>
                          <m:r>
                            <a:rPr lang="de-DE" sz="1600" b="0" i="1" smtClean="0">
                              <a:latin typeface="Cambria Math"/>
                            </a:rPr>
                            <m:t>8</m:t>
                          </m:r>
                          <m:r>
                            <a:rPr lang="de-DE" sz="1600" b="0" i="1" smtClean="0">
                              <a:latin typeface="Cambria Math"/>
                              <a:ea typeface="Cambria Math"/>
                            </a:rPr>
                            <m:t>𝜋</m:t>
                          </m:r>
                        </m:num>
                        <m:den>
                          <m:r>
                            <a:rPr lang="de-DE" sz="1600" b="0" i="1" smtClean="0">
                              <a:latin typeface="Cambria Math"/>
                            </a:rPr>
                            <m:t>3</m:t>
                          </m:r>
                        </m:den>
                      </m:f>
                      <m:sSubSup>
                        <m:sSubSupPr>
                          <m:ctrlPr>
                            <a:rPr lang="de-DE" sz="1600" b="0" i="1" smtClean="0">
                              <a:latin typeface="Cambria Math"/>
                            </a:rPr>
                          </m:ctrlPr>
                        </m:sSubSupPr>
                        <m:e>
                          <m:r>
                            <a:rPr lang="de-DE" sz="1600" b="0" i="1" smtClean="0">
                              <a:latin typeface="Cambria Math"/>
                            </a:rPr>
                            <m:t>𝑟</m:t>
                          </m:r>
                        </m:e>
                        <m:sub>
                          <m:r>
                            <a:rPr lang="de-DE" sz="1600" b="0" i="1" smtClean="0">
                              <a:latin typeface="Cambria Math"/>
                            </a:rPr>
                            <m:t>0</m:t>
                          </m:r>
                        </m:sub>
                        <m:sup>
                          <m:r>
                            <a:rPr lang="de-DE" sz="1600" b="0" i="1" smtClean="0">
                              <a:latin typeface="Cambria Math"/>
                            </a:rPr>
                            <m:t>2</m:t>
                          </m:r>
                        </m:sup>
                      </m:sSubSup>
                      <m:r>
                        <a:rPr lang="de-DE" sz="1600" b="0" i="1" smtClean="0">
                          <a:latin typeface="Cambria Math"/>
                        </a:rPr>
                        <m:t>=6.65</m:t>
                      </m:r>
                      <m:r>
                        <a:rPr lang="de-DE" sz="1600" b="0" i="1" smtClean="0">
                          <a:latin typeface="Cambria Math"/>
                          <a:ea typeface="Cambria Math"/>
                        </a:rPr>
                        <m:t>∙</m:t>
                      </m:r>
                      <m:sSup>
                        <m:sSupPr>
                          <m:ctrlPr>
                            <a:rPr lang="de-DE" sz="1600" b="0" i="1" smtClean="0">
                              <a:latin typeface="Cambria Math"/>
                              <a:ea typeface="Cambria Math"/>
                            </a:rPr>
                          </m:ctrlPr>
                        </m:sSupPr>
                        <m:e>
                          <m:r>
                            <a:rPr lang="de-DE" sz="1600" b="0" i="1" smtClean="0">
                              <a:latin typeface="Cambria Math"/>
                              <a:ea typeface="Cambria Math"/>
                            </a:rPr>
                            <m:t>10</m:t>
                          </m:r>
                        </m:e>
                        <m:sup>
                          <m:r>
                            <a:rPr lang="de-DE" sz="1600" b="0" i="1" smtClean="0">
                              <a:latin typeface="Cambria Math"/>
                              <a:ea typeface="Cambria Math"/>
                            </a:rPr>
                            <m:t>−29</m:t>
                          </m:r>
                        </m:sup>
                      </m:sSup>
                      <m:r>
                        <a:rPr lang="de-DE" sz="1600" b="0" i="1" smtClean="0">
                          <a:latin typeface="Cambria Math"/>
                          <a:ea typeface="Cambria Math"/>
                        </a:rPr>
                        <m:t> </m:t>
                      </m:r>
                      <m:d>
                        <m:dPr>
                          <m:begChr m:val="["/>
                          <m:endChr m:val="]"/>
                          <m:ctrlPr>
                            <a:rPr lang="de-DE" sz="1600" b="0" i="1" smtClean="0">
                              <a:latin typeface="Cambria Math"/>
                              <a:ea typeface="Cambria Math"/>
                            </a:rPr>
                          </m:ctrlPr>
                        </m:dPr>
                        <m:e>
                          <m:sSup>
                            <m:sSupPr>
                              <m:ctrlPr>
                                <a:rPr lang="de-DE" sz="1600" b="0" i="1" smtClean="0">
                                  <a:latin typeface="Cambria Math"/>
                                  <a:ea typeface="Cambria Math"/>
                                </a:rPr>
                              </m:ctrlPr>
                            </m:sSupPr>
                            <m:e>
                              <m:r>
                                <a:rPr lang="de-DE" sz="1600" b="0" i="1" smtClean="0">
                                  <a:latin typeface="Cambria Math"/>
                                  <a:ea typeface="Cambria Math"/>
                                </a:rPr>
                                <m:t>𝑚</m:t>
                              </m:r>
                            </m:e>
                            <m:sup>
                              <m:r>
                                <a:rPr lang="de-DE" sz="1600" b="0" i="1" smtClean="0">
                                  <a:latin typeface="Cambria Math"/>
                                  <a:ea typeface="Cambria Math"/>
                                </a:rPr>
                                <m:t>2</m:t>
                              </m:r>
                            </m:sup>
                          </m:sSup>
                        </m:e>
                      </m:d>
                      <m:r>
                        <a:rPr lang="de-DE" sz="1600" b="0" i="1" smtClean="0">
                          <a:latin typeface="Cambria Math"/>
                          <a:ea typeface="Cambria Math"/>
                        </a:rPr>
                        <m:t>=0.665 </m:t>
                      </m:r>
                      <m:d>
                        <m:dPr>
                          <m:begChr m:val="["/>
                          <m:endChr m:val="]"/>
                          <m:ctrlPr>
                            <a:rPr lang="de-DE" sz="1600" b="0" i="1" smtClean="0">
                              <a:latin typeface="Cambria Math"/>
                              <a:ea typeface="Cambria Math"/>
                            </a:rPr>
                          </m:ctrlPr>
                        </m:dPr>
                        <m:e>
                          <m:r>
                            <a:rPr lang="de-DE" sz="1600" b="0" i="1" smtClean="0">
                              <a:latin typeface="Cambria Math"/>
                              <a:ea typeface="Cambria Math"/>
                            </a:rPr>
                            <m:t>𝑏</m:t>
                          </m:r>
                        </m:e>
                      </m:d>
                    </m:oMath>
                  </m:oMathPara>
                </a14:m>
                <a:endParaRPr lang="de-DE" sz="1600" dirty="0"/>
              </a:p>
            </p:txBody>
          </p:sp>
        </mc:Choice>
        <mc:Fallback xmlns="">
          <p:sp>
            <p:nvSpPr>
              <p:cNvPr id="6" name="Textfeld 5"/>
              <p:cNvSpPr txBox="1">
                <a:spLocks noRot="1" noChangeAspect="1" noMove="1" noResize="1" noEditPoints="1" noAdjustHandles="1" noChangeArrowheads="1" noChangeShapeType="1" noTextEdit="1"/>
              </p:cNvSpPr>
              <p:nvPr/>
            </p:nvSpPr>
            <p:spPr>
              <a:xfrm>
                <a:off x="540000" y="5076000"/>
                <a:ext cx="7634975" cy="812851"/>
              </a:xfrm>
              <a:prstGeom prst="rect">
                <a:avLst/>
              </a:prstGeom>
              <a:blipFill rotWithShape="1">
                <a:blip r:embed="rId7"/>
                <a:stretch>
                  <a:fillRect/>
                </a:stretch>
              </a:blipFill>
            </p:spPr>
            <p:txBody>
              <a:bodyPr/>
              <a:lstStyle/>
              <a:p>
                <a:r>
                  <a:rPr lang="de-DE">
                    <a:noFill/>
                  </a:rPr>
                  <a:t> </a:t>
                </a:r>
              </a:p>
            </p:txBody>
          </p:sp>
        </mc:Fallback>
      </mc:AlternateContent>
      <p:sp>
        <p:nvSpPr>
          <p:cNvPr id="7" name="Textfeld 6"/>
          <p:cNvSpPr txBox="1"/>
          <p:nvPr/>
        </p:nvSpPr>
        <p:spPr>
          <a:xfrm>
            <a:off x="4320000" y="3551221"/>
            <a:ext cx="1947906" cy="307777"/>
          </a:xfrm>
          <a:prstGeom prst="rect">
            <a:avLst/>
          </a:prstGeom>
          <a:noFill/>
        </p:spPr>
        <p:txBody>
          <a:bodyPr wrap="none" rtlCol="0">
            <a:spAutoFit/>
          </a:bodyPr>
          <a:lstStyle/>
          <a:p>
            <a:r>
              <a:rPr lang="en-US" sz="1400" dirty="0" smtClean="0">
                <a:latin typeface="Times New Roman" panose="02020603050405020304" pitchFamily="18" charset="0"/>
                <a:cs typeface="Times New Roman" panose="02020603050405020304" pitchFamily="18" charset="0"/>
              </a:rPr>
              <a:t>differential cross section</a:t>
            </a:r>
            <a:endParaRPr lang="en-US" sz="1400" dirty="0">
              <a:latin typeface="Times New Roman" panose="02020603050405020304" pitchFamily="18" charset="0"/>
              <a:cs typeface="Times New Roman" panose="02020603050405020304" pitchFamily="18" charset="0"/>
            </a:endParaRPr>
          </a:p>
        </p:txBody>
      </p:sp>
      <p:sp>
        <p:nvSpPr>
          <p:cNvPr id="12" name="Textfeld 11"/>
          <p:cNvSpPr txBox="1"/>
          <p:nvPr/>
        </p:nvSpPr>
        <p:spPr>
          <a:xfrm>
            <a:off x="4320000" y="4300235"/>
            <a:ext cx="1903085" cy="307777"/>
          </a:xfrm>
          <a:prstGeom prst="rect">
            <a:avLst/>
          </a:prstGeom>
          <a:noFill/>
        </p:spPr>
        <p:txBody>
          <a:bodyPr wrap="none" rtlCol="0">
            <a:spAutoFit/>
          </a:bodyPr>
          <a:lstStyle/>
          <a:p>
            <a:r>
              <a:rPr lang="en-US" sz="1400" dirty="0" smtClean="0">
                <a:latin typeface="Times New Roman" panose="02020603050405020304" pitchFamily="18" charset="0"/>
                <a:cs typeface="Times New Roman" panose="02020603050405020304" pitchFamily="18" charset="0"/>
              </a:rPr>
              <a:t>classical electron radius</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9556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Scattered photons in collision</a:t>
            </a:r>
            <a:endParaRPr lang="en-US"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6000"/>
            <a:ext cx="970974" cy="58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000" y="4860000"/>
            <a:ext cx="4320000" cy="166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uppieren 3"/>
          <p:cNvGrpSpPr/>
          <p:nvPr/>
        </p:nvGrpSpPr>
        <p:grpSpPr>
          <a:xfrm>
            <a:off x="720000" y="1422978"/>
            <a:ext cx="7574280" cy="3353753"/>
            <a:chOff x="720000" y="720000"/>
            <a:chExt cx="7574280" cy="3353753"/>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00" y="720000"/>
              <a:ext cx="7574280" cy="3353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4139952" y="864000"/>
              <a:ext cx="314189" cy="184666"/>
            </a:xfrm>
            <a:prstGeom prst="rect">
              <a:avLst/>
            </a:prstGeom>
            <a:noFill/>
          </p:spPr>
          <p:txBody>
            <a:bodyPr wrap="none" lIns="0" tIns="0" rIns="0" bIns="0" rtlCol="0">
              <a:spAutoFit/>
            </a:bodyPr>
            <a:lstStyle/>
            <a:p>
              <a:r>
                <a:rPr lang="el-GR" sz="1200" dirty="0" smtClean="0">
                  <a:latin typeface="Times New Roman" panose="02020603050405020304" pitchFamily="18" charset="0"/>
                  <a:cs typeface="Times New Roman" panose="02020603050405020304" pitchFamily="18" charset="0"/>
                </a:rPr>
                <a:t>θ</a:t>
              </a:r>
              <a:r>
                <a:rPr lang="de-DE" sz="1200" dirty="0" smtClean="0">
                  <a:latin typeface="Times New Roman" panose="02020603050405020304" pitchFamily="18" charset="0"/>
                  <a:cs typeface="Times New Roman" panose="02020603050405020304" pitchFamily="18" charset="0"/>
                </a:rPr>
                <a:t> = 0</a:t>
              </a:r>
              <a:endParaRPr lang="de-DE" sz="1200" dirty="0">
                <a:latin typeface="Times New Roman" panose="02020603050405020304" pitchFamily="18" charset="0"/>
                <a:cs typeface="Times New Roman" panose="02020603050405020304" pitchFamily="18" charset="0"/>
              </a:endParaRPr>
            </a:p>
          </p:txBody>
        </p:sp>
        <p:sp>
          <p:nvSpPr>
            <p:cNvPr id="7" name="Textfeld 6"/>
            <p:cNvSpPr txBox="1"/>
            <p:nvPr/>
          </p:nvSpPr>
          <p:spPr>
            <a:xfrm>
              <a:off x="1584000" y="864000"/>
              <a:ext cx="314189" cy="184666"/>
            </a:xfrm>
            <a:prstGeom prst="rect">
              <a:avLst/>
            </a:prstGeom>
            <a:noFill/>
          </p:spPr>
          <p:txBody>
            <a:bodyPr wrap="none" lIns="0" tIns="0" rIns="0" bIns="0" rtlCol="0">
              <a:spAutoFit/>
            </a:bodyPr>
            <a:lstStyle/>
            <a:p>
              <a:r>
                <a:rPr lang="el-GR" sz="1200" dirty="0" smtClean="0">
                  <a:latin typeface="Times New Roman" panose="02020603050405020304" pitchFamily="18" charset="0"/>
                  <a:cs typeface="Times New Roman" panose="02020603050405020304" pitchFamily="18" charset="0"/>
                </a:rPr>
                <a:t>θ</a:t>
              </a:r>
              <a:r>
                <a:rPr lang="de-DE" sz="1200" dirty="0" smtClean="0">
                  <a:latin typeface="Times New Roman" panose="02020603050405020304" pitchFamily="18" charset="0"/>
                  <a:cs typeface="Times New Roman" panose="02020603050405020304" pitchFamily="18" charset="0"/>
                </a:rPr>
                <a:t> = </a:t>
              </a:r>
              <a:r>
                <a:rPr lang="el-GR" sz="1200" dirty="0" smtClean="0">
                  <a:latin typeface="Times New Roman"/>
                  <a:cs typeface="Times New Roman"/>
                </a:rPr>
                <a:t>π</a:t>
              </a:r>
              <a:endParaRPr lang="de-DE" sz="1200" dirty="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0" name="Textfeld 9"/>
              <p:cNvSpPr txBox="1"/>
              <p:nvPr/>
            </p:nvSpPr>
            <p:spPr>
              <a:xfrm>
                <a:off x="3060000" y="576000"/>
                <a:ext cx="3232615" cy="68602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rgbClr val="FF0000"/>
                              </a:solidFill>
                              <a:latin typeface="Cambria Math"/>
                            </a:rPr>
                          </m:ctrlPr>
                        </m:sSubPr>
                        <m:e>
                          <m:r>
                            <a:rPr lang="de-DE" sz="1400" b="0" i="1" smtClean="0">
                              <a:solidFill>
                                <a:srgbClr val="FF0000"/>
                              </a:solidFill>
                              <a:latin typeface="Cambria Math"/>
                            </a:rPr>
                            <m:t>𝐸</m:t>
                          </m:r>
                        </m:e>
                        <m:sub>
                          <m:r>
                            <a:rPr lang="de-DE" sz="1400" i="1" smtClean="0">
                              <a:solidFill>
                                <a:srgbClr val="FF0000"/>
                              </a:solidFill>
                              <a:latin typeface="Cambria Math"/>
                              <a:ea typeface="Cambria Math"/>
                            </a:rPr>
                            <m:t>𝛾</m:t>
                          </m:r>
                        </m:sub>
                      </m:sSub>
                      <m:r>
                        <a:rPr lang="de-DE" sz="1400" b="0" i="1" smtClean="0">
                          <a:solidFill>
                            <a:srgbClr val="FF0000"/>
                          </a:solidFill>
                          <a:latin typeface="Cambria Math"/>
                        </a:rPr>
                        <m:t>=2</m:t>
                      </m:r>
                      <m:sSubSup>
                        <m:sSubSupPr>
                          <m:ctrlPr>
                            <a:rPr lang="de-DE" sz="1400" b="0" i="1" smtClean="0">
                              <a:solidFill>
                                <a:srgbClr val="FF0000"/>
                              </a:solidFill>
                              <a:latin typeface="Cambria Math"/>
                              <a:ea typeface="Cambria Math"/>
                            </a:rPr>
                          </m:ctrlPr>
                        </m:sSubSupPr>
                        <m:e>
                          <m:r>
                            <a:rPr lang="de-DE" sz="1400" b="0" i="1" smtClean="0">
                              <a:solidFill>
                                <a:srgbClr val="FF0000"/>
                              </a:solidFill>
                              <a:latin typeface="Cambria Math"/>
                              <a:ea typeface="Cambria Math"/>
                            </a:rPr>
                            <m:t>𝛾</m:t>
                          </m:r>
                        </m:e>
                        <m:sub>
                          <m:r>
                            <a:rPr lang="de-DE" sz="1400" b="0" i="1" smtClean="0">
                              <a:solidFill>
                                <a:srgbClr val="FF0000"/>
                              </a:solidFill>
                              <a:latin typeface="Cambria Math"/>
                            </a:rPr>
                            <m:t>𝑒</m:t>
                          </m:r>
                        </m:sub>
                        <m:sup>
                          <m:r>
                            <a:rPr lang="de-DE" sz="1400" b="0" i="1" smtClean="0">
                              <a:solidFill>
                                <a:srgbClr val="FF0000"/>
                              </a:solidFill>
                              <a:latin typeface="Cambria Math"/>
                            </a:rPr>
                            <m:t>2</m:t>
                          </m:r>
                        </m:sup>
                      </m:sSubSup>
                      <m:f>
                        <m:fPr>
                          <m:ctrlPr>
                            <a:rPr lang="de-DE" sz="1400" b="0" i="1" smtClean="0">
                              <a:solidFill>
                                <a:srgbClr val="FF0000"/>
                              </a:solidFill>
                              <a:latin typeface="Cambria Math"/>
                            </a:rPr>
                          </m:ctrlPr>
                        </m:fPr>
                        <m:num>
                          <m:r>
                            <a:rPr lang="de-DE" sz="1400" b="0" i="1" smtClean="0">
                              <a:solidFill>
                                <a:srgbClr val="FF0000"/>
                              </a:solidFill>
                              <a:latin typeface="Cambria Math"/>
                            </a:rPr>
                            <m:t>1+</m:t>
                          </m:r>
                          <m:r>
                            <a:rPr lang="de-DE" sz="1400" b="0" i="1" smtClean="0">
                              <a:solidFill>
                                <a:srgbClr val="FF0000"/>
                              </a:solidFill>
                              <a:latin typeface="Cambria Math"/>
                            </a:rPr>
                            <m:t>𝑐𝑜𝑠</m:t>
                          </m:r>
                          <m:sSub>
                            <m:sSubPr>
                              <m:ctrlPr>
                                <a:rPr lang="de-DE" sz="1400" b="0" i="1" smtClean="0">
                                  <a:solidFill>
                                    <a:srgbClr val="FF0000"/>
                                  </a:solidFill>
                                  <a:latin typeface="Cambria Math"/>
                                </a:rPr>
                              </m:ctrlPr>
                            </m:sSubPr>
                            <m:e>
                              <m:r>
                                <a:rPr lang="de-DE" sz="1400" b="0" i="1" smtClean="0">
                                  <a:solidFill>
                                    <a:srgbClr val="FF0000"/>
                                  </a:solidFill>
                                  <a:latin typeface="Cambria Math"/>
                                  <a:ea typeface="Cambria Math"/>
                                </a:rPr>
                                <m:t>𝜃</m:t>
                              </m:r>
                            </m:e>
                            <m:sub>
                              <m:r>
                                <a:rPr lang="de-DE" sz="1400" b="0" i="1" smtClean="0">
                                  <a:solidFill>
                                    <a:srgbClr val="FF0000"/>
                                  </a:solidFill>
                                  <a:latin typeface="Cambria Math"/>
                                </a:rPr>
                                <m:t>𝐿</m:t>
                              </m:r>
                            </m:sub>
                          </m:sSub>
                        </m:num>
                        <m:den>
                          <m:r>
                            <a:rPr lang="de-DE" sz="1400" b="0" i="1" smtClean="0">
                              <a:solidFill>
                                <a:srgbClr val="FF0000"/>
                              </a:solidFill>
                              <a:latin typeface="Cambria Math"/>
                            </a:rPr>
                            <m:t>1+</m:t>
                          </m:r>
                          <m:sSup>
                            <m:sSupPr>
                              <m:ctrlPr>
                                <a:rPr lang="de-DE" sz="1400" b="0" i="1" smtClean="0">
                                  <a:solidFill>
                                    <a:srgbClr val="FF0000"/>
                                  </a:solidFill>
                                  <a:latin typeface="Cambria Math"/>
                                </a:rPr>
                              </m:ctrlPr>
                            </m:sSupPr>
                            <m:e>
                              <m:d>
                                <m:dPr>
                                  <m:ctrlPr>
                                    <a:rPr lang="de-DE" sz="1400" b="0" i="1" smtClean="0">
                                      <a:solidFill>
                                        <a:srgbClr val="FF0000"/>
                                      </a:solidFill>
                                      <a:latin typeface="Cambria Math"/>
                                    </a:rPr>
                                  </m:ctrlPr>
                                </m:dPr>
                                <m:e>
                                  <m:sSub>
                                    <m:sSubPr>
                                      <m:ctrlPr>
                                        <a:rPr lang="de-DE" sz="1400" b="0" i="1" smtClean="0">
                                          <a:solidFill>
                                            <a:srgbClr val="FF0000"/>
                                          </a:solidFill>
                                          <a:latin typeface="Cambria Math"/>
                                        </a:rPr>
                                      </m:ctrlPr>
                                    </m:sSubPr>
                                    <m:e>
                                      <m:r>
                                        <a:rPr lang="de-DE" sz="1400" b="0" i="1" smtClean="0">
                                          <a:solidFill>
                                            <a:srgbClr val="FF0000"/>
                                          </a:solidFill>
                                          <a:latin typeface="Cambria Math"/>
                                          <a:ea typeface="Cambria Math"/>
                                        </a:rPr>
                                        <m:t>𝛾</m:t>
                                      </m:r>
                                    </m:e>
                                    <m:sub>
                                      <m:r>
                                        <a:rPr lang="de-DE" sz="1400" b="0" i="1" smtClean="0">
                                          <a:solidFill>
                                            <a:srgbClr val="FF0000"/>
                                          </a:solidFill>
                                          <a:latin typeface="Cambria Math"/>
                                        </a:rPr>
                                        <m:t>𝑒</m:t>
                                      </m:r>
                                    </m:sub>
                                  </m:sSub>
                                  <m:sSub>
                                    <m:sSubPr>
                                      <m:ctrlPr>
                                        <a:rPr lang="de-DE" sz="1400" b="0" i="1" smtClean="0">
                                          <a:solidFill>
                                            <a:srgbClr val="FF0000"/>
                                          </a:solidFill>
                                          <a:latin typeface="Cambria Math"/>
                                        </a:rPr>
                                      </m:ctrlPr>
                                    </m:sSubPr>
                                    <m:e>
                                      <m:r>
                                        <a:rPr lang="de-DE" sz="1400" b="0" i="1" smtClean="0">
                                          <a:solidFill>
                                            <a:srgbClr val="FF0000"/>
                                          </a:solidFill>
                                          <a:latin typeface="Cambria Math"/>
                                          <a:ea typeface="Cambria Math"/>
                                        </a:rPr>
                                        <m:t>𝜃</m:t>
                                      </m:r>
                                    </m:e>
                                    <m:sub>
                                      <m:r>
                                        <a:rPr lang="de-DE" sz="1400" b="0" i="1" smtClean="0">
                                          <a:solidFill>
                                            <a:srgbClr val="FF0000"/>
                                          </a:solidFill>
                                          <a:latin typeface="Cambria Math"/>
                                          <a:ea typeface="Cambria Math"/>
                                        </a:rPr>
                                        <m:t>𝛾</m:t>
                                      </m:r>
                                    </m:sub>
                                  </m:sSub>
                                </m:e>
                              </m:d>
                            </m:e>
                            <m:sup>
                              <m:r>
                                <a:rPr lang="de-DE" sz="1400" b="0" i="1" smtClean="0">
                                  <a:solidFill>
                                    <a:srgbClr val="FF0000"/>
                                  </a:solidFill>
                                  <a:latin typeface="Cambria Math"/>
                                </a:rPr>
                                <m:t>2</m:t>
                              </m:r>
                            </m:sup>
                          </m:sSup>
                          <m:r>
                            <a:rPr lang="de-DE" sz="1400" b="0" i="1" smtClean="0">
                              <a:solidFill>
                                <a:srgbClr val="FF0000"/>
                              </a:solidFill>
                              <a:latin typeface="Cambria Math"/>
                            </a:rPr>
                            <m:t>+</m:t>
                          </m:r>
                          <m:sSubSup>
                            <m:sSubSupPr>
                              <m:ctrlPr>
                                <a:rPr lang="de-DE" sz="1400" b="0" i="1" smtClean="0">
                                  <a:solidFill>
                                    <a:srgbClr val="FF0000"/>
                                  </a:solidFill>
                                  <a:latin typeface="Cambria Math"/>
                                </a:rPr>
                              </m:ctrlPr>
                            </m:sSubSupPr>
                            <m:e>
                              <m:r>
                                <a:rPr lang="de-DE" sz="1400" b="0" i="1" smtClean="0">
                                  <a:solidFill>
                                    <a:srgbClr val="FF0000"/>
                                  </a:solidFill>
                                  <a:latin typeface="Cambria Math"/>
                                </a:rPr>
                                <m:t>𝑎</m:t>
                              </m:r>
                            </m:e>
                            <m:sub>
                              <m:r>
                                <a:rPr lang="de-DE" sz="1400" b="0" i="1" smtClean="0">
                                  <a:solidFill>
                                    <a:srgbClr val="FF0000"/>
                                  </a:solidFill>
                                  <a:latin typeface="Cambria Math"/>
                                </a:rPr>
                                <m:t>0</m:t>
                              </m:r>
                            </m:sub>
                            <m:sup>
                              <m:r>
                                <a:rPr lang="de-DE" sz="1400" b="0" i="1" smtClean="0">
                                  <a:solidFill>
                                    <a:srgbClr val="FF0000"/>
                                  </a:solidFill>
                                  <a:latin typeface="Cambria Math"/>
                                </a:rPr>
                                <m:t>2</m:t>
                              </m:r>
                            </m:sup>
                          </m:sSubSup>
                          <m:r>
                            <a:rPr lang="de-DE" sz="1400" b="0" i="1" smtClean="0">
                              <a:solidFill>
                                <a:srgbClr val="FF0000"/>
                              </a:solidFill>
                              <a:latin typeface="Cambria Math"/>
                            </a:rPr>
                            <m:t>+</m:t>
                          </m:r>
                          <m:f>
                            <m:fPr>
                              <m:ctrlPr>
                                <a:rPr lang="de-DE" sz="1400" b="0" i="1" smtClean="0">
                                  <a:solidFill>
                                    <a:srgbClr val="FF0000"/>
                                  </a:solidFill>
                                  <a:latin typeface="Cambria Math"/>
                                </a:rPr>
                              </m:ctrlPr>
                            </m:fPr>
                            <m:num>
                              <m:r>
                                <a:rPr lang="de-DE" sz="1400" b="0" i="1" smtClean="0">
                                  <a:solidFill>
                                    <a:srgbClr val="FF0000"/>
                                  </a:solidFill>
                                  <a:latin typeface="Cambria Math"/>
                                </a:rPr>
                                <m:t>4</m:t>
                              </m:r>
                              <m:sSub>
                                <m:sSubPr>
                                  <m:ctrlPr>
                                    <a:rPr lang="de-DE" sz="1400" b="0" i="1" smtClean="0">
                                      <a:solidFill>
                                        <a:srgbClr val="FF0000"/>
                                      </a:solidFill>
                                      <a:latin typeface="Cambria Math"/>
                                    </a:rPr>
                                  </m:ctrlPr>
                                </m:sSubPr>
                                <m:e>
                                  <m:r>
                                    <a:rPr lang="de-DE" sz="1400" b="0" i="1" smtClean="0">
                                      <a:solidFill>
                                        <a:srgbClr val="FF0000"/>
                                      </a:solidFill>
                                      <a:latin typeface="Cambria Math"/>
                                      <a:ea typeface="Cambria Math"/>
                                    </a:rPr>
                                    <m:t>𝛾</m:t>
                                  </m:r>
                                </m:e>
                                <m:sub>
                                  <m:r>
                                    <a:rPr lang="de-DE" sz="1400" b="0" i="1" smtClean="0">
                                      <a:solidFill>
                                        <a:srgbClr val="FF0000"/>
                                      </a:solidFill>
                                      <a:latin typeface="Cambria Math"/>
                                    </a:rPr>
                                    <m:t>𝑒</m:t>
                                  </m:r>
                                </m:sub>
                              </m:sSub>
                              <m:sSub>
                                <m:sSubPr>
                                  <m:ctrlPr>
                                    <a:rPr lang="de-DE" sz="1400" b="0" i="1" smtClean="0">
                                      <a:solidFill>
                                        <a:srgbClr val="FF0000"/>
                                      </a:solidFill>
                                      <a:latin typeface="Cambria Math"/>
                                    </a:rPr>
                                  </m:ctrlPr>
                                </m:sSubPr>
                                <m:e>
                                  <m:r>
                                    <a:rPr lang="de-DE" sz="1400" b="0" i="1" smtClean="0">
                                      <a:solidFill>
                                        <a:srgbClr val="FF0000"/>
                                      </a:solidFill>
                                      <a:latin typeface="Cambria Math"/>
                                    </a:rPr>
                                    <m:t>𝐸</m:t>
                                  </m:r>
                                </m:e>
                                <m:sub>
                                  <m:r>
                                    <a:rPr lang="de-DE" sz="1400" b="0" i="1" smtClean="0">
                                      <a:solidFill>
                                        <a:srgbClr val="FF0000"/>
                                      </a:solidFill>
                                      <a:latin typeface="Cambria Math"/>
                                    </a:rPr>
                                    <m:t>𝐿</m:t>
                                  </m:r>
                                </m:sub>
                              </m:sSub>
                            </m:num>
                            <m:den>
                              <m:r>
                                <a:rPr lang="de-DE" sz="1400" b="0" i="1" smtClean="0">
                                  <a:solidFill>
                                    <a:srgbClr val="FF0000"/>
                                  </a:solidFill>
                                  <a:latin typeface="Cambria Math"/>
                                </a:rPr>
                                <m:t>𝑚</m:t>
                              </m:r>
                              <m:sSup>
                                <m:sSupPr>
                                  <m:ctrlPr>
                                    <a:rPr lang="de-DE" sz="1400" b="0" i="1" smtClean="0">
                                      <a:solidFill>
                                        <a:srgbClr val="FF0000"/>
                                      </a:solidFill>
                                      <a:latin typeface="Cambria Math"/>
                                    </a:rPr>
                                  </m:ctrlPr>
                                </m:sSupPr>
                                <m:e>
                                  <m:r>
                                    <a:rPr lang="de-DE" sz="1400" b="0" i="1" smtClean="0">
                                      <a:solidFill>
                                        <a:srgbClr val="FF0000"/>
                                      </a:solidFill>
                                      <a:latin typeface="Cambria Math"/>
                                    </a:rPr>
                                    <m:t>𝑐</m:t>
                                  </m:r>
                                </m:e>
                                <m:sup>
                                  <m:r>
                                    <a:rPr lang="de-DE" sz="1400" b="0" i="1" smtClean="0">
                                      <a:solidFill>
                                        <a:srgbClr val="FF0000"/>
                                      </a:solidFill>
                                      <a:latin typeface="Cambria Math"/>
                                    </a:rPr>
                                    <m:t>2</m:t>
                                  </m:r>
                                </m:sup>
                              </m:sSup>
                            </m:den>
                          </m:f>
                        </m:den>
                      </m:f>
                      <m:r>
                        <a:rPr lang="de-DE" sz="1400" b="0" i="1" smtClean="0">
                          <a:solidFill>
                            <a:srgbClr val="FF0000"/>
                          </a:solidFill>
                          <a:latin typeface="Cambria Math"/>
                          <a:ea typeface="Cambria Math"/>
                        </a:rPr>
                        <m:t>∙</m:t>
                      </m:r>
                      <m:sSub>
                        <m:sSubPr>
                          <m:ctrlPr>
                            <a:rPr lang="de-DE" sz="1400" b="0" i="1" smtClean="0">
                              <a:solidFill>
                                <a:srgbClr val="FF0000"/>
                              </a:solidFill>
                              <a:latin typeface="Cambria Math"/>
                              <a:ea typeface="Cambria Math"/>
                            </a:rPr>
                          </m:ctrlPr>
                        </m:sSubPr>
                        <m:e>
                          <m:r>
                            <a:rPr lang="de-DE" sz="1400" b="0" i="1" smtClean="0">
                              <a:solidFill>
                                <a:srgbClr val="FF0000"/>
                              </a:solidFill>
                              <a:latin typeface="Cambria Math"/>
                              <a:ea typeface="Cambria Math"/>
                            </a:rPr>
                            <m:t>𝐸</m:t>
                          </m:r>
                        </m:e>
                        <m:sub>
                          <m:r>
                            <a:rPr lang="de-DE" sz="1400" b="0" i="1" smtClean="0">
                              <a:solidFill>
                                <a:srgbClr val="FF0000"/>
                              </a:solidFill>
                              <a:latin typeface="Cambria Math"/>
                              <a:ea typeface="Cambria Math"/>
                            </a:rPr>
                            <m:t>𝐿</m:t>
                          </m:r>
                        </m:sub>
                      </m:sSub>
                    </m:oMath>
                  </m:oMathPara>
                </a14:m>
                <a:endParaRPr lang="de-DE" sz="1400" dirty="0">
                  <a:solidFill>
                    <a:srgbClr val="FF0000"/>
                  </a:solidFill>
                </a:endParaRPr>
              </a:p>
            </p:txBody>
          </p:sp>
        </mc:Choice>
        <mc:Fallback xmlns="">
          <p:sp>
            <p:nvSpPr>
              <p:cNvPr id="10" name="Textfeld 9"/>
              <p:cNvSpPr txBox="1">
                <a:spLocks noRot="1" noChangeAspect="1" noMove="1" noResize="1" noEditPoints="1" noAdjustHandles="1" noChangeArrowheads="1" noChangeShapeType="1" noTextEdit="1"/>
              </p:cNvSpPr>
              <p:nvPr/>
            </p:nvSpPr>
            <p:spPr>
              <a:xfrm>
                <a:off x="3060000" y="576000"/>
                <a:ext cx="3232615" cy="686022"/>
              </a:xfrm>
              <a:prstGeom prst="rect">
                <a:avLst/>
              </a:prstGeom>
              <a:blipFill rotWithShape="1">
                <a:blip r:embed="rId6"/>
                <a:stretch>
                  <a:fillRect/>
                </a:stretch>
              </a:blipFill>
              <a:ln>
                <a:no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 name="Textfeld 4"/>
              <p:cNvSpPr txBox="1"/>
              <p:nvPr/>
            </p:nvSpPr>
            <p:spPr>
              <a:xfrm>
                <a:off x="2592000" y="2934978"/>
                <a:ext cx="77861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a:rPr>
                        <m:t>𝑠𝑖𝑛</m:t>
                      </m:r>
                      <m:r>
                        <a:rPr lang="de-DE" sz="1200" b="0" i="1" smtClean="0">
                          <a:latin typeface="Cambria Math"/>
                          <a:ea typeface="Cambria Math"/>
                        </a:rPr>
                        <m:t>𝜃</m:t>
                      </m:r>
                      <m:r>
                        <a:rPr lang="de-DE" sz="1200" b="0" i="1" smtClean="0">
                          <a:latin typeface="Cambria Math"/>
                          <a:ea typeface="Cambria Math"/>
                        </a:rPr>
                        <m:t>=1/</m:t>
                      </m:r>
                      <m:r>
                        <a:rPr lang="de-DE" sz="1200" b="0" i="1" smtClean="0">
                          <a:latin typeface="Cambria Math"/>
                          <a:ea typeface="Cambria Math"/>
                        </a:rPr>
                        <m:t>𝛾</m:t>
                      </m:r>
                    </m:oMath>
                  </m:oMathPara>
                </a14:m>
                <a:endParaRPr lang="de-DE" sz="1200" dirty="0"/>
              </a:p>
            </p:txBody>
          </p:sp>
        </mc:Choice>
        <mc:Fallback xmlns="">
          <p:sp>
            <p:nvSpPr>
              <p:cNvPr id="5" name="Textfeld 4"/>
              <p:cNvSpPr txBox="1">
                <a:spLocks noRot="1" noChangeAspect="1" noMove="1" noResize="1" noEditPoints="1" noAdjustHandles="1" noChangeArrowheads="1" noChangeShapeType="1" noTextEdit="1"/>
              </p:cNvSpPr>
              <p:nvPr/>
            </p:nvSpPr>
            <p:spPr>
              <a:xfrm>
                <a:off x="2592000" y="2934978"/>
                <a:ext cx="778611" cy="184666"/>
              </a:xfrm>
              <a:prstGeom prst="rect">
                <a:avLst/>
              </a:prstGeom>
              <a:blipFill rotWithShape="1">
                <a:blip r:embed="rId7"/>
                <a:stretch>
                  <a:fillRect l="-3906" r="-3906" b="-29032"/>
                </a:stretch>
              </a:blipFill>
            </p:spPr>
            <p:txBody>
              <a:bodyPr/>
              <a:lstStyle/>
              <a:p>
                <a:r>
                  <a:rPr lang="de-DE">
                    <a:noFill/>
                  </a:rPr>
                  <a:t> </a:t>
                </a:r>
              </a:p>
            </p:txBody>
          </p:sp>
        </mc:Fallback>
      </mc:AlternateContent>
      <p:sp>
        <p:nvSpPr>
          <p:cNvPr id="6" name="Textfeld 5"/>
          <p:cNvSpPr txBox="1"/>
          <p:nvPr/>
        </p:nvSpPr>
        <p:spPr>
          <a:xfrm rot="19200000">
            <a:off x="4232332" y="1609737"/>
            <a:ext cx="904094" cy="184666"/>
          </a:xfrm>
          <a:prstGeom prst="rect">
            <a:avLst/>
          </a:prstGeom>
          <a:solidFill>
            <a:schemeClr val="bg1"/>
          </a:solidFill>
        </p:spPr>
        <p:txBody>
          <a:bodyPr wrap="none" lIns="0" tIns="0" rIns="0" bIns="0" rtlCol="0">
            <a:spAutoFit/>
          </a:bodyPr>
          <a:lstStyle/>
          <a:p>
            <a:r>
              <a:rPr lang="en-US" sz="1200" dirty="0" smtClean="0">
                <a:solidFill>
                  <a:srgbClr val="0000CC"/>
                </a:solidFill>
                <a:latin typeface="Times New Roman" panose="02020603050405020304" pitchFamily="18" charset="0"/>
                <a:cs typeface="Times New Roman" panose="02020603050405020304" pitchFamily="18" charset="0"/>
              </a:rPr>
              <a:t>Compton edge</a:t>
            </a:r>
            <a:endParaRPr lang="en-US" sz="12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28304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Laser Compton backscattering</a:t>
            </a:r>
            <a:endParaRPr lang="en-US" dirty="0"/>
          </a:p>
        </p:txBody>
      </p:sp>
      <p:pic>
        <p:nvPicPr>
          <p:cNvPr id="399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900000"/>
            <a:ext cx="8062858" cy="313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 y="4320000"/>
            <a:ext cx="4586667" cy="1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00" y="5724000"/>
            <a:ext cx="6160001" cy="793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2000" y="576000"/>
            <a:ext cx="3677143" cy="643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428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Inverse Compton scattering of laser light</a:t>
            </a:r>
            <a:endParaRPr lang="en-US" dirty="0"/>
          </a:p>
        </p:txBody>
      </p:sp>
      <p:pic>
        <p:nvPicPr>
          <p:cNvPr id="38914" name="Picture 2" descr="https://inspirehep.net/record/1306631/files/figure1.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00" y="720000"/>
            <a:ext cx="561403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nspirehep.net/record/1306631/files/figure2b.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000" y="3564000"/>
            <a:ext cx="4391025" cy="292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6719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Gamma rays resulting after inverse Compton scattering</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000" y="612000"/>
            <a:ext cx="1211580" cy="737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720000"/>
            <a:ext cx="3600000"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2200" y="3140968"/>
            <a:ext cx="441960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2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72000" y="-1237807"/>
            <a:ext cx="5420487" cy="9060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b="1" dirty="0" smtClean="0">
                <a:solidFill>
                  <a:srgbClr val="FF0000"/>
                </a:solidFill>
              </a:rPr>
              <a:t>E</a:t>
            </a:r>
            <a:r>
              <a:rPr lang="en-US" dirty="0" smtClean="0"/>
              <a:t>xtreme </a:t>
            </a:r>
            <a:r>
              <a:rPr lang="en-US" b="1" dirty="0" smtClean="0">
                <a:solidFill>
                  <a:srgbClr val="FF0000"/>
                </a:solidFill>
              </a:rPr>
              <a:t>L</a:t>
            </a:r>
            <a:r>
              <a:rPr lang="en-US" dirty="0" smtClean="0"/>
              <a:t>ight </a:t>
            </a:r>
            <a:r>
              <a:rPr lang="en-US" b="1" dirty="0" smtClean="0">
                <a:solidFill>
                  <a:srgbClr val="FF0000"/>
                </a:solidFill>
              </a:rPr>
              <a:t>I</a:t>
            </a:r>
            <a:r>
              <a:rPr lang="en-US" dirty="0" smtClean="0"/>
              <a:t>nfrastructure – Nuclear Physics</a:t>
            </a:r>
            <a:endParaRPr lang="en-US"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6000"/>
            <a:ext cx="970974" cy="58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36539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Nuclear Resonance Fluorescence</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00" y="720000"/>
            <a:ext cx="3511868" cy="1843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Textfeld 5"/>
              <p:cNvSpPr txBox="1"/>
              <p:nvPr/>
            </p:nvSpPr>
            <p:spPr>
              <a:xfrm>
                <a:off x="4860000" y="720000"/>
                <a:ext cx="3996735" cy="338554"/>
              </a:xfrm>
              <a:prstGeom prst="rect">
                <a:avLst/>
              </a:prstGeom>
              <a:noFill/>
            </p:spPr>
            <p:txBody>
              <a:bodyPr wrap="none" rtlCol="0">
                <a:spAutoFit/>
              </a:bodyPr>
              <a:lstStyle/>
              <a:p>
                <a:pPr marL="285750" indent="-285750">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Widths of particle-bound states: </a:t>
                </a:r>
                <a14:m>
                  <m:oMath xmlns:m="http://schemas.openxmlformats.org/officeDocument/2006/math">
                    <m:r>
                      <m:rPr>
                        <m:sty m:val="p"/>
                      </m:rPr>
                      <a:rPr lang="el-GR" sz="1600" i="1" smtClean="0">
                        <a:solidFill>
                          <a:srgbClr val="0000CC"/>
                        </a:solidFill>
                        <a:latin typeface="Cambria Math"/>
                        <a:ea typeface="Cambria Math"/>
                        <a:cs typeface="Times New Roman" panose="02020603050405020304" pitchFamily="18" charset="0"/>
                      </a:rPr>
                      <m:t>Γ</m:t>
                    </m:r>
                    <m:r>
                      <a:rPr lang="el-GR" sz="1600" i="1" smtClean="0">
                        <a:solidFill>
                          <a:srgbClr val="0000CC"/>
                        </a:solidFill>
                        <a:latin typeface="Cambria Math"/>
                        <a:ea typeface="Cambria Math"/>
                        <a:cs typeface="Times New Roman" panose="02020603050405020304" pitchFamily="18" charset="0"/>
                      </a:rPr>
                      <m:t>≤10</m:t>
                    </m:r>
                    <m:r>
                      <a:rPr lang="de-DE" sz="1600" b="0" i="1" smtClean="0">
                        <a:solidFill>
                          <a:srgbClr val="0000CC"/>
                        </a:solidFill>
                        <a:latin typeface="Cambria Math"/>
                        <a:ea typeface="Cambria Math"/>
                        <a:cs typeface="Times New Roman" panose="02020603050405020304" pitchFamily="18" charset="0"/>
                      </a:rPr>
                      <m:t>𝑒𝑉</m:t>
                    </m:r>
                  </m:oMath>
                </a14:m>
                <a:endParaRPr lang="en-US" sz="1600"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6" name="Textfeld 5"/>
              <p:cNvSpPr txBox="1">
                <a:spLocks noRot="1" noChangeAspect="1" noMove="1" noResize="1" noEditPoints="1" noAdjustHandles="1" noChangeArrowheads="1" noChangeShapeType="1" noTextEdit="1"/>
              </p:cNvSpPr>
              <p:nvPr/>
            </p:nvSpPr>
            <p:spPr>
              <a:xfrm>
                <a:off x="4860000" y="720000"/>
                <a:ext cx="3996735" cy="338554"/>
              </a:xfrm>
              <a:prstGeom prst="rect">
                <a:avLst/>
              </a:prstGeom>
              <a:blipFill rotWithShape="1">
                <a:blip r:embed="rId4"/>
                <a:stretch>
                  <a:fillRect l="-457" t="-5357" b="-21429"/>
                </a:stretch>
              </a:blipFill>
            </p:spPr>
            <p:txBody>
              <a:bodyPr/>
              <a:lstStyle/>
              <a:p>
                <a:r>
                  <a:rPr lang="de-DE">
                    <a:noFill/>
                  </a:rPr>
                  <a:t> </a:t>
                </a:r>
              </a:p>
            </p:txBody>
          </p:sp>
        </mc:Fallback>
      </mc:AlternateContent>
      <p:sp>
        <p:nvSpPr>
          <p:cNvPr id="7" name="Textfeld 6"/>
          <p:cNvSpPr txBox="1"/>
          <p:nvPr/>
        </p:nvSpPr>
        <p:spPr>
          <a:xfrm>
            <a:off x="756000" y="2924944"/>
            <a:ext cx="6427144" cy="369332"/>
          </a:xfrm>
          <a:prstGeom prst="rect">
            <a:avLst/>
          </a:prstGeom>
          <a:noFill/>
        </p:spPr>
        <p:txBody>
          <a:bodyPr wrap="none" rtlCol="0">
            <a:spAutoFit/>
          </a:bodyPr>
          <a:lstStyle/>
          <a:p>
            <a:pPr marL="285750" indent="-285750">
              <a:buFont typeface="Wingdings" panose="05000000000000000000" pitchFamily="2" charset="2"/>
              <a:buChar char="§"/>
            </a:pPr>
            <a:r>
              <a:rPr lang="en-US" dirty="0" err="1" smtClean="0">
                <a:latin typeface="Times New Roman" panose="02020603050405020304" pitchFamily="18" charset="0"/>
                <a:cs typeface="Times New Roman" panose="02020603050405020304" pitchFamily="18" charset="0"/>
              </a:rPr>
              <a:t>Breit</a:t>
            </a:r>
            <a:r>
              <a:rPr lang="en-US" dirty="0" smtClean="0">
                <a:latin typeface="Times New Roman" panose="02020603050405020304" pitchFamily="18" charset="0"/>
                <a:cs typeface="Times New Roman" panose="02020603050405020304" pitchFamily="18" charset="0"/>
              </a:rPr>
              <a:t>-Wigner absorption resonance curve for isolated resonance:</a:t>
            </a: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feld 7"/>
              <p:cNvSpPr txBox="1"/>
              <p:nvPr/>
            </p:nvSpPr>
            <p:spPr>
              <a:xfrm>
                <a:off x="2160000" y="3420000"/>
                <a:ext cx="4864473" cy="6749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a:rPr>
                          </m:ctrlPr>
                        </m:sSubPr>
                        <m:e>
                          <m:r>
                            <a:rPr lang="de-DE" i="1" smtClean="0">
                              <a:latin typeface="Cambria Math"/>
                              <a:ea typeface="Cambria Math"/>
                            </a:rPr>
                            <m:t>𝜎</m:t>
                          </m:r>
                        </m:e>
                        <m:sub>
                          <m:r>
                            <a:rPr lang="de-DE" b="0" i="1" smtClean="0">
                              <a:latin typeface="Cambria Math"/>
                            </a:rPr>
                            <m:t>𝑎</m:t>
                          </m:r>
                        </m:sub>
                      </m:sSub>
                      <m:d>
                        <m:dPr>
                          <m:ctrlPr>
                            <a:rPr lang="de-DE" i="1" smtClean="0">
                              <a:latin typeface="Cambria Math"/>
                            </a:rPr>
                          </m:ctrlPr>
                        </m:dPr>
                        <m:e>
                          <m:r>
                            <a:rPr lang="de-DE" b="0" i="1" smtClean="0">
                              <a:latin typeface="Cambria Math"/>
                            </a:rPr>
                            <m:t>𝐸</m:t>
                          </m:r>
                        </m:e>
                      </m:d>
                      <m:r>
                        <a:rPr lang="de-DE" b="0" i="1" smtClean="0">
                          <a:latin typeface="Cambria Math"/>
                        </a:rPr>
                        <m:t>=</m:t>
                      </m:r>
                      <m:r>
                        <a:rPr lang="de-DE" b="0" i="1" smtClean="0">
                          <a:latin typeface="Cambria Math"/>
                          <a:ea typeface="Cambria Math"/>
                        </a:rPr>
                        <m:t>𝜋</m:t>
                      </m:r>
                      <m:sSup>
                        <m:sSupPr>
                          <m:ctrlPr>
                            <a:rPr lang="de-DE" b="0" i="1" smtClean="0">
                              <a:latin typeface="Cambria Math"/>
                              <a:ea typeface="Cambria Math"/>
                            </a:rPr>
                          </m:ctrlPr>
                        </m:sSupPr>
                        <m:e>
                          <m:acc>
                            <m:accPr>
                              <m:chr m:val="̅"/>
                              <m:ctrlPr>
                                <a:rPr lang="de-DE" b="0" i="1" smtClean="0">
                                  <a:latin typeface="Cambria Math"/>
                                  <a:ea typeface="Cambria Math"/>
                                </a:rPr>
                              </m:ctrlPr>
                            </m:accPr>
                            <m:e>
                              <m:r>
                                <a:rPr lang="de-DE" b="0" i="1" smtClean="0">
                                  <a:latin typeface="Cambria Math"/>
                                  <a:ea typeface="Cambria Math"/>
                                </a:rPr>
                                <m:t>𝜆</m:t>
                              </m:r>
                            </m:e>
                          </m:acc>
                        </m:e>
                        <m:sup>
                          <m:r>
                            <a:rPr lang="de-DE" b="0" i="1" smtClean="0">
                              <a:latin typeface="Cambria Math"/>
                              <a:ea typeface="Cambria Math"/>
                            </a:rPr>
                            <m:t>2</m:t>
                          </m:r>
                        </m:sup>
                      </m:sSup>
                      <m:f>
                        <m:fPr>
                          <m:ctrlPr>
                            <a:rPr lang="de-DE" b="0" i="1" smtClean="0">
                              <a:latin typeface="Cambria Math"/>
                              <a:ea typeface="Cambria Math"/>
                            </a:rPr>
                          </m:ctrlPr>
                        </m:fPr>
                        <m:num>
                          <m:r>
                            <a:rPr lang="de-DE" b="0" i="1" smtClean="0">
                              <a:latin typeface="Cambria Math"/>
                              <a:ea typeface="Cambria Math"/>
                            </a:rPr>
                            <m:t>2</m:t>
                          </m:r>
                          <m:r>
                            <a:rPr lang="de-DE" b="0" i="1" smtClean="0">
                              <a:latin typeface="Cambria Math"/>
                              <a:ea typeface="Cambria Math"/>
                            </a:rPr>
                            <m:t>𝐽</m:t>
                          </m:r>
                          <m:r>
                            <a:rPr lang="de-DE" b="0" i="1" smtClean="0">
                              <a:latin typeface="Cambria Math"/>
                              <a:ea typeface="Cambria Math"/>
                            </a:rPr>
                            <m:t>+1</m:t>
                          </m:r>
                        </m:num>
                        <m:den>
                          <m:r>
                            <a:rPr lang="de-DE" b="0" i="1" smtClean="0">
                              <a:latin typeface="Cambria Math"/>
                              <a:ea typeface="Cambria Math"/>
                            </a:rPr>
                            <m:t>2</m:t>
                          </m:r>
                        </m:den>
                      </m:f>
                      <m:f>
                        <m:fPr>
                          <m:ctrlPr>
                            <a:rPr lang="de-DE" b="0" i="1" smtClean="0">
                              <a:latin typeface="Cambria Math"/>
                              <a:ea typeface="Cambria Math"/>
                            </a:rPr>
                          </m:ctrlPr>
                        </m:fPr>
                        <m:num>
                          <m:sSub>
                            <m:sSubPr>
                              <m:ctrlPr>
                                <a:rPr lang="de-DE" b="0" i="1" smtClean="0">
                                  <a:latin typeface="Cambria Math"/>
                                  <a:ea typeface="Cambria Math"/>
                                </a:rPr>
                              </m:ctrlPr>
                            </m:sSubPr>
                            <m:e>
                              <m:r>
                                <m:rPr>
                                  <m:sty m:val="p"/>
                                </m:rPr>
                                <a:rPr lang="el-GR" b="0" i="1" smtClean="0">
                                  <a:latin typeface="Cambria Math"/>
                                  <a:ea typeface="Cambria Math"/>
                                </a:rPr>
                                <m:t>Γ</m:t>
                              </m:r>
                            </m:e>
                            <m:sub>
                              <m:r>
                                <a:rPr lang="de-DE" b="0" i="1" smtClean="0">
                                  <a:latin typeface="Cambria Math"/>
                                  <a:ea typeface="Cambria Math"/>
                                </a:rPr>
                                <m:t>0</m:t>
                              </m:r>
                            </m:sub>
                          </m:sSub>
                          <m:r>
                            <m:rPr>
                              <m:sty m:val="p"/>
                            </m:rPr>
                            <a:rPr lang="el-GR" b="0" i="1" smtClean="0">
                              <a:latin typeface="Cambria Math"/>
                              <a:ea typeface="Cambria Math"/>
                            </a:rPr>
                            <m:t>Γ</m:t>
                          </m:r>
                        </m:num>
                        <m:den>
                          <m:sSup>
                            <m:sSupPr>
                              <m:ctrlPr>
                                <a:rPr lang="de-DE" b="0" i="1" smtClean="0">
                                  <a:latin typeface="Cambria Math"/>
                                  <a:ea typeface="Cambria Math"/>
                                </a:rPr>
                              </m:ctrlPr>
                            </m:sSupPr>
                            <m:e>
                              <m:d>
                                <m:dPr>
                                  <m:ctrlPr>
                                    <a:rPr lang="de-DE" b="0" i="1" smtClean="0">
                                      <a:latin typeface="Cambria Math"/>
                                      <a:ea typeface="Cambria Math"/>
                                    </a:rPr>
                                  </m:ctrlPr>
                                </m:dPr>
                                <m:e>
                                  <m:r>
                                    <a:rPr lang="de-DE" b="0" i="1" smtClean="0">
                                      <a:latin typeface="Cambria Math"/>
                                      <a:ea typeface="Cambria Math"/>
                                    </a:rPr>
                                    <m:t>𝐸</m:t>
                                  </m:r>
                                  <m:r>
                                    <a:rPr lang="de-DE" b="0" i="1" smtClean="0">
                                      <a:latin typeface="Cambria Math"/>
                                      <a:ea typeface="Cambria Math"/>
                                    </a:rPr>
                                    <m:t>−</m:t>
                                  </m:r>
                                  <m:sSub>
                                    <m:sSubPr>
                                      <m:ctrlPr>
                                        <a:rPr lang="de-DE" b="0" i="1" smtClean="0">
                                          <a:latin typeface="Cambria Math"/>
                                          <a:ea typeface="Cambria Math"/>
                                        </a:rPr>
                                      </m:ctrlPr>
                                    </m:sSubPr>
                                    <m:e>
                                      <m:r>
                                        <a:rPr lang="de-DE" b="0" i="1" smtClean="0">
                                          <a:latin typeface="Cambria Math"/>
                                          <a:ea typeface="Cambria Math"/>
                                        </a:rPr>
                                        <m:t>𝐸</m:t>
                                      </m:r>
                                    </m:e>
                                    <m:sub>
                                      <m:r>
                                        <a:rPr lang="de-DE" b="0" i="1" smtClean="0">
                                          <a:latin typeface="Cambria Math"/>
                                          <a:ea typeface="Cambria Math"/>
                                        </a:rPr>
                                        <m:t>𝑟</m:t>
                                      </m:r>
                                    </m:sub>
                                  </m:sSub>
                                </m:e>
                              </m:d>
                            </m:e>
                            <m:sup>
                              <m:r>
                                <a:rPr lang="de-DE" b="0" i="1" smtClean="0">
                                  <a:latin typeface="Cambria Math"/>
                                  <a:ea typeface="Cambria Math"/>
                                </a:rPr>
                                <m:t>2</m:t>
                              </m:r>
                            </m:sup>
                          </m:sSup>
                          <m:r>
                            <a:rPr lang="de-DE" b="0" i="1" smtClean="0">
                              <a:latin typeface="Cambria Math"/>
                              <a:ea typeface="Cambria Math"/>
                            </a:rPr>
                            <m:t>+</m:t>
                          </m:r>
                          <m:sSup>
                            <m:sSupPr>
                              <m:ctrlPr>
                                <a:rPr lang="de-DE" b="0" i="1" smtClean="0">
                                  <a:latin typeface="Cambria Math"/>
                                  <a:ea typeface="Cambria Math"/>
                                </a:rPr>
                              </m:ctrlPr>
                            </m:sSupPr>
                            <m:e>
                              <m:d>
                                <m:dPr>
                                  <m:ctrlPr>
                                    <a:rPr lang="de-DE" b="0" i="1" smtClean="0">
                                      <a:latin typeface="Cambria Math"/>
                                      <a:ea typeface="Cambria Math"/>
                                    </a:rPr>
                                  </m:ctrlPr>
                                </m:dPr>
                                <m:e>
                                  <m:f>
                                    <m:fPr>
                                      <m:type m:val="lin"/>
                                      <m:ctrlPr>
                                        <a:rPr lang="de-DE" b="0" i="1" smtClean="0">
                                          <a:latin typeface="Cambria Math"/>
                                          <a:ea typeface="Cambria Math"/>
                                        </a:rPr>
                                      </m:ctrlPr>
                                    </m:fPr>
                                    <m:num>
                                      <m:r>
                                        <m:rPr>
                                          <m:sty m:val="p"/>
                                        </m:rPr>
                                        <a:rPr lang="el-GR" b="0" i="1" smtClean="0">
                                          <a:latin typeface="Cambria Math"/>
                                          <a:ea typeface="Cambria Math"/>
                                        </a:rPr>
                                        <m:t>Γ</m:t>
                                      </m:r>
                                    </m:num>
                                    <m:den>
                                      <m:r>
                                        <a:rPr lang="de-DE" b="0" i="1" smtClean="0">
                                          <a:latin typeface="Cambria Math"/>
                                          <a:ea typeface="Cambria Math"/>
                                        </a:rPr>
                                        <m:t>2</m:t>
                                      </m:r>
                                    </m:den>
                                  </m:f>
                                </m:e>
                              </m:d>
                            </m:e>
                            <m:sup>
                              <m:r>
                                <a:rPr lang="de-DE" b="0" i="1" smtClean="0">
                                  <a:latin typeface="Cambria Math"/>
                                  <a:ea typeface="Cambria Math"/>
                                </a:rPr>
                                <m:t>2</m:t>
                              </m:r>
                            </m:sup>
                          </m:sSup>
                        </m:den>
                      </m:f>
                      <m:r>
                        <a:rPr lang="de-DE" b="0" i="1" smtClean="0">
                          <a:latin typeface="Cambria Math"/>
                          <a:ea typeface="Cambria Math"/>
                        </a:rPr>
                        <m:t>~</m:t>
                      </m:r>
                      <m:f>
                        <m:fPr>
                          <m:type m:val="lin"/>
                          <m:ctrlPr>
                            <a:rPr lang="de-DE" b="0" i="1" smtClean="0">
                              <a:latin typeface="Cambria Math"/>
                              <a:ea typeface="Cambria Math"/>
                            </a:rPr>
                          </m:ctrlPr>
                        </m:fPr>
                        <m:num>
                          <m:sSub>
                            <m:sSubPr>
                              <m:ctrlPr>
                                <a:rPr lang="de-DE" b="0" i="1" smtClean="0">
                                  <a:latin typeface="Cambria Math"/>
                                  <a:ea typeface="Cambria Math"/>
                                </a:rPr>
                              </m:ctrlPr>
                            </m:sSubPr>
                            <m:e>
                              <m:r>
                                <m:rPr>
                                  <m:sty m:val="p"/>
                                </m:rPr>
                                <a:rPr lang="el-GR" b="0" i="1" smtClean="0">
                                  <a:latin typeface="Cambria Math"/>
                                  <a:ea typeface="Cambria Math"/>
                                </a:rPr>
                                <m:t>Γ</m:t>
                              </m:r>
                            </m:e>
                            <m:sub>
                              <m:r>
                                <a:rPr lang="de-DE" b="0" i="1" smtClean="0">
                                  <a:latin typeface="Cambria Math"/>
                                  <a:ea typeface="Cambria Math"/>
                                </a:rPr>
                                <m:t>0</m:t>
                              </m:r>
                            </m:sub>
                          </m:sSub>
                        </m:num>
                        <m:den>
                          <m:r>
                            <m:rPr>
                              <m:sty m:val="p"/>
                            </m:rPr>
                            <a:rPr lang="el-GR" b="0" i="1" smtClean="0">
                              <a:latin typeface="Cambria Math"/>
                              <a:ea typeface="Cambria Math"/>
                            </a:rPr>
                            <m:t>Γ</m:t>
                          </m:r>
                        </m:den>
                      </m:f>
                    </m:oMath>
                  </m:oMathPara>
                </a14:m>
                <a:endParaRPr lang="de-DE" dirty="0"/>
              </a:p>
            </p:txBody>
          </p:sp>
        </mc:Choice>
        <mc:Fallback xmlns="">
          <p:sp>
            <p:nvSpPr>
              <p:cNvPr id="8" name="Textfeld 7"/>
              <p:cNvSpPr txBox="1">
                <a:spLocks noRot="1" noChangeAspect="1" noMove="1" noResize="1" noEditPoints="1" noAdjustHandles="1" noChangeArrowheads="1" noChangeShapeType="1" noTextEdit="1"/>
              </p:cNvSpPr>
              <p:nvPr/>
            </p:nvSpPr>
            <p:spPr>
              <a:xfrm>
                <a:off x="2160000" y="3420000"/>
                <a:ext cx="4864473" cy="674928"/>
              </a:xfrm>
              <a:prstGeom prst="rect">
                <a:avLst/>
              </a:prstGeom>
              <a:blipFill rotWithShape="1">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Textfeld 12"/>
              <p:cNvSpPr txBox="1"/>
              <p:nvPr/>
            </p:nvSpPr>
            <p:spPr>
              <a:xfrm>
                <a:off x="720000" y="4248000"/>
                <a:ext cx="7193059" cy="369332"/>
              </a:xfrm>
              <a:prstGeom prst="rect">
                <a:avLst/>
              </a:prstGeom>
              <a:noFill/>
            </p:spPr>
            <p:txBody>
              <a:bodyPr wrap="none" rtlCol="0">
                <a:spAutoFit/>
              </a:bodyPr>
              <a:lstStyle/>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Resonance cross section can be very large: </a:t>
                </a:r>
                <a14:m>
                  <m:oMath xmlns:m="http://schemas.openxmlformats.org/officeDocument/2006/math">
                    <m:sSub>
                      <m:sSubPr>
                        <m:ctrlPr>
                          <a:rPr lang="en-US" i="1" smtClean="0">
                            <a:solidFill>
                              <a:srgbClr val="0000CC"/>
                            </a:solidFill>
                            <a:latin typeface="Cambria Math"/>
                            <a:cs typeface="Times New Roman" panose="02020603050405020304" pitchFamily="18" charset="0"/>
                          </a:rPr>
                        </m:ctrlPr>
                      </m:sSubPr>
                      <m:e>
                        <m:r>
                          <a:rPr lang="en-US" i="1" smtClean="0">
                            <a:solidFill>
                              <a:srgbClr val="0000CC"/>
                            </a:solidFill>
                            <a:latin typeface="Cambria Math"/>
                            <a:ea typeface="Cambria Math"/>
                            <a:cs typeface="Times New Roman" panose="02020603050405020304" pitchFamily="18" charset="0"/>
                          </a:rPr>
                          <m:t>𝜎</m:t>
                        </m:r>
                      </m:e>
                      <m:sub>
                        <m:r>
                          <a:rPr lang="de-DE" b="0" i="1" smtClean="0">
                            <a:solidFill>
                              <a:srgbClr val="0000CC"/>
                            </a:solidFill>
                            <a:latin typeface="Cambria Math"/>
                            <a:cs typeface="Times New Roman" panose="02020603050405020304" pitchFamily="18" charset="0"/>
                          </a:rPr>
                          <m:t>0</m:t>
                        </m:r>
                      </m:sub>
                    </m:sSub>
                    <m:r>
                      <a:rPr lang="en-US" i="1" smtClean="0">
                        <a:solidFill>
                          <a:srgbClr val="0000CC"/>
                        </a:solidFill>
                        <a:latin typeface="Cambria Math"/>
                        <a:ea typeface="Cambria Math"/>
                        <a:cs typeface="Times New Roman" panose="02020603050405020304" pitchFamily="18" charset="0"/>
                      </a:rPr>
                      <m:t>≅</m:t>
                    </m:r>
                    <m:r>
                      <a:rPr lang="de-DE" b="0" i="1" smtClean="0">
                        <a:solidFill>
                          <a:srgbClr val="0000CC"/>
                        </a:solidFill>
                        <a:latin typeface="Cambria Math"/>
                        <a:ea typeface="Cambria Math"/>
                        <a:cs typeface="Times New Roman" panose="02020603050405020304" pitchFamily="18" charset="0"/>
                      </a:rPr>
                      <m:t>200 </m:t>
                    </m:r>
                    <m:d>
                      <m:dPr>
                        <m:begChr m:val="["/>
                        <m:endChr m:val="]"/>
                        <m:ctrlPr>
                          <a:rPr lang="de-DE" b="0" i="1" smtClean="0">
                            <a:solidFill>
                              <a:srgbClr val="0000CC"/>
                            </a:solidFill>
                            <a:latin typeface="Cambria Math"/>
                            <a:ea typeface="Cambria Math"/>
                            <a:cs typeface="Times New Roman" panose="02020603050405020304" pitchFamily="18" charset="0"/>
                          </a:rPr>
                        </m:ctrlPr>
                      </m:dPr>
                      <m:e>
                        <m:r>
                          <a:rPr lang="de-DE" b="0" i="1" smtClean="0">
                            <a:solidFill>
                              <a:srgbClr val="0000CC"/>
                            </a:solidFill>
                            <a:latin typeface="Cambria Math"/>
                            <a:ea typeface="Cambria Math"/>
                            <a:cs typeface="Times New Roman" panose="02020603050405020304" pitchFamily="18" charset="0"/>
                          </a:rPr>
                          <m:t>𝑏</m:t>
                        </m:r>
                      </m:e>
                    </m:d>
                  </m:oMath>
                </a14:m>
                <a:r>
                  <a:rPr lang="en-US"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(for </a:t>
                </a:r>
                <a:r>
                  <a:rPr lang="el-GR" sz="1400" dirty="0" smtClean="0">
                    <a:latin typeface="Times New Roman"/>
                    <a:cs typeface="Times New Roman"/>
                  </a:rPr>
                  <a:t>Γ</a:t>
                </a:r>
                <a:r>
                  <a:rPr lang="de-DE" sz="1400" baseline="-25000" dirty="0" smtClean="0">
                    <a:latin typeface="Times New Roman"/>
                    <a:cs typeface="Times New Roman"/>
                  </a:rPr>
                  <a:t>0</a:t>
                </a:r>
                <a:r>
                  <a:rPr lang="de-DE" sz="1400" dirty="0" smtClean="0">
                    <a:latin typeface="Times New Roman"/>
                    <a:cs typeface="Times New Roman"/>
                  </a:rPr>
                  <a:t> = </a:t>
                </a:r>
                <a:r>
                  <a:rPr lang="el-GR" sz="1400" dirty="0" smtClean="0">
                    <a:latin typeface="Times New Roman"/>
                    <a:cs typeface="Times New Roman"/>
                  </a:rPr>
                  <a:t>Γ</a:t>
                </a:r>
                <a:r>
                  <a:rPr lang="de-DE" sz="1400" dirty="0" smtClean="0">
                    <a:latin typeface="Times New Roman"/>
                    <a:cs typeface="Times New Roman"/>
                  </a:rPr>
                  <a:t>, 5 </a:t>
                </a:r>
                <a:r>
                  <a:rPr lang="de-DE" sz="1400" dirty="0" err="1" smtClean="0">
                    <a:latin typeface="Times New Roman"/>
                    <a:cs typeface="Times New Roman"/>
                  </a:rPr>
                  <a:t>MeV</a:t>
                </a:r>
                <a:r>
                  <a:rPr lang="de-DE" sz="1400" dirty="0" smtClean="0">
                    <a:latin typeface="Times New Roman"/>
                    <a:cs typeface="Times New Roman"/>
                  </a:rPr>
                  <a:t>)</a:t>
                </a:r>
                <a:endParaRPr lang="en-US" sz="1400" dirty="0">
                  <a:latin typeface="Times New Roman" panose="02020603050405020304" pitchFamily="18" charset="0"/>
                  <a:cs typeface="Times New Roman" panose="02020603050405020304" pitchFamily="18" charset="0"/>
                </a:endParaRPr>
              </a:p>
            </p:txBody>
          </p:sp>
        </mc:Choice>
        <mc:Fallback xmlns="">
          <p:sp>
            <p:nvSpPr>
              <p:cNvPr id="13" name="Textfeld 12"/>
              <p:cNvSpPr txBox="1">
                <a:spLocks noRot="1" noChangeAspect="1" noMove="1" noResize="1" noEditPoints="1" noAdjustHandles="1" noChangeArrowheads="1" noChangeShapeType="1" noTextEdit="1"/>
              </p:cNvSpPr>
              <p:nvPr/>
            </p:nvSpPr>
            <p:spPr>
              <a:xfrm>
                <a:off x="720000" y="4248000"/>
                <a:ext cx="7193059" cy="369332"/>
              </a:xfrm>
              <a:prstGeom prst="rect">
                <a:avLst/>
              </a:prstGeom>
              <a:blipFill rotWithShape="1">
                <a:blip r:embed="rId6"/>
                <a:stretch>
                  <a:fillRect l="-508" t="-8333" b="-26667"/>
                </a:stretch>
              </a:blipFill>
            </p:spPr>
            <p:txBody>
              <a:bodyPr/>
              <a:lstStyle/>
              <a:p>
                <a:r>
                  <a:rPr lang="de-DE">
                    <a:noFill/>
                  </a:rPr>
                  <a:t> </a:t>
                </a:r>
              </a:p>
            </p:txBody>
          </p:sp>
        </mc:Fallback>
      </mc:AlternateContent>
      <p:sp>
        <p:nvSpPr>
          <p:cNvPr id="14" name="Textfeld 13"/>
          <p:cNvSpPr txBox="1"/>
          <p:nvPr/>
        </p:nvSpPr>
        <p:spPr>
          <a:xfrm>
            <a:off x="720000" y="4859868"/>
            <a:ext cx="6073266" cy="369332"/>
          </a:xfrm>
          <a:prstGeom prst="rect">
            <a:avLst/>
          </a:prstGeom>
          <a:noFill/>
        </p:spPr>
        <p:txBody>
          <a:bodyPr wrap="none" rtlCol="0">
            <a:spAutoFit/>
          </a:bodyPr>
          <a:lstStyle/>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Example: </a:t>
            </a:r>
            <a:r>
              <a:rPr lang="en-US" sz="1400" dirty="0" smtClean="0">
                <a:latin typeface="Times New Roman" panose="02020603050405020304" pitchFamily="18" charset="0"/>
                <a:cs typeface="Times New Roman" panose="02020603050405020304" pitchFamily="18" charset="0"/>
              </a:rPr>
              <a:t>10 mg, A~200 </a:t>
            </a:r>
            <a:r>
              <a:rPr lang="en-US" sz="1400" dirty="0" smtClean="0">
                <a:latin typeface="Times New Roman"/>
                <a:cs typeface="Times New Roman"/>
              </a:rPr>
              <a:t>→ </a:t>
            </a:r>
            <a:r>
              <a:rPr lang="en-US" sz="1400" dirty="0" err="1" smtClean="0">
                <a:latin typeface="Times New Roman"/>
                <a:cs typeface="Times New Roman"/>
              </a:rPr>
              <a:t>N</a:t>
            </a:r>
            <a:r>
              <a:rPr lang="en-US" sz="1400" baseline="-25000" dirty="0" err="1" smtClean="0">
                <a:latin typeface="Times New Roman"/>
                <a:cs typeface="Times New Roman"/>
              </a:rPr>
              <a:t>target</a:t>
            </a:r>
            <a:r>
              <a:rPr lang="en-US" sz="1400" dirty="0" smtClean="0">
                <a:latin typeface="Times New Roman"/>
                <a:cs typeface="Times New Roman"/>
              </a:rPr>
              <a:t> = 3·10</a:t>
            </a:r>
            <a:r>
              <a:rPr lang="en-US" sz="1400" baseline="30000" dirty="0" smtClean="0">
                <a:latin typeface="Times New Roman"/>
                <a:cs typeface="Times New Roman"/>
              </a:rPr>
              <a:t>19</a:t>
            </a:r>
            <a:r>
              <a:rPr lang="en-US" sz="1400" dirty="0" smtClean="0">
                <a:latin typeface="Times New Roman"/>
                <a:cs typeface="Times New Roman"/>
              </a:rPr>
              <a:t>, N</a:t>
            </a:r>
            <a:r>
              <a:rPr lang="el-GR" sz="1400" baseline="-25000" dirty="0" smtClean="0">
                <a:latin typeface="Times New Roman"/>
                <a:cs typeface="Times New Roman"/>
              </a:rPr>
              <a:t>γ</a:t>
            </a:r>
            <a:r>
              <a:rPr lang="de-DE" sz="1400" dirty="0" smtClean="0">
                <a:latin typeface="Times New Roman"/>
                <a:cs typeface="Times New Roman"/>
              </a:rPr>
              <a:t> = 100, </a:t>
            </a:r>
            <a:r>
              <a:rPr lang="en-US" sz="1400" dirty="0" smtClean="0">
                <a:latin typeface="Times New Roman"/>
                <a:cs typeface="Times New Roman"/>
              </a:rPr>
              <a:t> event rate = 0.6 [s</a:t>
            </a:r>
            <a:r>
              <a:rPr lang="en-US" sz="1400" baseline="30000" dirty="0" smtClean="0">
                <a:latin typeface="Times New Roman"/>
                <a:cs typeface="Times New Roman"/>
              </a:rPr>
              <a:t>-1</a:t>
            </a:r>
            <a:r>
              <a:rPr lang="en-US" sz="1400" dirty="0" smtClean="0">
                <a:latin typeface="Times New Roman"/>
                <a:cs typeface="Times New Roman"/>
              </a:rPr>
              <a:t>]</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52306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Nuclear Resonance Fluorescence</a:t>
            </a:r>
            <a:endParaRPr lang="en-US" dirty="0"/>
          </a:p>
        </p:txBody>
      </p:sp>
      <p:sp>
        <p:nvSpPr>
          <p:cNvPr id="3" name="Textfeld 2"/>
          <p:cNvSpPr txBox="1"/>
          <p:nvPr/>
        </p:nvSpPr>
        <p:spPr>
          <a:xfrm>
            <a:off x="4860000" y="900000"/>
            <a:ext cx="4121641" cy="2585323"/>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Count rate estimate</a:t>
            </a:r>
          </a:p>
          <a:p>
            <a:pPr marL="285750" indent="-285750">
              <a:buFont typeface="Wingdings" panose="05000000000000000000" pitchFamily="2" charset="2"/>
              <a:buChar char="§"/>
            </a:pPr>
            <a:r>
              <a:rPr lang="de-DE" dirty="0" smtClean="0">
                <a:latin typeface="Times New Roman" panose="02020603050405020304" pitchFamily="18" charset="0"/>
                <a:cs typeface="Times New Roman" panose="02020603050405020304" pitchFamily="18" charset="0"/>
              </a:rPr>
              <a:t>10</a:t>
            </a:r>
            <a:r>
              <a:rPr lang="de-DE" baseline="30000" dirty="0" smtClean="0">
                <a:latin typeface="Times New Roman" panose="02020603050405020304" pitchFamily="18" charset="0"/>
                <a:cs typeface="Times New Roman" panose="02020603050405020304" pitchFamily="18" charset="0"/>
              </a:rPr>
              <a:t>4</a:t>
            </a:r>
            <a:r>
              <a:rPr lang="de-DE" dirty="0" smtClean="0">
                <a:latin typeface="Times New Roman" panose="02020603050405020304" pitchFamily="18" charset="0"/>
                <a:cs typeface="Times New Roman" panose="02020603050405020304" pitchFamily="18" charset="0"/>
              </a:rPr>
              <a:t> </a:t>
            </a:r>
            <a:r>
              <a:rPr lang="el-GR" dirty="0" smtClean="0">
                <a:latin typeface="Times New Roman"/>
                <a:cs typeface="Times New Roman"/>
              </a:rPr>
              <a:t>γ</a:t>
            </a:r>
            <a:r>
              <a:rPr lang="de-DE" dirty="0" smtClean="0">
                <a:latin typeface="Times New Roman"/>
                <a:cs typeface="Times New Roman"/>
              </a:rPr>
              <a:t>/(s eV) in 100 </a:t>
            </a:r>
            <a:r>
              <a:rPr lang="en-US" dirty="0" smtClean="0">
                <a:latin typeface="Times New Roman"/>
                <a:cs typeface="Times New Roman"/>
              </a:rPr>
              <a:t>macro pulses</a:t>
            </a:r>
          </a:p>
          <a:p>
            <a:pPr marL="285750" indent="-285750">
              <a:buFont typeface="Wingdings" panose="05000000000000000000" pitchFamily="2" charset="2"/>
              <a:buChar char="§"/>
            </a:pPr>
            <a:r>
              <a:rPr lang="de-DE" dirty="0" smtClean="0">
                <a:latin typeface="Times New Roman"/>
                <a:cs typeface="Times New Roman"/>
              </a:rPr>
              <a:t>100 </a:t>
            </a:r>
            <a:r>
              <a:rPr lang="el-GR" dirty="0" smtClean="0">
                <a:latin typeface="Times New Roman"/>
                <a:cs typeface="Times New Roman"/>
              </a:rPr>
              <a:t>γ</a:t>
            </a:r>
            <a:r>
              <a:rPr lang="de-DE" dirty="0" smtClean="0">
                <a:latin typeface="Times New Roman"/>
                <a:cs typeface="Times New Roman"/>
              </a:rPr>
              <a:t>/(s eV) </a:t>
            </a:r>
            <a:r>
              <a:rPr lang="en-US" dirty="0" smtClean="0">
                <a:latin typeface="Times New Roman"/>
                <a:cs typeface="Times New Roman"/>
              </a:rPr>
              <a:t>per macro pulse</a:t>
            </a:r>
          </a:p>
          <a:p>
            <a:pPr marL="285750" indent="-285750">
              <a:buFont typeface="Wingdings" panose="05000000000000000000" pitchFamily="2" charset="2"/>
              <a:buChar char="§"/>
            </a:pPr>
            <a:r>
              <a:rPr lang="en-US" dirty="0" smtClean="0">
                <a:latin typeface="Times New Roman"/>
                <a:cs typeface="Times New Roman"/>
              </a:rPr>
              <a:t>example: 10 mg, A ~ 200 target</a:t>
            </a:r>
          </a:p>
          <a:p>
            <a:pPr marL="285750" indent="-285750">
              <a:buFont typeface="Wingdings" panose="05000000000000000000" pitchFamily="2" charset="2"/>
              <a:buChar char="§"/>
            </a:pPr>
            <a:r>
              <a:rPr lang="en-US" dirty="0" smtClean="0">
                <a:latin typeface="Times New Roman"/>
                <a:cs typeface="Times New Roman"/>
              </a:rPr>
              <a:t>resonance width </a:t>
            </a:r>
            <a:r>
              <a:rPr lang="el-GR" dirty="0" smtClean="0">
                <a:latin typeface="Times New Roman"/>
                <a:cs typeface="Times New Roman"/>
              </a:rPr>
              <a:t>Γ</a:t>
            </a:r>
            <a:r>
              <a:rPr lang="de-DE" dirty="0" smtClean="0">
                <a:latin typeface="Times New Roman"/>
                <a:cs typeface="Times New Roman"/>
              </a:rPr>
              <a:t> = 1 eV</a:t>
            </a:r>
          </a:p>
          <a:p>
            <a:pPr marL="285750" indent="-285750">
              <a:buFont typeface="Wingdings" panose="05000000000000000000" pitchFamily="2" charset="2"/>
              <a:buChar char="§"/>
            </a:pPr>
            <a:r>
              <a:rPr lang="de-DE" dirty="0" smtClean="0">
                <a:latin typeface="Times New Roman"/>
                <a:cs typeface="Times New Roman"/>
              </a:rPr>
              <a:t>2 </a:t>
            </a:r>
            <a:r>
              <a:rPr lang="en-US" dirty="0" smtClean="0">
                <a:latin typeface="Times New Roman"/>
                <a:cs typeface="Times New Roman"/>
              </a:rPr>
              <a:t>excitations per macro pulse</a:t>
            </a:r>
          </a:p>
          <a:p>
            <a:pPr marL="285750" indent="-285750">
              <a:buFont typeface="Wingdings" panose="05000000000000000000" pitchFamily="2" charset="2"/>
              <a:buChar char="§"/>
            </a:pPr>
            <a:r>
              <a:rPr lang="en-US" dirty="0" smtClean="0">
                <a:latin typeface="Times New Roman"/>
                <a:cs typeface="Times New Roman"/>
              </a:rPr>
              <a:t>0.6 photons per macro pulse in detector</a:t>
            </a:r>
          </a:p>
          <a:p>
            <a:pPr marL="285750" indent="-285750">
              <a:buFont typeface="Wingdings" panose="05000000000000000000" pitchFamily="2" charset="2"/>
              <a:buChar char="§"/>
            </a:pPr>
            <a:r>
              <a:rPr lang="en-US" dirty="0" smtClean="0">
                <a:latin typeface="Times New Roman"/>
                <a:cs typeface="Times New Roman"/>
              </a:rPr>
              <a:t>pp-count rate 6 Hz</a:t>
            </a:r>
          </a:p>
          <a:p>
            <a:pPr marL="285750" indent="-285750">
              <a:buFont typeface="Wingdings" panose="05000000000000000000" pitchFamily="2" charset="2"/>
              <a:buChar char="§"/>
            </a:pPr>
            <a:r>
              <a:rPr lang="en-US" dirty="0" smtClean="0">
                <a:latin typeface="Times New Roman"/>
                <a:cs typeface="Times New Roman"/>
              </a:rPr>
              <a:t>1000 counts per 3 min</a:t>
            </a:r>
            <a:endParaRPr lang="en-US" dirty="0">
              <a:latin typeface="Times New Roman" panose="02020603050405020304" pitchFamily="18" charset="0"/>
              <a:cs typeface="Times New Roman" panose="02020603050405020304" pitchFamily="18" charset="0"/>
            </a:endParaRPr>
          </a:p>
        </p:txBody>
      </p:sp>
      <p:sp>
        <p:nvSpPr>
          <p:cNvPr id="4" name="Textfeld 3"/>
          <p:cNvSpPr txBox="1"/>
          <p:nvPr/>
        </p:nvSpPr>
        <p:spPr>
          <a:xfrm>
            <a:off x="6552000" y="4680000"/>
            <a:ext cx="2358338" cy="1477328"/>
          </a:xfrm>
          <a:prstGeom prst="rect">
            <a:avLst/>
          </a:prstGeom>
          <a:noFill/>
        </p:spPr>
        <p:txBody>
          <a:bodyPr wrap="none" rtlCol="0">
            <a:spAutoFit/>
          </a:bodyPr>
          <a:lstStyle/>
          <a:p>
            <a:r>
              <a:rPr lang="de-DE" dirty="0" smtClean="0">
                <a:latin typeface="Times New Roman" panose="02020603050405020304" pitchFamily="18" charset="0"/>
                <a:cs typeface="Times New Roman" panose="02020603050405020304" pitchFamily="18" charset="0"/>
              </a:rPr>
              <a:t>8 </a:t>
            </a:r>
            <a:r>
              <a:rPr lang="en-US" dirty="0" err="1" smtClean="0">
                <a:latin typeface="Times New Roman" panose="02020603050405020304" pitchFamily="18" charset="0"/>
                <a:cs typeface="Times New Roman" panose="02020603050405020304" pitchFamily="18" charset="0"/>
              </a:rPr>
              <a:t>HPGe</a:t>
            </a:r>
            <a:r>
              <a:rPr lang="en-US" dirty="0" smtClean="0">
                <a:latin typeface="Times New Roman" panose="02020603050405020304" pitchFamily="18" charset="0"/>
                <a:cs typeface="Times New Roman" panose="02020603050405020304" pitchFamily="18" charset="0"/>
              </a:rPr>
              <a:t> detectors</a:t>
            </a:r>
          </a:p>
          <a:p>
            <a:r>
              <a:rPr lang="de-DE" dirty="0" smtClean="0">
                <a:latin typeface="Times New Roman" panose="02020603050405020304" pitchFamily="18" charset="0"/>
                <a:cs typeface="Times New Roman" panose="02020603050405020304" pitchFamily="18" charset="0"/>
              </a:rPr>
              <a:t>2 </a:t>
            </a:r>
            <a:r>
              <a:rPr lang="en-US" dirty="0" smtClean="0">
                <a:latin typeface="Times New Roman" panose="02020603050405020304" pitchFamily="18" charset="0"/>
                <a:cs typeface="Times New Roman" panose="02020603050405020304" pitchFamily="18" charset="0"/>
              </a:rPr>
              <a:t>rings at 90</a:t>
            </a:r>
            <a:r>
              <a:rPr lang="en-US" baseline="30000" dirty="0" smtClean="0">
                <a:latin typeface="Times New Roman" panose="02020603050405020304" pitchFamily="18" charset="0"/>
                <a:cs typeface="Times New Roman" panose="02020603050405020304" pitchFamily="18" charset="0"/>
              </a:rPr>
              <a:t>0</a:t>
            </a:r>
            <a:r>
              <a:rPr lang="en-US" dirty="0" smtClean="0">
                <a:latin typeface="Times New Roman" panose="02020603050405020304" pitchFamily="18" charset="0"/>
                <a:cs typeface="Times New Roman" panose="02020603050405020304" pitchFamily="18" charset="0"/>
              </a:rPr>
              <a:t> and 127</a:t>
            </a:r>
            <a:r>
              <a:rPr lang="en-US" baseline="30000" dirty="0" smtClean="0">
                <a:latin typeface="Times New Roman" panose="02020603050405020304" pitchFamily="18" charset="0"/>
                <a:cs typeface="Times New Roman" panose="02020603050405020304" pitchFamily="18" charset="0"/>
              </a:rPr>
              <a:t>0</a:t>
            </a:r>
          </a:p>
          <a:p>
            <a:r>
              <a:rPr lang="en-US" dirty="0" err="1" smtClean="0">
                <a:latin typeface="Times New Roman" panose="02020603050405020304" pitchFamily="18" charset="0"/>
                <a:cs typeface="Times New Roman" panose="02020603050405020304" pitchFamily="18" charset="0"/>
              </a:rPr>
              <a:t>ε</a:t>
            </a:r>
            <a:r>
              <a:rPr lang="en-US" baseline="-25000" dirty="0" err="1" smtClean="0">
                <a:latin typeface="Times New Roman" panose="02020603050405020304" pitchFamily="18" charset="0"/>
                <a:cs typeface="Times New Roman" panose="02020603050405020304" pitchFamily="18" charset="0"/>
              </a:rPr>
              <a:t>rel</a:t>
            </a:r>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HPGe</a:t>
            </a:r>
            <a:r>
              <a:rPr lang="en-US" dirty="0" smtClean="0">
                <a:latin typeface="Times New Roman" panose="02020603050405020304" pitchFamily="18" charset="0"/>
                <a:cs typeface="Times New Roman" panose="02020603050405020304" pitchFamily="18" charset="0"/>
              </a:rPr>
              <a:t>) = 100%</a:t>
            </a:r>
          </a:p>
          <a:p>
            <a:r>
              <a:rPr lang="en-US" dirty="0" smtClean="0">
                <a:latin typeface="Times New Roman" panose="02020603050405020304" pitchFamily="18" charset="0"/>
                <a:cs typeface="Times New Roman" panose="02020603050405020304" pitchFamily="18" charset="0"/>
              </a:rPr>
              <a:t>solid angle ~ 1%</a:t>
            </a:r>
          </a:p>
          <a:p>
            <a:r>
              <a:rPr lang="en-US" dirty="0" err="1" smtClean="0">
                <a:latin typeface="Times New Roman" panose="02020603050405020304" pitchFamily="18" charset="0"/>
                <a:cs typeface="Times New Roman" panose="02020603050405020304" pitchFamily="18" charset="0"/>
              </a:rPr>
              <a:t>photopeak</a:t>
            </a:r>
            <a:r>
              <a:rPr lang="en-US" dirty="0" smtClean="0">
                <a:latin typeface="Times New Roman" panose="02020603050405020304" pitchFamily="18" charset="0"/>
                <a:cs typeface="Times New Roman" panose="02020603050405020304" pitchFamily="18" charset="0"/>
              </a:rPr>
              <a:t> </a:t>
            </a:r>
            <a:r>
              <a:rPr lang="el-GR" dirty="0" smtClean="0">
                <a:latin typeface="Times New Roman"/>
                <a:cs typeface="Times New Roman"/>
              </a:rPr>
              <a:t>ε</a:t>
            </a:r>
            <a:r>
              <a:rPr lang="de-DE" baseline="-25000" dirty="0" smtClean="0">
                <a:latin typeface="Times New Roman"/>
                <a:cs typeface="Times New Roman"/>
              </a:rPr>
              <a:t>pp</a:t>
            </a:r>
            <a:r>
              <a:rPr lang="de-DE" dirty="0" smtClean="0">
                <a:latin typeface="Times New Roman"/>
                <a:cs typeface="Times New Roman"/>
              </a:rPr>
              <a:t> ~ 3%</a:t>
            </a:r>
            <a:endParaRPr lang="de-DE" dirty="0">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 y="900000"/>
            <a:ext cx="3593783"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6000"/>
            <a:ext cx="970974" cy="58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00" y="4680000"/>
            <a:ext cx="1557143" cy="165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900000" y="4680000"/>
            <a:ext cx="2755883" cy="369332"/>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latin typeface="Times New Roman" panose="02020603050405020304" pitchFamily="18" charset="0"/>
                <a:cs typeface="Times New Roman" panose="02020603050405020304" pitchFamily="18" charset="0"/>
              </a:rPr>
              <a:t>narrow band width 0.5%</a:t>
            </a:r>
            <a:endParaRPr lang="en-US"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33170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Nuclear Resonance Fluorescence</a:t>
            </a:r>
            <a:endParaRPr lang="en-US"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6000"/>
            <a:ext cx="970974" cy="58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2700000"/>
            <a:ext cx="7352382" cy="297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900000" y="1440000"/>
            <a:ext cx="7661072" cy="369332"/>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latin typeface="Times New Roman" panose="02020603050405020304" pitchFamily="18" charset="0"/>
                <a:cs typeface="Times New Roman" panose="02020603050405020304" pitchFamily="18" charset="0"/>
              </a:rPr>
              <a:t>narrow bandwidth allows selective excitation and detection of decay channels</a:t>
            </a:r>
            <a:endParaRPr lang="en-US"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4203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Nuclear Resonance Fluorescence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720000"/>
            <a:ext cx="699516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40000" y="5580000"/>
            <a:ext cx="8172480" cy="646331"/>
          </a:xfrm>
          <a:prstGeom prst="rect">
            <a:avLst/>
          </a:prstGeom>
          <a:solidFill>
            <a:srgbClr val="FFFF00"/>
          </a:solidFill>
        </p:spPr>
        <p:txBody>
          <a:bodyPr wrap="square" rtlCol="0">
            <a:spAutoFit/>
          </a:bodyPr>
          <a:lstStyle/>
          <a:p>
            <a:r>
              <a:rPr lang="en-US" dirty="0" smtClean="0">
                <a:latin typeface="Times New Roman" panose="02020603050405020304" pitchFamily="18" charset="0"/>
                <a:cs typeface="Times New Roman" panose="02020603050405020304" pitchFamily="18" charset="0"/>
              </a:rPr>
              <a:t>Nuclear Resonance Fluorescence (NRF) is analogous to atomic resonance fluorescence but depends upon the number of protons AND the number of neutrons in the nucleus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74803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Deformation and Scissors Mode</a:t>
            </a:r>
            <a:endParaRPr lang="en-US"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6000"/>
            <a:ext cx="970974" cy="58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000" y="1980000"/>
            <a:ext cx="7181850"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2160000" y="1080000"/>
            <a:ext cx="3313728" cy="369332"/>
          </a:xfrm>
          <a:prstGeom prst="rect">
            <a:avLst/>
          </a:prstGeom>
          <a:noFill/>
        </p:spPr>
        <p:txBody>
          <a:bodyPr wrap="none" rtlCol="0">
            <a:spAutoFit/>
          </a:bodyPr>
          <a:lstStyle/>
          <a:p>
            <a:pPr marL="285750" indent="-285750">
              <a:buFont typeface="Wingdings" panose="05000000000000000000" pitchFamily="2" charset="2"/>
              <a:buChar char="v"/>
            </a:pPr>
            <a:r>
              <a:rPr lang="en-US" b="1" dirty="0" smtClean="0">
                <a:solidFill>
                  <a:srgbClr val="0000CC"/>
                </a:solidFill>
                <a:latin typeface="Times New Roman" panose="02020603050405020304" pitchFamily="18" charset="0"/>
                <a:cs typeface="Times New Roman" panose="02020603050405020304" pitchFamily="18" charset="0"/>
              </a:rPr>
              <a:t>Decay to intrinsic excitations</a:t>
            </a:r>
            <a:endParaRPr lang="en-US"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209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Low energy photon scattering at S-DALINAC</a:t>
            </a:r>
            <a:endParaRPr lang="en-US" dirty="0"/>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260000"/>
            <a:ext cx="7000001" cy="390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8000" y="648000"/>
            <a:ext cx="1170534" cy="53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4427984" y="5580000"/>
            <a:ext cx="2600327" cy="523220"/>
          </a:xfrm>
          <a:prstGeom prst="rect">
            <a:avLst/>
          </a:prstGeom>
          <a:noFill/>
        </p:spPr>
        <p:txBody>
          <a:bodyPr wrap="none" rtlCol="0">
            <a:spAutoFit/>
          </a:bodyPr>
          <a:lstStyle/>
          <a:p>
            <a:pPr marL="285750" indent="-285750">
              <a:buFont typeface="Wingdings" panose="05000000000000000000" pitchFamily="2" charset="2"/>
              <a:buChar char="Ø"/>
            </a:pPr>
            <a:r>
              <a:rPr lang="en-US" sz="1400" dirty="0" smtClean="0">
                <a:solidFill>
                  <a:srgbClr val="0000CC"/>
                </a:solidFill>
                <a:latin typeface="Times New Roman" panose="02020603050405020304" pitchFamily="18" charset="0"/>
                <a:cs typeface="Times New Roman" panose="02020603050405020304" pitchFamily="18" charset="0"/>
              </a:rPr>
              <a:t>“white“ photon spectrum</a:t>
            </a:r>
          </a:p>
          <a:p>
            <a:pPr marL="285750" indent="-285750">
              <a:buFont typeface="Wingdings" panose="05000000000000000000" pitchFamily="2" charset="2"/>
              <a:buChar char="Ø"/>
            </a:pPr>
            <a:r>
              <a:rPr lang="en-US" sz="1400" dirty="0" smtClean="0">
                <a:solidFill>
                  <a:srgbClr val="0000CC"/>
                </a:solidFill>
                <a:latin typeface="Times New Roman" panose="02020603050405020304" pitchFamily="18" charset="0"/>
                <a:cs typeface="Times New Roman" panose="02020603050405020304" pitchFamily="18" charset="0"/>
              </a:rPr>
              <a:t>wide energy region examined</a:t>
            </a:r>
            <a:endParaRPr lang="en-US" sz="14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52996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Absorption processes</a:t>
            </a:r>
            <a:endParaRPr lang="en-US" dirty="0"/>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000" y="576000"/>
            <a:ext cx="1872854" cy="86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00" y="1512000"/>
            <a:ext cx="8880477" cy="491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936934"/>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enutzerdefiniert 1">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4425</Words>
  <Application>Microsoft Office PowerPoint</Application>
  <PresentationFormat>Bildschirmpräsentation (4:3)</PresentationFormat>
  <Paragraphs>459</Paragraphs>
  <Slides>70</Slides>
  <Notes>65</Notes>
  <HiddenSlides>5</HiddenSlides>
  <MMClips>0</MMClips>
  <ScaleCrop>false</ScaleCrop>
  <HeadingPairs>
    <vt:vector size="4" baseType="variant">
      <vt:variant>
        <vt:lpstr>Design</vt:lpstr>
      </vt:variant>
      <vt:variant>
        <vt:i4>1</vt:i4>
      </vt:variant>
      <vt:variant>
        <vt:lpstr>Folientitel</vt:lpstr>
      </vt:variant>
      <vt:variant>
        <vt:i4>70</vt:i4>
      </vt:variant>
    </vt:vector>
  </HeadingPairs>
  <TitlesOfParts>
    <vt:vector size="71" baseType="lpstr">
      <vt:lpstr>Larissa</vt:lpstr>
      <vt:lpstr>Photons in the universe</vt:lpstr>
      <vt:lpstr>Photons in the universe</vt:lpstr>
      <vt:lpstr>Element production on the sun</vt:lpstr>
      <vt:lpstr>Spectral lines of hydrogen</vt:lpstr>
      <vt:lpstr>Element production on the sun</vt:lpstr>
      <vt:lpstr>Spectral analysis</vt:lpstr>
      <vt:lpstr>Nuclear Resonance Fluorescence</vt:lpstr>
      <vt:lpstr>Low energy photon scattering at S-DALINAC</vt:lpstr>
      <vt:lpstr>Absorption processes</vt:lpstr>
      <vt:lpstr>Principle of measurement and self absorption</vt:lpstr>
      <vt:lpstr>First γγ-coincidences in a γ-beam</vt:lpstr>
      <vt:lpstr>First γγ-coincidences in a γ-beam</vt:lpstr>
      <vt:lpstr>First γγ-coincidences in a γ-beam</vt:lpstr>
      <vt:lpstr>PowerPoint-Präsentation</vt:lpstr>
      <vt:lpstr>What is synchrotron radiation?</vt:lpstr>
      <vt:lpstr>Properties of Synchrotron Radiation: Radiation Spectrum</vt:lpstr>
      <vt:lpstr>Discovery of X-rays ~100 years ago</vt:lpstr>
      <vt:lpstr>Synchrotron Radiation</vt:lpstr>
      <vt:lpstr>Discovery of Synchrotron Radiation ~50 years ago</vt:lpstr>
      <vt:lpstr>Radiation from moving charges</vt:lpstr>
      <vt:lpstr>Properties of Synchrotron Radiation: Angular Distribution</vt:lpstr>
      <vt:lpstr>Synchrotron radiation from relativistic electrons</vt:lpstr>
      <vt:lpstr>Synchrotron radiation from relativistic electrons</vt:lpstr>
      <vt:lpstr>Radiation Patterns when v approaches c</vt:lpstr>
      <vt:lpstr>Synchrotron Radiation</vt:lpstr>
      <vt:lpstr>Synchrotron Radiation Power and Energy Loss for Electrons</vt:lpstr>
      <vt:lpstr>Synchrotron Radiation Photon Numbers</vt:lpstr>
      <vt:lpstr>Some useful formulas for synchrotron radiation</vt:lpstr>
      <vt:lpstr>Accelerator Synchrotron Sources</vt:lpstr>
      <vt:lpstr>Bright and powerful X-rays from relativistic electrons</vt:lpstr>
      <vt:lpstr>Layout of a synchrotron radiation source</vt:lpstr>
      <vt:lpstr>Synchrotron Light Sources</vt:lpstr>
      <vt:lpstr>Synchrotron Radiation Spectrum</vt:lpstr>
      <vt:lpstr>Synchrotron Radiation Spectrum</vt:lpstr>
      <vt:lpstr>Insertion Devices</vt:lpstr>
      <vt:lpstr>Three Forms of Synchrotron Radiation</vt:lpstr>
      <vt:lpstr>An Undulator up close</vt:lpstr>
      <vt:lpstr>Undulator Radiation</vt:lpstr>
      <vt:lpstr>How to characterize the properties of a synchrotron radiation source?</vt:lpstr>
      <vt:lpstr>Brilliance</vt:lpstr>
      <vt:lpstr>Layout of a synchrotron radiation source</vt:lpstr>
      <vt:lpstr>Applications</vt:lpstr>
      <vt:lpstr>Protein Crystallography</vt:lpstr>
      <vt:lpstr>Bragg Scattering in Crystals</vt:lpstr>
      <vt:lpstr>Imaging of magnetic domains</vt:lpstr>
      <vt:lpstr>PowerPoint-Präsentation</vt:lpstr>
      <vt:lpstr>Future experiments with Synchrotron Radiation</vt:lpstr>
      <vt:lpstr>Future experiments with Synchrotron Radiation</vt:lpstr>
      <vt:lpstr>New radiation sources</vt:lpstr>
      <vt:lpstr>New radiation sources</vt:lpstr>
      <vt:lpstr>X-ray free electron laser</vt:lpstr>
      <vt:lpstr>Free Electron Laser (FEL) Principle</vt:lpstr>
      <vt:lpstr>PowerPoint-Präsentation</vt:lpstr>
      <vt:lpstr>Total power received by Earth from the Sun</vt:lpstr>
      <vt:lpstr>Compton scattering and inverse Compton scattering</vt:lpstr>
      <vt:lpstr>Inverse Compton scattering</vt:lpstr>
      <vt:lpstr>Laser Compton backscattering</vt:lpstr>
      <vt:lpstr>Gamma rays resulting after inverse Compton scattering</vt:lpstr>
      <vt:lpstr>Scattered photons in collision</vt:lpstr>
      <vt:lpstr>Thomson Scattering</vt:lpstr>
      <vt:lpstr>Thomson Scattering</vt:lpstr>
      <vt:lpstr>Scattered photons in collision</vt:lpstr>
      <vt:lpstr>Laser Compton backscattering</vt:lpstr>
      <vt:lpstr>Inverse Compton scattering of laser light</vt:lpstr>
      <vt:lpstr>Gamma rays resulting after inverse Compton scattering</vt:lpstr>
      <vt:lpstr>Extreme Light Infrastructure – Nuclear Physics</vt:lpstr>
      <vt:lpstr>Nuclear Resonance Fluorescence</vt:lpstr>
      <vt:lpstr>Nuclear Resonance Fluorescence</vt:lpstr>
      <vt:lpstr>Nuclear Resonance Fluorescence</vt:lpstr>
      <vt:lpstr>Deformation and Scissors Mode</vt:lpstr>
    </vt:vector>
  </TitlesOfParts>
  <Company>GSI Helmholzzentrum für Schwerionenforschung 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Hans</dc:creator>
  <cp:lastModifiedBy>Hans</cp:lastModifiedBy>
  <cp:revision>503</cp:revision>
  <dcterms:created xsi:type="dcterms:W3CDTF">2016-04-06T12:04:03Z</dcterms:created>
  <dcterms:modified xsi:type="dcterms:W3CDTF">2017-11-15T05:45:05Z</dcterms:modified>
</cp:coreProperties>
</file>