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2" r:id="rId2"/>
    <p:sldId id="321"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66DAA65-F73B-4F09-A332-B8CE9BBF5C06}">
          <p14:sldIdLst>
            <p14:sldId id="302"/>
            <p14:sldId id="321"/>
            <p14:sldId id="303"/>
            <p14:sldId id="304"/>
            <p14:sldId id="305"/>
            <p14:sldId id="306"/>
            <p14:sldId id="307"/>
            <p14:sldId id="308"/>
            <p14:sldId id="309"/>
            <p14:sldId id="310"/>
            <p14:sldId id="311"/>
            <p14:sldId id="312"/>
            <p14:sldId id="313"/>
            <p14:sldId id="314"/>
            <p14:sldId id="315"/>
            <p14:sldId id="316"/>
            <p14:sldId id="317"/>
            <p14:sldId id="318"/>
            <p14:sldId id="319"/>
            <p14:sldId id="3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660066"/>
    <a:srgbClr val="E6E6E6"/>
    <a:srgbClr val="EAEAEA"/>
    <a:srgbClr val="DDDDDD"/>
    <a:srgbClr val="C4C4C4"/>
    <a:srgbClr val="C0C0C0"/>
    <a:srgbClr val="00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34" autoAdjust="0"/>
  </p:normalViewPr>
  <p:slideViewPr>
    <p:cSldViewPr>
      <p:cViewPr>
        <p:scale>
          <a:sx n="70" d="100"/>
          <a:sy n="70" d="100"/>
        </p:scale>
        <p:origin x="-34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11/12/2017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10</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11</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12</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13</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14</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15</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16</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17</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18</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19</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2</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20</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3</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4</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5</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6</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7</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8</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1C0D2-4A20-405A-935D-4D0A5B51E87F}" type="slidenum">
              <a:rPr lang="en-US" altLang="de-DE">
                <a:solidFill>
                  <a:prstClr val="black"/>
                </a:solidFill>
              </a:rPr>
              <a:pPr/>
              <a:t>9</a:t>
            </a:fld>
            <a:endParaRPr lang="en-US" altLang="de-DE" dirty="0">
              <a:solidFill>
                <a:prstClr val="black"/>
              </a:solidFill>
            </a:endParaRPr>
          </a:p>
        </p:txBody>
      </p:sp>
      <p:sp>
        <p:nvSpPr>
          <p:cNvPr id="2656258" name="Rectangle 2"/>
          <p:cNvSpPr>
            <a:spLocks noGrp="1" noRot="1" noChangeAspect="1" noChangeArrowheads="1" noTextEdit="1"/>
          </p:cNvSpPr>
          <p:nvPr>
            <p:ph type="sldImg"/>
          </p:nvPr>
        </p:nvSpPr>
        <p:spPr>
          <a:xfrm>
            <a:off x="1187450" y="706438"/>
            <a:ext cx="4519613" cy="3389312"/>
          </a:xfrm>
          <a:ln/>
        </p:spPr>
      </p:sp>
      <p:sp>
        <p:nvSpPr>
          <p:cNvPr id="2656259" name="Rectangle 3"/>
          <p:cNvSpPr>
            <a:spLocks noGrp="1" noChangeArrowheads="1"/>
          </p:cNvSpPr>
          <p:nvPr>
            <p:ph type="body" idx="1"/>
          </p:nvPr>
        </p:nvSpPr>
        <p:spPr>
          <a:xfrm>
            <a:off x="929521" y="4377578"/>
            <a:ext cx="5034537" cy="4095153"/>
          </a:xfrm>
        </p:spPr>
        <p:txBody>
          <a:bodyPr/>
          <a:lstStyle/>
          <a:p>
            <a:endParaRPr lang="de-DE" alt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12.11.2017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2017</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smtClean="0">
                <a:solidFill>
                  <a:srgbClr val="FF0000"/>
                </a:solidFill>
              </a:rPr>
              <a:t>Indian Institute of Technology Ropar</a:t>
            </a: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osmosmagazin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rsccnuclearcable.com/capabilities.htm"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9.gif"/><Relationship Id="rId7"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Ion Implantation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0003"/>
            <a:ext cx="2857500" cy="247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0" y="1260000"/>
            <a:ext cx="2436993" cy="24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000" y="1260000"/>
            <a:ext cx="2207556" cy="24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080000" y="4140000"/>
            <a:ext cx="6468437" cy="369332"/>
          </a:xfrm>
          <a:prstGeom prst="rect">
            <a:avLst/>
          </a:prstGeom>
          <a:noFill/>
        </p:spPr>
        <p:txBody>
          <a:bodyPr wrap="none" rtlCol="0">
            <a:spAutoFit/>
          </a:bodyPr>
          <a:lstStyle/>
          <a:p>
            <a:r>
              <a:rPr lang="en-US" dirty="0" smtClean="0"/>
              <a:t>Electrostatic accelerators are used to deposit ions in semiconductors</a:t>
            </a:r>
            <a:endParaRPr lang="en-US" dirty="0"/>
          </a:p>
        </p:txBody>
      </p:sp>
    </p:spTree>
    <p:extLst>
      <p:ext uri="{BB962C8B-B14F-4D97-AF65-F5344CB8AC3E}">
        <p14:creationId xmlns:p14="http://schemas.microsoft.com/office/powerpoint/2010/main" val="18174155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m 5"/>
          <p:cNvSpPr/>
          <p:nvPr/>
        </p:nvSpPr>
        <p:spPr>
          <a:xfrm rot="-900000">
            <a:off x="3992935" y="3662305"/>
            <a:ext cx="4644000" cy="162000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0" y="0"/>
            <a:ext cx="9144000" cy="554400"/>
          </a:xfrm>
        </p:spPr>
        <p:txBody>
          <a:bodyPr/>
          <a:lstStyle/>
          <a:p>
            <a:r>
              <a:rPr lang="en-US" dirty="0" smtClean="0"/>
              <a:t>Unblocking oil pipes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000" y="720000"/>
            <a:ext cx="2857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0" y="3600000"/>
            <a:ext cx="27813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20001" y="900000"/>
            <a:ext cx="4932120" cy="2308324"/>
          </a:xfrm>
          <a:prstGeom prst="rect">
            <a:avLst/>
          </a:prstGeom>
          <a:noFill/>
        </p:spPr>
        <p:txBody>
          <a:bodyPr wrap="square" rtlCol="0">
            <a:spAutoFit/>
          </a:bodyPr>
          <a:lstStyle/>
          <a:p>
            <a:pPr marL="285750" indent="-285750">
              <a:buFont typeface="Wingdings" panose="05000000000000000000" pitchFamily="2" charset="2"/>
              <a:buChar char="§"/>
            </a:pPr>
            <a:r>
              <a:rPr lang="en-US" b="1" i="1" dirty="0" err="1" smtClean="0"/>
              <a:t>Asphaltenes</a:t>
            </a:r>
            <a:r>
              <a:rPr lang="en-US" dirty="0" smtClean="0"/>
              <a:t> are a complex mixture of molecules that can sometimes block oil pipes.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Research to more easily </a:t>
            </a:r>
            <a:r>
              <a:rPr lang="en-US" b="1" i="1" dirty="0" smtClean="0"/>
              <a:t>predict</a:t>
            </a:r>
            <a:r>
              <a:rPr lang="en-US" dirty="0" smtClean="0"/>
              <a:t> and </a:t>
            </a:r>
            <a:r>
              <a:rPr lang="en-US" b="1" i="1" dirty="0" smtClean="0"/>
              <a:t>prepare</a:t>
            </a:r>
            <a:r>
              <a:rPr lang="en-US" dirty="0" smtClean="0"/>
              <a:t> for the formation of </a:t>
            </a:r>
            <a:r>
              <a:rPr lang="en-US" dirty="0" err="1" smtClean="0"/>
              <a:t>asphaltene</a:t>
            </a:r>
            <a:r>
              <a:rPr lang="en-US" dirty="0" smtClean="0"/>
              <a:t> deposits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Result in </a:t>
            </a:r>
            <a:r>
              <a:rPr lang="en-US" b="1" i="1" dirty="0" smtClean="0"/>
              <a:t>fewer blockages </a:t>
            </a:r>
            <a:r>
              <a:rPr lang="en-US" dirty="0" smtClean="0"/>
              <a:t>and </a:t>
            </a:r>
            <a:r>
              <a:rPr lang="en-US" b="1" i="1" dirty="0" smtClean="0"/>
              <a:t>big savings </a:t>
            </a:r>
            <a:r>
              <a:rPr lang="en-US" dirty="0" smtClean="0"/>
              <a:t>for the oil industry.</a:t>
            </a:r>
            <a:endParaRPr lang="en-US" dirty="0"/>
          </a:p>
        </p:txBody>
      </p:sp>
      <p:sp>
        <p:nvSpPr>
          <p:cNvPr id="5" name="Textfeld 4"/>
          <p:cNvSpPr txBox="1"/>
          <p:nvPr/>
        </p:nvSpPr>
        <p:spPr>
          <a:xfrm rot="-900000">
            <a:off x="4355976" y="3600000"/>
            <a:ext cx="4032448" cy="1661993"/>
          </a:xfrm>
          <a:prstGeom prst="rect">
            <a:avLst/>
          </a:prstGeom>
          <a:noFill/>
        </p:spPr>
        <p:txBody>
          <a:bodyPr wrap="square" rtlCol="0">
            <a:spAutoFit/>
          </a:bodyPr>
          <a:lstStyle/>
          <a:p>
            <a:r>
              <a:rPr lang="en-US" dirty="0" smtClean="0"/>
              <a:t>“ISIS allowed to understand more clearly how </a:t>
            </a:r>
            <a:r>
              <a:rPr lang="en-US" dirty="0" err="1" smtClean="0"/>
              <a:t>asphaltenes</a:t>
            </a:r>
            <a:r>
              <a:rPr lang="en-US" dirty="0" smtClean="0"/>
              <a:t> aggregate, an important observation from a flow assurance point of view and should allow more efficient extraction of hydrocarbons in the future.”</a:t>
            </a:r>
          </a:p>
          <a:p>
            <a:r>
              <a:rPr lang="en-US" sz="1200" dirty="0" smtClean="0"/>
              <a:t>-Edo </a:t>
            </a:r>
            <a:r>
              <a:rPr lang="en-US" sz="1200" dirty="0" err="1" smtClean="0"/>
              <a:t>Boek</a:t>
            </a:r>
            <a:r>
              <a:rPr lang="en-US" sz="1200" dirty="0" smtClean="0"/>
              <a:t>, Schlumberger Cambridge Research</a:t>
            </a:r>
            <a:endParaRPr lang="en-US" sz="1200" dirty="0"/>
          </a:p>
        </p:txBody>
      </p:sp>
    </p:spTree>
    <p:extLst>
      <p:ext uri="{BB962C8B-B14F-4D97-AF65-F5344CB8AC3E}">
        <p14:creationId xmlns:p14="http://schemas.microsoft.com/office/powerpoint/2010/main" val="14364144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Stresses in Airbus A380 Wing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0" y="720003"/>
            <a:ext cx="4280535" cy="481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 y="4356000"/>
            <a:ext cx="46958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97" y="5760000"/>
            <a:ext cx="81153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360000" y="900000"/>
            <a:ext cx="4139992"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 </a:t>
            </a:r>
            <a:r>
              <a:rPr lang="en-US" sz="1600" b="1" i="1" dirty="0" smtClean="0"/>
              <a:t>Aircraft manufacturer Airbus has used ISIS since 2006</a:t>
            </a:r>
          </a:p>
          <a:p>
            <a:pPr marL="285750" indent="-285750">
              <a:buFont typeface="Wingdings" panose="05000000000000000000" pitchFamily="2" charset="2"/>
              <a:buChar char="§"/>
            </a:pPr>
            <a:r>
              <a:rPr lang="en-US" sz="1600" dirty="0" smtClean="0"/>
              <a:t>Research into </a:t>
            </a:r>
            <a:r>
              <a:rPr lang="en-US" sz="1600" b="1" i="1" dirty="0" smtClean="0"/>
              <a:t>aluminum alloy weld integrity </a:t>
            </a:r>
            <a:r>
              <a:rPr lang="en-US" sz="1600" dirty="0" smtClean="0"/>
              <a:t>for aircraft programs</a:t>
            </a:r>
          </a:p>
          <a:p>
            <a:pPr marL="285750" indent="-285750">
              <a:buFont typeface="Wingdings" panose="05000000000000000000" pitchFamily="2" charset="2"/>
              <a:buChar char="§"/>
            </a:pPr>
            <a:r>
              <a:rPr lang="en-US" sz="1600" b="1" i="1" dirty="0" smtClean="0"/>
              <a:t>Residual stresses </a:t>
            </a:r>
            <a:r>
              <a:rPr lang="en-US" sz="1600" dirty="0" smtClean="0"/>
              <a:t>from welding cause weaknesses and possibility of cracks</a:t>
            </a:r>
          </a:p>
          <a:p>
            <a:pPr marL="285750" indent="-285750">
              <a:buFont typeface="Wingdings" panose="05000000000000000000" pitchFamily="2" charset="2"/>
              <a:buChar char="§"/>
            </a:pPr>
            <a:r>
              <a:rPr lang="en-US" sz="1600" dirty="0" smtClean="0"/>
              <a:t>ISIS </a:t>
            </a:r>
            <a:r>
              <a:rPr lang="en-US" sz="1600" b="1" i="1" dirty="0" smtClean="0"/>
              <a:t>neutrons look deep inside engineering components </a:t>
            </a:r>
            <a:r>
              <a:rPr lang="en-US" sz="1600" dirty="0" smtClean="0"/>
              <a:t>to measure stress fields</a:t>
            </a:r>
            <a:endParaRPr lang="en-US" sz="1600" dirty="0"/>
          </a:p>
        </p:txBody>
      </p:sp>
    </p:spTree>
    <p:extLst>
      <p:ext uri="{BB962C8B-B14F-4D97-AF65-F5344CB8AC3E}">
        <p14:creationId xmlns:p14="http://schemas.microsoft.com/office/powerpoint/2010/main" val="1638698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Understanding infant lung structure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00" y="720000"/>
            <a:ext cx="3048000"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3960000"/>
            <a:ext cx="38385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539552" y="900000"/>
            <a:ext cx="4896544"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Natural lung </a:t>
            </a:r>
            <a:r>
              <a:rPr lang="en-US" b="1" i="1" dirty="0" smtClean="0"/>
              <a:t>surfactant</a:t>
            </a:r>
            <a:r>
              <a:rPr lang="en-US" dirty="0" smtClean="0"/>
              <a:t> allows oxygen into bloodstream</a:t>
            </a:r>
          </a:p>
          <a:p>
            <a:pPr marL="285750" indent="-285750">
              <a:buFont typeface="Wingdings" panose="05000000000000000000" pitchFamily="2" charset="2"/>
              <a:buChar char="§"/>
            </a:pPr>
            <a:r>
              <a:rPr lang="en-US" dirty="0" smtClean="0"/>
              <a:t>Absence in </a:t>
            </a:r>
            <a:r>
              <a:rPr lang="en-US" b="1" i="1" dirty="0" smtClean="0"/>
              <a:t>premature babies </a:t>
            </a:r>
            <a:r>
              <a:rPr lang="en-US" dirty="0" smtClean="0"/>
              <a:t>causes </a:t>
            </a:r>
            <a:r>
              <a:rPr lang="en-US" b="1" i="1" dirty="0" smtClean="0"/>
              <a:t>breathing difficulties</a:t>
            </a:r>
          </a:p>
          <a:p>
            <a:pPr marL="285750" indent="-285750">
              <a:buFont typeface="Wingdings" panose="05000000000000000000" pitchFamily="2" charset="2"/>
              <a:buChar char="§"/>
            </a:pPr>
            <a:r>
              <a:rPr lang="en-US" dirty="0" smtClean="0"/>
              <a:t>ISIS mimicked change in lung capacity to discover how </a:t>
            </a:r>
            <a:r>
              <a:rPr lang="en-US" b="1" i="1" dirty="0" smtClean="0"/>
              <a:t>proteins</a:t>
            </a:r>
            <a:r>
              <a:rPr lang="en-US" dirty="0" smtClean="0"/>
              <a:t> and </a:t>
            </a:r>
            <a:r>
              <a:rPr lang="en-US" b="1" i="1" dirty="0" smtClean="0"/>
              <a:t>phospholipids act together</a:t>
            </a:r>
          </a:p>
          <a:p>
            <a:pPr marL="285750" indent="-285750">
              <a:buFont typeface="Wingdings" panose="05000000000000000000" pitchFamily="2" charset="2"/>
              <a:buChar char="§"/>
            </a:pPr>
            <a:r>
              <a:rPr lang="en-US" dirty="0" smtClean="0"/>
              <a:t>Helping to </a:t>
            </a:r>
            <a:r>
              <a:rPr lang="en-US" b="1" i="1" dirty="0" smtClean="0"/>
              <a:t>develop synthetic lung surfactants </a:t>
            </a:r>
            <a:r>
              <a:rPr lang="en-US" dirty="0" smtClean="0"/>
              <a:t>which can be more </a:t>
            </a:r>
            <a:r>
              <a:rPr lang="en-US" b="1" i="1" dirty="0" smtClean="0"/>
              <a:t>precisely targeted </a:t>
            </a:r>
            <a:r>
              <a:rPr lang="en-US" dirty="0" smtClean="0"/>
              <a:t>at clinical needs to help </a:t>
            </a:r>
            <a:r>
              <a:rPr lang="en-US" b="1" i="1" dirty="0" smtClean="0"/>
              <a:t>save babies’ lives</a:t>
            </a:r>
            <a:endParaRPr lang="en-US" b="1" i="1" dirty="0"/>
          </a:p>
        </p:txBody>
      </p:sp>
    </p:spTree>
    <p:extLst>
      <p:ext uri="{BB962C8B-B14F-4D97-AF65-F5344CB8AC3E}">
        <p14:creationId xmlns:p14="http://schemas.microsoft.com/office/powerpoint/2010/main" val="13104544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Fast neutron testing for semiconductor industry</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0000"/>
            <a:ext cx="181664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432" y="3068960"/>
            <a:ext cx="1433449"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960000"/>
            <a:ext cx="172657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040000"/>
            <a:ext cx="2462213"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000" y="720000"/>
            <a:ext cx="36385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539552" y="900000"/>
            <a:ext cx="4860447"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smtClean="0"/>
              <a:t>Atmospheric neutrons </a:t>
            </a:r>
            <a:r>
              <a:rPr lang="en-US" sz="1600" dirty="0" smtClean="0"/>
              <a:t>collide with microchips and </a:t>
            </a:r>
            <a:r>
              <a:rPr lang="en-US" sz="1600" b="1" i="1" dirty="0" smtClean="0"/>
              <a:t>upset microelectronic devices </a:t>
            </a:r>
            <a:r>
              <a:rPr lang="en-US" sz="1600" dirty="0" smtClean="0"/>
              <a:t>every few seconds</a:t>
            </a:r>
          </a:p>
          <a:p>
            <a:pPr marL="285750" indent="-285750">
              <a:buFont typeface="Wingdings" panose="05000000000000000000" pitchFamily="2" charset="2"/>
              <a:buChar char="§"/>
            </a:pPr>
            <a:r>
              <a:rPr lang="en-US" sz="1600" b="1" i="1" dirty="0" smtClean="0"/>
              <a:t>300 times </a:t>
            </a:r>
            <a:r>
              <a:rPr lang="en-US" sz="1600" dirty="0" smtClean="0"/>
              <a:t>greater effect </a:t>
            </a:r>
            <a:r>
              <a:rPr lang="en-US" sz="1600" b="1" i="1" dirty="0" smtClean="0"/>
              <a:t>at high altitude</a:t>
            </a:r>
          </a:p>
          <a:p>
            <a:pPr marL="285750" indent="-285750">
              <a:buFont typeface="Wingdings" panose="05000000000000000000" pitchFamily="2" charset="2"/>
              <a:buChar char="§"/>
            </a:pPr>
            <a:r>
              <a:rPr lang="en-US" sz="1600" b="1" i="1" dirty="0" smtClean="0"/>
              <a:t>ISIS enables manufacturers to mitigate against the problem </a:t>
            </a:r>
            <a:r>
              <a:rPr lang="en-US" sz="1600" dirty="0" smtClean="0"/>
              <a:t>of cosmic radiation</a:t>
            </a:r>
          </a:p>
          <a:p>
            <a:pPr marL="285750" indent="-285750">
              <a:buFont typeface="Wingdings" panose="05000000000000000000" pitchFamily="2" charset="2"/>
              <a:buChar char="§"/>
            </a:pPr>
            <a:r>
              <a:rPr lang="en-US" sz="1600" b="1" i="1" dirty="0" smtClean="0"/>
              <a:t>Increased confidence </a:t>
            </a:r>
            <a:r>
              <a:rPr lang="en-US" sz="1600" dirty="0" smtClean="0"/>
              <a:t>in the quality and safety of aerospace electronic systems</a:t>
            </a:r>
            <a:endParaRPr lang="en-US" sz="1600" dirty="0"/>
          </a:p>
        </p:txBody>
      </p:sp>
    </p:spTree>
    <p:extLst>
      <p:ext uri="{BB962C8B-B14F-4D97-AF65-F5344CB8AC3E}">
        <p14:creationId xmlns:p14="http://schemas.microsoft.com/office/powerpoint/2010/main" val="31624452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Cargo scanning</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720000"/>
            <a:ext cx="4495800" cy="233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00" y="3672000"/>
            <a:ext cx="2857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580000" y="720000"/>
            <a:ext cx="3168352" cy="2062103"/>
          </a:xfrm>
          <a:prstGeom prst="rect">
            <a:avLst/>
          </a:prstGeom>
          <a:noFill/>
        </p:spPr>
        <p:txBody>
          <a:bodyPr wrap="square" rtlCol="0">
            <a:spAutoFit/>
          </a:bodyPr>
          <a:lstStyle/>
          <a:p>
            <a:r>
              <a:rPr lang="en-US" sz="1600" dirty="0" smtClean="0"/>
              <a:t>Cargo containers scanned at ports or border crossing</a:t>
            </a:r>
          </a:p>
          <a:p>
            <a:endParaRPr lang="en-US" sz="1600" dirty="0"/>
          </a:p>
          <a:p>
            <a:r>
              <a:rPr lang="en-US" sz="1600" dirty="0" smtClean="0"/>
              <a:t>Accelerator-based sources of X-rays can be far more penetrating (6 MV) than Co-60 sources.</a:t>
            </a:r>
          </a:p>
          <a:p>
            <a:endParaRPr lang="en-US" sz="1600" dirty="0"/>
          </a:p>
          <a:p>
            <a:r>
              <a:rPr lang="en-US" sz="1600" dirty="0" smtClean="0"/>
              <a:t>Container must be scanned in 30 s.</a:t>
            </a:r>
            <a:endParaRPr lang="en-US" sz="1600"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00" y="4140000"/>
            <a:ext cx="5733098" cy="165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4969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Materials testing for fusion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240000"/>
            <a:ext cx="42862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40000" y="900000"/>
            <a:ext cx="8174234" cy="584775"/>
          </a:xfrm>
          <a:prstGeom prst="rect">
            <a:avLst/>
          </a:prstGeom>
          <a:noFill/>
        </p:spPr>
        <p:txBody>
          <a:bodyPr wrap="square" rtlCol="0">
            <a:spAutoFit/>
          </a:bodyPr>
          <a:lstStyle/>
          <a:p>
            <a:r>
              <a:rPr lang="en-US" sz="1600" dirty="0" smtClean="0"/>
              <a:t>“deuterium-tritium nuclear fusion reactions will generate neutron fluxes in the order of 10</a:t>
            </a:r>
            <a:r>
              <a:rPr lang="en-US" sz="1600" baseline="30000" dirty="0" smtClean="0"/>
              <a:t>18</a:t>
            </a:r>
            <a:r>
              <a:rPr lang="en-US" sz="1600" dirty="0" smtClean="0"/>
              <a:t> m</a:t>
            </a:r>
            <a:r>
              <a:rPr lang="en-US" sz="1600" baseline="30000" dirty="0" smtClean="0"/>
              <a:t>-2</a:t>
            </a:r>
            <a:r>
              <a:rPr lang="en-US" sz="1600" dirty="0" smtClean="0"/>
              <a:t>s</a:t>
            </a:r>
            <a:r>
              <a:rPr lang="en-US" sz="1600" baseline="30000" dirty="0" smtClean="0"/>
              <a:t>-1</a:t>
            </a:r>
            <a:r>
              <a:rPr lang="en-US" sz="1600" dirty="0" smtClean="0"/>
              <a:t> with an energy of 14.1 MeV that will collide with the first wall of the reactor vessel”</a:t>
            </a:r>
            <a:endParaRPr lang="en-US" sz="1600" dirty="0"/>
          </a:p>
        </p:txBody>
      </p:sp>
      <p:sp>
        <p:nvSpPr>
          <p:cNvPr id="5" name="Textfeld 4"/>
          <p:cNvSpPr txBox="1"/>
          <p:nvPr/>
        </p:nvSpPr>
        <p:spPr>
          <a:xfrm>
            <a:off x="2627784" y="2492896"/>
            <a:ext cx="4673074" cy="369332"/>
          </a:xfrm>
          <a:prstGeom prst="rect">
            <a:avLst/>
          </a:prstGeom>
          <a:noFill/>
        </p:spPr>
        <p:txBody>
          <a:bodyPr wrap="none" rtlCol="0">
            <a:spAutoFit/>
          </a:bodyPr>
          <a:lstStyle/>
          <a:p>
            <a:r>
              <a:rPr lang="en-US" dirty="0">
                <a:solidFill>
                  <a:srgbClr val="0000CC"/>
                </a:solidFill>
              </a:rPr>
              <a:t>I</a:t>
            </a:r>
            <a:r>
              <a:rPr lang="en-US" dirty="0" smtClean="0">
                <a:solidFill>
                  <a:srgbClr val="0000CC"/>
                </a:solidFill>
              </a:rPr>
              <a:t>nternational Fusion Material Irradiation Facility</a:t>
            </a:r>
            <a:endParaRPr lang="en-US" dirty="0">
              <a:solidFill>
                <a:srgbClr val="0000CC"/>
              </a:solidFill>
            </a:endParaRPr>
          </a:p>
        </p:txBody>
      </p:sp>
      <p:sp>
        <p:nvSpPr>
          <p:cNvPr id="6" name="Textfeld 5"/>
          <p:cNvSpPr txBox="1"/>
          <p:nvPr/>
        </p:nvSpPr>
        <p:spPr>
          <a:xfrm>
            <a:off x="540001" y="3240000"/>
            <a:ext cx="3599952" cy="2308324"/>
          </a:xfrm>
          <a:prstGeom prst="rect">
            <a:avLst/>
          </a:prstGeom>
          <a:noFill/>
        </p:spPr>
        <p:txBody>
          <a:bodyPr wrap="square" rtlCol="0">
            <a:spAutoFit/>
          </a:bodyPr>
          <a:lstStyle/>
          <a:p>
            <a:r>
              <a:rPr lang="en-US" sz="1600" dirty="0" smtClean="0"/>
              <a:t>40 MeV</a:t>
            </a:r>
          </a:p>
          <a:p>
            <a:r>
              <a:rPr lang="en-US" sz="1600" dirty="0" smtClean="0"/>
              <a:t>2∙125 mA </a:t>
            </a:r>
            <a:r>
              <a:rPr lang="en-US" sz="1600" dirty="0" err="1" smtClean="0"/>
              <a:t>linacs</a:t>
            </a:r>
            <a:endParaRPr lang="en-US" sz="1600" dirty="0" smtClean="0"/>
          </a:p>
          <a:p>
            <a:r>
              <a:rPr lang="en-US" sz="1600" dirty="0" smtClean="0"/>
              <a:t>CW deuterons, 5 MW each</a:t>
            </a:r>
          </a:p>
          <a:p>
            <a:r>
              <a:rPr lang="en-US" sz="1600" dirty="0"/>
              <a:t>B</a:t>
            </a:r>
            <a:r>
              <a:rPr lang="en-US" sz="1600" dirty="0" smtClean="0"/>
              <a:t>eams will overlap onto a liquid Li jet to create conditions similar to in a fusion reactor</a:t>
            </a:r>
          </a:p>
          <a:p>
            <a:endParaRPr lang="en-US" sz="1600" dirty="0"/>
          </a:p>
          <a:p>
            <a:r>
              <a:rPr lang="en-US" sz="1600" dirty="0" smtClean="0"/>
              <a:t>To de-risk IFMIF, first a test accelerator ‘</a:t>
            </a:r>
            <a:r>
              <a:rPr lang="en-US" sz="1600" dirty="0" err="1" smtClean="0"/>
              <a:t>LIPAc</a:t>
            </a:r>
            <a:r>
              <a:rPr lang="en-US" sz="1600" dirty="0" smtClean="0"/>
              <a:t>’ is being built</a:t>
            </a:r>
            <a:endParaRPr lang="en-US" sz="1600" dirty="0"/>
          </a:p>
        </p:txBody>
      </p:sp>
      <p:sp>
        <p:nvSpPr>
          <p:cNvPr id="7" name="Textfeld 6"/>
          <p:cNvSpPr txBox="1"/>
          <p:nvPr/>
        </p:nvSpPr>
        <p:spPr>
          <a:xfrm>
            <a:off x="4428000" y="5760000"/>
            <a:ext cx="4420441" cy="307777"/>
          </a:xfrm>
          <a:prstGeom prst="rect">
            <a:avLst/>
          </a:prstGeom>
          <a:noFill/>
        </p:spPr>
        <p:txBody>
          <a:bodyPr wrap="none" rtlCol="0">
            <a:spAutoFit/>
          </a:bodyPr>
          <a:lstStyle/>
          <a:p>
            <a:r>
              <a:rPr lang="en-US" sz="1400" dirty="0" smtClean="0"/>
              <a:t>Installation of  ‘</a:t>
            </a:r>
            <a:r>
              <a:rPr lang="en-US" sz="1400" dirty="0" err="1" smtClean="0"/>
              <a:t>LIPAc</a:t>
            </a:r>
            <a:r>
              <a:rPr lang="en-US" sz="1400" dirty="0" smtClean="0"/>
              <a:t>’ test accelerator has started in Japan</a:t>
            </a:r>
            <a:endParaRPr lang="en-US" sz="1400" dirty="0"/>
          </a:p>
        </p:txBody>
      </p:sp>
    </p:spTree>
    <p:extLst>
      <p:ext uri="{BB962C8B-B14F-4D97-AF65-F5344CB8AC3E}">
        <p14:creationId xmlns:p14="http://schemas.microsoft.com/office/powerpoint/2010/main" val="18373524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normAutofit fontScale="90000"/>
          </a:bodyPr>
          <a:lstStyle/>
          <a:p>
            <a:r>
              <a:rPr lang="en-US" dirty="0" smtClean="0"/>
              <a:t>ADS systems</a:t>
            </a:r>
            <a:br>
              <a:rPr lang="en-US" dirty="0" smtClean="0"/>
            </a:br>
            <a:r>
              <a:rPr lang="en-US" sz="1600" dirty="0" smtClean="0"/>
              <a:t>Transmutation of nuclear waste isotopes or energy generation</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720010"/>
            <a:ext cx="6096000" cy="417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54199"/>
            <a:ext cx="2035969" cy="190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72495" y="3777881"/>
            <a:ext cx="811441" cy="307777"/>
          </a:xfrm>
          <a:prstGeom prst="rect">
            <a:avLst/>
          </a:prstGeom>
          <a:noFill/>
        </p:spPr>
        <p:txBody>
          <a:bodyPr wrap="none" rtlCol="0">
            <a:spAutoFit/>
          </a:bodyPr>
          <a:lstStyle/>
          <a:p>
            <a:r>
              <a:rPr lang="en-US" sz="1400" dirty="0" smtClean="0"/>
              <a:t>Thorium</a:t>
            </a:r>
            <a:endParaRPr lang="en-US" sz="1400" dirty="0"/>
          </a:p>
        </p:txBody>
      </p:sp>
      <p:sp>
        <p:nvSpPr>
          <p:cNvPr id="8" name="Textfeld 7"/>
          <p:cNvSpPr txBox="1"/>
          <p:nvPr/>
        </p:nvSpPr>
        <p:spPr>
          <a:xfrm>
            <a:off x="1080000" y="5220000"/>
            <a:ext cx="4680072" cy="646331"/>
          </a:xfrm>
          <a:prstGeom prst="rect">
            <a:avLst/>
          </a:prstGeom>
          <a:noFill/>
          <a:ln>
            <a:solidFill>
              <a:srgbClr val="FF0000"/>
            </a:solidFill>
          </a:ln>
        </p:spPr>
        <p:txBody>
          <a:bodyPr wrap="square" rtlCol="0">
            <a:spAutoFit/>
          </a:bodyPr>
          <a:lstStyle/>
          <a:p>
            <a:r>
              <a:rPr lang="en-US" dirty="0" smtClean="0"/>
              <a:t>Major challenges for accelerator technology in terms of beam power (&gt; 10 MW) and reliability</a:t>
            </a:r>
            <a:endParaRPr lang="en-US" dirty="0"/>
          </a:p>
        </p:txBody>
      </p:sp>
    </p:spTree>
    <p:extLst>
      <p:ext uri="{BB962C8B-B14F-4D97-AF65-F5344CB8AC3E}">
        <p14:creationId xmlns:p14="http://schemas.microsoft.com/office/powerpoint/2010/main" val="1435236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normAutofit/>
          </a:bodyPr>
          <a:lstStyle/>
          <a:p>
            <a:r>
              <a:rPr lang="en-US" dirty="0" smtClean="0"/>
              <a:t>Radiocarbon (</a:t>
            </a:r>
            <a:r>
              <a:rPr lang="en-US" baseline="30000" dirty="0" smtClean="0"/>
              <a:t>14</a:t>
            </a:r>
            <a:r>
              <a:rPr lang="en-US" dirty="0" smtClean="0"/>
              <a:t>C) formation and decay</a:t>
            </a:r>
            <a:endParaRPr lang="en-US" sz="1600" dirty="0"/>
          </a:p>
        </p:txBody>
      </p:sp>
      <mc:AlternateContent xmlns:mc="http://schemas.openxmlformats.org/markup-compatibility/2006">
        <mc:Choice xmlns:a14="http://schemas.microsoft.com/office/drawing/2010/main" Requires="a14">
          <p:sp>
            <p:nvSpPr>
              <p:cNvPr id="2" name="Textfeld 1"/>
              <p:cNvSpPr txBox="1"/>
              <p:nvPr/>
            </p:nvSpPr>
            <p:spPr>
              <a:xfrm>
                <a:off x="540000" y="900000"/>
                <a:ext cx="7902997" cy="1846659"/>
              </a:xfrm>
              <a:prstGeom prst="rect">
                <a:avLst/>
              </a:prstGeom>
              <a:noFill/>
            </p:spPr>
            <p:txBody>
              <a:bodyPr wrap="none" rtlCol="0">
                <a:spAutoFit/>
              </a:bodyPr>
              <a:lstStyle/>
              <a:p>
                <a:pPr marL="285750" indent="-285750">
                  <a:buFontTx/>
                  <a:buChar char="-"/>
                </a:pPr>
                <a:r>
                  <a:rPr lang="en-US" sz="1600" dirty="0" smtClean="0"/>
                  <a:t>formed by interaction of cosmic ray spallation products with stable N gas</a:t>
                </a:r>
              </a:p>
              <a:p>
                <a:endParaRPr lang="en-US" sz="1600" dirty="0"/>
              </a:p>
              <a:p>
                <a:pPr marL="285750" indent="-285750">
                  <a:buFontTx/>
                  <a:buChar char="-"/>
                </a:pPr>
                <a:endParaRPr lang="en-US" sz="1600" dirty="0" smtClean="0"/>
              </a:p>
              <a:p>
                <a:pPr marL="285750" indent="-285750">
                  <a:buFontTx/>
                  <a:buChar char="-"/>
                </a:pPr>
                <a:r>
                  <a:rPr lang="en-US" sz="1600" dirty="0"/>
                  <a:t> </a:t>
                </a:r>
                <a:r>
                  <a:rPr lang="en-US" sz="1600" dirty="0" smtClean="0"/>
                  <a:t>radiocarbon subsequently decays by </a:t>
                </a:r>
                <a14:m>
                  <m:oMath xmlns:m="http://schemas.openxmlformats.org/officeDocument/2006/math">
                    <m:sSup>
                      <m:sSupPr>
                        <m:ctrlPr>
                          <a:rPr lang="en-US" sz="1600" i="1" smtClean="0">
                            <a:latin typeface="Cambria Math"/>
                          </a:rPr>
                        </m:ctrlPr>
                      </m:sSupPr>
                      <m:e>
                        <m:r>
                          <a:rPr lang="en-US" sz="1600" i="1" smtClean="0">
                            <a:latin typeface="Cambria Math"/>
                            <a:ea typeface="Cambria Math"/>
                          </a:rPr>
                          <m:t>𝛽</m:t>
                        </m:r>
                      </m:e>
                      <m:sup>
                        <m:r>
                          <a:rPr lang="de-DE" sz="1600" b="0" i="1" smtClean="0">
                            <a:latin typeface="Cambria Math"/>
                          </a:rPr>
                          <m:t>−</m:t>
                        </m:r>
                      </m:sup>
                    </m:sSup>
                  </m:oMath>
                </a14:m>
                <a:r>
                  <a:rPr lang="en-US" sz="1600" dirty="0" smtClean="0"/>
                  <a:t> decay back to 14N with a </a:t>
                </a:r>
                <a:r>
                  <a:rPr lang="en-US" sz="1600" b="1" i="1" dirty="0" smtClean="0">
                    <a:solidFill>
                      <a:srgbClr val="FF0000"/>
                    </a:solidFill>
                  </a:rPr>
                  <a:t>half-life of 5730 y</a:t>
                </a:r>
              </a:p>
              <a:p>
                <a:pPr marL="285750" indent="-285750">
                  <a:buFontTx/>
                  <a:buChar char="-"/>
                </a:pPr>
                <a:endParaRPr lang="en-US" sz="1600" dirty="0" smtClean="0"/>
              </a:p>
              <a:p>
                <a:pPr marL="285750" indent="-285750">
                  <a:buFontTx/>
                  <a:buChar char="-"/>
                </a:pPr>
                <a:endParaRPr lang="en-US" sz="1600" dirty="0"/>
              </a:p>
              <a:p>
                <a:r>
                  <a:rPr lang="en-US" sz="1600" dirty="0" smtClean="0"/>
                  <a:t>Radiocarbon dating was first explored by W.R. Libby (1946) , who later won the Nobel Prize</a:t>
                </a:r>
                <a:r>
                  <a:rPr lang="en-US" dirty="0" smtClean="0"/>
                  <a:t>.</a:t>
                </a:r>
                <a:endParaRPr lang="en-US" dirty="0"/>
              </a:p>
            </p:txBody>
          </p:sp>
        </mc:Choice>
        <mc:Fallback>
          <p:sp>
            <p:nvSpPr>
              <p:cNvPr id="2" name="Textfeld 1"/>
              <p:cNvSpPr txBox="1">
                <a:spLocks noRot="1" noChangeAspect="1" noMove="1" noResize="1" noEditPoints="1" noAdjustHandles="1" noChangeArrowheads="1" noChangeShapeType="1" noTextEdit="1"/>
              </p:cNvSpPr>
              <p:nvPr/>
            </p:nvSpPr>
            <p:spPr>
              <a:xfrm>
                <a:off x="540000" y="900000"/>
                <a:ext cx="7902997" cy="1846659"/>
              </a:xfrm>
              <a:prstGeom prst="rect">
                <a:avLst/>
              </a:prstGeom>
              <a:blipFill rotWithShape="1">
                <a:blip r:embed="rId3"/>
                <a:stretch>
                  <a:fillRect l="-463" t="-990" b="-4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feld 4"/>
              <p:cNvSpPr txBox="1"/>
              <p:nvPr/>
            </p:nvSpPr>
            <p:spPr>
              <a:xfrm>
                <a:off x="3396839" y="1260000"/>
                <a:ext cx="3076227" cy="37875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0</m:t>
                          </m:r>
                        </m:sub>
                        <m:sup>
                          <m:r>
                            <a:rPr lang="de-DE" b="0" i="1" smtClean="0">
                              <a:latin typeface="Cambria Math"/>
                            </a:rPr>
                            <m:t>1</m:t>
                          </m:r>
                        </m:sup>
                        <m:e>
                          <m:r>
                            <a:rPr lang="de-DE" b="0" i="1" smtClean="0">
                              <a:latin typeface="Cambria Math"/>
                            </a:rPr>
                            <m:t>𝑛</m:t>
                          </m:r>
                        </m:e>
                      </m:sPre>
                      <m:r>
                        <a:rPr lang="de-DE" b="0" i="1" smtClean="0">
                          <a:latin typeface="Cambria Math"/>
                        </a:rPr>
                        <m:t>+</m:t>
                      </m:r>
                      <m:sPre>
                        <m:sPrePr>
                          <m:ctrlPr>
                            <a:rPr lang="de-DE" b="0" i="1" smtClean="0">
                              <a:latin typeface="Cambria Math"/>
                            </a:rPr>
                          </m:ctrlPr>
                        </m:sPrePr>
                        <m:sub>
                          <m:r>
                            <a:rPr lang="de-DE" b="0" i="1" smtClean="0">
                              <a:latin typeface="Cambria Math"/>
                            </a:rPr>
                            <m:t>7</m:t>
                          </m:r>
                        </m:sub>
                        <m:sup>
                          <m:r>
                            <a:rPr lang="de-DE" b="0" i="1" smtClean="0">
                              <a:latin typeface="Cambria Math"/>
                            </a:rPr>
                            <m:t>14</m:t>
                          </m:r>
                        </m:sup>
                        <m:e>
                          <m:r>
                            <a:rPr lang="de-DE" b="0" i="1" smtClean="0">
                              <a:latin typeface="Cambria Math"/>
                            </a:rPr>
                            <m:t>𝑁</m:t>
                          </m:r>
                        </m:e>
                      </m:sPre>
                      <m:r>
                        <a:rPr lang="de-DE" b="0" i="1" smtClean="0">
                          <a:latin typeface="Cambria Math"/>
                          <a:ea typeface="Cambria Math"/>
                        </a:rPr>
                        <m:t>→</m:t>
                      </m:r>
                      <m:sPre>
                        <m:sPrePr>
                          <m:ctrlPr>
                            <a:rPr lang="de-DE" b="0" i="1" smtClean="0">
                              <a:latin typeface="Cambria Math"/>
                              <a:ea typeface="Cambria Math"/>
                            </a:rPr>
                          </m:ctrlPr>
                        </m:sPrePr>
                        <m:sub>
                          <m:r>
                            <a:rPr lang="de-DE" b="0" i="1" smtClean="0">
                              <a:latin typeface="Cambria Math"/>
                              <a:ea typeface="Cambria Math"/>
                            </a:rPr>
                            <m:t>7</m:t>
                          </m:r>
                        </m:sub>
                        <m:sup>
                          <m:r>
                            <a:rPr lang="de-DE" b="0" i="1" smtClean="0">
                              <a:latin typeface="Cambria Math"/>
                              <a:ea typeface="Cambria Math"/>
                            </a:rPr>
                            <m:t>15</m:t>
                          </m:r>
                        </m:sup>
                        <m:e>
                          <m:r>
                            <a:rPr lang="de-DE" b="0" i="1" smtClean="0">
                              <a:latin typeface="Cambria Math"/>
                              <a:ea typeface="Cambria Math"/>
                            </a:rPr>
                            <m:t>𝑁</m:t>
                          </m:r>
                        </m:e>
                      </m:sPre>
                      <m:r>
                        <a:rPr lang="de-DE" b="0" i="1" smtClean="0">
                          <a:latin typeface="Cambria Math"/>
                          <a:ea typeface="Cambria Math"/>
                        </a:rPr>
                        <m:t>→</m:t>
                      </m:r>
                      <m:sPre>
                        <m:sPrePr>
                          <m:ctrlPr>
                            <a:rPr lang="de-DE" b="0" i="1" smtClean="0">
                              <a:latin typeface="Cambria Math"/>
                              <a:ea typeface="Cambria Math"/>
                            </a:rPr>
                          </m:ctrlPr>
                        </m:sPrePr>
                        <m:sub>
                          <m:r>
                            <a:rPr lang="de-DE" b="0" i="1" smtClean="0">
                              <a:latin typeface="Cambria Math"/>
                              <a:ea typeface="Cambria Math"/>
                            </a:rPr>
                            <m:t>6</m:t>
                          </m:r>
                        </m:sub>
                        <m:sup>
                          <m:r>
                            <a:rPr lang="de-DE" b="0" i="1" smtClean="0">
                              <a:latin typeface="Cambria Math"/>
                              <a:ea typeface="Cambria Math"/>
                            </a:rPr>
                            <m:t>14</m:t>
                          </m:r>
                        </m:sup>
                        <m:e>
                          <m:r>
                            <a:rPr lang="de-DE" b="0" i="1" smtClean="0">
                              <a:latin typeface="Cambria Math"/>
                              <a:ea typeface="Cambria Math"/>
                            </a:rPr>
                            <m:t>𝐶</m:t>
                          </m:r>
                        </m:e>
                      </m:sPre>
                      <m:r>
                        <a:rPr lang="de-DE" b="0" i="1" smtClean="0">
                          <a:latin typeface="Cambria Math"/>
                          <a:ea typeface="Cambria Math"/>
                        </a:rPr>
                        <m:t>+</m:t>
                      </m:r>
                      <m:sPre>
                        <m:sPrePr>
                          <m:ctrlPr>
                            <a:rPr lang="de-DE" b="0" i="1" smtClean="0">
                              <a:latin typeface="Cambria Math"/>
                              <a:ea typeface="Cambria Math"/>
                            </a:rPr>
                          </m:ctrlPr>
                        </m:sPrePr>
                        <m:sub>
                          <m:r>
                            <a:rPr lang="de-DE" b="0" i="1" smtClean="0">
                              <a:latin typeface="Cambria Math"/>
                              <a:ea typeface="Cambria Math"/>
                            </a:rPr>
                            <m:t>1</m:t>
                          </m:r>
                        </m:sub>
                        <m:sup>
                          <m:r>
                            <a:rPr lang="de-DE" b="0" i="1" smtClean="0">
                              <a:latin typeface="Cambria Math"/>
                              <a:ea typeface="Cambria Math"/>
                            </a:rPr>
                            <m:t>1</m:t>
                          </m:r>
                        </m:sup>
                        <m:e>
                          <m:r>
                            <a:rPr lang="de-DE" b="0" i="1" smtClean="0">
                              <a:latin typeface="Cambria Math"/>
                              <a:ea typeface="Cambria Math"/>
                            </a:rPr>
                            <m:t>𝐻</m:t>
                          </m:r>
                        </m:e>
                      </m:sPre>
                    </m:oMath>
                  </m:oMathPara>
                </a14:m>
                <a:endParaRPr lang="en-US" dirty="0"/>
              </a:p>
            </p:txBody>
          </p:sp>
        </mc:Choice>
        <mc:Fallback>
          <p:sp>
            <p:nvSpPr>
              <p:cNvPr id="5" name="Textfeld 4"/>
              <p:cNvSpPr txBox="1">
                <a:spLocks noRot="1" noChangeAspect="1" noMove="1" noResize="1" noEditPoints="1" noAdjustHandles="1" noChangeArrowheads="1" noChangeShapeType="1" noTextEdit="1"/>
              </p:cNvSpPr>
              <p:nvPr/>
            </p:nvSpPr>
            <p:spPr>
              <a:xfrm>
                <a:off x="3396839" y="1260000"/>
                <a:ext cx="3076227" cy="378758"/>
              </a:xfrm>
              <a:prstGeom prst="rect">
                <a:avLst/>
              </a:prstGeom>
              <a:blipFill rotWithShape="1">
                <a:blip r:embed="rId4"/>
                <a:stretch>
                  <a:fillRect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feld 5"/>
              <p:cNvSpPr txBox="1"/>
              <p:nvPr/>
            </p:nvSpPr>
            <p:spPr>
              <a:xfrm>
                <a:off x="3810062" y="1980000"/>
                <a:ext cx="2321918" cy="37420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Pre>
                        <m:sPrePr>
                          <m:ctrlPr>
                            <a:rPr lang="en-US" i="1" smtClean="0">
                              <a:latin typeface="Cambria Math"/>
                            </a:rPr>
                          </m:ctrlPr>
                        </m:sPrePr>
                        <m:sub>
                          <m:r>
                            <a:rPr lang="de-DE" b="0" i="1" smtClean="0">
                              <a:latin typeface="Cambria Math"/>
                            </a:rPr>
                            <m:t>6</m:t>
                          </m:r>
                        </m:sub>
                        <m:sup>
                          <m:r>
                            <a:rPr lang="de-DE" b="0" i="1" smtClean="0">
                              <a:latin typeface="Cambria Math"/>
                            </a:rPr>
                            <m:t>14</m:t>
                          </m:r>
                        </m:sup>
                        <m:e>
                          <m:r>
                            <a:rPr lang="de-DE" b="0" i="1" smtClean="0">
                              <a:latin typeface="Cambria Math"/>
                            </a:rPr>
                            <m:t>𝐶</m:t>
                          </m:r>
                        </m:e>
                      </m:sPre>
                      <m:r>
                        <a:rPr lang="en-US" i="1" smtClean="0">
                          <a:latin typeface="Cambria Math"/>
                          <a:ea typeface="Cambria Math"/>
                        </a:rPr>
                        <m:t>→</m:t>
                      </m:r>
                      <m:sPre>
                        <m:sPrePr>
                          <m:ctrlPr>
                            <a:rPr lang="en-US" i="1" smtClean="0">
                              <a:latin typeface="Cambria Math"/>
                              <a:ea typeface="Cambria Math"/>
                            </a:rPr>
                          </m:ctrlPr>
                        </m:sPrePr>
                        <m:sub>
                          <m:r>
                            <a:rPr lang="de-DE" b="0" i="1" smtClean="0">
                              <a:latin typeface="Cambria Math"/>
                              <a:ea typeface="Cambria Math"/>
                            </a:rPr>
                            <m:t>7</m:t>
                          </m:r>
                        </m:sub>
                        <m:sup>
                          <m:r>
                            <a:rPr lang="de-DE" b="0" i="1" smtClean="0">
                              <a:latin typeface="Cambria Math"/>
                              <a:ea typeface="Cambria Math"/>
                            </a:rPr>
                            <m:t>14</m:t>
                          </m:r>
                        </m:sup>
                        <m:e>
                          <m:r>
                            <a:rPr lang="de-DE" b="0" i="1" smtClean="0">
                              <a:latin typeface="Cambria Math"/>
                              <a:ea typeface="Cambria Math"/>
                            </a:rPr>
                            <m:t>𝑁</m:t>
                          </m:r>
                        </m:e>
                      </m:sPre>
                      <m:r>
                        <a:rPr lang="de-DE" b="0" i="1" smtClean="0">
                          <a:latin typeface="Cambria Math"/>
                          <a:ea typeface="Cambria Math"/>
                        </a:rPr>
                        <m:t>+</m:t>
                      </m:r>
                      <m:sSup>
                        <m:sSupPr>
                          <m:ctrlPr>
                            <a:rPr lang="de-DE" b="0" i="1" smtClean="0">
                              <a:latin typeface="Cambria Math"/>
                              <a:ea typeface="Cambria Math"/>
                            </a:rPr>
                          </m:ctrlPr>
                        </m:sSupPr>
                        <m:e>
                          <m:r>
                            <a:rPr lang="de-DE" b="0" i="1" smtClean="0">
                              <a:latin typeface="Cambria Math"/>
                              <a:ea typeface="Cambria Math"/>
                            </a:rPr>
                            <m:t>𝛽</m:t>
                          </m:r>
                        </m:e>
                        <m:sup>
                          <m:r>
                            <a:rPr lang="de-DE" b="0" i="1" smtClean="0">
                              <a:latin typeface="Cambria Math"/>
                              <a:ea typeface="Cambria Math"/>
                            </a:rPr>
                            <m:t>−</m:t>
                          </m:r>
                        </m:sup>
                      </m:sSup>
                      <m:r>
                        <a:rPr lang="de-DE" b="0" i="1" smtClean="0">
                          <a:latin typeface="Cambria Math"/>
                          <a:ea typeface="Cambria Math"/>
                        </a:rPr>
                        <m:t>+</m:t>
                      </m:r>
                      <m:acc>
                        <m:accPr>
                          <m:chr m:val="̅"/>
                          <m:ctrlPr>
                            <a:rPr lang="de-DE" b="0" i="1" smtClean="0">
                              <a:latin typeface="Cambria Math"/>
                              <a:ea typeface="Cambria Math"/>
                            </a:rPr>
                          </m:ctrlPr>
                        </m:accPr>
                        <m:e>
                          <m:r>
                            <a:rPr lang="de-DE" b="0" i="1" smtClean="0">
                              <a:latin typeface="Cambria Math"/>
                              <a:ea typeface="Cambria Math"/>
                            </a:rPr>
                            <m:t>𝜈</m:t>
                          </m:r>
                        </m:e>
                      </m:acc>
                    </m:oMath>
                  </m:oMathPara>
                </a14:m>
                <a:endParaRPr lang="en-US" dirty="0"/>
              </a:p>
            </p:txBody>
          </p:sp>
        </mc:Choice>
        <mc:Fallback>
          <p:sp>
            <p:nvSpPr>
              <p:cNvPr id="6" name="Textfeld 5"/>
              <p:cNvSpPr txBox="1">
                <a:spLocks noRot="1" noChangeAspect="1" noMove="1" noResize="1" noEditPoints="1" noAdjustHandles="1" noChangeArrowheads="1" noChangeShapeType="1" noTextEdit="1"/>
              </p:cNvSpPr>
              <p:nvPr/>
            </p:nvSpPr>
            <p:spPr>
              <a:xfrm>
                <a:off x="3810062" y="1980000"/>
                <a:ext cx="2321918" cy="374205"/>
              </a:xfrm>
              <a:prstGeom prst="rect">
                <a:avLst/>
              </a:prstGeom>
              <a:blipFill rotWithShape="1">
                <a:blip r:embed="rId5"/>
                <a:stretch>
                  <a:fillRect r="-8399" b="-14754"/>
                </a:stretch>
              </a:blipFill>
            </p:spPr>
            <p:txBody>
              <a:bodyPr/>
              <a:lstStyle/>
              <a:p>
                <a:r>
                  <a:rPr lang="en-US">
                    <a:noFill/>
                  </a:rPr>
                  <a:t> </a:t>
                </a:r>
              </a:p>
            </p:txBody>
          </p:sp>
        </mc:Fallback>
      </mc:AlternateContent>
      <p:sp>
        <p:nvSpPr>
          <p:cNvPr id="7" name="Textfeld 6"/>
          <p:cNvSpPr txBox="1"/>
          <p:nvPr/>
        </p:nvSpPr>
        <p:spPr>
          <a:xfrm>
            <a:off x="540000" y="3060000"/>
            <a:ext cx="5613712" cy="923330"/>
          </a:xfrm>
          <a:prstGeom prst="rect">
            <a:avLst/>
          </a:prstGeom>
          <a:noFill/>
          <a:ln>
            <a:solidFill>
              <a:srgbClr val="FF0000"/>
            </a:solidFill>
          </a:ln>
        </p:spPr>
        <p:txBody>
          <a:bodyPr wrap="square" rtlCol="0">
            <a:spAutoFit/>
          </a:bodyPr>
          <a:lstStyle/>
          <a:p>
            <a:r>
              <a:rPr lang="en-US" dirty="0" smtClean="0"/>
              <a:t>The activity of radiocarbon in the atmosphere represents a balance of its production, its decay and its uptake by the biosphere, weathering, etc.</a:t>
            </a:r>
            <a:endParaRPr lang="en-US" dirty="0"/>
          </a:p>
        </p:txBody>
      </p:sp>
      <p:grpSp>
        <p:nvGrpSpPr>
          <p:cNvPr id="11" name="Gruppieren 10"/>
          <p:cNvGrpSpPr/>
          <p:nvPr/>
        </p:nvGrpSpPr>
        <p:grpSpPr>
          <a:xfrm>
            <a:off x="3600000" y="4032000"/>
            <a:ext cx="2667209" cy="1296144"/>
            <a:chOff x="2267744" y="5085184"/>
            <a:chExt cx="2667209" cy="1296144"/>
          </a:xfrm>
        </p:grpSpPr>
        <p:sp>
          <p:nvSpPr>
            <p:cNvPr id="10" name="Ellipse 9"/>
            <p:cNvSpPr/>
            <p:nvPr/>
          </p:nvSpPr>
          <p:spPr>
            <a:xfrm>
              <a:off x="2267744" y="5085184"/>
              <a:ext cx="2667209" cy="129614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p:cNvSpPr txBox="1"/>
            <p:nvPr/>
          </p:nvSpPr>
          <p:spPr>
            <a:xfrm>
              <a:off x="2483769" y="5301208"/>
              <a:ext cx="2304255" cy="923330"/>
            </a:xfrm>
            <a:prstGeom prst="rect">
              <a:avLst/>
            </a:prstGeom>
            <a:noFill/>
          </p:spPr>
          <p:txBody>
            <a:bodyPr wrap="square" rtlCol="0">
              <a:spAutoFit/>
            </a:bodyPr>
            <a:lstStyle/>
            <a:p>
              <a:r>
                <a:rPr lang="en-US" dirty="0" smtClean="0"/>
                <a:t>Which of these three things might change through time and why?</a:t>
              </a:r>
              <a:endParaRPr lang="en-US" dirty="0"/>
            </a:p>
          </p:txBody>
        </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000" y="3528000"/>
            <a:ext cx="2922461" cy="300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00" y="4860000"/>
            <a:ext cx="1333500" cy="14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720000" y="6300000"/>
            <a:ext cx="1247457" cy="246221"/>
          </a:xfrm>
          <a:prstGeom prst="rect">
            <a:avLst/>
          </a:prstGeom>
          <a:noFill/>
        </p:spPr>
        <p:txBody>
          <a:bodyPr wrap="none" rtlCol="0">
            <a:spAutoFit/>
          </a:bodyPr>
          <a:lstStyle/>
          <a:p>
            <a:r>
              <a:rPr lang="en-US" sz="1000" dirty="0" smtClean="0"/>
              <a:t>Willard Frank Libby</a:t>
            </a:r>
            <a:endParaRPr lang="en-US" sz="1000" dirty="0"/>
          </a:p>
        </p:txBody>
      </p:sp>
    </p:spTree>
    <p:extLst>
      <p:ext uri="{BB962C8B-B14F-4D97-AF65-F5344CB8AC3E}">
        <p14:creationId xmlns:p14="http://schemas.microsoft.com/office/powerpoint/2010/main" val="38199616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normAutofit/>
          </a:bodyPr>
          <a:lstStyle/>
          <a:p>
            <a:r>
              <a:rPr lang="en-US" dirty="0" smtClean="0"/>
              <a:t>Radiocarbon Dating</a:t>
            </a:r>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727" y="4066905"/>
            <a:ext cx="2636520" cy="183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2160000"/>
            <a:ext cx="56007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0" y="900000"/>
            <a:ext cx="8395247" cy="830997"/>
          </a:xfrm>
          <a:prstGeom prst="rect">
            <a:avLst/>
          </a:prstGeom>
          <a:noFill/>
        </p:spPr>
        <p:txBody>
          <a:bodyPr wrap="none" rtlCol="0">
            <a:spAutoFit/>
          </a:bodyPr>
          <a:lstStyle/>
          <a:p>
            <a:pPr marL="342900" indent="-342900">
              <a:buAutoNum type="arabicParenR"/>
            </a:pPr>
            <a:r>
              <a:rPr lang="en-US" sz="1600" dirty="0" smtClean="0"/>
              <a:t>As plants uptake C through photosynthesis, they take on the </a:t>
            </a:r>
            <a:r>
              <a:rPr lang="en-US" sz="1600" baseline="30000" dirty="0" smtClean="0"/>
              <a:t>14</a:t>
            </a:r>
            <a:r>
              <a:rPr lang="en-US" sz="1600" dirty="0" smtClean="0"/>
              <a:t>C activity of the atmosphere.</a:t>
            </a:r>
          </a:p>
          <a:p>
            <a:pPr marL="342900" indent="-342900">
              <a:buAutoNum type="arabicParenR"/>
            </a:pPr>
            <a:r>
              <a:rPr lang="en-US" sz="1600" dirty="0" smtClean="0"/>
              <a:t>Anything that derives from this C will also have atmospheric </a:t>
            </a:r>
            <a:r>
              <a:rPr lang="en-US" sz="1600" baseline="30000" dirty="0" smtClean="0"/>
              <a:t>14</a:t>
            </a:r>
            <a:r>
              <a:rPr lang="en-US" sz="1600" dirty="0" smtClean="0"/>
              <a:t>C activity (including you and I).</a:t>
            </a:r>
          </a:p>
          <a:p>
            <a:pPr marL="342900" indent="-342900">
              <a:buAutoNum type="arabicParenR"/>
            </a:pPr>
            <a:r>
              <a:rPr lang="en-US" sz="1600" dirty="0" smtClean="0"/>
              <a:t>If something stops actively exchanging C (it dies, is buried, etc.), that </a:t>
            </a:r>
            <a:r>
              <a:rPr lang="en-US" sz="1600" baseline="30000" dirty="0" smtClean="0"/>
              <a:t>14</a:t>
            </a:r>
            <a:r>
              <a:rPr lang="en-US" sz="1600" dirty="0" smtClean="0"/>
              <a:t>C begins to decay.</a:t>
            </a:r>
            <a:endParaRPr lang="en-US" sz="1600" dirty="0"/>
          </a:p>
        </p:txBody>
      </p:sp>
      <mc:AlternateContent xmlns:mc="http://schemas.openxmlformats.org/markup-compatibility/2006">
        <mc:Choice xmlns:a14="http://schemas.microsoft.com/office/drawing/2010/main" Requires="a14">
          <p:sp>
            <p:nvSpPr>
              <p:cNvPr id="8" name="Textfeld 7"/>
              <p:cNvSpPr txBox="1"/>
              <p:nvPr/>
            </p:nvSpPr>
            <p:spPr>
              <a:xfrm>
                <a:off x="6480000" y="2340000"/>
                <a:ext cx="1583510" cy="382284"/>
              </a:xfrm>
              <a:prstGeom prst="rect">
                <a:avLst/>
              </a:prstGeom>
              <a:solidFill>
                <a:srgbClr val="FFFF00"/>
              </a:solidFill>
            </p:spPr>
            <p:txBody>
              <a:bodyPr wrap="none" rtlCol="0">
                <a:spAutoFit/>
              </a:bodyPr>
              <a:lstStyle/>
              <a:p>
                <a14:m>
                  <m:oMathPara xmlns:m="http://schemas.openxmlformats.org/officeDocument/2006/math">
                    <m:oMathParaPr>
                      <m:jc m:val="centerGroup"/>
                    </m:oMathParaPr>
                    <m:oMath xmlns:m="http://schemas.openxmlformats.org/officeDocument/2006/math">
                      <m:r>
                        <a:rPr lang="de-DE" b="0" i="1" smtClean="0">
                          <a:latin typeface="Cambria Math"/>
                        </a:rPr>
                        <m:t>𝐴</m:t>
                      </m:r>
                      <m:r>
                        <a:rPr lang="de-DE" b="0" i="1" smtClean="0">
                          <a:latin typeface="Cambria Math"/>
                        </a:rPr>
                        <m:t>=</m:t>
                      </m:r>
                      <m:sSub>
                        <m:sSubPr>
                          <m:ctrlPr>
                            <a:rPr lang="de-DE" b="0" i="1" smtClean="0">
                              <a:latin typeface="Cambria Math"/>
                            </a:rPr>
                          </m:ctrlPr>
                        </m:sSubPr>
                        <m:e>
                          <m:r>
                            <a:rPr lang="de-DE" b="0" i="1" smtClean="0">
                              <a:latin typeface="Cambria Math"/>
                            </a:rPr>
                            <m:t>𝐴</m:t>
                          </m:r>
                        </m:e>
                        <m:sub>
                          <m:r>
                            <a:rPr lang="de-DE" b="0" i="1" smtClean="0">
                              <a:latin typeface="Cambria Math"/>
                            </a:rPr>
                            <m:t>0</m:t>
                          </m:r>
                        </m:sub>
                      </m:sSub>
                      <m:r>
                        <a:rPr lang="de-DE" b="0" i="1" smtClean="0">
                          <a:latin typeface="Cambria Math"/>
                          <a:ea typeface="Cambria Math"/>
                        </a:rPr>
                        <m:t>∙</m:t>
                      </m:r>
                      <m:sSup>
                        <m:sSupPr>
                          <m:ctrlPr>
                            <a:rPr lang="de-DE" b="0" i="1" smtClean="0">
                              <a:latin typeface="Cambria Math"/>
                            </a:rPr>
                          </m:ctrlPr>
                        </m:sSupPr>
                        <m:e>
                          <m:r>
                            <a:rPr lang="de-DE" b="0" i="1" smtClean="0">
                              <a:latin typeface="Cambria Math"/>
                            </a:rPr>
                            <m:t>𝑒</m:t>
                          </m:r>
                        </m:e>
                        <m:sup>
                          <m:r>
                            <a:rPr lang="de-DE" b="0" i="1" smtClean="0">
                              <a:latin typeface="Cambria Math"/>
                            </a:rPr>
                            <m:t>−</m:t>
                          </m:r>
                          <m:r>
                            <a:rPr lang="de-DE" b="0" i="1" smtClean="0">
                              <a:latin typeface="Cambria Math"/>
                              <a:ea typeface="Cambria Math"/>
                            </a:rPr>
                            <m:t>𝜆</m:t>
                          </m:r>
                          <m:r>
                            <a:rPr lang="de-DE" b="0" i="1" smtClean="0">
                              <a:latin typeface="Cambria Math"/>
                              <a:ea typeface="Cambria Math"/>
                            </a:rPr>
                            <m:t>∙</m:t>
                          </m:r>
                          <m:r>
                            <a:rPr lang="de-DE" b="0" i="1" smtClean="0">
                              <a:latin typeface="Cambria Math"/>
                              <a:ea typeface="Cambria Math"/>
                            </a:rPr>
                            <m:t>𝑡</m:t>
                          </m:r>
                        </m:sup>
                      </m:sSup>
                    </m:oMath>
                  </m:oMathPara>
                </a14:m>
                <a:endParaRPr lang="en-US" dirty="0"/>
              </a:p>
            </p:txBody>
          </p:sp>
        </mc:Choice>
        <mc:Fallback>
          <p:sp>
            <p:nvSpPr>
              <p:cNvPr id="8" name="Textfeld 7"/>
              <p:cNvSpPr txBox="1">
                <a:spLocks noRot="1" noChangeAspect="1" noMove="1" noResize="1" noEditPoints="1" noAdjustHandles="1" noChangeArrowheads="1" noChangeShapeType="1" noTextEdit="1"/>
              </p:cNvSpPr>
              <p:nvPr/>
            </p:nvSpPr>
            <p:spPr>
              <a:xfrm>
                <a:off x="6480000" y="2340000"/>
                <a:ext cx="1583510" cy="382284"/>
              </a:xfrm>
              <a:prstGeom prst="rect">
                <a:avLst/>
              </a:prstGeom>
              <a:blipFill rotWithShape="1">
                <a:blip r:embed="rId5"/>
                <a:stretch>
                  <a:fillRect/>
                </a:stretch>
              </a:blipFill>
            </p:spPr>
            <p:txBody>
              <a:bodyPr/>
              <a:lstStyle/>
              <a:p>
                <a:r>
                  <a:rPr lang="en-US">
                    <a:noFill/>
                  </a:rPr>
                  <a:t> </a:t>
                </a:r>
              </a:p>
            </p:txBody>
          </p:sp>
        </mc:Fallback>
      </mc:AlternateContent>
      <p:sp>
        <p:nvSpPr>
          <p:cNvPr id="12" name="Textfeld 11"/>
          <p:cNvSpPr txBox="1"/>
          <p:nvPr/>
        </p:nvSpPr>
        <p:spPr>
          <a:xfrm>
            <a:off x="6480000" y="2880000"/>
            <a:ext cx="2455247" cy="523220"/>
          </a:xfrm>
          <a:prstGeom prst="rect">
            <a:avLst/>
          </a:prstGeom>
          <a:noFill/>
        </p:spPr>
        <p:txBody>
          <a:bodyPr wrap="square" rtlCol="0">
            <a:spAutoFit/>
          </a:bodyPr>
          <a:lstStyle/>
          <a:p>
            <a:r>
              <a:rPr lang="en-US" sz="1400" dirty="0" smtClean="0"/>
              <a:t>where present-day, pre-bomb, </a:t>
            </a:r>
            <a:r>
              <a:rPr lang="en-US" sz="1400" baseline="30000" dirty="0" smtClean="0"/>
              <a:t>14</a:t>
            </a:r>
            <a:r>
              <a:rPr lang="en-US" sz="1400" dirty="0" smtClean="0"/>
              <a:t>C activity = 13.56 </a:t>
            </a:r>
            <a:r>
              <a:rPr lang="en-US" sz="1400" dirty="0" err="1" smtClean="0"/>
              <a:t>dpmin</a:t>
            </a:r>
            <a:r>
              <a:rPr lang="en-US" sz="1400" dirty="0" smtClean="0"/>
              <a:t>/g C</a:t>
            </a:r>
            <a:endParaRPr lang="en-US" sz="1400" dirty="0"/>
          </a:p>
        </p:txBody>
      </p:sp>
    </p:spTree>
    <p:extLst>
      <p:ext uri="{BB962C8B-B14F-4D97-AF65-F5344CB8AC3E}">
        <p14:creationId xmlns:p14="http://schemas.microsoft.com/office/powerpoint/2010/main" val="23050224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normAutofit/>
          </a:bodyPr>
          <a:lstStyle/>
          <a:p>
            <a:r>
              <a:rPr lang="en-US" dirty="0" smtClean="0"/>
              <a:t>Mass Spectrometry</a:t>
            </a:r>
            <a:endParaRPr lang="en-US" sz="1600" dirty="0"/>
          </a:p>
        </p:txBody>
      </p:sp>
      <p:pic>
        <p:nvPicPr>
          <p:cNvPr id="10" name="Picture 26" descr="shrd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40000" y="2160000"/>
            <a:ext cx="5623560" cy="256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720000" y="5400000"/>
            <a:ext cx="5106911" cy="646331"/>
          </a:xfrm>
          <a:prstGeom prst="rect">
            <a:avLst/>
          </a:prstGeom>
          <a:noFill/>
        </p:spPr>
        <p:txBody>
          <a:bodyPr wrap="none" rtlCol="0">
            <a:spAutoFit/>
          </a:bodyPr>
          <a:lstStyle/>
          <a:p>
            <a:r>
              <a:rPr lang="en-US" dirty="0" smtClean="0"/>
              <a:t>For more accuracy, isolated C-14 from other isotopes</a:t>
            </a:r>
          </a:p>
          <a:p>
            <a:r>
              <a:rPr lang="en-US" dirty="0" smtClean="0"/>
              <a:t>“AMS” = Accelerator Mass Spectrometry</a:t>
            </a:r>
            <a:endParaRPr lang="en-US" dirty="0"/>
          </a:p>
        </p:txBody>
      </p:sp>
      <p:pic>
        <p:nvPicPr>
          <p:cNvPr id="3077" name="Picture 5" descr="https://isotopenforschung.univie.ac.at/typo3temp/pics/e13c1461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003"/>
            <a:ext cx="6477000" cy="458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392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Ion Implantation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612000"/>
            <a:ext cx="4721257" cy="492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79512" y="900000"/>
            <a:ext cx="4032488" cy="3293209"/>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The semiconductor industry relies on the implanting of impurities in semiconductors (doping).</a:t>
            </a:r>
          </a:p>
          <a:p>
            <a:pPr marL="285750" indent="-285750">
              <a:buFont typeface="Wingdings" panose="05000000000000000000" pitchFamily="2" charset="2"/>
              <a:buChar char="§"/>
            </a:pPr>
            <a:r>
              <a:rPr lang="en-US" sz="1600" dirty="0" smtClean="0"/>
              <a:t>This is critical in integrated circuit manufacturing.</a:t>
            </a:r>
          </a:p>
          <a:p>
            <a:pPr marL="285750" indent="-285750">
              <a:buFont typeface="Wingdings" panose="05000000000000000000" pitchFamily="2" charset="2"/>
              <a:buChar char="§"/>
            </a:pPr>
            <a:r>
              <a:rPr lang="en-US" sz="1600" dirty="0" smtClean="0"/>
              <a:t>One way of doping this is to fire ions into the material from an accelerator with its penetration dependent on the energy, hence they can be placed accurately in the material.</a:t>
            </a:r>
          </a:p>
          <a:p>
            <a:pPr marL="285750" indent="-285750">
              <a:buFont typeface="Wingdings" panose="05000000000000000000" pitchFamily="2" charset="2"/>
              <a:buChar char="§"/>
            </a:pPr>
            <a:r>
              <a:rPr lang="en-US" sz="1600" dirty="0" smtClean="0"/>
              <a:t>Ion implanting is the only method to accurately control the ion position from the equipment settings.</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5" y="5544000"/>
            <a:ext cx="4474845" cy="99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9878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normAutofit/>
          </a:bodyPr>
          <a:lstStyle/>
          <a:p>
            <a:r>
              <a:rPr lang="en-US" dirty="0" smtClean="0"/>
              <a:t>Finally, just one more application …</a:t>
            </a:r>
            <a:endParaRPr lang="en-US" sz="1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916832"/>
            <a:ext cx="2857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0001" y="720000"/>
            <a:ext cx="5256136" cy="1569660"/>
          </a:xfrm>
          <a:prstGeom prst="rect">
            <a:avLst/>
          </a:prstGeom>
          <a:noFill/>
        </p:spPr>
        <p:txBody>
          <a:bodyPr wrap="square" rtlCol="0">
            <a:spAutoFit/>
          </a:bodyPr>
          <a:lstStyle/>
          <a:p>
            <a:r>
              <a:rPr lang="en-US" sz="2400" b="1" i="1" dirty="0" smtClean="0"/>
              <a:t>Detecting wine fraud</a:t>
            </a:r>
          </a:p>
          <a:p>
            <a:endParaRPr lang="en-US" dirty="0"/>
          </a:p>
          <a:p>
            <a:r>
              <a:rPr lang="en-US" dirty="0" smtClean="0"/>
              <a:t>Use ion beam to test the bottle of “antique” wine – chemical composition of the bottle compared to a real one.</a:t>
            </a:r>
            <a:endParaRPr lang="en-US" dirty="0"/>
          </a:p>
        </p:txBody>
      </p:sp>
      <p:sp>
        <p:nvSpPr>
          <p:cNvPr id="5" name="Textfeld 4"/>
          <p:cNvSpPr txBox="1"/>
          <p:nvPr/>
        </p:nvSpPr>
        <p:spPr>
          <a:xfrm>
            <a:off x="540000" y="3600000"/>
            <a:ext cx="5256137" cy="1631216"/>
          </a:xfrm>
          <a:prstGeom prst="rect">
            <a:avLst/>
          </a:prstGeom>
          <a:noFill/>
        </p:spPr>
        <p:txBody>
          <a:bodyPr wrap="square" rtlCol="0">
            <a:spAutoFit/>
          </a:bodyPr>
          <a:lstStyle/>
          <a:p>
            <a:r>
              <a:rPr lang="en-US" dirty="0" smtClean="0"/>
              <a:t>“In a recent and spectacular case, American collector William Koch sued a German wine dealer, claiming four bottles – allegedly belonging to former U.S. president Thomas Jefferson – purchased for 500,000 dollars, were fake. The case has yet to be settled”.</a:t>
            </a:r>
          </a:p>
          <a:p>
            <a:r>
              <a:rPr lang="en-US" sz="1000" dirty="0" smtClean="0"/>
              <a:t>- </a:t>
            </a:r>
            <a:r>
              <a:rPr lang="en-US" sz="1000" dirty="0" smtClean="0">
                <a:hlinkClick r:id="rId4"/>
              </a:rPr>
              <a:t>http://www.cosmosmagazine.com</a:t>
            </a:r>
            <a:r>
              <a:rPr lang="en-US" sz="1000" dirty="0" smtClean="0"/>
              <a:t> </a:t>
            </a:r>
            <a:endParaRPr lang="en-US" sz="1000" dirty="0"/>
          </a:p>
        </p:txBody>
      </p:sp>
    </p:spTree>
    <p:extLst>
      <p:ext uri="{BB962C8B-B14F-4D97-AF65-F5344CB8AC3E}">
        <p14:creationId xmlns:p14="http://schemas.microsoft.com/office/powerpoint/2010/main" val="7334632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Electron Beam Processing</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0" y="900000"/>
            <a:ext cx="5562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000" y="3420000"/>
            <a:ext cx="2152650"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39552" y="900000"/>
            <a:ext cx="2880320" cy="2431435"/>
          </a:xfrm>
          <a:prstGeom prst="rect">
            <a:avLst/>
          </a:prstGeom>
          <a:noFill/>
        </p:spPr>
        <p:txBody>
          <a:bodyPr wrap="square" rtlCol="0">
            <a:spAutoFit/>
          </a:bodyPr>
          <a:lstStyle/>
          <a:p>
            <a:r>
              <a:rPr lang="en-US" sz="1600" dirty="0" smtClean="0"/>
              <a:t>In the US, potential markets for industrial electron beams total $50 billion per year.</a:t>
            </a:r>
          </a:p>
          <a:p>
            <a:endParaRPr lang="en-US" sz="800" dirty="0"/>
          </a:p>
          <a:p>
            <a:r>
              <a:rPr lang="en-US" sz="1600" dirty="0" smtClean="0"/>
              <a:t>33% wire cable tubing</a:t>
            </a:r>
          </a:p>
          <a:p>
            <a:r>
              <a:rPr lang="en-US" sz="1600" dirty="0" smtClean="0"/>
              <a:t>32% ink curing</a:t>
            </a:r>
          </a:p>
          <a:p>
            <a:r>
              <a:rPr lang="en-US" sz="1600" dirty="0" smtClean="0"/>
              <a:t>17% shrink film</a:t>
            </a:r>
          </a:p>
          <a:p>
            <a:r>
              <a:rPr lang="en-US" sz="1600" dirty="0" smtClean="0"/>
              <a:t>7% service</a:t>
            </a:r>
          </a:p>
          <a:p>
            <a:r>
              <a:rPr lang="en-US" sz="1600" dirty="0" smtClean="0"/>
              <a:t>5% tires</a:t>
            </a:r>
          </a:p>
          <a:p>
            <a:r>
              <a:rPr lang="en-US" sz="1600" dirty="0" smtClean="0"/>
              <a:t>6% others</a:t>
            </a:r>
            <a:endParaRPr lang="en-US" sz="1600" dirty="0"/>
          </a:p>
        </p:txBody>
      </p:sp>
      <p:sp>
        <p:nvSpPr>
          <p:cNvPr id="5" name="Textfeld 4"/>
          <p:cNvSpPr txBox="1"/>
          <p:nvPr/>
        </p:nvSpPr>
        <p:spPr>
          <a:xfrm>
            <a:off x="755576" y="5157192"/>
            <a:ext cx="4339650" cy="1077218"/>
          </a:xfrm>
          <a:prstGeom prst="rect">
            <a:avLst/>
          </a:prstGeom>
          <a:noFill/>
        </p:spPr>
        <p:txBody>
          <a:bodyPr wrap="none" rtlCol="0">
            <a:spAutoFit/>
          </a:bodyPr>
          <a:lstStyle/>
          <a:p>
            <a:r>
              <a:rPr lang="en-US" sz="1600" dirty="0" smtClean="0"/>
              <a:t>When polymers are cross-linked, can become:</a:t>
            </a:r>
          </a:p>
          <a:p>
            <a:pPr marL="285750" indent="-285750">
              <a:buFont typeface="Wingdings" panose="05000000000000000000" pitchFamily="2" charset="2"/>
              <a:buChar char="§"/>
            </a:pPr>
            <a:r>
              <a:rPr lang="en-US" sz="1600" dirty="0" smtClean="0"/>
              <a:t>stable against heat,</a:t>
            </a:r>
          </a:p>
          <a:p>
            <a:pPr marL="285750" indent="-285750">
              <a:buFont typeface="Wingdings" panose="05000000000000000000" pitchFamily="2" charset="2"/>
              <a:buChar char="§"/>
            </a:pPr>
            <a:r>
              <a:rPr lang="en-US" sz="1600" dirty="0" smtClean="0"/>
              <a:t>increase tensile strength, resistance to cracking</a:t>
            </a:r>
          </a:p>
          <a:p>
            <a:pPr marL="285750" indent="-285750">
              <a:buFont typeface="Wingdings" panose="05000000000000000000" pitchFamily="2" charset="2"/>
              <a:buChar char="§"/>
            </a:pPr>
            <a:r>
              <a:rPr lang="en-US" sz="1600" dirty="0" smtClean="0"/>
              <a:t>heat shrinking properties etc.</a:t>
            </a:r>
            <a:endParaRPr lang="en-US" sz="1600" dirty="0"/>
          </a:p>
        </p:txBody>
      </p:sp>
      <p:sp>
        <p:nvSpPr>
          <p:cNvPr id="6" name="Textfeld 5"/>
          <p:cNvSpPr txBox="1"/>
          <p:nvPr/>
        </p:nvSpPr>
        <p:spPr>
          <a:xfrm>
            <a:off x="5400000" y="900000"/>
            <a:ext cx="2486578" cy="246221"/>
          </a:xfrm>
          <a:prstGeom prst="rect">
            <a:avLst/>
          </a:prstGeom>
          <a:noFill/>
        </p:spPr>
        <p:txBody>
          <a:bodyPr wrap="none" rtlCol="0">
            <a:spAutoFit/>
          </a:bodyPr>
          <a:lstStyle/>
          <a:p>
            <a:r>
              <a:rPr lang="en-US" sz="1000" dirty="0" smtClean="0">
                <a:hlinkClick r:id="rId5"/>
              </a:rPr>
              <a:t>http://rsccnuclearcable.com/capabilities.htm</a:t>
            </a:r>
            <a:r>
              <a:rPr lang="en-US" sz="1000" dirty="0" smtClean="0"/>
              <a:t> </a:t>
            </a:r>
            <a:endParaRPr lang="en-US" sz="1000" dirty="0"/>
          </a:p>
        </p:txBody>
      </p:sp>
    </p:spTree>
    <p:extLst>
      <p:ext uri="{BB962C8B-B14F-4D97-AF65-F5344CB8AC3E}">
        <p14:creationId xmlns:p14="http://schemas.microsoft.com/office/powerpoint/2010/main" val="11828636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Food Irradiation</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500000"/>
            <a:ext cx="2147070"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000" y="4500000"/>
            <a:ext cx="1861959"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000" y="4500000"/>
            <a:ext cx="1660317"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000" y="4500000"/>
            <a:ext cx="1579200"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000" y="4500000"/>
            <a:ext cx="1581235" cy="1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000" y="3564000"/>
            <a:ext cx="5715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00" y="612000"/>
            <a:ext cx="3017143" cy="228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960000" y="1080000"/>
            <a:ext cx="4785235" cy="1569660"/>
          </a:xfrm>
          <a:prstGeom prst="rect">
            <a:avLst/>
          </a:prstGeom>
          <a:noFill/>
        </p:spPr>
        <p:txBody>
          <a:bodyPr wrap="square" rtlCol="0">
            <a:spAutoFit/>
          </a:bodyPr>
          <a:lstStyle/>
          <a:p>
            <a:r>
              <a:rPr lang="en-US" sz="1600" dirty="0" smtClean="0"/>
              <a:t>‘Cold pasteurization’ or ‘electronic pasteurization’ uses electrons (from an accelerator) or X-rays produced using an accelerator.</a:t>
            </a:r>
          </a:p>
          <a:p>
            <a:endParaRPr lang="en-US" sz="1600" dirty="0"/>
          </a:p>
          <a:p>
            <a:r>
              <a:rPr lang="en-US" sz="1600" dirty="0" smtClean="0"/>
              <a:t>The word ‘irradiated’ or ‘treated with ionizing radiation’ must appear on the label packaging.</a:t>
            </a:r>
            <a:endParaRPr lang="en-US" sz="1600" dirty="0"/>
          </a:p>
        </p:txBody>
      </p:sp>
      <p:sp>
        <p:nvSpPr>
          <p:cNvPr id="3" name="Textfeld 2"/>
          <p:cNvSpPr txBox="1"/>
          <p:nvPr/>
        </p:nvSpPr>
        <p:spPr>
          <a:xfrm>
            <a:off x="899593" y="3600000"/>
            <a:ext cx="1728192" cy="461665"/>
          </a:xfrm>
          <a:prstGeom prst="rect">
            <a:avLst/>
          </a:prstGeom>
          <a:noFill/>
        </p:spPr>
        <p:txBody>
          <a:bodyPr wrap="square" rtlCol="0">
            <a:spAutoFit/>
          </a:bodyPr>
          <a:lstStyle/>
          <a:p>
            <a:r>
              <a:rPr lang="en-US" sz="1200" dirty="0" smtClean="0"/>
              <a:t>In the US all irradiated foods have this symbol</a:t>
            </a:r>
            <a:endParaRPr lang="en-US" sz="1200" dirty="0"/>
          </a:p>
        </p:txBody>
      </p:sp>
      <p:sp>
        <p:nvSpPr>
          <p:cNvPr id="5" name="Textfeld 4"/>
          <p:cNvSpPr txBox="1"/>
          <p:nvPr/>
        </p:nvSpPr>
        <p:spPr>
          <a:xfrm>
            <a:off x="5040000" y="4140000"/>
            <a:ext cx="3693640" cy="338554"/>
          </a:xfrm>
          <a:prstGeom prst="rect">
            <a:avLst/>
          </a:prstGeom>
          <a:noFill/>
        </p:spPr>
        <p:txBody>
          <a:bodyPr wrap="none" rtlCol="0">
            <a:spAutoFit/>
          </a:bodyPr>
          <a:lstStyle/>
          <a:p>
            <a:r>
              <a:rPr lang="en-US" sz="1600" dirty="0" smtClean="0"/>
              <a:t>Foods authorized for irradiation in the EU:</a:t>
            </a:r>
            <a:endParaRPr lang="en-US" sz="1600" dirty="0"/>
          </a:p>
        </p:txBody>
      </p:sp>
      <p:sp>
        <p:nvSpPr>
          <p:cNvPr id="6" name="Textfeld 5"/>
          <p:cNvSpPr txBox="1"/>
          <p:nvPr/>
        </p:nvSpPr>
        <p:spPr>
          <a:xfrm>
            <a:off x="539552" y="5760000"/>
            <a:ext cx="1148071" cy="338554"/>
          </a:xfrm>
          <a:prstGeom prst="rect">
            <a:avLst/>
          </a:prstGeom>
          <a:noFill/>
        </p:spPr>
        <p:txBody>
          <a:bodyPr wrap="none" rtlCol="0">
            <a:spAutoFit/>
          </a:bodyPr>
          <a:lstStyle/>
          <a:p>
            <a:r>
              <a:rPr lang="en-US" sz="1600" dirty="0"/>
              <a:t>L</a:t>
            </a:r>
            <a:r>
              <a:rPr lang="en-US" sz="1600" dirty="0" smtClean="0"/>
              <a:t>ower dose</a:t>
            </a:r>
            <a:endParaRPr lang="en-US" sz="1600" dirty="0"/>
          </a:p>
        </p:txBody>
      </p:sp>
      <p:sp>
        <p:nvSpPr>
          <p:cNvPr id="7" name="Textfeld 6"/>
          <p:cNvSpPr txBox="1"/>
          <p:nvPr/>
        </p:nvSpPr>
        <p:spPr>
          <a:xfrm>
            <a:off x="6300000" y="5760000"/>
            <a:ext cx="1183337" cy="338554"/>
          </a:xfrm>
          <a:prstGeom prst="rect">
            <a:avLst/>
          </a:prstGeom>
          <a:noFill/>
        </p:spPr>
        <p:txBody>
          <a:bodyPr wrap="none" rtlCol="0">
            <a:spAutoFit/>
          </a:bodyPr>
          <a:lstStyle/>
          <a:p>
            <a:r>
              <a:rPr lang="en-US" sz="1600" dirty="0" smtClean="0"/>
              <a:t>Higher dose</a:t>
            </a:r>
            <a:endParaRPr lang="en-US" sz="1600" dirty="0"/>
          </a:p>
        </p:txBody>
      </p:sp>
      <p:cxnSp>
        <p:nvCxnSpPr>
          <p:cNvPr id="9" name="Gerade Verbindung mit Pfeil 8"/>
          <p:cNvCxnSpPr/>
          <p:nvPr/>
        </p:nvCxnSpPr>
        <p:spPr>
          <a:xfrm>
            <a:off x="1800000" y="5940000"/>
            <a:ext cx="4354766" cy="0"/>
          </a:xfrm>
          <a:prstGeom prst="straightConnector1">
            <a:avLst/>
          </a:prstGeom>
          <a:ln w="31750">
            <a:solidFill>
              <a:srgbClr val="0066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136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Other uses in industry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80000"/>
            <a:ext cx="30289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000" y="2160000"/>
            <a:ext cx="23812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160000" y="900000"/>
            <a:ext cx="4839786" cy="923330"/>
          </a:xfrm>
          <a:prstGeom prst="rect">
            <a:avLst/>
          </a:prstGeom>
          <a:noFill/>
        </p:spPr>
        <p:txBody>
          <a:bodyPr wrap="none" rtlCol="0">
            <a:spAutoFit/>
          </a:bodyPr>
          <a:lstStyle/>
          <a:p>
            <a:pPr algn="ctr"/>
            <a:r>
              <a:rPr lang="en-US" dirty="0" smtClean="0"/>
              <a:t>Hardening surfaces of artificial joints</a:t>
            </a:r>
          </a:p>
          <a:p>
            <a:pPr algn="ctr"/>
            <a:r>
              <a:rPr lang="en-US" dirty="0" smtClean="0"/>
              <a:t>Removal of NO</a:t>
            </a:r>
            <a:r>
              <a:rPr lang="en-US" baseline="-25000" dirty="0" smtClean="0"/>
              <a:t>x</a:t>
            </a:r>
            <a:r>
              <a:rPr lang="en-US" dirty="0" smtClean="0"/>
              <a:t> and </a:t>
            </a:r>
            <a:r>
              <a:rPr lang="en-US" dirty="0" err="1" smtClean="0"/>
              <a:t>SO</a:t>
            </a:r>
            <a:r>
              <a:rPr lang="en-US" baseline="-25000" dirty="0" err="1" smtClean="0"/>
              <a:t>x</a:t>
            </a:r>
            <a:r>
              <a:rPr lang="en-US" dirty="0" smtClean="0"/>
              <a:t> from flue gas emissions</a:t>
            </a:r>
          </a:p>
          <a:p>
            <a:pPr algn="ctr"/>
            <a:r>
              <a:rPr lang="en-US" dirty="0" smtClean="0"/>
              <a:t>Scratch resistant furniture</a:t>
            </a:r>
            <a:endParaRPr lang="en-US" dirty="0"/>
          </a:p>
        </p:txBody>
      </p:sp>
      <p:sp>
        <p:nvSpPr>
          <p:cNvPr id="10" name="Textfeld 9"/>
          <p:cNvSpPr txBox="1"/>
          <p:nvPr/>
        </p:nvSpPr>
        <p:spPr>
          <a:xfrm>
            <a:off x="1440000" y="2880000"/>
            <a:ext cx="3100401" cy="646331"/>
          </a:xfrm>
          <a:prstGeom prst="rect">
            <a:avLst/>
          </a:prstGeom>
          <a:noFill/>
        </p:spPr>
        <p:txBody>
          <a:bodyPr wrap="none" rtlCol="0">
            <a:spAutoFit/>
          </a:bodyPr>
          <a:lstStyle/>
          <a:p>
            <a:r>
              <a:rPr lang="en-US" dirty="0" smtClean="0"/>
              <a:t>Treating waste water or sewage</a:t>
            </a:r>
          </a:p>
          <a:p>
            <a:r>
              <a:rPr lang="en-US" dirty="0" smtClean="0"/>
              <a:t>Purifying drinking water</a:t>
            </a:r>
            <a:endParaRPr lang="en-US" dirty="0"/>
          </a:p>
        </p:txBody>
      </p:sp>
      <p:sp>
        <p:nvSpPr>
          <p:cNvPr id="11" name="Textfeld 10"/>
          <p:cNvSpPr txBox="1"/>
          <p:nvPr/>
        </p:nvSpPr>
        <p:spPr>
          <a:xfrm>
            <a:off x="4680000" y="5400000"/>
            <a:ext cx="3560322" cy="646331"/>
          </a:xfrm>
          <a:prstGeom prst="rect">
            <a:avLst/>
          </a:prstGeom>
          <a:noFill/>
        </p:spPr>
        <p:txBody>
          <a:bodyPr wrap="square" rtlCol="0">
            <a:spAutoFit/>
          </a:bodyPr>
          <a:lstStyle/>
          <a:p>
            <a:r>
              <a:rPr lang="en-US" dirty="0" smtClean="0"/>
              <a:t>Irradiating topaz and other gems with electron beams to change color</a:t>
            </a:r>
            <a:endParaRPr lang="en-US" dirty="0"/>
          </a:p>
        </p:txBody>
      </p:sp>
    </p:spTree>
    <p:extLst>
      <p:ext uri="{BB962C8B-B14F-4D97-AF65-F5344CB8AC3E}">
        <p14:creationId xmlns:p14="http://schemas.microsoft.com/office/powerpoint/2010/main" val="39735457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Neutrons reveal structure and dynamics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3" y="3780000"/>
            <a:ext cx="40290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000" y="3780000"/>
            <a:ext cx="40290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648000"/>
            <a:ext cx="29686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304000" y="2880000"/>
            <a:ext cx="1689285" cy="646331"/>
          </a:xfrm>
          <a:prstGeom prst="rect">
            <a:avLst/>
          </a:prstGeom>
          <a:solidFill>
            <a:srgbClr val="006600"/>
          </a:solidFill>
        </p:spPr>
        <p:txBody>
          <a:bodyPr wrap="square" rtlCol="0">
            <a:spAutoFit/>
          </a:bodyPr>
          <a:lstStyle/>
          <a:p>
            <a:r>
              <a:rPr lang="en-US" dirty="0" smtClean="0">
                <a:solidFill>
                  <a:schemeClr val="bg1"/>
                </a:solidFill>
              </a:rPr>
              <a:t>Neutrons show where atoms are</a:t>
            </a:r>
            <a:endParaRPr lang="en-US" dirty="0">
              <a:solidFill>
                <a:schemeClr val="bg1"/>
              </a:solidFill>
            </a:endParaRPr>
          </a:p>
        </p:txBody>
      </p:sp>
      <p:sp>
        <p:nvSpPr>
          <p:cNvPr id="15" name="Textfeld 14"/>
          <p:cNvSpPr txBox="1"/>
          <p:nvPr/>
        </p:nvSpPr>
        <p:spPr>
          <a:xfrm>
            <a:off x="4860000" y="2880000"/>
            <a:ext cx="1584000" cy="646331"/>
          </a:xfrm>
          <a:prstGeom prst="rect">
            <a:avLst/>
          </a:prstGeom>
          <a:solidFill>
            <a:srgbClr val="006600"/>
          </a:solidFill>
        </p:spPr>
        <p:txBody>
          <a:bodyPr wrap="square" rtlCol="0">
            <a:spAutoFit/>
          </a:bodyPr>
          <a:lstStyle/>
          <a:p>
            <a:r>
              <a:rPr lang="en-US" dirty="0" smtClean="0">
                <a:solidFill>
                  <a:schemeClr val="bg1"/>
                </a:solidFill>
              </a:rPr>
              <a:t>Neutrons show what atoms do</a:t>
            </a:r>
            <a:endParaRPr lang="en-US" dirty="0">
              <a:solidFill>
                <a:schemeClr val="bg1"/>
              </a:solidFill>
            </a:endParaRPr>
          </a:p>
        </p:txBody>
      </p:sp>
    </p:spTree>
    <p:extLst>
      <p:ext uri="{BB962C8B-B14F-4D97-AF65-F5344CB8AC3E}">
        <p14:creationId xmlns:p14="http://schemas.microsoft.com/office/powerpoint/2010/main" val="34776855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Neutrons reveal structure and dynamics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000" y="648000"/>
            <a:ext cx="190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48000"/>
            <a:ext cx="29686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600000"/>
            <a:ext cx="2916713"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000" y="3600000"/>
            <a:ext cx="2908472"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000" y="3600000"/>
            <a:ext cx="3268571"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1805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Neutrons reveal structure and dynamics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720000"/>
            <a:ext cx="7961906" cy="556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7553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554400"/>
          </a:xfrm>
        </p:spPr>
        <p:txBody>
          <a:bodyPr/>
          <a:lstStyle/>
          <a:p>
            <a:r>
              <a:rPr lang="en-US" dirty="0" smtClean="0"/>
              <a:t>Spallation target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00" y="2700000"/>
            <a:ext cx="3696176" cy="355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2700000"/>
            <a:ext cx="4205714" cy="279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900000" y="900000"/>
            <a:ext cx="7664855" cy="861774"/>
          </a:xfrm>
          <a:prstGeom prst="rect">
            <a:avLst/>
          </a:prstGeom>
          <a:noFill/>
        </p:spPr>
        <p:txBody>
          <a:bodyPr wrap="none" rtlCol="0">
            <a:spAutoFit/>
          </a:bodyPr>
          <a:lstStyle/>
          <a:p>
            <a:pPr marL="285750" indent="-285750">
              <a:buFont typeface="Wingdings" panose="05000000000000000000" pitchFamily="2" charset="2"/>
              <a:buChar char="§"/>
            </a:pPr>
            <a:r>
              <a:rPr lang="en-US" dirty="0" smtClean="0">
                <a:solidFill>
                  <a:srgbClr val="0000CC"/>
                </a:solidFill>
              </a:rPr>
              <a:t> </a:t>
            </a:r>
            <a:r>
              <a:rPr lang="en-US" sz="1600" dirty="0" smtClean="0"/>
              <a:t>~ 2.3∙10</a:t>
            </a:r>
            <a:r>
              <a:rPr lang="en-US" sz="1600" baseline="30000" dirty="0" smtClean="0"/>
              <a:t>13</a:t>
            </a:r>
            <a:r>
              <a:rPr lang="en-US" sz="1600" dirty="0" smtClean="0"/>
              <a:t> (4 </a:t>
            </a:r>
            <a:r>
              <a:rPr lang="el-GR" sz="1600" dirty="0" smtClean="0"/>
              <a:t>μ</a:t>
            </a:r>
            <a:r>
              <a:rPr lang="de-DE" sz="1600" dirty="0" smtClean="0"/>
              <a:t>C) </a:t>
            </a:r>
            <a:r>
              <a:rPr lang="en-US" sz="1600" dirty="0" err="1" smtClean="0"/>
              <a:t>ppp</a:t>
            </a:r>
            <a:r>
              <a:rPr lang="en-US" sz="1600" dirty="0" smtClean="0"/>
              <a:t> on to TS-1 tantalum coated tungsten target (40 </a:t>
            </a:r>
            <a:r>
              <a:rPr lang="en-US" sz="1600" dirty="0" err="1" smtClean="0"/>
              <a:t>pps</a:t>
            </a:r>
            <a:r>
              <a:rPr lang="en-US" sz="1600" dirty="0" smtClean="0"/>
              <a:t>)</a:t>
            </a:r>
          </a:p>
          <a:p>
            <a:pPr marL="285750" indent="-285750">
              <a:buFont typeface="Wingdings" panose="05000000000000000000" pitchFamily="2" charset="2"/>
              <a:buChar char="§"/>
            </a:pPr>
            <a:r>
              <a:rPr lang="en-US" sz="1600" dirty="0">
                <a:solidFill>
                  <a:srgbClr val="0000CC"/>
                </a:solidFill>
              </a:rPr>
              <a:t> </a:t>
            </a:r>
            <a:r>
              <a:rPr lang="en-US" sz="1600" dirty="0" smtClean="0"/>
              <a:t>~15-20 neutrons/proton, ~4∙10</a:t>
            </a:r>
            <a:r>
              <a:rPr lang="en-US" sz="1600" baseline="30000" dirty="0" smtClean="0"/>
              <a:t>14</a:t>
            </a:r>
            <a:r>
              <a:rPr lang="en-US" sz="1600" dirty="0" smtClean="0"/>
              <a:t> neutrons/pulse</a:t>
            </a:r>
          </a:p>
          <a:p>
            <a:pPr marL="285750" indent="-285750">
              <a:buFont typeface="Wingdings" panose="05000000000000000000" pitchFamily="2" charset="2"/>
              <a:buChar char="§"/>
            </a:pPr>
            <a:r>
              <a:rPr lang="en-US" sz="1600" dirty="0">
                <a:solidFill>
                  <a:srgbClr val="0000CC"/>
                </a:solidFill>
              </a:rPr>
              <a:t> </a:t>
            </a:r>
            <a:r>
              <a:rPr lang="en-US" sz="1600" dirty="0" smtClean="0"/>
              <a:t>primary neutrons from spallation: evaporation spectrum (E ~ 1 MeV) + high energy tail</a:t>
            </a:r>
            <a:endParaRPr lang="en-US" sz="1600" dirty="0">
              <a:solidFill>
                <a:srgbClr val="0000CC"/>
              </a:solidFill>
            </a:endParaRPr>
          </a:p>
        </p:txBody>
      </p:sp>
    </p:spTree>
    <p:extLst>
      <p:ext uri="{BB962C8B-B14F-4D97-AF65-F5344CB8AC3E}">
        <p14:creationId xmlns:p14="http://schemas.microsoft.com/office/powerpoint/2010/main" val="5350064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Bildschirmpräsentation (4:3)</PresentationFormat>
  <Paragraphs>135</Paragraphs>
  <Slides>20</Slides>
  <Notes>20</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Ion Implantation</vt:lpstr>
      <vt:lpstr>Ion Implantation</vt:lpstr>
      <vt:lpstr>Electron Beam Processing</vt:lpstr>
      <vt:lpstr>Food Irradiation</vt:lpstr>
      <vt:lpstr>Other uses in industry</vt:lpstr>
      <vt:lpstr>Neutrons reveal structure and dynamics</vt:lpstr>
      <vt:lpstr>Neutrons reveal structure and dynamics</vt:lpstr>
      <vt:lpstr>Neutrons reveal structure and dynamics</vt:lpstr>
      <vt:lpstr>Spallation target</vt:lpstr>
      <vt:lpstr>Unblocking oil pipes</vt:lpstr>
      <vt:lpstr>Stresses in Airbus A380 Wing</vt:lpstr>
      <vt:lpstr>Understanding infant lung structure</vt:lpstr>
      <vt:lpstr>Fast neutron testing for semiconductor industry</vt:lpstr>
      <vt:lpstr>Cargo scanning</vt:lpstr>
      <vt:lpstr>Materials testing for fusion</vt:lpstr>
      <vt:lpstr>ADS systems Transmutation of nuclear waste isotopes or energy generation</vt:lpstr>
      <vt:lpstr>Radiocarbon (14C) formation and decay</vt:lpstr>
      <vt:lpstr>Radiocarbon Dating</vt:lpstr>
      <vt:lpstr>Mass Spectrometry</vt:lpstr>
      <vt:lpstr>Finally, just one more application …</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549</cp:revision>
  <dcterms:created xsi:type="dcterms:W3CDTF">2016-04-06T12:04:03Z</dcterms:created>
  <dcterms:modified xsi:type="dcterms:W3CDTF">2017-11-12T05:03:31Z</dcterms:modified>
</cp:coreProperties>
</file>