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2" r:id="rId2"/>
    <p:sldId id="304" r:id="rId3"/>
    <p:sldId id="325" r:id="rId4"/>
    <p:sldId id="305" r:id="rId5"/>
    <p:sldId id="306" r:id="rId6"/>
    <p:sldId id="307" r:id="rId7"/>
    <p:sldId id="308" r:id="rId8"/>
    <p:sldId id="309" r:id="rId9"/>
    <p:sldId id="310" r:id="rId10"/>
    <p:sldId id="323" r:id="rId11"/>
    <p:sldId id="344" r:id="rId12"/>
    <p:sldId id="340" r:id="rId13"/>
    <p:sldId id="341" r:id="rId14"/>
    <p:sldId id="342" r:id="rId15"/>
    <p:sldId id="345" r:id="rId16"/>
    <p:sldId id="343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17" r:id="rId25"/>
    <p:sldId id="330" r:id="rId26"/>
    <p:sldId id="318" r:id="rId27"/>
    <p:sldId id="331" r:id="rId28"/>
    <p:sldId id="338" r:id="rId29"/>
    <p:sldId id="339" r:id="rId30"/>
    <p:sldId id="319" r:id="rId31"/>
    <p:sldId id="320" r:id="rId32"/>
    <p:sldId id="326" r:id="rId33"/>
    <p:sldId id="327" r:id="rId34"/>
    <p:sldId id="321" r:id="rId35"/>
    <p:sldId id="332" r:id="rId36"/>
    <p:sldId id="322" r:id="rId37"/>
    <p:sldId id="333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66DAA65-F73B-4F09-A332-B8CE9BBF5C06}">
          <p14:sldIdLst>
            <p14:sldId id="302"/>
            <p14:sldId id="304"/>
            <p14:sldId id="325"/>
            <p14:sldId id="305"/>
            <p14:sldId id="306"/>
            <p14:sldId id="307"/>
            <p14:sldId id="308"/>
            <p14:sldId id="309"/>
            <p14:sldId id="310"/>
            <p14:sldId id="323"/>
            <p14:sldId id="344"/>
            <p14:sldId id="340"/>
            <p14:sldId id="341"/>
            <p14:sldId id="342"/>
            <p14:sldId id="345"/>
            <p14:sldId id="343"/>
            <p14:sldId id="346"/>
            <p14:sldId id="347"/>
            <p14:sldId id="348"/>
            <p14:sldId id="349"/>
            <p14:sldId id="350"/>
            <p14:sldId id="351"/>
            <p14:sldId id="352"/>
            <p14:sldId id="317"/>
            <p14:sldId id="330"/>
            <p14:sldId id="318"/>
            <p14:sldId id="331"/>
            <p14:sldId id="338"/>
            <p14:sldId id="339"/>
            <p14:sldId id="319"/>
            <p14:sldId id="320"/>
            <p14:sldId id="326"/>
            <p14:sldId id="327"/>
            <p14:sldId id="321"/>
            <p14:sldId id="332"/>
            <p14:sldId id="322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0066"/>
    <a:srgbClr val="E6E6E6"/>
    <a:srgbClr val="EAEAEA"/>
    <a:srgbClr val="DDDDDD"/>
    <a:srgbClr val="C4C4C4"/>
    <a:srgbClr val="C0C0C0"/>
    <a:srgbClr val="0099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34" autoAdjust="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10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11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r>
              <a:rPr lang="de-DE" altLang="de-DE" dirty="0" smtClean="0"/>
              <a:t>International Linear </a:t>
            </a:r>
            <a:r>
              <a:rPr lang="de-DE" altLang="de-DE" dirty="0" err="1" smtClean="0"/>
              <a:t>Collider</a:t>
            </a:r>
            <a:r>
              <a:rPr lang="de-DE" altLang="de-DE" dirty="0" smtClean="0"/>
              <a:t> (Japan)</a:t>
            </a:r>
            <a:endParaRPr lang="de-DE" alt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12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13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14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15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16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17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18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19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20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21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22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23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24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25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26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27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28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29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30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31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32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33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34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35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36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37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4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5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6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7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8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>
                <a:solidFill>
                  <a:prstClr val="black"/>
                </a:solidFill>
              </a:rPr>
              <a:pPr/>
              <a:t>9</a:t>
            </a:fld>
            <a:endParaRPr lang="en-US" altLang="de-DE" dirty="0">
              <a:solidFill>
                <a:prstClr val="black"/>
              </a:solidFill>
            </a:endParaRPr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9613" cy="3389312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521" y="4377578"/>
            <a:ext cx="5034537" cy="4095153"/>
          </a:xfrm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smtClean="0">
                <a:solidFill>
                  <a:srgbClr val="FF0000"/>
                </a:solidFill>
              </a:rPr>
              <a:t>Indian Institute of Technology Ropar</a:t>
            </a: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hyperlink" Target="http://facet.slac.stanford.ed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Wakefield Accelerator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80000"/>
            <a:ext cx="4397144" cy="20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900000"/>
            <a:ext cx="7364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Process:</a:t>
            </a:r>
            <a:r>
              <a:rPr lang="en-US" dirty="0" smtClean="0"/>
              <a:t> Laser radiation pressure displaces electrons</a:t>
            </a:r>
          </a:p>
          <a:p>
            <a:r>
              <a:rPr lang="en-US" dirty="0" smtClean="0"/>
              <a:t>               Space charge causes oscillating density ‘wake’ moving with the laser</a:t>
            </a:r>
          </a:p>
          <a:p>
            <a:r>
              <a:rPr lang="en-US" dirty="0" smtClean="0"/>
              <a:t>               Wake electric fields of ~GV/cm accelerate particles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328000" y="3996000"/>
            <a:ext cx="243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Analogy: boat displacing water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980000"/>
            <a:ext cx="2690982" cy="20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4392000"/>
            <a:ext cx="2692800" cy="205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780000" y="6120000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Particle injection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741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06753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8000" y="5400000"/>
            <a:ext cx="871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Compactness of plasma ‘cavity’. Left: Radiofrequency cavity. Right: Non-linear laser plasma </a:t>
            </a:r>
            <a:r>
              <a:rPr lang="en-US" sz="1600" dirty="0" err="1" smtClean="0"/>
              <a:t>wakefield</a:t>
            </a:r>
            <a:r>
              <a:rPr lang="en-US" sz="1600" dirty="0" smtClean="0"/>
              <a:t>. The laser pulse in yellow propagates from left to right, the </a:t>
            </a:r>
            <a:r>
              <a:rPr lang="en-US" sz="1600" dirty="0" err="1" smtClean="0"/>
              <a:t>iso</a:t>
            </a:r>
            <a:r>
              <a:rPr lang="en-US" sz="1600" dirty="0" smtClean="0"/>
              <a:t>-electronic density is shown in blue and the electron bunch in red.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5508000" y="4032000"/>
                <a:ext cx="248497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1 mm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100 MeV</a:t>
                </a:r>
                <a:endParaRPr lang="en-US" sz="2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00" y="4032000"/>
                <a:ext cx="248497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931" t="-24590" r="-2703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864000" y="3924000"/>
                <a:ext cx="27615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1 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50 MeV Gain</a:t>
                </a:r>
                <a:endParaRPr lang="en-US" sz="2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3924000"/>
                <a:ext cx="276152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532" t="-26667" r="-154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987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02"/>
            <a:ext cx="9144000" cy="51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Let’s look at the driver first: a </a:t>
            </a:r>
            <a:r>
              <a:rPr lang="en-US" dirty="0" err="1" smtClean="0"/>
              <a:t>relativistically</a:t>
            </a:r>
            <a:r>
              <a:rPr lang="en-US" dirty="0" smtClean="0"/>
              <a:t> intense laser pulse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0000"/>
            <a:ext cx="15430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2520000" y="1080000"/>
                <a:ext cx="651649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Peak power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 PW</a:t>
                </a:r>
                <a:r>
                  <a:rPr lang="en-US" dirty="0" smtClean="0"/>
                  <a:t> 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1,359,621,617,300 PS</a:t>
                </a:r>
                <a:r>
                  <a:rPr lang="en-US" dirty="0" smtClean="0"/>
                  <a:t> (if you are into cars) compare to total nuclear power output in the world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0.000 374 PW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Energy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~ 10 J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~ 10 fs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0.000 000 000 000 01 s</a:t>
                </a:r>
                <a:r>
                  <a:rPr lang="en-US" dirty="0" smtClean="0"/>
                  <a:t> duration focused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~ 50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μ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m</a:t>
                </a:r>
                <a:r>
                  <a:rPr lang="de-DE" dirty="0" smtClean="0"/>
                  <a:t> </a:t>
                </a:r>
                <a:r>
                  <a:rPr lang="en-US" dirty="0" smtClean="0"/>
                  <a:t>spots (size of thin hair)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4∙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dirty="0" smtClean="0"/>
                  <a:t> photons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Intensity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electrons become relativistic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Electric fields of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8.6 TV/m</a:t>
                </a:r>
                <a:r>
                  <a:rPr lang="en-US" dirty="0" smtClean="0"/>
                  <a:t>, magnetic fields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~28954 Tesla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1080000"/>
                <a:ext cx="6516496" cy="3139321"/>
              </a:xfrm>
              <a:prstGeom prst="rect">
                <a:avLst/>
              </a:prstGeom>
              <a:blipFill rotWithShape="1">
                <a:blip r:embed="rId4"/>
                <a:stretch>
                  <a:fillRect l="-561" t="-971" r="-374" b="-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1800000" y="5040000"/>
            <a:ext cx="532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 Condensed" panose="02060603050405020104" pitchFamily="18" charset="0"/>
              </a:rPr>
              <a:t>Burning question: can these fields be used for particle acceleration?</a:t>
            </a:r>
            <a:endParaRPr lang="en-US" dirty="0">
              <a:latin typeface="Rockwell Condensed" panose="02060603050405020104" pitchFamily="18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2088000" y="4219321"/>
            <a:ext cx="792088" cy="820679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9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But interacting the laser with matter works!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260000"/>
            <a:ext cx="8228012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755577" y="4725144"/>
                <a:ext cx="684076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Intensity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→ light pressure on matter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300 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𝑇𝑏𝑎𝑟</m:t>
                    </m:r>
                  </m:oMath>
                </a14:m>
                <a:r>
                  <a:rPr lang="en-US" dirty="0" smtClean="0"/>
                  <a:t>, electron temperature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4725144"/>
                <a:ext cx="6840760" cy="669992"/>
              </a:xfrm>
              <a:prstGeom prst="rect">
                <a:avLst/>
              </a:prstGeom>
              <a:blipFill rotWithShape="1">
                <a:blip r:embed="rId4"/>
                <a:stretch>
                  <a:fillRect l="-624" t="-63636" b="-5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520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Laser excitation of strong plasma waves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1080000"/>
            <a:ext cx="4400000" cy="45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1340768"/>
            <a:ext cx="3960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Intense laser-pulse from left to right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Pushes away electrons by its light pressure or </a:t>
            </a:r>
            <a:r>
              <a:rPr lang="en-US" dirty="0" err="1" smtClean="0"/>
              <a:t>ponderomotive</a:t>
            </a:r>
            <a:r>
              <a:rPr lang="en-US" dirty="0" smtClean="0"/>
              <a:t> force (ions are too heavy, hardly move)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C</a:t>
            </a:r>
            <a:r>
              <a:rPr lang="en-US" dirty="0" smtClean="0"/>
              <a:t>reates electron-depleted cavity and sets up charge separation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Strong electrostatic fields pull back electrons on axis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Electrons oscillate and create </a:t>
            </a:r>
            <a:r>
              <a:rPr lang="en-US" dirty="0" err="1" smtClean="0"/>
              <a:t>copropagating</a:t>
            </a:r>
            <a:r>
              <a:rPr lang="en-US" dirty="0" smtClean="0"/>
              <a:t> </a:t>
            </a:r>
            <a:r>
              <a:rPr lang="en-US" dirty="0" err="1" smtClean="0"/>
              <a:t>wakefield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1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3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934"/>
            <a:ext cx="9144000" cy="511013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56176" y="3240000"/>
            <a:ext cx="25202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6156000" y="3744000"/>
            <a:ext cx="25202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500000" y="1800000"/>
            <a:ext cx="416331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0000CC"/>
                </a:solidFill>
              </a:rPr>
              <a:t>transverse field </a:t>
            </a:r>
            <a:r>
              <a:rPr lang="en-US" sz="1200" dirty="0" smtClean="0"/>
              <a:t>to create a </a:t>
            </a:r>
            <a:r>
              <a:rPr lang="en-US" sz="1200" smtClean="0">
                <a:solidFill>
                  <a:srgbClr val="0000CC"/>
                </a:solidFill>
              </a:rPr>
              <a:t>longitudinal field </a:t>
            </a:r>
            <a:r>
              <a:rPr lang="en-US" sz="1200" dirty="0" smtClean="0"/>
              <a:t>for acceleration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3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680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76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075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The Advanced Proton Driven Plasma Wakefield Experiment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833"/>
            <a:ext cx="9144000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8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76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4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41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00"/>
            <a:ext cx="9182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55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Plasma considerations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linear fluid dynamics: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1080000"/>
                <a:ext cx="172938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080000"/>
                <a:ext cx="1729383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" y="1980000"/>
                <a:ext cx="510107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1 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𝑚𝑚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15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    ≈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980000"/>
                <a:ext cx="5101076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2880000"/>
                <a:ext cx="4168257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≈2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𝐺𝑉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100 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80000"/>
                <a:ext cx="4168257" cy="7938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760000" y="900000"/>
                <a:ext cx="3342133" cy="2727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Relevant physical quantities: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Oscillation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Plasma 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Accelerating gradient 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r>
                  <a:rPr lang="en-US" sz="1400" dirty="0" smtClean="0"/>
                  <a:t>where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400" dirty="0" smtClean="0"/>
                  <a:t> is the plasma density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1400" dirty="0" smtClean="0"/>
                  <a:t> is the electron charge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 is the permittivity of free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 smtClean="0"/>
                  <a:t> is the mass of electron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400" dirty="0" smtClean="0"/>
                  <a:t> is the number of drive-beam particles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 smtClean="0"/>
                  <a:t> is the drive-beam length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900000"/>
                <a:ext cx="3342133" cy="2727478"/>
              </a:xfrm>
              <a:prstGeom prst="rect">
                <a:avLst/>
              </a:prstGeom>
              <a:blipFill rotWithShape="1">
                <a:blip r:embed="rId6"/>
                <a:stretch>
                  <a:fillRect l="-547" t="-224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4320000"/>
            <a:ext cx="57113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High gradients with: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Short drive beams (and short plasma wavelength)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Pulses with large number of particles (and high plasma density)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720000" y="6120000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T. Tajima &amp; J.W. Dawson; Phys. Rev. Lett. 43 (1979) 267</a:t>
            </a:r>
          </a:p>
          <a:p>
            <a:r>
              <a:rPr lang="en-US" sz="1000" dirty="0" smtClean="0"/>
              <a:t>P. Chen et al.; Phys. Rev. Lett. 54 (1985) 693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701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73"/>
            <a:ext cx="9144000" cy="51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2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Plasma </a:t>
            </a:r>
            <a:r>
              <a:rPr lang="en-US" dirty="0" err="1" smtClean="0"/>
              <a:t>wakefield</a:t>
            </a:r>
            <a:r>
              <a:rPr lang="en-US" dirty="0" smtClean="0"/>
              <a:t> experiments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720000"/>
            <a:ext cx="4393406" cy="53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40000" y="900000"/>
                <a:ext cx="413999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1600" dirty="0" smtClean="0"/>
                  <a:t>Pioneering work using a LASER to induce </a:t>
                </a:r>
                <a:r>
                  <a:rPr lang="en-US" sz="1600" dirty="0" err="1" smtClean="0"/>
                  <a:t>wakefield</a:t>
                </a:r>
                <a:r>
                  <a:rPr lang="en-US" sz="1600" dirty="0" smtClean="0"/>
                  <a:t> up to 100 GV/m.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600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1600" dirty="0" smtClean="0"/>
                  <a:t>Experiments at SLAC have used a particle (electron) beam: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Initial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=42 </m:t>
                    </m:r>
                    <m:r>
                      <a:rPr lang="de-DE" sz="1600" b="0" i="1" smtClean="0">
                        <a:latin typeface="Cambria Math"/>
                      </a:rPr>
                      <m:t>𝐺𝑒𝑉</m:t>
                    </m:r>
                  </m:oMath>
                </a14:m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Gradients up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52 </m:t>
                    </m:r>
                    <m:f>
                      <m:fPr>
                        <m:type m:val="skw"/>
                        <m:ctrlPr>
                          <a:rPr lang="de-DE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𝐺𝑉</m:t>
                        </m:r>
                      </m:num>
                      <m:den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de-DE" sz="1600" b="0" dirty="0" smtClean="0">
                  <a:ea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Energy doubled over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1 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Next stage FACET project </a:t>
                </a:r>
                <a:r>
                  <a:rPr lang="en-US" sz="1600" dirty="0" smtClean="0">
                    <a:hlinkClick r:id="rId4"/>
                  </a:rPr>
                  <a:t>http://facet.slac.stanford.edu</a:t>
                </a:r>
                <a:r>
                  <a:rPr lang="en-US" sz="1600" dirty="0" smtClean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1600" dirty="0" smtClean="0"/>
                  <a:t>High proton beams of much higher energy: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HERA (DESY):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1 </m:t>
                    </m:r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𝑇𝑒𝑉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Tevatron</a:t>
                </a:r>
                <a:r>
                  <a:rPr lang="en-US" sz="1600" dirty="0" smtClean="0"/>
                  <a:t> (FNAL):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</a:rPr>
                      <m:t>1 </m:t>
                    </m:r>
                    <m:r>
                      <a:rPr lang="de-DE" sz="1600" b="0" i="1" smtClean="0">
                        <a:latin typeface="Cambria Math"/>
                      </a:rPr>
                      <m:t>𝑇𝑒𝑉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CERN: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/>
                          </a:rPr>
                          <m:t> 24</m:t>
                        </m:r>
                      </m:num>
                      <m:den>
                        <m:r>
                          <a:rPr lang="de-DE" sz="1600" b="0" i="1" smtClean="0">
                            <a:latin typeface="Cambria Math"/>
                          </a:rPr>
                          <m:t>450</m:t>
                        </m:r>
                      </m:den>
                    </m:f>
                    <m:r>
                      <a:rPr lang="de-DE" sz="1600" b="0" i="1" smtClean="0">
                        <a:latin typeface="Cambria Math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</a:rPr>
                      <m:t>𝐺𝑒𝑉</m:t>
                    </m:r>
                    <m:r>
                      <a:rPr lang="de-DE" sz="1600" b="0" i="1" smtClean="0">
                        <a:latin typeface="Cambria Math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</a:rPr>
                      <m:t>𝑎𝑛𝑑</m:t>
                    </m:r>
                    <m:r>
                      <a:rPr lang="de-DE" sz="1600" b="0" i="1" smtClean="0">
                        <a:latin typeface="Cambria Math"/>
                      </a:rPr>
                      <m:t> 3.5 </m:t>
                    </m:r>
                    <m:d>
                      <m:dPr>
                        <m:ctrlPr>
                          <a:rPr lang="de-DE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/>
                          </a:rPr>
                          <m:t>7</m:t>
                        </m:r>
                      </m:e>
                    </m:d>
                    <m:r>
                      <a:rPr lang="de-DE" sz="1600" b="0" i="1" smtClean="0">
                        <a:latin typeface="Cambria Math"/>
                      </a:rPr>
                      <m:t> </m:t>
                    </m:r>
                    <m:r>
                      <a:rPr lang="de-DE" sz="1600" b="0" i="1" smtClean="0">
                        <a:latin typeface="Cambria Math"/>
                      </a:rPr>
                      <m:t>𝑇𝑒𝑉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900000"/>
                <a:ext cx="4139999" cy="3785652"/>
              </a:xfrm>
              <a:prstGeom prst="rect">
                <a:avLst/>
              </a:prstGeom>
              <a:blipFill rotWithShape="1">
                <a:blip r:embed="rId5"/>
                <a:stretch>
                  <a:fillRect l="-589" t="-483" b="-1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35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22"/>
            <a:ext cx="9144000" cy="51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2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Rubidium plasma source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720000"/>
            <a:ext cx="4762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0" y="4320000"/>
            <a:ext cx="828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Synthetic oil surrounding </a:t>
            </a:r>
            <a:r>
              <a:rPr lang="en-US" dirty="0" err="1" smtClean="0"/>
              <a:t>Rb</a:t>
            </a:r>
            <a:r>
              <a:rPr lang="en-US" dirty="0" smtClean="0"/>
              <a:t> for temperature stability and hence density uniformity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Vacuum tube surrounding oil suppressing heat loss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Rubidium vapor sources available commercially; development of fast valves started in collaboration with industry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Need </a:t>
            </a:r>
            <a:r>
              <a:rPr lang="en-US" i="1" dirty="0" smtClean="0"/>
              <a:t>1 – 2 TW </a:t>
            </a:r>
            <a:r>
              <a:rPr lang="en-US" dirty="0" smtClean="0"/>
              <a:t>laser with </a:t>
            </a:r>
            <a:r>
              <a:rPr lang="en-US" i="1" dirty="0" smtClean="0"/>
              <a:t>30 – 100 fs </a:t>
            </a:r>
            <a:r>
              <a:rPr lang="en-US" dirty="0" smtClean="0"/>
              <a:t>pulse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1476000" y="1728000"/>
            <a:ext cx="720000" cy="108000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512000" y="1512000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Laser</a:t>
            </a:r>
            <a:endParaRPr lang="en-US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1584000" y="180000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e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52850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8312858" cy="56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14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Big questions in particle physics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4226719" cy="37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32000" y="1080000"/>
            <a:ext cx="4032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Standard Model is amazingly successful, but there are unanswered questions: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What are the consequences of the “Higgs” particle discovery?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Why is there so much matter (vs. anti-matter)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Why is there so little matter (5%) in the Universe?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Can we unify the forces?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02"/>
            <a:ext cx="9144000" cy="51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1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Why protons?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00"/>
            <a:ext cx="9144000" cy="512605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32000" y="5580000"/>
            <a:ext cx="3156633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CC"/>
                </a:solidFill>
              </a:rPr>
              <a:t>Lasers do not have enough energy: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CC"/>
                </a:solidFill>
              </a:rPr>
              <a:t>C</a:t>
            </a:r>
            <a:r>
              <a:rPr lang="en-US" sz="1200" dirty="0" smtClean="0">
                <a:solidFill>
                  <a:srgbClr val="0000CC"/>
                </a:solidFill>
              </a:rPr>
              <a:t>an not propagate long distances in plasma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CC"/>
                </a:solidFill>
              </a:rPr>
              <a:t>Can not accelerate electrons to high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CC"/>
                </a:solidFill>
              </a:rPr>
              <a:t>For high energy, need multiple stages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2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Plasma </a:t>
            </a:r>
            <a:r>
              <a:rPr lang="en-US" dirty="0" err="1" smtClean="0"/>
              <a:t>wakefield</a:t>
            </a:r>
            <a:r>
              <a:rPr lang="en-US" dirty="0" smtClean="0"/>
              <a:t> accelerator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900000"/>
            <a:ext cx="69421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40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The AWAKE experiment at CERN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0"/>
            <a:ext cx="78374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80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Self-modulation of the proton beam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8102857" cy="3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706365"/>
                  </p:ext>
                </p:extLst>
              </p:nvPr>
            </p:nvGraphicFramePr>
            <p:xfrm>
              <a:off x="900000" y="4140000"/>
              <a:ext cx="4752528" cy="2316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8392"/>
                    <a:gridCol w="1224136"/>
                  </a:tblGrid>
                  <a:tr h="257800">
                    <a:tc gridSpan="2">
                      <a:txBody>
                        <a:bodyPr/>
                        <a:lstStyle/>
                        <a:p>
                          <a:r>
                            <a:rPr lang="en-US" sz="1600" b="1" dirty="0" smtClean="0"/>
                            <a:t>CERN SPS proton beam</a:t>
                          </a:r>
                          <a:endParaRPr lang="en-US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138544">
                    <a:tc gridSpan="2">
                      <a:txBody>
                        <a:bodyPr/>
                        <a:lstStyle/>
                        <a:p>
                          <a:endParaRPr lang="en-US" sz="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/>
                    </a:tc>
                  </a:tr>
                  <a:tr h="20216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population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1854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12 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𝑐𝑚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radius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0.02 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𝑐𝑚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15186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energy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400 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𝐺𝑒𝑉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0710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relative energy spread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0.35%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19033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Proton bunch normalized emittance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𝑏𝑛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/>
                                </a:rPr>
                                <m:t>3.5 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𝑚𝑚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𝑚𝑟𝑎𝑑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706365"/>
                  </p:ext>
                </p:extLst>
              </p:nvPr>
            </p:nvGraphicFramePr>
            <p:xfrm>
              <a:off x="900000" y="4140000"/>
              <a:ext cx="4752528" cy="2316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8392"/>
                    <a:gridCol w="1224136"/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n-US" sz="1600" b="1" dirty="0" smtClean="0"/>
                            <a:t>CERN SPS proton beam</a:t>
                          </a:r>
                          <a:endParaRPr lang="en-US" sz="16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152400">
                    <a:tc gridSpan="2">
                      <a:txBody>
                        <a:bodyPr/>
                        <a:lstStyle/>
                        <a:p>
                          <a:endParaRPr lang="en-US" sz="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166000" r="-34948" b="-5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166000" r="-498" b="-5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266000" r="-34948" b="-4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266000" r="-498" b="-4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366000" r="-34948" b="-3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366000" r="-498" b="-3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466000" r="-34948" b="-2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466000" r="-498" b="-2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566000" r="-34948" b="-1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566000" r="-498" b="-15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3" t="-666000" r="-34948" b="-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8060" t="-666000" r="-498" b="-58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4140000"/>
            <a:ext cx="31623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7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02"/>
            <a:ext cx="9144000" cy="51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8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First experiment: Seeded Self-Modulation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880000"/>
            <a:ext cx="4633436" cy="25931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0"/>
            <a:ext cx="7637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240000"/>
            <a:ext cx="4106667" cy="18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1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720000"/>
            <a:ext cx="7291429" cy="54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1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052512"/>
            <a:ext cx="8886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599"/>
            <a:ext cx="9144000" cy="51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4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22"/>
            <a:ext cx="9144000" cy="51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9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833"/>
            <a:ext cx="9144000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02"/>
            <a:ext cx="9144000" cy="51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7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1260000"/>
            <a:ext cx="17986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40000" y="1260000"/>
            <a:ext cx="5328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New directions in science </a:t>
            </a:r>
            <a:r>
              <a:rPr lang="en-US" dirty="0" smtClean="0"/>
              <a:t>are launched by </a:t>
            </a:r>
            <a:r>
              <a:rPr lang="en-US" b="1" i="1" dirty="0" smtClean="0">
                <a:solidFill>
                  <a:srgbClr val="0000CC"/>
                </a:solidFill>
              </a:rPr>
              <a:t>new tools </a:t>
            </a:r>
            <a:r>
              <a:rPr lang="en-US" dirty="0" smtClean="0"/>
              <a:t>much more often than by </a:t>
            </a:r>
            <a:r>
              <a:rPr lang="en-US" b="1" i="1" dirty="0" smtClean="0">
                <a:solidFill>
                  <a:srgbClr val="0000CC"/>
                </a:solidFill>
              </a:rPr>
              <a:t>new concepts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effect of a </a:t>
            </a:r>
            <a:r>
              <a:rPr lang="en-US" b="1" i="1" dirty="0" smtClean="0">
                <a:solidFill>
                  <a:srgbClr val="0000CC"/>
                </a:solidFill>
              </a:rPr>
              <a:t>concept-driven</a:t>
            </a:r>
            <a:r>
              <a:rPr lang="en-US" dirty="0" smtClean="0"/>
              <a:t> revolution is to explain old things in new ways.</a:t>
            </a:r>
          </a:p>
          <a:p>
            <a:endParaRPr lang="en-US" dirty="0"/>
          </a:p>
          <a:p>
            <a:r>
              <a:rPr lang="en-US" dirty="0" smtClean="0"/>
              <a:t>The effect of a </a:t>
            </a:r>
            <a:r>
              <a:rPr lang="en-US" b="1" i="1" dirty="0" smtClean="0">
                <a:solidFill>
                  <a:srgbClr val="0000CC"/>
                </a:solidFill>
              </a:rPr>
              <a:t>tool-driven</a:t>
            </a:r>
            <a:r>
              <a:rPr lang="en-US" dirty="0" smtClean="0"/>
              <a:t> revolution is to discover new things that have to be explained.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759601" y="3876200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Freeman </a:t>
            </a:r>
            <a:r>
              <a:rPr lang="en-US" sz="1400" dirty="0" err="1" smtClean="0"/>
              <a:t>Dysen</a:t>
            </a:r>
            <a:r>
              <a:rPr lang="en-US" sz="1400" dirty="0" smtClean="0"/>
              <a:t> ‘Imagined Worlds’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194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Bildschirmpräsentation (4:3)</PresentationFormat>
  <Paragraphs>154</Paragraphs>
  <Slides>37</Slides>
  <Notes>37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Larissa</vt:lpstr>
      <vt:lpstr>Wakefield Accelerator</vt:lpstr>
      <vt:lpstr>The Advanced Proton Driven Plasma Wakefield Experiment</vt:lpstr>
      <vt:lpstr>Big questions in particle physics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Motivation</vt:lpstr>
      <vt:lpstr>PowerPoint-Präsentation</vt:lpstr>
      <vt:lpstr>PowerPoint-Präsentation</vt:lpstr>
      <vt:lpstr>Let’s look at the driver first: a relativistically intense laser pulse</vt:lpstr>
      <vt:lpstr>But interacting the laser with matter works!</vt:lpstr>
      <vt:lpstr>Laser excitation of strong plasma waves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Plasma considerations</vt:lpstr>
      <vt:lpstr>PowerPoint-Präsentation</vt:lpstr>
      <vt:lpstr>Plasma wakefield experiments</vt:lpstr>
      <vt:lpstr>PowerPoint-Präsentation</vt:lpstr>
      <vt:lpstr>Rubidium plasma source</vt:lpstr>
      <vt:lpstr>Experimental setup</vt:lpstr>
      <vt:lpstr>PowerPoint-Präsentation</vt:lpstr>
      <vt:lpstr>Why protons?</vt:lpstr>
      <vt:lpstr>Plasma wakefield accelerator</vt:lpstr>
      <vt:lpstr>The AWAKE experiment at CERN</vt:lpstr>
      <vt:lpstr>Self-modulation of the proton beam</vt:lpstr>
      <vt:lpstr>PowerPoint-Präsentation</vt:lpstr>
      <vt:lpstr>First experiment: Seeded Self-Modulation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554</cp:revision>
  <dcterms:created xsi:type="dcterms:W3CDTF">2016-04-06T12:04:03Z</dcterms:created>
  <dcterms:modified xsi:type="dcterms:W3CDTF">2017-11-16T12:36:41Z</dcterms:modified>
</cp:coreProperties>
</file>