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4" r:id="rId3"/>
    <p:sldId id="273" r:id="rId4"/>
    <p:sldId id="275" r:id="rId5"/>
    <p:sldId id="278" r:id="rId6"/>
    <p:sldId id="276" r:id="rId7"/>
    <p:sldId id="277" r:id="rId8"/>
    <p:sldId id="262" r:id="rId9"/>
    <p:sldId id="263" r:id="rId10"/>
    <p:sldId id="272" r:id="rId11"/>
    <p:sldId id="265" r:id="rId12"/>
    <p:sldId id="266" r:id="rId13"/>
    <p:sldId id="267" r:id="rId14"/>
    <p:sldId id="268" r:id="rId15"/>
    <p:sldId id="264" r:id="rId16"/>
    <p:sldId id="270" r:id="rId17"/>
    <p:sldId id="27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66DAA65-F73B-4F09-A332-B8CE9BBF5C06}">
          <p14:sldIdLst>
            <p14:sldId id="259"/>
            <p14:sldId id="274"/>
            <p14:sldId id="273"/>
            <p14:sldId id="275"/>
            <p14:sldId id="278"/>
            <p14:sldId id="276"/>
            <p14:sldId id="277"/>
            <p14:sldId id="262"/>
            <p14:sldId id="263"/>
            <p14:sldId id="272"/>
            <p14:sldId id="265"/>
            <p14:sldId id="266"/>
            <p14:sldId id="267"/>
            <p14:sldId id="268"/>
            <p14:sldId id="264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7.png"/><Relationship Id="rId7" Type="http://schemas.openxmlformats.org/officeDocument/2006/relationships/image" Target="../media/image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Radio-frequency (RF) </a:t>
            </a:r>
            <a:r>
              <a:rPr lang="en-US" dirty="0" smtClean="0"/>
              <a:t>accelerators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1628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240000"/>
            <a:ext cx="36957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40001" y="720000"/>
            <a:ext cx="4536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Key idea: using rapidly changing high frequency voltages instead of electrostatic voltages avoids corona formation and discharge</a:t>
            </a:r>
          </a:p>
          <a:p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     → much higher accelerating voltages possible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But: particles must have the correct phase relation to the accelerating voltage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But: need high power RF sources!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– Cyclotron frequency and K-value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900000"/>
            <a:ext cx="4043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frequency (homogenous) B-field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060000" y="1340768"/>
                <a:ext cx="1250727" cy="5951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1340768"/>
                <a:ext cx="1250727" cy="5951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20001" y="2014679"/>
            <a:ext cx="79564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K-value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is the relativistic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 reached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protons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bending strength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can be used to rescale the energy reach of protons to other charge-to-mass ratios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(q/A)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in [MeV] is often used for naming cyclotrons</a:t>
            </a: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K-130 cyclotron,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Jyväskylä</a:t>
            </a:r>
            <a:endParaRPr lang="en-US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440000" y="2780928"/>
                <a:ext cx="5250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𝑘𝑖𝑛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2780928"/>
                <a:ext cx="525028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588224" y="2651860"/>
                <a:ext cx="1753364" cy="561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𝑘𝑖𝑛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651860"/>
                <a:ext cx="1753364" cy="561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440000" y="3096000"/>
                <a:ext cx="3282437" cy="560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096000"/>
                <a:ext cx="3282437" cy="5609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060000" y="3960000"/>
                <a:ext cx="3833357" cy="6934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3960000"/>
                <a:ext cx="3833357" cy="6934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in uniform magnetic field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3" y="620688"/>
            <a:ext cx="1178572" cy="31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900000"/>
                <a:ext cx="5724208" cy="5376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time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t,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vector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rotates through the exact same angle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Δθ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velocity magnitude doesn’t change. So the change in the velocity vector is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v·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Δθ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statements are true about the </a:t>
                </a:r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vector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parallel to the velocity vector. So the change in the momentum vector is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p·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∙∆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to get high momentum, one needs a strong magnet.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It’s hard to get the field strength more than 1.5 T, because iron saturates. So one must increase the diameter.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2 meter diameter one obtains p = 450 MeV/c. For protons, that’s about half the speed of light, where relativity starts to become noticeable. 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5724208" cy="5376665"/>
              </a:xfrm>
              <a:prstGeom prst="rect">
                <a:avLst/>
              </a:prstGeom>
              <a:blipFill rotWithShape="1">
                <a:blip r:embed="rId3"/>
                <a:stretch>
                  <a:fillRect l="-213" t="-113" r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35623" y="3826176"/>
                <a:ext cx="3224409" cy="6109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=300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𝑀𝑒𝑉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𝑚𝑒𝑡𝑒𝑟𝑠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𝑇𝑒𝑠𝑙𝑎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623" y="3826176"/>
                <a:ext cx="3224409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27-inch Cyclotron with Lawrence and Livingstone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828000"/>
            <a:ext cx="68580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184-inch Cyclotron Magnet in Berkeley</a:t>
            </a:r>
            <a:endParaRPr lang="en-US" dirty="0"/>
          </a:p>
        </p:txBody>
      </p:sp>
      <p:pic>
        <p:nvPicPr>
          <p:cNvPr id="6147" name="Picture 3" descr="C:\Users\Hans\AppData\Local\Microsoft\Windows\Temporary Internet Files\Content.IE5\GSYDJKD7\3523813272_c6b6fc16f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4" y="576000"/>
            <a:ext cx="7772400" cy="58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4437112"/>
                <a:ext cx="7596415" cy="195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Ideally, the “184 inch” cyclotron with a field of 2.2 Tesla and orbital radius of 2.08 meters would get to p = 1373 MeV/c. Since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𝑝𝑐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=938.6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protons,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1373</m:t>
                        </m:r>
                      </m:num>
                      <m:den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938.6</m:t>
                        </m:r>
                      </m:den>
                    </m:f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=1.463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𝛽𝛾</m:t>
                                </m:r>
                              </m:e>
                            </m:d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=1.772</m:t>
                    </m:r>
                  </m:oMath>
                </a14:m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means the kinetic energy would be 0.772 times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724 MeV.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But, the period would be 77% longer at the maximum radius than it was at small radius. So particles would get out of phase rapidly and the acceleration stops.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437112"/>
                <a:ext cx="7596415" cy="1952009"/>
              </a:xfrm>
              <a:prstGeom prst="rect">
                <a:avLst/>
              </a:prstGeom>
              <a:blipFill rotWithShape="1">
                <a:blip r:embed="rId2"/>
                <a:stretch>
                  <a:fillRect l="-161" t="-313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00" y="612000"/>
            <a:ext cx="1457143" cy="16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00000" y="897655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84000" y="1176919"/>
                <a:ext cx="1219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00" y="1176919"/>
                <a:ext cx="121982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04000" y="1644919"/>
                <a:ext cx="1688604" cy="52322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energy: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1644919"/>
                <a:ext cx="168860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71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760000" y="236491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616000" y="2652919"/>
                <a:ext cx="1512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2652919"/>
                <a:ext cx="151220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616000" y="3012919"/>
                <a:ext cx="1540743" cy="738279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bending strength:</a:t>
                </a:r>
              </a:p>
              <a:p>
                <a:endParaRPr lang="en-US" sz="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𝛽𝛾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3012919"/>
                <a:ext cx="1540743" cy="738279"/>
              </a:xfrm>
              <a:prstGeom prst="rect">
                <a:avLst/>
              </a:prstGeom>
              <a:blipFill rotWithShape="1">
                <a:blip r:embed="rId7"/>
                <a:stretch>
                  <a:fillRect l="-39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440000" y="236491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440000" y="2652919"/>
                <a:ext cx="923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2652919"/>
                <a:ext cx="92326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224000" y="3012919"/>
                <a:ext cx="1410899" cy="74879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revolution time: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00" y="3012919"/>
                <a:ext cx="1410899" cy="748795"/>
              </a:xfrm>
              <a:prstGeom prst="rect">
                <a:avLst/>
              </a:prstGeom>
              <a:blipFill rotWithShape="1">
                <a:blip r:embed="rId9"/>
                <a:stretch>
                  <a:fillRect l="-858" r="-429" b="-24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0" y="3483532"/>
            <a:ext cx="2080000" cy="4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2111">
            <a:off x="1548000" y="1284919"/>
            <a:ext cx="2080000" cy="4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2223">
            <a:off x="4500000" y="1284919"/>
            <a:ext cx="2080000" cy="4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Focusing Cyclotron - PSI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670750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20000" y="2880000"/>
            <a:ext cx="147508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592 MeV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= 2 mA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MW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20000" y="1620000"/>
                <a:ext cx="1558682" cy="6769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620000"/>
                <a:ext cx="1558682" cy="676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020000" y="1224000"/>
                <a:ext cx="150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 case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&gt;1: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224000"/>
                <a:ext cx="150855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64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RIKEN – </a:t>
            </a:r>
            <a:r>
              <a:rPr lang="en-US"/>
              <a:t>S</a:t>
            </a:r>
            <a:r>
              <a:rPr lang="en-US" smtClean="0"/>
              <a:t>uperconducting Cyclotron (K-2600)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RIKEN – </a:t>
            </a:r>
            <a:r>
              <a:rPr lang="en-US" dirty="0" err="1" smtClean="0"/>
              <a:t>Nishina</a:t>
            </a:r>
            <a:r>
              <a:rPr lang="en-US" dirty="0" smtClean="0"/>
              <a:t> Center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151938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Cyclotron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1714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600000"/>
            <a:ext cx="127659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1586506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00000"/>
            <a:ext cx="125874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80001" y="720000"/>
            <a:ext cx="5724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1930: Lawrence proposed the cyclotron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</a:t>
            </a:r>
            <a:r>
              <a:rPr lang="en-US" sz="1200" dirty="0" smtClean="0"/>
              <a:t>(before he developed a workable color TV screen)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1931: Lawrence and Livingston built first cyclotron (80 </a:t>
            </a:r>
            <a:r>
              <a:rPr lang="en-US" sz="1600" dirty="0" err="1" smtClean="0"/>
              <a:t>keV</a:t>
            </a:r>
            <a:r>
              <a:rPr lang="en-US" sz="16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1932: Lawrence and Livingston used a cyclotron for 1.25 MeV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protons and mentioned longitudinal (phase) focusing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4000" y="5400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Ernest O. Lawrence</a:t>
            </a:r>
          </a:p>
          <a:p>
            <a:pPr algn="ctr"/>
            <a:r>
              <a:rPr lang="en-US" sz="1200" dirty="0" smtClean="0"/>
              <a:t>(1901-1958)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6876000" y="5400000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M. Stanley Livingston</a:t>
            </a:r>
          </a:p>
          <a:p>
            <a:pPr algn="ctr"/>
            <a:r>
              <a:rPr lang="en-US" sz="1200" dirty="0" smtClean="0"/>
              <a:t>(1905-1986)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05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 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20000" y="900000"/>
            <a:ext cx="43427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light: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2.99792458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×10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8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[m/s]</a:t>
            </a:r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Relativistic energy: E = mc</a:t>
            </a:r>
            <a:r>
              <a:rPr lang="en-US" sz="1400" baseline="30000" dirty="0" smtClean="0"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latin typeface="Times New Roman"/>
                <a:cs typeface="Times New Roman"/>
              </a:rPr>
              <a:t> = m</a:t>
            </a:r>
            <a:r>
              <a:rPr lang="en-US" sz="1400" baseline="-25000" dirty="0" smtClean="0">
                <a:latin typeface="Times New Roman"/>
                <a:cs typeface="Times New Roman"/>
              </a:rPr>
              <a:t>0</a:t>
            </a:r>
            <a:r>
              <a:rPr lang="el-GR" sz="1400" dirty="0" smtClean="0"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latin typeface="Times New Roman"/>
                <a:cs typeface="Times New Roman"/>
              </a:rPr>
              <a:t>c</a:t>
            </a:r>
            <a:r>
              <a:rPr lang="de-DE" sz="1400" baseline="30000" dirty="0" smtClean="0">
                <a:latin typeface="Times New Roman"/>
                <a:cs typeface="Times New Roman"/>
              </a:rPr>
              <a:t>2</a:t>
            </a:r>
            <a:r>
              <a:rPr lang="de-DE" sz="1400" dirty="0">
                <a:latin typeface="Times New Roman"/>
                <a:cs typeface="Times New Roman"/>
              </a:rPr>
              <a:t> </a:t>
            </a:r>
            <a:r>
              <a:rPr lang="de-DE" sz="1400" baseline="30000" dirty="0" smtClean="0">
                <a:latin typeface="Times New Roman"/>
                <a:cs typeface="Times New Roman"/>
              </a:rPr>
              <a:t> </a:t>
            </a:r>
            <a:r>
              <a:rPr lang="de-DE" sz="1400" dirty="0" smtClean="0">
                <a:latin typeface="Times New Roman"/>
                <a:cs typeface="Times New Roman"/>
              </a:rPr>
              <a:t>  </a:t>
            </a:r>
          </a:p>
          <a:p>
            <a:endParaRPr lang="de-DE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Relativistic momentum</a:t>
            </a:r>
            <a:r>
              <a:rPr lang="de-DE" sz="1400" dirty="0" smtClean="0">
                <a:latin typeface="Times New Roman"/>
                <a:cs typeface="Times New Roman"/>
              </a:rPr>
              <a:t>: p = mv = m</a:t>
            </a:r>
            <a:r>
              <a:rPr lang="de-DE" sz="1400" baseline="-25000" dirty="0" smtClean="0">
                <a:latin typeface="Times New Roman"/>
                <a:cs typeface="Times New Roman"/>
              </a:rPr>
              <a:t>0</a:t>
            </a:r>
            <a:r>
              <a:rPr lang="el-GR" sz="1400" dirty="0" smtClean="0">
                <a:latin typeface="Times New Roman"/>
                <a:cs typeface="Times New Roman"/>
              </a:rPr>
              <a:t>γβ</a:t>
            </a:r>
            <a:r>
              <a:rPr lang="de-DE" sz="1400" dirty="0" smtClean="0">
                <a:latin typeface="Times New Roman"/>
                <a:cs typeface="Times New Roman"/>
              </a:rPr>
              <a:t>c</a:t>
            </a:r>
          </a:p>
          <a:p>
            <a:endParaRPr lang="de-DE" sz="14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dirty="0" smtClean="0">
                <a:latin typeface="Times New Roman"/>
                <a:cs typeface="Times New Roman"/>
              </a:rPr>
              <a:t>E – p </a:t>
            </a:r>
            <a:r>
              <a:rPr lang="en-US" sz="1400" dirty="0" smtClean="0">
                <a:latin typeface="Times New Roman"/>
                <a:cs typeface="Times New Roman"/>
              </a:rPr>
              <a:t>relationship</a:t>
            </a:r>
            <a:r>
              <a:rPr lang="de-DE" sz="1400" dirty="0" smtClean="0">
                <a:latin typeface="Times New Roman"/>
                <a:cs typeface="Times New Roman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>
              <a:latin typeface="Times New Roman"/>
              <a:cs typeface="Times New Roman"/>
            </a:endParaRPr>
          </a:p>
          <a:p>
            <a:r>
              <a:rPr lang="de-DE" sz="1400" dirty="0" smtClean="0">
                <a:latin typeface="Times New Roman"/>
                <a:cs typeface="Times New Roman"/>
              </a:rPr>
              <a:t>       </a:t>
            </a:r>
            <a:r>
              <a:rPr lang="en-US" sz="1400" dirty="0" smtClean="0">
                <a:latin typeface="Times New Roman"/>
                <a:cs typeface="Times New Roman"/>
              </a:rPr>
              <a:t>ultra – relativistic particles   </a:t>
            </a:r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de-DE" sz="1400" dirty="0" smtClean="0">
                <a:latin typeface="Times New Roman"/>
                <a:cs typeface="Times New Roman"/>
              </a:rPr>
              <a:t> ≈ 1,   E ≈ </a:t>
            </a:r>
            <a:r>
              <a:rPr lang="de-DE" sz="1400" dirty="0" err="1" smtClean="0">
                <a:latin typeface="Times New Roman"/>
                <a:cs typeface="Times New Roman"/>
              </a:rPr>
              <a:t>pc</a:t>
            </a:r>
            <a:endParaRPr lang="de-DE" sz="1400" dirty="0" smtClean="0">
              <a:latin typeface="Times New Roman"/>
              <a:cs typeface="Times New Roman"/>
            </a:endParaRPr>
          </a:p>
          <a:p>
            <a:endParaRPr lang="de-DE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Kinetic energy</a:t>
            </a:r>
            <a:r>
              <a:rPr lang="de-DE" sz="1400" dirty="0" smtClean="0">
                <a:latin typeface="Times New Roman"/>
                <a:cs typeface="Times New Roman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Equation of motion under Lorentz force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Electron charge: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e = 1.6021×10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-19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[C]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Electron volts: 1 [eV] = 1.6021×10</a:t>
            </a:r>
            <a:r>
              <a:rPr lang="en-US" sz="1400" baseline="30000" dirty="0" smtClean="0">
                <a:latin typeface="Times New Roman"/>
                <a:cs typeface="Times New Roman"/>
              </a:rPr>
              <a:t>-19</a:t>
            </a:r>
            <a:r>
              <a:rPr lang="en-US" sz="1400" dirty="0" smtClean="0">
                <a:latin typeface="Times New Roman"/>
                <a:cs typeface="Times New Roman"/>
              </a:rPr>
              <a:t> [Joule]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Energy in eV: E [eV] =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/>
                <a:cs typeface="Times New Roman"/>
              </a:rPr>
              <a:t>Energy and rest mass:   1 eV/c</a:t>
            </a:r>
            <a:r>
              <a:rPr lang="en-US" sz="1400" baseline="30000" dirty="0" smtClean="0"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latin typeface="Times New Roman"/>
                <a:cs typeface="Times New Roman"/>
              </a:rPr>
              <a:t> = 1.78×10</a:t>
            </a:r>
            <a:r>
              <a:rPr lang="en-US" sz="1400" baseline="30000" dirty="0" smtClean="0">
                <a:latin typeface="Times New Roman"/>
                <a:cs typeface="Times New Roman"/>
              </a:rPr>
              <a:t>-36</a:t>
            </a:r>
            <a:r>
              <a:rPr lang="en-US" sz="1400" dirty="0" smtClean="0">
                <a:latin typeface="Times New Roman"/>
                <a:cs typeface="Times New Roman"/>
              </a:rPr>
              <a:t> [kg]     </a:t>
            </a:r>
            <a:endParaRPr lang="en-US" sz="14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18952" y="2132856"/>
                <a:ext cx="676659" cy="461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52" y="2132856"/>
                <a:ext cx="676659" cy="4617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11040" y="1962000"/>
                <a:ext cx="1968872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𝑙𝑎𝑏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+1863∙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931.5∙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40" y="1962000"/>
                <a:ext cx="1968872" cy="623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95936" y="2196000"/>
                <a:ext cx="1543884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96000"/>
                <a:ext cx="1543884" cy="321114"/>
              </a:xfrm>
              <a:prstGeom prst="rect">
                <a:avLst/>
              </a:prstGeom>
              <a:blipFill rotWithShape="1">
                <a:blip r:embed="rId4"/>
                <a:stretch>
                  <a:fillRect t="-64151" r="-1541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330357" y="2132856"/>
                <a:ext cx="1361591" cy="44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931.5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b>
                          </m:sSub>
                        </m:num>
                        <m:den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931.5</m:t>
                          </m:r>
                          <m:r>
                            <a:rPr lang="de-DE" sz="11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57" y="2132856"/>
                <a:ext cx="1361591" cy="4414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515147" y="2708920"/>
                <a:ext cx="1552797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47" y="2708920"/>
                <a:ext cx="1552797" cy="524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267744" y="3682800"/>
                <a:ext cx="25175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𝑇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682800"/>
                <a:ext cx="2517548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013428" y="3991799"/>
                <a:ext cx="3366884" cy="5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  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428" y="3991799"/>
                <a:ext cx="3366884" cy="517321"/>
              </a:xfrm>
              <a:prstGeom prst="rect">
                <a:avLst/>
              </a:prstGeom>
              <a:blipFill rotWithShape="1">
                <a:blip r:embed="rId8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2771800" y="5256000"/>
                <a:ext cx="1295611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56000"/>
                <a:ext cx="1295611" cy="5245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5202428" y="5832000"/>
            <a:ext cx="3474028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    m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0.511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eV/c</a:t>
            </a:r>
            <a:r>
              <a:rPr lang="en-US" sz="1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9.109</a:t>
            </a:r>
            <a:r>
              <a:rPr lang="en-US" sz="1200" dirty="0" smtClean="0">
                <a:latin typeface="Times New Roman"/>
                <a:cs typeface="Times New Roman"/>
              </a:rPr>
              <a:t>×10</a:t>
            </a:r>
            <a:r>
              <a:rPr lang="en-US" sz="1200" baseline="30000" dirty="0" smtClean="0">
                <a:latin typeface="Times New Roman"/>
                <a:cs typeface="Times New Roman"/>
              </a:rPr>
              <a:t>-31</a:t>
            </a:r>
            <a:r>
              <a:rPr lang="en-US" sz="1200" dirty="0" smtClean="0">
                <a:latin typeface="Times New Roman"/>
                <a:cs typeface="Times New Roman"/>
              </a:rPr>
              <a:t> kg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imes New Roman"/>
                <a:cs typeface="Times New Roman"/>
              </a:rPr>
              <a:t>Proton        m</a:t>
            </a:r>
            <a:r>
              <a:rPr lang="en-US" sz="1200" baseline="-25000" dirty="0" smtClean="0">
                <a:latin typeface="Times New Roman"/>
                <a:cs typeface="Times New Roman"/>
              </a:rPr>
              <a:t>0</a:t>
            </a:r>
            <a:r>
              <a:rPr lang="en-US" sz="1200" dirty="0" smtClean="0">
                <a:latin typeface="Times New Roman"/>
                <a:cs typeface="Times New Roman"/>
              </a:rPr>
              <a:t> = 938.3 MeV/c</a:t>
            </a:r>
            <a:r>
              <a:rPr lang="en-US" sz="1200" baseline="30000" dirty="0" smtClean="0">
                <a:latin typeface="Times New Roman"/>
                <a:cs typeface="Times New Roman"/>
              </a:rPr>
              <a:t>2</a:t>
            </a:r>
            <a:r>
              <a:rPr lang="en-US" sz="1200" dirty="0" smtClean="0">
                <a:latin typeface="Times New Roman"/>
                <a:cs typeface="Times New Roman"/>
              </a:rPr>
              <a:t> = 1.673×10</a:t>
            </a:r>
            <a:r>
              <a:rPr lang="en-US" sz="1200" baseline="30000" dirty="0" smtClean="0">
                <a:latin typeface="Times New Roman"/>
                <a:cs typeface="Times New Roman"/>
              </a:rPr>
              <a:t>-27</a:t>
            </a:r>
            <a:r>
              <a:rPr lang="en-US" sz="1200" dirty="0" smtClean="0">
                <a:latin typeface="Times New Roman"/>
                <a:cs typeface="Times New Roman"/>
              </a:rPr>
              <a:t> kg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imes New Roman"/>
                <a:cs typeface="Times New Roman"/>
              </a:rPr>
              <a:t>Neutron      m</a:t>
            </a:r>
            <a:r>
              <a:rPr lang="en-US" sz="1200" baseline="-25000" dirty="0" smtClean="0">
                <a:latin typeface="Times New Roman"/>
                <a:cs typeface="Times New Roman"/>
              </a:rPr>
              <a:t>0</a:t>
            </a:r>
            <a:r>
              <a:rPr lang="en-US" sz="1200" dirty="0" smtClean="0">
                <a:latin typeface="Times New Roman"/>
                <a:cs typeface="Times New Roman"/>
              </a:rPr>
              <a:t> = 939.6 MeV/c</a:t>
            </a:r>
            <a:r>
              <a:rPr lang="en-US" sz="1200" baseline="30000" dirty="0" smtClean="0">
                <a:latin typeface="Times New Roman"/>
                <a:cs typeface="Times New Roman"/>
              </a:rPr>
              <a:t>2</a:t>
            </a:r>
            <a:r>
              <a:rPr lang="en-US" sz="1200" dirty="0" smtClean="0">
                <a:latin typeface="Times New Roman"/>
                <a:cs typeface="Times New Roman"/>
              </a:rPr>
              <a:t> = 1.675×10</a:t>
            </a:r>
            <a:r>
              <a:rPr lang="en-US" sz="1200" baseline="30000" dirty="0" smtClean="0">
                <a:latin typeface="Times New Roman"/>
                <a:cs typeface="Times New Roman"/>
              </a:rPr>
              <a:t>-27</a:t>
            </a:r>
            <a:r>
              <a:rPr lang="en-US" sz="1200" dirty="0" smtClean="0">
                <a:latin typeface="Times New Roman"/>
                <a:cs typeface="Times New Roman"/>
              </a:rPr>
              <a:t> kg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forces on charged particles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7848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Lorentz force equation gives the force in response to electric and magnetic fields: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of motion becomes: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kinetic energy of a charged particle increases by an amount equal to the work done (Work-Energy Theorem)</a:t>
            </a:r>
            <a:endParaRPr lang="en-US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701538" y="1152000"/>
                <a:ext cx="1957395" cy="3882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538" y="1152000"/>
                <a:ext cx="1957395" cy="388248"/>
              </a:xfrm>
              <a:prstGeom prst="rect">
                <a:avLst/>
              </a:prstGeom>
              <a:blipFill rotWithShape="1">
                <a:blip r:embed="rId2"/>
                <a:stretch>
                  <a:fillRect t="-106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914657" y="2095438"/>
                <a:ext cx="3240694" cy="578107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𝑞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7" y="2095438"/>
                <a:ext cx="3240694" cy="578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880000" y="3520767"/>
                <a:ext cx="3854645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520767"/>
                <a:ext cx="3854645" cy="6574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880000" y="4178191"/>
                <a:ext cx="4193327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178191"/>
                <a:ext cx="4193327" cy="6574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9"/>
          <p:cNvCxnSpPr/>
          <p:nvPr/>
        </p:nvCxnSpPr>
        <p:spPr>
          <a:xfrm rot="2700000">
            <a:off x="5220000" y="4178191"/>
            <a:ext cx="0" cy="657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-2700000">
            <a:off x="5220000" y="4176000"/>
            <a:ext cx="0" cy="657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in E and B fields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9052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overned by Lorentz force: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080000" y="1080000"/>
                <a:ext cx="1727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080000"/>
                <a:ext cx="1727717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980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1440000"/>
                <a:ext cx="1729833" cy="5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𝐸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440000"/>
                <a:ext cx="1729833" cy="517321"/>
              </a:xfrm>
              <a:prstGeom prst="rect">
                <a:avLst/>
              </a:prstGeom>
              <a:blipFill rotWithShape="1">
                <a:blip r:embed="rId4"/>
                <a:stretch>
                  <a:fillRect t="-7059" r="-98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0000" y="1980000"/>
                <a:ext cx="3546034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980000"/>
                <a:ext cx="3546034" cy="524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91880" y="615227"/>
                <a:ext cx="1792863" cy="5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615227"/>
                <a:ext cx="1792863" cy="517321"/>
              </a:xfrm>
              <a:prstGeom prst="rect">
                <a:avLst/>
              </a:prstGeom>
              <a:blipFill rotWithShape="1">
                <a:blip r:embed="rId6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3356992"/>
            <a:ext cx="414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along a uniform electric field (B = 0):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080000" y="3816064"/>
                <a:ext cx="863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𝑥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𝑣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816064"/>
                <a:ext cx="86337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080000" y="4176064"/>
                <a:ext cx="2014974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𝑦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𝑎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176064"/>
                <a:ext cx="2014974" cy="4970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eschweifte Klammer rechts 11"/>
          <p:cNvSpPr/>
          <p:nvPr/>
        </p:nvSpPr>
        <p:spPr>
          <a:xfrm>
            <a:off x="2987824" y="3816064"/>
            <a:ext cx="204328" cy="8570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3275856" y="4096864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parabolic path for v « 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39725" y="2060848"/>
            <a:ext cx="323673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magnetic field does not alter a particle’s energy. Only an electric field can do this.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forces on charged particles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40000" y="900000"/>
            <a:ext cx="719087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We therefore reach the important conclusion that</a:t>
            </a: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- magnetic fields cannot be used to change the kinetic energy of a particle</a:t>
            </a:r>
          </a:p>
          <a:p>
            <a:endParaRPr lang="en-US" sz="4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We must rely on </a:t>
            </a:r>
            <a:r>
              <a:rPr lang="en-US" sz="1600" dirty="0" smtClean="0">
                <a:solidFill>
                  <a:srgbClr val="FF0000"/>
                </a:solidFill>
              </a:rPr>
              <a:t>electric fields </a:t>
            </a:r>
            <a:r>
              <a:rPr lang="en-US" sz="1600" dirty="0" smtClean="0"/>
              <a:t>for particle acceleration</a:t>
            </a:r>
            <a:endParaRPr lang="en-US" sz="1600" dirty="0" smtClean="0">
              <a:solidFill>
                <a:srgbClr val="0000CC"/>
              </a:solidFill>
            </a:endParaRP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/>
              <a:t>- acceleration occurs along the direction of the electric field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energy gain is independent of the particle velocity</a:t>
            </a:r>
          </a:p>
          <a:p>
            <a:endParaRPr lang="en-US" sz="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In accelerators:</a:t>
            </a: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- longitudinal electric fields</a:t>
            </a:r>
            <a:r>
              <a:rPr lang="en-US" sz="1600" dirty="0" smtClean="0"/>
              <a:t> (along the direction of the particle motion)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are used for acceleration</a:t>
            </a:r>
          </a:p>
          <a:p>
            <a:r>
              <a:rPr lang="en-US" sz="1600" dirty="0">
                <a:solidFill>
                  <a:srgbClr val="0000CC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- magnetic fields</a:t>
            </a:r>
            <a:r>
              <a:rPr lang="en-US" sz="1600" dirty="0" smtClean="0"/>
              <a:t> are used to bend particles for guidance and focusing</a:t>
            </a:r>
            <a:endParaRPr lang="en-US" sz="1600" dirty="0" smtClean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0" y="4860000"/>
                <a:ext cx="8280472" cy="15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many possibilities, depending on existence and time-dependence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fields.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For example, if there is no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time-independent electric field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the z-axis, then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electrostatic accelerator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the electric field is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time-dependent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LINAC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=0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𝑐𝑖𝑟𝑐𝑢𝑙𝑎𝑟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𝑚𝑜𝑡𝑖𝑜𝑛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l-GR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2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cyclotron frequency</a:t>
                </a:r>
              </a:p>
              <a:p>
                <a:endParaRPr lang="de-DE" sz="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curvature, then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=300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𝑀𝑒𝑉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860000"/>
                <a:ext cx="8280472" cy="1558568"/>
              </a:xfrm>
              <a:prstGeom prst="rect">
                <a:avLst/>
              </a:prstGeom>
              <a:blipFill rotWithShape="1">
                <a:blip r:embed="rId2"/>
                <a:stretch>
                  <a:fillRect l="-147" b="-29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in EM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0000" y="720000"/>
                <a:ext cx="8280472" cy="432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single particle, with no radiation losses and no space charge effects: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many possibilities, depending on existence and time-dependence of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fields. For example, if there is no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time-independent electric field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the z-axis, then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electrostatic accelerator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the electric field is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time-dependent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LINAC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=0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𝑐𝑖𝑟𝑐𝑢𝑙𝑎𝑟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𝑚𝑜𝑡𝑖𝑜𝑛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l-GR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2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cyclotron frequency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curvature, then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𝑀𝑒𝑉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=300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𝑀𝑒𝑉</m:t>
                            </m:r>
                          </m:num>
                          <m:den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collider applications some of the main challenges are:</a:t>
                </a: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reach very high accelerating fields – and not cause structure damage and electrical breakdown!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control and suppress self-excited “</a:t>
                </a:r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wakefields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in a plasma?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stably accelerate intense beams with a range of phases / velocities?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720000"/>
                <a:ext cx="8280472" cy="4322402"/>
              </a:xfrm>
              <a:prstGeom prst="rect">
                <a:avLst/>
              </a:prstGeom>
              <a:blipFill rotWithShape="1">
                <a:blip r:embed="rId2"/>
                <a:stretch>
                  <a:fillRect l="-221" t="-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71600" y="1044000"/>
                <a:ext cx="2970878" cy="517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de-DE" sz="14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       (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Lorentz</m:t>
                      </m:r>
                      <m:r>
                        <a:rPr lang="de-DE" sz="1400" b="0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044000"/>
                <a:ext cx="2970878" cy="517321"/>
              </a:xfrm>
              <a:prstGeom prst="rect">
                <a:avLst/>
              </a:prstGeom>
              <a:blipFill rotWithShape="1">
                <a:blip r:embed="rId3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6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under constant B-field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942284" y="2045518"/>
            <a:ext cx="3086100" cy="2031554"/>
            <a:chOff x="5436096" y="1633215"/>
            <a:chExt cx="3086100" cy="20315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633215"/>
              <a:ext cx="3086100" cy="170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803272" y="3356992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helical motion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720000" y="900000"/>
            <a:ext cx="502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in a uniform, constant magnetic 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Constant energy with spiraling along a uniform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115616" y="1835414"/>
                <a:ext cx="2277610" cy="69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𝑞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35414"/>
                <a:ext cx="2277610" cy="694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0000" y="3544955"/>
                <a:ext cx="1700657" cy="49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544955"/>
                <a:ext cx="1700657" cy="497957"/>
              </a:xfrm>
              <a:prstGeom prst="rect">
                <a:avLst/>
              </a:prstGeom>
              <a:blipFill rotWithShape="1"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080000" y="4624995"/>
                <a:ext cx="1837618" cy="532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624995"/>
                <a:ext cx="1837618" cy="532197"/>
              </a:xfrm>
              <a:prstGeom prst="rect">
                <a:avLst/>
              </a:prstGeom>
              <a:blipFill rotWithShape="1">
                <a:blip r:embed="rId5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feil nach rechts 10"/>
          <p:cNvSpPr/>
          <p:nvPr/>
        </p:nvSpPr>
        <p:spPr>
          <a:xfrm>
            <a:off x="3456000" y="2140883"/>
            <a:ext cx="288032" cy="14682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20000" y="3492000"/>
                <a:ext cx="1030154" cy="5716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3492000"/>
                <a:ext cx="1030154" cy="5716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420000" y="4590000"/>
                <a:ext cx="1579855" cy="5610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4590000"/>
                <a:ext cx="1579855" cy="5610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7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Cyclotron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0690"/>
            <a:ext cx="2697480" cy="241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720000"/>
                <a:ext cx="5436176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 constant frequency orbital accelerator, but one in which the orbit radius increases. Cyclotron angular frequency given by: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 occurs, provided the synchronism condition, RF frequency of the source matches the cyclotron frequency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</a:t>
                </a:r>
                <a:r>
                  <a:rPr lang="de-DE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:r>
                  <a:rPr lang="el-GR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Continues gaining velocity until is spirals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Radius increment per turn decreases with increasing energy because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revolution time must stay constant.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 for low energy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~1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earlier ones were proton accelerators for a few MeV!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mass increases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de-DE" sz="1400" b="0" i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orbital frequency changes and resonance condition is no longer fulfilled. To overcome this, either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Modulate the frequency →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n-US" sz="1400" u="sng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synchrocyclotron’ </a:t>
                </a:r>
                <a:r>
                  <a:rPr lang="en-US" sz="1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 </a:t>
                </a:r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increase with R, to keep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constant. However, we will see this is unstable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 &lt; 0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axial motion is unstable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restored by abandoning cylindrical symmetry of B field, i.e. magnet is now split into segments, and using the focusing of the magnet edges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n-US" sz="1400" u="sng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 focused cyclotron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 parameters: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1.5 T,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50 MHz, U = 200-500 kV,  I [mA]</a:t>
                </a:r>
              </a:p>
              <a:p>
                <a:r>
                  <a:rPr lang="de-DE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de-DE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20-30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720000"/>
                <a:ext cx="5436176" cy="5478423"/>
              </a:xfrm>
              <a:prstGeom prst="rect">
                <a:avLst/>
              </a:prstGeom>
              <a:blipFill rotWithShape="1">
                <a:blip r:embed="rId3"/>
                <a:stretch>
                  <a:fillRect l="-337" t="-111" r="-112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115616" y="1249015"/>
                <a:ext cx="126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49015"/>
                <a:ext cx="1262205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94000" r="-22705" b="-1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0855"/>
            <a:ext cx="17068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4420855"/>
            <a:ext cx="1112711" cy="15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920000" y="5945504"/>
            <a:ext cx="11127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Lawrence on the cover of </a:t>
            </a:r>
            <a:r>
              <a:rPr 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magazine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1937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56000" y="5945505"/>
            <a:ext cx="1707056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successful cyclotron, 4-5 inch model built by Lawrence and Livingston, 1929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77821" y="1249015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particle velocity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98" y="576000"/>
            <a:ext cx="2939034" cy="35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Microsoft Office PowerPoint</Application>
  <PresentationFormat>Bildschirmpräsentation (4:3)</PresentationFormat>
  <Paragraphs>221</Paragraphs>
  <Slides>17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Radio-frequency (RF) accelerators </vt:lpstr>
      <vt:lpstr>The Cyclotron </vt:lpstr>
      <vt:lpstr>Basic concepts </vt:lpstr>
      <vt:lpstr>Electromagnetic forces on charged particles</vt:lpstr>
      <vt:lpstr>Motion in E and B fields</vt:lpstr>
      <vt:lpstr>Electromagnetic forces on charged particles</vt:lpstr>
      <vt:lpstr>Motion in EM fields</vt:lpstr>
      <vt:lpstr>Behavior under constant B-field</vt:lpstr>
      <vt:lpstr>The Cyclotron</vt:lpstr>
      <vt:lpstr>Basics – Cyclotron frequency and K-value</vt:lpstr>
      <vt:lpstr>Orbit in uniform magnetic field</vt:lpstr>
      <vt:lpstr>27-inch Cyclotron with Lawrence and Livingstone</vt:lpstr>
      <vt:lpstr>184-inch Cyclotron Magnet in Berkeley</vt:lpstr>
      <vt:lpstr>Cyclotron Limits</vt:lpstr>
      <vt:lpstr>Sector Focusing Cyclotron - PSI</vt:lpstr>
      <vt:lpstr>RIKEN – Superconducting Cyclotron (K-2600)</vt:lpstr>
      <vt:lpstr>RIKEN – Nishina Center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298</cp:revision>
  <dcterms:created xsi:type="dcterms:W3CDTF">2016-04-06T12:04:03Z</dcterms:created>
  <dcterms:modified xsi:type="dcterms:W3CDTF">2017-10-25T06:03:59Z</dcterms:modified>
</cp:coreProperties>
</file>