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7" r:id="rId2"/>
    <p:sldId id="291" r:id="rId3"/>
    <p:sldId id="289" r:id="rId4"/>
    <p:sldId id="286" r:id="rId5"/>
    <p:sldId id="292" r:id="rId6"/>
    <p:sldId id="293" r:id="rId7"/>
    <p:sldId id="272" r:id="rId8"/>
    <p:sldId id="294" r:id="rId9"/>
    <p:sldId id="270" r:id="rId10"/>
    <p:sldId id="271" r:id="rId11"/>
    <p:sldId id="295" r:id="rId12"/>
    <p:sldId id="298" r:id="rId13"/>
    <p:sldId id="297" r:id="rId14"/>
    <p:sldId id="299" r:id="rId15"/>
    <p:sldId id="300" r:id="rId16"/>
    <p:sldId id="302" r:id="rId17"/>
    <p:sldId id="301" r:id="rId18"/>
    <p:sldId id="303" r:id="rId19"/>
    <p:sldId id="304" r:id="rId20"/>
    <p:sldId id="273" r:id="rId21"/>
    <p:sldId id="305" r:id="rId22"/>
    <p:sldId id="306" r:id="rId23"/>
    <p:sldId id="274" r:id="rId24"/>
    <p:sldId id="275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AA65-F73B-4F09-A332-B8CE9BBF5C06}">
          <p14:sldIdLst>
            <p14:sldId id="287"/>
            <p14:sldId id="291"/>
            <p14:sldId id="289"/>
            <p14:sldId id="286"/>
            <p14:sldId id="292"/>
            <p14:sldId id="293"/>
            <p14:sldId id="272"/>
            <p14:sldId id="294"/>
            <p14:sldId id="270"/>
            <p14:sldId id="271"/>
            <p14:sldId id="295"/>
            <p14:sldId id="298"/>
            <p14:sldId id="297"/>
            <p14:sldId id="299"/>
            <p14:sldId id="300"/>
            <p14:sldId id="302"/>
            <p14:sldId id="301"/>
            <p14:sldId id="303"/>
            <p14:sldId id="304"/>
            <p14:sldId id="273"/>
            <p14:sldId id="305"/>
            <p14:sldId id="306"/>
            <p14:sldId id="274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  <a:srgbClr val="FFFF66"/>
    <a:srgbClr val="E6E6E6"/>
    <a:srgbClr val="EAEAEA"/>
    <a:srgbClr val="DDDDDD"/>
    <a:srgbClr val="C4C4C4"/>
    <a:srgbClr val="C0C0C0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47" autoAdjust="0"/>
  </p:normalViewPr>
  <p:slideViewPr>
    <p:cSldViewPr>
      <p:cViewPr>
        <p:scale>
          <a:sx n="70" d="100"/>
          <a:sy n="70" d="100"/>
        </p:scale>
        <p:origin x="492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79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2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0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6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6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8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08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9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9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9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1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2017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smtClean="0">
                <a:solidFill>
                  <a:srgbClr val="FF0000"/>
                </a:solidFill>
              </a:rPr>
              <a:t>Indian Institute of Technology Ropar</a:t>
            </a: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Accelerators\HJW\Beschleuniger.mpeg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61.png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6.wmf"/><Relationship Id="rId5" Type="http://schemas.openxmlformats.org/officeDocument/2006/relationships/image" Target="../media/image53.emf"/><Relationship Id="rId15" Type="http://schemas.openxmlformats.org/officeDocument/2006/relationships/image" Target="../media/image58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60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Accelerators\HJW\egun.avi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Accelerators\HJW\egun_crt.avi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Helmholtz Centre for Heavy Ion Research</a:t>
            </a:r>
            <a:endParaRPr lang="en-US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0001"/>
            <a:ext cx="9171371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ion source for gases and metals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469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UNI</a:t>
            </a:r>
            <a:r>
              <a:rPr lang="en-US" dirty="0" err="1" smtClean="0"/>
              <a:t>versal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inear </a:t>
            </a:r>
            <a:r>
              <a:rPr lang="en-US" b="1" dirty="0" err="1" smtClean="0">
                <a:solidFill>
                  <a:srgbClr val="FF0000"/>
                </a:solidFill>
              </a:rPr>
              <a:t>AC</a:t>
            </a:r>
            <a:r>
              <a:rPr lang="en-US" dirty="0" err="1" smtClean="0"/>
              <a:t>celerator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00"/>
            <a:ext cx="6377940" cy="328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7" descr="e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48" y="620688"/>
            <a:ext cx="16764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www.gsi.de/fileadmin/_migrated/pics/Quellen_offen_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3412800"/>
            <a:ext cx="2962656" cy="31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808000" y="4680000"/>
            <a:ext cx="327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zero to 2,000,000 km/h</a:t>
            </a:r>
          </a:p>
          <a:p>
            <a:endParaRPr lang="en-US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a voltage of 20,000 V to 130,000 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ions will be accelerated to v/c = 0.002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68000"/>
            <a:ext cx="267428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0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eschleuniger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64" y="1080000"/>
            <a:ext cx="2743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</a:t>
            </a:r>
            <a:r>
              <a:rPr lang="en-US" dirty="0" smtClean="0"/>
              <a:t> </a:t>
            </a:r>
            <a:r>
              <a:rPr lang="en-US" dirty="0" err="1" smtClean="0"/>
              <a:t>Wideroe</a:t>
            </a:r>
            <a:r>
              <a:rPr lang="en-US" dirty="0" smtClean="0"/>
              <a:t> - Accelerator</a:t>
            </a:r>
            <a:endParaRPr lang="en-US" dirty="0"/>
          </a:p>
        </p:txBody>
      </p:sp>
      <p:pic>
        <p:nvPicPr>
          <p:cNvPr id="4" name="Picture 9" descr="unil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00"/>
            <a:ext cx="55022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120000" y="720000"/>
            <a:ext cx="2396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MHz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widero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57650"/>
            <a:ext cx="3660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3240000"/>
            <a:ext cx="20955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Gas-stripper to increase acceleration efficiency</a:t>
            </a:r>
            <a:endParaRPr lang="en-US" dirty="0"/>
          </a:p>
        </p:txBody>
      </p:sp>
      <p:pic>
        <p:nvPicPr>
          <p:cNvPr id="8" name="Picture 3" descr="Stripperbere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1137901"/>
            <a:ext cx="2814638" cy="44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6716"/>
            <a:ext cx="1463040" cy="8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spect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607554"/>
            <a:ext cx="3486912" cy="23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igure-3-1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0001" b="48605"/>
          <a:stretch>
            <a:fillRect/>
          </a:stretch>
        </p:blipFill>
        <p:spPr bwMode="auto">
          <a:xfrm>
            <a:off x="5508054" y="4288556"/>
            <a:ext cx="36004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0586" y="2863969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 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83768" y="620688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N·</a:t>
            </a:r>
            <a:r>
              <a:rPr lang="en-US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endParaRPr lang="en-US" sz="20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95736" y="5765194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0.13·N·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28+</a:t>
            </a:r>
            <a:endParaRPr lang="en-US" sz="2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20000" y="820743"/>
            <a:ext cx="393402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efficiency by a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28/4 =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≈ 87% of ions get lost (q ≠ 28)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61560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 = 5.4% or 1.4 MeV/u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 </a:t>
            </a:r>
            <a:r>
              <a:rPr lang="en-US" dirty="0" smtClean="0"/>
              <a:t>Alvarez Accelerator</a:t>
            </a:r>
            <a:endParaRPr lang="en-US" dirty="0"/>
          </a:p>
        </p:txBody>
      </p:sp>
      <p:pic>
        <p:nvPicPr>
          <p:cNvPr id="4" name="Picture 3" descr="Alvares_tan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4409440" cy="33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00" y="2754000"/>
            <a:ext cx="5344668" cy="37810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440000"/>
            <a:ext cx="2095500" cy="1047750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80112" y="720000"/>
            <a:ext cx="25122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MHz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80000" y="6156000"/>
            <a:ext cx="2024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 = 16% or 11.4 MeV/u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UNILAC:</a:t>
            </a:r>
            <a:r>
              <a:rPr lang="en-US" dirty="0" smtClean="0"/>
              <a:t> Beam transfer to synchrotron SIS-18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1" y="2124000"/>
            <a:ext cx="6421429" cy="4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26384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987824" y="2134017"/>
            <a:ext cx="489082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Foil Stripper and Charge State Separation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40000" y="836613"/>
            <a:ext cx="771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As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linacs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are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dominated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by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cavities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circular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maschines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are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dominated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by</a:t>
            </a:r>
            <a:r>
              <a:rPr lang="de-DE" altLang="de-DE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magnets</a:t>
            </a:r>
            <a:endParaRPr lang="de-DE" altLang="de-DE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Stadlmann-summer-student-lecture-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53377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adlmann-summer-student-lecture-2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76000"/>
            <a:ext cx="4599017" cy="3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59632" y="501317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SIS-18 accelerating cavity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pic>
        <p:nvPicPr>
          <p:cNvPr id="6146" name="Picture 2" descr="https://www.gsi.de/fileadmin/_processed_/csm_SIS18_Sektionen_03_b8813eb2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4" y="591294"/>
            <a:ext cx="47625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tadlmann-summer-student-lecture-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3" y="3789040"/>
            <a:ext cx="4048125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4788024" y="2060848"/>
            <a:ext cx="432048" cy="108012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325531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Synchrotron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Heavy Ion Synchrotron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accelerates ions from p to 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4 GeV (p), 2 GeV/u (Ne), 1 GeV/u (U)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 = 0.98 (p), 0.95 (Ne), 0.88 (U)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bending radius: 10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mag. field 18 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frequency: 0.85 – 6 MHz</a:t>
            </a:r>
          </a:p>
        </p:txBody>
      </p:sp>
      <p:sp>
        <p:nvSpPr>
          <p:cNvPr id="7" name="Ellipse 6"/>
          <p:cNvSpPr/>
          <p:nvPr/>
        </p:nvSpPr>
        <p:spPr>
          <a:xfrm>
            <a:off x="5868000" y="756000"/>
            <a:ext cx="432000" cy="43200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7452368" y="4149080"/>
            <a:ext cx="432000" cy="43200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2699792" y="2896743"/>
            <a:ext cx="2124416" cy="2061168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3852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Synchrotron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Heavy Ion Synchrotron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 18 has a circumference of 216 m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 elements will be accelerated from p to U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 ion velocity up to 270 000 km/s (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90%)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are accelerated by 80 000 V in the accelerator structures during every circulation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are accelerated in one second                cover a distance of 90 000 km, that corresponds to 416 000 cycles in the ring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billion medium-charged uranium ions can be accelerated at SIS 18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billionth Pascal: an ultra-high vacuum is a prerequisite for acceleration.</a:t>
            </a:r>
          </a:p>
        </p:txBody>
      </p:sp>
      <p:pic>
        <p:nvPicPr>
          <p:cNvPr id="2050" name="Picture 2" descr="https://www.gsi.de/fileadmin/_migrated/pics/1_GSI_SIS_Aussen_1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612000"/>
            <a:ext cx="4267200" cy="29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SIS-18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30" y="836712"/>
            <a:ext cx="7034762" cy="506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5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6" y="692711"/>
            <a:ext cx="3484191" cy="260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4944"/>
            <a:ext cx="53435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7675" y="2819400"/>
            <a:ext cx="24945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(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target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198813" y="2828925"/>
          <a:ext cx="307181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2019240" imgH="253800" progId="Equation.3">
                  <p:embed/>
                </p:oleObj>
              </mc:Choice>
              <mc:Fallback>
                <p:oleObj name="Equation" r:id="rId3" imgW="2019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2828925"/>
                        <a:ext cx="307181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3203575" y="3279775"/>
          <a:ext cx="4171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2743200" imgH="444240" progId="Equation.3">
                  <p:embed/>
                </p:oleObj>
              </mc:Choice>
              <mc:Fallback>
                <p:oleObj name="Equation" r:id="rId5" imgW="2743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279775"/>
                        <a:ext cx="41719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8313" y="1328738"/>
            <a:ext cx="2585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(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target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3200400" y="1295400"/>
          <a:ext cx="4943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3251160" imgH="279360" progId="Equation.3">
                  <p:embed/>
                </p:oleObj>
              </mc:Choice>
              <mc:Fallback>
                <p:oleObj name="Equation" r:id="rId7" imgW="3251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95400"/>
                        <a:ext cx="4943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800600" y="1828800"/>
          <a:ext cx="318611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9" imgW="2095200" imgH="406080" progId="Equation.3">
                  <p:embed/>
                </p:oleObj>
              </mc:Choice>
              <mc:Fallback>
                <p:oleObj name="Equation" r:id="rId9" imgW="20952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828800"/>
                        <a:ext cx="318611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3400" y="4572000"/>
            <a:ext cx="10134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2000250" y="4572000"/>
          <a:ext cx="5970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1" imgW="3974760" imgH="228600" progId="Equation.3">
                  <p:embed/>
                </p:oleObj>
              </mc:Choice>
              <mc:Fallback>
                <p:oleObj name="Equation" r:id="rId11" imgW="397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4572000"/>
                        <a:ext cx="597058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5257800"/>
            <a:ext cx="65037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rate: 57941[s</a:t>
            </a:r>
            <a:r>
              <a:rPr lang="en-US" altLang="en-US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(SIS/FRS)=70%, transmission (FRS) 1.9%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673100" y="6324600"/>
          <a:ext cx="1739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3" imgW="1739880" imgH="228600" progId="Equation.3">
                  <p:embed/>
                </p:oleObj>
              </mc:Choice>
              <mc:Fallback>
                <p:oleObj name="Equation" r:id="rId13" imgW="173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6324600"/>
                        <a:ext cx="1739900" cy="228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23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  <p:sp>
        <p:nvSpPr>
          <p:cNvPr id="15" name="Rectangle 75"/>
          <p:cNvSpPr>
            <a:spLocks noChangeArrowheads="1"/>
          </p:cNvSpPr>
          <p:nvPr/>
        </p:nvSpPr>
        <p:spPr bwMode="auto">
          <a:xfrm>
            <a:off x="3635375" y="980728"/>
            <a:ext cx="3024188" cy="649288"/>
          </a:xfrm>
          <a:prstGeom prst="rect">
            <a:avLst/>
          </a:prstGeom>
          <a:solidFill>
            <a:srgbClr val="FFFF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4" descr="absor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166"/>
            <a:ext cx="95091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24075" y="2577753"/>
            <a:ext cx="690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The </a:t>
            </a:r>
            <a:r>
              <a:rPr lang="en-US" altLang="en-US" sz="1200" b="1" i="1">
                <a:solidFill>
                  <a:srgbClr val="FF0000"/>
                </a:solidFill>
                <a:latin typeface="Times New Roman" pitchFamily="18" charset="0"/>
              </a:rPr>
              <a:t>optimum thickness</a:t>
            </a:r>
            <a:r>
              <a:rPr lang="en-US" altLang="en-US" sz="1200">
                <a:latin typeface="Times New Roman" pitchFamily="18" charset="0"/>
              </a:rPr>
              <a:t> of the production target is limited by the loss of fragments due to secondary reactions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51050" y="1196628"/>
            <a:ext cx="1592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 i="1">
                <a:solidFill>
                  <a:srgbClr val="0033CC"/>
                </a:solidFill>
                <a:latin typeface="Times New Roman" pitchFamily="18" charset="0"/>
              </a:rPr>
              <a:t>Primary reaction rate:</a:t>
            </a:r>
          </a:p>
        </p:txBody>
      </p: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3656013" y="1125191"/>
            <a:ext cx="2921000" cy="469900"/>
            <a:chOff x="2296" y="981"/>
            <a:chExt cx="1840" cy="296"/>
          </a:xfrm>
        </p:grpSpPr>
        <p:graphicFrame>
          <p:nvGraphicFramePr>
            <p:cNvPr id="20" name="Object 10"/>
            <p:cNvGraphicFramePr>
              <a:graphicFrameLocks noChangeAspect="1"/>
            </p:cNvGraphicFramePr>
            <p:nvPr/>
          </p:nvGraphicFramePr>
          <p:xfrm>
            <a:off x="2296" y="981"/>
            <a:ext cx="1840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" name="Equation" r:id="rId4" imgW="2920680" imgH="469800" progId="Equation.3">
                    <p:embed/>
                  </p:oleObj>
                </mc:Choice>
                <mc:Fallback>
                  <p:oleObj name="Equation" r:id="rId4" imgW="29206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6" y="981"/>
                          <a:ext cx="1840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/>
            <p:cNvGraphicFramePr>
              <a:graphicFrameLocks noChangeAspect="1"/>
            </p:cNvGraphicFramePr>
            <p:nvPr/>
          </p:nvGraphicFramePr>
          <p:xfrm>
            <a:off x="2971" y="981"/>
            <a:ext cx="392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" name="Equation" r:id="rId6" imgW="622080" imgH="228600" progId="Equation.3">
                    <p:embed/>
                  </p:oleObj>
                </mc:Choice>
                <mc:Fallback>
                  <p:oleObj name="Equation" r:id="rId6" imgW="622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981"/>
                          <a:ext cx="392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124075" y="1723678"/>
            <a:ext cx="588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Example: </a:t>
            </a:r>
            <a:r>
              <a:rPr lang="en-US" altLang="en-US" sz="1200" baseline="30000">
                <a:latin typeface="Times New Roman" pitchFamily="18" charset="0"/>
              </a:rPr>
              <a:t>238</a:t>
            </a:r>
            <a:r>
              <a:rPr lang="en-US" altLang="en-US" sz="1200">
                <a:latin typeface="Times New Roman" pitchFamily="18" charset="0"/>
              </a:rPr>
              <a:t>U (1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on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Pb (x=1g/cm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200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=15.4mb)   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44571[s</a:t>
            </a:r>
            <a:r>
              <a:rPr lang="en-US" altLang="en-US" sz="12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046288" y="2996853"/>
            <a:ext cx="2439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cs typeface="Arial" charset="0"/>
              </a:rPr>
              <a:t> </a:t>
            </a:r>
            <a:r>
              <a:rPr lang="en-US" altLang="en-US" sz="1200" b="1" i="1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Primary + secondary reaction rate:</a:t>
            </a:r>
            <a:endParaRPr lang="de-DE" altLang="en-US" sz="1200" b="1" i="1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128904"/>
              </p:ext>
            </p:extLst>
          </p:nvPr>
        </p:nvGraphicFramePr>
        <p:xfrm>
          <a:off x="3656013" y="3406428"/>
          <a:ext cx="22637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2260440" imgH="469800" progId="Equation.3">
                  <p:embed/>
                </p:oleObj>
              </mc:Choice>
              <mc:Fallback>
                <p:oleObj name="Equation" r:id="rId8" imgW="2260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3406428"/>
                        <a:ext cx="22637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956819"/>
              </p:ext>
            </p:extLst>
          </p:nvPr>
        </p:nvGraphicFramePr>
        <p:xfrm>
          <a:off x="3656013" y="4004916"/>
          <a:ext cx="2111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2108160" imgH="457200" progId="Equation.3">
                  <p:embed/>
                </p:oleObj>
              </mc:Choice>
              <mc:Fallback>
                <p:oleObj name="Equation" r:id="rId10" imgW="2108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4004916"/>
                        <a:ext cx="21113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50043"/>
              </p:ext>
            </p:extLst>
          </p:nvPr>
        </p:nvGraphicFramePr>
        <p:xfrm>
          <a:off x="971550" y="3933478"/>
          <a:ext cx="2286000" cy="2093913"/>
        </p:xfrm>
        <a:graphic>
          <a:graphicData uri="http://schemas.openxmlformats.org/drawingml/2006/table">
            <a:tbl>
              <a:tblPr/>
              <a:tblGrid>
                <a:gridCol w="708025"/>
                <a:gridCol w="1577975"/>
              </a:tblGrid>
              <a:tr h="455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0.79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1.47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1.53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024412"/>
              </p:ext>
            </p:extLst>
          </p:nvPr>
        </p:nvGraphicFramePr>
        <p:xfrm>
          <a:off x="1047750" y="3993803"/>
          <a:ext cx="6223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622080" imgH="228600" progId="Equation.3">
                  <p:embed/>
                </p:oleObj>
              </mc:Choice>
              <mc:Fallback>
                <p:oleObj name="Equation" r:id="rId12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9999"/>
                      <a:stretch>
                        <a:fillRect/>
                      </a:stretch>
                    </p:blipFill>
                    <p:spPr bwMode="auto">
                      <a:xfrm>
                        <a:off x="1047750" y="3993803"/>
                        <a:ext cx="622300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657586"/>
              </p:ext>
            </p:extLst>
          </p:nvPr>
        </p:nvGraphicFramePr>
        <p:xfrm>
          <a:off x="1733550" y="3933478"/>
          <a:ext cx="1435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4" imgW="1434960" imgH="444240" progId="Equation.3">
                  <p:embed/>
                </p:oleObj>
              </mc:Choice>
              <mc:Fallback>
                <p:oleObj name="Equation" r:id="rId14" imgW="1434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3933478"/>
                        <a:ext cx="1435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72"/>
          <p:cNvSpPr txBox="1">
            <a:spLocks noChangeArrowheads="1"/>
          </p:cNvSpPr>
          <p:nvPr/>
        </p:nvSpPr>
        <p:spPr bwMode="auto">
          <a:xfrm>
            <a:off x="3656013" y="4705003"/>
            <a:ext cx="795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1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Example:</a:t>
            </a:r>
            <a:endParaRPr lang="de-DE" altLang="en-US" sz="1200" b="1" i="1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30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75443"/>
              </p:ext>
            </p:extLst>
          </p:nvPr>
        </p:nvGraphicFramePr>
        <p:xfrm>
          <a:off x="4519613" y="4725641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6" imgW="4444920" imgH="533160" progId="Equation.3">
                  <p:embed/>
                </p:oleObj>
              </mc:Choice>
              <mc:Fallback>
                <p:oleObj name="Equation" r:id="rId16" imgW="44449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4725641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2124075" y="2155478"/>
            <a:ext cx="571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Example: </a:t>
            </a:r>
            <a:r>
              <a:rPr lang="en-US" altLang="en-US" sz="1200" baseline="30000">
                <a:latin typeface="Times New Roman" pitchFamily="18" charset="0"/>
              </a:rPr>
              <a:t>124</a:t>
            </a:r>
            <a:r>
              <a:rPr lang="en-US" altLang="en-US" sz="1200">
                <a:latin typeface="Times New Roman" pitchFamily="18" charset="0"/>
              </a:rPr>
              <a:t>Xe (1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on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Be (x=1g/cm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200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=5.6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b)     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375[s</a:t>
            </a:r>
            <a:r>
              <a:rPr lang="en-US" altLang="en-US" sz="12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en-US" sz="1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919040"/>
              </p:ext>
            </p:extLst>
          </p:nvPr>
        </p:nvGraphicFramePr>
        <p:xfrm>
          <a:off x="5895975" y="3433416"/>
          <a:ext cx="21113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8" imgW="2108160" imgH="444240" progId="Equation.3">
                  <p:embed/>
                </p:oleObj>
              </mc:Choice>
              <mc:Fallback>
                <p:oleObj name="Equation" r:id="rId18" imgW="2108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975" y="3433416"/>
                        <a:ext cx="211137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824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82857" cy="426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5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08720"/>
            <a:ext cx="86375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6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0" y="684000"/>
            <a:ext cx="2073333" cy="1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3910045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create ions one needs: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 material (e.g. Fe, Sn,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U)</a:t>
            </a:r>
          </a:p>
        </p:txBody>
      </p:sp>
      <p:pic>
        <p:nvPicPr>
          <p:cNvPr id="6" name="Picture 32" descr="PE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520000"/>
            <a:ext cx="33972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Ionis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1" y="2519998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1459185" y="4797152"/>
            <a:ext cx="174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Penning ion source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4667683" y="4005064"/>
            <a:ext cx="9124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</p:txBody>
      </p:sp>
      <p:pic>
        <p:nvPicPr>
          <p:cNvPr id="10" name="Picture 33" descr="PIGSK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 b="3748"/>
          <a:stretch>
            <a:fillRect/>
          </a:stretch>
        </p:blipFill>
        <p:spPr bwMode="auto">
          <a:xfrm>
            <a:off x="4140200" y="4581525"/>
            <a:ext cx="17780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6218238" y="4659313"/>
            <a:ext cx="30337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Discharge voltage	0.3...1.3 kV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Discharge current	5...20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Magnetic flux 	0,2...2 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Filament heating	0.5 kW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Power consumption	up to 20 kW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400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400" baseline="-250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in the order of 	1 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Current 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	10 mA/cm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01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for positive 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0000"/>
            <a:ext cx="8100001" cy="439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7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Ray Tube</a:t>
            </a:r>
            <a:endParaRPr lang="en-US" dirty="0"/>
          </a:p>
        </p:txBody>
      </p:sp>
      <p:pic>
        <p:nvPicPr>
          <p:cNvPr id="4098" name="Picture 2" descr="http://building.pbworks.com/f/A4cath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648000"/>
            <a:ext cx="4210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gu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0" y="2880000"/>
            <a:ext cx="48768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Ray Tube</a:t>
            </a:r>
            <a:endParaRPr lang="en-US" dirty="0"/>
          </a:p>
        </p:txBody>
      </p:sp>
      <p:pic>
        <p:nvPicPr>
          <p:cNvPr id="4098" name="Picture 2" descr="http://building.pbworks.com/f/A4cath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648000"/>
            <a:ext cx="4210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gun_crt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0" y="2880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Gun – simplest electrostatic accelerator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3147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create ions?</a:t>
            </a:r>
            <a:endParaRPr lang="en-US" dirty="0"/>
          </a:p>
        </p:txBody>
      </p:sp>
      <p:pic>
        <p:nvPicPr>
          <p:cNvPr id="4" name="Picture 221" descr="Gasentlad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56272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2" descr="Gasentladung-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836613"/>
            <a:ext cx="1835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3" descr="Leuchtstoffröh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85737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2" descr="PIGSK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 b="3748"/>
          <a:stretch>
            <a:fillRect/>
          </a:stretch>
        </p:blipFill>
        <p:spPr bwMode="auto">
          <a:xfrm>
            <a:off x="4810125" y="4581525"/>
            <a:ext cx="17780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88039" y="4077072"/>
            <a:ext cx="133055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48073" y="3645024"/>
            <a:ext cx="127605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27784" y="3818495"/>
            <a:ext cx="117211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excited 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67422" y="1268760"/>
            <a:ext cx="121219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end-cap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2802" y="723897"/>
            <a:ext cx="18053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 of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discharge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44446" y="751384"/>
            <a:ext cx="145424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desired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60277" y="1052736"/>
            <a:ext cx="138371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 bulb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28407" y="3769648"/>
            <a:ext cx="162736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luminescent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24"/>
          <p:cNvGrpSpPr>
            <a:grpSpLocks/>
          </p:cNvGrpSpPr>
          <p:nvPr/>
        </p:nvGrpSpPr>
        <p:grpSpPr bwMode="auto">
          <a:xfrm>
            <a:off x="1835150" y="765175"/>
            <a:ext cx="1584325" cy="1079500"/>
            <a:chOff x="1156" y="845"/>
            <a:chExt cx="998" cy="680"/>
          </a:xfrm>
        </p:grpSpPr>
        <p:sp>
          <p:nvSpPr>
            <p:cNvPr id="18" name="Rectangle 225"/>
            <p:cNvSpPr>
              <a:spLocks noChangeArrowheads="1"/>
            </p:cNvSpPr>
            <p:nvPr/>
          </p:nvSpPr>
          <p:spPr bwMode="auto">
            <a:xfrm>
              <a:off x="1156" y="845"/>
              <a:ext cx="454" cy="6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226"/>
            <p:cNvSpPr>
              <a:spLocks noChangeArrowheads="1"/>
            </p:cNvSpPr>
            <p:nvPr/>
          </p:nvSpPr>
          <p:spPr bwMode="auto">
            <a:xfrm>
              <a:off x="1429" y="845"/>
              <a:ext cx="725" cy="4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720000" y="4896000"/>
            <a:ext cx="391004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create ions one needs: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 material (e.g. Fe, Sn,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U)</a:t>
            </a:r>
          </a:p>
        </p:txBody>
      </p:sp>
      <p:sp>
        <p:nvSpPr>
          <p:cNvPr id="21" name="Text Box 233"/>
          <p:cNvSpPr txBox="1">
            <a:spLocks noChangeArrowheads="1"/>
          </p:cNvSpPr>
          <p:nvPr/>
        </p:nvSpPr>
        <p:spPr bwMode="auto">
          <a:xfrm>
            <a:off x="6434138" y="4659313"/>
            <a:ext cx="3033712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Discharge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voltage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0.3...1.3 kV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Discharge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current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5...20 A 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Magnetic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flux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	0,2...2 T</a:t>
            </a:r>
          </a:p>
          <a:p>
            <a:pPr eaLnBrk="0" hangingPunct="0"/>
            <a:endParaRPr lang="de-DE" altLang="de-DE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Filament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heating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0.5 kW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Power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consumption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up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to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20 kW		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de-DE" altLang="de-DE" sz="1200" baseline="-25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altLang="de-DE" sz="1200" baseline="-250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the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order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	1 eV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Current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density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10 mA/cm</a:t>
            </a:r>
            <a:r>
              <a:rPr lang="de-DE" altLang="de-DE" sz="12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22" name="Picture 231" descr="DSCF0135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676775"/>
            <a:ext cx="23495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7236000" y="1944000"/>
            <a:ext cx="1017073" cy="184666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discharge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ion source with filament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0000"/>
            <a:ext cx="591502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web-docs\EB_at_GSI\FRS\IMAGES\MUC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0" y="576000"/>
            <a:ext cx="2493112" cy="22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39" y="4291978"/>
            <a:ext cx="1833334" cy="1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941305" y="2780928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lti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usp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permanent magnets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999" y="5151978"/>
            <a:ext cx="604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generated from a filament and used for ionization within a gas volume. Magnetic field guides electrons towards the plasma chamber.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Bildschirmpräsentation (4:3)</PresentationFormat>
  <Paragraphs>144</Paragraphs>
  <Slides>24</Slides>
  <Notes>17</Notes>
  <HiddenSlides>5</HiddenSlides>
  <MMClips>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6" baseType="lpstr">
      <vt:lpstr>Larissa</vt:lpstr>
      <vt:lpstr>Microsoft Equation 3.0</vt:lpstr>
      <vt:lpstr>GSI Helmholtz Centre for Heavy Ion Research</vt:lpstr>
      <vt:lpstr>Accelerator facility</vt:lpstr>
      <vt:lpstr>Ion source</vt:lpstr>
      <vt:lpstr>Ionization for positive ions</vt:lpstr>
      <vt:lpstr>Cathode Ray Tube</vt:lpstr>
      <vt:lpstr>Cathode Ray Tube</vt:lpstr>
      <vt:lpstr>Electron Gun – simplest electrostatic accelerator</vt:lpstr>
      <vt:lpstr>How to create ions?</vt:lpstr>
      <vt:lpstr>Volume ion source with filament</vt:lpstr>
      <vt:lpstr>Penning ion source for gases and metals</vt:lpstr>
      <vt:lpstr>UNIversal Linear ACcelerator</vt:lpstr>
      <vt:lpstr>UNILAC Wideroe - Accelerator</vt:lpstr>
      <vt:lpstr>Gas-stripper to increase acceleration efficiency</vt:lpstr>
      <vt:lpstr>UNILAC Alvarez Accelerator</vt:lpstr>
      <vt:lpstr>UNILAC: Beam transfer to synchrotron SIS-18</vt:lpstr>
      <vt:lpstr>GSI Synchrotron SIS-18</vt:lpstr>
      <vt:lpstr>GSI Synchrotron SIS-18</vt:lpstr>
      <vt:lpstr>GSI Synchrotron SIS-18</vt:lpstr>
      <vt:lpstr>Requirements for SIS-18</vt:lpstr>
      <vt:lpstr>PowerPoint-Präsentation</vt:lpstr>
      <vt:lpstr>Nuclear reaction rate</vt:lpstr>
      <vt:lpstr>Nuclear reaction rate</vt:lpstr>
      <vt:lpstr>PowerPoint-Präsentation</vt:lpstr>
      <vt:lpstr>Luminosity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393</cp:revision>
  <dcterms:created xsi:type="dcterms:W3CDTF">2016-04-06T12:04:03Z</dcterms:created>
  <dcterms:modified xsi:type="dcterms:W3CDTF">2017-10-27T03:06:56Z</dcterms:modified>
</cp:coreProperties>
</file>