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65" r:id="rId13"/>
    <p:sldId id="269" r:id="rId14"/>
    <p:sldId id="270" r:id="rId15"/>
    <p:sldId id="271" r:id="rId16"/>
    <p:sldId id="273" r:id="rId17"/>
    <p:sldId id="277" r:id="rId18"/>
    <p:sldId id="278" r:id="rId19"/>
    <p:sldId id="280" r:id="rId20"/>
    <p:sldId id="279" r:id="rId21"/>
    <p:sldId id="281" r:id="rId22"/>
    <p:sldId id="282" r:id="rId23"/>
    <p:sldId id="272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16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1.e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hyperlink" Target="https://en.wikipedia.org/wiki/File:10_large_subunit.gif" TargetMode="Externa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matter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1080000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motion: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620000"/>
                <a:ext cx="83965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839653" cy="499945"/>
              </a:xfrm>
              <a:prstGeom prst="rect">
                <a:avLst/>
              </a:prstGeom>
              <a:blipFill rotWithShape="1">
                <a:blip r:embed="rId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520000" y="1476000"/>
                <a:ext cx="982385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476000"/>
                <a:ext cx="982385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2420888"/>
                <a:ext cx="2536592" cy="337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420888"/>
                <a:ext cx="2536592" cy="3374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3204056"/>
                <a:ext cx="1052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04056"/>
                <a:ext cx="1052531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20000" y="3204000"/>
                <a:ext cx="2670796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𝑑𝑠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rad>
                            </m:den>
                          </m:f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de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3204000"/>
                <a:ext cx="2670796" cy="6455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0000" y="5760000"/>
                <a:ext cx="1800621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=100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=27.78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760000"/>
                <a:ext cx="1800621" cy="443006"/>
              </a:xfrm>
              <a:prstGeom prst="rect">
                <a:avLst/>
              </a:prstGeom>
              <a:blipFill rotWithShape="1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80000" y="5760000"/>
                <a:ext cx="970137" cy="40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𝑏</m:t>
                      </m:r>
                      <m:r>
                        <a:rPr lang="de-DE" sz="1200" b="0" i="1" smtClean="0">
                          <a:latin typeface="Cambria Math"/>
                        </a:rPr>
                        <m:t>=3.86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760000"/>
                <a:ext cx="970137" cy="40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web-docs\Schuelerlabor\IMAGES\fiat_punto_cras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649688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rechts 11"/>
          <p:cNvSpPr/>
          <p:nvPr/>
        </p:nvSpPr>
        <p:spPr>
          <a:xfrm>
            <a:off x="1800000" y="1800000"/>
            <a:ext cx="419210" cy="16860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1800000" y="3420000"/>
            <a:ext cx="419210" cy="16860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5292080" y="2924522"/>
            <a:ext cx="3676650" cy="3096766"/>
            <a:chOff x="5292080" y="2492896"/>
            <a:chExt cx="3676650" cy="309676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636912"/>
              <a:ext cx="3676650" cy="295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6660232" y="5229200"/>
                  <a:ext cx="1328569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𝑏𝑟𝑎𝑘𝑖𝑛𝑔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𝑑𝑖𝑠𝑡𝑎𝑛𝑐𝑒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de-DE" sz="9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5229200"/>
                  <a:ext cx="1328569" cy="2308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796136" y="2492896"/>
                  <a:ext cx="1520095" cy="403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9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𝑒𝑛𝑒𝑟𝑔𝑦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𝑙𝑜𝑠𝑠</m:t>
                            </m:r>
                          </m:num>
                          <m:den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𝑏𝑟𝑎𝑘𝑖𝑛𝑔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𝑑𝑖𝑠𝑡𝑎𝑛𝑐𝑒</m:t>
                            </m:r>
                          </m:den>
                        </m:f>
                        <m:d>
                          <m:dPr>
                            <m:ctrlPr>
                              <a:rPr lang="de-DE" sz="9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90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9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𝐽𝑜𝑢𝑙𝑒</m:t>
                                </m:r>
                              </m:num>
                              <m:den>
                                <m:r>
                                  <a:rPr lang="de-DE" sz="9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de-DE" sz="9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492896"/>
                  <a:ext cx="1520095" cy="40357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charged particles in matter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65125" y="981075"/>
            <a:ext cx="75691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Bethe-Bloch formula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describes the energy loss of heavy particles passing through matter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energy loss of a particle is</a:t>
            </a:r>
          </a:p>
          <a:p>
            <a:r>
              <a:rPr lang="en-US" altLang="de-DE" sz="1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     independent of its mass!</a:t>
            </a:r>
          </a:p>
          <a:p>
            <a:endParaRPr lang="en-US" altLang="de-DE" sz="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energy loss is an important</a:t>
            </a:r>
          </a:p>
          <a:p>
            <a:r>
              <a:rPr lang="en-US" altLang="de-DE" sz="1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     tool for particle identification</a:t>
            </a:r>
          </a:p>
          <a:p>
            <a:endParaRPr lang="en-US" altLang="de-DE" sz="8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for minimum ionizing particles </a:t>
            </a:r>
            <a:r>
              <a:rPr lang="en-US" altLang="de-DE" sz="1200" dirty="0" err="1" smtClean="0">
                <a:solidFill>
                  <a:srgbClr val="FF0000"/>
                </a:solidFill>
                <a:latin typeface="Times New Roman" pitchFamily="18" charset="0"/>
              </a:rPr>
              <a:t>m.i.p</a:t>
            </a: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de-DE" sz="1200" b="1" dirty="0" err="1" smtClean="0">
                <a:solidFill>
                  <a:srgbClr val="0000CC"/>
                </a:solidFill>
                <a:latin typeface="Times New Roman" pitchFamily="18" charset="0"/>
              </a:rPr>
              <a:t>dE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</a:rPr>
              <a:t>/dx ~ 2 MeV g</a:t>
            </a:r>
            <a:r>
              <a:rPr lang="en-US" altLang="de-DE" sz="1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-1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</a:rPr>
              <a:t> cm</a:t>
            </a:r>
            <a:r>
              <a:rPr lang="en-US" altLang="de-DE" sz="1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r>
              <a:rPr lang="en-US" altLang="de-DE" sz="1200" dirty="0"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     i.e. for a target density </a:t>
            </a:r>
            <a:r>
              <a:rPr lang="el-GR" altLang="de-DE" sz="1200" dirty="0" smtClean="0">
                <a:latin typeface="Times New Roman"/>
                <a:cs typeface="Times New Roman"/>
              </a:rPr>
              <a:t>ρ</a:t>
            </a:r>
            <a:r>
              <a:rPr lang="de-DE" altLang="de-DE" sz="1200" dirty="0" smtClean="0">
                <a:latin typeface="Times New Roman"/>
                <a:cs typeface="Times New Roman"/>
              </a:rPr>
              <a:t> = 1 g/cm</a:t>
            </a:r>
            <a:r>
              <a:rPr lang="de-DE" altLang="de-DE" sz="1200" baseline="30000" dirty="0" smtClean="0">
                <a:latin typeface="Times New Roman"/>
                <a:cs typeface="Times New Roman"/>
              </a:rPr>
              <a:t>3</a:t>
            </a:r>
          </a:p>
          <a:p>
            <a:r>
              <a:rPr lang="de-DE" altLang="de-DE" sz="1200" dirty="0">
                <a:latin typeface="Times New Roman"/>
                <a:cs typeface="Times New Roman"/>
              </a:rPr>
              <a:t> </a:t>
            </a:r>
            <a:r>
              <a:rPr lang="de-DE" altLang="de-DE" sz="1200" dirty="0" smtClean="0">
                <a:latin typeface="Times New Roman"/>
                <a:cs typeface="Times New Roman"/>
              </a:rPr>
              <a:t>     </a:t>
            </a:r>
            <a:r>
              <a:rPr lang="de-DE" altLang="de-DE" sz="1200" dirty="0" err="1" smtClean="0">
                <a:latin typeface="Times New Roman"/>
                <a:cs typeface="Times New Roman"/>
              </a:rPr>
              <a:t>dE</a:t>
            </a:r>
            <a:r>
              <a:rPr lang="de-DE" altLang="de-DE" sz="1200" dirty="0" smtClean="0">
                <a:latin typeface="Times New Roman"/>
                <a:cs typeface="Times New Roman"/>
              </a:rPr>
              <a:t>/dx ~ 2 </a:t>
            </a:r>
            <a:r>
              <a:rPr lang="de-DE" altLang="de-DE" sz="1200" dirty="0" err="1" smtClean="0">
                <a:latin typeface="Times New Roman"/>
                <a:cs typeface="Times New Roman"/>
              </a:rPr>
              <a:t>MeV</a:t>
            </a:r>
            <a:r>
              <a:rPr lang="de-DE" altLang="de-DE" sz="1200" dirty="0" smtClean="0">
                <a:latin typeface="Times New Roman"/>
                <a:cs typeface="Times New Roman"/>
              </a:rPr>
              <a:t>/cm</a:t>
            </a:r>
            <a:endParaRPr lang="en-US" altLang="de-DE" sz="1200" dirty="0" smtClean="0">
              <a:latin typeface="Times New Roman" pitchFamily="18" charset="0"/>
            </a:endParaRPr>
          </a:p>
        </p:txBody>
      </p:sp>
      <p:pic>
        <p:nvPicPr>
          <p:cNvPr id="6" name="Picture 14" descr="Bet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7270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blo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10652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72000" y="5782181"/>
            <a:ext cx="4246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term </a:t>
            </a:r>
            <a:r>
              <a:rPr lang="de-DE" sz="1200" dirty="0" smtClean="0">
                <a:latin typeface="Times New Roman"/>
                <a:cs typeface="Times New Roman"/>
              </a:rPr>
              <a:t>1/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 dominant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has a minimum at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l-GR" sz="1200" dirty="0" smtClean="0">
                <a:latin typeface="Times New Roman"/>
                <a:cs typeface="Times New Roman"/>
              </a:rPr>
              <a:t>βγ</a:t>
            </a:r>
            <a:r>
              <a:rPr lang="de-DE" sz="1200" dirty="0" smtClean="0">
                <a:latin typeface="Times New Roman"/>
                <a:cs typeface="Times New Roman"/>
              </a:rPr>
              <a:t>~3-4 </a:t>
            </a:r>
            <a:r>
              <a:rPr lang="en-US" sz="1200" dirty="0" smtClean="0">
                <a:latin typeface="Times New Roman"/>
                <a:cs typeface="Times New Roman"/>
              </a:rPr>
              <a:t>(minimum ionizing particle)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/>
                <a:cs typeface="Times New Roman"/>
              </a:rPr>
              <a:t>for high momenta </a:t>
            </a: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reaches  a saturation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=4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−2∙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links 9"/>
          <p:cNvSpPr/>
          <p:nvPr/>
        </p:nvSpPr>
        <p:spPr>
          <a:xfrm rot="16200000">
            <a:off x="1469009" y="1290489"/>
            <a:ext cx="316408" cy="1281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9592" y="208922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0.3071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522788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984000" y="2988000"/>
            <a:ext cx="1116000" cy="28800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liquid-H</a:t>
            </a:r>
            <a:r>
              <a:rPr lang="de-DE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4243" y="3625279"/>
            <a:ext cx="720000" cy="28800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He-gas</a:t>
            </a:r>
            <a:endParaRPr lang="de-DE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Proton </a:t>
            </a:r>
            <a:r>
              <a:rPr lang="en-US" smtClean="0"/>
              <a:t>in Silicon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65125" y="981075"/>
            <a:ext cx="75691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Bethe-Bloch formula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describes the energy loss of heavy particles passing through matter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=4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−2∙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links 9"/>
          <p:cNvSpPr/>
          <p:nvPr/>
        </p:nvSpPr>
        <p:spPr>
          <a:xfrm rot="16200000">
            <a:off x="1469009" y="1290489"/>
            <a:ext cx="316408" cy="1281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9592" y="208922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0.3071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1" y="2854454"/>
            <a:ext cx="4967619" cy="338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949712" y="2689175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vs. E of protons in silicon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65125" y="2492896"/>
                <a:ext cx="182832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=2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2492896"/>
                <a:ext cx="182832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and range of charged 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80000" y="764704"/>
                <a:ext cx="2748316" cy="5378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764704"/>
                <a:ext cx="2748316" cy="5378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1620000"/>
            <a:ext cx="50367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sz="1200" dirty="0" smtClean="0">
                <a:latin typeface="Times New Roman"/>
                <a:cs typeface="Times New Roman"/>
              </a:rPr>
              <a:t>ε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 independent of the material for equal particles</a:t>
            </a:r>
          </a:p>
          <a:p>
            <a:endParaRPr lang="de-DE" sz="8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Times New Roman"/>
                <a:cs typeface="Times New Roman"/>
              </a:rPr>
              <a:t>the average range for particles with kin. energy T is obtained by integration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 smtClean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 smtClean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 smtClean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de-DE" sz="1200" dirty="0" smtClean="0">
                <a:latin typeface="Times New Roman"/>
                <a:cs typeface="Times New Roman"/>
              </a:rPr>
              <a:t>7.7 </a:t>
            </a:r>
            <a:r>
              <a:rPr lang="de-DE" sz="1200" dirty="0" err="1" smtClean="0">
                <a:latin typeface="Times New Roman"/>
                <a:cs typeface="Times New Roman"/>
              </a:rPr>
              <a:t>MeV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l-GR" sz="1200" dirty="0" smtClean="0">
                <a:latin typeface="Times New Roman"/>
                <a:cs typeface="Times New Roman"/>
              </a:rPr>
              <a:t>α</a:t>
            </a:r>
            <a:r>
              <a:rPr lang="en-US" sz="1200" dirty="0" smtClean="0">
                <a:latin typeface="Times New Roman"/>
                <a:cs typeface="Times New Roman"/>
              </a:rPr>
              <a:t>-particles in air: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de-DE" sz="1200" dirty="0" smtClean="0">
              <a:latin typeface="Times New Roman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Times New Roman"/>
                <a:cs typeface="Times New Roman"/>
              </a:rPr>
              <a:t>range is not exact but there is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range straggling,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the number of interactions is a statistical process</a:t>
            </a:r>
            <a:r>
              <a:rPr lang="de-DE" sz="1200" dirty="0" smtClean="0">
                <a:latin typeface="Times New Roman"/>
                <a:cs typeface="Times New Roman"/>
              </a:rPr>
              <a:t>.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80000" y="2492375"/>
                <a:ext cx="1646668" cy="7680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𝑑𝐸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492375"/>
                <a:ext cx="1646668" cy="7680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55" y="1700808"/>
            <a:ext cx="3286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5221843" y="3256268"/>
            <a:ext cx="9685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loss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75999" y="3897080"/>
            <a:ext cx="841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distance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60000" y="3284984"/>
            <a:ext cx="1548000" cy="276999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´s in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de-DE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160000" y="3409200"/>
                <a:ext cx="9716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de-DE" sz="1200" b="0" i="1" smtClean="0">
                          <a:latin typeface="Cambria Math"/>
                        </a:rPr>
                        <m:t>/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≈7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409200"/>
                <a:ext cx="971676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50" y="4500000"/>
            <a:ext cx="2830830" cy="18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84168" y="5868000"/>
            <a:ext cx="12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deuteron beam scintillating in air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Interaction </a:t>
            </a:r>
            <a:r>
              <a:rPr lang="en-US" dirty="0" smtClean="0"/>
              <a:t>of</a:t>
            </a:r>
            <a:r>
              <a:rPr lang="de-DE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-particles with matter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5" y="105273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ionizing, similar to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-particles. Since the mass of the electrons and positrons are very small, the energy transfer per collision is small and the range large. Similar to the X-rays there is first only an attenuation, which finally leads to a maximum range for larger layer thicknesses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6325"/>
            <a:ext cx="52673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415991" y="4437112"/>
            <a:ext cx="20201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 thickness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3276000"/>
            <a:ext cx="1409067" cy="646331"/>
          </a:xfrm>
          <a:prstGeom prst="rect">
            <a:avLst/>
          </a:prstGeom>
          <a:solidFill>
            <a:schemeClr val="bg1"/>
          </a:solidFill>
        </p:spPr>
        <p:txBody>
          <a:bodyPr wrap="none" rIns="288000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range</a:t>
            </a:r>
          </a:p>
        </p:txBody>
      </p:sp>
    </p:spTree>
    <p:extLst>
      <p:ext uri="{BB962C8B-B14F-4D97-AF65-F5344CB8AC3E}">
        <p14:creationId xmlns:p14="http://schemas.microsoft.com/office/powerpoint/2010/main" val="16325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-particles with matter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5" y="105273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behave similarly as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particles; they are ionizing and attenuated on their way through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</a:p>
          <a:p>
            <a:endParaRPr lang="de-DE" sz="1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But at the end of the their attenuation one observes a pair annihilation with an electron, which yields </a:t>
            </a:r>
            <a:r>
              <a:rPr lang="de-DE" sz="1400" dirty="0" smtClean="0">
                <a:latin typeface="Times New Roman"/>
                <a:cs typeface="Times New Roman"/>
              </a:rPr>
              <a:t>high </a:t>
            </a:r>
            <a:r>
              <a:rPr lang="en-US" sz="1400" dirty="0" smtClean="0">
                <a:latin typeface="Times New Roman"/>
                <a:cs typeface="Times New Roman"/>
              </a:rPr>
              <a:t>energetic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-emission. Positrons </a:t>
            </a:r>
            <a:r>
              <a:rPr lang="en-US" sz="1400" dirty="0" smtClean="0">
                <a:latin typeface="Times New Roman"/>
                <a:cs typeface="Times New Roman"/>
              </a:rPr>
              <a:t>are hence more dangerous than electrons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82813"/>
            <a:ext cx="5648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electrons </a:t>
            </a:r>
            <a:r>
              <a:rPr lang="de-DE" dirty="0" smtClean="0"/>
              <a:t>(</a:t>
            </a:r>
            <a:r>
              <a:rPr lang="el-GR" dirty="0" smtClean="0"/>
              <a:t>β</a:t>
            </a:r>
            <a:r>
              <a:rPr lang="de-DE" baseline="30000" dirty="0" smtClean="0"/>
              <a:t>-</a:t>
            </a:r>
            <a:r>
              <a:rPr lang="de-DE" dirty="0" smtClean="0"/>
              <a:t>) </a:t>
            </a:r>
            <a:r>
              <a:rPr lang="en-US" dirty="0" smtClean="0"/>
              <a:t>and positrons </a:t>
            </a:r>
            <a:r>
              <a:rPr lang="de-DE" dirty="0" smtClean="0"/>
              <a:t>(</a:t>
            </a:r>
            <a:r>
              <a:rPr lang="el-GR" dirty="0" smtClean="0"/>
              <a:t>β</a:t>
            </a:r>
            <a:r>
              <a:rPr lang="de-DE" baseline="30000" dirty="0" smtClean="0"/>
              <a:t>+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en-US" dirty="0" smtClean="0"/>
              <a:t>their way through </a:t>
            </a:r>
            <a:r>
              <a:rPr lang="de-DE" dirty="0" smtClean="0"/>
              <a:t>matter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5" y="105273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ionizing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matter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</a:p>
          <a:p>
            <a:endParaRPr lang="de-DE" sz="1400" dirty="0" smtClean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But at </a:t>
            </a:r>
            <a:r>
              <a:rPr lang="de-DE" sz="1400" dirty="0" err="1" smtClean="0">
                <a:latin typeface="Times New Roman"/>
                <a:cs typeface="Times New Roman"/>
              </a:rPr>
              <a:t>the</a:t>
            </a:r>
            <a:r>
              <a:rPr lang="de-DE" sz="1400" dirty="0" smtClean="0">
                <a:latin typeface="Times New Roman"/>
                <a:cs typeface="Times New Roman"/>
              </a:rPr>
              <a:t> end </a:t>
            </a:r>
            <a:r>
              <a:rPr lang="de-DE" sz="1400" dirty="0" err="1" smtClean="0">
                <a:latin typeface="Times New Roman"/>
                <a:cs typeface="Times New Roman"/>
              </a:rPr>
              <a:t>of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the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their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attenuation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one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observes</a:t>
            </a:r>
            <a:r>
              <a:rPr lang="de-DE" sz="1400" dirty="0" smtClean="0">
                <a:latin typeface="Times New Roman"/>
                <a:cs typeface="Times New Roman"/>
              </a:rPr>
              <a:t> a pair </a:t>
            </a:r>
            <a:r>
              <a:rPr lang="de-DE" sz="1400" dirty="0" err="1" smtClean="0">
                <a:latin typeface="Times New Roman"/>
                <a:cs typeface="Times New Roman"/>
              </a:rPr>
              <a:t>annihilation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with</a:t>
            </a:r>
            <a:r>
              <a:rPr lang="de-DE" sz="1400" dirty="0" smtClean="0">
                <a:latin typeface="Times New Roman"/>
                <a:cs typeface="Times New Roman"/>
              </a:rPr>
              <a:t> an </a:t>
            </a:r>
            <a:r>
              <a:rPr lang="de-DE" sz="1400" dirty="0" err="1" smtClean="0">
                <a:latin typeface="Times New Roman"/>
                <a:cs typeface="Times New Roman"/>
              </a:rPr>
              <a:t>electron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de-DE" sz="1400" dirty="0" err="1" smtClean="0">
                <a:latin typeface="Times New Roman"/>
                <a:cs typeface="Times New Roman"/>
              </a:rPr>
              <a:t>which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yields</a:t>
            </a:r>
            <a:r>
              <a:rPr lang="de-DE" sz="1400" dirty="0" smtClean="0">
                <a:latin typeface="Times New Roman"/>
                <a:cs typeface="Times New Roman"/>
              </a:rPr>
              <a:t> high </a:t>
            </a:r>
            <a:r>
              <a:rPr lang="de-DE" sz="1400" dirty="0" err="1" smtClean="0">
                <a:latin typeface="Times New Roman"/>
                <a:cs typeface="Times New Roman"/>
              </a:rPr>
              <a:t>energetic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-emission. Positrons </a:t>
            </a:r>
            <a:r>
              <a:rPr lang="de-DE" sz="1400" dirty="0" err="1" smtClean="0">
                <a:latin typeface="Times New Roman"/>
                <a:cs typeface="Times New Roman"/>
              </a:rPr>
              <a:t>are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hence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more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dangerous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than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electrons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186863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972000"/>
            <a:ext cx="1281120" cy="461665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988000"/>
            <a:ext cx="954107" cy="40011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24000" y="972000"/>
            <a:ext cx="1281120" cy="461665"/>
          </a:xfrm>
          <a:prstGeom prst="rect">
            <a:avLst/>
          </a:prstGeom>
          <a:solidFill>
            <a:srgbClr val="B2B2B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6016" y="2812866"/>
            <a:ext cx="954107" cy="400110"/>
          </a:xfrm>
          <a:prstGeom prst="rect">
            <a:avLst/>
          </a:prstGeom>
          <a:solidFill>
            <a:srgbClr val="B2B2B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15816" y="3394783"/>
            <a:ext cx="1361152" cy="78034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lIns="216000" tIns="234000" rIns="216000" bIns="23400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for electrons and positrons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506253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999" y="720000"/>
            <a:ext cx="3599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exceptional cases due to their low mass. They will be deflected significantly in each collision.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energy loss due to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energy loss due to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of importance.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132856"/>
                <a:ext cx="2987356" cy="605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𝑐𝑜𝑙𝑙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132856"/>
                <a:ext cx="2987356" cy="605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2924944"/>
            <a:ext cx="345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energies the energy loss due to Bremsstrahlung is given by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0" y="3501008"/>
                <a:ext cx="1409937" cy="605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01008"/>
                <a:ext cx="1409937" cy="605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396650" y="3510048"/>
                <a:ext cx="1527278" cy="605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50" y="3510048"/>
                <a:ext cx="1527278" cy="605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1979712" y="3654064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45000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particles like </a:t>
            </a:r>
            <a:r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muons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radiate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at higher energies.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</a:t>
            </a:r>
            <a:endParaRPr lang="en-US" dirty="0"/>
          </a:p>
        </p:txBody>
      </p:sp>
      <p:pic>
        <p:nvPicPr>
          <p:cNvPr id="3074" name="Picture 2" descr="https://upload.wikimedia.org/wikipedia/commons/thumb/1/1e/Bremsstrahlung.svg/220px-Bremsstrahlu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52426"/>
            <a:ext cx="2095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1152426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(‘braking radiation’)  is electromagnetic radiation produced by the deceleration of a charged particle when deflected by another charged particle, typically an electron by an atomic nucleus.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moving particle loses kinetic energy, which is converted into a photon, thus satisfying the law of conservation of energy.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 has a continuous spectrum.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78" y="784380"/>
            <a:ext cx="6007418" cy="40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63888" y="5013176"/>
            <a:ext cx="539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the X-rays emitted by an X-ray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rhodium target, operated at 60 kV. The continuous curve is due to bremsstrahlung, and the spikes are characteristic K lines for rhodium.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18" y="1124744"/>
            <a:ext cx="17145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43032" y="1124744"/>
                <a:ext cx="2825581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𝑝h𝑜𝑡𝑜𝑛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h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𝑈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2" y="1124744"/>
                <a:ext cx="2825581" cy="357534"/>
              </a:xfrm>
              <a:prstGeom prst="rect">
                <a:avLst/>
              </a:prstGeom>
              <a:blipFill rotWithShape="1"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8800" y="1800000"/>
                <a:ext cx="1300741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h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" y="1800000"/>
                <a:ext cx="1300741" cy="5598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04000" y="2700000"/>
                <a:ext cx="2166683" cy="586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1.24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𝑉𝑚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700000"/>
                <a:ext cx="2166683" cy="5865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/>
          <p:cNvSpPr/>
          <p:nvPr/>
        </p:nvSpPr>
        <p:spPr>
          <a:xfrm>
            <a:off x="478800" y="1767681"/>
            <a:ext cx="2191883" cy="173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5536" y="3933056"/>
                <a:ext cx="263777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𝐾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3056"/>
                <a:ext cx="2637773" cy="576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95536" y="364502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distribution: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5536" y="4662201"/>
            <a:ext cx="2473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Kramer constant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= electron current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element number of material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506253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900000"/>
                <a:ext cx="1489062" cy="605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900000"/>
                <a:ext cx="1489062" cy="605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2394402"/>
            <a:ext cx="791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to data: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1620000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radiation length. It is the mean distance over which a high-energy electron loses all but 1/e of its energy by Bremsstrahlung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2574402"/>
                <a:ext cx="2530628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716.4</m:t>
                          </m:r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287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574402"/>
                <a:ext cx="2530628" cy="579518"/>
              </a:xfrm>
              <a:prstGeom prst="rect">
                <a:avLst/>
              </a:prstGeom>
              <a:blipFill rotWithShape="1">
                <a:blip r:embed="rId4"/>
                <a:stretch>
                  <a:fillRect t="-4211" r="-4578" b="-8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3483362"/>
            <a:ext cx="3405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definition for the critical energy </a:t>
            </a:r>
            <a:r>
              <a:rPr lang="en-US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(electron)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3834402"/>
                <a:ext cx="3070071" cy="63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𝑖𝑜𝑛𝑖𝑧𝑎𝑡𝑖𝑜𝑛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𝑏𝑟𝑒𝑚𝑠𝑠𝑡𝑟𝑎h𝑙𝑢𝑛𝑔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834402"/>
                <a:ext cx="3070071" cy="630173"/>
              </a:xfrm>
              <a:prstGeom prst="rect">
                <a:avLst/>
              </a:prstGeom>
              <a:blipFill rotWithShape="1">
                <a:blip r:embed="rId5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4554402"/>
                <a:ext cx="3320716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de-DE" sz="1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610 </m:t>
                                    </m:r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𝑀𝑒𝑉</m:t>
                                    </m:r>
                                  </m:num>
                                  <m:den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+1.24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𝑓𝑜𝑟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𝑠𝑜𝑙𝑖𝑑𝑠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𝑎𝑛𝑑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𝑙𝑖𝑞𝑢𝑖𝑑𝑠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710 </m:t>
                                    </m:r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𝑀𝑒𝑉</m:t>
                                    </m:r>
                                  </m:num>
                                  <m:den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  <m:r>
                                      <a:rPr lang="de-DE" sz="1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+0.92</m:t>
                                    </m:r>
                                  </m:den>
                                </m:f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𝑓𝑜𝑟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𝑔𝑎𝑠𝑒𝑠</m:t>
                                </m:r>
                                <m:r>
                                  <a:rPr lang="de-DE" sz="1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54402"/>
                <a:ext cx="3320716" cy="818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40000" y="6001543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(Z=82, </a:t>
            </a:r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11.34 [g/cm</a:t>
            </a:r>
            <a:r>
              <a:rPr lang="de-DE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</a:t>
            </a:r>
            <a:r>
              <a:rPr lang="de-DE" sz="1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7.34 </a:t>
            </a:r>
            <a:r>
              <a:rPr lang="de-DE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5760000" y="1124744"/>
            <a:ext cx="0" cy="3636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matter</a:t>
            </a:r>
            <a:endParaRPr lang="en-US" dirty="0"/>
          </a:p>
        </p:txBody>
      </p:sp>
      <p:pic>
        <p:nvPicPr>
          <p:cNvPr id="9" name="Picture 2" descr="D:\web-docs\Schuelerlabor\IMAGES\fiat_punto_c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649688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5292080" y="2924522"/>
            <a:ext cx="3676650" cy="3096766"/>
            <a:chOff x="5292080" y="2492896"/>
            <a:chExt cx="3676650" cy="309676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636912"/>
              <a:ext cx="3676650" cy="295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6660232" y="5229200"/>
                  <a:ext cx="1328569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𝑏𝑟𝑎𝑘𝑖𝑛𝑔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𝑑𝑖𝑠𝑡𝑎𝑛𝑐𝑒</m:t>
                        </m:r>
                        <m:r>
                          <a:rPr lang="de-DE" sz="9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de-DE" sz="9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5229200"/>
                  <a:ext cx="1328569" cy="2308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796136" y="2492896"/>
                  <a:ext cx="1520095" cy="403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9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𝑒𝑛𝑒𝑟𝑔𝑦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𝑙𝑜𝑠𝑠</m:t>
                            </m:r>
                          </m:num>
                          <m:den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𝑏𝑟𝑎𝑘𝑖𝑛𝑔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sz="9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𝑑𝑖𝑠𝑡𝑎𝑛𝑐𝑒</m:t>
                            </m:r>
                          </m:den>
                        </m:f>
                        <m:d>
                          <m:dPr>
                            <m:ctrlPr>
                              <a:rPr lang="de-DE" sz="9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90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9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𝐽𝑜𝑢𝑙𝑒</m:t>
                                </m:r>
                              </m:num>
                              <m:den>
                                <m:r>
                                  <a:rPr lang="de-DE" sz="9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de-DE" sz="9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492896"/>
                  <a:ext cx="1520095" cy="40357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80" descr="h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649687"/>
            <a:ext cx="1790700" cy="16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755576" y="3218209"/>
            <a:ext cx="4560888" cy="2659063"/>
            <a:chOff x="2544" y="1104"/>
            <a:chExt cx="2873" cy="1675"/>
          </a:xfrm>
        </p:grpSpPr>
        <p:pic>
          <p:nvPicPr>
            <p:cNvPr id="16" name="Picture 67" descr="Ionisation_alph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04"/>
              <a:ext cx="205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8" descr="braggkurv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104"/>
              <a:ext cx="2873" cy="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69"/>
            <p:cNvSpPr txBox="1">
              <a:spLocks noChangeArrowheads="1"/>
            </p:cNvSpPr>
            <p:nvPr/>
          </p:nvSpPr>
          <p:spPr bwMode="auto">
            <a:xfrm>
              <a:off x="3587" y="1509"/>
              <a:ext cx="634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0" bIns="72000">
              <a:spAutoFit/>
            </a:bodyPr>
            <a:lstStyle/>
            <a:p>
              <a:r>
                <a:rPr lang="en-US" altLang="de-DE" sz="1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Bragg-curve</a:t>
              </a:r>
              <a:endParaRPr lang="de-DE" altLang="de-DE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70"/>
            <p:cNvSpPr txBox="1">
              <a:spLocks noChangeArrowheads="1"/>
            </p:cNvSpPr>
            <p:nvPr/>
          </p:nvSpPr>
          <p:spPr bwMode="auto">
            <a:xfrm>
              <a:off x="2688" y="1104"/>
              <a:ext cx="129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de-DE" sz="1200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loss</a:t>
              </a:r>
              <a:endParaRPr lang="en-US" altLang="de-DE" sz="1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3681" y="2592"/>
              <a:ext cx="59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range  </a:t>
              </a:r>
              <a:r>
                <a:rPr lang="en-US" altLang="de-DE" sz="1200" dirty="0" smtClean="0">
                  <a:solidFill>
                    <a:srgbClr val="0000CC"/>
                  </a:solidFill>
                </a:rPr>
                <a:t>   </a:t>
              </a:r>
              <a:r>
                <a:rPr lang="en-US" altLang="de-DE" sz="1200" dirty="0" smtClean="0"/>
                <a:t>      </a:t>
              </a:r>
              <a:endParaRPr lang="de-DE" altLang="de-DE" sz="1200" dirty="0"/>
            </a:p>
          </p:txBody>
        </p:sp>
        <p:graphicFrame>
          <p:nvGraphicFramePr>
            <p:cNvPr id="21" name="Object 73"/>
            <p:cNvGraphicFramePr>
              <a:graphicFrameLocks noChangeAspect="1"/>
            </p:cNvGraphicFramePr>
            <p:nvPr/>
          </p:nvGraphicFramePr>
          <p:xfrm>
            <a:off x="2736" y="1344"/>
            <a:ext cx="32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4" name="Equation" r:id="rId10" imgW="520560" imgH="431640" progId="Equation.3">
                    <p:embed/>
                  </p:oleObj>
                </mc:Choice>
                <mc:Fallback>
                  <p:oleObj name="Equation" r:id="rId10" imgW="5205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344"/>
                          <a:ext cx="328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74"/>
            <p:cNvSpPr txBox="1">
              <a:spLocks noChangeArrowheads="1"/>
            </p:cNvSpPr>
            <p:nvPr/>
          </p:nvSpPr>
          <p:spPr bwMode="auto">
            <a:xfrm>
              <a:off x="4944" y="2592"/>
              <a:ext cx="37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/>
                <a:t>d [cm]</a:t>
              </a:r>
              <a:endParaRPr lang="de-DE" altLang="de-DE" sz="1200"/>
            </a:p>
          </p:txBody>
        </p:sp>
      </p:grpSp>
    </p:spTree>
    <p:extLst>
      <p:ext uri="{BB962C8B-B14F-4D97-AF65-F5344CB8AC3E}">
        <p14:creationId xmlns:p14="http://schemas.microsoft.com/office/powerpoint/2010/main" val="5680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90" y="2996952"/>
            <a:ext cx="1714500" cy="17145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676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836712"/>
            <a:ext cx="52561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electromagnetic radiation emitted when charged particles are accelerated radially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⊥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called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produced, for example, in synchrotrons using bending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loss of a charged particle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Z·e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due to radiation (during one cycle) is given by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Z = element number,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constant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of the storage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=v/c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Lorentz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relativistic velocities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apparent that one uses light particles to create synchrotron radiation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547664" y="2204864"/>
                <a:ext cx="2258952" cy="717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𝑍𝑒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204864"/>
                <a:ext cx="2258952" cy="7179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91680" y="3492042"/>
                <a:ext cx="2380972" cy="7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92042"/>
                <a:ext cx="2380972" cy="729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47664" y="4581128"/>
                <a:ext cx="2530244" cy="712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𝑍𝑒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81128"/>
                <a:ext cx="2530244" cy="712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5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Synchrotron radiation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00" y="1944000"/>
            <a:ext cx="5958840" cy="3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48000"/>
            <a:ext cx="1662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95736" y="1260049"/>
            <a:ext cx="505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Ramanna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Centre for Advanced Technology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Indore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Raja </a:t>
            </a:r>
            <a:r>
              <a:rPr lang="en-US" sz="2200" dirty="0" err="1" smtClean="0"/>
              <a:t>Ramanna</a:t>
            </a:r>
            <a:r>
              <a:rPr lang="en-US" sz="2200" dirty="0" smtClean="0"/>
              <a:t> Centre for Advanced Technology - Synchrotron radiation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880000"/>
            <a:ext cx="4593908" cy="32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720000"/>
            <a:ext cx="44672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48000"/>
            <a:ext cx="16589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https://upload.wikimedia.org/wikipedia/commons/thumb/c/c6/10_large_subunit.gif/200px-10_large_subunit.gi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0650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s://upload.wikimedia.org/wikipedia/commons/thumb/c/c6/10_large_subunit.gif/200px-10_large_subuni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00" y="518499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60604" y="5517232"/>
            <a:ext cx="199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(components of a cell)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20072" y="4365104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condensed matter physics, material science, biology and medicine.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range of radioactive radiation in air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239553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355975"/>
            <a:ext cx="30988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0" y="1260000"/>
            <a:ext cx="352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5.5 MeV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in air is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4.2 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3672000"/>
            <a:ext cx="317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1 MeV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in air is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4 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5724545"/>
            <a:ext cx="405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X-rays,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 and neutrons is very large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shielding or large distances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(1/r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law) are the solution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Nuclear Units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828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energies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very high compared to atomic processes, and need larger units. The most commonly used unit is the MeV.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electron Volt = 1 eV = 1.6·10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Joules</a:t>
            </a: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MeV = 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eV; 1 GeV = 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eV; 1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0000" y="1980000"/>
            <a:ext cx="828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</a:t>
            </a:r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quite small and need smaller units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sizes are on the order of 0.1 nm = 1 Angstrom = 10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Nuclear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sizes are on the order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femtometers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in the nuclear context are usually called fermis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fermi = 1 </a:t>
            </a:r>
            <a:r>
              <a:rPr lang="en-US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40000" y="3420000"/>
            <a:ext cx="8280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masses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measured in terms of atomic mass units with the carbon-12 atom defined as having a mass of exactly 12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also common practice to quote the rest mass energy E=m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if it were the mass. The conversion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1200" dirty="0"/>
              <a:t>: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 = 1.66054·10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= 931.494 MeV/c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en-US" sz="12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mass = 0.511 MeV/c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proton mass = 938.27 MeV/c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neutron mass = 939.56 MeV/c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40000" y="5284440"/>
            <a:ext cx="421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</a:rPr>
              <a:t>Mass data: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nucleardata.nuclear.lu.se/database/masses/</a:t>
            </a:r>
          </a:p>
        </p:txBody>
      </p:sp>
      <p:pic>
        <p:nvPicPr>
          <p:cNvPr id="19" name="Picture 11" descr="logotyp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76056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4779615"/>
            <a:ext cx="752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Formulae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82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relevant formulae are calculated if A</a:t>
            </a:r>
            <a:r>
              <a:rPr lang="en-US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</a:t>
            </a:r>
            <a:r>
              <a:rPr lang="en-US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mass number (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charge number of the projectile and target nucleus, respectively, and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laboratory energy (MeV)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420000" y="1445943"/>
                <a:ext cx="1631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445943"/>
                <a:ext cx="163166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096000" y="1805943"/>
                <a:ext cx="1965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𝑙𝑎𝑏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1805943"/>
                <a:ext cx="19657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916000" y="2093943"/>
                <a:ext cx="2156809" cy="614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00" y="2093943"/>
                <a:ext cx="2156809" cy="6149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720000" y="3241631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velocity</a:t>
            </a:r>
            <a:r>
              <a:rPr lang="de-DE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420000" y="2924944"/>
                <a:ext cx="2456506" cy="768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𝑙𝑎𝑏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+1863∙</m:t>
                              </m:r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924944"/>
                <a:ext cx="2456506" cy="7684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720000" y="4041064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Lorentz contraction factor: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420000" y="4005064"/>
                <a:ext cx="1543884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005064"/>
                <a:ext cx="1543884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4151" r="-16206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420000" y="4473064"/>
                <a:ext cx="1830309" cy="53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473064"/>
                <a:ext cx="1830309" cy="536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187602" y="5253962"/>
                <a:ext cx="2680542" cy="767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𝑙𝑎𝑏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+1863∙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02" y="5253962"/>
                <a:ext cx="2680542" cy="7673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7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charged particles in matter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2696"/>
            <a:ext cx="1571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689070" y="249289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Bethe</a:t>
            </a:r>
          </a:p>
          <a:p>
            <a:r>
              <a:rPr lang="de-DE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(1906-2005)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48794"/>
            <a:ext cx="905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3033827"/>
            <a:ext cx="5213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in the classical limit [40 MeV/A (0.3c) - &lt;1% deviation</a:t>
            </a:r>
            <a:endParaRPr lang="en-US" sz="1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eschweifte Klammer links 6"/>
          <p:cNvSpPr/>
          <p:nvPr/>
        </p:nvSpPr>
        <p:spPr>
          <a:xfrm rot="5400000">
            <a:off x="1617787" y="3139083"/>
            <a:ext cx="327806" cy="972108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76184"/>
            <a:ext cx="23926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76000" y="1548000"/>
                <a:ext cx="201882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0" y="1548000"/>
                <a:ext cx="2018821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58" y="692711"/>
            <a:ext cx="1878330" cy="229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charged particles in matter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36296" y="2494800"/>
            <a:ext cx="161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Henry Bragg</a:t>
            </a:r>
          </a:p>
          <a:p>
            <a:pPr algn="ctr"/>
            <a:r>
              <a:rPr lang="de-DE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(1890-1971)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48794"/>
            <a:ext cx="905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980733"/>
            <a:ext cx="4620578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76184"/>
            <a:ext cx="23926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15616" y="69269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Bragg curve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charged particles in matter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48794"/>
            <a:ext cx="905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52936"/>
            <a:ext cx="311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 identification with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segmented or stacked detectors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4184"/>
            <a:ext cx="3322320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6184"/>
            <a:ext cx="23926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0699"/>
            <a:ext cx="1112381" cy="11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19720" y="2884294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-particles</a:t>
            </a:r>
            <a:r>
              <a:rPr lang="en-US" dirty="0" smtClean="0"/>
              <a:t> in matter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692696"/>
            <a:ext cx="7463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α-particles are highly ionized and lose their energy very fast 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ionization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excitation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passing through matter.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4313"/>
            <a:ext cx="2957513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11960" y="1412776"/>
            <a:ext cx="4721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energy transfer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projectile with mass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velocity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an electron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rest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572000" y="2196000"/>
                <a:ext cx="3520643" cy="6949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96000"/>
                <a:ext cx="3520643" cy="694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572000" y="3563724"/>
                <a:ext cx="265155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63724"/>
                <a:ext cx="265155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2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536000" y="4077072"/>
            <a:ext cx="4575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heavy primary particles except electrons and positrons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789363"/>
            <a:ext cx="3567112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11561" y="3942000"/>
            <a:ext cx="1587195" cy="6924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-particles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as a function of distance </a:t>
            </a:r>
            <a:r>
              <a:rPr lang="en-US" sz="1400" b="1" dirty="0" smtClean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48000" y="3924000"/>
            <a:ext cx="1331912" cy="6924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loss of </a:t>
            </a:r>
          </a:p>
          <a:p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-particles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per distant unit</a:t>
            </a:r>
            <a:endParaRPr lang="en-US" sz="1400" b="1" dirty="0" smtClean="0">
              <a:latin typeface="Times New Roman"/>
              <a:cs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36000" y="5472000"/>
            <a:ext cx="347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range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&lt;R&gt;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-particles with 5 MeV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2,5cm in air, 2,3cm in Al, 4,3cm in tissue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charged particles in matter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65125" y="981075"/>
            <a:ext cx="762048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Bethe-Bloch formula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describes the energy loss of heavy particles passing through matter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 : Avogadro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number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6.02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           </a:t>
            </a:r>
            <a:endParaRPr lang="en-US" altLang="de-DE" sz="12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radius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2.81·10</a:t>
            </a:r>
            <a:r>
              <a:rPr lang="en-US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mass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density of abs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: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 number of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abs.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: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 of abs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: 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 number of incoming particle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de-DE" sz="12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max.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 transfer in a single collision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: 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average ionization potential</a:t>
            </a:r>
            <a:endParaRPr lang="el-GR" altLang="de-DE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36788"/>
            <a:ext cx="4657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Bet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7270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blo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10652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72000" y="5782181"/>
            <a:ext cx="4246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term </a:t>
            </a:r>
            <a:r>
              <a:rPr lang="de-DE" sz="1200" dirty="0" smtClean="0">
                <a:latin typeface="Times New Roman"/>
                <a:cs typeface="Times New Roman"/>
              </a:rPr>
              <a:t>1/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en-US" sz="1200" baseline="30000" dirty="0" smtClean="0"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 is dominant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has a minimum at </a:t>
            </a:r>
            <a:r>
              <a:rPr lang="el-GR" sz="1200" dirty="0" smtClean="0">
                <a:latin typeface="Times New Roman"/>
                <a:cs typeface="Times New Roman"/>
              </a:rPr>
              <a:t>βγ</a:t>
            </a:r>
            <a:r>
              <a:rPr lang="de-DE" sz="1200" dirty="0" smtClean="0">
                <a:latin typeface="Times New Roman"/>
                <a:cs typeface="Times New Roman"/>
              </a:rPr>
              <a:t>~3-4 </a:t>
            </a:r>
            <a:r>
              <a:rPr lang="en-US" sz="1200" dirty="0" smtClean="0">
                <a:latin typeface="Times New Roman"/>
                <a:cs typeface="Times New Roman"/>
              </a:rPr>
              <a:t>(minimum ionizing particle)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/>
                <a:cs typeface="Times New Roman"/>
              </a:rPr>
              <a:t>for high momenta </a:t>
            </a: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reaches  a saturation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=4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−2∙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links 9"/>
          <p:cNvSpPr/>
          <p:nvPr/>
        </p:nvSpPr>
        <p:spPr>
          <a:xfrm rot="16200000">
            <a:off x="1469009" y="1290489"/>
            <a:ext cx="316408" cy="1281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9592" y="208922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0.3071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Bildschirmpräsentation (4:3)</PresentationFormat>
  <Paragraphs>245</Paragraphs>
  <Slides>23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</vt:lpstr>
      <vt:lpstr>Equation</vt:lpstr>
      <vt:lpstr>Interaction with matter</vt:lpstr>
      <vt:lpstr>Interaction with matter</vt:lpstr>
      <vt:lpstr>Some Nuclear Units</vt:lpstr>
      <vt:lpstr>Relevant Formulae</vt:lpstr>
      <vt:lpstr>Energetic charged particles in matter</vt:lpstr>
      <vt:lpstr>Energetic charged particles in matter</vt:lpstr>
      <vt:lpstr>Energetic charged particles in matter</vt:lpstr>
      <vt:lpstr>Interaction of α-particles in matter</vt:lpstr>
      <vt:lpstr>Interaction of charged particles in matter</vt:lpstr>
      <vt:lpstr>Interaction of charged particles in matter</vt:lpstr>
      <vt:lpstr>Example: Proton in Silicon</vt:lpstr>
      <vt:lpstr>Energy loss and range of charged particles</vt:lpstr>
      <vt:lpstr>Interaction of β-particles with matter</vt:lpstr>
      <vt:lpstr>Interaction of β-particles with matter</vt:lpstr>
      <vt:lpstr>Comparison between electrons (β-) and positrons (β+) on their way through matter</vt:lpstr>
      <vt:lpstr>Energy loss for electrons and positrons</vt:lpstr>
      <vt:lpstr>Bremsstrahlung</vt:lpstr>
      <vt:lpstr>Bremsstrahlung</vt:lpstr>
      <vt:lpstr>Bremsstrahlung</vt:lpstr>
      <vt:lpstr>Synchrotron radiation</vt:lpstr>
      <vt:lpstr>Synchrotron radiation</vt:lpstr>
      <vt:lpstr>Raja Ramanna Centre for Advanced Technology - Synchrotron radiation</vt:lpstr>
      <vt:lpstr>Typical range of radioactive radiation in air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105</cp:revision>
  <dcterms:created xsi:type="dcterms:W3CDTF">2016-04-06T12:04:03Z</dcterms:created>
  <dcterms:modified xsi:type="dcterms:W3CDTF">2017-09-24T04:46:04Z</dcterms:modified>
</cp:coreProperties>
</file>