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7" r:id="rId38"/>
    <p:sldId id="295" r:id="rId39"/>
    <p:sldId id="296" r:id="rId4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4C4C4"/>
    <a:srgbClr val="DDDDDD"/>
    <a:srgbClr val="C0C0C0"/>
    <a:srgbClr val="006600"/>
    <a:srgbClr val="009900"/>
    <a:srgbClr val="B2B2B2"/>
    <a:srgbClr val="CCCCFF"/>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6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9/7/2017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26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07.09.2017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2017</a:t>
            </a:r>
            <a:endParaRPr lang="en-US" altLang="de-DE" sz="1000" dirty="0" smtClean="0">
              <a:solidFill>
                <a:srgbClr val="000000"/>
              </a:solidFill>
              <a:cs typeface="Arial" charset="0"/>
            </a:endParaRPr>
          </a:p>
        </p:txBody>
      </p:sp>
      <p:pic>
        <p:nvPicPr>
          <p:cNvPr id="10" name="Grafik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565900"/>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360363" y="6559550"/>
            <a:ext cx="284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300" smtClean="0">
                <a:solidFill>
                  <a:srgbClr val="FF0000"/>
                </a:solidFill>
              </a:rPr>
              <a:t>Indian Institute of Technology Ropar</a:t>
            </a: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wmf"/><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emf"/></Relationships>
</file>

<file path=ppt/slides/_rels/slide3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9.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7.wmf"/><Relationship Id="rId5" Type="http://schemas.openxmlformats.org/officeDocument/2006/relationships/oleObject" Target="../embeddings/oleObject1.bin"/><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7.wmf"/><Relationship Id="rId5" Type="http://schemas.openxmlformats.org/officeDocument/2006/relationships/oleObject" Target="../embeddings/oleObject3.bin"/><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Advantages / Disadvantages of semiconductor detectors</a:t>
            </a:r>
            <a:endParaRPr lang="en-US" dirty="0"/>
          </a:p>
        </p:txBody>
      </p:sp>
      <p:sp>
        <p:nvSpPr>
          <p:cNvPr id="4" name="Textfeld 3"/>
          <p:cNvSpPr txBox="1"/>
          <p:nvPr/>
        </p:nvSpPr>
        <p:spPr>
          <a:xfrm>
            <a:off x="540000" y="1260000"/>
            <a:ext cx="8387104" cy="3693319"/>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Semiconductor detectors have a </a:t>
            </a:r>
            <a:r>
              <a:rPr lang="en-US" b="1" dirty="0" smtClean="0">
                <a:latin typeface="Times New Roman" panose="02020603050405020304" pitchFamily="18" charset="0"/>
                <a:cs typeface="Times New Roman" panose="02020603050405020304" pitchFamily="18" charset="0"/>
              </a:rPr>
              <a:t>high density</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large energy loss in a short distance</a:t>
            </a:r>
          </a:p>
          <a:p>
            <a:r>
              <a:rPr lang="en-US" sz="1400" dirty="0">
                <a:latin typeface="Times New Roman"/>
                <a:cs typeface="Times New Roman"/>
              </a:rPr>
              <a:t> </a:t>
            </a:r>
            <a:r>
              <a:rPr lang="en-US" sz="1400" dirty="0" smtClean="0">
                <a:latin typeface="Times New Roman"/>
                <a:cs typeface="Times New Roman"/>
              </a:rPr>
              <a:t>     ● diffusion effect is smaller than in gas detectors resulting in achievable position resolution of less then 10 </a:t>
            </a:r>
            <a:r>
              <a:rPr lang="el-GR" sz="1400" dirty="0" smtClean="0">
                <a:latin typeface="Times New Roman"/>
                <a:cs typeface="Times New Roman"/>
              </a:rPr>
              <a:t>μ</a:t>
            </a:r>
            <a:r>
              <a:rPr lang="de-DE" sz="1400" dirty="0" smtClean="0">
                <a:latin typeface="Times New Roman"/>
                <a:cs typeface="Times New Roman"/>
              </a:rPr>
              <a:t>m</a:t>
            </a:r>
          </a:p>
          <a:p>
            <a:endParaRPr lang="de-DE" sz="1400" dirty="0">
              <a:latin typeface="Times New Roman"/>
              <a:cs typeface="Times New Roman"/>
            </a:endParaRP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Low ionization energy </a:t>
            </a:r>
            <a:r>
              <a:rPr lang="en-US" dirty="0" smtClean="0">
                <a:latin typeface="Times New Roman" panose="02020603050405020304" pitchFamily="18" charset="0"/>
                <a:cs typeface="Times New Roman" panose="02020603050405020304" pitchFamily="18" charset="0"/>
              </a:rPr>
              <a:t>(few eV per e – hole pair) compared to</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gas detectors (20 – 40 eV per e – ion pair) or</a:t>
            </a:r>
          </a:p>
          <a:p>
            <a:r>
              <a:rPr lang="en-US" sz="1400" dirty="0">
                <a:latin typeface="Times New Roman"/>
                <a:cs typeface="Times New Roman"/>
              </a:rPr>
              <a:t> </a:t>
            </a:r>
            <a:r>
              <a:rPr lang="en-US" sz="1400" dirty="0" smtClean="0">
                <a:latin typeface="Times New Roman"/>
                <a:cs typeface="Times New Roman"/>
              </a:rPr>
              <a:t>      ● scintillators (400 – 1000 eV to create a photon)</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latin typeface="Times New Roman"/>
                <a:cs typeface="Times New Roman"/>
              </a:rPr>
              <a:t>No internal amplification, i.e. small signal</a:t>
            </a:r>
            <a:endParaRPr lang="en-US" sz="1400" dirty="0" smtClean="0">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with a few exceptions</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latin typeface="Times New Roman"/>
                <a:cs typeface="Times New Roman"/>
              </a:rPr>
              <a:t>High cost per surface unit</a:t>
            </a:r>
            <a:endParaRPr lang="en-US" sz="1400" dirty="0" smtClean="0">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not only Silicon itself</a:t>
            </a:r>
          </a:p>
          <a:p>
            <a:r>
              <a:rPr lang="en-US" sz="1400" dirty="0">
                <a:latin typeface="Times New Roman"/>
                <a:cs typeface="Times New Roman"/>
              </a:rPr>
              <a:t> </a:t>
            </a:r>
            <a:r>
              <a:rPr lang="en-US" sz="1400" dirty="0" smtClean="0">
                <a:latin typeface="Times New Roman"/>
                <a:cs typeface="Times New Roman"/>
              </a:rPr>
              <a:t>      ● high number of readout channels</a:t>
            </a:r>
          </a:p>
          <a:p>
            <a:r>
              <a:rPr lang="en-US" sz="1400" dirty="0">
                <a:latin typeface="Times New Roman"/>
                <a:cs typeface="Times New Roman"/>
              </a:rPr>
              <a:t> </a:t>
            </a:r>
            <a:r>
              <a:rPr lang="en-US" sz="1400" dirty="0" smtClean="0">
                <a:latin typeface="Times New Roman"/>
                <a:cs typeface="Times New Roman"/>
              </a:rPr>
              <a:t>      ● large power consumption, cooling</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728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Resistivity</a:t>
            </a:r>
            <a:endParaRPr lang="en-US" dirty="0"/>
          </a:p>
        </p:txBody>
      </p:sp>
      <p:sp>
        <p:nvSpPr>
          <p:cNvPr id="4" name="Textfeld 3"/>
          <p:cNvSpPr txBox="1"/>
          <p:nvPr/>
        </p:nvSpPr>
        <p:spPr>
          <a:xfrm>
            <a:off x="720000" y="900000"/>
            <a:ext cx="464101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Specific resistivity is a measure of silicon purity</a:t>
            </a:r>
            <a:endParaRPr 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7820"/>
            <a:ext cx="849471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2880000"/>
            <a:ext cx="7733527" cy="221599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Carrier </a:t>
            </a:r>
            <a:r>
              <a:rPr lang="en-US" dirty="0" err="1" smtClean="0">
                <a:latin typeface="Times New Roman" panose="02020603050405020304" pitchFamily="18" charset="0"/>
                <a:cs typeface="Times New Roman" panose="02020603050405020304" pitchFamily="18" charset="0"/>
              </a:rPr>
              <a:t>mobilities</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μ</a:t>
            </a:r>
            <a:r>
              <a:rPr lang="de-DE" baseline="-25000" dirty="0" smtClean="0">
                <a:latin typeface="Times New Roman" panose="02020603050405020304" pitchFamily="18" charset="0"/>
                <a:cs typeface="Times New Roman" panose="02020603050405020304" pitchFamily="18" charset="0"/>
              </a:rPr>
              <a:t>p</a:t>
            </a:r>
            <a:r>
              <a:rPr lang="de-DE" dirty="0" smtClean="0">
                <a:latin typeface="Times New Roman" panose="02020603050405020304" pitchFamily="18" charset="0"/>
                <a:cs typeface="Times New Roman" panose="02020603050405020304" pitchFamily="18" charset="0"/>
              </a:rPr>
              <a:t>(Si, 300K) ≈ 450 cm</a:t>
            </a:r>
            <a:r>
              <a:rPr lang="de-DE" baseline="30000" dirty="0" smtClean="0">
                <a:latin typeface="Times New Roman" panose="02020603050405020304" pitchFamily="18" charset="0"/>
                <a:cs typeface="Times New Roman" panose="02020603050405020304" pitchFamily="18" charset="0"/>
              </a:rPr>
              <a:t>2</a:t>
            </a:r>
            <a:r>
              <a:rPr lang="de-DE" dirty="0" smtClean="0">
                <a:latin typeface="Times New Roman" panose="02020603050405020304" pitchFamily="18" charset="0"/>
                <a:cs typeface="Times New Roman" panose="02020603050405020304" pitchFamily="18" charset="0"/>
              </a:rPr>
              <a:t>/Vs</a:t>
            </a:r>
          </a:p>
          <a:p>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μ</a:t>
            </a:r>
            <a:r>
              <a:rPr lang="de-DE" baseline="-25000" dirty="0" smtClean="0">
                <a:latin typeface="Times New Roman" panose="02020603050405020304" pitchFamily="18" charset="0"/>
                <a:cs typeface="Times New Roman" panose="02020603050405020304" pitchFamily="18" charset="0"/>
              </a:rPr>
              <a:t>n</a:t>
            </a:r>
            <a:r>
              <a:rPr lang="de-DE" dirty="0" smtClean="0">
                <a:latin typeface="Times New Roman" panose="02020603050405020304" pitchFamily="18" charset="0"/>
                <a:cs typeface="Times New Roman" panose="02020603050405020304" pitchFamily="18" charset="0"/>
              </a:rPr>
              <a:t>(Si, 300K) ≈ 1450 cm</a:t>
            </a:r>
            <a:r>
              <a:rPr lang="de-DE" baseline="30000" dirty="0" smtClean="0">
                <a:latin typeface="Times New Roman" panose="02020603050405020304" pitchFamily="18" charset="0"/>
                <a:cs typeface="Times New Roman" panose="02020603050405020304" pitchFamily="18" charset="0"/>
              </a:rPr>
              <a:t>2</a:t>
            </a:r>
            <a:r>
              <a:rPr lang="de-DE" dirty="0" smtClean="0">
                <a:latin typeface="Times New Roman" panose="02020603050405020304" pitchFamily="18" charset="0"/>
                <a:cs typeface="Times New Roman" panose="02020603050405020304" pitchFamily="18" charset="0"/>
              </a:rPr>
              <a:t>/Vs</a:t>
            </a:r>
          </a:p>
          <a:p>
            <a:endParaRPr lang="de-DE"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The </a:t>
            </a:r>
            <a:r>
              <a:rPr lang="de-DE" dirty="0" err="1" smtClean="0">
                <a:latin typeface="Times New Roman" panose="02020603050405020304" pitchFamily="18" charset="0"/>
                <a:cs typeface="Times New Roman" panose="02020603050405020304" pitchFamily="18" charset="0"/>
              </a:rPr>
              <a:t>charge</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carrier</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concentration</a:t>
            </a:r>
            <a:r>
              <a:rPr lang="de-DE" dirty="0" smtClean="0">
                <a:latin typeface="Times New Roman" panose="02020603050405020304" pitchFamily="18" charset="0"/>
                <a:cs typeface="Times New Roman" panose="02020603050405020304" pitchFamily="18" charset="0"/>
              </a:rPr>
              <a:t> in pure </a:t>
            </a:r>
            <a:r>
              <a:rPr lang="de-DE" dirty="0" err="1" smtClean="0">
                <a:latin typeface="Times New Roman" panose="02020603050405020304" pitchFamily="18" charset="0"/>
                <a:cs typeface="Times New Roman" panose="02020603050405020304" pitchFamily="18" charset="0"/>
              </a:rPr>
              <a:t>silicon</a:t>
            </a:r>
            <a:r>
              <a:rPr lang="de-DE" dirty="0" smtClean="0">
                <a:latin typeface="Times New Roman" panose="02020603050405020304" pitchFamily="18" charset="0"/>
                <a:cs typeface="Times New Roman" panose="02020603050405020304" pitchFamily="18" charset="0"/>
              </a:rPr>
              <a:t> (i.e. </a:t>
            </a:r>
            <a:r>
              <a:rPr lang="de-DE" dirty="0" err="1" smtClean="0">
                <a:latin typeface="Times New Roman" panose="02020603050405020304" pitchFamily="18" charset="0"/>
                <a:cs typeface="Times New Roman" panose="02020603050405020304" pitchFamily="18" charset="0"/>
              </a:rPr>
              <a:t>intrinsic</a:t>
            </a:r>
            <a:r>
              <a:rPr lang="de-DE" dirty="0" smtClean="0">
                <a:latin typeface="Times New Roman" panose="02020603050405020304" pitchFamily="18" charset="0"/>
                <a:cs typeface="Times New Roman" panose="02020603050405020304" pitchFamily="18" charset="0"/>
              </a:rPr>
              <a:t> Si) </a:t>
            </a:r>
            <a:r>
              <a:rPr lang="de-DE" dirty="0" err="1" smtClean="0">
                <a:latin typeface="Times New Roman" panose="02020603050405020304" pitchFamily="18" charset="0"/>
                <a:cs typeface="Times New Roman" panose="02020603050405020304" pitchFamily="18" charset="0"/>
              </a:rPr>
              <a:t>for</a:t>
            </a:r>
            <a:r>
              <a:rPr lang="de-DE" dirty="0" smtClean="0">
                <a:latin typeface="Times New Roman" panose="02020603050405020304" pitchFamily="18" charset="0"/>
                <a:cs typeface="Times New Roman" panose="02020603050405020304" pitchFamily="18" charset="0"/>
              </a:rPr>
              <a:t> T = 300 K </a:t>
            </a:r>
            <a:r>
              <a:rPr lang="de-DE" dirty="0" err="1" smtClean="0">
                <a:latin typeface="Times New Roman" panose="02020603050405020304" pitchFamily="18" charset="0"/>
                <a:cs typeface="Times New Roman" panose="02020603050405020304" pitchFamily="18" charset="0"/>
              </a:rPr>
              <a:t>is</a:t>
            </a:r>
            <a:r>
              <a:rPr lang="de-DE" dirty="0" smtClean="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n</a:t>
            </a:r>
            <a:r>
              <a:rPr lang="de-DE" baseline="-25000" dirty="0" smtClean="0">
                <a:latin typeface="Times New Roman" panose="02020603050405020304" pitchFamily="18" charset="0"/>
                <a:cs typeface="Times New Roman" panose="02020603050405020304" pitchFamily="18" charset="0"/>
              </a:rPr>
              <a:t>e</a:t>
            </a:r>
            <a:r>
              <a:rPr lang="de-DE" dirty="0" smtClean="0">
                <a:latin typeface="Times New Roman" panose="02020603050405020304" pitchFamily="18" charset="0"/>
                <a:cs typeface="Times New Roman" panose="02020603050405020304" pitchFamily="18" charset="0"/>
              </a:rPr>
              <a:t> = </a:t>
            </a:r>
            <a:r>
              <a:rPr lang="de-DE" dirty="0" err="1" smtClean="0">
                <a:latin typeface="Times New Roman" panose="02020603050405020304" pitchFamily="18" charset="0"/>
                <a:cs typeface="Times New Roman" panose="02020603050405020304" pitchFamily="18" charset="0"/>
              </a:rPr>
              <a:t>n</a:t>
            </a:r>
            <a:r>
              <a:rPr lang="de-DE" baseline="-25000" dirty="0" err="1" smtClean="0">
                <a:latin typeface="Times New Roman" panose="02020603050405020304" pitchFamily="18" charset="0"/>
                <a:cs typeface="Times New Roman" panose="02020603050405020304" pitchFamily="18" charset="0"/>
              </a:rPr>
              <a:t>h</a:t>
            </a:r>
            <a:r>
              <a:rPr lang="de-DE" dirty="0" smtClean="0">
                <a:latin typeface="Times New Roman" panose="02020603050405020304" pitchFamily="18" charset="0"/>
                <a:cs typeface="Times New Roman" panose="02020603050405020304" pitchFamily="18" charset="0"/>
              </a:rPr>
              <a:t> ≈ 1.45·10</a:t>
            </a:r>
            <a:r>
              <a:rPr lang="de-DE" baseline="30000" dirty="0" smtClean="0">
                <a:latin typeface="Times New Roman" panose="02020603050405020304" pitchFamily="18" charset="0"/>
                <a:cs typeface="Times New Roman" panose="02020603050405020304" pitchFamily="18" charset="0"/>
              </a:rPr>
              <a:t>10</a:t>
            </a:r>
            <a:r>
              <a:rPr lang="de-DE" dirty="0" smtClean="0">
                <a:latin typeface="Times New Roman" panose="02020603050405020304" pitchFamily="18" charset="0"/>
                <a:cs typeface="Times New Roman" panose="02020603050405020304" pitchFamily="18" charset="0"/>
              </a:rPr>
              <a:t> cm</a:t>
            </a:r>
            <a:r>
              <a:rPr lang="de-DE" baseline="30000" dirty="0" smtClean="0">
                <a:latin typeface="Times New Roman" panose="02020603050405020304" pitchFamily="18" charset="0"/>
                <a:cs typeface="Times New Roman" panose="02020603050405020304" pitchFamily="18" charset="0"/>
              </a:rPr>
              <a:t>-3</a:t>
            </a:r>
          </a:p>
          <a:p>
            <a:endParaRPr lang="de-DE" baseline="30000"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This </a:t>
            </a:r>
            <a:r>
              <a:rPr lang="de-DE" dirty="0" err="1" smtClean="0">
                <a:latin typeface="Times New Roman" panose="02020603050405020304" pitchFamily="18" charset="0"/>
                <a:cs typeface="Times New Roman" panose="02020603050405020304" pitchFamily="18" charset="0"/>
              </a:rPr>
              <a:t>yields</a:t>
            </a:r>
            <a:r>
              <a:rPr lang="de-DE" dirty="0" smtClean="0">
                <a:latin typeface="Times New Roman" panose="02020603050405020304" pitchFamily="18" charset="0"/>
                <a:cs typeface="Times New Roman" panose="02020603050405020304" pitchFamily="18" charset="0"/>
              </a:rPr>
              <a:t> an </a:t>
            </a:r>
            <a:r>
              <a:rPr lang="de-DE" dirty="0" err="1" smtClean="0">
                <a:latin typeface="Times New Roman" panose="02020603050405020304" pitchFamily="18" charset="0"/>
                <a:cs typeface="Times New Roman" panose="02020603050405020304" pitchFamily="18" charset="0"/>
              </a:rPr>
              <a:t>intrinsic</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resistivity</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of</a:t>
            </a:r>
            <a:r>
              <a:rPr lang="de-DE" dirty="0" smtClean="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ρ</a:t>
            </a:r>
            <a:r>
              <a:rPr lang="de-DE"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a:t>
            </a:r>
            <a:r>
              <a:rPr lang="de-DE" dirty="0" smtClean="0">
                <a:latin typeface="Times New Roman" panose="02020603050405020304" pitchFamily="18" charset="0"/>
                <a:cs typeface="Times New Roman" panose="02020603050405020304" pitchFamily="18" charset="0"/>
              </a:rPr>
              <a:t> 230 k</a:t>
            </a:r>
            <a:r>
              <a:rPr lang="el-GR" dirty="0" smtClean="0">
                <a:latin typeface="Times New Roman" panose="02020603050405020304" pitchFamily="18" charset="0"/>
                <a:cs typeface="Times New Roman" panose="02020603050405020304" pitchFamily="18" charset="0"/>
              </a:rPr>
              <a:t>Ω</a:t>
            </a:r>
            <a:r>
              <a:rPr lang="de-DE" dirty="0" smtClean="0">
                <a:latin typeface="Times New Roman" panose="02020603050405020304" pitchFamily="18" charset="0"/>
                <a:cs typeface="Times New Roman" panose="02020603050405020304" pitchFamily="18" charset="0"/>
              </a:rPr>
              <a:t>cm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22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Comparison of different semiconductor materials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92000"/>
            <a:ext cx="8767143" cy="47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775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Comparison of different semiconductor materials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792000"/>
            <a:ext cx="8767143" cy="488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199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Constructing a detector</a:t>
            </a:r>
            <a:endParaRPr lang="en-US" dirty="0"/>
          </a:p>
        </p:txBody>
      </p:sp>
      <p:sp>
        <p:nvSpPr>
          <p:cNvPr id="4" name="Textfeld 3"/>
          <p:cNvSpPr txBox="1"/>
          <p:nvPr/>
        </p:nvSpPr>
        <p:spPr>
          <a:xfrm>
            <a:off x="720000" y="900000"/>
            <a:ext cx="8172479"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of the most important parameter of a detector is the </a:t>
            </a:r>
            <a:r>
              <a:rPr lang="en-US" b="1" dirty="0">
                <a:latin typeface="Times New Roman" panose="02020603050405020304" pitchFamily="18" charset="0"/>
                <a:cs typeface="Times New Roman" panose="02020603050405020304" pitchFamily="18" charset="0"/>
              </a:rPr>
              <a:t>signal-to-noise-ratio </a:t>
            </a:r>
            <a:r>
              <a:rPr lang="en-US" dirty="0">
                <a:latin typeface="Times New Roman" panose="02020603050405020304" pitchFamily="18" charset="0"/>
                <a:cs typeface="Times New Roman" panose="02020603050405020304" pitchFamily="18" charset="0"/>
              </a:rPr>
              <a:t>(SNR). A good detector should have a large SNR.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However </a:t>
            </a:r>
            <a:r>
              <a:rPr lang="en-US" dirty="0">
                <a:latin typeface="Times New Roman" panose="02020603050405020304" pitchFamily="18" charset="0"/>
                <a:cs typeface="Times New Roman" panose="02020603050405020304" pitchFamily="18" charset="0"/>
              </a:rPr>
              <a:t>this leads to </a:t>
            </a:r>
            <a:r>
              <a:rPr lang="en-US" b="1" dirty="0">
                <a:latin typeface="Times New Roman" panose="02020603050405020304" pitchFamily="18" charset="0"/>
                <a:cs typeface="Times New Roman" panose="02020603050405020304" pitchFamily="18" charset="0"/>
              </a:rPr>
              <a:t>two contradictory requirements</a:t>
            </a:r>
            <a:r>
              <a:rPr lang="en-US" dirty="0">
                <a:latin typeface="Times New Roman" panose="02020603050405020304" pitchFamily="18" charset="0"/>
                <a:cs typeface="Times New Roman" panose="02020603050405020304" pitchFamily="18" charset="0"/>
              </a:rPr>
              <a:t>: </a:t>
            </a:r>
          </a:p>
        </p:txBody>
      </p:sp>
      <p:sp>
        <p:nvSpPr>
          <p:cNvPr id="5" name="Textfeld 4"/>
          <p:cNvSpPr txBox="1"/>
          <p:nvPr/>
        </p:nvSpPr>
        <p:spPr>
          <a:xfrm>
            <a:off x="2267744" y="2060848"/>
            <a:ext cx="5684248"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rgbClr val="FF0000"/>
                </a:solidFill>
                <a:latin typeface="Times New Roman" panose="02020603050405020304" pitchFamily="18" charset="0"/>
                <a:cs typeface="Times New Roman" panose="02020603050405020304" pitchFamily="18" charset="0"/>
              </a:rPr>
              <a:t>Large signal</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low ionization energy → small band gap</a:t>
            </a:r>
          </a:p>
          <a:p>
            <a:pPr lvl="1"/>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rgbClr val="FF0000"/>
                </a:solidFill>
                <a:latin typeface="Times New Roman" panose="02020603050405020304" pitchFamily="18" charset="0"/>
                <a:cs typeface="Times New Roman" panose="02020603050405020304" pitchFamily="18" charset="0"/>
              </a:rPr>
              <a:t>Low noise</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very few intrinsic charge carriers → large band gap</a:t>
            </a:r>
            <a:endParaRPr lang="en-US"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1" y="3960000"/>
            <a:ext cx="8028464" cy="203132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 optimal material should have </a:t>
            </a:r>
            <a:r>
              <a:rPr lang="en-US" dirty="0" err="1" smtClean="0">
                <a:solidFill>
                  <a:srgbClr val="FF0000"/>
                </a:solidFill>
                <a:latin typeface="Times New Roman" panose="02020603050405020304" pitchFamily="18" charset="0"/>
                <a:cs typeface="Times New Roman" panose="02020603050405020304" pitchFamily="18" charset="0"/>
              </a:rPr>
              <a:t>E</a:t>
            </a:r>
            <a:r>
              <a:rPr lang="en-US" baseline="-25000" dirty="0" err="1" smtClean="0">
                <a:solidFill>
                  <a:srgbClr val="FF0000"/>
                </a:solidFill>
                <a:latin typeface="Times New Roman" panose="02020603050405020304" pitchFamily="18" charset="0"/>
                <a:cs typeface="Times New Roman" panose="02020603050405020304" pitchFamily="18" charset="0"/>
              </a:rPr>
              <a:t>g</a:t>
            </a:r>
            <a:r>
              <a:rPr lang="en-US" dirty="0" smtClean="0">
                <a:solidFill>
                  <a:srgbClr val="FF0000"/>
                </a:solidFill>
                <a:latin typeface="Times New Roman" panose="02020603050405020304" pitchFamily="18" charset="0"/>
                <a:cs typeface="Times New Roman" panose="02020603050405020304" pitchFamily="18" charset="0"/>
              </a:rPr>
              <a:t> ≈ 6 eV</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this case the conduction band is almost empty at room temperature and the band gap is small enough to create a large number of e</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h</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pairs through ionization.</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Such a material exist, it is </a:t>
            </a:r>
            <a:r>
              <a:rPr lang="en-US" dirty="0" smtClean="0">
                <a:solidFill>
                  <a:srgbClr val="FF0000"/>
                </a:solidFill>
                <a:latin typeface="Times New Roman" panose="02020603050405020304" pitchFamily="18" charset="0"/>
                <a:cs typeface="Times New Roman" panose="02020603050405020304" pitchFamily="18" charset="0"/>
              </a:rPr>
              <a:t>Diamond</a:t>
            </a:r>
            <a:r>
              <a:rPr lang="en-US" dirty="0" smtClean="0">
                <a:latin typeface="Times New Roman" panose="02020603050405020304" pitchFamily="18" charset="0"/>
                <a:cs typeface="Times New Roman" panose="02020603050405020304" pitchFamily="18" charset="0"/>
              </a:rPr>
              <a:t>. However even </a:t>
            </a:r>
            <a:r>
              <a:rPr lang="en-US" dirty="0" err="1" smtClean="0">
                <a:latin typeface="Times New Roman" panose="02020603050405020304" pitchFamily="18" charset="0"/>
                <a:cs typeface="Times New Roman" panose="02020603050405020304" pitchFamily="18" charset="0"/>
              </a:rPr>
              <a:t>even</a:t>
            </a:r>
            <a:r>
              <a:rPr lang="en-US" dirty="0" smtClean="0">
                <a:latin typeface="Times New Roman" panose="02020603050405020304" pitchFamily="18" charset="0"/>
                <a:cs typeface="Times New Roman" panose="02020603050405020304" pitchFamily="18" charset="0"/>
              </a:rPr>
              <a:t> artificial diamonds (e.g. CVD diamonds) are too expensive for large area detectors.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88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Constructing a detector</a:t>
            </a:r>
            <a:endParaRPr lang="en-US" dirty="0"/>
          </a:p>
        </p:txBody>
      </p:sp>
      <p:sp>
        <p:nvSpPr>
          <p:cNvPr id="3" name="Textfeld 2"/>
          <p:cNvSpPr txBox="1"/>
          <p:nvPr/>
        </p:nvSpPr>
        <p:spPr>
          <a:xfrm>
            <a:off x="720000" y="900000"/>
            <a:ext cx="7338997" cy="286232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et’s make a simple calculation for silicon: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ean ionization energy </a:t>
            </a:r>
            <a:r>
              <a:rPr lang="en-US" b="1" dirty="0" smtClean="0">
                <a:latin typeface="Times New Roman" panose="02020603050405020304" pitchFamily="18" charset="0"/>
                <a:cs typeface="Times New Roman" panose="02020603050405020304" pitchFamily="18" charset="0"/>
              </a:rPr>
              <a:t>I</a:t>
            </a:r>
            <a:r>
              <a:rPr lang="en-US" b="1" baseline="-25000" dirty="0" smtClean="0">
                <a:latin typeface="Times New Roman" panose="02020603050405020304" pitchFamily="18" charset="0"/>
                <a:cs typeface="Times New Roman" panose="02020603050405020304" pitchFamily="18" charset="0"/>
              </a:rPr>
              <a:t>0</a:t>
            </a:r>
            <a:r>
              <a:rPr lang="en-US" b="1" dirty="0" smtClean="0">
                <a:latin typeface="Times New Roman" panose="02020603050405020304" pitchFamily="18" charset="0"/>
                <a:cs typeface="Times New Roman" panose="02020603050405020304" pitchFamily="18" charset="0"/>
              </a:rPr>
              <a:t> = 3.62 eV</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mean energy loss per flight path of a </a:t>
            </a:r>
            <a:r>
              <a:rPr lang="en-US" dirty="0" err="1" smtClean="0">
                <a:latin typeface="Times New Roman" panose="02020603050405020304" pitchFamily="18" charset="0"/>
                <a:cs typeface="Times New Roman" panose="02020603050405020304" pitchFamily="18" charset="0"/>
              </a:rPr>
              <a:t>mip</a:t>
            </a:r>
            <a:r>
              <a:rPr lang="en-US"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dE</a:t>
            </a:r>
            <a:r>
              <a:rPr lang="en-US" b="1" dirty="0" smtClean="0">
                <a:latin typeface="Times New Roman" panose="02020603050405020304" pitchFamily="18" charset="0"/>
                <a:cs typeface="Times New Roman" panose="02020603050405020304" pitchFamily="18" charset="0"/>
              </a:rPr>
              <a:t>/dx = 3.87 MeV/cm</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Assuming a detector with a thickness of d = 300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 </a:t>
            </a:r>
            <a:r>
              <a:rPr lang="en-US" dirty="0" smtClean="0">
                <a:latin typeface="Times New Roman" panose="02020603050405020304" pitchFamily="18" charset="0"/>
                <a:cs typeface="Times New Roman" panose="02020603050405020304" pitchFamily="18" charset="0"/>
              </a:rPr>
              <a:t>and an area of </a:t>
            </a:r>
            <a:r>
              <a:rPr lang="de-DE" dirty="0" smtClean="0">
                <a:latin typeface="Times New Roman" panose="02020603050405020304" pitchFamily="18" charset="0"/>
                <a:cs typeface="Times New Roman" panose="02020603050405020304" pitchFamily="18" charset="0"/>
              </a:rPr>
              <a:t>A = 1 cm</a:t>
            </a:r>
            <a:r>
              <a:rPr lang="de-DE" baseline="30000"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Signal of a </a:t>
            </a:r>
            <a:r>
              <a:rPr lang="en-US" b="1" dirty="0" err="1" smtClean="0">
                <a:latin typeface="Times New Roman" panose="02020603050405020304" pitchFamily="18" charset="0"/>
                <a:cs typeface="Times New Roman" panose="02020603050405020304" pitchFamily="18" charset="0"/>
              </a:rPr>
              <a:t>mip</a:t>
            </a:r>
            <a:r>
              <a:rPr lang="en-US" b="1" dirty="0" smtClean="0">
                <a:latin typeface="Times New Roman" panose="02020603050405020304" pitchFamily="18" charset="0"/>
                <a:cs typeface="Times New Roman" panose="02020603050405020304" pitchFamily="18" charset="0"/>
              </a:rPr>
              <a:t> in such a detector: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Intrinsic charge carrier in the same volume </a:t>
            </a:r>
            <a:r>
              <a:rPr lang="en-US" dirty="0" smtClean="0">
                <a:latin typeface="Times New Roman" panose="02020603050405020304" pitchFamily="18" charset="0"/>
                <a:cs typeface="Times New Roman" panose="02020603050405020304" pitchFamily="18" charset="0"/>
              </a:rPr>
              <a:t>(T = 300 K)</a:t>
            </a:r>
            <a:endParaRPr lang="de-DE"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1043608" y="2736000"/>
                <a:ext cx="5154744" cy="5611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f>
                            <m:fPr>
                              <m:type m:val="lin"/>
                              <m:ctrlPr>
                                <a:rPr lang="en-US" sz="1400" i="1" smtClean="0">
                                  <a:latin typeface="Cambria Math"/>
                                </a:rPr>
                              </m:ctrlPr>
                            </m:fPr>
                            <m:num>
                              <m:r>
                                <a:rPr lang="de-DE" sz="1400" b="0" i="1" smtClean="0">
                                  <a:latin typeface="Cambria Math"/>
                                </a:rPr>
                                <m:t>𝑑𝐸</m:t>
                              </m:r>
                            </m:num>
                            <m:den>
                              <m:r>
                                <a:rPr lang="de-DE" sz="1400" b="0" i="1" smtClean="0">
                                  <a:latin typeface="Cambria Math"/>
                                </a:rPr>
                                <m:t>𝑑𝑥</m:t>
                              </m:r>
                            </m:den>
                          </m:f>
                          <m:r>
                            <a:rPr lang="en-US" sz="1400" i="1" smtClean="0">
                              <a:latin typeface="Cambria Math"/>
                              <a:ea typeface="Cambria Math"/>
                            </a:rPr>
                            <m:t>∙</m:t>
                          </m:r>
                          <m:r>
                            <a:rPr lang="de-DE" sz="1400" b="0" i="1" smtClean="0">
                              <a:latin typeface="Cambria Math"/>
                              <a:ea typeface="Cambria Math"/>
                            </a:rPr>
                            <m:t>𝑑</m:t>
                          </m:r>
                        </m:num>
                        <m:den>
                          <m:sSub>
                            <m:sSubPr>
                              <m:ctrlPr>
                                <a:rPr lang="en-US" sz="1400" i="1" smtClean="0">
                                  <a:latin typeface="Cambria Math"/>
                                </a:rPr>
                              </m:ctrlPr>
                            </m:sSubPr>
                            <m:e>
                              <m:r>
                                <a:rPr lang="de-DE" sz="1400" b="0" i="1" smtClean="0">
                                  <a:latin typeface="Cambria Math"/>
                                </a:rPr>
                                <m:t>𝐼</m:t>
                              </m:r>
                            </m:e>
                            <m:sub>
                              <m:r>
                                <a:rPr lang="de-DE" sz="1400" b="0" i="1" smtClean="0">
                                  <a:latin typeface="Cambria Math"/>
                                </a:rPr>
                                <m:t>0</m:t>
                              </m:r>
                            </m:sub>
                          </m:sSub>
                        </m:den>
                      </m:f>
                      <m:r>
                        <a:rPr lang="de-DE" sz="1400" b="0" i="1" smtClean="0">
                          <a:latin typeface="Cambria Math"/>
                        </a:rPr>
                        <m:t>=</m:t>
                      </m:r>
                      <m:f>
                        <m:fPr>
                          <m:ctrlPr>
                            <a:rPr lang="de-DE" sz="1400" b="0" i="1" smtClean="0">
                              <a:latin typeface="Cambria Math"/>
                            </a:rPr>
                          </m:ctrlPr>
                        </m:fPr>
                        <m:num>
                          <m:r>
                            <a:rPr lang="de-DE" sz="1400" b="0" i="1" smtClean="0">
                              <a:latin typeface="Cambria Math"/>
                            </a:rPr>
                            <m:t>3.87</m:t>
                          </m:r>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f>
                            <m:fPr>
                              <m:type m:val="lin"/>
                              <m:ctrlPr>
                                <a:rPr lang="de-DE" sz="1400" b="0" i="1" smtClean="0">
                                  <a:latin typeface="Cambria Math"/>
                                  <a:ea typeface="Cambria Math"/>
                                </a:rPr>
                              </m:ctrlPr>
                            </m:fPr>
                            <m:num>
                              <m:r>
                                <a:rPr lang="de-DE" sz="1400" b="0" i="1" smtClean="0">
                                  <a:latin typeface="Cambria Math"/>
                                  <a:ea typeface="Cambria Math"/>
                                </a:rPr>
                                <m:t>𝑒𝑉</m:t>
                              </m:r>
                            </m:num>
                            <m:den>
                              <m:r>
                                <a:rPr lang="de-DE" sz="1400" b="0" i="1" smtClean="0">
                                  <a:latin typeface="Cambria Math"/>
                                  <a:ea typeface="Cambria Math"/>
                                </a:rPr>
                                <m:t>𝑐𝑚</m:t>
                              </m:r>
                            </m:den>
                          </m:f>
                          <m:r>
                            <a:rPr lang="de-DE" sz="1400" b="0" i="1" smtClean="0">
                              <a:latin typeface="Cambria Math"/>
                              <a:ea typeface="Cambria Math"/>
                            </a:rPr>
                            <m:t>∙0.03</m:t>
                          </m:r>
                          <m:r>
                            <a:rPr lang="de-DE" sz="1400" b="0" i="1" smtClean="0">
                              <a:latin typeface="Cambria Math"/>
                              <a:ea typeface="Cambria Math"/>
                            </a:rPr>
                            <m:t>𝑐𝑚</m:t>
                          </m:r>
                        </m:num>
                        <m:den>
                          <m:r>
                            <a:rPr lang="de-DE" sz="1400" b="0" i="1" smtClean="0">
                              <a:latin typeface="Cambria Math"/>
                            </a:rPr>
                            <m:t>3.62</m:t>
                          </m:r>
                          <m:r>
                            <a:rPr lang="de-DE" sz="1400" b="0" i="1" smtClean="0">
                              <a:latin typeface="Cambria Math"/>
                            </a:rPr>
                            <m:t>𝑒𝑉</m:t>
                          </m:r>
                        </m:den>
                      </m:f>
                      <m:r>
                        <a:rPr lang="de-DE" sz="1400" b="0" i="1" smtClean="0">
                          <a:latin typeface="Cambria Math"/>
                          <a:ea typeface="Cambria Math"/>
                        </a:rPr>
                        <m:t>≈3.2∙</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4</m:t>
                          </m:r>
                        </m:sup>
                      </m:sSup>
                      <m:sSup>
                        <m:sSupPr>
                          <m:ctrlPr>
                            <a:rPr lang="de-DE" sz="1400" b="0" i="1" smtClean="0">
                              <a:latin typeface="Cambria Math"/>
                              <a:ea typeface="Cambria Math"/>
                            </a:rPr>
                          </m:ctrlPr>
                        </m:sSupPr>
                        <m:e>
                          <m:r>
                            <a:rPr lang="de-DE" sz="1400" b="0" i="1" smtClean="0">
                              <a:latin typeface="Cambria Math"/>
                              <a:ea typeface="Cambria Math"/>
                            </a:rPr>
                            <m:t>𝑒</m:t>
                          </m:r>
                        </m:e>
                        <m:sup>
                          <m:r>
                            <a:rPr lang="de-DE" sz="1400" b="0" i="1" smtClean="0">
                              <a:latin typeface="Cambria Math"/>
                              <a:ea typeface="Cambria Math"/>
                            </a:rPr>
                            <m:t>−</m:t>
                          </m:r>
                        </m:sup>
                      </m:sSup>
                      <m:sSup>
                        <m:sSupPr>
                          <m:ctrlPr>
                            <a:rPr lang="de-DE" sz="1400" b="0" i="1" smtClean="0">
                              <a:latin typeface="Cambria Math"/>
                              <a:ea typeface="Cambria Math"/>
                            </a:rPr>
                          </m:ctrlPr>
                        </m:sSupPr>
                        <m:e>
                          <m:r>
                            <a:rPr lang="de-DE" sz="1400" b="0" i="1" smtClean="0">
                              <a:latin typeface="Cambria Math"/>
                              <a:ea typeface="Cambria Math"/>
                            </a:rPr>
                            <m:t>h</m:t>
                          </m:r>
                        </m:e>
                        <m:sup>
                          <m:r>
                            <a:rPr lang="de-DE" sz="1400" b="0" i="1" smtClean="0">
                              <a:latin typeface="Cambria Math"/>
                              <a:ea typeface="Cambria Math"/>
                            </a:rPr>
                            <m:t>+</m:t>
                          </m:r>
                        </m:sup>
                      </m:sSup>
                      <m:r>
                        <a:rPr lang="de-DE" sz="1400" b="0" i="1" smtClean="0">
                          <a:latin typeface="Cambria Math"/>
                          <a:ea typeface="Cambria Math"/>
                        </a:rPr>
                        <m:t>−</m:t>
                      </m:r>
                      <m:r>
                        <a:rPr lang="de-DE" sz="1400" b="0" i="1" smtClean="0">
                          <a:latin typeface="Cambria Math"/>
                          <a:ea typeface="Cambria Math"/>
                        </a:rPr>
                        <m:t>𝑝𝑎𝑖𝑟𝑠</m:t>
                      </m:r>
                    </m:oMath>
                  </m:oMathPara>
                </a14:m>
                <a:endParaRPr lang="en-US" sz="1400" dirty="0"/>
              </a:p>
            </p:txBody>
          </p:sp>
        </mc:Choice>
        <mc:Fallback xmlns="">
          <p:sp>
            <p:nvSpPr>
              <p:cNvPr id="4" name="Textfeld 3"/>
              <p:cNvSpPr txBox="1">
                <a:spLocks noRot="1" noChangeAspect="1" noMove="1" noResize="1" noEditPoints="1" noAdjustHandles="1" noChangeArrowheads="1" noChangeShapeType="1" noTextEdit="1"/>
              </p:cNvSpPr>
              <p:nvPr/>
            </p:nvSpPr>
            <p:spPr>
              <a:xfrm>
                <a:off x="1043608" y="2736000"/>
                <a:ext cx="5154744" cy="56111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1044000" y="3861048"/>
                <a:ext cx="55824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de-DE" sz="1400" b="0" i="1" smtClean="0">
                              <a:latin typeface="Cambria Math"/>
                            </a:rPr>
                            <m:t>𝑛</m:t>
                          </m:r>
                        </m:e>
                        <m:sub>
                          <m:r>
                            <a:rPr lang="de-DE" sz="1400" b="0" i="1" smtClean="0">
                              <a:latin typeface="Cambria Math"/>
                            </a:rPr>
                            <m:t>𝑖</m:t>
                          </m:r>
                        </m:sub>
                      </m:sSub>
                      <m:r>
                        <a:rPr lang="en-US" sz="1400" i="1" smtClean="0">
                          <a:latin typeface="Cambria Math"/>
                          <a:ea typeface="Cambria Math"/>
                        </a:rPr>
                        <m:t>∙</m:t>
                      </m:r>
                      <m:r>
                        <a:rPr lang="de-DE" sz="1400" b="0" i="1" smtClean="0">
                          <a:latin typeface="Cambria Math"/>
                          <a:ea typeface="Cambria Math"/>
                        </a:rPr>
                        <m:t>𝑑</m:t>
                      </m:r>
                      <m:r>
                        <a:rPr lang="de-DE" sz="1400" b="0" i="1" smtClean="0">
                          <a:latin typeface="Cambria Math"/>
                          <a:ea typeface="Cambria Math"/>
                        </a:rPr>
                        <m:t>∙</m:t>
                      </m:r>
                      <m:r>
                        <a:rPr lang="de-DE" sz="1400" b="0" i="1" smtClean="0">
                          <a:latin typeface="Cambria Math"/>
                          <a:ea typeface="Cambria Math"/>
                        </a:rPr>
                        <m:t>𝐴</m:t>
                      </m:r>
                      <m:r>
                        <a:rPr lang="de-DE" sz="1400" b="0" i="1" smtClean="0">
                          <a:latin typeface="Cambria Math"/>
                          <a:ea typeface="Cambria Math"/>
                        </a:rPr>
                        <m:t>=1.45∙</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10</m:t>
                          </m:r>
                        </m:sup>
                      </m:sSup>
                      <m:sSup>
                        <m:sSupPr>
                          <m:ctrlPr>
                            <a:rPr lang="de-DE" sz="1400" b="0" i="1" smtClean="0">
                              <a:latin typeface="Cambria Math"/>
                              <a:ea typeface="Cambria Math"/>
                            </a:rPr>
                          </m:ctrlPr>
                        </m:sSupPr>
                        <m:e>
                          <m:r>
                            <a:rPr lang="de-DE" sz="1400" b="0" i="1" smtClean="0">
                              <a:latin typeface="Cambria Math"/>
                              <a:ea typeface="Cambria Math"/>
                            </a:rPr>
                            <m:t>𝑐𝑚</m:t>
                          </m:r>
                        </m:e>
                        <m:sup>
                          <m:r>
                            <a:rPr lang="de-DE" sz="1400" b="0" i="1" smtClean="0">
                              <a:latin typeface="Cambria Math"/>
                              <a:ea typeface="Cambria Math"/>
                            </a:rPr>
                            <m:t>−3</m:t>
                          </m:r>
                        </m:sup>
                      </m:sSup>
                      <m:r>
                        <a:rPr lang="de-DE" sz="1400" b="0" i="1" smtClean="0">
                          <a:latin typeface="Cambria Math"/>
                          <a:ea typeface="Cambria Math"/>
                        </a:rPr>
                        <m:t>∙0.03</m:t>
                      </m:r>
                      <m:r>
                        <a:rPr lang="de-DE" sz="1400" b="0" i="1" smtClean="0">
                          <a:latin typeface="Cambria Math"/>
                          <a:ea typeface="Cambria Math"/>
                        </a:rPr>
                        <m:t>𝑐𝑚</m:t>
                      </m:r>
                      <m:r>
                        <a:rPr lang="de-DE" sz="1400" b="0" i="1" smtClean="0">
                          <a:latin typeface="Cambria Math"/>
                          <a:ea typeface="Cambria Math"/>
                        </a:rPr>
                        <m:t>∙1</m:t>
                      </m:r>
                      <m:sSup>
                        <m:sSupPr>
                          <m:ctrlPr>
                            <a:rPr lang="de-DE" sz="1400" b="0" i="1" smtClean="0">
                              <a:latin typeface="Cambria Math"/>
                              <a:ea typeface="Cambria Math"/>
                            </a:rPr>
                          </m:ctrlPr>
                        </m:sSupPr>
                        <m:e>
                          <m:r>
                            <a:rPr lang="de-DE" sz="1400" b="0" i="1" smtClean="0">
                              <a:latin typeface="Cambria Math"/>
                              <a:ea typeface="Cambria Math"/>
                            </a:rPr>
                            <m:t>𝑐𝑚</m:t>
                          </m:r>
                        </m:e>
                        <m:sup>
                          <m:r>
                            <a:rPr lang="de-DE" sz="1400" b="0" i="1" smtClean="0">
                              <a:latin typeface="Cambria Math"/>
                              <a:ea typeface="Cambria Math"/>
                            </a:rPr>
                            <m:t>2</m:t>
                          </m:r>
                        </m:sup>
                      </m:sSup>
                      <m:r>
                        <a:rPr lang="de-DE" sz="1400" b="0" i="1" smtClean="0">
                          <a:latin typeface="Cambria Math"/>
                          <a:ea typeface="Cambria Math"/>
                        </a:rPr>
                        <m:t>≈4.35∙</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8</m:t>
                          </m:r>
                        </m:sup>
                      </m:sSup>
                      <m:sSup>
                        <m:sSupPr>
                          <m:ctrlPr>
                            <a:rPr lang="de-DE" sz="1400" b="0" i="1" smtClean="0">
                              <a:latin typeface="Cambria Math"/>
                              <a:ea typeface="Cambria Math"/>
                            </a:rPr>
                          </m:ctrlPr>
                        </m:sSupPr>
                        <m:e>
                          <m:r>
                            <a:rPr lang="de-DE" sz="1400" b="0" i="1" smtClean="0">
                              <a:latin typeface="Cambria Math"/>
                              <a:ea typeface="Cambria Math"/>
                            </a:rPr>
                            <m:t>𝑒</m:t>
                          </m:r>
                        </m:e>
                        <m:sup>
                          <m:r>
                            <a:rPr lang="de-DE" sz="1400" b="0" i="1" smtClean="0">
                              <a:latin typeface="Cambria Math"/>
                              <a:ea typeface="Cambria Math"/>
                            </a:rPr>
                            <m:t>−</m:t>
                          </m:r>
                        </m:sup>
                      </m:sSup>
                      <m:sSup>
                        <m:sSupPr>
                          <m:ctrlPr>
                            <a:rPr lang="de-DE" sz="1400" b="0" i="1" smtClean="0">
                              <a:latin typeface="Cambria Math"/>
                              <a:ea typeface="Cambria Math"/>
                            </a:rPr>
                          </m:ctrlPr>
                        </m:sSupPr>
                        <m:e>
                          <m:r>
                            <a:rPr lang="de-DE" sz="1400" b="0" i="1" smtClean="0">
                              <a:latin typeface="Cambria Math"/>
                              <a:ea typeface="Cambria Math"/>
                            </a:rPr>
                            <m:t>h</m:t>
                          </m:r>
                        </m:e>
                        <m:sup>
                          <m:r>
                            <a:rPr lang="de-DE" sz="1400" b="0" i="1" smtClean="0">
                              <a:latin typeface="Cambria Math"/>
                              <a:ea typeface="Cambria Math"/>
                            </a:rPr>
                            <m:t>+</m:t>
                          </m:r>
                        </m:sup>
                      </m:sSup>
                      <m:r>
                        <a:rPr lang="de-DE" sz="1400" b="0" i="1" smtClean="0">
                          <a:latin typeface="Cambria Math"/>
                          <a:ea typeface="Cambria Math"/>
                        </a:rPr>
                        <m:t>−</m:t>
                      </m:r>
                      <m:r>
                        <a:rPr lang="de-DE" sz="1400" b="0" i="1" smtClean="0">
                          <a:latin typeface="Cambria Math"/>
                          <a:ea typeface="Cambria Math"/>
                        </a:rPr>
                        <m:t>𝑝𝑎𝑖𝑟𝑠</m:t>
                      </m:r>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1044000" y="3861048"/>
                <a:ext cx="5582489" cy="307777"/>
              </a:xfrm>
              <a:prstGeom prst="rect">
                <a:avLst/>
              </a:prstGeom>
              <a:blipFill rotWithShape="1">
                <a:blip r:embed="rId3"/>
                <a:stretch>
                  <a:fillRect b="-7843"/>
                </a:stretch>
              </a:blipFill>
            </p:spPr>
            <p:txBody>
              <a:bodyPr/>
              <a:lstStyle/>
              <a:p>
                <a:r>
                  <a:rPr lang="en-US">
                    <a:noFill/>
                  </a:rPr>
                  <a:t> </a:t>
                </a:r>
              </a:p>
            </p:txBody>
          </p:sp>
        </mc:Fallback>
      </mc:AlternateContent>
      <p:sp>
        <p:nvSpPr>
          <p:cNvPr id="6" name="Textfeld 5"/>
          <p:cNvSpPr txBox="1"/>
          <p:nvPr/>
        </p:nvSpPr>
        <p:spPr>
          <a:xfrm>
            <a:off x="720000" y="4500000"/>
            <a:ext cx="7812440" cy="1477328"/>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Result: the number of thermal created e</a:t>
            </a:r>
            <a:r>
              <a:rPr lang="en-US" baseline="30000" dirty="0" smtClean="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h</a:t>
            </a:r>
            <a:r>
              <a:rPr lang="en-US" baseline="30000" dirty="0" smtClean="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-pairs (noise is four orders of magnitude larger than the signal.</a:t>
            </a:r>
          </a:p>
          <a:p>
            <a:endParaRPr lang="en-US"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have to remove the charge carriers</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depletion zone in inverse biased </a:t>
            </a:r>
            <a:r>
              <a:rPr lang="en-US" b="1" dirty="0" err="1" smtClean="0">
                <a:latin typeface="Times New Roman" panose="02020603050405020304" pitchFamily="18" charset="0"/>
                <a:cs typeface="Times New Roman" panose="02020603050405020304" pitchFamily="18" charset="0"/>
              </a:rPr>
              <a:t>pn</a:t>
            </a:r>
            <a:r>
              <a:rPr lang="en-US" b="1" dirty="0" smtClean="0">
                <a:latin typeface="Times New Roman" panose="02020603050405020304" pitchFamily="18" charset="0"/>
                <a:cs typeface="Times New Roman" panose="02020603050405020304" pitchFamily="18" charset="0"/>
              </a:rPr>
              <a:t> junctions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208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Doping</a:t>
            </a:r>
            <a:endParaRPr lang="en-US" dirty="0"/>
          </a:p>
        </p:txBody>
      </p:sp>
      <p:sp>
        <p:nvSpPr>
          <p:cNvPr id="4" name="Textfeld 3"/>
          <p:cNvSpPr txBox="1"/>
          <p:nvPr/>
        </p:nvSpPr>
        <p:spPr>
          <a:xfrm>
            <a:off x="720000" y="900000"/>
            <a:ext cx="7524408" cy="215443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pn</a:t>
            </a:r>
            <a:r>
              <a:rPr lang="en-US" dirty="0">
                <a:latin typeface="Times New Roman" panose="02020603050405020304" pitchFamily="18" charset="0"/>
                <a:cs typeface="Times New Roman" panose="02020603050405020304" pitchFamily="18" charset="0"/>
              </a:rPr>
              <a:t> junction consists of n and p doped substrates</a:t>
            </a:r>
            <a:r>
              <a:rPr lang="en-US" dirty="0" smtClean="0">
                <a:latin typeface="Times New Roman" panose="02020603050405020304" pitchFamily="18" charset="0"/>
                <a:cs typeface="Times New Roman" panose="02020603050405020304" pitchFamily="18" charset="0"/>
              </a:rPr>
              <a:t>:</a:t>
            </a:r>
          </a:p>
          <a:p>
            <a:endParaRPr lang="en-US" sz="1100" dirty="0">
              <a:solidFill>
                <a:srgbClr val="000000"/>
              </a:solidFill>
              <a:latin typeface="Arial"/>
            </a:endParaRPr>
          </a:p>
          <a:p>
            <a:endParaRPr lang="en-US" sz="1100" dirty="0">
              <a:latin typeface="Arial"/>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Doping is the </a:t>
            </a:r>
            <a:r>
              <a:rPr lang="en-US" b="1" dirty="0">
                <a:latin typeface="Times New Roman" panose="02020603050405020304" pitchFamily="18" charset="0"/>
                <a:cs typeface="Times New Roman" panose="02020603050405020304" pitchFamily="18" charset="0"/>
              </a:rPr>
              <a:t>replacement of a small number of atoms </a:t>
            </a:r>
            <a:r>
              <a:rPr lang="en-US" dirty="0">
                <a:latin typeface="Times New Roman" panose="02020603050405020304" pitchFamily="18" charset="0"/>
                <a:cs typeface="Times New Roman" panose="02020603050405020304" pitchFamily="18" charset="0"/>
              </a:rPr>
              <a:t>in the lattice by atoms of </a:t>
            </a:r>
            <a:r>
              <a:rPr lang="en-US" b="1" dirty="0">
                <a:latin typeface="Times New Roman" panose="02020603050405020304" pitchFamily="18" charset="0"/>
                <a:cs typeface="Times New Roman" panose="02020603050405020304" pitchFamily="18" charset="0"/>
              </a:rPr>
              <a:t>neighboring columns </a:t>
            </a:r>
            <a:r>
              <a:rPr lang="en-US" dirty="0">
                <a:latin typeface="Times New Roman" panose="02020603050405020304" pitchFamily="18" charset="0"/>
                <a:cs typeface="Times New Roman" panose="02020603050405020304" pitchFamily="18" charset="0"/>
              </a:rPr>
              <a:t>from the periodic </a:t>
            </a:r>
            <a:r>
              <a:rPr lang="en-US" dirty="0" smtClean="0">
                <a:latin typeface="Times New Roman" panose="02020603050405020304" pitchFamily="18" charset="0"/>
                <a:cs typeface="Times New Roman" panose="02020603050405020304" pitchFamily="18" charset="0"/>
              </a:rPr>
              <a:t>table</a:t>
            </a:r>
          </a:p>
          <a:p>
            <a:endParaRPr lang="en-US" sz="1100" dirty="0">
              <a:solidFill>
                <a:srgbClr val="000000"/>
              </a:solidFill>
              <a:latin typeface="Arial"/>
            </a:endParaRPr>
          </a:p>
          <a:p>
            <a:endParaRPr lang="en-US" sz="1100" dirty="0">
              <a:latin typeface="Arial"/>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doping atoms create </a:t>
            </a:r>
            <a:r>
              <a:rPr lang="en-US" b="1" dirty="0">
                <a:latin typeface="Times New Roman" panose="02020603050405020304" pitchFamily="18" charset="0"/>
                <a:cs typeface="Times New Roman" panose="02020603050405020304" pitchFamily="18" charset="0"/>
              </a:rPr>
              <a:t>energy levels within the band gap </a:t>
            </a:r>
            <a:r>
              <a:rPr lang="en-US" dirty="0">
                <a:latin typeface="Times New Roman" panose="02020603050405020304" pitchFamily="18" charset="0"/>
                <a:cs typeface="Times New Roman" panose="02020603050405020304" pitchFamily="18" charset="0"/>
              </a:rPr>
              <a:t>and therefore alter the conductivity. </a:t>
            </a:r>
          </a:p>
        </p:txBody>
      </p:sp>
      <p:sp>
        <p:nvSpPr>
          <p:cNvPr id="5" name="Textfeld 4"/>
          <p:cNvSpPr txBox="1"/>
          <p:nvPr/>
        </p:nvSpPr>
        <p:spPr>
          <a:xfrm>
            <a:off x="720000" y="3600000"/>
            <a:ext cx="7103611" cy="1754326"/>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Definitions: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un-doped semiconductor is called an </a:t>
            </a:r>
            <a:r>
              <a:rPr lang="en-US" b="1" dirty="0">
                <a:latin typeface="Times New Roman" panose="02020603050405020304" pitchFamily="18" charset="0"/>
                <a:cs typeface="Times New Roman" panose="02020603050405020304" pitchFamily="18" charset="0"/>
              </a:rPr>
              <a:t>intrinsic semiconductor </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each conduction electron exists the corresponding hole. </a:t>
            </a:r>
            <a:endParaRPr lang="en-US" dirty="0" smtClean="0">
              <a:latin typeface="Times New Roman" panose="02020603050405020304" pitchFamily="18" charset="0"/>
              <a:cs typeface="Times New Roman" panose="02020603050405020304" pitchFamily="18" charset="0"/>
            </a:endParaRPr>
          </a:p>
          <a:p>
            <a:endParaRPr lang="en-US" dirty="0"/>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doped semiconductor is called an </a:t>
            </a:r>
            <a:r>
              <a:rPr lang="en-US" b="1" dirty="0">
                <a:latin typeface="Times New Roman" panose="02020603050405020304" pitchFamily="18" charset="0"/>
                <a:cs typeface="Times New Roman" panose="02020603050405020304" pitchFamily="18" charset="0"/>
              </a:rPr>
              <a:t>extrinsic semiconductor</a:t>
            </a:r>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Extrinsic </a:t>
            </a:r>
            <a:r>
              <a:rPr lang="en-US" dirty="0">
                <a:latin typeface="Times New Roman" panose="02020603050405020304" pitchFamily="18" charset="0"/>
                <a:cs typeface="Times New Roman" panose="02020603050405020304" pitchFamily="18" charset="0"/>
              </a:rPr>
              <a:t>semiconductors have a abundance of electrons or holes. </a:t>
            </a:r>
          </a:p>
        </p:txBody>
      </p:sp>
    </p:spTree>
    <p:extLst>
      <p:ext uri="{BB962C8B-B14F-4D97-AF65-F5344CB8AC3E}">
        <p14:creationId xmlns:p14="http://schemas.microsoft.com/office/powerpoint/2010/main" val="1231567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Doping: n- and p-type silicon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6" y="892304"/>
            <a:ext cx="8742858" cy="484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147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Bond model: n-doping in silicon</a:t>
            </a:r>
            <a:endParaRPr lang="en-US" dirty="0"/>
          </a:p>
        </p:txBody>
      </p:sp>
      <p:sp>
        <p:nvSpPr>
          <p:cNvPr id="4" name="Textfeld 3"/>
          <p:cNvSpPr txBox="1"/>
          <p:nvPr/>
        </p:nvSpPr>
        <p:spPr>
          <a:xfrm>
            <a:off x="720000" y="900000"/>
            <a:ext cx="7956456"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Doping </a:t>
            </a:r>
            <a:r>
              <a:rPr lang="en-US" dirty="0">
                <a:latin typeface="Times New Roman" panose="02020603050405020304" pitchFamily="18" charset="0"/>
                <a:cs typeface="Times New Roman" panose="02020603050405020304" pitchFamily="18" charset="0"/>
              </a:rPr>
              <a:t>with an element 5 atom </a:t>
            </a:r>
            <a:r>
              <a:rPr lang="en-US" dirty="0">
                <a:solidFill>
                  <a:srgbClr val="FF0000"/>
                </a:solidFill>
                <a:latin typeface="Times New Roman" panose="02020603050405020304" pitchFamily="18" charset="0"/>
                <a:cs typeface="Times New Roman" panose="02020603050405020304" pitchFamily="18" charset="0"/>
              </a:rPr>
              <a:t>(e.g. P, As, Sb). </a:t>
            </a:r>
            <a:r>
              <a:rPr lang="en-US" dirty="0">
                <a:latin typeface="Times New Roman" panose="02020603050405020304" pitchFamily="18" charset="0"/>
                <a:cs typeface="Times New Roman" panose="02020603050405020304" pitchFamily="18" charset="0"/>
              </a:rPr>
              <a:t>The 5th valence electrons is weakly bound.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doping atom is called </a:t>
            </a:r>
            <a:r>
              <a:rPr lang="en-US" b="1" dirty="0" smtClean="0">
                <a:latin typeface="Times New Roman" panose="02020603050405020304" pitchFamily="18" charset="0"/>
                <a:cs typeface="Times New Roman" panose="02020603050405020304" pitchFamily="18" charset="0"/>
              </a:rPr>
              <a:t>donor</a:t>
            </a:r>
            <a:r>
              <a:rPr lang="en-US" dirty="0" smtClean="0">
                <a:latin typeface="Times New Roman" panose="02020603050405020304" pitchFamily="18" charset="0"/>
                <a:cs typeface="Times New Roman" panose="02020603050405020304" pitchFamily="18" charset="0"/>
              </a:rPr>
              <a:t>                         The released conduction electron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leaves a positively charged ion</a:t>
            </a: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51" y="2803629"/>
            <a:ext cx="7811905" cy="285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53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Band model: n-doping in silicon</a:t>
            </a:r>
            <a:endParaRPr lang="en-US" dirty="0"/>
          </a:p>
        </p:txBody>
      </p:sp>
      <p:sp>
        <p:nvSpPr>
          <p:cNvPr id="4" name="Textfeld 3"/>
          <p:cNvSpPr txBox="1"/>
          <p:nvPr/>
        </p:nvSpPr>
        <p:spPr>
          <a:xfrm>
            <a:off x="720000" y="900000"/>
            <a:ext cx="781244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energy level of the donor is just below the edge of the conduction band. At room temperature most electrons are raised to the conduction band. The Fermi level </a:t>
            </a:r>
            <a:r>
              <a:rPr lang="en-US" i="1" dirty="0">
                <a:latin typeface="Times New Roman" panose="02020603050405020304" pitchFamily="18" charset="0"/>
                <a:cs typeface="Times New Roman" panose="02020603050405020304" pitchFamily="18" charset="0"/>
              </a:rPr>
              <a:t>E</a:t>
            </a:r>
            <a:r>
              <a:rPr lang="en-US" i="1" baseline="-25000" dirty="0">
                <a:latin typeface="Times New Roman" panose="02020603050405020304" pitchFamily="18" charset="0"/>
                <a:cs typeface="Times New Roman" panose="02020603050405020304" pitchFamily="18" charset="0"/>
              </a:rPr>
              <a:t>F</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moves up.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72" y="2060848"/>
            <a:ext cx="8168095" cy="386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44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Bond model: p-doping in silicon</a:t>
            </a:r>
            <a:endParaRPr lang="en-US" dirty="0"/>
          </a:p>
        </p:txBody>
      </p:sp>
      <p:sp>
        <p:nvSpPr>
          <p:cNvPr id="4" name="Textfeld 3"/>
          <p:cNvSpPr txBox="1"/>
          <p:nvPr/>
        </p:nvSpPr>
        <p:spPr>
          <a:xfrm>
            <a:off x="720000" y="900000"/>
            <a:ext cx="8208911"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Doping </a:t>
            </a:r>
            <a:r>
              <a:rPr lang="en-US" dirty="0">
                <a:latin typeface="Times New Roman" panose="02020603050405020304" pitchFamily="18" charset="0"/>
                <a:cs typeface="Times New Roman" panose="02020603050405020304" pitchFamily="18" charset="0"/>
              </a:rPr>
              <a:t>with an element 3 atom </a:t>
            </a:r>
            <a:r>
              <a:rPr lang="en-US" dirty="0">
                <a:solidFill>
                  <a:srgbClr val="FF0000"/>
                </a:solidFill>
                <a:latin typeface="Times New Roman" panose="02020603050405020304" pitchFamily="18" charset="0"/>
                <a:cs typeface="Times New Roman" panose="02020603050405020304" pitchFamily="18" charset="0"/>
              </a:rPr>
              <a:t>(e.g. B, Al, Ga, In). </a:t>
            </a:r>
            <a:r>
              <a:rPr lang="en-US" dirty="0">
                <a:latin typeface="Times New Roman" panose="02020603050405020304" pitchFamily="18" charset="0"/>
                <a:cs typeface="Times New Roman" panose="02020603050405020304" pitchFamily="18" charset="0"/>
              </a:rPr>
              <a:t>One valence bond remains open. This open bond attracts electrons from the neighbor atoms.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doping atom is called </a:t>
            </a:r>
            <a:r>
              <a:rPr lang="en-US" b="1" dirty="0">
                <a:latin typeface="Times New Roman" panose="02020603050405020304" pitchFamily="18" charset="0"/>
                <a:cs typeface="Times New Roman" panose="02020603050405020304" pitchFamily="18" charset="0"/>
              </a:rPr>
              <a:t>acceptor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acceptor atom in the lattice </a:t>
            </a:r>
            <a:r>
              <a:rPr lang="en-US" dirty="0" smtClean="0">
                <a:latin typeface="Times New Roman" panose="02020603050405020304" pitchFamily="18" charset="0"/>
                <a:cs typeface="Times New Roman" panose="02020603050405020304" pitchFamily="18" charset="0"/>
              </a:rPr>
              <a:t>is</a:t>
            </a:r>
          </a:p>
          <a:p>
            <a:r>
              <a:rPr lang="en-US" dirty="0" smtClean="0">
                <a:latin typeface="Times New Roman" panose="02020603050405020304" pitchFamily="18" charset="0"/>
                <a:cs typeface="Times New Roman" panose="02020603050405020304" pitchFamily="18" charset="0"/>
              </a:rPr>
              <a:t>                                                                            negatively </a:t>
            </a:r>
            <a:r>
              <a:rPr lang="en-US" dirty="0">
                <a:latin typeface="Times New Roman" panose="02020603050405020304" pitchFamily="18" charset="0"/>
                <a:cs typeface="Times New Roman" panose="02020603050405020304" pitchFamily="18" charset="0"/>
              </a:rPr>
              <a:t>charged.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69" y="2780928"/>
            <a:ext cx="7748572" cy="289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96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Elemental Semiconductor</a:t>
            </a:r>
            <a:endParaRPr lang="en-US" dirty="0"/>
          </a:p>
        </p:txBody>
      </p:sp>
      <p:sp>
        <p:nvSpPr>
          <p:cNvPr id="3" name="Textfeld 2"/>
          <p:cNvSpPr txBox="1"/>
          <p:nvPr/>
        </p:nvSpPr>
        <p:spPr>
          <a:xfrm>
            <a:off x="720000" y="1260000"/>
            <a:ext cx="7244227" cy="3200876"/>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0000CC"/>
                </a:solidFill>
                <a:latin typeface="Times New Roman" panose="02020603050405020304" pitchFamily="18" charset="0"/>
                <a:cs typeface="Times New Roman" panose="02020603050405020304" pitchFamily="18" charset="0"/>
              </a:rPr>
              <a:t>Germanium:</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used in nuclear physics</a:t>
            </a:r>
          </a:p>
          <a:p>
            <a:r>
              <a:rPr lang="en-US" sz="1400" dirty="0">
                <a:latin typeface="Times New Roman"/>
                <a:cs typeface="Times New Roman"/>
              </a:rPr>
              <a:t> </a:t>
            </a:r>
            <a:r>
              <a:rPr lang="en-US" sz="1400" dirty="0" smtClean="0">
                <a:latin typeface="Times New Roman"/>
                <a:cs typeface="Times New Roman"/>
              </a:rPr>
              <a:t>      ● needs cooling due to small band gap of 0.66 eV (usually done with liquid nitrogen </a:t>
            </a:r>
            <a:r>
              <a:rPr lang="en-US" sz="1400" dirty="0" err="1" smtClean="0">
                <a:latin typeface="Times New Roman"/>
                <a:cs typeface="Times New Roman"/>
              </a:rPr>
              <a:t>att</a:t>
            </a:r>
            <a:r>
              <a:rPr lang="en-US" sz="1400" dirty="0" smtClean="0">
                <a:latin typeface="Times New Roman"/>
                <a:cs typeface="Times New Roman"/>
              </a:rPr>
              <a:t> 77 K)</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Silicon:</a:t>
            </a:r>
            <a:endParaRPr lang="en-US" sz="1400" dirty="0" smtClean="0">
              <a:solidFill>
                <a:srgbClr val="0000CC"/>
              </a:solidFill>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can be operated at room temperature</a:t>
            </a:r>
          </a:p>
          <a:p>
            <a:r>
              <a:rPr lang="en-US" sz="1400" dirty="0">
                <a:latin typeface="Times New Roman"/>
                <a:cs typeface="Times New Roman"/>
              </a:rPr>
              <a:t> </a:t>
            </a:r>
            <a:r>
              <a:rPr lang="en-US" sz="1400" dirty="0" smtClean="0">
                <a:latin typeface="Times New Roman"/>
                <a:cs typeface="Times New Roman"/>
              </a:rPr>
              <a:t>      ● synergies with micro electronics industry</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Diamond (CVD or single crystal):</a:t>
            </a:r>
            <a:endParaRPr lang="en-US" sz="1400" dirty="0" smtClean="0">
              <a:solidFill>
                <a:srgbClr val="0000CC"/>
              </a:solidFill>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allotrope of carbon</a:t>
            </a:r>
          </a:p>
          <a:p>
            <a:r>
              <a:rPr lang="en-US" sz="1400" dirty="0">
                <a:latin typeface="Times New Roman"/>
                <a:cs typeface="Times New Roman"/>
              </a:rPr>
              <a:t> </a:t>
            </a:r>
            <a:r>
              <a:rPr lang="en-US" sz="1400" dirty="0" smtClean="0">
                <a:latin typeface="Times New Roman"/>
                <a:cs typeface="Times New Roman"/>
              </a:rPr>
              <a:t>      ● large band gap (requires no depletion zone)</a:t>
            </a:r>
          </a:p>
          <a:p>
            <a:r>
              <a:rPr lang="en-US" sz="1400" dirty="0">
                <a:latin typeface="Times New Roman"/>
                <a:cs typeface="Times New Roman"/>
              </a:rPr>
              <a:t> </a:t>
            </a:r>
            <a:r>
              <a:rPr lang="en-US" sz="1400" dirty="0" smtClean="0">
                <a:latin typeface="Times New Roman"/>
                <a:cs typeface="Times New Roman"/>
              </a:rPr>
              <a:t>      ● very radiation hard</a:t>
            </a:r>
          </a:p>
          <a:p>
            <a:r>
              <a:rPr lang="en-US" sz="1400" dirty="0">
                <a:latin typeface="Times New Roman"/>
                <a:cs typeface="Times New Roman"/>
              </a:rPr>
              <a:t> </a:t>
            </a:r>
            <a:r>
              <a:rPr lang="en-US" sz="1400" dirty="0" smtClean="0">
                <a:latin typeface="Times New Roman"/>
                <a:cs typeface="Times New Roman"/>
              </a:rPr>
              <a:t>      ● </a:t>
            </a:r>
            <a:r>
              <a:rPr lang="en-US" sz="1400" dirty="0" err="1" smtClean="0">
                <a:latin typeface="Times New Roman"/>
                <a:cs typeface="Times New Roman"/>
              </a:rPr>
              <a:t>disadvanture</a:t>
            </a:r>
            <a:r>
              <a:rPr lang="en-US" sz="1400" dirty="0" smtClean="0">
                <a:latin typeface="Times New Roman"/>
                <a:cs typeface="Times New Roman"/>
              </a:rPr>
              <a:t>: low signal and high cost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023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Band model: p-doping in silicon</a:t>
            </a:r>
            <a:endParaRPr lang="en-US" dirty="0"/>
          </a:p>
        </p:txBody>
      </p:sp>
      <p:sp>
        <p:nvSpPr>
          <p:cNvPr id="4" name="Textfeld 3"/>
          <p:cNvSpPr txBox="1"/>
          <p:nvPr/>
        </p:nvSpPr>
        <p:spPr>
          <a:xfrm>
            <a:off x="827584" y="900000"/>
            <a:ext cx="7524408"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energy level of the acceptor is just above the edge of the valence band. At room temperature most levels are occupied by electrons leaving holes in the valence band.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Fermi level </a:t>
            </a:r>
            <a:r>
              <a:rPr lang="en-US" i="1" dirty="0">
                <a:latin typeface="Times New Roman" panose="02020603050405020304" pitchFamily="18" charset="0"/>
                <a:cs typeface="Times New Roman" panose="02020603050405020304" pitchFamily="18" charset="0"/>
              </a:rPr>
              <a:t>E</a:t>
            </a:r>
            <a:r>
              <a:rPr lang="en-US" i="1" baseline="-25000" dirty="0">
                <a:latin typeface="Times New Roman" panose="02020603050405020304" pitchFamily="18" charset="0"/>
                <a:cs typeface="Times New Roman" panose="02020603050405020304" pitchFamily="18" charset="0"/>
              </a:rPr>
              <a:t>F</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moves down.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77" y="2204864"/>
            <a:ext cx="7645715" cy="369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517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Donor and acceptor levels in Si and GaAs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346191" cy="467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25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Creating a </a:t>
            </a:r>
            <a:r>
              <a:rPr lang="en-US" dirty="0" err="1" smtClean="0"/>
              <a:t>pn</a:t>
            </a:r>
            <a:r>
              <a:rPr lang="en-US" dirty="0" smtClean="0"/>
              <a:t> junction</a:t>
            </a:r>
            <a:endParaRPr lang="en-US" dirty="0"/>
          </a:p>
        </p:txBody>
      </p:sp>
      <p:sp>
        <p:nvSpPr>
          <p:cNvPr id="4" name="Textfeld 3"/>
          <p:cNvSpPr txBox="1"/>
          <p:nvPr/>
        </p:nvSpPr>
        <p:spPr>
          <a:xfrm>
            <a:off x="720000" y="900000"/>
            <a:ext cx="7884448" cy="175432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the interface of an n-type and p-type semiconductor the difference in the Fermi levels cause diffusion of excessive carries to the other material until thermal equilibrium is reached. At this point the Fermi level is equal. The remaining ions create a </a:t>
            </a:r>
            <a:r>
              <a:rPr lang="en-US" b="1" dirty="0">
                <a:latin typeface="Times New Roman" panose="02020603050405020304" pitchFamily="18" charset="0"/>
                <a:cs typeface="Times New Roman" panose="02020603050405020304" pitchFamily="18" charset="0"/>
              </a:rPr>
              <a:t>space charge region </a:t>
            </a:r>
            <a:r>
              <a:rPr lang="en-US" dirty="0">
                <a:latin typeface="Times New Roman" panose="02020603050405020304" pitchFamily="18" charset="0"/>
                <a:cs typeface="Times New Roman" panose="02020603050405020304" pitchFamily="18" charset="0"/>
              </a:rPr>
              <a:t>and an electric field stopping further diffusion. </a:t>
            </a:r>
          </a:p>
          <a:p>
            <a:r>
              <a:rPr lang="en-US" dirty="0">
                <a:latin typeface="Times New Roman" panose="02020603050405020304" pitchFamily="18" charset="0"/>
                <a:cs typeface="Times New Roman" panose="02020603050405020304" pitchFamily="18" charset="0"/>
              </a:rPr>
              <a:t>The stable space charge region is free of charge carries and is called the </a:t>
            </a:r>
            <a:r>
              <a:rPr lang="en-US" dirty="0">
                <a:solidFill>
                  <a:srgbClr val="FF0000"/>
                </a:solidFill>
                <a:latin typeface="Times New Roman" panose="02020603050405020304" pitchFamily="18" charset="0"/>
                <a:cs typeface="Times New Roman" panose="02020603050405020304" pitchFamily="18" charset="0"/>
              </a:rPr>
              <a:t>depletion zone.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348" y="2780928"/>
            <a:ext cx="7131429" cy="327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616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Electrical characteristics of </a:t>
            </a:r>
            <a:r>
              <a:rPr lang="en-US" dirty="0" err="1" smtClean="0"/>
              <a:t>pn</a:t>
            </a:r>
            <a:r>
              <a:rPr lang="en-US" dirty="0" smtClean="0"/>
              <a:t> junctions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07" y="980728"/>
            <a:ext cx="7251429" cy="50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500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Operation of a </a:t>
            </a:r>
            <a:r>
              <a:rPr lang="en-US" dirty="0" err="1" smtClean="0"/>
              <a:t>pn</a:t>
            </a:r>
            <a:r>
              <a:rPr lang="en-US" dirty="0" smtClean="0"/>
              <a:t>-junction with forward bias</a:t>
            </a:r>
            <a:endParaRPr lang="en-US" dirty="0"/>
          </a:p>
        </p:txBody>
      </p:sp>
      <p:sp>
        <p:nvSpPr>
          <p:cNvPr id="4" name="Textfeld 3"/>
          <p:cNvSpPr txBox="1"/>
          <p:nvPr/>
        </p:nvSpPr>
        <p:spPr>
          <a:xfrm>
            <a:off x="720000" y="1260000"/>
            <a:ext cx="4824535" cy="2862322"/>
          </a:xfrm>
          <a:prstGeom prst="rect">
            <a:avLst/>
          </a:prstGeom>
          <a:noFill/>
        </p:spPr>
        <p:txBody>
          <a:bodyPr wrap="squar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Applying </a:t>
            </a:r>
            <a:r>
              <a:rPr lang="en-US" dirty="0">
                <a:solidFill>
                  <a:srgbClr val="0000CC"/>
                </a:solidFill>
                <a:latin typeface="Times New Roman" panose="02020603050405020304" pitchFamily="18" charset="0"/>
                <a:cs typeface="Times New Roman" panose="02020603050405020304" pitchFamily="18" charset="0"/>
              </a:rPr>
              <a:t>an external voltage V with the anode to p and the cathode to n e- and holes are refilled to the depletion zone. The </a:t>
            </a:r>
            <a:r>
              <a:rPr lang="en-US" b="1" dirty="0">
                <a:solidFill>
                  <a:srgbClr val="0000CC"/>
                </a:solidFill>
                <a:latin typeface="Times New Roman" panose="02020603050405020304" pitchFamily="18" charset="0"/>
                <a:cs typeface="Times New Roman" panose="02020603050405020304" pitchFamily="18" charset="0"/>
              </a:rPr>
              <a:t>depletion zone becomes narrower </a:t>
            </a:r>
            <a:r>
              <a:rPr lang="en-US" dirty="0">
                <a:solidFill>
                  <a:srgbClr val="0000CC"/>
                </a:solidFill>
                <a:latin typeface="Times New Roman" panose="02020603050405020304" pitchFamily="18" charset="0"/>
                <a:cs typeface="Times New Roman" panose="02020603050405020304" pitchFamily="18" charset="0"/>
              </a:rPr>
              <a:t>(forward biasing) </a:t>
            </a:r>
            <a:endParaRPr lang="en-US" dirty="0" smtClean="0">
              <a:solidFill>
                <a:srgbClr val="0000CC"/>
              </a:solidFill>
              <a:latin typeface="Times New Roman" panose="02020603050405020304" pitchFamily="18" charset="0"/>
              <a:cs typeface="Times New Roman" panose="02020603050405020304" pitchFamily="18" charset="0"/>
            </a:endParaRPr>
          </a:p>
          <a:p>
            <a:endParaRPr lang="en-US" dirty="0" smtClean="0">
              <a:solidFill>
                <a:srgbClr val="0000CC"/>
              </a:solidFill>
              <a:latin typeface="Times New Roman" panose="02020603050405020304" pitchFamily="18" charset="0"/>
              <a:cs typeface="Times New Roman" panose="02020603050405020304" pitchFamily="18" charset="0"/>
            </a:endParaRPr>
          </a:p>
          <a:p>
            <a:r>
              <a:rPr lang="en-US" b="1" dirty="0" smtClean="0">
                <a:solidFill>
                  <a:srgbClr val="0000CC"/>
                </a:solidFill>
                <a:latin typeface="Times New Roman" panose="02020603050405020304" pitchFamily="18" charset="0"/>
                <a:cs typeface="Times New Roman" panose="02020603050405020304" pitchFamily="18" charset="0"/>
              </a:rPr>
              <a:t>Consequences</a:t>
            </a:r>
            <a:r>
              <a:rPr lang="en-US" b="1" dirty="0">
                <a:solidFill>
                  <a:srgbClr val="0000CC"/>
                </a:solidFill>
                <a:latin typeface="Times New Roman" panose="02020603050405020304" pitchFamily="18" charset="0"/>
                <a:cs typeface="Times New Roman" panose="02020603050405020304" pitchFamily="18" charset="0"/>
              </a:rPr>
              <a:t>: </a:t>
            </a:r>
            <a:endParaRPr lang="en-US" dirty="0">
              <a:solidFill>
                <a:srgbClr val="0000CC"/>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potential barrier becomes smaller by </a:t>
            </a:r>
            <a:r>
              <a:rPr lang="en-US" i="1" dirty="0">
                <a:latin typeface="Times New Roman" panose="02020603050405020304" pitchFamily="18" charset="0"/>
                <a:cs typeface="Times New Roman" panose="02020603050405020304" pitchFamily="18" charset="0"/>
              </a:rPr>
              <a:t>eV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Diffusion across the junction becomes easier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current across the junction increases significantly.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000" y="1620000"/>
            <a:ext cx="3327143" cy="382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120000" y="1080000"/>
            <a:ext cx="2323072" cy="307777"/>
          </a:xfrm>
          <a:prstGeom prst="rect">
            <a:avLst/>
          </a:prstGeom>
          <a:noFill/>
        </p:spPr>
        <p:txBody>
          <a:bodyPr wrap="none" rtlCol="0">
            <a:spAutoFit/>
          </a:bodyPr>
          <a:lstStyle/>
          <a:p>
            <a:r>
              <a:rPr lang="en-US" sz="1400" dirty="0" err="1" smtClean="0">
                <a:latin typeface="Times New Roman" panose="02020603050405020304" pitchFamily="18" charset="0"/>
                <a:cs typeface="Times New Roman" panose="02020603050405020304" pitchFamily="18" charset="0"/>
              </a:rPr>
              <a:t>pn</a:t>
            </a:r>
            <a:r>
              <a:rPr lang="en-US" sz="1400" dirty="0" smtClean="0">
                <a:latin typeface="Times New Roman" panose="02020603050405020304" pitchFamily="18" charset="0"/>
                <a:cs typeface="Times New Roman" panose="02020603050405020304" pitchFamily="18" charset="0"/>
              </a:rPr>
              <a:t>-junction with forward bias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343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Operation a </a:t>
            </a:r>
            <a:r>
              <a:rPr lang="en-US" dirty="0" err="1" smtClean="0"/>
              <a:t>pn</a:t>
            </a:r>
            <a:r>
              <a:rPr lang="en-US" dirty="0" smtClean="0"/>
              <a:t>-junction with reverse bias</a:t>
            </a:r>
            <a:endParaRPr lang="en-US" dirty="0"/>
          </a:p>
        </p:txBody>
      </p:sp>
      <p:sp>
        <p:nvSpPr>
          <p:cNvPr id="4" name="Textfeld 3"/>
          <p:cNvSpPr txBox="1"/>
          <p:nvPr/>
        </p:nvSpPr>
        <p:spPr>
          <a:xfrm>
            <a:off x="720000" y="1260000"/>
            <a:ext cx="4824535" cy="3139321"/>
          </a:xfrm>
          <a:prstGeom prst="rect">
            <a:avLst/>
          </a:prstGeom>
          <a:noFill/>
        </p:spPr>
        <p:txBody>
          <a:bodyPr wrap="squar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Applying </a:t>
            </a:r>
            <a:r>
              <a:rPr lang="en-US" dirty="0">
                <a:solidFill>
                  <a:srgbClr val="0000CC"/>
                </a:solidFill>
                <a:latin typeface="Times New Roman" panose="02020603050405020304" pitchFamily="18" charset="0"/>
                <a:cs typeface="Times New Roman" panose="02020603050405020304" pitchFamily="18" charset="0"/>
              </a:rPr>
              <a:t>an external voltage V with the cathode to p and the anode to n e</a:t>
            </a:r>
            <a:r>
              <a:rPr lang="en-US" baseline="30000" dirty="0">
                <a:solidFill>
                  <a:srgbClr val="0000CC"/>
                </a:solidFill>
                <a:latin typeface="Times New Roman" panose="02020603050405020304" pitchFamily="18" charset="0"/>
                <a:cs typeface="Times New Roman" panose="02020603050405020304" pitchFamily="18" charset="0"/>
              </a:rPr>
              <a:t>-</a:t>
            </a:r>
            <a:r>
              <a:rPr lang="en-US" dirty="0">
                <a:solidFill>
                  <a:srgbClr val="0000CC"/>
                </a:solidFill>
                <a:latin typeface="Times New Roman" panose="02020603050405020304" pitchFamily="18" charset="0"/>
                <a:cs typeface="Times New Roman" panose="02020603050405020304" pitchFamily="18" charset="0"/>
              </a:rPr>
              <a:t> and holes are pulled out of the depletion zone. The </a:t>
            </a:r>
            <a:r>
              <a:rPr lang="en-US" b="1" dirty="0">
                <a:solidFill>
                  <a:srgbClr val="0000CC"/>
                </a:solidFill>
                <a:latin typeface="Times New Roman" panose="02020603050405020304" pitchFamily="18" charset="0"/>
                <a:cs typeface="Times New Roman" panose="02020603050405020304" pitchFamily="18" charset="0"/>
              </a:rPr>
              <a:t>depletion zone becomes larger </a:t>
            </a:r>
            <a:r>
              <a:rPr lang="en-US" dirty="0">
                <a:solidFill>
                  <a:srgbClr val="0000CC"/>
                </a:solidFill>
                <a:latin typeface="Times New Roman" panose="02020603050405020304" pitchFamily="18" charset="0"/>
                <a:cs typeface="Times New Roman" panose="02020603050405020304" pitchFamily="18" charset="0"/>
              </a:rPr>
              <a:t>(reverse biasing). </a:t>
            </a:r>
            <a:endParaRPr lang="en-US" dirty="0" smtClean="0">
              <a:solidFill>
                <a:srgbClr val="0000CC"/>
              </a:solidFill>
              <a:latin typeface="Times New Roman" panose="02020603050405020304" pitchFamily="18" charset="0"/>
              <a:cs typeface="Times New Roman" panose="02020603050405020304" pitchFamily="18" charset="0"/>
            </a:endParaRPr>
          </a:p>
          <a:p>
            <a:endParaRPr lang="en-US" b="1" dirty="0">
              <a:solidFill>
                <a:srgbClr val="0000CC"/>
              </a:solidFill>
              <a:latin typeface="Times New Roman" panose="02020603050405020304" pitchFamily="18" charset="0"/>
              <a:cs typeface="Times New Roman" panose="02020603050405020304" pitchFamily="18" charset="0"/>
            </a:endParaRPr>
          </a:p>
          <a:p>
            <a:r>
              <a:rPr lang="en-US" b="1" dirty="0" smtClean="0">
                <a:solidFill>
                  <a:srgbClr val="0000CC"/>
                </a:solidFill>
                <a:latin typeface="Times New Roman" panose="02020603050405020304" pitchFamily="18" charset="0"/>
                <a:cs typeface="Times New Roman" panose="02020603050405020304" pitchFamily="18" charset="0"/>
              </a:rPr>
              <a:t>Consequences</a:t>
            </a:r>
            <a:r>
              <a:rPr lang="en-US" b="1" dirty="0">
                <a:solidFill>
                  <a:srgbClr val="0000CC"/>
                </a:solidFill>
                <a:latin typeface="Times New Roman" panose="02020603050405020304" pitchFamily="18" charset="0"/>
                <a:cs typeface="Times New Roman" panose="02020603050405020304" pitchFamily="18" charset="0"/>
              </a:rPr>
              <a:t>: </a:t>
            </a:r>
            <a:endParaRPr lang="en-US" dirty="0">
              <a:solidFill>
                <a:srgbClr val="0000CC"/>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potential barrier becomes higher by </a:t>
            </a:r>
            <a:r>
              <a:rPr lang="en-US" i="1" dirty="0">
                <a:latin typeface="Times New Roman" panose="02020603050405020304" pitchFamily="18" charset="0"/>
                <a:cs typeface="Times New Roman" panose="02020603050405020304" pitchFamily="18" charset="0"/>
              </a:rPr>
              <a:t>eV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Diffusion across the junction is suppressed.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current across the junction is very small (“leakage current”) </a:t>
            </a:r>
          </a:p>
          <a:p>
            <a:endParaRPr lang="en-US"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6120000" y="1080000"/>
            <a:ext cx="2274982" cy="307777"/>
          </a:xfrm>
          <a:prstGeom prst="rect">
            <a:avLst/>
          </a:prstGeom>
          <a:noFill/>
        </p:spPr>
        <p:txBody>
          <a:bodyPr wrap="none" rtlCol="0">
            <a:spAutoFit/>
          </a:bodyPr>
          <a:lstStyle/>
          <a:p>
            <a:r>
              <a:rPr lang="en-US" sz="1400" dirty="0" err="1" smtClean="0">
                <a:latin typeface="Times New Roman" panose="02020603050405020304" pitchFamily="18" charset="0"/>
                <a:cs typeface="Times New Roman" panose="02020603050405020304" pitchFamily="18" charset="0"/>
              </a:rPr>
              <a:t>pn</a:t>
            </a:r>
            <a:r>
              <a:rPr lang="en-US" sz="1400" dirty="0" smtClean="0">
                <a:latin typeface="Times New Roman" panose="02020603050405020304" pitchFamily="18" charset="0"/>
                <a:cs typeface="Times New Roman" panose="02020603050405020304" pitchFamily="18" charset="0"/>
              </a:rPr>
              <a:t>-junction with reverse bias</a:t>
            </a:r>
            <a:endParaRPr lang="en-US" sz="1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000" y="1620000"/>
            <a:ext cx="3116667" cy="35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5373216"/>
            <a:ext cx="5602816"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FF0000"/>
                </a:solidFill>
                <a:latin typeface="Times New Roman" panose="02020603050405020304" pitchFamily="18" charset="0"/>
                <a:cs typeface="Times New Roman" panose="02020603050405020304" pitchFamily="18" charset="0"/>
              </a:rPr>
              <a:t>This is the way we operate our semiconductor detector!</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661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Width of the depletion zone</a:t>
            </a:r>
            <a:endParaRPr lang="en-US" dirty="0"/>
          </a:p>
        </p:txBody>
      </p:sp>
      <p:sp>
        <p:nvSpPr>
          <p:cNvPr id="4" name="Textfeld 3"/>
          <p:cNvSpPr txBox="1"/>
          <p:nvPr/>
        </p:nvSpPr>
        <p:spPr>
          <a:xfrm>
            <a:off x="720000" y="900000"/>
            <a:ext cx="7172797" cy="923330"/>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Effective doping concentration in typical silicon detector with p</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-n junction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a:t>
            </a:r>
            <a:r>
              <a:rPr lang="en-US" baseline="-25000"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 10</a:t>
            </a:r>
            <a:r>
              <a:rPr lang="en-US" baseline="30000" dirty="0" smtClean="0">
                <a:latin typeface="Times New Roman" panose="02020603050405020304" pitchFamily="18" charset="0"/>
                <a:cs typeface="Times New Roman" panose="02020603050405020304" pitchFamily="18" charset="0"/>
              </a:rPr>
              <a:t>15</a:t>
            </a:r>
            <a:r>
              <a:rPr lang="en-US" dirty="0" smtClean="0">
                <a:latin typeface="Times New Roman" panose="02020603050405020304" pitchFamily="18" charset="0"/>
                <a:cs typeface="Times New Roman" panose="02020603050405020304" pitchFamily="18" charset="0"/>
              </a:rPr>
              <a:t> cm</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in p</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region</a:t>
            </a:r>
          </a:p>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N</a:t>
            </a:r>
            <a:r>
              <a:rPr lang="en-US" baseline="-25000" dirty="0" err="1" smtClean="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 = 10</a:t>
            </a:r>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 cm</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in n bulk</a:t>
            </a:r>
          </a:p>
        </p:txBody>
      </p:sp>
      <p:sp>
        <p:nvSpPr>
          <p:cNvPr id="5" name="Textfeld 4"/>
          <p:cNvSpPr txBox="1"/>
          <p:nvPr/>
        </p:nvSpPr>
        <p:spPr>
          <a:xfrm>
            <a:off x="1440000" y="1868631"/>
            <a:ext cx="2646878" cy="1046440"/>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without external voltage:</a:t>
            </a:r>
            <a:endParaRPr lang="en-US"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W</a:t>
            </a:r>
            <a:r>
              <a:rPr lang="en-US" baseline="-25000" dirty="0" err="1" smtClean="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 = 0.02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a:t>
            </a:r>
          </a:p>
          <a:p>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W</a:t>
            </a:r>
            <a:r>
              <a:rPr lang="de-DE" baseline="-25000" dirty="0" err="1" smtClean="0">
                <a:latin typeface="Times New Roman" panose="02020603050405020304" pitchFamily="18" charset="0"/>
                <a:cs typeface="Times New Roman" panose="02020603050405020304" pitchFamily="18" charset="0"/>
              </a:rPr>
              <a:t>n</a:t>
            </a:r>
            <a:r>
              <a:rPr lang="de-DE" dirty="0" smtClean="0">
                <a:latin typeface="Times New Roman" panose="02020603050405020304" pitchFamily="18" charset="0"/>
                <a:cs typeface="Times New Roman" panose="02020603050405020304" pitchFamily="18" charset="0"/>
              </a:rPr>
              <a:t> = 23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a:t>
            </a:r>
            <a:endParaRPr lang="en-US"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1440000" y="3068960"/>
            <a:ext cx="4188326" cy="1046440"/>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Applying a reverse bias voltage of 100 V:</a:t>
            </a:r>
            <a:endParaRPr lang="en-US"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W</a:t>
            </a:r>
            <a:r>
              <a:rPr lang="en-US" baseline="-25000" dirty="0" err="1" smtClean="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 = 0.4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a:t>
            </a:r>
          </a:p>
          <a:p>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W</a:t>
            </a:r>
            <a:r>
              <a:rPr lang="de-DE" baseline="-25000" dirty="0" err="1" smtClean="0">
                <a:latin typeface="Times New Roman" panose="02020603050405020304" pitchFamily="18" charset="0"/>
                <a:cs typeface="Times New Roman" panose="02020603050405020304" pitchFamily="18" charset="0"/>
              </a:rPr>
              <a:t>n</a:t>
            </a:r>
            <a:r>
              <a:rPr lang="de-DE" dirty="0" smtClean="0">
                <a:latin typeface="Times New Roman" panose="02020603050405020304" pitchFamily="18" charset="0"/>
                <a:cs typeface="Times New Roman" panose="02020603050405020304" pitchFamily="18" charset="0"/>
              </a:rPr>
              <a:t> = 363 </a:t>
            </a:r>
            <a:r>
              <a:rPr lang="el-GR" dirty="0" smtClean="0">
                <a:latin typeface="Times New Roman" panose="02020603050405020304" pitchFamily="18" charset="0"/>
                <a:cs typeface="Times New Roman" panose="02020603050405020304" pitchFamily="18" charset="0"/>
              </a:rPr>
              <a:t>μ</a:t>
            </a:r>
            <a:r>
              <a:rPr lang="de-DE" dirty="0" smtClean="0">
                <a:latin typeface="Times New Roman" panose="02020603050405020304" pitchFamily="18" charset="0"/>
                <a:cs typeface="Times New Roman" panose="02020603050405020304" pitchFamily="18" charset="0"/>
              </a:rPr>
              <a:t>m</a:t>
            </a:r>
            <a:endParaRPr lang="en-US"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720000" y="4437112"/>
            <a:ext cx="335579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Width of depletion zone in n bulk:</a:t>
            </a:r>
            <a:endParaRPr lang="en-US"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2" y="1335598"/>
            <a:ext cx="2509524" cy="240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078332"/>
            <a:ext cx="7698572" cy="85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45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Current-voltage characteristics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0" y="1080000"/>
            <a:ext cx="7747143" cy="49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1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Reverse current</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0" y="1080000"/>
            <a:ext cx="8556667" cy="483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93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Detector capacitance and full depletion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080000"/>
            <a:ext cx="7698572" cy="468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41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Compound semiconductors</a:t>
            </a:r>
            <a:endParaRPr lang="en-US" dirty="0"/>
          </a:p>
        </p:txBody>
      </p:sp>
      <p:sp>
        <p:nvSpPr>
          <p:cNvPr id="4" name="Textfeld 3"/>
          <p:cNvSpPr txBox="1"/>
          <p:nvPr/>
        </p:nvSpPr>
        <p:spPr>
          <a:xfrm>
            <a:off x="720000" y="1260000"/>
            <a:ext cx="4932120" cy="449353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latin typeface="Times New Roman" panose="02020603050405020304" pitchFamily="18" charset="0"/>
                <a:cs typeface="Times New Roman" panose="02020603050405020304" pitchFamily="18" charset="0"/>
              </a:rPr>
              <a:t>Compound semiconductors consist of</a:t>
            </a:r>
            <a:endParaRPr lang="en-US" sz="1400" dirty="0" smtClean="0">
              <a:solidFill>
                <a:srgbClr val="0000CC"/>
              </a:solidFill>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two (binary semiconductors) or</a:t>
            </a:r>
          </a:p>
          <a:p>
            <a:r>
              <a:rPr lang="en-US" sz="1400" dirty="0">
                <a:latin typeface="Times New Roman"/>
                <a:cs typeface="Times New Roman"/>
              </a:rPr>
              <a:t> </a:t>
            </a:r>
            <a:r>
              <a:rPr lang="en-US" sz="1400" dirty="0" smtClean="0">
                <a:latin typeface="Times New Roman"/>
                <a:cs typeface="Times New Roman"/>
              </a:rPr>
              <a:t>      ● more than two</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Depending on the column in the periodic system of elements one differentiates between</a:t>
            </a:r>
            <a:endParaRPr lang="en-US" sz="1400" dirty="0" smtClean="0">
              <a:solidFill>
                <a:srgbClr val="0000CC"/>
              </a:solidFill>
              <a:latin typeface="Times New Roman"/>
              <a:cs typeface="Times New Roman"/>
            </a:endParaRPr>
          </a:p>
          <a:p>
            <a:r>
              <a:rPr lang="en-US" sz="1400" dirty="0">
                <a:latin typeface="Times New Roman"/>
                <a:cs typeface="Times New Roman"/>
              </a:rPr>
              <a:t> </a:t>
            </a:r>
            <a:r>
              <a:rPr lang="en-US" sz="1400" dirty="0" smtClean="0">
                <a:latin typeface="Times New Roman"/>
                <a:cs typeface="Times New Roman"/>
              </a:rPr>
              <a:t>      ● IV – IV – (e.g. </a:t>
            </a:r>
            <a:r>
              <a:rPr lang="en-US" sz="1400" dirty="0" err="1" smtClean="0">
                <a:latin typeface="Times New Roman"/>
                <a:cs typeface="Times New Roman"/>
              </a:rPr>
              <a:t>SiGe</a:t>
            </a:r>
            <a:r>
              <a:rPr lang="en-US" sz="1400" dirty="0" smtClean="0">
                <a:latin typeface="Times New Roman"/>
                <a:cs typeface="Times New Roman"/>
              </a:rPr>
              <a:t>, </a:t>
            </a:r>
            <a:r>
              <a:rPr lang="en-US" sz="1400" dirty="0" err="1" smtClean="0">
                <a:latin typeface="Times New Roman"/>
                <a:cs typeface="Times New Roman"/>
              </a:rPr>
              <a:t>SiC</a:t>
            </a:r>
            <a:r>
              <a:rPr lang="en-US" sz="1400" dirty="0" smtClean="0">
                <a:latin typeface="Times New Roman"/>
                <a:cs typeface="Times New Roman"/>
              </a:rPr>
              <a:t>),</a:t>
            </a:r>
          </a:p>
          <a:p>
            <a:r>
              <a:rPr lang="en-US" sz="1400" dirty="0">
                <a:latin typeface="Times New Roman"/>
                <a:cs typeface="Times New Roman"/>
              </a:rPr>
              <a:t> </a:t>
            </a:r>
            <a:r>
              <a:rPr lang="en-US" sz="1400" dirty="0" smtClean="0">
                <a:latin typeface="Times New Roman"/>
                <a:cs typeface="Times New Roman"/>
              </a:rPr>
              <a:t>      ● III – V – (e.g. GaAs)</a:t>
            </a:r>
          </a:p>
          <a:p>
            <a:r>
              <a:rPr lang="en-US" sz="1400" dirty="0">
                <a:latin typeface="Times New Roman"/>
                <a:cs typeface="Times New Roman"/>
              </a:rPr>
              <a:t> </a:t>
            </a:r>
            <a:r>
              <a:rPr lang="en-US" sz="1400" dirty="0" smtClean="0">
                <a:latin typeface="Times New Roman"/>
                <a:cs typeface="Times New Roman"/>
              </a:rPr>
              <a:t>      ● II – VI compounds (</a:t>
            </a:r>
            <a:r>
              <a:rPr lang="en-US" sz="1400" dirty="0" err="1" smtClean="0">
                <a:latin typeface="Times New Roman"/>
                <a:cs typeface="Times New Roman"/>
              </a:rPr>
              <a:t>CdTe</a:t>
            </a:r>
            <a:r>
              <a:rPr lang="en-US" sz="1400" dirty="0" smtClean="0">
                <a:latin typeface="Times New Roman"/>
                <a:cs typeface="Times New Roman"/>
              </a:rPr>
              <a:t>, </a:t>
            </a:r>
            <a:r>
              <a:rPr lang="en-US" sz="1400" dirty="0" err="1" smtClean="0">
                <a:latin typeface="Times New Roman"/>
                <a:cs typeface="Times New Roman"/>
              </a:rPr>
              <a:t>ZnSe</a:t>
            </a:r>
            <a:r>
              <a:rPr lang="en-US" sz="1400" dirty="0" smtClean="0">
                <a:latin typeface="Times New Roman"/>
                <a:cs typeface="Times New Roman"/>
              </a:rPr>
              <a:t>)</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important III – V compounds:</a:t>
            </a:r>
          </a:p>
          <a:p>
            <a:r>
              <a:rPr lang="en-US" sz="1400" dirty="0">
                <a:latin typeface="Times New Roman"/>
                <a:cs typeface="Times New Roman"/>
              </a:rPr>
              <a:t> </a:t>
            </a:r>
            <a:r>
              <a:rPr lang="en-US" sz="1400" dirty="0" smtClean="0">
                <a:latin typeface="Times New Roman"/>
                <a:cs typeface="Times New Roman"/>
              </a:rPr>
              <a:t>     ● </a:t>
            </a:r>
            <a:r>
              <a:rPr lang="en-US" sz="1400" b="1" dirty="0" smtClean="0">
                <a:latin typeface="Times New Roman"/>
                <a:cs typeface="Times New Roman"/>
              </a:rPr>
              <a:t>GaAs:</a:t>
            </a:r>
            <a:r>
              <a:rPr lang="en-US" sz="1400" dirty="0" smtClean="0">
                <a:latin typeface="Times New Roman"/>
                <a:cs typeface="Times New Roman"/>
              </a:rPr>
              <a:t> faster and probably more radiation resistant than Si.       </a:t>
            </a:r>
          </a:p>
          <a:p>
            <a:r>
              <a:rPr lang="en-US" sz="1400" dirty="0">
                <a:latin typeface="Times New Roman"/>
                <a:cs typeface="Times New Roman"/>
              </a:rPr>
              <a:t> </a:t>
            </a:r>
            <a:r>
              <a:rPr lang="en-US" sz="1400" dirty="0" smtClean="0">
                <a:latin typeface="Times New Roman"/>
                <a:cs typeface="Times New Roman"/>
              </a:rPr>
              <a:t>        Drawback is less experience in industry and higher costs.</a:t>
            </a:r>
          </a:p>
          <a:p>
            <a:r>
              <a:rPr lang="en-US" sz="1400" dirty="0">
                <a:latin typeface="Times New Roman"/>
                <a:cs typeface="Times New Roman"/>
              </a:rPr>
              <a:t> </a:t>
            </a:r>
            <a:r>
              <a:rPr lang="en-US" sz="1400" dirty="0" smtClean="0">
                <a:latin typeface="Times New Roman"/>
                <a:cs typeface="Times New Roman"/>
              </a:rPr>
              <a:t>     ● </a:t>
            </a:r>
            <a:r>
              <a:rPr lang="en-US" sz="1400" dirty="0" err="1" smtClean="0">
                <a:latin typeface="Times New Roman"/>
                <a:cs typeface="Times New Roman"/>
              </a:rPr>
              <a:t>GaP</a:t>
            </a:r>
            <a:r>
              <a:rPr lang="en-US" sz="1400" dirty="0" smtClean="0">
                <a:latin typeface="Times New Roman"/>
                <a:cs typeface="Times New Roman"/>
              </a:rPr>
              <a:t>, </a:t>
            </a:r>
            <a:r>
              <a:rPr lang="en-US" sz="1400" dirty="0" err="1" smtClean="0">
                <a:latin typeface="Times New Roman"/>
                <a:cs typeface="Times New Roman"/>
              </a:rPr>
              <a:t>GaSb</a:t>
            </a:r>
            <a:r>
              <a:rPr lang="en-US" sz="1400" dirty="0" smtClean="0">
                <a:latin typeface="Times New Roman"/>
                <a:cs typeface="Times New Roman"/>
              </a:rPr>
              <a:t>, </a:t>
            </a:r>
            <a:r>
              <a:rPr lang="en-US" sz="1400" dirty="0" err="1" smtClean="0">
                <a:latin typeface="Times New Roman"/>
                <a:cs typeface="Times New Roman"/>
              </a:rPr>
              <a:t>InP</a:t>
            </a:r>
            <a:r>
              <a:rPr lang="en-US" sz="1400" dirty="0" smtClean="0">
                <a:latin typeface="Times New Roman"/>
                <a:cs typeface="Times New Roman"/>
              </a:rPr>
              <a:t>, </a:t>
            </a:r>
            <a:r>
              <a:rPr lang="en-US" sz="1400" dirty="0" err="1" smtClean="0">
                <a:latin typeface="Times New Roman"/>
                <a:cs typeface="Times New Roman"/>
              </a:rPr>
              <a:t>InAs</a:t>
            </a:r>
            <a:r>
              <a:rPr lang="en-US" sz="1400" dirty="0" smtClean="0">
                <a:latin typeface="Times New Roman"/>
                <a:cs typeface="Times New Roman"/>
              </a:rPr>
              <a:t>, </a:t>
            </a:r>
            <a:r>
              <a:rPr lang="en-US" sz="1400" dirty="0" err="1" smtClean="0">
                <a:latin typeface="Times New Roman"/>
                <a:cs typeface="Times New Roman"/>
              </a:rPr>
              <a:t>InSb</a:t>
            </a:r>
            <a:r>
              <a:rPr lang="en-US" sz="1400" dirty="0" smtClean="0">
                <a:latin typeface="Times New Roman"/>
                <a:cs typeface="Times New Roman"/>
              </a:rPr>
              <a:t>, </a:t>
            </a:r>
            <a:r>
              <a:rPr lang="en-US" sz="1400" dirty="0" err="1" smtClean="0">
                <a:latin typeface="Times New Roman"/>
                <a:cs typeface="Times New Roman"/>
              </a:rPr>
              <a:t>InAIP</a:t>
            </a:r>
            <a:endParaRPr lang="en-US" sz="1400" dirty="0" smtClean="0">
              <a:latin typeface="Times New Roman"/>
              <a:cs typeface="Times New Roman"/>
            </a:endParaRPr>
          </a:p>
          <a:p>
            <a:endParaRPr lang="en-US" sz="1400" dirty="0">
              <a:latin typeface="Times New Roman"/>
              <a:cs typeface="Times New Roman"/>
            </a:endParaRPr>
          </a:p>
          <a:p>
            <a:pPr marL="285750" indent="-285750">
              <a:buFont typeface="Wingdings" panose="05000000000000000000" pitchFamily="2" charset="2"/>
              <a:buChar char="Ø"/>
            </a:pPr>
            <a:r>
              <a:rPr lang="en-US" dirty="0" smtClean="0">
                <a:solidFill>
                  <a:srgbClr val="0000CC"/>
                </a:solidFill>
                <a:latin typeface="Times New Roman"/>
                <a:cs typeface="Times New Roman"/>
              </a:rPr>
              <a:t>important II – VI compounds:</a:t>
            </a:r>
          </a:p>
          <a:p>
            <a:r>
              <a:rPr lang="en-US" sz="1400" dirty="0">
                <a:latin typeface="Times New Roman"/>
                <a:cs typeface="Times New Roman"/>
              </a:rPr>
              <a:t> </a:t>
            </a:r>
            <a:r>
              <a:rPr lang="en-US" sz="1400" dirty="0" smtClean="0">
                <a:latin typeface="Times New Roman"/>
                <a:cs typeface="Times New Roman"/>
              </a:rPr>
              <a:t>     ● </a:t>
            </a:r>
            <a:r>
              <a:rPr lang="en-US" sz="1400" b="1" dirty="0" err="1" smtClean="0">
                <a:latin typeface="Times New Roman"/>
                <a:cs typeface="Times New Roman"/>
              </a:rPr>
              <a:t>CdTe</a:t>
            </a:r>
            <a:r>
              <a:rPr lang="en-US" sz="1400" b="1" dirty="0" smtClean="0">
                <a:latin typeface="Times New Roman"/>
                <a:cs typeface="Times New Roman"/>
              </a:rPr>
              <a:t>:</a:t>
            </a:r>
            <a:r>
              <a:rPr lang="en-US" sz="1400" dirty="0" smtClean="0">
                <a:latin typeface="Times New Roman"/>
                <a:cs typeface="Times New Roman"/>
              </a:rPr>
              <a:t> high atomic number (48 + 52) hence very efficient to </a:t>
            </a:r>
          </a:p>
          <a:p>
            <a:r>
              <a:rPr lang="en-US" sz="1400" dirty="0">
                <a:latin typeface="Times New Roman"/>
                <a:cs typeface="Times New Roman"/>
              </a:rPr>
              <a:t> </a:t>
            </a:r>
            <a:r>
              <a:rPr lang="en-US" sz="1400" dirty="0" smtClean="0">
                <a:latin typeface="Times New Roman"/>
                <a:cs typeface="Times New Roman"/>
              </a:rPr>
              <a:t>        detect photons.</a:t>
            </a:r>
          </a:p>
          <a:p>
            <a:r>
              <a:rPr lang="en-US" sz="1400" dirty="0">
                <a:latin typeface="Times New Roman"/>
                <a:cs typeface="Times New Roman"/>
              </a:rPr>
              <a:t> </a:t>
            </a:r>
            <a:r>
              <a:rPr lang="en-US" sz="1400" dirty="0" smtClean="0">
                <a:latin typeface="Times New Roman"/>
                <a:cs typeface="Times New Roman"/>
              </a:rPr>
              <a:t>     ● </a:t>
            </a:r>
            <a:r>
              <a:rPr lang="en-US" sz="1400" dirty="0" err="1" smtClean="0">
                <a:latin typeface="Times New Roman"/>
                <a:cs typeface="Times New Roman"/>
              </a:rPr>
              <a:t>ZnS</a:t>
            </a:r>
            <a:r>
              <a:rPr lang="en-US" sz="1400" dirty="0" smtClean="0">
                <a:latin typeface="Times New Roman"/>
                <a:cs typeface="Times New Roman"/>
              </a:rPr>
              <a:t>, </a:t>
            </a:r>
            <a:r>
              <a:rPr lang="en-US" sz="1400" dirty="0" err="1" smtClean="0">
                <a:latin typeface="Times New Roman"/>
                <a:cs typeface="Times New Roman"/>
              </a:rPr>
              <a:t>ZnSe</a:t>
            </a:r>
            <a:r>
              <a:rPr lang="en-US" sz="1400" dirty="0" smtClean="0">
                <a:latin typeface="Times New Roman"/>
                <a:cs typeface="Times New Roman"/>
              </a:rPr>
              <a:t>, </a:t>
            </a:r>
            <a:r>
              <a:rPr lang="en-US" sz="1400" dirty="0" err="1" smtClean="0">
                <a:latin typeface="Times New Roman"/>
                <a:cs typeface="Times New Roman"/>
              </a:rPr>
              <a:t>ZnTe</a:t>
            </a:r>
            <a:r>
              <a:rPr lang="en-US" sz="1400" dirty="0" smtClean="0">
                <a:latin typeface="Times New Roman"/>
                <a:cs typeface="Times New Roman"/>
              </a:rPr>
              <a:t>, </a:t>
            </a:r>
            <a:r>
              <a:rPr lang="en-US" sz="1400" dirty="0" err="1" smtClean="0">
                <a:latin typeface="Times New Roman"/>
                <a:cs typeface="Times New Roman"/>
              </a:rPr>
              <a:t>CdS</a:t>
            </a:r>
            <a:r>
              <a:rPr lang="en-US" sz="1400" dirty="0" smtClean="0">
                <a:latin typeface="Times New Roman"/>
                <a:cs typeface="Times New Roman"/>
              </a:rPr>
              <a:t>, Cd</a:t>
            </a:r>
            <a:r>
              <a:rPr lang="en-US" sz="1400" baseline="-25000" dirty="0" smtClean="0">
                <a:latin typeface="Times New Roman"/>
                <a:cs typeface="Times New Roman"/>
              </a:rPr>
              <a:t>1-x</a:t>
            </a:r>
            <a:r>
              <a:rPr lang="en-US" sz="1400" dirty="0" smtClean="0">
                <a:latin typeface="Times New Roman"/>
                <a:cs typeface="Times New Roman"/>
              </a:rPr>
              <a:t>Zn</a:t>
            </a:r>
            <a:r>
              <a:rPr lang="en-US" sz="1400" baseline="-25000" dirty="0" smtClean="0">
                <a:latin typeface="Times New Roman"/>
                <a:cs typeface="Times New Roman"/>
              </a:rPr>
              <a:t>x</a:t>
            </a:r>
            <a:r>
              <a:rPr lang="en-US" sz="1400" dirty="0" smtClean="0">
                <a:latin typeface="Times New Roman"/>
                <a:cs typeface="Times New Roman"/>
              </a:rPr>
              <a:t>Te, Cd</a:t>
            </a:r>
            <a:r>
              <a:rPr lang="en-US" sz="1400" baseline="-25000" dirty="0" smtClean="0">
                <a:latin typeface="Times New Roman"/>
                <a:cs typeface="Times New Roman"/>
              </a:rPr>
              <a:t>1-x</a:t>
            </a:r>
            <a:r>
              <a:rPr lang="en-US" sz="1400" dirty="0" smtClean="0">
                <a:latin typeface="Times New Roman"/>
                <a:cs typeface="Times New Roman"/>
              </a:rPr>
              <a:t>Zn</a:t>
            </a:r>
            <a:r>
              <a:rPr lang="en-US" sz="1400" baseline="-25000" dirty="0" smtClean="0">
                <a:latin typeface="Times New Roman"/>
                <a:cs typeface="Times New Roman"/>
              </a:rPr>
              <a:t>x</a:t>
            </a:r>
            <a:r>
              <a:rPr lang="en-US" sz="1400" dirty="0" smtClean="0">
                <a:latin typeface="Times New Roman"/>
                <a:cs typeface="Times New Roman"/>
              </a:rPr>
              <a:t>Se </a:t>
            </a:r>
            <a:endParaRPr lang="en-US" sz="14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68760"/>
            <a:ext cx="3350000" cy="34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956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Full depletion voltage</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80000"/>
            <a:ext cx="8111429" cy="47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94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Measurements</a:t>
            </a:r>
            <a:r>
              <a:rPr lang="de-DE" dirty="0" smtClean="0"/>
              <a:t> </a:t>
            </a:r>
            <a:r>
              <a:rPr lang="de-DE" dirty="0" err="1" smtClean="0"/>
              <a:t>with</a:t>
            </a:r>
            <a:r>
              <a:rPr lang="de-DE" dirty="0" smtClean="0"/>
              <a:t> Si-</a:t>
            </a:r>
            <a:r>
              <a:rPr lang="de-DE" smtClean="0"/>
              <a:t>detectors</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3210858"/>
            <a:ext cx="2561905" cy="15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817762"/>
            <a:ext cx="17145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4809899"/>
            <a:ext cx="4091429" cy="15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30324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30" y="3303240"/>
            <a:ext cx="25431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D:\web-docs\TELEKOLLEG\KERN\IMAGES\Siliziumzaehl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00" y="1103387"/>
            <a:ext cx="203835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913" y="590072"/>
            <a:ext cx="269367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007971" y="692696"/>
            <a:ext cx="971741" cy="307777"/>
          </a:xfrm>
          <a:prstGeom prst="rect">
            <a:avLst/>
          </a:prstGeom>
          <a:noFill/>
        </p:spPr>
        <p:txBody>
          <a:bodyPr wrap="none" rtlCol="0">
            <a:spAutoFit/>
          </a:bodyPr>
          <a:lstStyle/>
          <a:p>
            <a:r>
              <a:rPr lang="de-DE" sz="1400" dirty="0" smtClean="0">
                <a:latin typeface="Times New Roman" panose="02020603050405020304" pitchFamily="18" charset="0"/>
                <a:cs typeface="Times New Roman" panose="02020603050405020304" pitchFamily="18" charset="0"/>
              </a:rPr>
              <a:t>Si-</a:t>
            </a:r>
            <a:r>
              <a:rPr lang="de-DE" sz="1400" dirty="0" err="1" smtClean="0">
                <a:latin typeface="Times New Roman" panose="02020603050405020304" pitchFamily="18" charset="0"/>
                <a:cs typeface="Times New Roman" panose="02020603050405020304" pitchFamily="18" charset="0"/>
              </a:rPr>
              <a:t>detector</a:t>
            </a:r>
            <a:endParaRPr lang="de-DE" sz="14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2771800" y="1465039"/>
            <a:ext cx="2044149" cy="307777"/>
          </a:xfrm>
          <a:prstGeom prst="rect">
            <a:avLst/>
          </a:prstGeom>
          <a:noFill/>
        </p:spPr>
        <p:txBody>
          <a:bodyPr wrap="none" rtlCol="0">
            <a:spAutoFit/>
          </a:bodyPr>
          <a:lstStyle/>
          <a:p>
            <a:r>
              <a:rPr lang="de-DE" sz="1400" dirty="0" smtClean="0">
                <a:latin typeface="Times New Roman" panose="02020603050405020304" pitchFamily="18" charset="0"/>
                <a:cs typeface="Times New Roman" panose="02020603050405020304" pitchFamily="18" charset="0"/>
              </a:rPr>
              <a:t>Si-</a:t>
            </a:r>
            <a:r>
              <a:rPr lang="de-DE" sz="1400" dirty="0" err="1" smtClean="0">
                <a:latin typeface="Times New Roman" panose="02020603050405020304" pitchFamily="18" charset="0"/>
                <a:cs typeface="Times New Roman" panose="02020603050405020304" pitchFamily="18" charset="0"/>
              </a:rPr>
              <a:t>detector</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with</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slit</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cover</a:t>
            </a:r>
            <a:endParaRPr lang="de-DE" sz="14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539552" y="2852936"/>
            <a:ext cx="3493200" cy="307777"/>
          </a:xfrm>
          <a:prstGeom prst="rect">
            <a:avLst/>
          </a:prstGeom>
          <a:noFill/>
        </p:spPr>
        <p:txBody>
          <a:bodyPr wrap="none" rtlCol="0">
            <a:spAutoFit/>
          </a:bodyPr>
          <a:lstStyle/>
          <a:p>
            <a:r>
              <a:rPr lang="de-DE" sz="1400" dirty="0" err="1" smtClean="0">
                <a:solidFill>
                  <a:srgbClr val="0000CC"/>
                </a:solidFill>
                <a:latin typeface="Times New Roman" panose="02020603050405020304" pitchFamily="18" charset="0"/>
                <a:cs typeface="Times New Roman" panose="02020603050405020304" pitchFamily="18" charset="0"/>
              </a:rPr>
              <a:t>Energy</a:t>
            </a:r>
            <a:r>
              <a:rPr lang="de-DE" sz="1400" dirty="0" smtClean="0">
                <a:solidFill>
                  <a:srgbClr val="0000CC"/>
                </a:solidFill>
                <a:latin typeface="Times New Roman" panose="02020603050405020304" pitchFamily="18" charset="0"/>
                <a:cs typeface="Times New Roman" panose="02020603050405020304" pitchFamily="18" charset="0"/>
              </a:rPr>
              <a:t> </a:t>
            </a:r>
            <a:r>
              <a:rPr lang="de-DE" sz="1400" dirty="0" err="1" smtClean="0">
                <a:solidFill>
                  <a:srgbClr val="0000CC"/>
                </a:solidFill>
                <a:latin typeface="Times New Roman" panose="02020603050405020304" pitchFamily="18" charset="0"/>
                <a:cs typeface="Times New Roman" panose="02020603050405020304" pitchFamily="18" charset="0"/>
              </a:rPr>
              <a:t>loss</a:t>
            </a:r>
            <a:r>
              <a:rPr lang="de-DE" sz="1400" dirty="0" smtClean="0">
                <a:solidFill>
                  <a:srgbClr val="0000CC"/>
                </a:solidFill>
                <a:latin typeface="Times New Roman" panose="02020603050405020304" pitchFamily="18" charset="0"/>
                <a:cs typeface="Times New Roman" panose="02020603050405020304" pitchFamily="18" charset="0"/>
              </a:rPr>
              <a:t> </a:t>
            </a:r>
            <a:r>
              <a:rPr lang="de-DE" sz="1400" dirty="0" err="1" smtClean="0">
                <a:solidFill>
                  <a:srgbClr val="0000CC"/>
                </a:solidFill>
                <a:latin typeface="Times New Roman" panose="02020603050405020304" pitchFamily="18" charset="0"/>
                <a:cs typeface="Times New Roman" panose="02020603050405020304" pitchFamily="18" charset="0"/>
              </a:rPr>
              <a:t>measurement</a:t>
            </a:r>
            <a:r>
              <a:rPr lang="de-DE" sz="1400" dirty="0" smtClean="0">
                <a:solidFill>
                  <a:srgbClr val="0000CC"/>
                </a:solidFill>
                <a:latin typeface="Times New Roman" panose="02020603050405020304" pitchFamily="18" charset="0"/>
                <a:cs typeface="Times New Roman" panose="02020603050405020304" pitchFamily="18" charset="0"/>
              </a:rPr>
              <a:t> </a:t>
            </a:r>
            <a:r>
              <a:rPr lang="de-DE" sz="1400" dirty="0" err="1" smtClean="0">
                <a:solidFill>
                  <a:srgbClr val="0000CC"/>
                </a:solidFill>
                <a:latin typeface="Times New Roman" panose="02020603050405020304" pitchFamily="18" charset="0"/>
                <a:cs typeface="Times New Roman" panose="02020603050405020304" pitchFamily="18" charset="0"/>
              </a:rPr>
              <a:t>of</a:t>
            </a:r>
            <a:r>
              <a:rPr lang="de-DE" sz="1400" dirty="0" smtClean="0">
                <a:solidFill>
                  <a:srgbClr val="0000CC"/>
                </a:solidFill>
                <a:latin typeface="Times New Roman" panose="02020603050405020304" pitchFamily="18" charset="0"/>
                <a:cs typeface="Times New Roman" panose="02020603050405020304" pitchFamily="18" charset="0"/>
              </a:rPr>
              <a:t>  </a:t>
            </a:r>
            <a:r>
              <a:rPr lang="el-GR" sz="1400" dirty="0" smtClean="0">
                <a:solidFill>
                  <a:srgbClr val="0000CC"/>
                </a:solidFill>
                <a:latin typeface="Times New Roman"/>
                <a:cs typeface="Times New Roman"/>
              </a:rPr>
              <a:t>α</a:t>
            </a:r>
            <a:r>
              <a:rPr lang="de-DE" sz="1400" dirty="0" smtClean="0">
                <a:solidFill>
                  <a:srgbClr val="0000CC"/>
                </a:solidFill>
                <a:latin typeface="Times New Roman"/>
                <a:cs typeface="Times New Roman"/>
              </a:rPr>
              <a:t>-</a:t>
            </a:r>
            <a:r>
              <a:rPr lang="de-DE" sz="1400" dirty="0" err="1" smtClean="0">
                <a:solidFill>
                  <a:srgbClr val="0000CC"/>
                </a:solidFill>
                <a:latin typeface="Times New Roman"/>
                <a:cs typeface="Times New Roman"/>
              </a:rPr>
              <a:t>particles</a:t>
            </a:r>
            <a:r>
              <a:rPr lang="de-DE" sz="1400" dirty="0" smtClean="0">
                <a:solidFill>
                  <a:srgbClr val="0000CC"/>
                </a:solidFill>
                <a:latin typeface="Times New Roman"/>
                <a:cs typeface="Times New Roman"/>
              </a:rPr>
              <a:t> in </a:t>
            </a:r>
            <a:r>
              <a:rPr lang="de-DE" sz="1400" dirty="0" err="1" smtClean="0">
                <a:solidFill>
                  <a:srgbClr val="0000CC"/>
                </a:solidFill>
                <a:latin typeface="Times New Roman"/>
                <a:cs typeface="Times New Roman"/>
              </a:rPr>
              <a:t>air</a:t>
            </a:r>
            <a:endParaRPr lang="de-DE" sz="14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3028075" y="5528265"/>
            <a:ext cx="391797" cy="276999"/>
          </a:xfrm>
          <a:prstGeom prst="rect">
            <a:avLst/>
          </a:prstGeom>
          <a:noFill/>
        </p:spPr>
        <p:txBody>
          <a:bodyPr wrap="square" rtlCol="0">
            <a:spAutoFit/>
          </a:bodyPr>
          <a:lstStyle/>
          <a:p>
            <a:r>
              <a:rPr lang="el-GR" sz="1200" dirty="0" smtClean="0">
                <a:solidFill>
                  <a:schemeClr val="bg1"/>
                </a:solidFill>
                <a:latin typeface="Times New Roman" panose="02020603050405020304" pitchFamily="18" charset="0"/>
                <a:cs typeface="Times New Roman" panose="02020603050405020304" pitchFamily="18" charset="0"/>
              </a:rPr>
              <a:t>Δ</a:t>
            </a:r>
            <a:r>
              <a:rPr lang="de-DE" sz="1200" dirty="0" smtClean="0">
                <a:solidFill>
                  <a:schemeClr val="bg1"/>
                </a:solidFill>
                <a:latin typeface="Times New Roman" panose="02020603050405020304" pitchFamily="18" charset="0"/>
                <a:cs typeface="Times New Roman" panose="02020603050405020304" pitchFamily="18" charset="0"/>
              </a:rPr>
              <a:t>x</a:t>
            </a:r>
            <a:endParaRPr lang="de-DE" sz="1200" dirty="0">
              <a:solidFill>
                <a:schemeClr val="bg1"/>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5940152" y="2708920"/>
            <a:ext cx="1446230"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detector principle</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11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Surface </a:t>
            </a:r>
            <a:r>
              <a:rPr lang="de-DE" dirty="0" err="1" smtClean="0"/>
              <a:t>Barrier</a:t>
            </a:r>
            <a:r>
              <a:rPr lang="de-DE" dirty="0" smtClean="0"/>
              <a:t> </a:t>
            </a:r>
            <a:r>
              <a:rPr lang="de-DE" dirty="0" err="1" smtClean="0"/>
              <a:t>Detectors</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900000"/>
            <a:ext cx="2286000" cy="231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3664729"/>
            <a:ext cx="2116191" cy="213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000" y="2492896"/>
            <a:ext cx="3708400" cy="25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428000" y="1080000"/>
            <a:ext cx="4184031" cy="1323439"/>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Different Fermi </a:t>
            </a:r>
            <a:r>
              <a:rPr lang="de-DE" sz="1600" dirty="0" err="1" smtClean="0">
                <a:latin typeface="Times New Roman" panose="02020603050405020304" pitchFamily="18" charset="0"/>
                <a:cs typeface="Times New Roman" panose="02020603050405020304" pitchFamily="18" charset="0"/>
              </a:rPr>
              <a:t>energies</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adjust</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to</a:t>
            </a:r>
            <a:r>
              <a:rPr lang="de-DE" sz="1600" dirty="0" smtClean="0">
                <a:latin typeface="Times New Roman" panose="02020603050405020304" pitchFamily="18" charset="0"/>
                <a:cs typeface="Times New Roman" panose="02020603050405020304" pitchFamily="18" charset="0"/>
              </a:rPr>
              <a:t> on </a:t>
            </a:r>
            <a:r>
              <a:rPr lang="de-DE" sz="1600" dirty="0" err="1" smtClean="0">
                <a:latin typeface="Times New Roman" panose="02020603050405020304" pitchFamily="18" charset="0"/>
                <a:cs typeface="Times New Roman" panose="02020603050405020304" pitchFamily="18" charset="0"/>
              </a:rPr>
              <a:t>contact</a:t>
            </a:r>
            <a:r>
              <a:rPr lang="de-DE" sz="1600" dirty="0" smtClean="0">
                <a:latin typeface="Times New Roman" panose="02020603050405020304" pitchFamily="18" charset="0"/>
                <a:cs typeface="Times New Roman" panose="02020603050405020304" pitchFamily="18" charset="0"/>
              </a:rPr>
              <a:t>.</a:t>
            </a:r>
          </a:p>
          <a:p>
            <a:r>
              <a:rPr lang="de-DE" sz="1600" dirty="0" err="1" smtClean="0">
                <a:latin typeface="Times New Roman" panose="02020603050405020304" pitchFamily="18" charset="0"/>
                <a:cs typeface="Times New Roman" panose="02020603050405020304" pitchFamily="18" charset="0"/>
              </a:rPr>
              <a:t>Thin</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metal</a:t>
            </a:r>
            <a:r>
              <a:rPr lang="de-DE" sz="1600" dirty="0" smtClean="0">
                <a:latin typeface="Times New Roman" panose="02020603050405020304" pitchFamily="18" charset="0"/>
                <a:cs typeface="Times New Roman" panose="02020603050405020304" pitchFamily="18" charset="0"/>
              </a:rPr>
              <a:t> film on Si </a:t>
            </a:r>
            <a:r>
              <a:rPr lang="de-DE" sz="1600" dirty="0" err="1" smtClean="0">
                <a:latin typeface="Times New Roman" panose="02020603050405020304" pitchFamily="18" charset="0"/>
                <a:cs typeface="Times New Roman" panose="02020603050405020304" pitchFamily="18" charset="0"/>
              </a:rPr>
              <a:t>surface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produces</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space</a:t>
            </a:r>
            <a:endParaRPr lang="de-DE" sz="1600" dirty="0" smtClean="0">
              <a:latin typeface="Times New Roman" panose="02020603050405020304" pitchFamily="18" charset="0"/>
              <a:cs typeface="Times New Roman" panose="02020603050405020304" pitchFamily="18" charset="0"/>
            </a:endParaRPr>
          </a:p>
          <a:p>
            <a:r>
              <a:rPr lang="de-DE" sz="1600" dirty="0" err="1" smtClean="0">
                <a:latin typeface="Times New Roman" panose="02020603050405020304" pitchFamily="18" charset="0"/>
                <a:cs typeface="Times New Roman" panose="02020603050405020304" pitchFamily="18" charset="0"/>
              </a:rPr>
              <a:t>charge</a:t>
            </a:r>
            <a:r>
              <a:rPr lang="de-DE" sz="1600" dirty="0" smtClean="0">
                <a:latin typeface="Times New Roman" panose="02020603050405020304" pitchFamily="18" charset="0"/>
                <a:cs typeface="Times New Roman" panose="02020603050405020304" pitchFamily="18" charset="0"/>
              </a:rPr>
              <a:t>, an </a:t>
            </a:r>
            <a:r>
              <a:rPr lang="de-DE" sz="1600" dirty="0" err="1" smtClean="0">
                <a:latin typeface="Times New Roman" panose="02020603050405020304" pitchFamily="18" charset="0"/>
                <a:cs typeface="Times New Roman" panose="02020603050405020304" pitchFamily="18" charset="0"/>
              </a:rPr>
              <a:t>effective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barrier</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contact</a:t>
            </a:r>
            <a:r>
              <a:rPr lang="de-DE" sz="1600" dirty="0" smtClean="0">
                <a:latin typeface="Times New Roman" panose="02020603050405020304" pitchFamily="18" charset="0"/>
                <a:cs typeface="Times New Roman" panose="02020603050405020304" pitchFamily="18" charset="0"/>
              </a:rPr>
              <a:t> potential)</a:t>
            </a:r>
          </a:p>
          <a:p>
            <a:r>
              <a:rPr lang="de-DE" sz="1600" dirty="0" err="1" smtClean="0">
                <a:latin typeface="Times New Roman" panose="02020603050405020304" pitchFamily="18" charset="0"/>
                <a:cs typeface="Times New Roman" panose="02020603050405020304" pitchFamily="18" charset="0"/>
              </a:rPr>
              <a:t>and</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depleted</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zone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free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of</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carriers</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Apply</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reverse</a:t>
            </a:r>
            <a:endParaRPr lang="de-DE" sz="1600" dirty="0">
              <a:latin typeface="Times New Roman" panose="02020603050405020304" pitchFamily="18" charset="0"/>
              <a:cs typeface="Times New Roman" panose="02020603050405020304" pitchFamily="18" charset="0"/>
            </a:endParaRPr>
          </a:p>
          <a:p>
            <a:r>
              <a:rPr lang="de-DE" sz="1600" dirty="0" err="1" smtClean="0">
                <a:latin typeface="Times New Roman" panose="02020603050405020304" pitchFamily="18" charset="0"/>
                <a:cs typeface="Times New Roman" panose="02020603050405020304" pitchFamily="18" charset="0"/>
              </a:rPr>
              <a:t>bias</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to</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increase</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depletion</a:t>
            </a:r>
            <a:r>
              <a:rPr lang="de-DE" sz="1600" dirty="0" smtClean="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depth</a:t>
            </a:r>
            <a:r>
              <a:rPr lang="de-DE" sz="1600" dirty="0" smtClean="0">
                <a:latin typeface="Times New Roman" panose="02020603050405020304" pitchFamily="18" charset="0"/>
                <a:cs typeface="Times New Roman" panose="02020603050405020304" pitchFamily="18" charset="0"/>
              </a:rPr>
              <a:t>.</a:t>
            </a:r>
            <a:endParaRPr lang="de-DE" sz="16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3950505" y="4923745"/>
            <a:ext cx="1989647" cy="1169551"/>
          </a:xfrm>
          <a:prstGeom prst="rect">
            <a:avLst/>
          </a:prstGeom>
          <a:noFill/>
        </p:spPr>
        <p:txBody>
          <a:bodyPr wrap="none" rtlCol="0">
            <a:spAutoFit/>
          </a:bodyPr>
          <a:lstStyle/>
          <a:p>
            <a:r>
              <a:rPr lang="de-DE" sz="1400" dirty="0" err="1" smtClean="0">
                <a:latin typeface="Times New Roman" panose="02020603050405020304" pitchFamily="18" charset="0"/>
                <a:cs typeface="Times New Roman" panose="02020603050405020304" pitchFamily="18" charset="0"/>
              </a:rPr>
              <a:t>Possible</a:t>
            </a:r>
            <a:r>
              <a:rPr lang="de-DE" sz="1400" dirty="0" smtClean="0">
                <a:latin typeface="Times New Roman" panose="02020603050405020304" pitchFamily="18" charset="0"/>
                <a:cs typeface="Times New Roman" panose="02020603050405020304" pitchFamily="18" charset="0"/>
              </a:rPr>
              <a:t>:</a:t>
            </a:r>
          </a:p>
          <a:p>
            <a:r>
              <a:rPr lang="de-DE" sz="1400" dirty="0" err="1" smtClean="0">
                <a:latin typeface="Times New Roman" panose="02020603050405020304" pitchFamily="18" charset="0"/>
                <a:cs typeface="Times New Roman" panose="02020603050405020304" pitchFamily="18" charset="0"/>
              </a:rPr>
              <a:t>depletion</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depth</a:t>
            </a:r>
            <a:r>
              <a:rPr lang="de-DE" sz="1400" dirty="0" smtClean="0">
                <a:latin typeface="Times New Roman" panose="02020603050405020304" pitchFamily="18" charset="0"/>
                <a:cs typeface="Times New Roman" panose="02020603050405020304" pitchFamily="18" charset="0"/>
              </a:rPr>
              <a:t> ~ 300</a:t>
            </a:r>
            <a:r>
              <a:rPr lang="el-GR" sz="1400" dirty="0" smtClean="0">
                <a:latin typeface="Times New Roman"/>
                <a:cs typeface="Times New Roman"/>
              </a:rPr>
              <a:t>μ</a:t>
            </a:r>
            <a:r>
              <a:rPr lang="de-DE" sz="1400" dirty="0" smtClean="0">
                <a:latin typeface="Times New Roman"/>
                <a:cs typeface="Times New Roman"/>
              </a:rPr>
              <a:t>m</a:t>
            </a:r>
          </a:p>
          <a:p>
            <a:r>
              <a:rPr lang="de-DE" sz="1400" dirty="0" err="1" smtClean="0">
                <a:latin typeface="Times New Roman"/>
                <a:cs typeface="Times New Roman"/>
              </a:rPr>
              <a:t>dead</a:t>
            </a:r>
            <a:r>
              <a:rPr lang="de-DE" sz="1400" dirty="0" smtClean="0">
                <a:latin typeface="Times New Roman"/>
                <a:cs typeface="Times New Roman"/>
              </a:rPr>
              <a:t> </a:t>
            </a:r>
            <a:r>
              <a:rPr lang="de-DE" sz="1400" dirty="0" err="1" smtClean="0">
                <a:latin typeface="Times New Roman"/>
                <a:cs typeface="Times New Roman"/>
              </a:rPr>
              <a:t>layer</a:t>
            </a:r>
            <a:r>
              <a:rPr lang="de-DE" sz="1400" dirty="0" smtClean="0">
                <a:latin typeface="Times New Roman"/>
                <a:cs typeface="Times New Roman"/>
              </a:rPr>
              <a:t> </a:t>
            </a:r>
            <a:r>
              <a:rPr lang="de-DE" sz="1400" dirty="0" err="1" smtClean="0">
                <a:latin typeface="Times New Roman"/>
                <a:cs typeface="Times New Roman"/>
              </a:rPr>
              <a:t>d</a:t>
            </a:r>
            <a:r>
              <a:rPr lang="de-DE" sz="1400" baseline="-25000" dirty="0" err="1" smtClean="0">
                <a:latin typeface="Times New Roman"/>
                <a:cs typeface="Times New Roman"/>
              </a:rPr>
              <a:t>d</a:t>
            </a:r>
            <a:r>
              <a:rPr lang="de-DE" sz="1400" dirty="0" smtClean="0">
                <a:latin typeface="Times New Roman"/>
                <a:cs typeface="Times New Roman"/>
              </a:rPr>
              <a:t> ≤ 1</a:t>
            </a:r>
            <a:r>
              <a:rPr lang="el-GR" sz="1400" dirty="0" smtClean="0">
                <a:latin typeface="Times New Roman"/>
                <a:cs typeface="Times New Roman"/>
              </a:rPr>
              <a:t>μ</a:t>
            </a:r>
            <a:endParaRPr lang="de-DE" sz="1400" dirty="0" smtClean="0">
              <a:latin typeface="Times New Roman"/>
              <a:cs typeface="Times New Roman"/>
            </a:endParaRPr>
          </a:p>
          <a:p>
            <a:r>
              <a:rPr lang="de-DE" sz="1400" dirty="0" smtClean="0">
                <a:latin typeface="Times New Roman"/>
                <a:cs typeface="Times New Roman"/>
              </a:rPr>
              <a:t>V ~ 0.5 V/</a:t>
            </a:r>
            <a:r>
              <a:rPr lang="el-GR" sz="1400" dirty="0" smtClean="0">
                <a:latin typeface="Times New Roman"/>
                <a:cs typeface="Times New Roman"/>
              </a:rPr>
              <a:t>μ</a:t>
            </a:r>
            <a:endParaRPr lang="de-DE" sz="1400" dirty="0" smtClean="0">
              <a:latin typeface="Times New Roman"/>
              <a:cs typeface="Times New Roman"/>
            </a:endParaRPr>
          </a:p>
          <a:p>
            <a:r>
              <a:rPr lang="de-DE" sz="1400" dirty="0" smtClean="0">
                <a:latin typeface="Times New Roman"/>
                <a:cs typeface="Times New Roman"/>
              </a:rPr>
              <a:t>Over-bias </a:t>
            </a:r>
            <a:r>
              <a:rPr lang="de-DE" sz="1400" dirty="0" err="1" smtClean="0">
                <a:latin typeface="Times New Roman"/>
                <a:cs typeface="Times New Roman"/>
              </a:rPr>
              <a:t>reduces</a:t>
            </a:r>
            <a:r>
              <a:rPr lang="de-DE" sz="1400" dirty="0" smtClean="0">
                <a:latin typeface="Times New Roman"/>
                <a:cs typeface="Times New Roman"/>
              </a:rPr>
              <a:t> </a:t>
            </a:r>
            <a:r>
              <a:rPr lang="de-DE" sz="1400" dirty="0" err="1" smtClean="0">
                <a:latin typeface="Times New Roman"/>
                <a:cs typeface="Times New Roman"/>
              </a:rPr>
              <a:t>d</a:t>
            </a:r>
            <a:r>
              <a:rPr lang="de-DE" sz="1400" baseline="-25000" dirty="0" err="1" smtClean="0">
                <a:latin typeface="Times New Roman"/>
                <a:cs typeface="Times New Roman"/>
              </a:rPr>
              <a:t>d</a:t>
            </a:r>
            <a:endParaRPr lang="de-DE" sz="14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130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000" y="1836000"/>
            <a:ext cx="2450142" cy="208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smtClean="0"/>
              <a:t>Principle of </a:t>
            </a:r>
            <a:r>
              <a:rPr lang="en-US" dirty="0" err="1" smtClean="0"/>
              <a:t>microstrip</a:t>
            </a:r>
            <a:r>
              <a:rPr lang="en-US" dirty="0" smtClean="0"/>
              <a:t> detector</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999" y="1404000"/>
            <a:ext cx="2866667" cy="2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500000"/>
            <a:ext cx="2260600" cy="180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000" y="4500000"/>
            <a:ext cx="2225421" cy="179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475656" y="4176000"/>
            <a:ext cx="2449710"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surface of a </a:t>
            </a:r>
            <a:r>
              <a:rPr lang="en-US" sz="1400" dirty="0" err="1" smtClean="0">
                <a:latin typeface="Times New Roman" panose="02020603050405020304" pitchFamily="18" charset="0"/>
                <a:cs typeface="Times New Roman" panose="02020603050405020304" pitchFamily="18" charset="0"/>
              </a:rPr>
              <a:t>Microstrip</a:t>
            </a:r>
            <a:r>
              <a:rPr lang="en-US" sz="1400" dirty="0" smtClean="0">
                <a:latin typeface="Times New Roman" panose="02020603050405020304" pitchFamily="18" charset="0"/>
                <a:cs typeface="Times New Roman" panose="02020603050405020304" pitchFamily="18" charset="0"/>
              </a:rPr>
              <a:t> detector</a:t>
            </a:r>
            <a:endParaRPr lang="en-US" sz="14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4930602" y="4176000"/>
            <a:ext cx="2334819"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b</a:t>
            </a:r>
            <a:r>
              <a:rPr lang="en-US" sz="1400" dirty="0" smtClean="0">
                <a:latin typeface="Times New Roman" panose="02020603050405020304" pitchFamily="18" charset="0"/>
                <a:cs typeface="Times New Roman" panose="02020603050405020304" pitchFamily="18" charset="0"/>
              </a:rPr>
              <a:t>onding pads</a:t>
            </a:r>
            <a:endParaRPr lang="en-US" sz="1400" dirty="0">
              <a:latin typeface="Times New Roman" panose="02020603050405020304" pitchFamily="18" charset="0"/>
              <a:cs typeface="Times New Roman" panose="02020603050405020304" pitchFamily="18" charset="0"/>
            </a:endParaRPr>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00" y="576000"/>
            <a:ext cx="2626667" cy="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77" y="583456"/>
            <a:ext cx="2027143" cy="164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0" y="4176000"/>
            <a:ext cx="9144000" cy="2277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7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Germanium detector</a:t>
            </a:r>
          </a:p>
        </p:txBody>
      </p:sp>
      <p:sp>
        <p:nvSpPr>
          <p:cNvPr id="14339" name="Text Box 41"/>
          <p:cNvSpPr txBox="1">
            <a:spLocks noChangeArrowheads="1"/>
          </p:cNvSpPr>
          <p:nvPr/>
        </p:nvSpPr>
        <p:spPr bwMode="auto">
          <a:xfrm>
            <a:off x="395288" y="877888"/>
            <a:ext cx="4105275"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600" u="sng">
                <a:solidFill>
                  <a:srgbClr val="FF0000"/>
                </a:solidFill>
                <a:latin typeface="Times New Roman" pitchFamily="18" charset="0"/>
              </a:rPr>
              <a:t>Interaction in a Ge crystal:</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0000FF"/>
                </a:solidFill>
                <a:latin typeface="Times New Roman" pitchFamily="18" charset="0"/>
              </a:rPr>
              <a:t>Photo effect</a:t>
            </a:r>
            <a:r>
              <a:rPr lang="en-US" altLang="de-DE" sz="1600">
                <a:solidFill>
                  <a:srgbClr val="000000"/>
                </a:solidFill>
                <a:latin typeface="Times New Roman" pitchFamily="18" charset="0"/>
              </a:rPr>
              <a:t> (low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a:t>
            </a:r>
            <a:r>
              <a:rPr lang="en-US" altLang="de-DE" sz="1600">
                <a:solidFill>
                  <a:srgbClr val="000000"/>
                </a:solidFill>
                <a:latin typeface="Times New Roman" pitchFamily="18" charset="0"/>
              </a:rPr>
              <a:t> 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Compton scattering (medium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a:t>
            </a:r>
            <a:r>
              <a:rPr lang="en-US" altLang="de-DE" sz="1600">
                <a:solidFill>
                  <a:srgbClr val="000000"/>
                </a:solidFill>
                <a:latin typeface="Times New Roman" pitchFamily="18" charset="0"/>
              </a:rPr>
              <a:t>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Pair production 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 (high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energy</a:t>
            </a:r>
            <a:r>
              <a:rPr lang="en-US" altLang="de-DE" sz="1600">
                <a:solidFill>
                  <a:srgbClr val="000000"/>
                </a:solidFill>
                <a:latin typeface="Times New Roman" pitchFamily="18" charset="0"/>
              </a:rPr>
              <a:t>)</a:t>
            </a:r>
            <a:endParaRPr lang="de-DE" altLang="de-DE" sz="1600">
              <a:solidFill>
                <a:srgbClr val="000000"/>
              </a:solidFill>
              <a:latin typeface="Times New Roman" pitchFamily="18" charset="0"/>
            </a:endParaRPr>
          </a:p>
        </p:txBody>
      </p:sp>
      <p:pic>
        <p:nvPicPr>
          <p:cNvPr id="14340" name="Picture 42" descr="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88" y="852488"/>
            <a:ext cx="22209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3" descr="photoeffek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3788"/>
            <a:ext cx="3781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2" name="Object 74"/>
          <p:cNvGraphicFramePr>
            <a:graphicFrameLocks noChangeAspect="1"/>
          </p:cNvGraphicFramePr>
          <p:nvPr/>
        </p:nvGraphicFramePr>
        <p:xfrm>
          <a:off x="6735763" y="3371850"/>
          <a:ext cx="68262" cy="128588"/>
        </p:xfrm>
        <a:graphic>
          <a:graphicData uri="http://schemas.openxmlformats.org/presentationml/2006/ole">
            <mc:AlternateContent xmlns:mc="http://schemas.openxmlformats.org/markup-compatibility/2006">
              <mc:Choice xmlns:v="urn:schemas-microsoft-com:vml" Requires="v">
                <p:oleObj spid="_x0000_s1030"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3371850"/>
                        <a:ext cx="68262" cy="12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0923" name="Text Box 75"/>
          <p:cNvSpPr txBox="1">
            <a:spLocks noChangeArrowheads="1"/>
          </p:cNvSpPr>
          <p:nvPr/>
        </p:nvSpPr>
        <p:spPr bwMode="auto">
          <a:xfrm>
            <a:off x="3924300" y="5157788"/>
            <a:ext cx="5400675" cy="6667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400" b="1" i="1">
                <a:solidFill>
                  <a:srgbClr val="000000"/>
                </a:solidFill>
                <a:latin typeface="Times New Roman" pitchFamily="18" charset="0"/>
              </a:rPr>
              <a:t>Number of electron-hole pairs for 1 MeV,   N</a:t>
            </a:r>
            <a:r>
              <a:rPr lang="en-US" altLang="de-DE" sz="1400" b="1">
                <a:solidFill>
                  <a:srgbClr val="000000"/>
                </a:solidFill>
                <a:latin typeface="Times New Roman" pitchFamily="18" charset="0"/>
              </a:rPr>
              <a:t> = 10</a:t>
            </a:r>
            <a:r>
              <a:rPr lang="en-US" altLang="de-DE" sz="1400" b="1" baseline="30000">
                <a:solidFill>
                  <a:srgbClr val="000000"/>
                </a:solidFill>
                <a:latin typeface="Times New Roman" pitchFamily="18" charset="0"/>
              </a:rPr>
              <a:t>6</a:t>
            </a:r>
            <a:r>
              <a:rPr lang="en-US" altLang="de-DE" sz="1400" b="1">
                <a:solidFill>
                  <a:srgbClr val="000000"/>
                </a:solidFill>
                <a:latin typeface="Times New Roman" pitchFamily="18" charset="0"/>
              </a:rPr>
              <a:t> / 3 = 3 </a:t>
            </a:r>
            <a:r>
              <a:rPr lang="en-US" altLang="de-DE" sz="1400" b="1">
                <a:solidFill>
                  <a:srgbClr val="000000"/>
                </a:solidFill>
                <a:latin typeface="Times New Roman" pitchFamily="18" charset="0"/>
                <a:sym typeface="Symbol" pitchFamily="18" charset="2"/>
              </a:rPr>
              <a:t></a:t>
            </a:r>
            <a:r>
              <a:rPr lang="en-US" altLang="de-DE" sz="1400" b="1">
                <a:solidFill>
                  <a:srgbClr val="000000"/>
                </a:solidFill>
                <a:latin typeface="Times New Roman" pitchFamily="18" charset="0"/>
              </a:rPr>
              <a:t>10</a:t>
            </a:r>
            <a:r>
              <a:rPr lang="en-US" altLang="de-DE" sz="1400" b="1" baseline="30000">
                <a:solidFill>
                  <a:srgbClr val="000000"/>
                </a:solidFill>
                <a:latin typeface="Times New Roman" pitchFamily="18" charset="0"/>
              </a:rPr>
              <a:t>5</a:t>
            </a:r>
            <a:endParaRPr lang="en-US" altLang="de-DE" sz="1400" b="1">
              <a:solidFill>
                <a:srgbClr val="000000"/>
              </a:solidFill>
              <a:latin typeface="Times New Roman" pitchFamily="18" charset="0"/>
            </a:endParaRPr>
          </a:p>
          <a:p>
            <a:pPr eaLnBrk="1" hangingPunct="1">
              <a:spcBef>
                <a:spcPct val="0"/>
              </a:spcBef>
              <a:buClrTx/>
              <a:buFontTx/>
              <a:buNone/>
            </a:pPr>
            <a:endParaRPr lang="en-US" altLang="de-DE" sz="1400" b="1" baseline="30000">
              <a:solidFill>
                <a:srgbClr val="000000"/>
              </a:solidFill>
              <a:latin typeface="Times New Roman" pitchFamily="18" charset="0"/>
            </a:endParaRPr>
          </a:p>
          <a:p>
            <a:pPr eaLnBrk="1" hangingPunct="1">
              <a:spcBef>
                <a:spcPct val="0"/>
              </a:spcBef>
              <a:buClrTx/>
              <a:buFontTx/>
              <a:buNone/>
            </a:pPr>
            <a:r>
              <a:rPr lang="en-US" altLang="de-DE" sz="1400" b="1" i="1">
                <a:solidFill>
                  <a:srgbClr val="000000"/>
                </a:solidFill>
                <a:latin typeface="Times New Roman" pitchFamily="18" charset="0"/>
              </a:rPr>
              <a:t>energy resolution</a:t>
            </a:r>
          </a:p>
        </p:txBody>
      </p:sp>
      <p:graphicFrame>
        <p:nvGraphicFramePr>
          <p:cNvPr id="590924" name="Object 76"/>
          <p:cNvGraphicFramePr>
            <a:graphicFrameLocks noChangeAspect="1"/>
          </p:cNvGraphicFramePr>
          <p:nvPr/>
        </p:nvGraphicFramePr>
        <p:xfrm>
          <a:off x="5364163" y="5499100"/>
          <a:ext cx="2813050" cy="377825"/>
        </p:xfrm>
        <a:graphic>
          <a:graphicData uri="http://schemas.openxmlformats.org/presentationml/2006/ole">
            <mc:AlternateContent xmlns:mc="http://schemas.openxmlformats.org/markup-compatibility/2006">
              <mc:Choice xmlns:v="urn:schemas-microsoft-com:vml" Requires="v">
                <p:oleObj spid="_x0000_s1031" name="Equation" r:id="rId7" imgW="2219400" imgH="247740" progId="Equation.3">
                  <p:embed/>
                </p:oleObj>
              </mc:Choice>
              <mc:Fallback>
                <p:oleObj name="Equation" r:id="rId7" imgW="2219400" imgH="2477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499100"/>
                        <a:ext cx="28130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0" name="Group 45"/>
          <p:cNvGrpSpPr>
            <a:grpSpLocks/>
          </p:cNvGrpSpPr>
          <p:nvPr/>
        </p:nvGrpSpPr>
        <p:grpSpPr bwMode="auto">
          <a:xfrm>
            <a:off x="3667125" y="2438400"/>
            <a:ext cx="2690813" cy="2360613"/>
            <a:chOff x="2310" y="1753"/>
            <a:chExt cx="1695" cy="1487"/>
          </a:xfrm>
        </p:grpSpPr>
        <p:sp>
          <p:nvSpPr>
            <p:cNvPr id="14346" name="Rectangle 46"/>
            <p:cNvSpPr>
              <a:spLocks noChangeAspect="1" noChangeArrowheads="1"/>
            </p:cNvSpPr>
            <p:nvPr/>
          </p:nvSpPr>
          <p:spPr bwMode="auto">
            <a:xfrm>
              <a:off x="2822" y="2009"/>
              <a:ext cx="1161" cy="34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47" name="Rectangle 47"/>
            <p:cNvSpPr>
              <a:spLocks noChangeAspect="1" noChangeArrowheads="1"/>
            </p:cNvSpPr>
            <p:nvPr/>
          </p:nvSpPr>
          <p:spPr bwMode="auto">
            <a:xfrm>
              <a:off x="2819" y="2606"/>
              <a:ext cx="1161" cy="349"/>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grpSp>
          <p:nvGrpSpPr>
            <p:cNvPr id="14348" name="Group 48"/>
            <p:cNvGrpSpPr>
              <a:grpSpLocks noChangeAspect="1"/>
            </p:cNvGrpSpPr>
            <p:nvPr/>
          </p:nvGrpSpPr>
          <p:grpSpPr bwMode="auto">
            <a:xfrm>
              <a:off x="2971" y="2174"/>
              <a:ext cx="255" cy="87"/>
              <a:chOff x="3885" y="852"/>
              <a:chExt cx="426" cy="144"/>
            </a:xfrm>
          </p:grpSpPr>
          <p:sp>
            <p:nvSpPr>
              <p:cNvPr id="14372" name="Oval 49"/>
              <p:cNvSpPr>
                <a:spLocks noChangeAspect="1" noChangeArrowheads="1"/>
              </p:cNvSpPr>
              <p:nvPr/>
            </p:nvSpPr>
            <p:spPr bwMode="auto">
              <a:xfrm>
                <a:off x="3885" y="852"/>
                <a:ext cx="144" cy="144"/>
              </a:xfrm>
              <a:prstGeom prst="ellipse">
                <a:avLst/>
              </a:prstGeom>
              <a:solidFill>
                <a:srgbClr val="BBE0E3"/>
              </a:solidFill>
              <a:ln w="9525">
                <a:solidFill>
                  <a:srgbClr val="BBE0E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73" name="Line 50"/>
              <p:cNvSpPr>
                <a:spLocks noChangeAspect="1" noChangeShapeType="1"/>
              </p:cNvSpPr>
              <p:nvPr/>
            </p:nvSpPr>
            <p:spPr bwMode="auto">
              <a:xfrm>
                <a:off x="4032" y="921"/>
                <a:ext cx="279" cy="0"/>
              </a:xfrm>
              <a:prstGeom prst="line">
                <a:avLst/>
              </a:prstGeom>
              <a:noFill/>
              <a:ln w="28575">
                <a:solidFill>
                  <a:srgbClr val="BBE0E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49" name="Group 51"/>
            <p:cNvGrpSpPr>
              <a:grpSpLocks noChangeAspect="1"/>
            </p:cNvGrpSpPr>
            <p:nvPr/>
          </p:nvGrpSpPr>
          <p:grpSpPr bwMode="auto">
            <a:xfrm>
              <a:off x="3273" y="2050"/>
              <a:ext cx="256" cy="87"/>
              <a:chOff x="3885" y="852"/>
              <a:chExt cx="426" cy="144"/>
            </a:xfrm>
          </p:grpSpPr>
          <p:sp>
            <p:nvSpPr>
              <p:cNvPr id="14370" name="Oval 52"/>
              <p:cNvSpPr>
                <a:spLocks noChangeAspect="1" noChangeArrowheads="1"/>
              </p:cNvSpPr>
              <p:nvPr/>
            </p:nvSpPr>
            <p:spPr bwMode="auto">
              <a:xfrm>
                <a:off x="3885" y="852"/>
                <a:ext cx="144" cy="144"/>
              </a:xfrm>
              <a:prstGeom prst="ellipse">
                <a:avLst/>
              </a:prstGeom>
              <a:solidFill>
                <a:srgbClr val="BBE0E3"/>
              </a:solidFill>
              <a:ln w="9525">
                <a:solidFill>
                  <a:srgbClr val="BBE0E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71" name="Line 53"/>
              <p:cNvSpPr>
                <a:spLocks noChangeAspect="1" noChangeShapeType="1"/>
              </p:cNvSpPr>
              <p:nvPr/>
            </p:nvSpPr>
            <p:spPr bwMode="auto">
              <a:xfrm>
                <a:off x="4032" y="921"/>
                <a:ext cx="279" cy="0"/>
              </a:xfrm>
              <a:prstGeom prst="line">
                <a:avLst/>
              </a:prstGeom>
              <a:noFill/>
              <a:ln w="28575">
                <a:solidFill>
                  <a:srgbClr val="BBE0E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0" name="Group 54"/>
            <p:cNvGrpSpPr>
              <a:grpSpLocks noChangeAspect="1"/>
            </p:cNvGrpSpPr>
            <p:nvPr/>
          </p:nvGrpSpPr>
          <p:grpSpPr bwMode="auto">
            <a:xfrm>
              <a:off x="3731" y="2227"/>
              <a:ext cx="256" cy="86"/>
              <a:chOff x="3885" y="852"/>
              <a:chExt cx="426" cy="144"/>
            </a:xfrm>
          </p:grpSpPr>
          <p:sp>
            <p:nvSpPr>
              <p:cNvPr id="14368" name="Oval 55"/>
              <p:cNvSpPr>
                <a:spLocks noChangeAspect="1" noChangeArrowheads="1"/>
              </p:cNvSpPr>
              <p:nvPr/>
            </p:nvSpPr>
            <p:spPr bwMode="auto">
              <a:xfrm>
                <a:off x="3885" y="852"/>
                <a:ext cx="144" cy="144"/>
              </a:xfrm>
              <a:prstGeom prst="ellipse">
                <a:avLst/>
              </a:prstGeom>
              <a:solidFill>
                <a:srgbClr val="BBE0E3"/>
              </a:solidFill>
              <a:ln w="9525">
                <a:solidFill>
                  <a:srgbClr val="BBE0E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69" name="Line 56"/>
              <p:cNvSpPr>
                <a:spLocks noChangeAspect="1" noChangeShapeType="1"/>
              </p:cNvSpPr>
              <p:nvPr/>
            </p:nvSpPr>
            <p:spPr bwMode="auto">
              <a:xfrm>
                <a:off x="4032" y="921"/>
                <a:ext cx="279" cy="0"/>
              </a:xfrm>
              <a:prstGeom prst="line">
                <a:avLst/>
              </a:prstGeom>
              <a:noFill/>
              <a:ln w="28575">
                <a:solidFill>
                  <a:srgbClr val="BBE0E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1" name="Group 57"/>
            <p:cNvGrpSpPr>
              <a:grpSpLocks noChangeAspect="1"/>
            </p:cNvGrpSpPr>
            <p:nvPr/>
          </p:nvGrpSpPr>
          <p:grpSpPr bwMode="auto">
            <a:xfrm flipH="1">
              <a:off x="2811" y="2855"/>
              <a:ext cx="256" cy="87"/>
              <a:chOff x="3885" y="852"/>
              <a:chExt cx="426" cy="144"/>
            </a:xfrm>
          </p:grpSpPr>
          <p:sp>
            <p:nvSpPr>
              <p:cNvPr id="14366" name="Oval 58"/>
              <p:cNvSpPr>
                <a:spLocks noChangeAspect="1" noChangeArrowheads="1"/>
              </p:cNvSpPr>
              <p:nvPr/>
            </p:nvSpPr>
            <p:spPr bwMode="auto">
              <a:xfrm>
                <a:off x="3885" y="852"/>
                <a:ext cx="144" cy="14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67" name="Line 59"/>
              <p:cNvSpPr>
                <a:spLocks noChangeAspect="1" noChangeShapeType="1"/>
              </p:cNvSpPr>
              <p:nvPr/>
            </p:nvSpPr>
            <p:spPr bwMode="auto">
              <a:xfrm>
                <a:off x="4032" y="921"/>
                <a:ext cx="279"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2" name="Group 60"/>
            <p:cNvGrpSpPr>
              <a:grpSpLocks noChangeAspect="1"/>
            </p:cNvGrpSpPr>
            <p:nvPr/>
          </p:nvGrpSpPr>
          <p:grpSpPr bwMode="auto">
            <a:xfrm flipH="1">
              <a:off x="3109" y="2753"/>
              <a:ext cx="256" cy="87"/>
              <a:chOff x="3885" y="852"/>
              <a:chExt cx="426" cy="144"/>
            </a:xfrm>
          </p:grpSpPr>
          <p:sp>
            <p:nvSpPr>
              <p:cNvPr id="14364" name="Oval 61"/>
              <p:cNvSpPr>
                <a:spLocks noChangeAspect="1" noChangeArrowheads="1"/>
              </p:cNvSpPr>
              <p:nvPr/>
            </p:nvSpPr>
            <p:spPr bwMode="auto">
              <a:xfrm>
                <a:off x="3885" y="852"/>
                <a:ext cx="144" cy="14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65" name="Line 62"/>
              <p:cNvSpPr>
                <a:spLocks noChangeAspect="1" noChangeShapeType="1"/>
              </p:cNvSpPr>
              <p:nvPr/>
            </p:nvSpPr>
            <p:spPr bwMode="auto">
              <a:xfrm>
                <a:off x="4032" y="921"/>
                <a:ext cx="279"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3" name="Group 63"/>
            <p:cNvGrpSpPr>
              <a:grpSpLocks noChangeAspect="1"/>
            </p:cNvGrpSpPr>
            <p:nvPr/>
          </p:nvGrpSpPr>
          <p:grpSpPr bwMode="auto">
            <a:xfrm flipH="1">
              <a:off x="3564" y="2664"/>
              <a:ext cx="256" cy="87"/>
              <a:chOff x="3885" y="852"/>
              <a:chExt cx="426" cy="144"/>
            </a:xfrm>
          </p:grpSpPr>
          <p:sp>
            <p:nvSpPr>
              <p:cNvPr id="14362" name="Oval 64"/>
              <p:cNvSpPr>
                <a:spLocks noChangeAspect="1" noChangeArrowheads="1"/>
              </p:cNvSpPr>
              <p:nvPr/>
            </p:nvSpPr>
            <p:spPr bwMode="auto">
              <a:xfrm>
                <a:off x="3885" y="852"/>
                <a:ext cx="144" cy="14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4363" name="Line 65"/>
              <p:cNvSpPr>
                <a:spLocks noChangeAspect="1" noChangeShapeType="1"/>
              </p:cNvSpPr>
              <p:nvPr/>
            </p:nvSpPr>
            <p:spPr bwMode="auto">
              <a:xfrm>
                <a:off x="4032" y="921"/>
                <a:ext cx="279"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54" name="Line 66"/>
            <p:cNvSpPr>
              <a:spLocks noChangeAspect="1" noChangeShapeType="1"/>
            </p:cNvSpPr>
            <p:nvPr/>
          </p:nvSpPr>
          <p:spPr bwMode="auto">
            <a:xfrm flipV="1">
              <a:off x="3772" y="2303"/>
              <a:ext cx="0" cy="359"/>
            </a:xfrm>
            <a:prstGeom prst="line">
              <a:avLst/>
            </a:prstGeom>
            <a:noFill/>
            <a:ln w="952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67"/>
            <p:cNvSpPr>
              <a:spLocks noChangeAspect="1" noChangeShapeType="1"/>
            </p:cNvSpPr>
            <p:nvPr/>
          </p:nvSpPr>
          <p:spPr bwMode="auto">
            <a:xfrm flipV="1">
              <a:off x="3318" y="2139"/>
              <a:ext cx="0" cy="606"/>
            </a:xfrm>
            <a:prstGeom prst="line">
              <a:avLst/>
            </a:prstGeom>
            <a:noFill/>
            <a:ln w="952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68"/>
            <p:cNvSpPr>
              <a:spLocks noChangeAspect="1" noChangeShapeType="1"/>
            </p:cNvSpPr>
            <p:nvPr/>
          </p:nvSpPr>
          <p:spPr bwMode="auto">
            <a:xfrm flipV="1">
              <a:off x="3018" y="2258"/>
              <a:ext cx="0" cy="589"/>
            </a:xfrm>
            <a:prstGeom prst="line">
              <a:avLst/>
            </a:prstGeom>
            <a:noFill/>
            <a:ln w="952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Text Box 69"/>
            <p:cNvSpPr txBox="1">
              <a:spLocks noChangeAspect="1" noChangeArrowheads="1"/>
            </p:cNvSpPr>
            <p:nvPr/>
          </p:nvSpPr>
          <p:spPr bwMode="auto">
            <a:xfrm>
              <a:off x="2961" y="3007"/>
              <a:ext cx="916" cy="23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800">
                  <a:solidFill>
                    <a:srgbClr val="000000"/>
                  </a:solidFill>
                  <a:latin typeface="Times New Roman" pitchFamily="18" charset="0"/>
                </a:rPr>
                <a:t> valence band</a:t>
              </a:r>
            </a:p>
          </p:txBody>
        </p:sp>
        <p:sp>
          <p:nvSpPr>
            <p:cNvPr id="14358" name="Text Box 70"/>
            <p:cNvSpPr txBox="1">
              <a:spLocks noChangeAspect="1" noChangeArrowheads="1"/>
            </p:cNvSpPr>
            <p:nvPr/>
          </p:nvSpPr>
          <p:spPr bwMode="auto">
            <a:xfrm>
              <a:off x="2851" y="1753"/>
              <a:ext cx="1154" cy="23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800">
                  <a:solidFill>
                    <a:srgbClr val="000000"/>
                  </a:solidFill>
                  <a:latin typeface="Times New Roman" pitchFamily="18" charset="0"/>
                </a:rPr>
                <a:t>  conduction band</a:t>
              </a:r>
            </a:p>
          </p:txBody>
        </p:sp>
        <p:sp>
          <p:nvSpPr>
            <p:cNvPr id="14359" name="Text Box 71"/>
            <p:cNvSpPr txBox="1">
              <a:spLocks noChangeAspect="1" noChangeArrowheads="1"/>
            </p:cNvSpPr>
            <p:nvPr/>
          </p:nvSpPr>
          <p:spPr bwMode="auto">
            <a:xfrm>
              <a:off x="2310" y="2357"/>
              <a:ext cx="500" cy="23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800" b="1">
                  <a:solidFill>
                    <a:srgbClr val="CC0000"/>
                  </a:solidFill>
                  <a:latin typeface="Times New Roman" pitchFamily="18" charset="0"/>
                </a:rPr>
                <a:t>0.7</a:t>
              </a:r>
              <a:r>
                <a:rPr lang="en-US" altLang="de-DE" sz="1800" b="1">
                  <a:solidFill>
                    <a:srgbClr val="000000"/>
                  </a:solidFill>
                  <a:latin typeface="Times New Roman" pitchFamily="18" charset="0"/>
                </a:rPr>
                <a:t> </a:t>
              </a:r>
              <a:r>
                <a:rPr lang="en-US" altLang="de-DE" sz="1800" b="1">
                  <a:solidFill>
                    <a:srgbClr val="CC0000"/>
                  </a:solidFill>
                  <a:latin typeface="Times New Roman" pitchFamily="18" charset="0"/>
                </a:rPr>
                <a:t>eV</a:t>
              </a:r>
            </a:p>
          </p:txBody>
        </p:sp>
        <p:sp>
          <p:nvSpPr>
            <p:cNvPr id="14360" name="Line 72"/>
            <p:cNvSpPr>
              <a:spLocks noChangeAspect="1" noChangeShapeType="1"/>
            </p:cNvSpPr>
            <p:nvPr/>
          </p:nvSpPr>
          <p:spPr bwMode="auto">
            <a:xfrm>
              <a:off x="2931" y="2363"/>
              <a:ext cx="0" cy="243"/>
            </a:xfrm>
            <a:prstGeom prst="line">
              <a:avLst/>
            </a:prstGeom>
            <a:noFill/>
            <a:ln w="28575">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Text Box 73"/>
            <p:cNvSpPr txBox="1">
              <a:spLocks noChangeAspect="1" noChangeArrowheads="1"/>
            </p:cNvSpPr>
            <p:nvPr/>
          </p:nvSpPr>
          <p:spPr bwMode="auto">
            <a:xfrm>
              <a:off x="3329" y="2357"/>
              <a:ext cx="392" cy="23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800" b="1">
                  <a:solidFill>
                    <a:srgbClr val="000000"/>
                  </a:solidFill>
                  <a:latin typeface="Times New Roman" pitchFamily="18" charset="0"/>
                </a:rPr>
                <a:t>3 eV</a:t>
              </a:r>
            </a:p>
          </p:txBody>
        </p:sp>
      </p:grpSp>
    </p:spTree>
    <p:extLst>
      <p:ext uri="{BB962C8B-B14F-4D97-AF65-F5344CB8AC3E}">
        <p14:creationId xmlns:p14="http://schemas.microsoft.com/office/powerpoint/2010/main" val="4070509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09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0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9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Germanium detector</a:t>
            </a:r>
          </a:p>
        </p:txBody>
      </p:sp>
      <p:pic>
        <p:nvPicPr>
          <p:cNvPr id="15363" name="Picture 42" descr="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88" y="852488"/>
            <a:ext cx="22209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892" name="Picture 44" descr="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724150"/>
            <a:ext cx="3144837"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5" name="Object 74"/>
          <p:cNvGraphicFramePr>
            <a:graphicFrameLocks noChangeAspect="1"/>
          </p:cNvGraphicFramePr>
          <p:nvPr/>
        </p:nvGraphicFramePr>
        <p:xfrm>
          <a:off x="6735763" y="3371850"/>
          <a:ext cx="68262" cy="128588"/>
        </p:xfrm>
        <a:graphic>
          <a:graphicData uri="http://schemas.openxmlformats.org/presentationml/2006/ole">
            <mc:AlternateContent xmlns:mc="http://schemas.openxmlformats.org/markup-compatibility/2006">
              <mc:Choice xmlns:v="urn:schemas-microsoft-com:vml" Requires="v">
                <p:oleObj spid="_x0000_s2052"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3371850"/>
                        <a:ext cx="68262" cy="12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Text Box 41"/>
          <p:cNvSpPr txBox="1">
            <a:spLocks noChangeArrowheads="1"/>
          </p:cNvSpPr>
          <p:nvPr/>
        </p:nvSpPr>
        <p:spPr bwMode="auto">
          <a:xfrm>
            <a:off x="395288" y="877888"/>
            <a:ext cx="4105275"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600" u="sng">
                <a:solidFill>
                  <a:srgbClr val="FF0000"/>
                </a:solidFill>
                <a:latin typeface="Times New Roman" pitchFamily="18" charset="0"/>
              </a:rPr>
              <a:t>Interaction in a Ge crystal:</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0000FF"/>
                </a:solidFill>
                <a:latin typeface="Times New Roman" pitchFamily="18" charset="0"/>
              </a:rPr>
              <a:t>Photo effect</a:t>
            </a:r>
            <a:r>
              <a:rPr lang="en-US" altLang="de-DE" sz="1600">
                <a:solidFill>
                  <a:srgbClr val="000000"/>
                </a:solidFill>
                <a:latin typeface="Times New Roman" pitchFamily="18" charset="0"/>
              </a:rPr>
              <a:t> (low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a:t>
            </a:r>
            <a:r>
              <a:rPr lang="en-US" altLang="de-DE" sz="1600">
                <a:solidFill>
                  <a:srgbClr val="000000"/>
                </a:solidFill>
                <a:latin typeface="Times New Roman" pitchFamily="18" charset="0"/>
              </a:rPr>
              <a:t> 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CC0099"/>
                </a:solidFill>
                <a:latin typeface="Times New Roman" pitchFamily="18" charset="0"/>
              </a:rPr>
              <a:t>Compton scattering </a:t>
            </a:r>
            <a:r>
              <a:rPr lang="en-US" altLang="de-DE" sz="1600">
                <a:solidFill>
                  <a:srgbClr val="000000"/>
                </a:solidFill>
                <a:latin typeface="Times New Roman" pitchFamily="18" charset="0"/>
              </a:rPr>
              <a:t>(medium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a:t>
            </a:r>
            <a:r>
              <a:rPr lang="en-US" altLang="de-DE" sz="1600">
                <a:solidFill>
                  <a:srgbClr val="000000"/>
                </a:solidFill>
                <a:latin typeface="Times New Roman" pitchFamily="18" charset="0"/>
              </a:rPr>
              <a:t>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Pair production 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 (high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energy</a:t>
            </a:r>
            <a:r>
              <a:rPr lang="en-US" altLang="de-DE" sz="1600">
                <a:solidFill>
                  <a:srgbClr val="000000"/>
                </a:solidFill>
                <a:latin typeface="Times New Roman" pitchFamily="18" charset="0"/>
              </a:rPr>
              <a:t>)</a:t>
            </a:r>
            <a:endParaRPr lang="de-DE" altLang="de-DE" sz="1600">
              <a:solidFill>
                <a:srgbClr val="000000"/>
              </a:solidFill>
              <a:latin typeface="Times New Roman" pitchFamily="18" charset="0"/>
            </a:endParaRPr>
          </a:p>
        </p:txBody>
      </p:sp>
    </p:spTree>
    <p:extLst>
      <p:ext uri="{BB962C8B-B14F-4D97-AF65-F5344CB8AC3E}">
        <p14:creationId xmlns:p14="http://schemas.microsoft.com/office/powerpoint/2010/main" val="2516562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90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Compton suppressed Germanium detektor</a:t>
            </a:r>
          </a:p>
        </p:txBody>
      </p:sp>
      <p:pic>
        <p:nvPicPr>
          <p:cNvPr id="16387" name="Picture 10" descr="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088" y="879475"/>
            <a:ext cx="22209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1" descr="g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3759200"/>
            <a:ext cx="115093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12"/>
          <p:cNvSpPr txBox="1">
            <a:spLocks noChangeArrowheads="1"/>
          </p:cNvSpPr>
          <p:nvPr/>
        </p:nvSpPr>
        <p:spPr bwMode="auto">
          <a:xfrm>
            <a:off x="5580063" y="4170363"/>
            <a:ext cx="2058987" cy="11557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400">
                <a:solidFill>
                  <a:srgbClr val="0000FF"/>
                </a:solidFill>
              </a:rPr>
              <a:t>peak-to-total ratio</a:t>
            </a:r>
          </a:p>
          <a:p>
            <a:pPr>
              <a:spcBef>
                <a:spcPct val="0"/>
              </a:spcBef>
              <a:buClr>
                <a:srgbClr val="0000FF"/>
              </a:buClr>
              <a:buFont typeface="Wingdings" pitchFamily="2" charset="2"/>
              <a:buChar char="Ø"/>
            </a:pPr>
            <a:r>
              <a:rPr lang="en-US" altLang="de-DE" sz="1400">
                <a:solidFill>
                  <a:srgbClr val="000000"/>
                </a:solidFill>
              </a:rPr>
              <a:t> unsuppressed</a:t>
            </a:r>
          </a:p>
          <a:p>
            <a:pPr>
              <a:spcBef>
                <a:spcPct val="0"/>
              </a:spcBef>
              <a:buClr>
                <a:srgbClr val="0000FF"/>
              </a:buClr>
              <a:buFont typeface="Wingdings" pitchFamily="2" charset="2"/>
              <a:buNone/>
            </a:pPr>
            <a:r>
              <a:rPr lang="en-US" altLang="de-DE" sz="1400">
                <a:solidFill>
                  <a:srgbClr val="000000"/>
                </a:solidFill>
              </a:rPr>
              <a:t>    P/T~0.15</a:t>
            </a:r>
          </a:p>
          <a:p>
            <a:pPr>
              <a:spcBef>
                <a:spcPct val="0"/>
              </a:spcBef>
              <a:buClr>
                <a:srgbClr val="0000FF"/>
              </a:buClr>
              <a:buFont typeface="Wingdings" pitchFamily="2" charset="2"/>
              <a:buChar char="Ø"/>
            </a:pPr>
            <a:r>
              <a:rPr lang="en-US" altLang="de-DE" sz="1400">
                <a:solidFill>
                  <a:srgbClr val="000000"/>
                </a:solidFill>
              </a:rPr>
              <a:t> Compton suppressed</a:t>
            </a:r>
          </a:p>
          <a:p>
            <a:pPr>
              <a:spcBef>
                <a:spcPct val="0"/>
              </a:spcBef>
              <a:buClr>
                <a:srgbClr val="0000FF"/>
              </a:buClr>
              <a:buFont typeface="Wingdings" pitchFamily="2" charset="2"/>
              <a:buNone/>
            </a:pPr>
            <a:r>
              <a:rPr lang="en-US" altLang="de-DE" sz="1400">
                <a:solidFill>
                  <a:srgbClr val="000000"/>
                </a:solidFill>
              </a:rPr>
              <a:t>    P/T~0.6</a:t>
            </a:r>
            <a:endParaRPr lang="de-DE" altLang="de-DE" sz="1400">
              <a:solidFill>
                <a:srgbClr val="000000"/>
              </a:solidFill>
            </a:endParaRPr>
          </a:p>
        </p:txBody>
      </p:sp>
      <p:pic>
        <p:nvPicPr>
          <p:cNvPr id="16390" name="Picture 13" descr="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47900"/>
            <a:ext cx="555625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41"/>
          <p:cNvSpPr txBox="1">
            <a:spLocks noChangeArrowheads="1"/>
          </p:cNvSpPr>
          <p:nvPr/>
        </p:nvSpPr>
        <p:spPr bwMode="auto">
          <a:xfrm>
            <a:off x="395288" y="877888"/>
            <a:ext cx="4105275" cy="10779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600" u="sng">
                <a:solidFill>
                  <a:srgbClr val="FF0000"/>
                </a:solidFill>
                <a:latin typeface="Times New Roman" pitchFamily="18" charset="0"/>
              </a:rPr>
              <a:t>Interaction in a Ge crystal:</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0000FF"/>
                </a:solidFill>
                <a:latin typeface="Times New Roman" pitchFamily="18" charset="0"/>
              </a:rPr>
              <a:t>Photo effect</a:t>
            </a:r>
            <a:r>
              <a:rPr lang="en-US" altLang="de-DE" sz="1600">
                <a:solidFill>
                  <a:srgbClr val="000000"/>
                </a:solidFill>
                <a:latin typeface="Times New Roman" pitchFamily="18" charset="0"/>
              </a:rPr>
              <a:t> (low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a:t>
            </a:r>
            <a:r>
              <a:rPr lang="en-US" altLang="de-DE" sz="1600">
                <a:solidFill>
                  <a:srgbClr val="000000"/>
                </a:solidFill>
                <a:latin typeface="Times New Roman" pitchFamily="18" charset="0"/>
              </a:rPr>
              <a:t> 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a:t>
            </a:r>
            <a:r>
              <a:rPr lang="en-US" altLang="de-DE" sz="1600" b="1">
                <a:solidFill>
                  <a:srgbClr val="CC0099"/>
                </a:solidFill>
                <a:latin typeface="Times New Roman" pitchFamily="18" charset="0"/>
              </a:rPr>
              <a:t>Compton scattering </a:t>
            </a:r>
            <a:r>
              <a:rPr lang="en-US" altLang="de-DE" sz="1600">
                <a:solidFill>
                  <a:srgbClr val="000000"/>
                </a:solidFill>
                <a:latin typeface="Times New Roman" pitchFamily="18" charset="0"/>
              </a:rPr>
              <a:t>(medium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a:t>
            </a:r>
            <a:r>
              <a:rPr lang="en-US" altLang="de-DE" sz="1600">
                <a:solidFill>
                  <a:srgbClr val="000000"/>
                </a:solidFill>
                <a:latin typeface="Times New Roman" pitchFamily="18" charset="0"/>
              </a:rPr>
              <a:t>energy)</a:t>
            </a:r>
          </a:p>
          <a:p>
            <a:pPr>
              <a:spcBef>
                <a:spcPct val="0"/>
              </a:spcBef>
              <a:buClr>
                <a:srgbClr val="0000FF"/>
              </a:buClr>
              <a:buFont typeface="Wingdings" pitchFamily="2" charset="2"/>
              <a:buChar char="Ø"/>
            </a:pPr>
            <a:r>
              <a:rPr lang="en-US" altLang="de-DE" sz="1600">
                <a:solidFill>
                  <a:srgbClr val="000000"/>
                </a:solidFill>
                <a:latin typeface="Times New Roman" pitchFamily="18" charset="0"/>
              </a:rPr>
              <a:t> Pair production 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e</a:t>
            </a:r>
            <a:r>
              <a:rPr lang="en-US" altLang="de-DE" sz="1600" baseline="30000">
                <a:solidFill>
                  <a:srgbClr val="000000"/>
                </a:solidFill>
                <a:latin typeface="Times New Roman" pitchFamily="18" charset="0"/>
              </a:rPr>
              <a:t>-</a:t>
            </a:r>
            <a:r>
              <a:rPr lang="en-US" altLang="de-DE" sz="1600">
                <a:solidFill>
                  <a:srgbClr val="000000"/>
                </a:solidFill>
                <a:latin typeface="Times New Roman" pitchFamily="18" charset="0"/>
              </a:rPr>
              <a:t> (high </a:t>
            </a:r>
            <a:r>
              <a:rPr lang="el-GR" altLang="de-DE" sz="1600">
                <a:solidFill>
                  <a:srgbClr val="000000"/>
                </a:solidFill>
                <a:latin typeface="Times New Roman" pitchFamily="18" charset="0"/>
                <a:cs typeface="Times New Roman" pitchFamily="18" charset="0"/>
              </a:rPr>
              <a:t>γ</a:t>
            </a:r>
            <a:r>
              <a:rPr lang="de-DE" altLang="de-DE" sz="1600">
                <a:solidFill>
                  <a:srgbClr val="000000"/>
                </a:solidFill>
                <a:latin typeface="Times New Roman" pitchFamily="18" charset="0"/>
                <a:cs typeface="Times New Roman" pitchFamily="18" charset="0"/>
              </a:rPr>
              <a:t>-ray energy</a:t>
            </a:r>
            <a:r>
              <a:rPr lang="en-US" altLang="de-DE" sz="1600">
                <a:solidFill>
                  <a:srgbClr val="000000"/>
                </a:solidFill>
                <a:latin typeface="Times New Roman" pitchFamily="18" charset="0"/>
              </a:rPr>
              <a:t>)</a:t>
            </a:r>
            <a:endParaRPr lang="de-DE" altLang="de-DE" sz="1600">
              <a:solidFill>
                <a:srgbClr val="000000"/>
              </a:solidFill>
              <a:latin typeface="Times New Roman" pitchFamily="18" charset="0"/>
            </a:endParaRPr>
          </a:p>
        </p:txBody>
      </p:sp>
    </p:spTree>
    <p:extLst>
      <p:ext uri="{BB962C8B-B14F-4D97-AF65-F5344CB8AC3E}">
        <p14:creationId xmlns:p14="http://schemas.microsoft.com/office/powerpoint/2010/main" val="833646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Gamma-ray spectrum of a radioactive decay</a:t>
            </a:r>
          </a:p>
        </p:txBody>
      </p:sp>
      <p:sp>
        <p:nvSpPr>
          <p:cNvPr id="13315" name="Oval 20"/>
          <p:cNvSpPr>
            <a:spLocks noChangeArrowheads="1"/>
          </p:cNvSpPr>
          <p:nvPr/>
        </p:nvSpPr>
        <p:spPr bwMode="auto">
          <a:xfrm>
            <a:off x="7885113" y="1052513"/>
            <a:ext cx="71437" cy="71437"/>
          </a:xfrm>
          <a:prstGeom prst="ellipse">
            <a:avLst/>
          </a:prstGeom>
          <a:solidFill>
            <a:srgbClr val="FF9900"/>
          </a:solidFill>
          <a:ln w="28575" algn="ctr">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pic>
        <p:nvPicPr>
          <p:cNvPr id="13316"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36613"/>
            <a:ext cx="6827837"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0390" name="Text Box 22"/>
          <p:cNvSpPr txBox="1">
            <a:spLocks noChangeArrowheads="1"/>
          </p:cNvSpPr>
          <p:nvPr/>
        </p:nvSpPr>
        <p:spPr bwMode="auto">
          <a:xfrm>
            <a:off x="1423988" y="1844675"/>
            <a:ext cx="338137" cy="336550"/>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1</a:t>
            </a:r>
            <a:endParaRPr lang="el-GR" altLang="de-DE" sz="1600" b="1" i="1" baseline="-25000">
              <a:solidFill>
                <a:srgbClr val="0000FF"/>
              </a:solidFill>
              <a:latin typeface="Times New Roman" pitchFamily="18" charset="0"/>
              <a:cs typeface="Times New Roman" pitchFamily="18" charset="0"/>
            </a:endParaRPr>
          </a:p>
        </p:txBody>
      </p:sp>
      <p:sp>
        <p:nvSpPr>
          <p:cNvPr id="570391" name="Text Box 23"/>
          <p:cNvSpPr txBox="1">
            <a:spLocks noChangeArrowheads="1"/>
          </p:cNvSpPr>
          <p:nvPr/>
        </p:nvSpPr>
        <p:spPr bwMode="auto">
          <a:xfrm>
            <a:off x="6032500" y="2852738"/>
            <a:ext cx="338138" cy="336550"/>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sp>
        <p:nvSpPr>
          <p:cNvPr id="570392" name="Text Box 24"/>
          <p:cNvSpPr txBox="1">
            <a:spLocks noChangeArrowheads="1"/>
          </p:cNvSpPr>
          <p:nvPr/>
        </p:nvSpPr>
        <p:spPr bwMode="auto">
          <a:xfrm>
            <a:off x="5240338" y="4221163"/>
            <a:ext cx="474662"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CE </a:t>
            </a: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sp>
        <p:nvSpPr>
          <p:cNvPr id="570393" name="Text Box 25"/>
          <p:cNvSpPr txBox="1">
            <a:spLocks noChangeArrowheads="1"/>
          </p:cNvSpPr>
          <p:nvPr/>
        </p:nvSpPr>
        <p:spPr bwMode="auto">
          <a:xfrm>
            <a:off x="4735513" y="4005263"/>
            <a:ext cx="452437"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SE </a:t>
            </a: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sp>
        <p:nvSpPr>
          <p:cNvPr id="570394" name="Text Box 26"/>
          <p:cNvSpPr txBox="1">
            <a:spLocks noChangeArrowheads="1"/>
          </p:cNvSpPr>
          <p:nvPr/>
        </p:nvSpPr>
        <p:spPr bwMode="auto">
          <a:xfrm>
            <a:off x="3511550" y="4005263"/>
            <a:ext cx="485775"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DE </a:t>
            </a: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sp>
        <p:nvSpPr>
          <p:cNvPr id="570395" name="Text Box 27"/>
          <p:cNvSpPr txBox="1">
            <a:spLocks noChangeArrowheads="1"/>
          </p:cNvSpPr>
          <p:nvPr/>
        </p:nvSpPr>
        <p:spPr bwMode="auto">
          <a:xfrm>
            <a:off x="1927225" y="3068638"/>
            <a:ext cx="682625"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511 keV</a:t>
            </a:r>
            <a:endParaRPr lang="el-GR" altLang="de-DE" sz="1600" b="1" i="1" baseline="-25000">
              <a:solidFill>
                <a:srgbClr val="0000FF"/>
              </a:solidFill>
              <a:latin typeface="Times New Roman" pitchFamily="18" charset="0"/>
              <a:cs typeface="Times New Roman" pitchFamily="18" charset="0"/>
            </a:endParaRPr>
          </a:p>
        </p:txBody>
      </p:sp>
      <p:sp>
        <p:nvSpPr>
          <p:cNvPr id="570396" name="Text Box 28"/>
          <p:cNvSpPr txBox="1">
            <a:spLocks noChangeArrowheads="1"/>
          </p:cNvSpPr>
          <p:nvPr/>
        </p:nvSpPr>
        <p:spPr bwMode="auto">
          <a:xfrm>
            <a:off x="941388" y="2205038"/>
            <a:ext cx="338137"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BSc</a:t>
            </a:r>
            <a:endParaRPr lang="el-GR" altLang="de-DE" sz="1600" b="1" i="1" baseline="-25000">
              <a:solidFill>
                <a:srgbClr val="0000FF"/>
              </a:solidFill>
              <a:latin typeface="Times New Roman" pitchFamily="18" charset="0"/>
              <a:cs typeface="Times New Roman" pitchFamily="18" charset="0"/>
            </a:endParaRPr>
          </a:p>
        </p:txBody>
      </p:sp>
      <p:sp>
        <p:nvSpPr>
          <p:cNvPr id="570397" name="Text Box 29"/>
          <p:cNvSpPr txBox="1">
            <a:spLocks noChangeArrowheads="1"/>
          </p:cNvSpPr>
          <p:nvPr/>
        </p:nvSpPr>
        <p:spPr bwMode="auto">
          <a:xfrm>
            <a:off x="817563" y="1196975"/>
            <a:ext cx="750887" cy="244475"/>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600" b="1" i="1">
                <a:solidFill>
                  <a:srgbClr val="0000FF"/>
                </a:solidFill>
                <a:latin typeface="Times New Roman" pitchFamily="18" charset="0"/>
                <a:cs typeface="Times New Roman" pitchFamily="18" charset="0"/>
              </a:rPr>
              <a:t>Pb X-ray</a:t>
            </a:r>
            <a:endParaRPr lang="el-GR" altLang="de-DE" sz="1600" b="1" i="1" baseline="-25000">
              <a:solidFill>
                <a:srgbClr val="0000FF"/>
              </a:solidFill>
              <a:latin typeface="Times New Roman" pitchFamily="18" charset="0"/>
              <a:cs typeface="Times New Roman" pitchFamily="18" charset="0"/>
            </a:endParaRPr>
          </a:p>
        </p:txBody>
      </p:sp>
      <p:sp>
        <p:nvSpPr>
          <p:cNvPr id="570398" name="Text Box 30"/>
          <p:cNvSpPr txBox="1">
            <a:spLocks noChangeArrowheads="1"/>
          </p:cNvSpPr>
          <p:nvPr/>
        </p:nvSpPr>
        <p:spPr bwMode="auto">
          <a:xfrm>
            <a:off x="6248400" y="4292600"/>
            <a:ext cx="608013" cy="336550"/>
          </a:xfrm>
          <a:prstGeom prst="rect">
            <a:avLst/>
          </a:prstGeom>
          <a:solidFill>
            <a:srgbClr val="FFFF99"/>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l-GR" altLang="de-DE" sz="1600" b="1" i="1">
                <a:solidFill>
                  <a:srgbClr val="0000FF"/>
                </a:solidFill>
                <a:latin typeface="Times New Roman" pitchFamily="18" charset="0"/>
                <a:cs typeface="Times New Roman" pitchFamily="18" charset="0"/>
              </a:rPr>
              <a:t>γ</a:t>
            </a:r>
            <a:r>
              <a:rPr lang="el-GR" altLang="de-DE" sz="1600" b="1" i="1" baseline="-25000">
                <a:solidFill>
                  <a:srgbClr val="0000FF"/>
                </a:solidFill>
                <a:latin typeface="Times New Roman" pitchFamily="18" charset="0"/>
                <a:cs typeface="Times New Roman" pitchFamily="18" charset="0"/>
              </a:rPr>
              <a:t>1</a:t>
            </a:r>
            <a:r>
              <a:rPr lang="en-US" altLang="de-DE" sz="1600" b="1" i="1">
                <a:solidFill>
                  <a:srgbClr val="0000FF"/>
                </a:solidFill>
                <a:latin typeface="Times New Roman" pitchFamily="18" charset="0"/>
                <a:cs typeface="Times New Roman" pitchFamily="18" charset="0"/>
              </a:rPr>
              <a:t>+</a:t>
            </a:r>
            <a:r>
              <a:rPr lang="el-GR" altLang="de-DE" sz="1600" b="1" i="1">
                <a:solidFill>
                  <a:srgbClr val="0000FF"/>
                </a:solidFill>
                <a:latin typeface="Times New Roman" pitchFamily="18" charset="0"/>
                <a:cs typeface="Times New Roman" pitchFamily="18" charset="0"/>
              </a:rPr>
              <a:t>γ</a:t>
            </a:r>
            <a:r>
              <a:rPr lang="en-US" altLang="de-DE" sz="1600" b="1" i="1" baseline="-25000">
                <a:solidFill>
                  <a:srgbClr val="0000FF"/>
                </a:solidFill>
                <a:latin typeface="Times New Roman" pitchFamily="18" charset="0"/>
                <a:cs typeface="Times New Roman" pitchFamily="18" charset="0"/>
              </a:rPr>
              <a:t>2</a:t>
            </a:r>
            <a:endParaRPr lang="el-GR" altLang="de-DE" sz="1600" b="1" i="1" baseline="-25000">
              <a:solidFill>
                <a:srgbClr val="0000FF"/>
              </a:solidFill>
              <a:latin typeface="Times New Roman" pitchFamily="18" charset="0"/>
              <a:cs typeface="Times New Roman" pitchFamily="18" charset="0"/>
            </a:endParaRPr>
          </a:p>
        </p:txBody>
      </p:sp>
      <p:grpSp>
        <p:nvGrpSpPr>
          <p:cNvPr id="13326" name="Group 31"/>
          <p:cNvGrpSpPr>
            <a:grpSpLocks/>
          </p:cNvGrpSpPr>
          <p:nvPr/>
        </p:nvGrpSpPr>
        <p:grpSpPr bwMode="auto">
          <a:xfrm>
            <a:off x="7264400" y="963613"/>
            <a:ext cx="1700213" cy="2033587"/>
            <a:chOff x="4485" y="834"/>
            <a:chExt cx="1071" cy="1281"/>
          </a:xfrm>
        </p:grpSpPr>
        <p:pic>
          <p:nvPicPr>
            <p:cNvPr id="13329"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 y="982"/>
              <a:ext cx="1071" cy="113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0" name="Rectangle 33"/>
            <p:cNvSpPr>
              <a:spLocks noChangeArrowheads="1"/>
            </p:cNvSpPr>
            <p:nvPr/>
          </p:nvSpPr>
          <p:spPr bwMode="auto">
            <a:xfrm>
              <a:off x="4785" y="894"/>
              <a:ext cx="227" cy="90"/>
            </a:xfrm>
            <a:prstGeom prst="rect">
              <a:avLst/>
            </a:prstGeom>
            <a:noFill/>
            <a:ln w="63500" algn="ctr">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3331" name="Rectangle 34"/>
            <p:cNvSpPr>
              <a:spLocks noChangeArrowheads="1"/>
            </p:cNvSpPr>
            <p:nvPr/>
          </p:nvSpPr>
          <p:spPr bwMode="auto">
            <a:xfrm>
              <a:off x="4876" y="970"/>
              <a:ext cx="45" cy="45"/>
            </a:xfrm>
            <a:prstGeom prst="rect">
              <a:avLst/>
            </a:prstGeom>
            <a:solidFill>
              <a:srgbClr val="FFFFFF"/>
            </a:solidFill>
            <a:ln w="2857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3332" name="Text Box 35"/>
            <p:cNvSpPr txBox="1">
              <a:spLocks noChangeArrowheads="1"/>
            </p:cNvSpPr>
            <p:nvPr/>
          </p:nvSpPr>
          <p:spPr bwMode="auto">
            <a:xfrm>
              <a:off x="5012" y="834"/>
              <a:ext cx="458"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en-US" altLang="de-DE" sz="1400">
                  <a:solidFill>
                    <a:srgbClr val="000000"/>
                  </a:solidFill>
                  <a:latin typeface="Times New Roman" pitchFamily="18" charset="0"/>
                </a:rPr>
                <a:t>Pb-Box</a:t>
              </a:r>
            </a:p>
          </p:txBody>
        </p:sp>
      </p:grpSp>
      <p:sp>
        <p:nvSpPr>
          <p:cNvPr id="2" name="Rechteck 1"/>
          <p:cNvSpPr>
            <a:spLocks noChangeArrowheads="1"/>
          </p:cNvSpPr>
          <p:nvPr/>
        </p:nvSpPr>
        <p:spPr bwMode="auto">
          <a:xfrm>
            <a:off x="2663825" y="2012950"/>
            <a:ext cx="1223963" cy="252413"/>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en-US" sz="1800">
              <a:solidFill>
                <a:schemeClr val="tx1"/>
              </a:solidFill>
            </a:endParaRPr>
          </a:p>
        </p:txBody>
      </p:sp>
      <p:sp>
        <p:nvSpPr>
          <p:cNvPr id="3" name="Rechteck 2"/>
          <p:cNvSpPr>
            <a:spLocks noChangeArrowheads="1"/>
          </p:cNvSpPr>
          <p:nvPr/>
        </p:nvSpPr>
        <p:spPr bwMode="auto">
          <a:xfrm>
            <a:off x="4643438" y="2376488"/>
            <a:ext cx="1008062" cy="250825"/>
          </a:xfrm>
          <a:prstGeom prst="rect">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en-US" sz="1800">
              <a:solidFill>
                <a:schemeClr val="tx1"/>
              </a:solidFill>
            </a:endParaRPr>
          </a:p>
        </p:txBody>
      </p:sp>
    </p:spTree>
    <p:extLst>
      <p:ext uri="{BB962C8B-B14F-4D97-AF65-F5344CB8AC3E}">
        <p14:creationId xmlns:p14="http://schemas.microsoft.com/office/powerpoint/2010/main" val="2892341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03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03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03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03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03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03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039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039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0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90" grpId="0" animBg="1"/>
      <p:bldP spid="570391" grpId="0" animBg="1"/>
      <p:bldP spid="570392" grpId="0" animBg="1"/>
      <p:bldP spid="570393" grpId="0" animBg="1"/>
      <p:bldP spid="570394" grpId="0" animBg="1"/>
      <p:bldP spid="570395" grpId="0" animBg="1"/>
      <p:bldP spid="570396" grpId="0" animBg="1"/>
      <p:bldP spid="570397" grpId="0" animBg="1"/>
      <p:bldP spid="570398" grpId="0" animBg="1"/>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de-DE" smtClean="0">
                <a:latin typeface="Times New Roman" pitchFamily="18" charset="0"/>
                <a:cs typeface="Times New Roman" pitchFamily="18" charset="0"/>
              </a:rPr>
              <a:t>EUROBALL (</a:t>
            </a:r>
            <a:r>
              <a:rPr lang="en-US" altLang="de-DE" i="1" smtClean="0">
                <a:latin typeface="Times New Roman" pitchFamily="18" charset="0"/>
                <a:cs typeface="Times New Roman" pitchFamily="18" charset="0"/>
              </a:rPr>
              <a:t>Legnaro / Strasbourg</a:t>
            </a:r>
            <a:r>
              <a:rPr lang="en-US" altLang="de-DE" smtClean="0">
                <a:latin typeface="Times New Roman" pitchFamily="18" charset="0"/>
                <a:cs typeface="Times New Roman" pitchFamily="18" charset="0"/>
              </a:rPr>
              <a:t>)</a:t>
            </a:r>
          </a:p>
        </p:txBody>
      </p:sp>
      <p:pic>
        <p:nvPicPr>
          <p:cNvPr id="17411" name="Picture 13" descr="eb_at_strasbour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547688"/>
            <a:ext cx="38608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4" descr="eb_at_strasbou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2252663"/>
            <a:ext cx="3811588"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5" descr="ge-clu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668338"/>
            <a:ext cx="19573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6"/>
          <p:cNvSpPr txBox="1">
            <a:spLocks noChangeArrowheads="1"/>
          </p:cNvSpPr>
          <p:nvPr/>
        </p:nvSpPr>
        <p:spPr bwMode="auto">
          <a:xfrm>
            <a:off x="4572000" y="884238"/>
            <a:ext cx="1911350"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800">
                <a:solidFill>
                  <a:srgbClr val="000000"/>
                </a:solidFill>
              </a:rPr>
              <a:t>15 seven-fold</a:t>
            </a:r>
          </a:p>
          <a:p>
            <a:pPr>
              <a:spcBef>
                <a:spcPct val="0"/>
              </a:spcBef>
              <a:buClrTx/>
              <a:buFontTx/>
              <a:buNone/>
            </a:pPr>
            <a:r>
              <a:rPr lang="en-US" altLang="de-DE" sz="1800">
                <a:solidFill>
                  <a:srgbClr val="000000"/>
                </a:solidFill>
              </a:rPr>
              <a:t>Cluster detectors</a:t>
            </a:r>
            <a:endParaRPr lang="de-DE" altLang="de-DE" sz="1800">
              <a:solidFill>
                <a:srgbClr val="000000"/>
              </a:solidFill>
            </a:endParaRPr>
          </a:p>
        </p:txBody>
      </p:sp>
      <p:sp>
        <p:nvSpPr>
          <p:cNvPr id="17415" name="Rectangle 17"/>
          <p:cNvSpPr>
            <a:spLocks noChangeArrowheads="1"/>
          </p:cNvSpPr>
          <p:nvPr/>
        </p:nvSpPr>
        <p:spPr bwMode="auto">
          <a:xfrm>
            <a:off x="468313" y="3189288"/>
            <a:ext cx="3995737" cy="6477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pic>
        <p:nvPicPr>
          <p:cNvPr id="17416" name="Picture 18" descr="ge-cl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197350"/>
            <a:ext cx="19939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9"/>
          <p:cNvSpPr txBox="1">
            <a:spLocks noChangeArrowheads="1"/>
          </p:cNvSpPr>
          <p:nvPr/>
        </p:nvSpPr>
        <p:spPr bwMode="auto">
          <a:xfrm>
            <a:off x="1763713" y="3405188"/>
            <a:ext cx="184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800">
                <a:solidFill>
                  <a:srgbClr val="008080"/>
                </a:solidFill>
              </a:rPr>
              <a:t>26 four-fold</a:t>
            </a:r>
          </a:p>
          <a:p>
            <a:pPr>
              <a:spcBef>
                <a:spcPct val="0"/>
              </a:spcBef>
              <a:buClrTx/>
              <a:buFontTx/>
              <a:buNone/>
            </a:pPr>
            <a:r>
              <a:rPr lang="en-US" altLang="de-DE" sz="1800">
                <a:solidFill>
                  <a:srgbClr val="008080"/>
                </a:solidFill>
              </a:rPr>
              <a:t>Clover detectors</a:t>
            </a:r>
            <a:endParaRPr lang="de-DE" altLang="de-DE" sz="1800">
              <a:solidFill>
                <a:srgbClr val="008080"/>
              </a:solidFill>
            </a:endParaRPr>
          </a:p>
        </p:txBody>
      </p:sp>
      <p:sp>
        <p:nvSpPr>
          <p:cNvPr id="17418" name="Rectangle 20"/>
          <p:cNvSpPr>
            <a:spLocks noChangeArrowheads="1"/>
          </p:cNvSpPr>
          <p:nvPr/>
        </p:nvSpPr>
        <p:spPr bwMode="auto">
          <a:xfrm>
            <a:off x="323850" y="596900"/>
            <a:ext cx="360363" cy="2808288"/>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endParaRPr lang="de-DE" altLang="de-DE" sz="1800">
              <a:solidFill>
                <a:schemeClr val="tx1"/>
              </a:solidFill>
            </a:endParaRPr>
          </a:p>
        </p:txBody>
      </p:sp>
      <p:sp>
        <p:nvSpPr>
          <p:cNvPr id="17419" name="Text Box 21"/>
          <p:cNvSpPr txBox="1">
            <a:spLocks noChangeArrowheads="1"/>
          </p:cNvSpPr>
          <p:nvPr/>
        </p:nvSpPr>
        <p:spPr bwMode="auto">
          <a:xfrm>
            <a:off x="107950" y="2900363"/>
            <a:ext cx="121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a:spcBef>
                <a:spcPct val="0"/>
              </a:spcBef>
              <a:buClrTx/>
              <a:buFontTx/>
              <a:buNone/>
            </a:pPr>
            <a:r>
              <a:rPr lang="en-US" altLang="de-DE" sz="1800">
                <a:solidFill>
                  <a:srgbClr val="FF0000"/>
                </a:solidFill>
              </a:rPr>
              <a:t>30 coaxial</a:t>
            </a:r>
          </a:p>
          <a:p>
            <a:pPr>
              <a:spcBef>
                <a:spcPct val="0"/>
              </a:spcBef>
              <a:buClrTx/>
              <a:buFontTx/>
              <a:buNone/>
            </a:pPr>
            <a:r>
              <a:rPr lang="en-US" altLang="de-DE" sz="1800">
                <a:solidFill>
                  <a:srgbClr val="FF0000"/>
                </a:solidFill>
              </a:rPr>
              <a:t>detectors</a:t>
            </a:r>
            <a:endParaRPr lang="de-DE" altLang="de-DE" sz="1800">
              <a:solidFill>
                <a:srgbClr val="FF0000"/>
              </a:solidFill>
            </a:endParaRPr>
          </a:p>
        </p:txBody>
      </p:sp>
    </p:spTree>
    <p:extLst>
      <p:ext uri="{BB962C8B-B14F-4D97-AF65-F5344CB8AC3E}">
        <p14:creationId xmlns:p14="http://schemas.microsoft.com/office/powerpoint/2010/main" val="3559278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de-DE" altLang="de-DE" smtClean="0">
                <a:latin typeface="Times New Roman" pitchFamily="18" charset="0"/>
                <a:cs typeface="Times New Roman" pitchFamily="18" charset="0"/>
              </a:rPr>
              <a:t>Making a </a:t>
            </a:r>
            <a:r>
              <a:rPr lang="de-DE" altLang="de-DE" b="1" smtClean="0">
                <a:solidFill>
                  <a:srgbClr val="FF0000"/>
                </a:solidFill>
                <a:latin typeface="Times New Roman" pitchFamily="18" charset="0"/>
                <a:cs typeface="Times New Roman" pitchFamily="18" charset="0"/>
              </a:rPr>
              <a:t>H</a:t>
            </a:r>
            <a:r>
              <a:rPr lang="de-DE" altLang="de-DE" smtClean="0">
                <a:latin typeface="Times New Roman" pitchFamily="18" charset="0"/>
                <a:cs typeface="Times New Roman" pitchFamily="18" charset="0"/>
              </a:rPr>
              <a:t>igh </a:t>
            </a:r>
            <a:r>
              <a:rPr lang="de-DE" altLang="de-DE" b="1" smtClean="0">
                <a:solidFill>
                  <a:srgbClr val="FF0000"/>
                </a:solidFill>
                <a:latin typeface="Times New Roman" pitchFamily="18" charset="0"/>
                <a:cs typeface="Times New Roman" pitchFamily="18" charset="0"/>
              </a:rPr>
              <a:t>P</a:t>
            </a:r>
            <a:r>
              <a:rPr lang="de-DE" altLang="de-DE" smtClean="0">
                <a:latin typeface="Times New Roman" pitchFamily="18" charset="0"/>
                <a:cs typeface="Times New Roman" pitchFamily="18" charset="0"/>
              </a:rPr>
              <a:t>urity </a:t>
            </a:r>
            <a:r>
              <a:rPr lang="de-DE" altLang="de-DE" b="1" smtClean="0">
                <a:solidFill>
                  <a:srgbClr val="FF0000"/>
                </a:solidFill>
                <a:latin typeface="Times New Roman" pitchFamily="18" charset="0"/>
                <a:cs typeface="Times New Roman" pitchFamily="18" charset="0"/>
              </a:rPr>
              <a:t>Ge</a:t>
            </a:r>
            <a:r>
              <a:rPr lang="de-DE" altLang="de-DE" smtClean="0">
                <a:latin typeface="Times New Roman" pitchFamily="18" charset="0"/>
                <a:cs typeface="Times New Roman" pitchFamily="18" charset="0"/>
              </a:rPr>
              <a:t>rmanium detector</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1268413"/>
            <a:ext cx="34766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feld 3"/>
          <p:cNvSpPr txBox="1">
            <a:spLocks noChangeArrowheads="1"/>
          </p:cNvSpPr>
          <p:nvPr/>
        </p:nvSpPr>
        <p:spPr bwMode="auto">
          <a:xfrm>
            <a:off x="1371600" y="836613"/>
            <a:ext cx="212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de-DE" altLang="de-DE" sz="1800">
                <a:solidFill>
                  <a:srgbClr val="000000"/>
                </a:solidFill>
                <a:latin typeface="Times New Roman" pitchFamily="18" charset="0"/>
                <a:cs typeface="Times New Roman" pitchFamily="18" charset="0"/>
              </a:rPr>
              <a:t>Coaxial Ge detectors</a:t>
            </a: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416300"/>
            <a:ext cx="32004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63" y="836613"/>
            <a:ext cx="32004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Textfeld 2"/>
          <p:cNvSpPr txBox="1">
            <a:spLocks noChangeArrowheads="1"/>
          </p:cNvSpPr>
          <p:nvPr/>
        </p:nvSpPr>
        <p:spPr bwMode="auto">
          <a:xfrm>
            <a:off x="5192713" y="4941888"/>
            <a:ext cx="39163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3399"/>
              </a:buClr>
              <a:buChar char="•"/>
              <a:defRPr sz="2000">
                <a:solidFill>
                  <a:srgbClr val="003399"/>
                </a:solidFill>
                <a:latin typeface="Arial" charset="0"/>
              </a:defRPr>
            </a:lvl1pPr>
            <a:lvl2pPr marL="742950" indent="-285750" eaLnBrk="0" hangingPunct="0">
              <a:spcBef>
                <a:spcPct val="20000"/>
              </a:spcBef>
              <a:buClr>
                <a:srgbClr val="000000"/>
              </a:buClr>
              <a:buChar char="-"/>
              <a:defRPr sz="2000">
                <a:solidFill>
                  <a:srgbClr val="000000"/>
                </a:solidFill>
                <a:latin typeface="Arial" charset="0"/>
              </a:defRPr>
            </a:lvl2pPr>
            <a:lvl3pPr marL="1143000" indent="-228600" eaLnBrk="0" hangingPunct="0">
              <a:spcBef>
                <a:spcPct val="20000"/>
              </a:spcBef>
              <a:buClr>
                <a:srgbClr val="000000"/>
              </a:buClr>
              <a:buChar char="•"/>
              <a:defRPr>
                <a:solidFill>
                  <a:srgbClr val="000000"/>
                </a:solidFill>
                <a:latin typeface="Arial" charset="0"/>
              </a:defRPr>
            </a:lvl3pPr>
            <a:lvl4pPr marL="1600200" indent="-228600" eaLnBrk="0" hangingPunct="0">
              <a:spcBef>
                <a:spcPct val="20000"/>
              </a:spcBef>
              <a:buClr>
                <a:srgbClr val="000000"/>
              </a:buClr>
              <a:buChar char="•"/>
              <a:defRPr sz="1600">
                <a:solidFill>
                  <a:srgbClr val="000000"/>
                </a:solidFill>
                <a:latin typeface="Arial" charset="0"/>
              </a:defRPr>
            </a:lvl4pPr>
            <a:lvl5pPr marL="2057400" indent="-228600" eaLnBrk="0" hangingPunct="0">
              <a:spcBef>
                <a:spcPct val="20000"/>
              </a:spcBef>
              <a:buClr>
                <a:srgbClr val="000000"/>
              </a:buClr>
              <a:buChar char="•"/>
              <a:defRPr sz="1600">
                <a:solidFill>
                  <a:srgbClr val="000000"/>
                </a:solidFill>
                <a:latin typeface="Arial"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charset="0"/>
              </a:defRPr>
            </a:lvl9pPr>
          </a:lstStyle>
          <a:p>
            <a:pPr eaLnBrk="1" hangingPunct="1">
              <a:spcBef>
                <a:spcPct val="0"/>
              </a:spcBef>
              <a:buClrTx/>
              <a:buFontTx/>
              <a:buNone/>
            </a:pPr>
            <a:r>
              <a:rPr lang="de-DE" altLang="de-DE" sz="1400">
                <a:solidFill>
                  <a:srgbClr val="000000"/>
                </a:solidFill>
                <a:latin typeface="Times New Roman" pitchFamily="18" charset="0"/>
                <a:cs typeface="Times New Roman" pitchFamily="18" charset="0"/>
              </a:rPr>
              <a:t>The hard part: </a:t>
            </a:r>
            <a:r>
              <a:rPr lang="de-DE" altLang="de-DE" sz="1400" b="1">
                <a:solidFill>
                  <a:srgbClr val="000000"/>
                </a:solidFill>
                <a:latin typeface="Times New Roman" pitchFamily="18" charset="0"/>
                <a:cs typeface="Times New Roman" pitchFamily="18" charset="0"/>
              </a:rPr>
              <a:t>Don´t spoil purity of the Ge crystal</a:t>
            </a:r>
          </a:p>
          <a:p>
            <a:pPr eaLnBrk="1" hangingPunct="1">
              <a:spcBef>
                <a:spcPct val="0"/>
              </a:spcBef>
              <a:buClrTx/>
              <a:buFontTx/>
              <a:buNone/>
            </a:pPr>
            <a:r>
              <a:rPr lang="de-DE" altLang="de-DE" sz="1200">
                <a:solidFill>
                  <a:srgbClr val="000000"/>
                </a:solidFill>
                <a:latin typeface="Times New Roman" pitchFamily="18" charset="0"/>
                <a:cs typeface="Times New Roman" pitchFamily="18" charset="0"/>
              </a:rPr>
              <a:t>(HPGe 10</a:t>
            </a:r>
            <a:r>
              <a:rPr lang="de-DE" altLang="de-DE" sz="1200" baseline="30000">
                <a:solidFill>
                  <a:srgbClr val="000000"/>
                </a:solidFill>
                <a:latin typeface="Times New Roman" pitchFamily="18" charset="0"/>
                <a:cs typeface="Times New Roman" pitchFamily="18" charset="0"/>
              </a:rPr>
              <a:t>10</a:t>
            </a:r>
            <a:r>
              <a:rPr lang="de-DE" altLang="de-DE" sz="1200">
                <a:solidFill>
                  <a:srgbClr val="000000"/>
                </a:solidFill>
                <a:latin typeface="Times New Roman" pitchFamily="18" charset="0"/>
                <a:cs typeface="Times New Roman" pitchFamily="18" charset="0"/>
              </a:rPr>
              <a:t> imp./cm</a:t>
            </a:r>
            <a:r>
              <a:rPr lang="de-DE" altLang="de-DE" sz="1200" baseline="30000">
                <a:solidFill>
                  <a:srgbClr val="000000"/>
                </a:solidFill>
                <a:latin typeface="Times New Roman" pitchFamily="18" charset="0"/>
                <a:cs typeface="Times New Roman" pitchFamily="18" charset="0"/>
              </a:rPr>
              <a:t>3</a:t>
            </a:r>
            <a:r>
              <a:rPr lang="de-DE" altLang="de-DE" sz="1200">
                <a:solidFill>
                  <a:srgbClr val="000000"/>
                </a:solidFill>
                <a:latin typeface="Times New Roman" pitchFamily="18" charset="0"/>
                <a:cs typeface="Times New Roman" pitchFamily="18" charset="0"/>
              </a:rPr>
              <a:t>; e.g. 1ng Cu = 10</a:t>
            </a:r>
            <a:r>
              <a:rPr lang="de-DE" altLang="de-DE" sz="1200" baseline="30000">
                <a:solidFill>
                  <a:srgbClr val="000000"/>
                </a:solidFill>
                <a:latin typeface="Times New Roman" pitchFamily="18" charset="0"/>
                <a:cs typeface="Times New Roman" pitchFamily="18" charset="0"/>
              </a:rPr>
              <a:t>13</a:t>
            </a:r>
            <a:r>
              <a:rPr lang="de-DE" altLang="de-DE" sz="1200">
                <a:solidFill>
                  <a:srgbClr val="000000"/>
                </a:solidFill>
                <a:latin typeface="Times New Roman" pitchFamily="18" charset="0"/>
                <a:cs typeface="Times New Roman" pitchFamily="18" charset="0"/>
              </a:rPr>
              <a:t> atoms and</a:t>
            </a:r>
          </a:p>
          <a:p>
            <a:pPr eaLnBrk="1" hangingPunct="1">
              <a:spcBef>
                <a:spcPct val="0"/>
              </a:spcBef>
              <a:buClrTx/>
              <a:buFontTx/>
              <a:buNone/>
            </a:pPr>
            <a:r>
              <a:rPr lang="de-DE" altLang="de-DE" sz="1200">
                <a:solidFill>
                  <a:srgbClr val="000000"/>
                </a:solidFill>
                <a:latin typeface="Times New Roman" pitchFamily="18" charset="0"/>
                <a:cs typeface="Times New Roman" pitchFamily="18" charset="0"/>
              </a:rPr>
              <a:t>10</a:t>
            </a:r>
            <a:r>
              <a:rPr lang="de-DE" altLang="de-DE" sz="1200" baseline="30000">
                <a:solidFill>
                  <a:srgbClr val="000000"/>
                </a:solidFill>
                <a:latin typeface="Times New Roman" pitchFamily="18" charset="0"/>
                <a:cs typeface="Times New Roman" pitchFamily="18" charset="0"/>
              </a:rPr>
              <a:t>9</a:t>
            </a:r>
            <a:r>
              <a:rPr lang="de-DE" altLang="de-DE" sz="1200">
                <a:solidFill>
                  <a:srgbClr val="000000"/>
                </a:solidFill>
                <a:latin typeface="Times New Roman" pitchFamily="18" charset="0"/>
                <a:cs typeface="Times New Roman" pitchFamily="18" charset="0"/>
              </a:rPr>
              <a:t> Cu atoms per cm</a:t>
            </a:r>
            <a:r>
              <a:rPr lang="de-DE" altLang="de-DE" sz="1200" baseline="30000">
                <a:solidFill>
                  <a:srgbClr val="000000"/>
                </a:solidFill>
                <a:latin typeface="Times New Roman" pitchFamily="18" charset="0"/>
                <a:cs typeface="Times New Roman" pitchFamily="18" charset="0"/>
              </a:rPr>
              <a:t>3</a:t>
            </a:r>
            <a:r>
              <a:rPr lang="de-DE" altLang="de-DE" sz="1200">
                <a:solidFill>
                  <a:srgbClr val="000000"/>
                </a:solidFill>
                <a:latin typeface="Times New Roman" pitchFamily="18" charset="0"/>
                <a:cs typeface="Times New Roman" pitchFamily="18" charset="0"/>
              </a:rPr>
              <a:t> already deteriorates FWHM</a:t>
            </a:r>
          </a:p>
          <a:p>
            <a:pPr eaLnBrk="1" hangingPunct="1">
              <a:spcBef>
                <a:spcPct val="0"/>
              </a:spcBef>
              <a:buClrTx/>
              <a:buFontTx/>
              <a:buNone/>
            </a:pPr>
            <a:r>
              <a:rPr lang="de-DE" altLang="de-DE" sz="1000">
                <a:solidFill>
                  <a:srgbClr val="000000"/>
                </a:solidFill>
                <a:latin typeface="Times New Roman" pitchFamily="18" charset="0"/>
                <a:cs typeface="Times New Roman" pitchFamily="18" charset="0"/>
              </a:rPr>
              <a:t>[L. Van Goethem et al., NIM A240 (1985) 365]</a:t>
            </a:r>
            <a:r>
              <a:rPr lang="de-DE" altLang="de-DE" sz="120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50709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Silicon</a:t>
            </a:r>
            <a:endParaRPr lang="en-US" dirty="0"/>
          </a:p>
        </p:txBody>
      </p:sp>
      <p:sp>
        <p:nvSpPr>
          <p:cNvPr id="4" name="Textfeld 3"/>
          <p:cNvSpPr txBox="1"/>
          <p:nvPr/>
        </p:nvSpPr>
        <p:spPr>
          <a:xfrm>
            <a:off x="720000" y="900000"/>
            <a:ext cx="5959324" cy="5016758"/>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Semiconductor with moderate bandgap (1.12 eV)</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Energy to create electron/hole pair (signal quanta) = 3.6 eV</a:t>
            </a:r>
            <a:endParaRPr lang="en-US"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(c.f. Argon gas = 15 eV)</a:t>
            </a:r>
          </a:p>
          <a:p>
            <a:r>
              <a:rPr lang="en-US" sz="1400" dirty="0">
                <a:latin typeface="Times New Roman"/>
                <a:cs typeface="Times New Roman"/>
              </a:rPr>
              <a:t> </a:t>
            </a:r>
            <a:r>
              <a:rPr lang="en-US" sz="1400" dirty="0" smtClean="0">
                <a:latin typeface="Times New Roman"/>
                <a:cs typeface="Times New Roman"/>
              </a:rPr>
              <a:t>      ● high carrier yield</a:t>
            </a:r>
          </a:p>
          <a:p>
            <a:r>
              <a:rPr lang="en-US" sz="1400" dirty="0">
                <a:latin typeface="Times New Roman"/>
                <a:cs typeface="Times New Roman"/>
              </a:rPr>
              <a:t> </a:t>
            </a:r>
            <a:r>
              <a:rPr lang="en-US" sz="1400" dirty="0" smtClean="0">
                <a:latin typeface="Times New Roman"/>
                <a:cs typeface="Times New Roman"/>
              </a:rPr>
              <a:t>      ● better energy resolution and high signal</a:t>
            </a:r>
          </a:p>
          <a:p>
            <a:r>
              <a:rPr lang="en-US" sz="1400" dirty="0">
                <a:latin typeface="Times New Roman"/>
                <a:cs typeface="Times New Roman"/>
              </a:rPr>
              <a:t> </a:t>
            </a:r>
            <a:r>
              <a:rPr lang="en-US" sz="1400" dirty="0" smtClean="0">
                <a:latin typeface="Times New Roman"/>
                <a:cs typeface="Times New Roman"/>
              </a:rPr>
              <a:t>         → no gain stage required</a:t>
            </a:r>
          </a:p>
          <a:p>
            <a:endParaRPr lang="en-US" sz="1400" dirty="0">
              <a:latin typeface="Times New Roman"/>
              <a:cs typeface="Times New Roman"/>
            </a:endParaRPr>
          </a:p>
          <a:p>
            <a:pPr marL="285750" indent="-285750">
              <a:buFont typeface="Wingdings" panose="05000000000000000000" pitchFamily="2" charset="2"/>
              <a:buChar char="Ø"/>
            </a:pPr>
            <a:r>
              <a:rPr lang="en-US" dirty="0" smtClean="0">
                <a:latin typeface="Times New Roman"/>
                <a:cs typeface="Times New Roman"/>
              </a:rPr>
              <a:t>High density and atomic number</a:t>
            </a:r>
          </a:p>
          <a:p>
            <a:r>
              <a:rPr lang="en-US" sz="1400" dirty="0">
                <a:latin typeface="Times New Roman"/>
                <a:cs typeface="Times New Roman"/>
              </a:rPr>
              <a:t> </a:t>
            </a:r>
            <a:r>
              <a:rPr lang="en-US" sz="1400" dirty="0" smtClean="0">
                <a:latin typeface="Times New Roman"/>
                <a:cs typeface="Times New Roman"/>
              </a:rPr>
              <a:t>      ● higher specific energy loss</a:t>
            </a:r>
          </a:p>
          <a:p>
            <a:r>
              <a:rPr lang="en-US" sz="1400" dirty="0">
                <a:latin typeface="Times New Roman"/>
                <a:cs typeface="Times New Roman"/>
              </a:rPr>
              <a:t> </a:t>
            </a:r>
            <a:r>
              <a:rPr lang="en-US" sz="1400" dirty="0" smtClean="0">
                <a:latin typeface="Times New Roman"/>
                <a:cs typeface="Times New Roman"/>
              </a:rPr>
              <a:t>          → </a:t>
            </a:r>
            <a:r>
              <a:rPr lang="en-US" sz="1400" dirty="0">
                <a:latin typeface="Times New Roman"/>
                <a:cs typeface="Times New Roman"/>
              </a:rPr>
              <a:t>t</a:t>
            </a:r>
            <a:r>
              <a:rPr lang="en-US" sz="1400" dirty="0" smtClean="0">
                <a:latin typeface="Times New Roman"/>
                <a:cs typeface="Times New Roman"/>
              </a:rPr>
              <a:t>hinner detectors</a:t>
            </a:r>
          </a:p>
          <a:p>
            <a:r>
              <a:rPr lang="en-US" sz="1400" dirty="0" smtClean="0">
                <a:latin typeface="Times New Roman" panose="02020603050405020304" pitchFamily="18" charset="0"/>
                <a:cs typeface="Times New Roman" panose="02020603050405020304" pitchFamily="18" charset="0"/>
              </a:rPr>
              <a:t>           → reduced range of secondary particles</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 better spatial resolution</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High carrier mobility → Fast!</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a:cs typeface="Times New Roman"/>
              </a:rPr>
              <a:t>● less than 30 ns to collect entire signal</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Large experience in industry </a:t>
            </a:r>
            <a:r>
              <a:rPr lang="en-US" dirty="0" smtClean="0">
                <a:latin typeface="Times New Roman" panose="02020603050405020304" pitchFamily="18" charset="0"/>
                <a:cs typeface="Times New Roman" panose="02020603050405020304" pitchFamily="18" charset="0"/>
              </a:rPr>
              <a:t>with micro-chip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technology</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High intrinsic radiation hardness</a:t>
            </a:r>
            <a:endParaRPr lang="en-US" dirty="0">
              <a:latin typeface="Times New Roman"/>
              <a:cs typeface="Times New Roman"/>
            </a:endParaRPr>
          </a:p>
        </p:txBody>
      </p:sp>
      <p:sp>
        <p:nvSpPr>
          <p:cNvPr id="5" name="Nach links gekrümmter Pfeil 4"/>
          <p:cNvSpPr>
            <a:spLocks noChangeAspect="1"/>
          </p:cNvSpPr>
          <p:nvPr/>
        </p:nvSpPr>
        <p:spPr>
          <a:xfrm>
            <a:off x="6588000" y="1052740"/>
            <a:ext cx="234088" cy="3891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feld 5"/>
          <p:cNvSpPr txBox="1"/>
          <p:nvPr/>
        </p:nvSpPr>
        <p:spPr>
          <a:xfrm>
            <a:off x="6876256" y="1074222"/>
            <a:ext cx="2058577"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plus phonon excitation</a:t>
            </a:r>
            <a:endParaRPr lang="en-US" sz="1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1572584"/>
            <a:ext cx="32575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12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Bond model of semiconductors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57612"/>
            <a:ext cx="8057144" cy="233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720000" y="900000"/>
            <a:ext cx="720165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Example of column IV elemental semiconductor (2-dimensional projection):</a:t>
            </a:r>
            <a:endParaRPr lang="en-US"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3960000"/>
            <a:ext cx="7668424" cy="2031325"/>
          </a:xfrm>
          <a:prstGeom prst="rect">
            <a:avLst/>
          </a:prstGeom>
          <a:noFill/>
        </p:spPr>
        <p:txBody>
          <a:bodyPr wrap="squar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Each atom has 4 closest neighbors, the 4 electrons in the outer shell are shared and form covalent bonds.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low temperature all electrons are bound</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higher temperature thermal vibrations break some of the bonds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free e</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cause conductivity (electron conduction)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remaining open bonds attract other e</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the “holes” change position (hole conduction)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02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bands: isolator – semiconductor - metal</a:t>
            </a:r>
            <a:endParaRPr lang="en-US" dirty="0"/>
          </a:p>
        </p:txBody>
      </p:sp>
      <p:sp>
        <p:nvSpPr>
          <p:cNvPr id="4" name="Textfeld 3"/>
          <p:cNvSpPr txBox="1"/>
          <p:nvPr/>
        </p:nvSpPr>
        <p:spPr>
          <a:xfrm>
            <a:off x="720001" y="900000"/>
            <a:ext cx="7596416"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an isolated atom the electrons have only discrete energy levels. In solid state material the atomic levels merge to energy bands. In </a:t>
            </a:r>
            <a:r>
              <a:rPr lang="en-US" b="1" dirty="0" smtClean="0">
                <a:latin typeface="Times New Roman" panose="02020603050405020304" pitchFamily="18" charset="0"/>
                <a:cs typeface="Times New Roman" panose="02020603050405020304" pitchFamily="18" charset="0"/>
              </a:rPr>
              <a:t>metals</a:t>
            </a:r>
            <a:r>
              <a:rPr lang="en-US" dirty="0" smtClean="0">
                <a:latin typeface="Times New Roman" panose="02020603050405020304" pitchFamily="18" charset="0"/>
                <a:cs typeface="Times New Roman" panose="02020603050405020304" pitchFamily="18" charset="0"/>
              </a:rPr>
              <a:t> the conduction and the valence band </a:t>
            </a:r>
            <a:r>
              <a:rPr lang="en-US" b="1" dirty="0" smtClean="0">
                <a:latin typeface="Times New Roman" panose="02020603050405020304" pitchFamily="18" charset="0"/>
                <a:cs typeface="Times New Roman" panose="02020603050405020304" pitchFamily="18" charset="0"/>
              </a:rPr>
              <a:t>overlap</a:t>
            </a:r>
            <a:r>
              <a:rPr lang="en-US" dirty="0" smtClean="0">
                <a:latin typeface="Times New Roman" panose="02020603050405020304" pitchFamily="18" charset="0"/>
                <a:cs typeface="Times New Roman" panose="02020603050405020304" pitchFamily="18" charset="0"/>
              </a:rPr>
              <a:t>, whereas in isolators and semiconductors these levels are </a:t>
            </a:r>
            <a:r>
              <a:rPr lang="en-US" b="1" dirty="0" smtClean="0">
                <a:latin typeface="Times New Roman" panose="02020603050405020304" pitchFamily="18" charset="0"/>
                <a:cs typeface="Times New Roman" panose="02020603050405020304" pitchFamily="18" charset="0"/>
              </a:rPr>
              <a:t>separated</a:t>
            </a:r>
            <a:r>
              <a:rPr lang="en-US" dirty="0" smtClean="0">
                <a:latin typeface="Times New Roman" panose="02020603050405020304" pitchFamily="18" charset="0"/>
                <a:cs typeface="Times New Roman" panose="02020603050405020304" pitchFamily="18" charset="0"/>
              </a:rPr>
              <a:t> by an energy gap (</a:t>
            </a:r>
            <a:r>
              <a:rPr lang="en-US" b="1" dirty="0" smtClean="0">
                <a:latin typeface="Times New Roman" panose="02020603050405020304" pitchFamily="18" charset="0"/>
                <a:cs typeface="Times New Roman" panose="02020603050405020304" pitchFamily="18" charset="0"/>
              </a:rPr>
              <a:t>band gap</a:t>
            </a:r>
            <a:r>
              <a:rPr lang="en-US" dirty="0" smtClean="0">
                <a:latin typeface="Times New Roman" panose="02020603050405020304" pitchFamily="18" charset="0"/>
                <a:cs typeface="Times New Roman" panose="02020603050405020304" pitchFamily="18" charset="0"/>
              </a:rPr>
              <a:t>). In isolators this gap is large.</a:t>
            </a:r>
            <a:endParaRPr 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 y="2340000"/>
            <a:ext cx="8524286" cy="293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70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Fermi distribution, Fermi levels</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720000" y="900000"/>
                <a:ext cx="777686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Fermi distribution </a:t>
                </a:r>
                <a14:m>
                  <m:oMath xmlns:m="http://schemas.openxmlformats.org/officeDocument/2006/math">
                    <m:r>
                      <a:rPr lang="de-DE" b="0" i="1" smtClean="0">
                        <a:latin typeface="Cambria Math"/>
                        <a:cs typeface="Times New Roman" panose="02020603050405020304" pitchFamily="18" charset="0"/>
                      </a:rPr>
                      <m:t>𝑓</m:t>
                    </m:r>
                    <m:d>
                      <m:dPr>
                        <m:ctrlPr>
                          <a:rPr lang="de-DE" b="0" i="1" smtClean="0">
                            <a:latin typeface="Cambria Math"/>
                            <a:cs typeface="Times New Roman" panose="02020603050405020304" pitchFamily="18" charset="0"/>
                          </a:rPr>
                        </m:ctrlPr>
                      </m:dPr>
                      <m:e>
                        <m:r>
                          <a:rPr lang="de-DE" b="0" i="1" smtClean="0">
                            <a:latin typeface="Cambria Math"/>
                            <a:cs typeface="Times New Roman" panose="02020603050405020304" pitchFamily="18" charset="0"/>
                          </a:rPr>
                          <m:t>𝐸</m:t>
                        </m:r>
                      </m:e>
                    </m:d>
                  </m:oMath>
                </a14:m>
                <a:r>
                  <a:rPr lang="en-US" dirty="0" smtClean="0">
                    <a:latin typeface="Times New Roman" panose="02020603050405020304" pitchFamily="18" charset="0"/>
                    <a:cs typeface="Times New Roman" panose="02020603050405020304" pitchFamily="18" charset="0"/>
                  </a:rPr>
                  <a:t> describes the </a:t>
                </a:r>
                <a:r>
                  <a:rPr lang="en-US" b="1" dirty="0" smtClean="0">
                    <a:latin typeface="Times New Roman" panose="02020603050405020304" pitchFamily="18" charset="0"/>
                    <a:cs typeface="Times New Roman" panose="02020603050405020304" pitchFamily="18" charset="0"/>
                  </a:rPr>
                  <a:t>probability that an electronic state with energy E is occupied by an electron</a:t>
                </a:r>
                <a:endParaRPr lang="en-US" b="1" dirty="0">
                  <a:latin typeface="Times New Roman" panose="02020603050405020304" pitchFamily="18" charset="0"/>
                  <a:cs typeface="Times New Roman" panose="02020603050405020304" pitchFamily="18" charset="0"/>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720000" y="900000"/>
                <a:ext cx="7776864" cy="646331"/>
              </a:xfrm>
              <a:prstGeom prst="rect">
                <a:avLst/>
              </a:prstGeom>
              <a:blipFill rotWithShape="1">
                <a:blip r:embed="rId2"/>
                <a:stretch>
                  <a:fillRect l="-627"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3347864" y="1556792"/>
                <a:ext cx="2003241" cy="752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𝑓</m:t>
                      </m:r>
                      <m:d>
                        <m:dPr>
                          <m:ctrlPr>
                            <a:rPr lang="de-DE" b="0" i="1" smtClean="0">
                              <a:latin typeface="Cambria Math"/>
                            </a:rPr>
                          </m:ctrlPr>
                        </m:dPr>
                        <m:e>
                          <m:r>
                            <a:rPr lang="de-DE" b="0" i="1" smtClean="0">
                              <a:latin typeface="Cambria Math"/>
                            </a:rPr>
                            <m:t>𝐸</m:t>
                          </m:r>
                        </m:e>
                      </m:d>
                      <m:r>
                        <a:rPr lang="de-DE" b="0" i="1" smtClean="0">
                          <a:latin typeface="Cambria Math"/>
                        </a:rPr>
                        <m:t>=</m:t>
                      </m:r>
                      <m:f>
                        <m:fPr>
                          <m:ctrlPr>
                            <a:rPr lang="de-DE" b="0" i="1" smtClean="0">
                              <a:latin typeface="Cambria Math"/>
                            </a:rPr>
                          </m:ctrlPr>
                        </m:fPr>
                        <m:num>
                          <m:r>
                            <a:rPr lang="de-DE" b="0" i="1" smtClean="0">
                              <a:latin typeface="Cambria Math"/>
                            </a:rPr>
                            <m:t>1</m:t>
                          </m:r>
                        </m:num>
                        <m:den>
                          <m:r>
                            <a:rPr lang="de-DE" b="0" i="1" smtClean="0">
                              <a:latin typeface="Cambria Math"/>
                            </a:rPr>
                            <m:t>1+</m:t>
                          </m:r>
                          <m:sSup>
                            <m:sSupPr>
                              <m:ctrlPr>
                                <a:rPr lang="de-DE" b="0" i="1" smtClean="0">
                                  <a:latin typeface="Cambria Math"/>
                                </a:rPr>
                              </m:ctrlPr>
                            </m:sSupPr>
                            <m:e>
                              <m:r>
                                <a:rPr lang="de-DE" b="0" i="1" smtClean="0">
                                  <a:latin typeface="Cambria Math"/>
                                </a:rPr>
                                <m:t>𝑒</m:t>
                              </m:r>
                            </m:e>
                            <m:sup>
                              <m:f>
                                <m:fPr>
                                  <m:ctrlPr>
                                    <a:rPr lang="de-DE" b="0" i="1" smtClean="0">
                                      <a:latin typeface="Cambria Math"/>
                                    </a:rPr>
                                  </m:ctrlPr>
                                </m:fPr>
                                <m:num>
                                  <m:r>
                                    <a:rPr lang="de-DE" b="0" i="1" smtClean="0">
                                      <a:latin typeface="Cambria Math"/>
                                    </a:rPr>
                                    <m:t>𝐸</m:t>
                                  </m:r>
                                  <m:r>
                                    <a:rPr lang="de-DE" b="0" i="1" smtClean="0">
                                      <a:latin typeface="Cambria Math"/>
                                    </a:rPr>
                                    <m:t>−</m:t>
                                  </m:r>
                                  <m:sSub>
                                    <m:sSubPr>
                                      <m:ctrlPr>
                                        <a:rPr lang="de-DE" b="0" i="1" smtClean="0">
                                          <a:latin typeface="Cambria Math"/>
                                        </a:rPr>
                                      </m:ctrlPr>
                                    </m:sSubPr>
                                    <m:e>
                                      <m:r>
                                        <a:rPr lang="de-DE" b="0" i="1" smtClean="0">
                                          <a:latin typeface="Cambria Math"/>
                                        </a:rPr>
                                        <m:t>𝐸</m:t>
                                      </m:r>
                                    </m:e>
                                    <m:sub>
                                      <m:r>
                                        <a:rPr lang="de-DE" b="0" i="1" smtClean="0">
                                          <a:latin typeface="Cambria Math"/>
                                        </a:rPr>
                                        <m:t>𝐹</m:t>
                                      </m:r>
                                    </m:sub>
                                  </m:sSub>
                                </m:num>
                                <m:den>
                                  <m:r>
                                    <a:rPr lang="de-DE" b="0" i="1" smtClean="0">
                                      <a:latin typeface="Cambria Math"/>
                                    </a:rPr>
                                    <m:t>𝑘𝑇</m:t>
                                  </m:r>
                                </m:den>
                              </m:f>
                            </m:sup>
                          </m:sSup>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3347864" y="1556792"/>
                <a:ext cx="2003241" cy="752065"/>
              </a:xfrm>
              <a:prstGeom prst="rect">
                <a:avLst/>
              </a:prstGeom>
              <a:blipFill rotWithShape="1">
                <a:blip r:embed="rId3"/>
                <a:stretch>
                  <a:fillRect/>
                </a:stretch>
              </a:blipFill>
            </p:spPr>
            <p:txBody>
              <a:bodyPr/>
              <a:lstStyle/>
              <a:p>
                <a:r>
                  <a:rPr lang="en-US">
                    <a:noFill/>
                  </a:rPr>
                  <a:t> </a:t>
                </a:r>
              </a:p>
            </p:txBody>
          </p:sp>
        </mc:Fallback>
      </mc:AlternateContent>
      <p:sp>
        <p:nvSpPr>
          <p:cNvPr id="6" name="Textfeld 5"/>
          <p:cNvSpPr txBox="1"/>
          <p:nvPr/>
        </p:nvSpPr>
        <p:spPr>
          <a:xfrm>
            <a:off x="720000" y="2520000"/>
            <a:ext cx="7776864"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Fermi level E</a:t>
            </a:r>
            <a:r>
              <a:rPr lang="en-US" b="1" baseline="-25000" dirty="0" smtClean="0">
                <a:latin typeface="Times New Roman" panose="02020603050405020304" pitchFamily="18" charset="0"/>
                <a:cs typeface="Times New Roman" panose="02020603050405020304" pitchFamily="18" charset="0"/>
              </a:rPr>
              <a:t>F</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the energy at which the </a:t>
            </a:r>
            <a:r>
              <a:rPr lang="en-US" b="1" dirty="0" smtClean="0">
                <a:latin typeface="Times New Roman" panose="02020603050405020304" pitchFamily="18" charset="0"/>
                <a:cs typeface="Times New Roman" panose="02020603050405020304" pitchFamily="18" charset="0"/>
              </a:rPr>
              <a:t>probability of occupation is 50%. </a:t>
            </a:r>
            <a:r>
              <a:rPr lang="en-US" dirty="0" smtClean="0">
                <a:latin typeface="Times New Roman" panose="02020603050405020304" pitchFamily="18" charset="0"/>
                <a:cs typeface="Times New Roman" panose="02020603050405020304" pitchFamily="18" charset="0"/>
              </a:rPr>
              <a:t>For metals E</a:t>
            </a:r>
            <a:r>
              <a:rPr lang="en-US" baseline="-25000"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is in the conduction band, for semiconductors and isolators E</a:t>
            </a:r>
            <a:r>
              <a:rPr lang="en-US" baseline="-25000"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is in the band gap</a:t>
            </a:r>
            <a:endParaRPr lang="en-US" b="1"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782738" y="3717032"/>
            <a:ext cx="2421110" cy="1169551"/>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Fermi distribution function for different temperatures</a:t>
            </a:r>
          </a:p>
          <a:p>
            <a:r>
              <a:rPr lang="en-US" sz="1400" dirty="0" smtClean="0">
                <a:latin typeface="Times New Roman" panose="02020603050405020304" pitchFamily="18" charset="0"/>
                <a:cs typeface="Times New Roman" panose="02020603050405020304" pitchFamily="18" charset="0"/>
              </a:rPr>
              <a:t>T</a:t>
            </a:r>
            <a:r>
              <a:rPr lang="en-US" sz="1400" baseline="-25000" dirty="0" smtClean="0">
                <a:latin typeface="Times New Roman" panose="02020603050405020304" pitchFamily="18" charset="0"/>
                <a:cs typeface="Times New Roman" panose="02020603050405020304" pitchFamily="18" charset="0"/>
              </a:rPr>
              <a:t>4</a:t>
            </a:r>
            <a:r>
              <a:rPr lang="en-US" sz="1400" dirty="0" smtClean="0">
                <a:latin typeface="Times New Roman" panose="02020603050405020304" pitchFamily="18" charset="0"/>
                <a:cs typeface="Times New Roman" panose="02020603050405020304" pitchFamily="18" charset="0"/>
              </a:rPr>
              <a:t> &gt; T</a:t>
            </a:r>
            <a:r>
              <a:rPr lang="en-US" sz="1400" baseline="-250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 &gt; T</a:t>
            </a:r>
            <a:r>
              <a:rPr lang="en-US" sz="1400" baseline="-250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 &gt; T</a:t>
            </a:r>
            <a:r>
              <a:rPr lang="en-US" sz="1400" baseline="-250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 &gt; T</a:t>
            </a:r>
            <a:r>
              <a:rPr lang="en-US" sz="1400" baseline="-25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 0 K</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a:t>
            </a:r>
            <a:r>
              <a:rPr lang="en-US" sz="1400" baseline="-25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 0 K: </a:t>
            </a:r>
            <a:r>
              <a:rPr lang="en-US" sz="1400" dirty="0" err="1" smtClean="0">
                <a:latin typeface="Times New Roman" panose="02020603050405020304" pitchFamily="18" charset="0"/>
                <a:cs typeface="Times New Roman" panose="02020603050405020304" pitchFamily="18" charset="0"/>
              </a:rPr>
              <a:t>saltus</a:t>
            </a:r>
            <a:r>
              <a:rPr lang="en-US" sz="1400" dirty="0" smtClean="0">
                <a:latin typeface="Times New Roman" panose="02020603050405020304" pitchFamily="18" charset="0"/>
                <a:cs typeface="Times New Roman" panose="02020603050405020304" pitchFamily="18" charset="0"/>
              </a:rPr>
              <a:t> function</a:t>
            </a:r>
            <a:endParaRPr lang="en-US" sz="1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903" y="3284984"/>
            <a:ext cx="49720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888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Intrinsic semi-conductor properties</a:t>
            </a:r>
            <a:endParaRPr lang="en-US" dirty="0"/>
          </a:p>
        </p:txBody>
      </p:sp>
      <p:sp>
        <p:nvSpPr>
          <p:cNvPr id="4" name="Textfeld 3"/>
          <p:cNvSpPr txBox="1"/>
          <p:nvPr/>
        </p:nvSpPr>
        <p:spPr>
          <a:xfrm>
            <a:off x="5040000" y="1080000"/>
            <a:ext cx="2736647" cy="3693319"/>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Dispersion relation</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Density of states</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Fermi-Dirac distribution</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Electron density</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5292080" y="1476000"/>
                <a:ext cx="3218060" cy="5609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𝐸</m:t>
                      </m:r>
                      <m:d>
                        <m:dPr>
                          <m:ctrlPr>
                            <a:rPr lang="de-DE" sz="1400" b="0" i="1" smtClean="0">
                              <a:latin typeface="Cambria Math"/>
                            </a:rPr>
                          </m:ctrlPr>
                        </m:dPr>
                        <m:e>
                          <m:acc>
                            <m:accPr>
                              <m:chr m:val="⃗"/>
                              <m:ctrlPr>
                                <a:rPr lang="de-DE" sz="1400" b="0" i="1" smtClean="0">
                                  <a:latin typeface="Cambria Math"/>
                                </a:rPr>
                              </m:ctrlPr>
                            </m:accPr>
                            <m:e>
                              <m:r>
                                <a:rPr lang="de-DE" sz="1400" b="0" i="1" smtClean="0">
                                  <a:latin typeface="Cambria Math"/>
                                </a:rPr>
                                <m:t>𝑘</m:t>
                              </m:r>
                            </m:e>
                          </m:acc>
                        </m:e>
                      </m:d>
                      <m:r>
                        <a:rPr lang="de-DE" sz="1400" b="0" i="1" smtClean="0">
                          <a:latin typeface="Cambria Math"/>
                        </a:rPr>
                        <m:t>=</m:t>
                      </m:r>
                      <m:f>
                        <m:fPr>
                          <m:ctrlPr>
                            <a:rPr lang="de-DE" sz="1400" b="0" i="1" smtClean="0">
                              <a:latin typeface="Cambria Math"/>
                            </a:rPr>
                          </m:ctrlPr>
                        </m:fPr>
                        <m:num>
                          <m:sSup>
                            <m:sSupPr>
                              <m:ctrlPr>
                                <a:rPr lang="de-DE" sz="1400" b="0" i="1" smtClean="0">
                                  <a:latin typeface="Cambria Math"/>
                                </a:rPr>
                              </m:ctrlPr>
                            </m:sSupPr>
                            <m:e>
                              <m:r>
                                <a:rPr lang="de-DE" sz="1400" b="0" i="1" smtClean="0">
                                  <a:latin typeface="Cambria Math"/>
                                  <a:ea typeface="Cambria Math"/>
                                </a:rPr>
                                <m:t>ℏ</m:t>
                              </m:r>
                            </m:e>
                            <m:sup>
                              <m:r>
                                <a:rPr lang="de-DE" sz="1400" b="0" i="1" smtClean="0">
                                  <a:latin typeface="Cambria Math"/>
                                </a:rPr>
                                <m:t>2</m:t>
                              </m:r>
                            </m:sup>
                          </m:sSup>
                          <m:sSup>
                            <m:sSupPr>
                              <m:ctrlPr>
                                <a:rPr lang="de-DE" sz="1400" b="0" i="1" smtClean="0">
                                  <a:latin typeface="Cambria Math"/>
                                </a:rPr>
                              </m:ctrlPr>
                            </m:sSupPr>
                            <m:e>
                              <m:r>
                                <a:rPr lang="de-DE" sz="1400" b="0" i="1" smtClean="0">
                                  <a:latin typeface="Cambria Math"/>
                                </a:rPr>
                                <m:t>𝑘</m:t>
                              </m:r>
                            </m:e>
                            <m:sup>
                              <m:r>
                                <a:rPr lang="de-DE" sz="1400" b="0" i="1" smtClean="0">
                                  <a:latin typeface="Cambria Math"/>
                                </a:rPr>
                                <m:t>2</m:t>
                              </m:r>
                            </m:sup>
                          </m:sSup>
                        </m:num>
                        <m:den>
                          <m:r>
                            <a:rPr lang="de-DE" sz="1400" b="0" i="1" smtClean="0">
                              <a:latin typeface="Cambria Math"/>
                            </a:rPr>
                            <m:t>2</m:t>
                          </m:r>
                          <m:sSub>
                            <m:sSubPr>
                              <m:ctrlPr>
                                <a:rPr lang="de-DE" sz="1400" b="0" i="1" smtClean="0">
                                  <a:latin typeface="Cambria Math"/>
                                </a:rPr>
                              </m:ctrlPr>
                            </m:sSubPr>
                            <m:e>
                              <m:r>
                                <a:rPr lang="de-DE" sz="1400" b="0" i="1" smtClean="0">
                                  <a:latin typeface="Cambria Math"/>
                                </a:rPr>
                                <m:t>𝑚</m:t>
                              </m:r>
                            </m:e>
                            <m:sub>
                              <m:r>
                                <a:rPr lang="de-DE" sz="1400" b="0" i="1" smtClean="0">
                                  <a:latin typeface="Cambria Math"/>
                                </a:rPr>
                                <m:t>𝑒</m:t>
                              </m:r>
                            </m:sub>
                          </m:sSub>
                        </m:den>
                      </m:f>
                      <m:r>
                        <a:rPr lang="de-DE" sz="1400" b="0" i="1" smtClean="0">
                          <a:latin typeface="Cambria Math"/>
                        </a:rPr>
                        <m:t>=</m:t>
                      </m:r>
                      <m:f>
                        <m:fPr>
                          <m:ctrlPr>
                            <a:rPr lang="de-DE" sz="1400" b="0" i="1" smtClean="0">
                              <a:latin typeface="Cambria Math"/>
                            </a:rPr>
                          </m:ctrlPr>
                        </m:fPr>
                        <m:num>
                          <m:sSup>
                            <m:sSupPr>
                              <m:ctrlPr>
                                <a:rPr lang="de-DE" sz="1400" b="0" i="1" smtClean="0">
                                  <a:latin typeface="Cambria Math"/>
                                </a:rPr>
                              </m:ctrlPr>
                            </m:sSupPr>
                            <m:e>
                              <m:r>
                                <a:rPr lang="de-DE" sz="1400" b="0" i="1" smtClean="0">
                                  <a:latin typeface="Cambria Math"/>
                                  <a:ea typeface="Cambria Math"/>
                                </a:rPr>
                                <m:t>ℏ</m:t>
                              </m:r>
                            </m:e>
                            <m:sup>
                              <m:r>
                                <a:rPr lang="de-DE" sz="1400" b="0" i="1" smtClean="0">
                                  <a:latin typeface="Cambria Math"/>
                                </a:rPr>
                                <m:t>2</m:t>
                              </m:r>
                            </m:sup>
                          </m:sSup>
                        </m:num>
                        <m:den>
                          <m:r>
                            <a:rPr lang="de-DE" sz="1400" b="0" i="1" smtClean="0">
                              <a:latin typeface="Cambria Math"/>
                            </a:rPr>
                            <m:t>2</m:t>
                          </m:r>
                          <m:sSub>
                            <m:sSubPr>
                              <m:ctrlPr>
                                <a:rPr lang="de-DE" sz="1400" b="0" i="1" smtClean="0">
                                  <a:latin typeface="Cambria Math"/>
                                </a:rPr>
                              </m:ctrlPr>
                            </m:sSubPr>
                            <m:e>
                              <m:r>
                                <a:rPr lang="de-DE" sz="1400" b="0" i="1" smtClean="0">
                                  <a:latin typeface="Cambria Math"/>
                                </a:rPr>
                                <m:t>𝑚</m:t>
                              </m:r>
                            </m:e>
                            <m:sub>
                              <m:r>
                                <a:rPr lang="de-DE" sz="1400" b="0" i="1" smtClean="0">
                                  <a:latin typeface="Cambria Math"/>
                                </a:rPr>
                                <m:t>𝑒</m:t>
                              </m:r>
                            </m:sub>
                          </m:sSub>
                        </m:den>
                      </m:f>
                      <m:d>
                        <m:dPr>
                          <m:ctrlPr>
                            <a:rPr lang="de-DE" sz="1400" b="0" i="1" smtClean="0">
                              <a:latin typeface="Cambria Math"/>
                            </a:rPr>
                          </m:ctrlPr>
                        </m:dPr>
                        <m:e>
                          <m:sSup>
                            <m:sSupPr>
                              <m:ctrlPr>
                                <a:rPr lang="de-DE" sz="1400" b="0" i="1" smtClean="0">
                                  <a:latin typeface="Cambria Math"/>
                                </a:rPr>
                              </m:ctrlPr>
                            </m:sSupPr>
                            <m:e>
                              <m:sSub>
                                <m:sSubPr>
                                  <m:ctrlPr>
                                    <a:rPr lang="de-DE" sz="1400" b="0" i="1" smtClean="0">
                                      <a:latin typeface="Cambria Math"/>
                                    </a:rPr>
                                  </m:ctrlPr>
                                </m:sSubPr>
                                <m:e>
                                  <m:r>
                                    <a:rPr lang="de-DE" sz="1400" b="0" i="1" smtClean="0">
                                      <a:latin typeface="Cambria Math"/>
                                    </a:rPr>
                                    <m:t>𝑘</m:t>
                                  </m:r>
                                </m:e>
                                <m:sub>
                                  <m:r>
                                    <a:rPr lang="de-DE" sz="1400" b="0" i="1" smtClean="0">
                                      <a:latin typeface="Cambria Math"/>
                                    </a:rPr>
                                    <m:t>𝑥</m:t>
                                  </m:r>
                                </m:sub>
                              </m:sSub>
                            </m:e>
                            <m:sup>
                              <m:r>
                                <a:rPr lang="de-DE" sz="1400" b="0" i="1" smtClean="0">
                                  <a:latin typeface="Cambria Math"/>
                                </a:rPr>
                                <m:t>2</m:t>
                              </m:r>
                            </m:sup>
                          </m:sSup>
                          <m:r>
                            <a:rPr lang="de-DE" sz="1400" b="0" i="1" smtClean="0">
                              <a:latin typeface="Cambria Math"/>
                            </a:rPr>
                            <m:t>+</m:t>
                          </m:r>
                          <m:sSup>
                            <m:sSupPr>
                              <m:ctrlPr>
                                <a:rPr lang="de-DE" sz="1400" b="0" i="1" smtClean="0">
                                  <a:latin typeface="Cambria Math"/>
                                </a:rPr>
                              </m:ctrlPr>
                            </m:sSupPr>
                            <m:e>
                              <m:sSub>
                                <m:sSubPr>
                                  <m:ctrlPr>
                                    <a:rPr lang="de-DE" sz="1400" b="0" i="1" smtClean="0">
                                      <a:latin typeface="Cambria Math"/>
                                    </a:rPr>
                                  </m:ctrlPr>
                                </m:sSubPr>
                                <m:e>
                                  <m:r>
                                    <a:rPr lang="de-DE" sz="1400" b="0" i="1" smtClean="0">
                                      <a:latin typeface="Cambria Math"/>
                                    </a:rPr>
                                    <m:t>𝑘</m:t>
                                  </m:r>
                                </m:e>
                                <m:sub>
                                  <m:r>
                                    <a:rPr lang="de-DE" sz="1400" b="0" i="1" smtClean="0">
                                      <a:latin typeface="Cambria Math"/>
                                    </a:rPr>
                                    <m:t>𝑦</m:t>
                                  </m:r>
                                </m:sub>
                              </m:sSub>
                            </m:e>
                            <m:sup>
                              <m:r>
                                <a:rPr lang="de-DE" sz="1400" b="0" i="1" smtClean="0">
                                  <a:latin typeface="Cambria Math"/>
                                </a:rPr>
                                <m:t>2</m:t>
                              </m:r>
                            </m:sup>
                          </m:sSup>
                          <m:r>
                            <a:rPr lang="de-DE" sz="1400" b="0" i="1" smtClean="0">
                              <a:latin typeface="Cambria Math"/>
                            </a:rPr>
                            <m:t>+</m:t>
                          </m:r>
                          <m:sSup>
                            <m:sSupPr>
                              <m:ctrlPr>
                                <a:rPr lang="de-DE" sz="1400" b="0" i="1" smtClean="0">
                                  <a:latin typeface="Cambria Math"/>
                                </a:rPr>
                              </m:ctrlPr>
                            </m:sSupPr>
                            <m:e>
                              <m:sSub>
                                <m:sSubPr>
                                  <m:ctrlPr>
                                    <a:rPr lang="de-DE" sz="1400" b="0" i="1" smtClean="0">
                                      <a:latin typeface="Cambria Math"/>
                                    </a:rPr>
                                  </m:ctrlPr>
                                </m:sSubPr>
                                <m:e>
                                  <m:r>
                                    <a:rPr lang="de-DE" sz="1400" b="0" i="1" smtClean="0">
                                      <a:latin typeface="Cambria Math"/>
                                    </a:rPr>
                                    <m:t>𝑘</m:t>
                                  </m:r>
                                </m:e>
                                <m:sub>
                                  <m:r>
                                    <a:rPr lang="de-DE" sz="1400" b="0" i="1" smtClean="0">
                                      <a:latin typeface="Cambria Math"/>
                                    </a:rPr>
                                    <m:t>𝑧</m:t>
                                  </m:r>
                                </m:sub>
                              </m:sSub>
                            </m:e>
                            <m:sup>
                              <m:r>
                                <a:rPr lang="de-DE" sz="1400" b="0" i="1" smtClean="0">
                                  <a:latin typeface="Cambria Math"/>
                                </a:rPr>
                                <m:t>2</m:t>
                              </m:r>
                            </m:sup>
                          </m:sSup>
                        </m:e>
                      </m:d>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5292080" y="1476000"/>
                <a:ext cx="3218060" cy="56092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292000" y="2593077"/>
                <a:ext cx="2886623" cy="632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𝑔</m:t>
                      </m:r>
                      <m:d>
                        <m:dPr>
                          <m:ctrlPr>
                            <a:rPr lang="de-DE" sz="1400" b="0" i="1" smtClean="0">
                              <a:latin typeface="Cambria Math"/>
                            </a:rPr>
                          </m:ctrlPr>
                        </m:dPr>
                        <m:e>
                          <m:r>
                            <a:rPr lang="de-DE" sz="1400" b="0" i="1" smtClean="0">
                              <a:latin typeface="Cambria Math"/>
                            </a:rPr>
                            <m:t>𝐸</m:t>
                          </m:r>
                        </m:e>
                      </m:d>
                      <m:r>
                        <a:rPr lang="de-DE" sz="1400" b="0" i="1" smtClean="0">
                          <a:latin typeface="Cambria Math"/>
                        </a:rPr>
                        <m:t>=</m:t>
                      </m:r>
                      <m:f>
                        <m:fPr>
                          <m:ctrlPr>
                            <a:rPr lang="de-DE" sz="1400" b="0" i="1" smtClean="0">
                              <a:latin typeface="Cambria Math"/>
                            </a:rPr>
                          </m:ctrlPr>
                        </m:fPr>
                        <m:num>
                          <m:r>
                            <a:rPr lang="de-DE" sz="1400" b="0" i="1" smtClean="0">
                              <a:latin typeface="Cambria Math"/>
                            </a:rPr>
                            <m:t>𝑑𝑁</m:t>
                          </m:r>
                        </m:num>
                        <m:den>
                          <m:r>
                            <a:rPr lang="de-DE" sz="1400" b="0" i="1" smtClean="0">
                              <a:latin typeface="Cambria Math"/>
                            </a:rPr>
                            <m:t>𝑑𝐸</m:t>
                          </m:r>
                        </m:den>
                      </m:f>
                      <m:r>
                        <a:rPr lang="de-DE" sz="1400" b="0" i="1" smtClean="0">
                          <a:latin typeface="Cambria Math"/>
                        </a:rPr>
                        <m:t>=</m:t>
                      </m:r>
                      <m:sSup>
                        <m:sSupPr>
                          <m:ctrlPr>
                            <a:rPr lang="de-DE" sz="1400" b="0" i="1" smtClean="0">
                              <a:latin typeface="Cambria Math"/>
                            </a:rPr>
                          </m:ctrlPr>
                        </m:sSupPr>
                        <m:e>
                          <m:r>
                            <a:rPr lang="de-DE" sz="1400" b="0" i="1" smtClean="0">
                              <a:latin typeface="Cambria Math"/>
                            </a:rPr>
                            <m:t>𝐸</m:t>
                          </m:r>
                        </m:e>
                        <m:sup>
                          <m:f>
                            <m:fPr>
                              <m:type m:val="lin"/>
                              <m:ctrlPr>
                                <a:rPr lang="de-DE" sz="1400" b="0" i="1" smtClean="0">
                                  <a:latin typeface="Cambria Math"/>
                                </a:rPr>
                              </m:ctrlPr>
                            </m:fPr>
                            <m:num>
                              <m:r>
                                <a:rPr lang="de-DE" sz="1400" b="0" i="1" smtClean="0">
                                  <a:latin typeface="Cambria Math"/>
                                </a:rPr>
                                <m:t>1</m:t>
                              </m:r>
                            </m:num>
                            <m:den>
                              <m:r>
                                <a:rPr lang="de-DE" sz="1400" b="0" i="1" smtClean="0">
                                  <a:latin typeface="Cambria Math"/>
                                </a:rPr>
                                <m:t>2</m:t>
                              </m:r>
                            </m:den>
                          </m:f>
                        </m:sup>
                      </m:sSup>
                      <m:r>
                        <a:rPr lang="de-DE" sz="1400" b="0" i="1" smtClean="0">
                          <a:latin typeface="Cambria Math"/>
                          <a:ea typeface="Cambria Math"/>
                        </a:rPr>
                        <m:t>∙</m:t>
                      </m:r>
                      <m:sSup>
                        <m:sSupPr>
                          <m:ctrlPr>
                            <a:rPr lang="de-DE" sz="1400" b="0" i="1" smtClean="0">
                              <a:latin typeface="Cambria Math"/>
                              <a:ea typeface="Cambria Math"/>
                            </a:rPr>
                          </m:ctrlPr>
                        </m:sSupPr>
                        <m:e>
                          <m:d>
                            <m:dPr>
                              <m:ctrlPr>
                                <a:rPr lang="de-DE" sz="1400" b="0" i="1" smtClean="0">
                                  <a:latin typeface="Cambria Math"/>
                                  <a:ea typeface="Cambria Math"/>
                                </a:rPr>
                              </m:ctrlPr>
                            </m:dPr>
                            <m:e>
                              <m:f>
                                <m:fPr>
                                  <m:ctrlPr>
                                    <a:rPr lang="de-DE" sz="1400" b="0" i="1" smtClean="0">
                                      <a:latin typeface="Cambria Math"/>
                                      <a:ea typeface="Cambria Math"/>
                                    </a:rPr>
                                  </m:ctrlPr>
                                </m:fPr>
                                <m:num>
                                  <m:r>
                                    <a:rPr lang="de-DE" sz="1400" b="0" i="1" smtClean="0">
                                      <a:latin typeface="Cambria Math"/>
                                      <a:ea typeface="Cambria Math"/>
                                    </a:rPr>
                                    <m:t>2</m:t>
                                  </m:r>
                                  <m:sSub>
                                    <m:sSubPr>
                                      <m:ctrlPr>
                                        <a:rPr lang="de-DE" sz="1400" b="0" i="1" smtClean="0">
                                          <a:latin typeface="Cambria Math"/>
                                          <a:ea typeface="Cambria Math"/>
                                        </a:rPr>
                                      </m:ctrlPr>
                                    </m:sSubPr>
                                    <m:e>
                                      <m:r>
                                        <a:rPr lang="de-DE" sz="1400" b="0" i="1" smtClean="0">
                                          <a:latin typeface="Cambria Math"/>
                                          <a:ea typeface="Cambria Math"/>
                                        </a:rPr>
                                        <m:t>𝑚</m:t>
                                      </m:r>
                                    </m:e>
                                    <m:sub>
                                      <m:r>
                                        <a:rPr lang="de-DE" sz="1400" b="0" i="1" smtClean="0">
                                          <a:latin typeface="Cambria Math"/>
                                          <a:ea typeface="Cambria Math"/>
                                        </a:rPr>
                                        <m:t>𝑒</m:t>
                                      </m:r>
                                    </m:sub>
                                  </m:sSub>
                                </m:num>
                                <m:den>
                                  <m:sSup>
                                    <m:sSupPr>
                                      <m:ctrlPr>
                                        <a:rPr lang="de-DE" sz="1400" b="0" i="1" smtClean="0">
                                          <a:latin typeface="Cambria Math"/>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den>
                              </m:f>
                            </m:e>
                          </m:d>
                        </m:e>
                        <m:sup>
                          <m:f>
                            <m:fPr>
                              <m:type m:val="lin"/>
                              <m:ctrlPr>
                                <a:rPr lang="de-DE" sz="1400" b="0" i="1" smtClean="0">
                                  <a:latin typeface="Cambria Math"/>
                                  <a:ea typeface="Cambria Math"/>
                                </a:rPr>
                              </m:ctrlPr>
                            </m:fPr>
                            <m:num>
                              <m:r>
                                <a:rPr lang="de-DE" sz="1400" b="0" i="1" smtClean="0">
                                  <a:latin typeface="Cambria Math"/>
                                  <a:ea typeface="Cambria Math"/>
                                </a:rPr>
                                <m:t>3</m:t>
                              </m:r>
                            </m:num>
                            <m:den>
                              <m:r>
                                <a:rPr lang="de-DE" sz="1400" b="0" i="1" smtClean="0">
                                  <a:latin typeface="Cambria Math"/>
                                  <a:ea typeface="Cambria Math"/>
                                </a:rPr>
                                <m:t>2</m:t>
                              </m:r>
                            </m:den>
                          </m:f>
                        </m:sup>
                      </m:sSup>
                      <m:f>
                        <m:fPr>
                          <m:ctrlPr>
                            <a:rPr lang="de-DE" sz="1400" b="0" i="1" smtClean="0">
                              <a:latin typeface="Cambria Math"/>
                              <a:ea typeface="Cambria Math"/>
                            </a:rPr>
                          </m:ctrlPr>
                        </m:fPr>
                        <m:num>
                          <m:r>
                            <a:rPr lang="de-DE" sz="1400" b="0" i="1" smtClean="0">
                              <a:latin typeface="Cambria Math"/>
                              <a:ea typeface="Cambria Math"/>
                            </a:rPr>
                            <m:t>𝑉</m:t>
                          </m:r>
                        </m:num>
                        <m:den>
                          <m:r>
                            <a:rPr lang="de-DE" sz="1400" b="0" i="1" smtClean="0">
                              <a:latin typeface="Cambria Math"/>
                              <a:ea typeface="Cambria Math"/>
                            </a:rPr>
                            <m:t>2</m:t>
                          </m:r>
                          <m:sSup>
                            <m:sSupPr>
                              <m:ctrlPr>
                                <a:rPr lang="de-DE" sz="1400" b="0" i="1" smtClean="0">
                                  <a:latin typeface="Cambria Math"/>
                                  <a:ea typeface="Cambria Math"/>
                                </a:rPr>
                              </m:ctrlPr>
                            </m:sSupPr>
                            <m:e>
                              <m:r>
                                <a:rPr lang="de-DE" sz="1400" b="0" i="1" smtClean="0">
                                  <a:latin typeface="Cambria Math"/>
                                  <a:ea typeface="Cambria Math"/>
                                </a:rPr>
                                <m:t>𝜋</m:t>
                              </m:r>
                            </m:e>
                            <m:sup>
                              <m:r>
                                <a:rPr lang="de-DE" sz="1400" b="0" i="1" smtClean="0">
                                  <a:latin typeface="Cambria Math"/>
                                  <a:ea typeface="Cambria Math"/>
                                </a:rPr>
                                <m:t>2</m:t>
                              </m:r>
                            </m:sup>
                          </m:sSup>
                        </m:den>
                      </m:f>
                    </m:oMath>
                  </m:oMathPara>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5292000" y="2593077"/>
                <a:ext cx="2886623" cy="6329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5292000" y="3780000"/>
                <a:ext cx="2133661" cy="5098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𝑓</m:t>
                      </m:r>
                      <m:d>
                        <m:dPr>
                          <m:ctrlPr>
                            <a:rPr lang="de-DE" sz="1400" b="0" i="1" smtClean="0">
                              <a:latin typeface="Cambria Math"/>
                            </a:rPr>
                          </m:ctrlPr>
                        </m:dPr>
                        <m:e>
                          <m:r>
                            <a:rPr lang="de-DE" sz="1400" b="0" i="1" smtClean="0">
                              <a:latin typeface="Cambria Math"/>
                            </a:rPr>
                            <m:t>𝐸</m:t>
                          </m:r>
                          <m:r>
                            <a:rPr lang="de-DE" sz="1400" b="0" i="1" smtClean="0">
                              <a:latin typeface="Cambria Math"/>
                            </a:rPr>
                            <m:t>,</m:t>
                          </m:r>
                          <m:r>
                            <a:rPr lang="de-DE" sz="1400" b="0" i="1" smtClean="0">
                              <a:latin typeface="Cambria Math"/>
                            </a:rPr>
                            <m:t>𝑇</m:t>
                          </m:r>
                        </m:e>
                      </m:d>
                      <m:r>
                        <a:rPr lang="de-DE" sz="1400" b="0" i="1" smtClean="0">
                          <a:latin typeface="Cambria Math"/>
                        </a:rPr>
                        <m:t>=</m:t>
                      </m:r>
                      <m:f>
                        <m:fPr>
                          <m:ctrlPr>
                            <a:rPr lang="de-DE" sz="1400" b="0" i="1" smtClean="0">
                              <a:latin typeface="Cambria Math"/>
                            </a:rPr>
                          </m:ctrlPr>
                        </m:fPr>
                        <m:num>
                          <m:r>
                            <a:rPr lang="de-DE" sz="1400" b="0" i="1" smtClean="0">
                              <a:latin typeface="Cambria Math"/>
                            </a:rPr>
                            <m:t>1</m:t>
                          </m:r>
                        </m:num>
                        <m:den>
                          <m:sSup>
                            <m:sSupPr>
                              <m:ctrlPr>
                                <a:rPr lang="de-DE" sz="1400" b="0" i="1" smtClean="0">
                                  <a:latin typeface="Cambria Math"/>
                                </a:rPr>
                              </m:ctrlPr>
                            </m:sSupPr>
                            <m:e>
                              <m:r>
                                <a:rPr lang="de-DE" sz="1400" b="0" i="1" smtClean="0">
                                  <a:latin typeface="Cambria Math"/>
                                </a:rPr>
                                <m:t>𝑒</m:t>
                              </m:r>
                            </m:e>
                            <m:sup>
                              <m:f>
                                <m:fPr>
                                  <m:type m:val="lin"/>
                                  <m:ctrlPr>
                                    <a:rPr lang="de-DE" sz="1400" b="0" i="1" smtClean="0">
                                      <a:latin typeface="Cambria Math"/>
                                    </a:rPr>
                                  </m:ctrlPr>
                                </m:fPr>
                                <m:num>
                                  <m:d>
                                    <m:dPr>
                                      <m:ctrlPr>
                                        <a:rPr lang="de-DE" sz="1400" b="0" i="1" smtClean="0">
                                          <a:latin typeface="Cambria Math"/>
                                        </a:rPr>
                                      </m:ctrlPr>
                                    </m:dPr>
                                    <m:e>
                                      <m:r>
                                        <a:rPr lang="de-DE" sz="1400" b="0" i="1" smtClean="0">
                                          <a:latin typeface="Cambria Math"/>
                                        </a:rPr>
                                        <m:t>𝐸</m:t>
                                      </m:r>
                                      <m:r>
                                        <a:rPr lang="de-DE" sz="1400" b="0" i="1" smtClean="0">
                                          <a:latin typeface="Cambria Math"/>
                                        </a:rPr>
                                        <m:t>−</m:t>
                                      </m:r>
                                      <m:r>
                                        <a:rPr lang="de-DE" sz="1400" b="0" i="1" smtClean="0">
                                          <a:latin typeface="Cambria Math"/>
                                          <a:ea typeface="Cambria Math"/>
                                        </a:rPr>
                                        <m:t>𝜇</m:t>
                                      </m:r>
                                    </m:e>
                                  </m:d>
                                </m:num>
                                <m:den>
                                  <m:sSub>
                                    <m:sSubPr>
                                      <m:ctrlPr>
                                        <a:rPr lang="de-DE" sz="1400" b="0" i="1" smtClean="0">
                                          <a:latin typeface="Cambria Math"/>
                                        </a:rPr>
                                      </m:ctrlPr>
                                    </m:sSubPr>
                                    <m:e>
                                      <m:r>
                                        <a:rPr lang="de-DE" sz="1400" b="0" i="1" smtClean="0">
                                          <a:latin typeface="Cambria Math"/>
                                        </a:rPr>
                                        <m:t>𝑘</m:t>
                                      </m:r>
                                    </m:e>
                                    <m:sub>
                                      <m:r>
                                        <a:rPr lang="de-DE" sz="1400" b="0" i="1" smtClean="0">
                                          <a:latin typeface="Cambria Math"/>
                                        </a:rPr>
                                        <m:t>𝐵</m:t>
                                      </m:r>
                                    </m:sub>
                                  </m:sSub>
                                  <m:r>
                                    <a:rPr lang="de-DE" sz="1400" b="0" i="1" smtClean="0">
                                      <a:latin typeface="Cambria Math"/>
                                    </a:rPr>
                                    <m:t>𝑇</m:t>
                                  </m:r>
                                </m:den>
                              </m:f>
                            </m:sup>
                          </m:sSup>
                          <m:r>
                            <a:rPr lang="de-DE" sz="1400" b="0" i="1" smtClean="0">
                              <a:latin typeface="Cambria Math"/>
                            </a:rPr>
                            <m:t>+1</m:t>
                          </m:r>
                        </m:den>
                      </m:f>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5292000" y="3780000"/>
                <a:ext cx="2133661" cy="509820"/>
              </a:xfrm>
              <a:prstGeom prst="rect">
                <a:avLst/>
              </a:prstGeom>
              <a:blipFill rotWithShape="1">
                <a:blip r:embed="rId4"/>
                <a:stretch>
                  <a:fillRect b="-5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5292000" y="4860000"/>
                <a:ext cx="2167516" cy="576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𝑛</m:t>
                      </m:r>
                      <m:r>
                        <a:rPr lang="de-DE" sz="1400" b="0" i="1" smtClean="0">
                          <a:latin typeface="Cambria Math"/>
                        </a:rPr>
                        <m:t>=</m:t>
                      </m:r>
                      <m:f>
                        <m:fPr>
                          <m:ctrlPr>
                            <a:rPr lang="de-DE" sz="1400" b="0" i="1" smtClean="0">
                              <a:latin typeface="Cambria Math"/>
                            </a:rPr>
                          </m:ctrlPr>
                        </m:fPr>
                        <m:num>
                          <m:r>
                            <a:rPr lang="de-DE" sz="1400" b="0" i="1" smtClean="0">
                              <a:latin typeface="Cambria Math"/>
                            </a:rPr>
                            <m:t>1</m:t>
                          </m:r>
                        </m:num>
                        <m:den>
                          <m:r>
                            <a:rPr lang="de-DE" sz="1400" b="0" i="1" smtClean="0">
                              <a:latin typeface="Cambria Math"/>
                            </a:rPr>
                            <m:t>𝑉</m:t>
                          </m:r>
                        </m:den>
                      </m:f>
                      <m:nary>
                        <m:naryPr>
                          <m:ctrlPr>
                            <a:rPr lang="de-DE" sz="1400" b="0" i="1" smtClean="0">
                              <a:latin typeface="Cambria Math"/>
                            </a:rPr>
                          </m:ctrlPr>
                        </m:naryPr>
                        <m:sub>
                          <m:r>
                            <m:rPr>
                              <m:brk m:alnAt="23"/>
                            </m:rPr>
                            <a:rPr lang="de-DE" sz="1400" b="0" i="1" smtClean="0">
                              <a:latin typeface="Cambria Math"/>
                            </a:rPr>
                            <m:t>0</m:t>
                          </m:r>
                        </m:sub>
                        <m:sup>
                          <m:sSub>
                            <m:sSubPr>
                              <m:ctrlPr>
                                <a:rPr lang="de-DE" sz="1400" b="0" i="1" smtClean="0">
                                  <a:latin typeface="Cambria Math"/>
                                </a:rPr>
                              </m:ctrlPr>
                            </m:sSubPr>
                            <m:e>
                              <m:r>
                                <a:rPr lang="de-DE" sz="1400" b="0" i="1" smtClean="0">
                                  <a:latin typeface="Cambria Math"/>
                                </a:rPr>
                                <m:t>𝐸</m:t>
                              </m:r>
                            </m:e>
                            <m:sub>
                              <m:r>
                                <a:rPr lang="de-DE" sz="1400" b="0" i="1" smtClean="0">
                                  <a:latin typeface="Cambria Math"/>
                                </a:rPr>
                                <m:t>𝑚𝑎𝑥</m:t>
                              </m:r>
                            </m:sub>
                          </m:sSub>
                        </m:sup>
                        <m:e>
                          <m:r>
                            <a:rPr lang="de-DE" sz="1400" b="0" i="1" smtClean="0">
                              <a:latin typeface="Cambria Math"/>
                            </a:rPr>
                            <m:t>𝑔</m:t>
                          </m:r>
                          <m:d>
                            <m:dPr>
                              <m:ctrlPr>
                                <a:rPr lang="de-DE" sz="1400" b="0" i="1" smtClean="0">
                                  <a:latin typeface="Cambria Math"/>
                                </a:rPr>
                              </m:ctrlPr>
                            </m:dPr>
                            <m:e>
                              <m:r>
                                <a:rPr lang="de-DE" sz="1400" b="0" i="1" smtClean="0">
                                  <a:latin typeface="Cambria Math"/>
                                </a:rPr>
                                <m:t>𝐸</m:t>
                              </m:r>
                            </m:e>
                          </m:d>
                          <m:r>
                            <a:rPr lang="de-DE" sz="1400" b="0" i="1" smtClean="0">
                              <a:latin typeface="Cambria Math"/>
                            </a:rPr>
                            <m:t>𝑓</m:t>
                          </m:r>
                          <m:d>
                            <m:dPr>
                              <m:ctrlPr>
                                <a:rPr lang="de-DE" sz="1400" b="0" i="1" smtClean="0">
                                  <a:latin typeface="Cambria Math"/>
                                </a:rPr>
                              </m:ctrlPr>
                            </m:dPr>
                            <m:e>
                              <m:r>
                                <a:rPr lang="de-DE" sz="1400" b="0" i="1" smtClean="0">
                                  <a:latin typeface="Cambria Math"/>
                                </a:rPr>
                                <m:t>𝐸</m:t>
                              </m:r>
                            </m:e>
                          </m:d>
                          <m:r>
                            <a:rPr lang="de-DE" sz="1400" b="0" i="1" smtClean="0">
                              <a:latin typeface="Cambria Math"/>
                            </a:rPr>
                            <m:t>𝑑𝐸</m:t>
                          </m:r>
                        </m:e>
                      </m:nary>
                    </m:oMath>
                  </m:oMathPara>
                </a14:m>
                <a:endParaRPr lang="en-US"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5292000" y="4860000"/>
                <a:ext cx="2167516" cy="576825"/>
              </a:xfrm>
              <a:prstGeom prst="rect">
                <a:avLst/>
              </a:prstGeom>
              <a:blipFill rotWithShape="1">
                <a:blip r:embed="rId5"/>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77" y="980731"/>
            <a:ext cx="4565714" cy="368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869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Drift velocity and mobility</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2267744" y="1188000"/>
                <a:ext cx="1346394" cy="402931"/>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sSub>
                            <m:sSubPr>
                              <m:ctrlPr>
                                <a:rPr lang="en-US" i="1" smtClean="0">
                                  <a:latin typeface="Cambria Math"/>
                                </a:rPr>
                              </m:ctrlPr>
                            </m:sSubPr>
                            <m:e>
                              <m:r>
                                <a:rPr lang="de-DE" b="0" i="1" smtClean="0">
                                  <a:latin typeface="Cambria Math"/>
                                </a:rPr>
                                <m:t>𝑣</m:t>
                              </m:r>
                            </m:e>
                            <m:sub>
                              <m:r>
                                <a:rPr lang="de-DE" b="0" i="1" smtClean="0">
                                  <a:latin typeface="Cambria Math"/>
                                </a:rPr>
                                <m:t>𝑛</m:t>
                              </m:r>
                            </m:sub>
                          </m:sSub>
                        </m:e>
                      </m:acc>
                      <m:r>
                        <a:rPr lang="de-DE" b="0" i="1" smtClean="0">
                          <a:latin typeface="Cambria Math"/>
                        </a:rPr>
                        <m:t>=−</m:t>
                      </m:r>
                      <m:sSub>
                        <m:sSubPr>
                          <m:ctrlPr>
                            <a:rPr lang="de-DE" b="0" i="1" smtClean="0">
                              <a:latin typeface="Cambria Math"/>
                            </a:rPr>
                          </m:ctrlPr>
                        </m:sSubPr>
                        <m:e>
                          <m:r>
                            <a:rPr lang="de-DE" b="0" i="1" smtClean="0">
                              <a:latin typeface="Cambria Math"/>
                              <a:ea typeface="Cambria Math"/>
                            </a:rPr>
                            <m:t>𝜇</m:t>
                          </m:r>
                        </m:e>
                        <m:sub>
                          <m:r>
                            <a:rPr lang="de-DE" b="0" i="1" smtClean="0">
                              <a:latin typeface="Cambria Math"/>
                            </a:rPr>
                            <m:t>𝑛</m:t>
                          </m:r>
                        </m:sub>
                      </m:sSub>
                      <m:acc>
                        <m:accPr>
                          <m:chr m:val="⃗"/>
                          <m:ctrlPr>
                            <a:rPr lang="de-DE" b="0" i="1" smtClean="0">
                              <a:latin typeface="Cambria Math"/>
                            </a:rPr>
                          </m:ctrlPr>
                        </m:accPr>
                        <m:e>
                          <m:r>
                            <a:rPr lang="de-DE" b="0" i="1" smtClean="0">
                              <a:latin typeface="Cambria Math"/>
                            </a:rPr>
                            <m:t>𝐸</m:t>
                          </m:r>
                        </m:e>
                      </m:acc>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2267744" y="1188000"/>
                <a:ext cx="1346394" cy="402931"/>
              </a:xfrm>
              <a:prstGeom prst="rect">
                <a:avLst/>
              </a:prstGeom>
              <a:blipFill rotWithShape="1">
                <a:blip r:embed="rId2"/>
                <a:stretch>
                  <a:fillRect b="-2941"/>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2268000" y="1988840"/>
                <a:ext cx="1293431" cy="613501"/>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𝜇</m:t>
                          </m:r>
                        </m:e>
                        <m:sub>
                          <m:r>
                            <a:rPr lang="de-DE" b="0" i="1" smtClean="0">
                              <a:latin typeface="Cambria Math"/>
                            </a:rPr>
                            <m:t>𝑛</m:t>
                          </m:r>
                        </m:sub>
                      </m:sSub>
                      <m:r>
                        <a:rPr lang="de-DE" b="0" i="1" smtClean="0">
                          <a:latin typeface="Cambria Math"/>
                        </a:rPr>
                        <m:t>=</m:t>
                      </m:r>
                      <m:f>
                        <m:fPr>
                          <m:ctrlPr>
                            <a:rPr lang="de-DE" b="0" i="1" smtClean="0">
                              <a:latin typeface="Cambria Math"/>
                            </a:rPr>
                          </m:ctrlPr>
                        </m:fPr>
                        <m:num>
                          <m:r>
                            <a:rPr lang="de-DE" b="0" i="1" smtClean="0">
                              <a:latin typeface="Cambria Math"/>
                            </a:rPr>
                            <m:t>𝑒</m:t>
                          </m:r>
                          <m:sSub>
                            <m:sSubPr>
                              <m:ctrlPr>
                                <a:rPr lang="de-DE" b="0" i="1" smtClean="0">
                                  <a:latin typeface="Cambria Math"/>
                                </a:rPr>
                              </m:ctrlPr>
                            </m:sSubPr>
                            <m:e>
                              <m:r>
                                <a:rPr lang="de-DE" b="0" i="1" smtClean="0">
                                  <a:latin typeface="Cambria Math"/>
                                  <a:ea typeface="Cambria Math"/>
                                </a:rPr>
                                <m:t>∙</m:t>
                              </m:r>
                              <m:r>
                                <a:rPr lang="de-DE" b="0" i="1" smtClean="0">
                                  <a:latin typeface="Cambria Math"/>
                                  <a:ea typeface="Cambria Math"/>
                                </a:rPr>
                                <m:t>𝜏</m:t>
                              </m:r>
                            </m:e>
                            <m:sub>
                              <m:r>
                                <a:rPr lang="de-DE" b="0" i="1" smtClean="0">
                                  <a:latin typeface="Cambria Math"/>
                                </a:rPr>
                                <m:t>𝑛</m:t>
                              </m:r>
                            </m:sub>
                          </m:sSub>
                        </m:num>
                        <m:den>
                          <m:sSub>
                            <m:sSubPr>
                              <m:ctrlPr>
                                <a:rPr lang="de-DE" b="0" i="1" smtClean="0">
                                  <a:latin typeface="Cambria Math"/>
                                </a:rPr>
                              </m:ctrlPr>
                            </m:sSubPr>
                            <m:e>
                              <m:r>
                                <a:rPr lang="de-DE" b="0" i="1" smtClean="0">
                                  <a:latin typeface="Cambria Math"/>
                                </a:rPr>
                                <m:t>𝑚</m:t>
                              </m:r>
                            </m:e>
                            <m:sub>
                              <m:r>
                                <a:rPr lang="de-DE" b="0" i="1" smtClean="0">
                                  <a:latin typeface="Cambria Math"/>
                                </a:rPr>
                                <m:t>𝑛</m:t>
                              </m:r>
                            </m:sub>
                          </m:sSub>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2268000" y="1988840"/>
                <a:ext cx="1293431" cy="613501"/>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0" y="1188000"/>
                <a:ext cx="1385957" cy="43069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sSub>
                            <m:sSubPr>
                              <m:ctrlPr>
                                <a:rPr lang="en-US" i="1" smtClean="0">
                                  <a:latin typeface="Cambria Math"/>
                                </a:rPr>
                              </m:ctrlPr>
                            </m:sSubPr>
                            <m:e>
                              <m:r>
                                <a:rPr lang="de-DE" b="0" i="1" smtClean="0">
                                  <a:latin typeface="Cambria Math"/>
                                </a:rPr>
                                <m:t>𝑣</m:t>
                              </m:r>
                            </m:e>
                            <m:sub>
                              <m:r>
                                <a:rPr lang="de-DE" b="0" i="1" smtClean="0">
                                  <a:latin typeface="Cambria Math"/>
                                </a:rPr>
                                <m:t>𝑝</m:t>
                              </m:r>
                            </m:sub>
                          </m:sSub>
                        </m:e>
                      </m:acc>
                      <m:r>
                        <a:rPr lang="de-DE" b="0" i="1" smtClean="0">
                          <a:latin typeface="Cambria Math"/>
                        </a:rPr>
                        <m:t>=−</m:t>
                      </m:r>
                      <m:sSub>
                        <m:sSubPr>
                          <m:ctrlPr>
                            <a:rPr lang="de-DE" b="0" i="1" smtClean="0">
                              <a:latin typeface="Cambria Math"/>
                            </a:rPr>
                          </m:ctrlPr>
                        </m:sSubPr>
                        <m:e>
                          <m:r>
                            <a:rPr lang="de-DE" b="0" i="1" smtClean="0">
                              <a:latin typeface="Cambria Math"/>
                              <a:ea typeface="Cambria Math"/>
                            </a:rPr>
                            <m:t>𝜇</m:t>
                          </m:r>
                        </m:e>
                        <m:sub>
                          <m:r>
                            <a:rPr lang="de-DE" b="0" i="1" smtClean="0">
                              <a:latin typeface="Cambria Math"/>
                            </a:rPr>
                            <m:t>𝑝</m:t>
                          </m:r>
                        </m:sub>
                      </m:sSub>
                      <m:acc>
                        <m:accPr>
                          <m:chr m:val="⃗"/>
                          <m:ctrlPr>
                            <a:rPr lang="de-DE" b="0" i="1" smtClean="0">
                              <a:latin typeface="Cambria Math"/>
                            </a:rPr>
                          </m:ctrlPr>
                        </m:accPr>
                        <m:e>
                          <m:r>
                            <a:rPr lang="de-DE" b="0" i="1" smtClean="0">
                              <a:latin typeface="Cambria Math"/>
                            </a:rPr>
                            <m:t>𝐸</m:t>
                          </m:r>
                        </m:e>
                      </m:acc>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0" y="1188000"/>
                <a:ext cx="1385957" cy="430695"/>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5400000" y="1944000"/>
                <a:ext cx="1285352" cy="65101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𝜇</m:t>
                          </m:r>
                        </m:e>
                        <m:sub>
                          <m:r>
                            <a:rPr lang="de-DE" b="0" i="1" smtClean="0">
                              <a:latin typeface="Cambria Math"/>
                            </a:rPr>
                            <m:t>𝑝</m:t>
                          </m:r>
                        </m:sub>
                      </m:sSub>
                      <m:r>
                        <a:rPr lang="de-DE" b="0" i="1" smtClean="0">
                          <a:latin typeface="Cambria Math"/>
                        </a:rPr>
                        <m:t>=</m:t>
                      </m:r>
                      <m:f>
                        <m:fPr>
                          <m:ctrlPr>
                            <a:rPr lang="de-DE" b="0" i="1" smtClean="0">
                              <a:latin typeface="Cambria Math"/>
                            </a:rPr>
                          </m:ctrlPr>
                        </m:fPr>
                        <m:num>
                          <m:r>
                            <a:rPr lang="de-DE" b="0" i="1" smtClean="0">
                              <a:latin typeface="Cambria Math"/>
                            </a:rPr>
                            <m:t>𝑒</m:t>
                          </m:r>
                          <m:sSub>
                            <m:sSubPr>
                              <m:ctrlPr>
                                <a:rPr lang="de-DE" b="0" i="1" smtClean="0">
                                  <a:latin typeface="Cambria Math"/>
                                </a:rPr>
                              </m:ctrlPr>
                            </m:sSubPr>
                            <m:e>
                              <m:r>
                                <a:rPr lang="de-DE" b="0" i="1" smtClean="0">
                                  <a:latin typeface="Cambria Math"/>
                                  <a:ea typeface="Cambria Math"/>
                                </a:rPr>
                                <m:t>∙</m:t>
                              </m:r>
                              <m:r>
                                <a:rPr lang="de-DE" b="0" i="1" smtClean="0">
                                  <a:latin typeface="Cambria Math"/>
                                  <a:ea typeface="Cambria Math"/>
                                </a:rPr>
                                <m:t>𝜏</m:t>
                              </m:r>
                            </m:e>
                            <m:sub>
                              <m:r>
                                <a:rPr lang="de-DE" b="0" i="1" smtClean="0">
                                  <a:latin typeface="Cambria Math"/>
                                </a:rPr>
                                <m:t>𝑝</m:t>
                              </m:r>
                            </m:sub>
                          </m:sSub>
                        </m:num>
                        <m:den>
                          <m:sSub>
                            <m:sSubPr>
                              <m:ctrlPr>
                                <a:rPr lang="de-DE" b="0" i="1" smtClean="0">
                                  <a:latin typeface="Cambria Math"/>
                                </a:rPr>
                              </m:ctrlPr>
                            </m:sSubPr>
                            <m:e>
                              <m:r>
                                <a:rPr lang="de-DE" b="0" i="1" smtClean="0">
                                  <a:latin typeface="Cambria Math"/>
                                </a:rPr>
                                <m:t>𝑚</m:t>
                              </m:r>
                            </m:e>
                            <m:sub>
                              <m:r>
                                <a:rPr lang="de-DE" b="0" i="1" smtClean="0">
                                  <a:latin typeface="Cambria Math"/>
                                </a:rPr>
                                <m:t>𝑝</m:t>
                              </m:r>
                            </m:sub>
                          </m:sSub>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5400000" y="1944000"/>
                <a:ext cx="1285352" cy="651012"/>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p:sp>
        <p:nvSpPr>
          <p:cNvPr id="8" name="Textfeld 7"/>
          <p:cNvSpPr txBox="1"/>
          <p:nvPr/>
        </p:nvSpPr>
        <p:spPr>
          <a:xfrm>
            <a:off x="720000" y="900000"/>
            <a:ext cx="1511952"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Drift velocity</a:t>
            </a:r>
          </a:p>
          <a:p>
            <a:r>
              <a:rPr lang="en-US" dirty="0" smtClean="0">
                <a:latin typeface="Times New Roman" panose="02020603050405020304" pitchFamily="18" charset="0"/>
                <a:cs typeface="Times New Roman" panose="02020603050405020304" pitchFamily="18" charset="0"/>
              </a:rPr>
              <a:t>for </a:t>
            </a:r>
            <a:r>
              <a:rPr lang="en-US" dirty="0" err="1" smtClean="0">
                <a:latin typeface="Times New Roman" panose="02020603050405020304" pitchFamily="18" charset="0"/>
                <a:cs typeface="Times New Roman" panose="02020603050405020304" pitchFamily="18" charset="0"/>
              </a:rPr>
              <a:t>electrones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720000" y="1800000"/>
            <a:ext cx="1511952"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Mobility</a:t>
            </a:r>
          </a:p>
          <a:p>
            <a:r>
              <a:rPr lang="en-US" dirty="0" smtClean="0">
                <a:latin typeface="Times New Roman" panose="02020603050405020304" pitchFamily="18" charset="0"/>
                <a:cs typeface="Times New Roman" panose="02020603050405020304" pitchFamily="18" charset="0"/>
              </a:rPr>
              <a:t>for </a:t>
            </a:r>
            <a:r>
              <a:rPr lang="en-US" dirty="0" err="1" smtClean="0">
                <a:latin typeface="Times New Roman" panose="02020603050405020304" pitchFamily="18" charset="0"/>
                <a:cs typeface="Times New Roman" panose="02020603050405020304" pitchFamily="18" charset="0"/>
              </a:rPr>
              <a:t>electrones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3960000" y="1187460"/>
            <a:ext cx="145424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and for holes:</a:t>
            </a:r>
            <a:endParaRPr lang="en-US"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3960000" y="2060848"/>
            <a:ext cx="145424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and for holes:</a:t>
            </a:r>
            <a:endParaRPr 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068960"/>
            <a:ext cx="8673334" cy="282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161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2310</Words>
  <Application>Microsoft Office PowerPoint</Application>
  <PresentationFormat>Bildschirmpräsentation (4:3)</PresentationFormat>
  <Paragraphs>299</Paragraphs>
  <Slides>39</Slides>
  <Notes>0</Notes>
  <HiddenSlides>4</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1" baseType="lpstr">
      <vt:lpstr>Larissa</vt:lpstr>
      <vt:lpstr>Equation</vt:lpstr>
      <vt:lpstr>Advantages / Disadvantages of semiconductor detectors</vt:lpstr>
      <vt:lpstr>Elemental Semiconductor</vt:lpstr>
      <vt:lpstr>Compound semiconductors</vt:lpstr>
      <vt:lpstr>Why Silicon</vt:lpstr>
      <vt:lpstr>Bond model of semiconductors</vt:lpstr>
      <vt:lpstr>Energy bands: isolator – semiconductor - metal</vt:lpstr>
      <vt:lpstr>Fermi distribution, Fermi levels</vt:lpstr>
      <vt:lpstr>Intrinsic semi-conductor properties</vt:lpstr>
      <vt:lpstr>Drift velocity and mobility</vt:lpstr>
      <vt:lpstr>Resistivity</vt:lpstr>
      <vt:lpstr>Comparison of different semiconductor materials</vt:lpstr>
      <vt:lpstr>Comparison of different semiconductor materials</vt:lpstr>
      <vt:lpstr>Constructing a detector</vt:lpstr>
      <vt:lpstr>Constructing a detector</vt:lpstr>
      <vt:lpstr>Doping</vt:lpstr>
      <vt:lpstr>Doping: n- and p-type silicon</vt:lpstr>
      <vt:lpstr>Bond model: n-doping in silicon</vt:lpstr>
      <vt:lpstr>Band model: n-doping in silicon</vt:lpstr>
      <vt:lpstr>Bond model: p-doping in silicon</vt:lpstr>
      <vt:lpstr>Band model: p-doping in silicon</vt:lpstr>
      <vt:lpstr>Donor and acceptor levels in Si and GaAs</vt:lpstr>
      <vt:lpstr>Creating a pn junction</vt:lpstr>
      <vt:lpstr>Electrical characteristics of pn junctions</vt:lpstr>
      <vt:lpstr>Operation of a pn-junction with forward bias</vt:lpstr>
      <vt:lpstr>Operation a pn-junction with reverse bias</vt:lpstr>
      <vt:lpstr>Width of the depletion zone</vt:lpstr>
      <vt:lpstr>Current-voltage characteristics</vt:lpstr>
      <vt:lpstr>Reverse current</vt:lpstr>
      <vt:lpstr>Detector capacitance and full depletion</vt:lpstr>
      <vt:lpstr>Full depletion voltage</vt:lpstr>
      <vt:lpstr>Measurements with Si-detectors</vt:lpstr>
      <vt:lpstr>Surface Barrier Detectors</vt:lpstr>
      <vt:lpstr>Principle of microstrip detector</vt:lpstr>
      <vt:lpstr>Germanium detector</vt:lpstr>
      <vt:lpstr>Germanium detector</vt:lpstr>
      <vt:lpstr>Compton suppressed Germanium detektor</vt:lpstr>
      <vt:lpstr>Gamma-ray spectrum of a radioactive decay</vt:lpstr>
      <vt:lpstr>EUROBALL (Legnaro / Strasbourg)</vt:lpstr>
      <vt:lpstr>Making a High Purity Germanium detector</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215</cp:revision>
  <dcterms:created xsi:type="dcterms:W3CDTF">2016-04-06T12:04:03Z</dcterms:created>
  <dcterms:modified xsi:type="dcterms:W3CDTF">2017-09-07T04:51:28Z</dcterms:modified>
</cp:coreProperties>
</file>