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5" r:id="rId6"/>
    <p:sldId id="272" r:id="rId7"/>
    <p:sldId id="273" r:id="rId8"/>
    <p:sldId id="278" r:id="rId9"/>
    <p:sldId id="274" r:id="rId10"/>
    <p:sldId id="279" r:id="rId11"/>
    <p:sldId id="280" r:id="rId12"/>
    <p:sldId id="281" r:id="rId13"/>
    <p:sldId id="282" r:id="rId14"/>
    <p:sldId id="261" r:id="rId15"/>
    <p:sldId id="262" r:id="rId16"/>
    <p:sldId id="264" r:id="rId17"/>
    <p:sldId id="276" r:id="rId18"/>
    <p:sldId id="266" r:id="rId19"/>
    <p:sldId id="275" r:id="rId20"/>
    <p:sldId id="268" r:id="rId21"/>
    <p:sldId id="277" r:id="rId22"/>
    <p:sldId id="269" r:id="rId23"/>
    <p:sldId id="26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CC"/>
    <a:srgbClr val="C4C4C4"/>
    <a:srgbClr val="DDDDDD"/>
    <a:srgbClr val="C0C0C0"/>
    <a:srgbClr val="006600"/>
    <a:srgbClr val="009900"/>
    <a:srgbClr val="B2B2B2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Gauss distribution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8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detectors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332000"/>
            <a:ext cx="1438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179512" y="692696"/>
            <a:ext cx="1779654" cy="800219"/>
            <a:chOff x="2555776" y="1332000"/>
            <a:chExt cx="1779654" cy="800219"/>
          </a:xfrm>
        </p:grpSpPr>
        <p:sp>
          <p:nvSpPr>
            <p:cNvPr id="3" name="Textfeld 2"/>
            <p:cNvSpPr txBox="1"/>
            <p:nvPr/>
          </p:nvSpPr>
          <p:spPr>
            <a:xfrm>
              <a:off x="2555776" y="1332000"/>
              <a:ext cx="177965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incoming particle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de-DE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ionization track</a:t>
              </a:r>
            </a:p>
            <a:p>
              <a:endParaRPr lang="de-DE" sz="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ion/e</a:t>
              </a:r>
              <a:r>
                <a:rPr lang="en-US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pairs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664000" y="1954800"/>
              <a:ext cx="252000" cy="90000"/>
            </a:xfrm>
            <a:prstGeom prst="rightArrow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512000"/>
            <a:ext cx="5318096" cy="13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600000" y="836712"/>
            <a:ext cx="3265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Minimum-ionizing particles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Sauli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IEEE+NSS 2002)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counting gases: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00000" y="3024000"/>
            <a:ext cx="497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process: Poisson statistics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efficiency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average number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&lt;n</a:t>
            </a:r>
            <a:r>
              <a:rPr lang="de-DE" sz="1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DE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ion pairs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86" y="3777398"/>
            <a:ext cx="3123810" cy="15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600000" y="3780000"/>
                <a:ext cx="1590115" cy="3929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≤1−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780000"/>
                <a:ext cx="1590115" cy="392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080000" y="5040000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040000"/>
                <a:ext cx="143090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584000" y="5508000"/>
                <a:ext cx="2108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𝑙𝑖𝑛𝑒𝑎𝑟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0" y="5508000"/>
                <a:ext cx="210871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l-GR" dirty="0" smtClean="0"/>
              <a:t>π</a:t>
            </a:r>
            <a:r>
              <a:rPr lang="de-DE" dirty="0" smtClean="0"/>
              <a:t> </a:t>
            </a:r>
            <a:r>
              <a:rPr lang="en-US" dirty="0" smtClean="0"/>
              <a:t>twin ionization chamber for fission fragments</a:t>
            </a:r>
            <a:endParaRPr lang="en-US" dirty="0"/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3960000" y="900000"/>
            <a:ext cx="3062856" cy="2552381"/>
            <a:chOff x="540009" y="3996004"/>
            <a:chExt cx="2450286" cy="204190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" y="3996004"/>
              <a:ext cx="2450286" cy="204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1765152" y="5058664"/>
              <a:ext cx="358576" cy="602584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/>
        </p:nvSpPr>
        <p:spPr>
          <a:xfrm>
            <a:off x="720000" y="720000"/>
            <a:ext cx="179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measured quantities: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1080000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H</a:t>
            </a:r>
            <a:endParaRPr lang="en-US" sz="16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20000" y="14400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/>
              <a:t>L</a:t>
            </a:r>
          </a:p>
        </p:txBody>
      </p:sp>
      <p:sp>
        <p:nvSpPr>
          <p:cNvPr id="13" name="Geschweifte Klammer rechts 12"/>
          <p:cNvSpPr/>
          <p:nvPr/>
        </p:nvSpPr>
        <p:spPr>
          <a:xfrm>
            <a:off x="1113055" y="1249277"/>
            <a:ext cx="108000" cy="396000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>
            <a:off x="1440000" y="1332000"/>
            <a:ext cx="360000" cy="252000"/>
          </a:xfrm>
          <a:prstGeom prst="rightArrow">
            <a:avLst/>
          </a:prstGeom>
          <a:solidFill>
            <a:srgbClr val="33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1980000" y="1080000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H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980000" y="14400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b="1" baseline="-250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0000" y="2160000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drift time</a:t>
            </a:r>
            <a:endParaRPr lang="en-US" sz="1600" dirty="0"/>
          </a:p>
        </p:txBody>
      </p:sp>
      <p:sp>
        <p:nvSpPr>
          <p:cNvPr id="21" name="Pfeil nach rechts 20"/>
          <p:cNvSpPr/>
          <p:nvPr/>
        </p:nvSpPr>
        <p:spPr>
          <a:xfrm>
            <a:off x="2520000" y="2916000"/>
            <a:ext cx="360000" cy="252000"/>
          </a:xfrm>
          <a:prstGeom prst="rightArrow">
            <a:avLst/>
          </a:prstGeom>
          <a:solidFill>
            <a:srgbClr val="33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>
            <a:off x="1908000" y="2232000"/>
            <a:ext cx="360000" cy="252000"/>
          </a:xfrm>
          <a:prstGeom prst="rightArrow">
            <a:avLst/>
          </a:prstGeom>
          <a:solidFill>
            <a:srgbClr val="33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720000" y="2880000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segmented cathode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340000" y="21600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060000" y="2808000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φ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6" name="Picture 26" descr="Q:\FISSION\e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80000"/>
            <a:ext cx="376047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3960000"/>
                <a:ext cx="35681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  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  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960000"/>
                <a:ext cx="356815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720000" y="4500000"/>
                <a:ext cx="2408672" cy="5936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500000"/>
                <a:ext cx="240867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40000" y="5400000"/>
                <a:ext cx="38386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=103.5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±0.5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𝑀𝑒𝑉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→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=108.9±0.5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00000"/>
                <a:ext cx="383861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40000" y="5760000"/>
                <a:ext cx="38305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=78.3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±0.5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𝑀𝑒𝑉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→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=143.1±0.5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760000"/>
                <a:ext cx="383059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ission fragment mass measurement</a:t>
            </a:r>
            <a:endParaRPr lang="en-US" dirty="0"/>
          </a:p>
        </p:txBody>
      </p:sp>
      <p:pic>
        <p:nvPicPr>
          <p:cNvPr id="28" name="Picture 4" descr="Q:\FISSION\evsam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9" y="576009"/>
            <a:ext cx="38004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952000" y="5940000"/>
            <a:ext cx="23599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>
                <a:solidFill>
                  <a:srgbClr val="0000FF"/>
                </a:solidFill>
              </a:rPr>
              <a:t>mass resolution </a:t>
            </a:r>
            <a:r>
              <a:rPr lang="en-US" altLang="en-US" sz="1600" b="0" dirty="0">
                <a:solidFill>
                  <a:srgbClr val="0000FF"/>
                </a:solidFill>
                <a:cs typeface="Times New Roman" charset="0"/>
              </a:rPr>
              <a:t>σ = 3 </a:t>
            </a:r>
            <a:r>
              <a:rPr lang="en-US" altLang="en-US" sz="1600" b="0" dirty="0" err="1">
                <a:solidFill>
                  <a:srgbClr val="0000FF"/>
                </a:solidFill>
                <a:cs typeface="Times New Roman" charset="0"/>
              </a:rPr>
              <a:t>amu</a:t>
            </a:r>
            <a:endParaRPr lang="en-US" altLang="en-US" sz="1600" b="0" dirty="0">
              <a:solidFill>
                <a:srgbClr val="0000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096000" y="4680000"/>
            <a:ext cx="8707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>
                <a:solidFill>
                  <a:srgbClr val="0000FF"/>
                </a:solidFill>
              </a:rPr>
              <a:t>&lt;108.9 </a:t>
            </a:r>
            <a:r>
              <a:rPr lang="en-US" altLang="en-US" sz="1000" b="0" dirty="0" err="1">
                <a:solidFill>
                  <a:srgbClr val="0000FF"/>
                </a:solidFill>
              </a:rPr>
              <a:t>amu</a:t>
            </a:r>
            <a:r>
              <a:rPr lang="en-US" altLang="en-US" sz="1000" b="0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48000" y="4680000"/>
            <a:ext cx="1135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&lt;</a:t>
            </a:r>
            <a:r>
              <a:rPr lang="en-US" altLang="en-US" sz="1000" b="0" dirty="0">
                <a:solidFill>
                  <a:srgbClr val="0000FF"/>
                </a:solidFill>
              </a:rPr>
              <a:t>143.1 </a:t>
            </a:r>
            <a:r>
              <a:rPr lang="en-US" altLang="en-US" sz="1000" b="0" dirty="0" err="1">
                <a:solidFill>
                  <a:srgbClr val="0000FF"/>
                </a:solidFill>
              </a:rPr>
              <a:t>amu</a:t>
            </a:r>
            <a:r>
              <a:rPr lang="en-US" altLang="en-US" sz="1000" b="0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20000" y="6300000"/>
            <a:ext cx="18598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P. </a:t>
            </a:r>
            <a:r>
              <a:rPr lang="en-US" altLang="en-US" sz="1000" b="0" dirty="0" err="1"/>
              <a:t>Adrich</a:t>
            </a:r>
            <a:r>
              <a:rPr lang="en-US" altLang="en-US" sz="1000" b="0" dirty="0"/>
              <a:t>, diploma thesis (2000)</a:t>
            </a:r>
          </a:p>
        </p:txBody>
      </p:sp>
    </p:spTree>
    <p:extLst>
      <p:ext uri="{BB962C8B-B14F-4D97-AF65-F5344CB8AC3E}">
        <p14:creationId xmlns:p14="http://schemas.microsoft.com/office/powerpoint/2010/main" val="1431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the polar angles</a:t>
            </a:r>
            <a:endParaRPr lang="en-US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20000" y="6300000"/>
            <a:ext cx="18598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P. </a:t>
            </a:r>
            <a:r>
              <a:rPr lang="en-US" altLang="en-US" sz="1000" b="0" dirty="0" err="1"/>
              <a:t>Adrich</a:t>
            </a:r>
            <a:r>
              <a:rPr lang="en-US" altLang="en-US" sz="1000" b="0" dirty="0"/>
              <a:t>, diploma thesis (2000)</a:t>
            </a:r>
          </a:p>
        </p:txBody>
      </p:sp>
      <p:pic>
        <p:nvPicPr>
          <p:cNvPr id="8" name="Picture 5" descr="Q:\FISSION\theta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576004"/>
            <a:ext cx="501396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1800000" y="4320000"/>
                <a:ext cx="2206630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𝑑𝑟𝑖𝑓𝑡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320000"/>
                <a:ext cx="2206630" cy="601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10441"/>
              </p:ext>
            </p:extLst>
          </p:nvPr>
        </p:nvGraphicFramePr>
        <p:xfrm>
          <a:off x="5400000" y="4500000"/>
          <a:ext cx="1828800" cy="1579563"/>
        </p:xfrm>
        <a:graphic>
          <a:graphicData uri="http://schemas.openxmlformats.org/drawingml/2006/table">
            <a:tbl>
              <a:tblPr/>
              <a:tblGrid>
                <a:gridCol w="847725"/>
                <a:gridCol w="981075"/>
              </a:tblGrid>
              <a:tr h="360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angular resolution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ϑ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φ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4.2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2.3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00000" y="5220000"/>
            <a:ext cx="24625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drift velocity: </a:t>
            </a:r>
            <a:r>
              <a:rPr lang="en-US" altLang="en-US" sz="1400" b="0" dirty="0" err="1" smtClean="0">
                <a:solidFill>
                  <a:srgbClr val="0000FF"/>
                </a:solidFill>
              </a:rPr>
              <a:t>v</a:t>
            </a:r>
            <a:r>
              <a:rPr lang="en-US" altLang="en-US" sz="1400" b="0" baseline="-25000" dirty="0" err="1" smtClean="0">
                <a:solidFill>
                  <a:srgbClr val="0000FF"/>
                </a:solidFill>
              </a:rPr>
              <a:t>drift</a:t>
            </a:r>
            <a:r>
              <a:rPr lang="en-US" altLang="en-US" sz="1400" b="0" baseline="-25000" dirty="0" smtClean="0">
                <a:solidFill>
                  <a:srgbClr val="0000FF"/>
                </a:solidFill>
              </a:rPr>
              <a:t>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= 10 </a:t>
            </a:r>
            <a:r>
              <a:rPr lang="en-US" altLang="en-US" sz="1400" b="0" dirty="0">
                <a:solidFill>
                  <a:srgbClr val="0000FF"/>
                </a:solidFill>
              </a:rPr>
              <a:t>(cm/</a:t>
            </a:r>
            <a:r>
              <a:rPr lang="en-US" altLang="en-US" sz="1400" b="0" dirty="0" err="1">
                <a:solidFill>
                  <a:srgbClr val="0000FF"/>
                </a:solidFill>
                <a:cs typeface="Times New Roman" charset="0"/>
              </a:rPr>
              <a:t>μs</a:t>
            </a:r>
            <a:r>
              <a:rPr lang="en-US" altLang="en-US" sz="1400" b="0" dirty="0">
                <a:solidFill>
                  <a:srgbClr val="0000FF"/>
                </a:solidFill>
                <a:cs typeface="Times New Roman" charset="0"/>
              </a:rPr>
              <a:t>)</a:t>
            </a:r>
            <a:endParaRPr lang="en-US" altLang="en-US" sz="1400" b="0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00000" y="5508000"/>
            <a:ext cx="3287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range of fragments in </a:t>
            </a:r>
            <a:r>
              <a:rPr lang="en-US" altLang="en-US" sz="1400" b="0" dirty="0" err="1">
                <a:solidFill>
                  <a:srgbClr val="0000FF"/>
                </a:solidFill>
              </a:rPr>
              <a:t>methan</a:t>
            </a:r>
            <a:r>
              <a:rPr lang="en-US" altLang="en-US" sz="1400" b="0" dirty="0">
                <a:solidFill>
                  <a:srgbClr val="0000FF"/>
                </a:solidFill>
              </a:rPr>
              <a:t> gas: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ℓ(E,A</a:t>
            </a:r>
            <a:r>
              <a:rPr lang="en-US" altLang="en-US" sz="1400" b="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00000" y="5796000"/>
            <a:ext cx="26869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distance cathode-anode: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d = 3.8cm</a:t>
            </a:r>
            <a:endParaRPr lang="en-US" altLang="en-US" sz="1400" b="0" dirty="0">
              <a:solidFill>
                <a:srgbClr val="0000FF"/>
              </a:solidFill>
            </a:endParaRPr>
          </a:p>
        </p:txBody>
      </p: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6732000" y="720000"/>
            <a:ext cx="2300014" cy="1916677"/>
            <a:chOff x="540009" y="3996004"/>
            <a:chExt cx="2450286" cy="204190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" y="3996004"/>
              <a:ext cx="2450286" cy="204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Gerade Verbindung mit Pfeil 15"/>
            <p:cNvCxnSpPr/>
            <p:nvPr/>
          </p:nvCxnSpPr>
          <p:spPr>
            <a:xfrm flipV="1">
              <a:off x="1765152" y="5058664"/>
              <a:ext cx="358576" cy="602584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the azimuthal angles</a:t>
            </a:r>
            <a:endParaRPr lang="en-US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20000" y="6300000"/>
            <a:ext cx="18598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P. </a:t>
            </a:r>
            <a:r>
              <a:rPr lang="en-US" altLang="en-US" sz="1000" b="0" dirty="0" err="1"/>
              <a:t>Adrich</a:t>
            </a:r>
            <a:r>
              <a:rPr lang="en-US" altLang="en-US" sz="1000" b="0" dirty="0"/>
              <a:t>, diploma thesis (2000)</a:t>
            </a:r>
          </a:p>
        </p:txBody>
      </p:sp>
      <p:pic>
        <p:nvPicPr>
          <p:cNvPr id="14" name="Picture 2053" descr="Q:\FISSION\v24v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576006"/>
            <a:ext cx="4160520" cy="40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98615"/>
              </p:ext>
            </p:extLst>
          </p:nvPr>
        </p:nvGraphicFramePr>
        <p:xfrm>
          <a:off x="2703984" y="5034136"/>
          <a:ext cx="14351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952200" imgH="431640" progId="Equation.3">
                  <p:embed/>
                </p:oleObj>
              </mc:Choice>
              <mc:Fallback>
                <p:oleObj name="Equation" r:id="rId4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984" y="5034136"/>
                        <a:ext cx="14351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36523"/>
              </p:ext>
            </p:extLst>
          </p:nvPr>
        </p:nvGraphicFramePr>
        <p:xfrm>
          <a:off x="4913784" y="5034136"/>
          <a:ext cx="14906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990360" imgH="431640" progId="Equation.3">
                  <p:embed/>
                </p:oleObj>
              </mc:Choice>
              <mc:Fallback>
                <p:oleObj name="Equation" r:id="rId6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784" y="5034136"/>
                        <a:ext cx="149066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54753"/>
              </p:ext>
            </p:extLst>
          </p:nvPr>
        </p:nvGraphicFramePr>
        <p:xfrm>
          <a:off x="3694584" y="5796136"/>
          <a:ext cx="15716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584" y="5796136"/>
                        <a:ext cx="15716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57"/>
          <p:cNvSpPr txBox="1">
            <a:spLocks noChangeArrowheads="1"/>
          </p:cNvSpPr>
          <p:nvPr/>
        </p:nvSpPr>
        <p:spPr bwMode="auto">
          <a:xfrm>
            <a:off x="2627784" y="4653136"/>
            <a:ext cx="4310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/>
              <a:t>energy ratios for different emission </a:t>
            </a:r>
            <a:r>
              <a:rPr lang="en-US" altLang="en-US" b="0" dirty="0" smtClean="0"/>
              <a:t>angles </a:t>
            </a:r>
            <a:r>
              <a:rPr lang="el-GR" altLang="en-US" b="0" dirty="0" smtClean="0"/>
              <a:t>ϑ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732000" y="720000"/>
            <a:ext cx="2300014" cy="1916677"/>
            <a:chOff x="540009" y="3996004"/>
            <a:chExt cx="2450286" cy="204190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" y="3996004"/>
              <a:ext cx="2450286" cy="204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Gerade Verbindung mit Pfeil 10"/>
            <p:cNvCxnSpPr/>
            <p:nvPr/>
          </p:nvCxnSpPr>
          <p:spPr>
            <a:xfrm flipV="1">
              <a:off x="1765152" y="5058664"/>
              <a:ext cx="358576" cy="602584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generation in ionization counters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857143" cy="41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720000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ionization in gases: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≈ 20-30 eV/IP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00000" y="1412776"/>
            <a:ext cx="5185459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loss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I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primary ion pairs 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force: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-eU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 = -F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content of capacity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+ 2)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60000" y="2736000"/>
                <a:ext cx="331154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736000"/>
                <a:ext cx="3311548" cy="495649"/>
              </a:xfrm>
              <a:prstGeom prst="rect">
                <a:avLst/>
              </a:prstGeom>
              <a:blipFill rotWithShape="1"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60000" y="3265239"/>
                <a:ext cx="3548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3265239"/>
                <a:ext cx="354879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415451" y="3636000"/>
                <a:ext cx="224478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451" y="3636000"/>
                <a:ext cx="2244781" cy="495649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796000" y="414908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(t)∙(t-t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5652120" y="4068000"/>
            <a:ext cx="216024" cy="216024"/>
          </a:xfrm>
          <a:prstGeom prst="straightConnector1">
            <a:avLst/>
          </a:prstGeom>
          <a:ln>
            <a:solidFill>
              <a:srgbClr val="0000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20000" y="4644000"/>
                <a:ext cx="3835794" cy="547009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644000"/>
                <a:ext cx="3835794" cy="5470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4320000" y="5400000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signal: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signal shape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signal: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66668" y="1260008"/>
            <a:ext cx="3169228" cy="1016864"/>
            <a:chOff x="360000" y="1188000"/>
            <a:chExt cx="3169228" cy="1016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360000" y="1188000"/>
                  <a:ext cx="3166188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" y="1188000"/>
                  <a:ext cx="3166188" cy="49705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360000" y="1772816"/>
                  <a:ext cx="202087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" y="1772816"/>
                  <a:ext cx="2020873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hteck 7"/>
            <p:cNvSpPr/>
            <p:nvPr/>
          </p:nvSpPr>
          <p:spPr>
            <a:xfrm>
              <a:off x="361228" y="1188000"/>
              <a:ext cx="3168000" cy="1016864"/>
            </a:xfrm>
            <a:prstGeom prst="rect">
              <a:avLst/>
            </a:prstGeom>
            <a:noFill/>
            <a:ln w="95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2910359"/>
            <a:ext cx="4325714" cy="24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00000" y="3204000"/>
            <a:ext cx="3526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components measure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position of primary ion pair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w</a:t>
            </a:r>
            <a:r>
              <a:rPr lang="de-DE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∙(t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fast counting use only electron component!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55286" y="1393031"/>
            <a:ext cx="246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2994286" cy="15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520000"/>
            <a:ext cx="3971429" cy="26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32040" y="1393071"/>
            <a:ext cx="338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wire: small radius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50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32040" y="1753071"/>
            <a:ext cx="2053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(300-500) 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628000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at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wire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932040" y="3024000"/>
                <a:ext cx="1851725" cy="53367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24000"/>
                <a:ext cx="1851725" cy="533672"/>
              </a:xfrm>
              <a:prstGeom prst="rect">
                <a:avLst/>
              </a:prstGeom>
              <a:blipFill rotWithShape="1">
                <a:blip r:embed="rId4"/>
                <a:stretch>
                  <a:fillRect t="-10000" b="-85556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932040" y="4005064"/>
            <a:ext cx="398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avalanche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several mean free paths needed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height mainly due to positive ions 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60000" y="720000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amplification factor (typical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constant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932040" y="1393071"/>
            <a:ext cx="3241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wire: small radius </a:t>
            </a:r>
            <a:r>
              <a:rPr lang="de-DE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50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32040" y="1753071"/>
            <a:ext cx="2053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(300-500) 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628000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at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wire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932040" y="3024000"/>
                <a:ext cx="1722138" cy="533608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24000"/>
                <a:ext cx="1722138" cy="533608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351" b="-85556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932040" y="4005064"/>
            <a:ext cx="398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avalanche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several mean free paths needed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height mainly due to positive ions 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60000" y="720000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amplification factor (typical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constant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2"/>
            <a:ext cx="3738096" cy="139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04023" y="2492896"/>
            <a:ext cx="1619705" cy="1522356"/>
            <a:chOff x="360007" y="2492896"/>
            <a:chExt cx="1619705" cy="15223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7" y="2563823"/>
              <a:ext cx="1542857" cy="145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547664" y="2492896"/>
              <a:ext cx="3978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-U</a:t>
              </a:r>
              <a:r>
                <a:rPr lang="de-DE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784787" y="3284984"/>
              <a:ext cx="19492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tlCol="0">
              <a:spAutoFit/>
            </a:bodyPr>
            <a:lstStyle/>
            <a:p>
              <a:r>
                <a: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de-DE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59157" y="3212976"/>
              <a:ext cx="172483" cy="230832"/>
            </a:xfrm>
            <a:prstGeom prst="rect">
              <a:avLst/>
            </a:prstGeom>
            <a:solidFill>
              <a:srgbClr val="C4C4C4"/>
            </a:solidFill>
          </p:spPr>
          <p:txBody>
            <a:bodyPr wrap="none" lIns="0" tIns="0" rtlCol="0">
              <a:spAutoFit/>
            </a:bodyPr>
            <a:lstStyle/>
            <a:p>
              <a:r>
                <a:rPr lang="de-DE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de-DE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8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0119"/>
            <a:ext cx="4862857" cy="15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40000" y="3265820"/>
            <a:ext cx="806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produced electrons drift the anode wire and reach the area of high electrical field strength. If a critical field strength is reached, a secondary ionization produces electrons in an avalanche.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633846" y="4798410"/>
            <a:ext cx="5890482" cy="1603811"/>
            <a:chOff x="1273806" y="4798410"/>
            <a:chExt cx="5890482" cy="160381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273806" y="4798410"/>
              <a:ext cx="5890482" cy="1582918"/>
              <a:chOff x="0" y="3322800"/>
              <a:chExt cx="5890482" cy="158291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22800"/>
                <a:ext cx="1188572" cy="1582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3420003"/>
                <a:ext cx="4702858" cy="14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feld 12"/>
            <p:cNvSpPr txBox="1"/>
            <p:nvPr/>
          </p:nvSpPr>
          <p:spPr>
            <a:xfrm>
              <a:off x="3786207" y="6156000"/>
              <a:ext cx="59022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pos. ion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08000" y="6156000"/>
              <a:ext cx="5998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656024" y="4500000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ionization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23928" y="4500000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84024" y="450000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pos. ions drift due to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43808" y="4077072"/>
            <a:ext cx="325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sequence of the signal evolution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49" y="623468"/>
            <a:ext cx="3751429" cy="9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937075" y="620688"/>
            <a:ext cx="1171429" cy="2077199"/>
            <a:chOff x="7937075" y="620688"/>
            <a:chExt cx="1171429" cy="20771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075" y="620688"/>
              <a:ext cx="1171429" cy="178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7956376" y="2420888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cloud</a:t>
              </a:r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chamber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2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3" name="Picture 2" descr="D:\web-docs\INDIA\PPAC\p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95" y="620688"/>
            <a:ext cx="2600325" cy="2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720000"/>
            <a:ext cx="2558415" cy="21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81456"/>
            <a:ext cx="2535746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9080"/>
            <a:ext cx="2560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315491" y="1313984"/>
            <a:ext cx="2952328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315491" y="1774784"/>
            <a:ext cx="0" cy="268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07504" y="2060848"/>
            <a:ext cx="53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315491" y="1887974"/>
            <a:ext cx="317638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67744" y="334800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059832" y="33480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tan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008000" y="3368025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window</a:t>
            </a:r>
            <a:endParaRPr lang="en-US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45441" y="1609636"/>
            <a:ext cx="2138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500 V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5-10 Torr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3 mm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anode-cathode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4" y="5684862"/>
            <a:ext cx="16184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5055" y="6248345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line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4133631"/>
            <a:ext cx="1877378" cy="131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31640" y="538424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de-DE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59632" y="423212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~ tan</a:t>
            </a:r>
            <a:r>
              <a:rPr lang="el-G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9512" y="6104329"/>
            <a:ext cx="227948" cy="276999"/>
            <a:chOff x="298800" y="3438000"/>
            <a:chExt cx="227948" cy="276999"/>
          </a:xfrm>
        </p:grpSpPr>
        <p:sp>
          <p:nvSpPr>
            <p:cNvPr id="10" name="Ellipse 9"/>
            <p:cNvSpPr/>
            <p:nvPr/>
          </p:nvSpPr>
          <p:spPr>
            <a:xfrm>
              <a:off x="315490" y="3501888"/>
              <a:ext cx="180000" cy="18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</a:t>
              </a:r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98800" y="3438000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51520" y="5456257"/>
            <a:ext cx="261610" cy="276999"/>
            <a:chOff x="576000" y="3590400"/>
            <a:chExt cx="261610" cy="276999"/>
          </a:xfrm>
        </p:grpSpPr>
        <p:sp>
          <p:nvSpPr>
            <p:cNvPr id="23" name="Ellipse 22"/>
            <p:cNvSpPr/>
            <p:nvPr/>
          </p:nvSpPr>
          <p:spPr>
            <a:xfrm>
              <a:off x="616326" y="3654288"/>
              <a:ext cx="180000" cy="18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76000" y="359040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0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ionization energies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5178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75656" y="5543654"/>
            <a:ext cx="555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organic molecules have low-lying excited rotational states 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excitation without ionization through collisions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ire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roportional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4098" name="Picture 2" descr="https://upload.wikimedia.org/wikipedia/commons/thumb/4/44/Wire_chamber_schematic.svg/531px-Wire_chamber_schemat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2" y="720004"/>
            <a:ext cx="354044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36613"/>
            <a:ext cx="116205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88275" y="2492375"/>
            <a:ext cx="12559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Times New Roman" pitchFamily="18" charset="0"/>
              </a:rPr>
              <a:t>Georges </a:t>
            </a:r>
            <a:r>
              <a:rPr lang="en-US" altLang="en-US" sz="1200" dirty="0" err="1" smtClean="0">
                <a:solidFill>
                  <a:srgbClr val="000000"/>
                </a:solidFill>
                <a:latin typeface="Times New Roman" pitchFamily="18" charset="0"/>
              </a:rPr>
              <a:t>Charpak</a:t>
            </a:r>
            <a:endParaRPr lang="en-US" alt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Times New Roman" pitchFamily="18" charset="0"/>
              </a:rPr>
              <a:t>Nobel price 1992</a:t>
            </a:r>
            <a:endParaRPr lang="en-US" alt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03648" y="1340768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plate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4002" y="2052000"/>
            <a:ext cx="607089" cy="26161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16000" y="3337247"/>
            <a:ext cx="891591" cy="26161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55976" y="112474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multi-wire proportional chamber detects charged particles and gives positional information on their trajectory.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91880" y="1927865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2 mm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79912" y="2780928"/>
            <a:ext cx="1060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signals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56001" y="3573016"/>
            <a:ext cx="453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           fast anode signals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0.1 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resolution:      for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2 mm 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50-300 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(weighted with charges)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1970"/>
            <a:ext cx="3133334" cy="2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1890000" y="3852000"/>
            <a:ext cx="85208" cy="23760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ire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roportional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" y="908720"/>
            <a:ext cx="90281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rojection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424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Projection Chambers are based on the drift of the charge carriers with constant drift velocity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in a homogenous E-field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 = -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de-DE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parameters: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~ 1 kV/cm, </a:t>
            </a:r>
            <a:r>
              <a:rPr lang="de-D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 1-4 cm/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~ 200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3-dim.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traces: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drift time, (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segmented anode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3" y="1988841"/>
            <a:ext cx="4107180" cy="27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132287"/>
            <a:ext cx="36290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Geiger-Müller counter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80000" y="720000"/>
            <a:ext cx="6158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discharge is not any more localized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charge carriers is not any more related to the primary ionization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gas amplification amounts to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4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upload.wikimedia.org/wikipedia/commons/2/23/Spread_of_avalanches_in_G-M_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11" y="1916832"/>
            <a:ext cx="5698541" cy="39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transport in gas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9383"/>
            <a:ext cx="1554286" cy="47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80000" y="720000"/>
            <a:ext cx="503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  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/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2009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168000" y="2520000"/>
            <a:ext cx="1026326" cy="495108"/>
          </a:xfrm>
          <a:prstGeom prst="rect">
            <a:avLst/>
          </a:prstGeom>
          <a:solidFill>
            <a:schemeClr val="bg1"/>
          </a:solidFill>
        </p:spPr>
        <p:txBody>
          <a:bodyPr wrap="none" lIns="432000" tIns="180000" rIns="432000" bIns="36000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3168000" y="2564904"/>
            <a:ext cx="864096" cy="144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5039517" y="2735984"/>
            <a:ext cx="3276899" cy="2493216"/>
            <a:chOff x="4680000" y="2880000"/>
            <a:chExt cx="3276899" cy="2493216"/>
          </a:xfrm>
        </p:grpSpPr>
        <p:sp>
          <p:nvSpPr>
            <p:cNvPr id="7" name="Textfeld 6"/>
            <p:cNvSpPr txBox="1"/>
            <p:nvPr/>
          </p:nvSpPr>
          <p:spPr>
            <a:xfrm>
              <a:off x="4680000" y="2880000"/>
              <a:ext cx="2481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 diffusion in electric field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4680000" y="3276000"/>
                  <a:ext cx="3167277" cy="6149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𝑑𝑁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𝑒𝑥𝑝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3276000"/>
                  <a:ext cx="3167277" cy="6149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680000" y="4032000"/>
                  <a:ext cx="1144736" cy="408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/>
                          </a:rPr>
                          <m:t>𝑤</m:t>
                        </m:r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</a:rPr>
                              <m:t>𝑒</m:t>
                            </m:r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4032000"/>
                  <a:ext cx="1144736" cy="40857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680000" y="4536000"/>
                  <a:ext cx="8612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4536000"/>
                  <a:ext cx="861261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93478" r="-21986" b="-1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4680000" y="4896000"/>
                  <a:ext cx="1018099" cy="4429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4896000"/>
                  <a:ext cx="1018099" cy="4429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/>
            <p:cNvSpPr txBox="1"/>
            <p:nvPr/>
          </p:nvSpPr>
          <p:spPr>
            <a:xfrm>
              <a:off x="5940000" y="4088105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drift velocity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940000" y="4520153"/>
              <a:ext cx="2016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time between collisions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732240" y="5013176"/>
              <a:ext cx="708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mobility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5940000" y="4914821"/>
                  <a:ext cx="700063" cy="458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000" y="4914821"/>
                  <a:ext cx="700063" cy="45839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hteck 14"/>
            <p:cNvSpPr/>
            <p:nvPr/>
          </p:nvSpPr>
          <p:spPr>
            <a:xfrm>
              <a:off x="4680000" y="2880000"/>
              <a:ext cx="3234776" cy="24932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94" y="4183035"/>
            <a:ext cx="1628572" cy="6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987824" y="5301208"/>
            <a:ext cx="533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cycle of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scattering/ionization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drift(w)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(D)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 on field strength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gas pressure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988000" y="5940000"/>
                <a:ext cx="1206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0" y="5940000"/>
                <a:ext cx="1206549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94118" r="-21212" b="-1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392000" y="5940000"/>
                <a:ext cx="1190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0" y="5940000"/>
                <a:ext cx="1190518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92157" r="-21429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395536" y="6021288"/>
            <a:ext cx="134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diffusion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mobility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000000" cy="48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80000" y="900000"/>
                <a:ext cx="235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𝑖𝑜𝑛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𝑚𝑜𝑏𝑖𝑙𝑖𝑡𝑦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900000"/>
                <a:ext cx="2352824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96000" r="-12953" b="-1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680000" y="1196752"/>
            <a:ext cx="435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ions there is an interplay between acceleration and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collisions. Ion mobility is independent of field for a given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at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6237312"/>
            <a:ext cx="4578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McDaniel and E. Mason; The mobility and diffusion of ions in gases (Wiley 1973)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08000" y="2700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72000" y="280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19872" y="300798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85163" y="5364000"/>
            <a:ext cx="1149674" cy="230832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(V/cm/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91680" y="5652000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cm/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2204869"/>
            <a:ext cx="2506667" cy="3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70" y="2132856"/>
            <a:ext cx="1106953" cy="86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639" y="2052001"/>
            <a:ext cx="1102857" cy="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336000" y="5652000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de-DE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cm/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2412000"/>
            <a:ext cx="48442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984000" y="2412000"/>
            <a:ext cx="83388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mobility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1" y="2143673"/>
            <a:ext cx="38385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38626" y="1836000"/>
            <a:ext cx="339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of electrons in different gases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3600" y="1836000"/>
            <a:ext cx="407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of electrons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rgon-Methan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  <a:endParaRPr lang="de-DE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1065"/>
            <a:ext cx="2952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8843" y="5403994"/>
            <a:ext cx="320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electric field strength [V/cm mm Hg]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9083" y="4915673"/>
            <a:ext cx="5242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0" rIns="0" bIns="0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720000"/>
            <a:ext cx="799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mobility of electrons is not constant, but depend 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kinetic energy and varies with the electric field strength.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2204869"/>
            <a:ext cx="2506667" cy="3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Amplification counters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8" y="764704"/>
            <a:ext cx="2742858" cy="26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3573016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single-wire gas counter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5066600"/>
            <a:ext cx="309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counters may be operated in different operation modes depending on the applied high voltage.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67" y="1052736"/>
            <a:ext cx="4177143" cy="51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chamber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3283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 chamber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operated at 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which allows full collection of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charges, however below the threshold of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ionization 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amplification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1800000"/>
            <a:ext cx="3869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typical field strength 500 V/cm and typical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the collection time for 10 cm drift is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ions.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3789040"/>
            <a:ext cx="3713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evolution of the signals for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e</a:t>
            </a:r>
            <a:r>
              <a:rPr lang="en-US" sz="1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pair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66863"/>
            <a:ext cx="347186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294456" y="4320000"/>
            <a:ext cx="8382000" cy="1989320"/>
            <a:chOff x="294456" y="4320000"/>
            <a:chExt cx="8382000" cy="19893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56" y="4345583"/>
              <a:ext cx="8382000" cy="196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720000" y="4320000"/>
              <a:ext cx="742511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</a:t>
              </a:r>
              <a:endPara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627784" y="4320000"/>
              <a:ext cx="441146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ions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976000" y="4320000"/>
              <a:ext cx="908069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charge</a:t>
              </a:r>
              <a:endParaRPr lang="en-US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042658" y="1268051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planar ionization chamber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collection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21653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2276872"/>
            <a:ext cx="4525807" cy="420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3240000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motion of charges induces an apparent current in the electrodes.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causes the same signal as the electron = same sign, same amplitude, but much slower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462465" y="4851922"/>
                <a:ext cx="1165319" cy="537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𝑖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65" y="4851922"/>
                <a:ext cx="1165319" cy="537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Hans\Pictures\Neues Bild (2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2274005" cy="21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2843808" y="1124744"/>
            <a:ext cx="0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chamber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24288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" y="3996004"/>
            <a:ext cx="2450286" cy="20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60000" y="720000"/>
            <a:ext cx="424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gas gain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 move in electric field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signal is generated during drift of charges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current ends when charges reach electrodes 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60000" y="4320000"/>
            <a:ext cx="4860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´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Frisch grid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drift towards Frisch grid and induce a signal but not on the anode.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electrons pass the Frisch grid, a signal is induced on anode.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dependence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electrons is removed from anode signal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765152" y="2196000"/>
            <a:ext cx="1366688" cy="536928"/>
          </a:xfrm>
          <a:prstGeom prst="straightConnector1">
            <a:avLst/>
          </a:prstGeom>
          <a:ln w="25400">
            <a:solidFill>
              <a:srgbClr val="0000C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131840" y="2636912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 source (25k f/s)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765152" y="5058664"/>
            <a:ext cx="358576" cy="602584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3240000" y="2916000"/>
            <a:ext cx="20704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=2.645 y</a:t>
            </a:r>
            <a:endParaRPr lang="en-US" alt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2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 </a:t>
            </a:r>
            <a:r>
              <a:rPr lang="en-US" alt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6.118 and 6.076 MeV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binary fission/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-decay = </a:t>
            </a:r>
            <a:r>
              <a:rPr lang="en-US" altLang="en-US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1/31</a:t>
            </a:r>
            <a:endParaRPr lang="en-US" altLang="en-US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32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Bildschirmpräsentation (4:3)</PresentationFormat>
  <Paragraphs>232</Paragraphs>
  <Slides>23</Slides>
  <Notes>3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</vt:lpstr>
      <vt:lpstr>Equation</vt:lpstr>
      <vt:lpstr>Ionization detectors</vt:lpstr>
      <vt:lpstr>Effective ionization energies</vt:lpstr>
      <vt:lpstr>Charge transport in gas</vt:lpstr>
      <vt:lpstr>Ion mobility</vt:lpstr>
      <vt:lpstr>Electron mobility</vt:lpstr>
      <vt:lpstr>Amplification counters</vt:lpstr>
      <vt:lpstr>Ionization chamber</vt:lpstr>
      <vt:lpstr>Signal collection</vt:lpstr>
      <vt:lpstr>Ionization chamber</vt:lpstr>
      <vt:lpstr>4π twin ionization chamber for fission fragments</vt:lpstr>
      <vt:lpstr>Fission fragment mass measurement</vt:lpstr>
      <vt:lpstr>Determination of the polar angles</vt:lpstr>
      <vt:lpstr>Determination of the azimuthal angles</vt:lpstr>
      <vt:lpstr>Signal generation in ionization counters</vt:lpstr>
      <vt:lpstr>Time-dependent signal shape</vt:lpstr>
      <vt:lpstr>Proportional counter</vt:lpstr>
      <vt:lpstr>Proportional counter</vt:lpstr>
      <vt:lpstr>Proportional counter</vt:lpstr>
      <vt:lpstr>Proportional counter</vt:lpstr>
      <vt:lpstr>Multi-Wire Proportional Chamber</vt:lpstr>
      <vt:lpstr>Multi-Wire Proportional Chamber</vt:lpstr>
      <vt:lpstr>Time Projection Chamber</vt:lpstr>
      <vt:lpstr>Geiger-Müller counter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166</cp:revision>
  <dcterms:created xsi:type="dcterms:W3CDTF">2016-04-06T12:04:03Z</dcterms:created>
  <dcterms:modified xsi:type="dcterms:W3CDTF">2017-09-20T05:58:09Z</dcterms:modified>
</cp:coreProperties>
</file>