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0" r:id="rId19"/>
    <p:sldId id="280" r:id="rId20"/>
    <p:sldId id="281" r:id="rId21"/>
    <p:sldId id="282" r:id="rId22"/>
    <p:sldId id="283" r:id="rId23"/>
    <p:sldId id="284" r:id="rId24"/>
    <p:sldId id="291" r:id="rId25"/>
    <p:sldId id="285" r:id="rId26"/>
    <p:sldId id="287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9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4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6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4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9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7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4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0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2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5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8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2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 – General Characteristics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720000"/>
            <a:ext cx="3457143" cy="27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1484784"/>
            <a:ext cx="55786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converted into visible light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via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photosensor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[e.g. photomultiplier, human eye …]</a:t>
            </a: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Features: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energy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time response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discrimination</a:t>
            </a: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conversion of excitation energy to fluorescent radiation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its fluorescent radiation to allow transmission of light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of light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spectral range detectable for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photosensors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decay time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fast response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72000" y="3060000"/>
            <a:ext cx="34563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450 ∙ 0.12 = 54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5.4∙10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2.8 = 1.93∙10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1.93∙10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∙ 0.15 = 2900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450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/2900 = 155 eV/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gas = 30 eV/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72000" y="3060000"/>
            <a:ext cx="3600400" cy="326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statistics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3060000"/>
            <a:ext cx="3456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problem</a:t>
            </a: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rays of 450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absorbed with 12% efficiency. Scintillator photons with average 2.8 eV produce photoelectrons 15% of  the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energy to produce a measurable photoelectron?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compare to a gas detector?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720000"/>
            <a:ext cx="533781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structure</a:t>
            </a:r>
            <a:endParaRPr lang="en-US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900000" y="1800000"/>
            <a:ext cx="3124200" cy="3352800"/>
            <a:chOff x="990600" y="2362200"/>
            <a:chExt cx="3124200" cy="3352800"/>
          </a:xfrm>
        </p:grpSpPr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1143000" y="2362200"/>
              <a:ext cx="2819400" cy="914400"/>
            </a:xfrm>
            <a:prstGeom prst="rect">
              <a:avLst/>
            </a:prstGeom>
            <a:solidFill>
              <a:srgbClr val="FF9933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>
              <a:off x="1143000" y="32766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1143000" y="4800600"/>
              <a:ext cx="2819400" cy="9144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1143000" y="48006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1371600" y="2438400"/>
              <a:ext cx="2209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  <a:latin typeface="Times New Roman" pitchFamily="18" charset="0"/>
                </a:rPr>
                <a:t>conduction band</a:t>
              </a:r>
            </a:p>
          </p:txBody>
        </p: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1371600" y="4876800"/>
              <a:ext cx="2209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  <a:latin typeface="Times New Roman" pitchFamily="18" charset="0"/>
                </a:rPr>
                <a:t>valence band</a:t>
              </a: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1143000" y="34290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1143000" y="35052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1143000" y="35814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1143000" y="44196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1447800" y="3581400"/>
              <a:ext cx="0" cy="838200"/>
            </a:xfrm>
            <a:prstGeom prst="line">
              <a:avLst/>
            </a:prstGeom>
            <a:noFill/>
            <a:ln w="19050">
              <a:solidFill>
                <a:srgbClr val="CC00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Text Box 75"/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i="1" smtClean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altLang="en-US" sz="2000" i="1" smtClean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30" name="Text Box 76"/>
            <p:cNvSpPr txBox="1">
              <a:spLocks noChangeArrowheads="1"/>
            </p:cNvSpPr>
            <p:nvPr/>
          </p:nvSpPr>
          <p:spPr bwMode="auto">
            <a:xfrm>
              <a:off x="1524000" y="3581400"/>
              <a:ext cx="2590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impurity excited states</a:t>
              </a:r>
            </a:p>
          </p:txBody>
        </p:sp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1524000" y="4343400"/>
              <a:ext cx="2209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impurity ground state</a:t>
              </a:r>
            </a:p>
          </p:txBody>
        </p:sp>
      </p:grpSp>
      <p:sp>
        <p:nvSpPr>
          <p:cNvPr id="34" name="Rectangle 24"/>
          <p:cNvSpPr txBox="1">
            <a:spLocks noChangeArrowheads="1"/>
          </p:cNvSpPr>
          <p:nvPr/>
        </p:nvSpPr>
        <p:spPr bwMode="auto">
          <a:xfrm>
            <a:off x="4680000" y="10800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Impurities in the crystal provide energy levels in the band gap.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Charged particles excites electrons to states below the conduction band.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Deexcitation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causes photon emission.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Crystal is transparent at photon frequency.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680000" y="57600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Impurities improve visible light emission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93334" cy="22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61" y="4172380"/>
            <a:ext cx="3420953" cy="18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118800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Aromatic hydrocarbon compounds: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Naphtalene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[C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Antracene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[C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Stilbene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…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62945" y="3573016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is based on electrons of the C=C bond …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3240000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fast!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[decay times of 0 ns]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4680000"/>
            <a:ext cx="33089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light arises from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delocalized electrons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-orbitals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of ´free´ electrons …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 – excited rings</a:t>
            </a:r>
            <a:endParaRPr lang="en-US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43021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4938464" y="980728"/>
            <a:ext cx="395401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-bonds are most common in aromatic carbon rings.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Excited states radiate photons in the visible and UV spectra.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Fluorescence is the fast component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(S</a:t>
            </a:r>
            <a:r>
              <a:rPr kumimoji="0" lang="en-US" alt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→S</a:t>
            </a:r>
            <a:r>
              <a:rPr kumimoji="0" lang="en-US" alt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0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&lt;10</a:t>
            </a:r>
            <a:r>
              <a:rPr kumimoji="0" lang="en-US" alt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-8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s)</a:t>
            </a:r>
          </a:p>
          <a:p>
            <a:pPr lvl="1">
              <a:buClr>
                <a:srgbClr val="FF9900"/>
              </a:buClr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Phosphorescence is the 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slow component 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(T</a:t>
            </a:r>
            <a:r>
              <a:rPr lang="en-US" altLang="en-US" sz="1400" kern="0" baseline="-25000" dirty="0">
                <a:solidFill>
                  <a:srgbClr val="0000CC"/>
                </a:solidFill>
                <a:latin typeface="Times New Roman"/>
              </a:rPr>
              <a:t>0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→</a:t>
            </a:r>
            <a:r>
              <a:rPr lang="en-US" altLang="en-US" sz="1400" kern="0" dirty="0">
                <a:solidFill>
                  <a:srgbClr val="0000CC"/>
                </a:solidFill>
                <a:latin typeface="Times New Roman"/>
              </a:rPr>
              <a:t>S</a:t>
            </a:r>
            <a:r>
              <a:rPr lang="en-US" altLang="en-US" sz="1400" kern="0" baseline="-25000" dirty="0">
                <a:solidFill>
                  <a:srgbClr val="0000CC"/>
                </a:solidFill>
                <a:latin typeface="Times New Roman"/>
              </a:rPr>
              <a:t>0</a:t>
            </a:r>
            <a:r>
              <a:rPr lang="en-US" altLang="en-US" sz="1400" kern="0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&gt;10</a:t>
            </a:r>
            <a:r>
              <a:rPr lang="en-US" altLang="en-US" sz="1400" kern="0" baseline="30000" dirty="0" smtClean="0">
                <a:solidFill>
                  <a:srgbClr val="0000CC"/>
                </a:solidFill>
                <a:latin typeface="Times New Roman"/>
              </a:rPr>
              <a:t>-4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altLang="en-US" sz="1400" kern="0" dirty="0">
                <a:solidFill>
                  <a:srgbClr val="0000CC"/>
                </a:solidFill>
                <a:latin typeface="Times New Roman"/>
              </a:rPr>
              <a:t>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39999" y="5220000"/>
            <a:ext cx="4302125" cy="99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π-electronic energy levels of an organic molecule.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endParaRPr lang="en-US" altLang="en-US" sz="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is the ground state.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are excited singlet states. T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T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T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are excited triplet states.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00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01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etc. are vibrational sublevels.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40000" y="1332000"/>
            <a:ext cx="11095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singlet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31840" y="1332000"/>
            <a:ext cx="10583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scintillators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706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scintillators  can be mixed with polystyrene to form a rigid plastic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52757"/>
            <a:ext cx="5937143" cy="3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16" y="1196752"/>
            <a:ext cx="3420953" cy="24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 - 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4683"/>
            <a:ext cx="8007619" cy="45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shifting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2550"/>
            <a:ext cx="4502858" cy="38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572000" y="180001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Schematics of wavelength shifting principle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36359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primary scintillation light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Re-emission at longer wavelength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Adapts light to spectral sensitivity of 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photosensor</a:t>
            </a:r>
            <a:endParaRPr lang="en-US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transparency for emitted light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 - comparison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590257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Scintillators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light yield [typical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0.13]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[e.g.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good energy resolution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              complicated crystal growth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large temperature dependence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Scintillators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                   very fast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easily shaped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small temperature dependence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pulse shape discrimination possible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               lower light yield [typical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0.03]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damage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Oscilloscope traces from scintillation counters</a:t>
            </a:r>
            <a:endParaRPr lang="en-US" dirty="0"/>
          </a:p>
        </p:txBody>
      </p:sp>
      <p:pic>
        <p:nvPicPr>
          <p:cNvPr id="6" name="Picture 2" descr="F:\ftp-folder\snow\leo_page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29" y="910981"/>
            <a:ext cx="6611939" cy="4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92429" y="1450981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Plastic scintillator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52221" y="5400436"/>
            <a:ext cx="1656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5000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Times New Roman" pitchFamily="18" charset="0"/>
              </a:rPr>
              <a:t>nsec</a:t>
            </a: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/ division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32429" y="3790981"/>
            <a:ext cx="23368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Inorganic crystal,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NaI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72301" y="3259941"/>
            <a:ext cx="1476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Times New Roman" pitchFamily="18" charset="0"/>
              </a:rPr>
              <a:t>nsec</a:t>
            </a: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/ division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32429" y="5590981"/>
            <a:ext cx="2334935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Longer time scale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fluorescence to occur</a:t>
            </a:r>
          </a:p>
        </p:txBody>
      </p:sp>
    </p:spTree>
    <p:extLst>
      <p:ext uri="{BB962C8B-B14F-4D97-AF65-F5344CB8AC3E}">
        <p14:creationId xmlns:p14="http://schemas.microsoft.com/office/powerpoint/2010/main" val="38209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counters - setup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82858" cy="45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900000"/>
            <a:ext cx="43011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light to be guided to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photosensor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light guide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plexiglas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optical fibers]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light transfer by total internal reflection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may be combined with wavelength shifter]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Liouville´s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Theorem: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light transfer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 as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x∙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[limits acceptance angle]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adiabatic light guide like ´fish tail´;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appreciable energy loss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 – basic counter setup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217908" y="4822120"/>
            <a:ext cx="2792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materials: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crystals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scintillators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(plastic scintillators)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65032" y="4822120"/>
            <a:ext cx="2543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Photosensors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Photomultipliers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Micro-Channel Plates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Photo Diodes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 Photo Counter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Photomultipliers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51" y="2212831"/>
            <a:ext cx="6227445" cy="24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720000"/>
            <a:ext cx="42370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incident photon or particle ionizes the medium.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Ionized electrons slow down causing excitation.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states immediately emit light.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 photons strike a light-sensitive surface.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from the surface are amplified.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pulse of electric current is measured.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Liouville´s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41738"/>
            <a:ext cx="3038510" cy="34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92280" y="908720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 light emission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720000"/>
            <a:ext cx="45223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phase space element for a photon in a light guide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transverse coordinate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n sin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angular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Liouville´s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theorem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2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∙n∙sin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∙n∙sin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900000" y="2132856"/>
                <a:ext cx="1938223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132856"/>
                <a:ext cx="1938223" cy="532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00000" y="2708920"/>
                <a:ext cx="2441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708920"/>
                <a:ext cx="2441501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58544" y="3068960"/>
                <a:ext cx="3758273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4" y="3068960"/>
                <a:ext cx="3758273" cy="353238"/>
              </a:xfrm>
              <a:prstGeom prst="rect">
                <a:avLst/>
              </a:prstGeom>
              <a:blipFill rotWithShape="1"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927710" y="3501008"/>
                <a:ext cx="2132122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0" y="3501008"/>
                <a:ext cx="2132122" cy="3532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47965" y="3852274"/>
                <a:ext cx="1679819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65" y="3852274"/>
                <a:ext cx="1679819" cy="7288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25592" y="4581128"/>
                <a:ext cx="1990224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e-DE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de-DE" sz="14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92" y="4581128"/>
                <a:ext cx="1990224" cy="7288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936000" y="5713511"/>
                <a:ext cx="1374351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713511"/>
                <a:ext cx="137435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3125644" y="3566214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taper angles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1560" y="484205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0000" y="5312241"/>
            <a:ext cx="1711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n=1.5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20000" y="6073551"/>
            <a:ext cx="509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some light losses even in the case of equal dimensions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tube</a:t>
            </a:r>
            <a:endParaRPr lang="en-US" dirty="0"/>
          </a:p>
        </p:txBody>
      </p:sp>
      <p:pic>
        <p:nvPicPr>
          <p:cNvPr id="4" name="Picture 4" descr="photomultip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75" y="612007"/>
            <a:ext cx="4048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20000" y="3600000"/>
            <a:ext cx="7668424" cy="27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 photomultiplier tube (phototube, PMT) combines a photocathode and series of dynodes.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kumimoji="0" lang="de-DE" altLang="en-US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de-DE" altLang="en-US" sz="1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altLang="en-US" sz="1400" kern="0" dirty="0" smtClean="0">
                <a:solidFill>
                  <a:srgbClr val="000000"/>
                </a:solidFill>
                <a:latin typeface="Times New Roman"/>
              </a:rPr>
              <a:t>      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Photocathode: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UV detection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(alkali compound, Cs-I,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Cs-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Te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),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visible light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(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bialkali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compound,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Sb-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Rb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-Cs, Sb-K-Cs),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visible light to IR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(semiconductors, 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GaAsP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 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InGaAs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de-DE" altLang="en-US" sz="1400" kern="0" baseline="0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altLang="en-US" sz="1400" b="1" kern="0" baseline="0" dirty="0" smtClean="0">
                <a:solidFill>
                  <a:srgbClr val="000000"/>
                </a:solidFill>
                <a:latin typeface="Times New Roman"/>
              </a:rPr>
              <a:t>Dynodes: 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Electrons can be multiplied by interaction with surface (emitter: </a:t>
            </a:r>
            <a:r>
              <a:rPr lang="en-US" altLang="en-US" sz="1400" kern="0" baseline="0" dirty="0" err="1" smtClean="0">
                <a:solidFill>
                  <a:srgbClr val="000000"/>
                </a:solidFill>
                <a:latin typeface="Times New Roman"/>
              </a:rPr>
              <a:t>BeO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en-US" sz="1400" kern="0" baseline="0" dirty="0" err="1" smtClean="0">
                <a:solidFill>
                  <a:srgbClr val="000000"/>
                </a:solidFill>
                <a:latin typeface="Times New Roman"/>
              </a:rPr>
              <a:t>GaP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de-DE" altLang="en-US" sz="1400" kern="0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metal substrate: Ni, Fe, Cu</a:t>
            </a:r>
            <a:r>
              <a:rPr lang="de-DE" altLang="en-US" sz="1400" kern="0" baseline="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The high voltage is divided between the dynodes. </a:t>
            </a:r>
            <a:r>
              <a:rPr lang="en-US" altLang="en-US" sz="1400" kern="0" dirty="0" smtClean="0">
                <a:solidFill>
                  <a:srgbClr val="000000"/>
                </a:solidFill>
                <a:latin typeface="Times New Roman"/>
              </a:rPr>
              <a:t>Dynodes typically operate at around 100 V.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Output current is measured at the anode.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Sometimes at the last dynode</a:t>
            </a:r>
          </a:p>
        </p:txBody>
      </p:sp>
    </p:spTree>
    <p:extLst>
      <p:ext uri="{BB962C8B-B14F-4D97-AF65-F5344CB8AC3E}">
        <p14:creationId xmlns:p14="http://schemas.microsoft.com/office/powerpoint/2010/main" val="4133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- Photocathode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586"/>
            <a:ext cx="2666667" cy="21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0" y="3489920"/>
            <a:ext cx="4724400" cy="2819400"/>
            <a:chOff x="0" y="2286000"/>
            <a:chExt cx="4724400" cy="2819400"/>
          </a:xfrm>
        </p:grpSpPr>
        <p:sp>
          <p:nvSpPr>
            <p:cNvPr id="5" name="Rectangle 44"/>
            <p:cNvSpPr>
              <a:spLocks noChangeArrowheads="1"/>
            </p:cNvSpPr>
            <p:nvPr/>
          </p:nvSpPr>
          <p:spPr bwMode="auto">
            <a:xfrm>
              <a:off x="1219200" y="4343400"/>
              <a:ext cx="2057400" cy="7620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" name="Line 45"/>
            <p:cNvSpPr>
              <a:spLocks noChangeShapeType="1"/>
            </p:cNvSpPr>
            <p:nvPr/>
          </p:nvSpPr>
          <p:spPr bwMode="auto">
            <a:xfrm>
              <a:off x="1219200" y="4343400"/>
              <a:ext cx="2057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 rot="17240281">
              <a:off x="776287" y="3567113"/>
              <a:ext cx="504825" cy="838200"/>
            </a:xfrm>
            <a:custGeom>
              <a:avLst/>
              <a:gdLst>
                <a:gd name="T0" fmla="*/ 310 w 330"/>
                <a:gd name="T1" fmla="*/ 0 h 790"/>
                <a:gd name="T2" fmla="*/ 213 w 330"/>
                <a:gd name="T3" fmla="*/ 52 h 790"/>
                <a:gd name="T4" fmla="*/ 325 w 330"/>
                <a:gd name="T5" fmla="*/ 173 h 790"/>
                <a:gd name="T6" fmla="*/ 181 w 330"/>
                <a:gd name="T7" fmla="*/ 221 h 790"/>
                <a:gd name="T8" fmla="*/ 278 w 330"/>
                <a:gd name="T9" fmla="*/ 337 h 790"/>
                <a:gd name="T10" fmla="*/ 129 w 330"/>
                <a:gd name="T11" fmla="*/ 395 h 790"/>
                <a:gd name="T12" fmla="*/ 229 w 330"/>
                <a:gd name="T13" fmla="*/ 509 h 790"/>
                <a:gd name="T14" fmla="*/ 84 w 330"/>
                <a:gd name="T15" fmla="*/ 538 h 790"/>
                <a:gd name="T16" fmla="*/ 175 w 330"/>
                <a:gd name="T17" fmla="*/ 680 h 790"/>
                <a:gd name="T18" fmla="*/ 39 w 330"/>
                <a:gd name="T19" fmla="*/ 699 h 790"/>
                <a:gd name="T20" fmla="*/ 0 w 330"/>
                <a:gd name="T21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" h="790">
                  <a:moveTo>
                    <a:pt x="310" y="0"/>
                  </a:moveTo>
                  <a:cubicBezTo>
                    <a:pt x="294" y="9"/>
                    <a:pt x="211" y="23"/>
                    <a:pt x="213" y="52"/>
                  </a:cubicBezTo>
                  <a:cubicBezTo>
                    <a:pt x="215" y="81"/>
                    <a:pt x="330" y="145"/>
                    <a:pt x="325" y="173"/>
                  </a:cubicBezTo>
                  <a:cubicBezTo>
                    <a:pt x="320" y="201"/>
                    <a:pt x="189" y="194"/>
                    <a:pt x="181" y="221"/>
                  </a:cubicBezTo>
                  <a:cubicBezTo>
                    <a:pt x="173" y="248"/>
                    <a:pt x="287" y="308"/>
                    <a:pt x="278" y="337"/>
                  </a:cubicBezTo>
                  <a:cubicBezTo>
                    <a:pt x="269" y="366"/>
                    <a:pt x="137" y="367"/>
                    <a:pt x="129" y="395"/>
                  </a:cubicBezTo>
                  <a:cubicBezTo>
                    <a:pt x="121" y="423"/>
                    <a:pt x="236" y="485"/>
                    <a:pt x="229" y="509"/>
                  </a:cubicBezTo>
                  <a:cubicBezTo>
                    <a:pt x="222" y="533"/>
                    <a:pt x="93" y="510"/>
                    <a:pt x="84" y="538"/>
                  </a:cubicBezTo>
                  <a:cubicBezTo>
                    <a:pt x="75" y="566"/>
                    <a:pt x="182" y="653"/>
                    <a:pt x="175" y="680"/>
                  </a:cubicBezTo>
                  <a:cubicBezTo>
                    <a:pt x="168" y="707"/>
                    <a:pt x="68" y="681"/>
                    <a:pt x="39" y="699"/>
                  </a:cubicBezTo>
                  <a:cubicBezTo>
                    <a:pt x="10" y="717"/>
                    <a:pt x="8" y="771"/>
                    <a:pt x="0" y="790"/>
                  </a:cubicBezTo>
                </a:path>
              </a:pathLst>
            </a:custGeom>
            <a:noFill/>
            <a:ln w="19050" cap="flat" cmpd="sng">
              <a:solidFill>
                <a:srgbClr val="CC00CC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 flipV="1">
              <a:off x="3276600" y="2895600"/>
              <a:ext cx="0" cy="2209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>
              <a:off x="3276600" y="2895600"/>
              <a:ext cx="76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>
              <a:off x="1905000" y="3810000"/>
              <a:ext cx="2133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>
              <a:off x="1219200" y="3429000"/>
              <a:ext cx="2057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 flipV="1">
              <a:off x="1752600" y="2743200"/>
              <a:ext cx="0" cy="16002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" name="Line 52"/>
            <p:cNvSpPr>
              <a:spLocks noChangeShapeType="1"/>
            </p:cNvSpPr>
            <p:nvPr/>
          </p:nvSpPr>
          <p:spPr bwMode="auto">
            <a:xfrm>
              <a:off x="1752600" y="2743200"/>
              <a:ext cx="1524000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valence band</a:t>
              </a: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0" y="3124200"/>
              <a:ext cx="1752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conduction band</a:t>
              </a: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1905000" y="3429000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000000"/>
                  </a:solidFill>
                  <a:latin typeface="Times New Roman" pitchFamily="18" charset="0"/>
                </a:rPr>
                <a:t>Fermi energy</a:t>
              </a: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3657600" y="2286000"/>
              <a:ext cx="10668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vacuum energy</a:t>
              </a:r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 flipV="1">
              <a:off x="3505200" y="3429000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 flipV="1">
              <a:off x="3886200" y="2895600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 flipV="1">
              <a:off x="3505200" y="2895600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3429000" y="38862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altLang="en-US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22" name="Text Box 61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altLang="en-US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endParaRPr lang="en-US" altLang="en-US" i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altLang="en-US" i="1" smtClean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endParaRPr lang="en-US" altLang="en-US" i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1752600" y="24384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altLang="en-US" baseline="3000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87" y="2337653"/>
            <a:ext cx="4086667" cy="41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042313" y="675853"/>
            <a:ext cx="2792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-conversion via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photoeffect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3-step process: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generation via ionization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through cathode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Escape of electron into vacuum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868144" y="1999292"/>
            <a:ext cx="277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Efficiency Q.E. ≈ 10-30%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16200000">
            <a:off x="3886672" y="4138103"/>
            <a:ext cx="19832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Percent of light which passes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21790" y="6287629"/>
            <a:ext cx="14082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30905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– Dynode Chain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1" y="609002"/>
            <a:ext cx="5845715" cy="2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3240000"/>
            <a:ext cx="57261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process: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accelerated towards dynode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electrons produced → avalanche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emission coefficient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#(e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#(e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incoming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10</a:t>
            </a:r>
          </a:p>
          <a:p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dynodes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 – 15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factor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l-G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2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68" name="Gruppieren 67"/>
          <p:cNvGrpSpPr/>
          <p:nvPr/>
        </p:nvGrpSpPr>
        <p:grpSpPr>
          <a:xfrm>
            <a:off x="1381720" y="692696"/>
            <a:ext cx="5827712" cy="3357562"/>
            <a:chOff x="1381720" y="841549"/>
            <a:chExt cx="5827712" cy="3357562"/>
          </a:xfrm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1381720" y="2146474"/>
              <a:ext cx="13739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Battery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err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altLang="en-US" sz="1600" b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batt</a:t>
              </a:r>
              <a:r>
                <a:rPr lang="en-US" alt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 = 9 Volts</a:t>
              </a:r>
              <a:endParaRPr lang="en-US" altLang="en-US" sz="16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H="1">
              <a:off x="4248745" y="4013374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2724745" y="4013374"/>
              <a:ext cx="1600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-5400000">
              <a:off x="3982045" y="3137074"/>
              <a:ext cx="1600200" cy="152400"/>
              <a:chOff x="2016" y="2976"/>
              <a:chExt cx="1008" cy="96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2256" y="2976"/>
                <a:ext cx="432" cy="96"/>
                <a:chOff x="576" y="1488"/>
                <a:chExt cx="432" cy="96"/>
              </a:xfrm>
            </p:grpSpPr>
            <p:sp>
              <p:nvSpPr>
                <p:cNvPr id="12" name="Line 6"/>
                <p:cNvSpPr>
                  <a:spLocks noChangeShapeType="1"/>
                </p:cNvSpPr>
                <p:nvPr/>
              </p:nvSpPr>
              <p:spPr bwMode="auto">
                <a:xfrm>
                  <a:off x="62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>
                  <a:off x="720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816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67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768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6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>
                  <a:off x="91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76" y="1488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960" y="1536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H="1">
                <a:off x="2688" y="302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 flipH="1">
                <a:off x="2016" y="302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2734270" y="851074"/>
              <a:ext cx="20478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24745" y="860599"/>
              <a:ext cx="0" cy="1933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496145" y="2946574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191345" y="2794174"/>
              <a:ext cx="1066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724745" y="2946574"/>
              <a:ext cx="0" cy="1066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858345" y="3098974"/>
              <a:ext cx="9715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2 </a:t>
              </a:r>
              <a:r>
                <a:rPr lang="en-US" altLang="en-US" sz="1600" b="1" smtClean="0">
                  <a:solidFill>
                    <a:srgbClr val="000000"/>
                  </a:solidFill>
                  <a:latin typeface="Symbol" pitchFamily="18" charset="2"/>
                </a:rPr>
                <a:t>W = </a:t>
              </a: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US" altLang="en-US" sz="1600" b="1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altLang="en-US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en-US" altLang="en-US" sz="1600" baseline="-250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 rot="-5400000">
              <a:off x="3982045" y="1565449"/>
              <a:ext cx="1600200" cy="152400"/>
              <a:chOff x="2016" y="2976"/>
              <a:chExt cx="1008" cy="96"/>
            </a:xfrm>
          </p:grpSpPr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>
                <a:off x="2256" y="2976"/>
                <a:ext cx="432" cy="96"/>
                <a:chOff x="576" y="1488"/>
                <a:chExt cx="432" cy="96"/>
              </a:xfrm>
            </p:grpSpPr>
            <p:sp>
              <p:nvSpPr>
                <p:cNvPr id="31" name="Line 26"/>
                <p:cNvSpPr>
                  <a:spLocks noChangeShapeType="1"/>
                </p:cNvSpPr>
                <p:nvPr/>
              </p:nvSpPr>
              <p:spPr bwMode="auto">
                <a:xfrm>
                  <a:off x="62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>
                  <a:off x="720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>
                  <a:off x="816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67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768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6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>
                  <a:off x="91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76" y="1488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960" y="1536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H="1">
                <a:off x="2688" y="302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H="1">
                <a:off x="2016" y="302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4934545" y="1565449"/>
              <a:ext cx="920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4 </a:t>
              </a:r>
              <a:r>
                <a:rPr lang="en-US" altLang="en-US" sz="1600" b="1" smtClean="0">
                  <a:solidFill>
                    <a:srgbClr val="000000"/>
                  </a:solidFill>
                  <a:latin typeface="Symbol" pitchFamily="18" charset="2"/>
                </a:rPr>
                <a:t>W = </a:t>
              </a: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US" altLang="en-US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en-US" altLang="en-US" sz="16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4782145" y="4013374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91670" y="2527474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6601420" y="2484611"/>
              <a:ext cx="76200" cy="746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6591895" y="3989561"/>
              <a:ext cx="76200" cy="746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6693495" y="2308399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6687145" y="3832399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7" name="Arc 61"/>
            <p:cNvSpPr>
              <a:spLocks/>
            </p:cNvSpPr>
            <p:nvPr/>
          </p:nvSpPr>
          <p:spPr bwMode="auto">
            <a:xfrm rot="7927330" flipH="1" flipV="1">
              <a:off x="3343870" y="833611"/>
              <a:ext cx="762000" cy="781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133"/>
                <a:gd name="T2" fmla="*/ 21593 w 21600"/>
                <a:gd name="T3" fmla="*/ 22133 h 22133"/>
                <a:gd name="T4" fmla="*/ 0 w 21600"/>
                <a:gd name="T5" fmla="*/ 21600 h 2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</a:path>
                <a:path w="21600" h="221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Text Box 62"/>
            <p:cNvSpPr txBox="1">
              <a:spLocks noChangeArrowheads="1"/>
            </p:cNvSpPr>
            <p:nvPr/>
          </p:nvSpPr>
          <p:spPr bwMode="auto">
            <a:xfrm>
              <a:off x="3315295" y="1279699"/>
              <a:ext cx="10763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Current, 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(amperes)</a:t>
              </a:r>
              <a:endParaRPr lang="en-US" altLang="en-US" sz="16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2927945" y="2397299"/>
              <a:ext cx="3571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64"/>
            <p:cNvSpPr txBox="1">
              <a:spLocks noChangeArrowheads="1"/>
            </p:cNvSpPr>
            <p:nvPr/>
          </p:nvSpPr>
          <p:spPr bwMode="auto">
            <a:xfrm>
              <a:off x="2964457" y="2787824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034682" y="2968799"/>
              <a:ext cx="11747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0000"/>
                  </a:solidFill>
                  <a:latin typeface="Times New Roman" pitchFamily="18" charset="0"/>
                </a:rPr>
                <a:t>Voltmeter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0000"/>
                  </a:solidFill>
                  <a:latin typeface="Times New Roman" pitchFamily="18" charset="0"/>
                </a:rPr>
                <a:t>here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>
              <a:off x="6610945" y="2603674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>
              <a:off x="6610945" y="3521249"/>
              <a:ext cx="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rc 71"/>
            <p:cNvSpPr>
              <a:spLocks/>
            </p:cNvSpPr>
            <p:nvPr/>
          </p:nvSpPr>
          <p:spPr bwMode="auto">
            <a:xfrm rot="18839333" flipH="1" flipV="1">
              <a:off x="3372445" y="3229149"/>
              <a:ext cx="762000" cy="781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133"/>
                <a:gd name="T2" fmla="*/ 21593 w 21600"/>
                <a:gd name="T3" fmla="*/ 22133 h 22133"/>
                <a:gd name="T4" fmla="*/ 0 w 21600"/>
                <a:gd name="T5" fmla="*/ 21600 h 2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</a:path>
                <a:path w="21600" h="221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1547664" y="6145559"/>
            <a:ext cx="6156456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kern="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he 9 V battery is </a:t>
            </a:r>
            <a:r>
              <a:rPr lang="en-US" altLang="en-US" sz="1400" b="1" kern="0" dirty="0">
                <a:solidFill>
                  <a:srgbClr val="FF0000"/>
                </a:solidFill>
                <a:latin typeface="Times New Roman" pitchFamily="18" charset="0"/>
              </a:rPr>
              <a:t>“divided”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in 3 V and 6 V, now accessible with this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3672000" y="4338000"/>
                <a:ext cx="1112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𝑅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00" y="4338000"/>
                <a:ext cx="111209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28000" y="4194000"/>
                <a:ext cx="797590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00" y="4194000"/>
                <a:ext cx="797590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feld 62"/>
          <p:cNvSpPr txBox="1"/>
          <p:nvPr/>
        </p:nvSpPr>
        <p:spPr>
          <a:xfrm>
            <a:off x="2520000" y="43200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Ohm´s law: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835039" y="4320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2520000" y="4860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in circuit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4391991" y="4725144"/>
                <a:ext cx="284430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𝑏𝑎𝑡𝑡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9 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=1.5 </m:t>
                      </m:r>
                      <m:r>
                        <a:rPr lang="de-DE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91" y="4725144"/>
                <a:ext cx="2844305" cy="6580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2520000" y="5400000"/>
                <a:ext cx="3975960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𝑎𝑐𝑟𝑜𝑠𝑠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=1.5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∙2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400000"/>
                <a:ext cx="3975960" cy="3931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1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– Energy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2293778"/>
                <a:ext cx="235468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293778"/>
                <a:ext cx="2354684" cy="629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3130650"/>
                <a:ext cx="1915717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130650"/>
                <a:ext cx="1915717" cy="370358"/>
              </a:xfrm>
              <a:prstGeom prst="rect">
                <a:avLst/>
              </a:prstGeom>
              <a:blipFill rotWithShape="1">
                <a:blip r:embed="rId4"/>
                <a:stretch>
                  <a:fillRect l="-955" t="-118333" r="-10191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833960" y="4784850"/>
                <a:ext cx="1865832" cy="66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60" y="4784850"/>
                <a:ext cx="1865832" cy="6603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33674" y="5469147"/>
                <a:ext cx="1750094" cy="408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4" y="5469147"/>
                <a:ext cx="1750094" cy="408125"/>
              </a:xfrm>
              <a:prstGeom prst="rect">
                <a:avLst/>
              </a:prstGeom>
              <a:blipFill rotWithShape="1">
                <a:blip r:embed="rId6"/>
                <a:stretch>
                  <a:fillRect l="-2787" t="-95522" r="-18815" b="-16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720000"/>
            <a:ext cx="63055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influenced by: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Linearity of PMT: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high dynode current possible saturation by space charge effects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n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 of magnitude possible …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 statistics: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by Poisson statistics.</a:t>
            </a: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electron fluctuations: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00000" y="2279572"/>
                <a:ext cx="259218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𝑝h𝑜𝑡𝑜𝑛𝑠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𝑀𝑒𝑉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2279572"/>
                <a:ext cx="2592184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400000" y="1836000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0" y="2880000"/>
            <a:ext cx="25810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(Tl) and 10 MeV photon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photons/MeV = 40000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collection efficiency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efficiency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Q.E. = 0.25</a:t>
            </a:r>
          </a:p>
          <a:p>
            <a:endParaRPr lang="de-D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20000</a:t>
            </a:r>
          </a:p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/&lt;n&gt; = 0.7%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shape discrimination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23529" y="980728"/>
            <a:ext cx="835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discrimination (PSD) in organic scintillators are used in particularly liquid scintillators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(NE213 / BC501A)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PSD is due to long-lived decay of scintillator light caused by high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particle – neutron scatter interaction events causing proton recoil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160000"/>
            <a:ext cx="61531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2232000"/>
            <a:ext cx="1923098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counters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1" y="4493383"/>
            <a:ext cx="8136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Luminescence: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photons (visible light, UV, X-ray) after absorption of energy.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photons following the excitation of atoms and molecules by radiation.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Fluorescence: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light by a substance that has absorbed light or another electromagnetic radiation of a different wave length. In most cases the emitted light has a longer wavelength. The emission follows shortly after ~ 10 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Phosphorescence: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Fluorescence, however the re-emission is not immediate. The transition between energy levels and the photon emission is delayed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to hours)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5953"/>
            <a:ext cx="4739048" cy="30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2" y="2236802"/>
            <a:ext cx="165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energy through change in vibrational states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crystals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1040323"/>
            <a:ext cx="185820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iodide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Cesium iodide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Barium fluoride (BaF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2660323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deposition by ionization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transfer to impurities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of scintillation photons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000" y="4316323"/>
            <a:ext cx="40767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constants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Fast: recombination from activation centers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s]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 due to trapping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s]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720000"/>
            <a:ext cx="4893334" cy="34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877165" y="4293096"/>
            <a:ext cx="28712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bands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impurity activated crystals</a:t>
            </a:r>
          </a:p>
          <a:p>
            <a:endParaRPr lang="en-US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showing excitation, luminescence,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quenching and trapping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crystals – time constants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76191" cy="46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6" y="2617200"/>
            <a:ext cx="4434286" cy="3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crystals – light output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20000"/>
            <a:ext cx="4358095" cy="28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56000" y="90000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spectrum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02264" y="4716433"/>
            <a:ext cx="3070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temperature dependence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 contrast to organic scintillators]</a:t>
            </a:r>
          </a:p>
        </p:txBody>
      </p:sp>
    </p:spTree>
    <p:extLst>
      <p:ext uri="{BB962C8B-B14F-4D97-AF65-F5344CB8AC3E}">
        <p14:creationId xmlns:p14="http://schemas.microsoft.com/office/powerpoint/2010/main" val="26605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in liquid noble gases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73334" cy="49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scintillators - properties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8240000" cy="4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5760000"/>
            <a:ext cx="590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for 1/e of the atoms to remain excited is the characteristic decay time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scintillators - properties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1080000"/>
            <a:ext cx="59538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examples:</a:t>
            </a:r>
          </a:p>
          <a:p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410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h∙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eV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photons/MeV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40000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250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420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h∙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eV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photons/MeV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0000" y="3933056"/>
            <a:ext cx="5646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quality: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yield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≡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 of energy loss going into photons</a:t>
            </a:r>
          </a:p>
          <a:p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40000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 eV/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4∙10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∙3 eV/10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 = 12%</a:t>
            </a: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200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 eV/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2∙10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∙3 eV/10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 = 0.06%</a:t>
            </a:r>
          </a:p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20000" y="4833056"/>
            <a:ext cx="565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58685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few percent of the deposited energy is transferred into light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energy is used up be ionization, etc.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70042" y="6165304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0.41∙10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[eV/Hz]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Microsoft Office PowerPoint</Application>
  <PresentationFormat>Bildschirmpräsentation (4:3)</PresentationFormat>
  <Paragraphs>344</Paragraphs>
  <Slides>26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Scintillators – General Characteristics</vt:lpstr>
      <vt:lpstr>Scintillators – basic counter setup</vt:lpstr>
      <vt:lpstr>Scintillation counters</vt:lpstr>
      <vt:lpstr>Inorganic crystals </vt:lpstr>
      <vt:lpstr>Inorganic crystals – time constants</vt:lpstr>
      <vt:lpstr>Inorganic crystals – light output</vt:lpstr>
      <vt:lpstr>Scintillation in liquid noble gases</vt:lpstr>
      <vt:lpstr>Inorganic scintillators - properties</vt:lpstr>
      <vt:lpstr>Inorganic scintillators - properties</vt:lpstr>
      <vt:lpstr>Photon statistics</vt:lpstr>
      <vt:lpstr>Band structure</vt:lpstr>
      <vt:lpstr>Organic scintillators</vt:lpstr>
      <vt:lpstr>Organic scintillators – excited rings</vt:lpstr>
      <vt:lpstr>Plastic scintillators</vt:lpstr>
      <vt:lpstr>Organic scintillators - properties</vt:lpstr>
      <vt:lpstr>Wavelength shifting</vt:lpstr>
      <vt:lpstr>Scintillators - comparison</vt:lpstr>
      <vt:lpstr>Oscilloscope traces from scintillation counters</vt:lpstr>
      <vt:lpstr>Scintillation counters - setup</vt:lpstr>
      <vt:lpstr>Liouville´s Theorem</vt:lpstr>
      <vt:lpstr>Photomultiplier tube</vt:lpstr>
      <vt:lpstr>Photomultiplier - Photocathode</vt:lpstr>
      <vt:lpstr>Photomultiplier – Dynode Chain</vt:lpstr>
      <vt:lpstr>Voltage divider</vt:lpstr>
      <vt:lpstr>Photomultiplier – Energy Resolution</vt:lpstr>
      <vt:lpstr>Pulse shape discrimination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251</cp:revision>
  <dcterms:created xsi:type="dcterms:W3CDTF">2016-04-06T12:04:03Z</dcterms:created>
  <dcterms:modified xsi:type="dcterms:W3CDTF">2017-09-26T13:09:06Z</dcterms:modified>
</cp:coreProperties>
</file>