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7" r:id="rId2"/>
    <p:sldId id="295" r:id="rId3"/>
    <p:sldId id="296" r:id="rId4"/>
    <p:sldId id="298" r:id="rId5"/>
    <p:sldId id="297" r:id="rId6"/>
    <p:sldId id="294" r:id="rId7"/>
    <p:sldId id="300" r:id="rId8"/>
    <p:sldId id="299" r:id="rId9"/>
    <p:sldId id="301" r:id="rId10"/>
    <p:sldId id="303" r:id="rId11"/>
    <p:sldId id="304" r:id="rId12"/>
    <p:sldId id="292" r:id="rId13"/>
    <p:sldId id="305" r:id="rId14"/>
    <p:sldId id="306" r:id="rId15"/>
    <p:sldId id="307" r:id="rId16"/>
    <p:sldId id="302" r:id="rId17"/>
    <p:sldId id="308" r:id="rId18"/>
    <p:sldId id="309" r:id="rId19"/>
    <p:sldId id="310" r:id="rId2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4C4C4"/>
    <a:srgbClr val="DDDDDD"/>
    <a:srgbClr val="C0C0C0"/>
    <a:srgbClr val="006600"/>
    <a:srgbClr val="009900"/>
    <a:srgbClr val="B2B2B2"/>
    <a:srgbClr val="CCCCFF"/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34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2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2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2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2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03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5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1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26.09.2017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26.09.2017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26.09.2017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26.09.2017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26.09.2017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26.09.2017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26.09.2017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26.09.2017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26.09.2017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26.09.2017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-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2017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565900"/>
            <a:ext cx="247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"/>
          <p:cNvSpPr txBox="1">
            <a:spLocks noChangeArrowheads="1"/>
          </p:cNvSpPr>
          <p:nvPr userDrawn="1"/>
        </p:nvSpPr>
        <p:spPr bwMode="auto">
          <a:xfrm>
            <a:off x="360363" y="6559550"/>
            <a:ext cx="28479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300" smtClean="0">
                <a:solidFill>
                  <a:srgbClr val="FF0000"/>
                </a:solidFill>
              </a:rPr>
              <a:t>Indian Institute of Technology Ropar</a:t>
            </a: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 Particles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757238"/>
            <a:ext cx="574357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95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900011"/>
            <a:ext cx="3120719" cy="110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900000"/>
            <a:ext cx="447992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520000"/>
            <a:ext cx="3030977" cy="10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4680000"/>
            <a:ext cx="59817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2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98" y="719989"/>
            <a:ext cx="2537594" cy="30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2520000"/>
            <a:ext cx="2769231" cy="187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900000"/>
            <a:ext cx="477202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020000" y="3780000"/>
            <a:ext cx="1302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Wolfgang Pauli</a:t>
            </a:r>
            <a:endParaRPr lang="en-US" sz="1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716000"/>
            <a:ext cx="62357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18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of Neutrinos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40000" y="900000"/>
                <a:ext cx="4119654" cy="1289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e>
                    </m:acc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;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b>
                        </m:sSub>
                      </m:e>
                    </m:acc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;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sub>
                        </m:sSub>
                      </m:e>
                    </m:acc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900000"/>
                <a:ext cx="4119654" cy="1289456"/>
              </a:xfrm>
              <a:prstGeom prst="rect">
                <a:avLst/>
              </a:prstGeom>
              <a:blipFill rotWithShape="1">
                <a:blip r:embed="rId3"/>
                <a:stretch>
                  <a:fillRect l="-1037" t="-474" b="-1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2700000" y="1171145"/>
            <a:ext cx="26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(discovery of the neutrino)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0000" y="2520000"/>
            <a:ext cx="414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Small cross section for MeV neutrinos: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40000" y="3600000"/>
            <a:ext cx="487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Rate of solar neutrinos interacting in the Earth: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828000" y="2844000"/>
                <a:ext cx="5673733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ctrlPr>
                            <a:rPr lang="en-US" sz="16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−10</m:t>
                          </m:r>
                        </m:sup>
                      </m:sSup>
                      <m:sSup>
                        <m:sSup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600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600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600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𝑝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=1.6∙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−44</m:t>
                          </m:r>
                        </m:sup>
                      </m:sSup>
                      <m:sSup>
                        <m:sSup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   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𝑓𝑜𝑟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 0.5 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𝑀𝑒𝑉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2844000"/>
                <a:ext cx="5673733" cy="80977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828000" y="3960000"/>
                <a:ext cx="8203208" cy="461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𝑁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𝑓𝑙𝑢𝑥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=6.022∙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23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1.6∙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−44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1.2∙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9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𝑐𝑚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5.5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∙6.7∙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=4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3960000"/>
                <a:ext cx="8203208" cy="46134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540000" y="4500000"/>
            <a:ext cx="342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For high energies (GeV-range):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828000" y="4860000"/>
                <a:ext cx="4451603" cy="376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ctrlPr>
                            <a:rPr lang="en-US" sz="16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=0.67∙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−38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𝐺𝑒𝑉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   </m:t>
                      </m:r>
                      <m:f>
                        <m:fPr>
                          <m:type m:val="lin"/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𝑛𝑢𝑐𝑙𝑒𝑜𝑛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4860000"/>
                <a:ext cx="4451603" cy="376000"/>
              </a:xfrm>
              <a:prstGeom prst="rect">
                <a:avLst/>
              </a:prstGeom>
              <a:blipFill rotWithShape="1">
                <a:blip r:embed="rId6"/>
                <a:stretch>
                  <a:fillRect t="-85484" b="-143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3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the</a:t>
            </a:r>
            <a:r>
              <a:rPr lang="en-US" dirty="0" smtClean="0"/>
              <a:t> </a:t>
            </a:r>
            <a:r>
              <a:rPr lang="en-US" dirty="0" smtClean="0"/>
              <a:t>Neutrinos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720002"/>
            <a:ext cx="5513955" cy="321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0000" y="9000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Inverse beta decay: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/>
              <p:cNvSpPr txBox="1"/>
              <p:nvPr/>
            </p:nvSpPr>
            <p:spPr>
              <a:xfrm>
                <a:off x="720000" y="1260000"/>
                <a:ext cx="1919243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𝑝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260000"/>
                <a:ext cx="1919243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45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00" y="4320000"/>
            <a:ext cx="4542857" cy="176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8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Discovery, </a:t>
            </a:r>
            <a:r>
              <a:rPr lang="en-US" dirty="0" err="1" smtClean="0"/>
              <a:t>Reines</a:t>
            </a:r>
            <a:r>
              <a:rPr lang="en-US" dirty="0" smtClean="0"/>
              <a:t> &amp; Cowan 1956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720000"/>
            <a:ext cx="3657600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0000"/>
            <a:ext cx="36576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" y="720007"/>
            <a:ext cx="3891274" cy="197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60014"/>
            <a:ext cx="3888000" cy="90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" y="4680000"/>
            <a:ext cx="3494087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74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Neutrinos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720011"/>
            <a:ext cx="3600000" cy="183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2880000"/>
            <a:ext cx="4176000" cy="316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4" y="720005"/>
            <a:ext cx="3539064" cy="192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3" y="3240001"/>
            <a:ext cx="3456114" cy="123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40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measurement of the solar neutrinos</a:t>
            </a:r>
            <a:endParaRPr lang="en-US" dirty="0"/>
          </a:p>
        </p:txBody>
      </p:sp>
      <p:grpSp>
        <p:nvGrpSpPr>
          <p:cNvPr id="33" name="Group 14"/>
          <p:cNvGrpSpPr>
            <a:grpSpLocks/>
          </p:cNvGrpSpPr>
          <p:nvPr/>
        </p:nvGrpSpPr>
        <p:grpSpPr bwMode="auto">
          <a:xfrm>
            <a:off x="652463" y="609600"/>
            <a:ext cx="8072437" cy="5857875"/>
            <a:chOff x="336" y="480"/>
            <a:chExt cx="5424" cy="3936"/>
          </a:xfrm>
        </p:grpSpPr>
        <p:pic>
          <p:nvPicPr>
            <p:cNvPr id="34" name="Picture 15" descr="davis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480"/>
              <a:ext cx="3168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16"/>
            <p:cNvSpPr txBox="1">
              <a:spLocks noChangeArrowheads="1"/>
            </p:cNvSpPr>
            <p:nvPr/>
          </p:nvSpPr>
          <p:spPr bwMode="auto">
            <a:xfrm>
              <a:off x="336" y="480"/>
              <a:ext cx="2208" cy="528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 algn="ctr"/>
              <a:r>
                <a:rPr lang="en-US" altLang="en-US" sz="2300" b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Inverse beta-decay</a:t>
              </a:r>
              <a:endParaRPr lang="en-US" altLang="en-US" sz="23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  <a:p>
              <a:pPr algn="ctr"/>
              <a:r>
                <a:rPr lang="en-US" altLang="en-US" sz="2300" b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(„neutrino-capture”)</a:t>
              </a:r>
              <a:endParaRPr lang="en-GB" altLang="en-US" sz="23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36" name="Text Box 17"/>
            <p:cNvSpPr txBox="1">
              <a:spLocks noChangeArrowheads="1"/>
            </p:cNvSpPr>
            <p:nvPr/>
          </p:nvSpPr>
          <p:spPr bwMode="auto">
            <a:xfrm>
              <a:off x="3455" y="3324"/>
              <a:ext cx="2305" cy="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 algn="r"/>
              <a:r>
                <a:rPr lang="en-US" altLang="en-US" sz="2300" b="1" dirty="0">
                  <a:solidFill>
                    <a:srgbClr val="66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600 </a:t>
              </a:r>
              <a:r>
                <a:rPr lang="en-US" altLang="en-US" sz="23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tons</a:t>
              </a:r>
              <a:endParaRPr lang="en-US" altLang="en-US" sz="2300" b="1" dirty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endParaRPr>
            </a:p>
            <a:p>
              <a:pPr algn="r"/>
              <a:r>
                <a:rPr lang="en-GB" altLang="en-US" sz="23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Carbon tetrachloride</a:t>
              </a:r>
              <a:endParaRPr lang="en-GB" altLang="en-US" sz="2300" b="1" dirty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49" name="Text Box 18"/>
            <p:cNvSpPr txBox="1">
              <a:spLocks noChangeArrowheads="1"/>
            </p:cNvSpPr>
            <p:nvPr/>
          </p:nvSpPr>
          <p:spPr bwMode="auto">
            <a:xfrm>
              <a:off x="2592" y="3888"/>
              <a:ext cx="3168" cy="52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 algn="ctr"/>
              <a:r>
                <a:rPr lang="en-US" altLang="en-US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r>
                <a:rPr lang="en-US" altLang="en-US" sz="2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Homestake</a:t>
              </a:r>
              <a:r>
                <a:rPr lang="en-US" altLang="en-US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r>
                <a:rPr lang="en-US" altLang="en-US" sz="23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Sun neutrino-</a:t>
              </a:r>
              <a:endParaRPr lang="en-US" alt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  <a:p>
              <a:pPr algn="ctr"/>
              <a:r>
                <a:rPr lang="en-US" altLang="en-US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r>
                <a:rPr lang="en-US" altLang="en-US" sz="23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Observatory </a:t>
              </a:r>
              <a:r>
                <a:rPr lang="en-US" altLang="en-US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(1967</a:t>
              </a:r>
              <a:r>
                <a:rPr lang="en-US" altLang="en-US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-</a:t>
              </a:r>
              <a:r>
                <a:rPr lang="en-US" altLang="en-US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2002)</a:t>
              </a:r>
              <a:endParaRPr lang="en-GB" alt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50" name="Rectangle 19"/>
            <p:cNvSpPr>
              <a:spLocks noChangeArrowheads="1"/>
            </p:cNvSpPr>
            <p:nvPr/>
          </p:nvSpPr>
          <p:spPr bwMode="auto">
            <a:xfrm>
              <a:off x="2592" y="480"/>
              <a:ext cx="3168" cy="33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0000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endParaRPr lang="en-US"/>
            </a:p>
          </p:txBody>
        </p:sp>
        <p:pic>
          <p:nvPicPr>
            <p:cNvPr id="51" name="Picture 20" descr="davis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056"/>
              <a:ext cx="2208" cy="2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21" descr="davis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466850"/>
            <a:ext cx="328612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davis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466850"/>
            <a:ext cx="328612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652463" y="1466850"/>
            <a:ext cx="3286125" cy="4143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Text Box 24"/>
          <p:cNvSpPr txBox="1">
            <a:spLocks noChangeArrowheads="1"/>
          </p:cNvSpPr>
          <p:nvPr/>
        </p:nvSpPr>
        <p:spPr bwMode="auto">
          <a:xfrm>
            <a:off x="5638800" y="3505200"/>
            <a:ext cx="272222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Times New Roman" pitchFamily="18" charset="0"/>
              </a:rPr>
              <a:t>40 </a:t>
            </a:r>
            <a:r>
              <a:rPr lang="en-US" altLang="en-US" sz="1600" dirty="0" smtClean="0">
                <a:latin typeface="Times New Roman" pitchFamily="18" charset="0"/>
              </a:rPr>
              <a:t>days neutrino irradiation </a:t>
            </a:r>
            <a:r>
              <a:rPr lang="en-US" altLang="en-US" sz="1600" dirty="0">
                <a:latin typeface="Times New Roman" pitchFamily="18" charset="0"/>
              </a:rPr>
              <a:t>…</a:t>
            </a:r>
          </a:p>
          <a:p>
            <a:r>
              <a:rPr lang="en-US" altLang="en-US" sz="1600" dirty="0" smtClean="0">
                <a:latin typeface="Times New Roman" pitchFamily="18" charset="0"/>
              </a:rPr>
              <a:t>Expected: </a:t>
            </a:r>
            <a:r>
              <a:rPr lang="en-US" altLang="en-US" sz="1600" dirty="0">
                <a:latin typeface="Times New Roman" pitchFamily="18" charset="0"/>
              </a:rPr>
              <a:t>60 </a:t>
            </a:r>
            <a:r>
              <a:rPr lang="en-US" altLang="en-US" sz="1600" dirty="0" smtClean="0">
                <a:latin typeface="Times New Roman" pitchFamily="18" charset="0"/>
              </a:rPr>
              <a:t>atoms </a:t>
            </a:r>
            <a:r>
              <a:rPr lang="en-US" altLang="en-US" sz="1600" baseline="30000" dirty="0">
                <a:latin typeface="Times New Roman" pitchFamily="18" charset="0"/>
              </a:rPr>
              <a:t>37</a:t>
            </a:r>
            <a:r>
              <a:rPr lang="en-US" altLang="en-US" sz="1600" dirty="0">
                <a:latin typeface="Times New Roman" pitchFamily="18" charset="0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411956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</a:t>
            </a:r>
            <a:r>
              <a:rPr lang="en-US" dirty="0" err="1" smtClean="0"/>
              <a:t>Kamiokande</a:t>
            </a:r>
            <a:r>
              <a:rPr lang="en-US" dirty="0" smtClean="0"/>
              <a:t> – Detection Concept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719996"/>
            <a:ext cx="3749429" cy="145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2520000"/>
            <a:ext cx="3384000" cy="358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4" y="900003"/>
            <a:ext cx="4131429" cy="194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0968"/>
            <a:ext cx="29273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7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</a:t>
            </a:r>
            <a:r>
              <a:rPr lang="en-US" dirty="0" err="1" smtClean="0"/>
              <a:t>Kamiokande</a:t>
            </a:r>
            <a:r>
              <a:rPr lang="en-US" dirty="0" smtClean="0"/>
              <a:t> – the Detector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900000"/>
            <a:ext cx="3884913" cy="194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1" y="3600004"/>
            <a:ext cx="3657788" cy="2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000" y="3600000"/>
            <a:ext cx="1735315" cy="2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0" y="2376000"/>
            <a:ext cx="2429000" cy="36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</a:t>
            </a:r>
            <a:r>
              <a:rPr lang="en-US" dirty="0" err="1" smtClean="0"/>
              <a:t>Kamiokande</a:t>
            </a:r>
            <a:r>
              <a:rPr lang="en-US" dirty="0" smtClean="0"/>
              <a:t> – the Detector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575999"/>
            <a:ext cx="9213118" cy="595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10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detectors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720000"/>
            <a:ext cx="7564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detectors do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 neutrons but products of neutron interaction!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" y="1487057"/>
            <a:ext cx="1318095" cy="179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92" y="1487052"/>
            <a:ext cx="3371850" cy="134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160000" y="3007985"/>
            <a:ext cx="2786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James Chadwick, Nature 132 (1932) 3252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160000" y="2279056"/>
            <a:ext cx="3384000" cy="576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90" y="3419995"/>
            <a:ext cx="3429000" cy="267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00" y="1487057"/>
            <a:ext cx="1952244" cy="178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41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detection principle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720000"/>
            <a:ext cx="7564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detectors do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 neutrons but products of neutron interaction!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0002"/>
            <a:ext cx="5691429" cy="268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274" y="4939383"/>
            <a:ext cx="3596190" cy="108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067140" y="6001543"/>
            <a:ext cx="3969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converter (radiator)      converter = detector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0000" y="4140000"/>
            <a:ext cx="482542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of a neutron is a sequential process</a:t>
            </a:r>
          </a:p>
          <a:p>
            <a:endParaRPr lang="en-US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of the incident neutron: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transport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of secondary particles to or within sensing elements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hadron, ion, photon transport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 ionization by secondary particles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Conversion to optical photons, gas amplification: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Transport of electrons and optical photons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Conversion to electrical signal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716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of Neutrons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900000"/>
            <a:ext cx="8214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Indirect detection technique:  induce neutrons to interact and produce charged particles.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540000" y="1440000"/>
                <a:ext cx="8280280" cy="1757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𝐿𝑖</m:t>
                        </m:r>
                      </m:e>
                    </m:sPre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+4.78 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𝑀𝑒𝑉</m:t>
                        </m:r>
                      </m:e>
                    </m:sPre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𝐿𝑖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𝑇𝑙</m:t>
                        </m:r>
                      </m:e>
                    </m:d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𝑠𝑐𝑖𝑛𝑡𝑖𝑙𝑙𝑎𝑡𝑜𝑟</m:t>
                    </m:r>
                  </m:oMath>
                </a14:m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</m:sPre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7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𝐿𝑖</m:t>
                        </m:r>
                      </m:e>
                    </m:sPre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+2.31 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𝑀𝑒𝑉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 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𝐵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𝑔𝑎𝑠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𝑐𝑜𝑢𝑛𝑡𝑒𝑟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𝐻𝑒</m:t>
                        </m:r>
                      </m:e>
                    </m:sPre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+0.765 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𝑀𝑒𝑉</m:t>
                        </m:r>
                      </m:e>
                    </m:sPre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⇒   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𝐻𝑒</m:t>
                        </m:r>
                      </m:e>
                    </m:sPre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𝑓𝑖𝑙𝑙𝑒𝑑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𝑝𝑟𝑜𝑝𝑜𝑟𝑡𝑖𝑜𝑛𝑎𝑙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𝑐h𝑎𝑚𝑏𝑒𝑟𝑠</m:t>
                    </m:r>
                  </m:oMath>
                </a14:m>
                <a:endParaRPr lang="en-US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                                    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𝑝𝑟𝑜𝑝𝑜𝑟𝑡𝑖𝑜𝑛𝑎𝑙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𝑐h𝑎𝑚𝑏𝑒𝑟𝑠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𝑤𝑖𝑡h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𝑔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𝐶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𝐻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4</m:t>
                        </m:r>
                      </m:sub>
                    </m:sSub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235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𝑈</m:t>
                        </m:r>
                      </m:e>
                    </m:sPre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𝑓𝑖𝑠𝑠𝑖𝑜𝑛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𝑝𝑟𝑜𝑑𝑢𝑐𝑡𝑠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       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𝑐𝑜𝑎𝑡𝑒𝑑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𝑝𝑟𝑜𝑝𝑜𝑟𝑡𝑖𝑜𝑛𝑎𝑙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𝑐𝑜𝑢𝑛𝑡𝑒𝑟𝑠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𝑛𝑢𝑐𝑙𝑒𝑢𝑠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h𝑎𝑑𝑟𝑜𝑛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𝑐𝑎𝑠𝑐𝑎𝑑𝑒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  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𝑐𝑎𝑙𝑜𝑟𝑖𝑚𝑒𝑡𝑒𝑟𝑠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1440000"/>
                <a:ext cx="8280280" cy="1757404"/>
              </a:xfrm>
              <a:prstGeom prst="rect">
                <a:avLst/>
              </a:prstGeom>
              <a:blipFill rotWithShape="1">
                <a:blip r:embed="rId3"/>
                <a:stretch>
                  <a:fillRect l="-515" t="-346" b="-3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540001" y="3420000"/>
            <a:ext cx="7920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Neutron detection and identification is important in the field of radiation protection because the relative biological effectiveness (quality factor) is high and depends on the neutron energy.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231922" y="4343330"/>
                <a:ext cx="28237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𝐻</m:t>
                      </m:r>
                      <m:r>
                        <a:rPr lang="de-DE" b="0" i="1" smtClean="0">
                          <a:latin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𝑆𝑖𝑒𝑣𝑒𝑟𝑡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𝑞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𝐷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𝐺𝑟𝑎𝑦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922" y="4343330"/>
                <a:ext cx="2823786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95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24944"/>
            <a:ext cx="4577144" cy="358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of neutrons with matter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720000"/>
            <a:ext cx="7703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detectors can only be detected after conversion to charged particles or photons: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0000" y="1196752"/>
            <a:ext cx="79049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Elastic scattering:                 </a:t>
            </a: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→ recoil nucleus 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Z+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Inelastic scattering:               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</a:t>
            </a:r>
            <a:r>
              <a:rPr lang="de-D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n,n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´</a:t>
            </a:r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→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recoil nucleus 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Z+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Radiative capture:                 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X(n,</a:t>
            </a:r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A+1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  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e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emission:                 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X(n,2n)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A-1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→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radioactive daughter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Charged-particle emission:   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</a:t>
            </a:r>
            <a:r>
              <a:rPr lang="de-D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n,lcp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A´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→ (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lcp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p, d, t,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recoil nucleus 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A´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Z+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Fission:                                  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+ 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→ 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 fragments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508104" y="5302949"/>
            <a:ext cx="223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 relevant </a:t>
            </a:r>
          </a:p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neutron detection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169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Detection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440000"/>
            <a:ext cx="43338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720000" y="900000"/>
                <a:ext cx="4581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𝑛</m:t>
                    </m:r>
                    <m:r>
                      <a:rPr lang="de-DE" b="0" i="1" smtClean="0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de-DE" b="0" i="1" smtClean="0">
                            <a:latin typeface="Cambria Math"/>
                          </a:rPr>
                          <m:t>𝐻𝑒</m:t>
                        </m:r>
                      </m:e>
                    </m:sPre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Pre>
                              <m:sPrePr>
                                <m:ctrlP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4</m:t>
                                </m:r>
                              </m:sup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𝐻𝑒</m:t>
                                </m:r>
                              </m:e>
                            </m:sPre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+</m:t>
                    </m:r>
                    <m:sPre>
                      <m:sPre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de-DE" b="0" i="1" smtClean="0">
                            <a:latin typeface="Cambria Math"/>
                          </a:rPr>
                          <m:t>𝐻</m:t>
                        </m:r>
                      </m:e>
                    </m:sPre>
                  </m:oMath>
                </a14:m>
                <a:r>
                  <a:rPr lang="en-US" dirty="0" smtClean="0"/>
                  <a:t>,   Q=0.765 MeV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900000"/>
                <a:ext cx="4581895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r="-26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5220000" y="1620000"/>
            <a:ext cx="37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Moderate neutrons in spheres of different sizes and then detect the charged particles in a proportional counter in the center.</a:t>
            </a:r>
            <a:endParaRPr lang="en-US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1979712" y="6228000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Bonner sphere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7493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shape discrimination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23529" y="980728"/>
            <a:ext cx="8352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Pulse shape discrimination (PSD) in organic scintillators are used in particularly liquid scintillators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(NE213 / BC501A)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PSD is due to long-lived decay of scintillator light caused by high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/dx particle – neutron scatter interaction events causing proton recoil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160000"/>
            <a:ext cx="615315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00" y="2232000"/>
            <a:ext cx="1923098" cy="238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9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BELEN - Neutron Detection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3" y="1080003"/>
            <a:ext cx="2340977" cy="292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6" y="1080001"/>
            <a:ext cx="3729038" cy="251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20000" y="648000"/>
                <a:ext cx="44416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𝑛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en-US" sz="16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PrePr>
                        <m:sub/>
                        <m:sup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</m:sPre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+765 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𝑘𝑒𝑉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         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𝑡h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=5400 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648000"/>
                <a:ext cx="4441665" cy="338554"/>
              </a:xfrm>
              <a:prstGeom prst="rect">
                <a:avLst/>
              </a:prstGeom>
              <a:blipFill rotWithShape="1">
                <a:blip r:embed="rId5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4500000" y="3960000"/>
            <a:ext cx="34323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BELEN-30</a:t>
            </a:r>
            <a:r>
              <a:rPr lang="en-US" dirty="0" smtClean="0"/>
              <a:t> </a:t>
            </a:r>
            <a:r>
              <a:rPr lang="en-US" sz="1600" dirty="0" smtClean="0"/>
              <a:t>(90x90x80 cm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PE)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20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 counters (20 </a:t>
            </a:r>
            <a:r>
              <a:rPr lang="en-US" sz="1600" dirty="0" err="1" smtClean="0"/>
              <a:t>atm</a:t>
            </a:r>
            <a:r>
              <a:rPr lang="en-US" sz="1600" dirty="0" smtClean="0"/>
              <a:t>) outer ring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10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 counters (10 </a:t>
            </a:r>
            <a:r>
              <a:rPr lang="en-US" sz="1600" dirty="0" err="1" smtClean="0"/>
              <a:t>atm</a:t>
            </a:r>
            <a:r>
              <a:rPr lang="en-US" sz="1600" dirty="0" smtClean="0"/>
              <a:t>) inner ring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efficiency (1 </a:t>
            </a:r>
            <a:r>
              <a:rPr lang="en-US" sz="1600" dirty="0" err="1" smtClean="0"/>
              <a:t>keV</a:t>
            </a:r>
            <a:r>
              <a:rPr lang="en-US" sz="1600" dirty="0" smtClean="0"/>
              <a:t> – 1MeV) ~ 40%</a:t>
            </a:r>
            <a:endParaRPr lang="en-US" sz="16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4104000"/>
            <a:ext cx="2340000" cy="241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5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Area Neutron Detector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76010"/>
            <a:ext cx="4846667" cy="592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87" y="575987"/>
            <a:ext cx="4048220" cy="303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040000" y="4149080"/>
            <a:ext cx="393954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L</a:t>
            </a:r>
            <a:r>
              <a:rPr lang="en-US" dirty="0" smtClean="0"/>
              <a:t>arge </a:t>
            </a:r>
            <a:r>
              <a:rPr lang="en-US" b="1" i="1" dirty="0" smtClean="0">
                <a:solidFill>
                  <a:srgbClr val="0000CC"/>
                </a:solidFill>
              </a:rPr>
              <a:t>A</a:t>
            </a:r>
            <a:r>
              <a:rPr lang="en-US" dirty="0" smtClean="0"/>
              <a:t>rea </a:t>
            </a:r>
            <a:r>
              <a:rPr lang="en-US" b="1" i="1" dirty="0" smtClean="0">
                <a:solidFill>
                  <a:srgbClr val="0000CC"/>
                </a:solidFill>
              </a:rPr>
              <a:t>N</a:t>
            </a:r>
            <a:r>
              <a:rPr lang="en-US" dirty="0" smtClean="0"/>
              <a:t>eutron </a:t>
            </a:r>
            <a:r>
              <a:rPr lang="en-US" b="1" i="1" dirty="0" smtClean="0">
                <a:solidFill>
                  <a:srgbClr val="0000CC"/>
                </a:solidFill>
              </a:rPr>
              <a:t>D</a:t>
            </a:r>
            <a:r>
              <a:rPr lang="en-US" dirty="0" smtClean="0"/>
              <a:t>etector </a:t>
            </a:r>
            <a:r>
              <a:rPr lang="en-US" sz="1200" dirty="0" smtClean="0"/>
              <a:t>(2m x 2m x 1m)</a:t>
            </a:r>
          </a:p>
          <a:p>
            <a:endParaRPr lang="en-US" sz="8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neutron energy  </a:t>
            </a:r>
            <a:r>
              <a:rPr lang="en-US" sz="1400" dirty="0" err="1" smtClean="0"/>
              <a:t>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 ≤ 1 GeV</a:t>
            </a:r>
          </a:p>
          <a:p>
            <a:pPr marL="285750" indent="-285750">
              <a:buFontTx/>
              <a:buChar char="-"/>
            </a:pPr>
            <a:r>
              <a:rPr lang="en-US" sz="1400" dirty="0" err="1" smtClean="0"/>
              <a:t>ΔT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/</a:t>
            </a:r>
            <a:r>
              <a:rPr lang="en-US" sz="1400" dirty="0" err="1" smtClean="0"/>
              <a:t>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 = 5.3%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efficiency ~1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passive Fe-converter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53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953</Words>
  <Application>Microsoft Office PowerPoint</Application>
  <PresentationFormat>Bildschirmpräsentation (4:3)</PresentationFormat>
  <Paragraphs>108</Paragraphs>
  <Slides>19</Slides>
  <Notes>19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Larissa</vt:lpstr>
      <vt:lpstr>Neutral Particles</vt:lpstr>
      <vt:lpstr>Neutron detectors</vt:lpstr>
      <vt:lpstr>General detection principle</vt:lpstr>
      <vt:lpstr>Interaction of Neutrons</vt:lpstr>
      <vt:lpstr>Interaction of neutrons with matter</vt:lpstr>
      <vt:lpstr>Neutron Detection</vt:lpstr>
      <vt:lpstr>Pulse shape discrimination</vt:lpstr>
      <vt:lpstr>BELEN - Neutron Detection</vt:lpstr>
      <vt:lpstr>Large Area Neutron Detector</vt:lpstr>
      <vt:lpstr>Neutrinos</vt:lpstr>
      <vt:lpstr>Neutrinos</vt:lpstr>
      <vt:lpstr>Interaction of Neutrinos</vt:lpstr>
      <vt:lpstr>Detecting the Neutrinos</vt:lpstr>
      <vt:lpstr>Discovery, Reines &amp; Cowan 1956</vt:lpstr>
      <vt:lpstr>Solar Neutrinos</vt:lpstr>
      <vt:lpstr>First measurement of the solar neutrinos</vt:lpstr>
      <vt:lpstr>Super Kamiokande – Detection Concept</vt:lpstr>
      <vt:lpstr>Super Kamiokande – the Detector</vt:lpstr>
      <vt:lpstr>Super Kamiokande – the Detector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Hans</cp:lastModifiedBy>
  <cp:revision>272</cp:revision>
  <dcterms:created xsi:type="dcterms:W3CDTF">2016-04-06T12:04:03Z</dcterms:created>
  <dcterms:modified xsi:type="dcterms:W3CDTF">2017-09-26T13:52:31Z</dcterms:modified>
</cp:coreProperties>
</file>