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317" r:id="rId2"/>
    <p:sldId id="318" r:id="rId3"/>
    <p:sldId id="319" r:id="rId4"/>
    <p:sldId id="315" r:id="rId5"/>
    <p:sldId id="316" r:id="rId6"/>
    <p:sldId id="289" r:id="rId7"/>
    <p:sldId id="290" r:id="rId8"/>
    <p:sldId id="320" r:id="rId9"/>
    <p:sldId id="321" r:id="rId10"/>
    <p:sldId id="331" r:id="rId11"/>
    <p:sldId id="332" r:id="rId12"/>
    <p:sldId id="313" r:id="rId13"/>
    <p:sldId id="292" r:id="rId14"/>
    <p:sldId id="302" r:id="rId15"/>
    <p:sldId id="293" r:id="rId16"/>
    <p:sldId id="294" r:id="rId17"/>
    <p:sldId id="295" r:id="rId18"/>
    <p:sldId id="296" r:id="rId19"/>
    <p:sldId id="297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298" r:id="rId30"/>
    <p:sldId id="303" r:id="rId31"/>
    <p:sldId id="301" r:id="rId32"/>
    <p:sldId id="333" r:id="rId33"/>
    <p:sldId id="334" r:id="rId34"/>
    <p:sldId id="335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4C4C4"/>
    <a:srgbClr val="DDDDDD"/>
    <a:srgbClr val="C0C0C0"/>
    <a:srgbClr val="006600"/>
    <a:srgbClr val="009900"/>
    <a:srgbClr val="B2B2B2"/>
    <a:srgbClr val="CCCCFF"/>
    <a:srgbClr val="009999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51.png"/><Relationship Id="rId4" Type="http://schemas.openxmlformats.org/officeDocument/2006/relationships/image" Target="../media/image5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5A71C-3DBC-4F59-884F-AEEDC74888B3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D4B7-0143-42CE-ACBB-5FD4AF8FBEF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854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D4B7-0143-42CE-ACBB-5FD4AF8FBEF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5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27.09.2017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smtClean="0">
                <a:solidFill>
                  <a:srgbClr val="FF0000"/>
                </a:solidFill>
              </a:rPr>
              <a:t>Indian Institute of Technology Ropar</a:t>
            </a: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0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olidstate.physics.sunysb.edu/teach/phy132/lab_instructions/scope/_vti_bin/shtml.exe/scope.htm/map" TargetMode="External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5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1.png"/><Relationship Id="rId10" Type="http://schemas.openxmlformats.org/officeDocument/2006/relationships/image" Target="../media/image53.png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Nuclear Physics</a:t>
            </a:r>
            <a:endParaRPr lang="en-US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3850" y="836712"/>
            <a:ext cx="4510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 smtClean="0">
                <a:latin typeface="Comic Sans MS" pitchFamily="66" charset="0"/>
              </a:rPr>
              <a:t>Frontier of gamma-ray spectroscopy</a:t>
            </a:r>
            <a:endParaRPr lang="en-US" altLang="en-US" sz="2000" dirty="0">
              <a:latin typeface="Comic Sans MS" pitchFamily="66" charset="0"/>
            </a:endParaRPr>
          </a:p>
        </p:txBody>
      </p:sp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7885113" y="2568674"/>
            <a:ext cx="132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0000CC"/>
                </a:solidFill>
                <a:latin typeface="Times New Roman" pitchFamily="18" charset="0"/>
              </a:rPr>
              <a:t>energy [eV]</a:t>
            </a:r>
            <a:endParaRPr lang="de-DE" altLang="en-US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6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984474"/>
            <a:ext cx="5937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1116013" y="1971774"/>
            <a:ext cx="290512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6227763" y="1971774"/>
            <a:ext cx="503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1e4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9" name="Text Box 53"/>
          <p:cNvSpPr txBox="1">
            <a:spLocks noChangeArrowheads="1"/>
          </p:cNvSpPr>
          <p:nvPr/>
        </p:nvSpPr>
        <p:spPr bwMode="auto">
          <a:xfrm>
            <a:off x="7451725" y="1971774"/>
            <a:ext cx="503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1e5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0" name="Text Box 54"/>
          <p:cNvSpPr txBox="1">
            <a:spLocks noChangeArrowheads="1"/>
          </p:cNvSpPr>
          <p:nvPr/>
        </p:nvSpPr>
        <p:spPr bwMode="auto">
          <a:xfrm>
            <a:off x="8675688" y="1971774"/>
            <a:ext cx="503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1e6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1" name="Text Box 56"/>
          <p:cNvSpPr txBox="1">
            <a:spLocks noChangeArrowheads="1"/>
          </p:cNvSpPr>
          <p:nvPr/>
        </p:nvSpPr>
        <p:spPr bwMode="auto">
          <a:xfrm>
            <a:off x="2405063" y="1971774"/>
            <a:ext cx="396875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10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2" name="Text Box 57"/>
          <p:cNvSpPr txBox="1">
            <a:spLocks noChangeArrowheads="1"/>
          </p:cNvSpPr>
          <p:nvPr/>
        </p:nvSpPr>
        <p:spPr bwMode="auto">
          <a:xfrm>
            <a:off x="3708400" y="1971774"/>
            <a:ext cx="5032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100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3" name="Text Box 58"/>
          <p:cNvSpPr txBox="1">
            <a:spLocks noChangeArrowheads="1"/>
          </p:cNvSpPr>
          <p:nvPr/>
        </p:nvSpPr>
        <p:spPr bwMode="auto">
          <a:xfrm>
            <a:off x="4932363" y="1971774"/>
            <a:ext cx="5032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1e3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4" name="Text Box 62"/>
          <p:cNvSpPr txBox="1">
            <a:spLocks noChangeArrowheads="1"/>
          </p:cNvSpPr>
          <p:nvPr/>
        </p:nvSpPr>
        <p:spPr bwMode="auto">
          <a:xfrm>
            <a:off x="0" y="1971774"/>
            <a:ext cx="449263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1500" dirty="0">
                <a:solidFill>
                  <a:schemeClr val="tx2"/>
                </a:solidFill>
              </a:rPr>
              <a:t>0.1</a:t>
            </a:r>
            <a:endParaRPr lang="de-DE" altLang="en-US" sz="1500" dirty="0">
              <a:solidFill>
                <a:schemeClr val="tx2"/>
              </a:solidFill>
            </a:endParaRPr>
          </a:p>
        </p:txBody>
      </p:sp>
      <p:sp>
        <p:nvSpPr>
          <p:cNvPr id="15" name="Text Box 63"/>
          <p:cNvSpPr txBox="1">
            <a:spLocks noChangeArrowheads="1"/>
          </p:cNvSpPr>
          <p:nvPr/>
        </p:nvSpPr>
        <p:spPr bwMode="auto">
          <a:xfrm>
            <a:off x="0" y="1617762"/>
            <a:ext cx="9144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chemeClr val="accent1"/>
                </a:solidFill>
              </a:rPr>
              <a:t>      </a:t>
            </a:r>
            <a:r>
              <a:rPr lang="en-GB" altLang="en-US" sz="1600" dirty="0">
                <a:solidFill>
                  <a:srgbClr val="0000CC"/>
                </a:solidFill>
                <a:latin typeface="Times New Roman" pitchFamily="18" charset="0"/>
              </a:rPr>
              <a:t>IR             visible light     UV             soft X-ray              </a:t>
            </a:r>
            <a:r>
              <a:rPr lang="en-GB" altLang="en-US" sz="1600" dirty="0" err="1">
                <a:solidFill>
                  <a:srgbClr val="0000CC"/>
                </a:solidFill>
                <a:latin typeface="Times New Roman" pitchFamily="18" charset="0"/>
              </a:rPr>
              <a:t>X-ray</a:t>
            </a:r>
            <a:r>
              <a:rPr lang="en-GB" altLang="en-US" sz="1600" dirty="0">
                <a:solidFill>
                  <a:srgbClr val="0000CC"/>
                </a:solidFill>
                <a:latin typeface="Times New Roman" pitchFamily="18" charset="0"/>
              </a:rPr>
              <a:t>                     hard X-ray     </a:t>
            </a:r>
            <a:r>
              <a:rPr lang="en-GB" altLang="en-US" sz="1600" b="1" dirty="0">
                <a:solidFill>
                  <a:srgbClr val="FF0000"/>
                </a:solidFill>
                <a:latin typeface="Times New Roman" pitchFamily="18" charset="0"/>
              </a:rPr>
              <a:t>gamma-ray</a:t>
            </a:r>
            <a:r>
              <a:rPr lang="en-GB" altLang="en-US" sz="1600" dirty="0">
                <a:latin typeface="Times New Roman" pitchFamily="18" charset="0"/>
              </a:rPr>
              <a:t> </a:t>
            </a:r>
            <a:r>
              <a:rPr lang="en-GB" altLang="en-US" sz="1600" dirty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→</a:t>
            </a:r>
          </a:p>
        </p:txBody>
      </p:sp>
      <p:pic>
        <p:nvPicPr>
          <p:cNvPr id="16" name="Picture 65" descr="log-sca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837"/>
            <a:ext cx="89582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8" descr="planar-coaxi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95712"/>
            <a:ext cx="1690688" cy="213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69"/>
          <p:cNvSpPr txBox="1">
            <a:spLocks noChangeArrowheads="1"/>
          </p:cNvSpPr>
          <p:nvPr/>
        </p:nvSpPr>
        <p:spPr bwMode="auto">
          <a:xfrm>
            <a:off x="6419450" y="5229324"/>
            <a:ext cx="25122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en-US" altLang="en-US" dirty="0" smtClean="0">
                <a:solidFill>
                  <a:srgbClr val="FF0000"/>
                </a:solidFill>
              </a:rPr>
              <a:t>Germanium </a:t>
            </a:r>
          </a:p>
          <a:p>
            <a:pPr algn="ctr"/>
            <a:r>
              <a:rPr kumimoji="1" lang="en-US" altLang="en-US" dirty="0" smtClean="0">
                <a:solidFill>
                  <a:srgbClr val="FF0000"/>
                </a:solidFill>
              </a:rPr>
              <a:t>semi-conductor detectors</a:t>
            </a:r>
            <a:endParaRPr kumimoji="1" lang="en-US" altLang="en-US" dirty="0">
              <a:solidFill>
                <a:srgbClr val="FF0000"/>
              </a:solidFill>
            </a:endParaRPr>
          </a:p>
        </p:txBody>
      </p:sp>
      <p:pic>
        <p:nvPicPr>
          <p:cNvPr id="19" name="Picture 73" descr="comptoneffek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787874"/>
            <a:ext cx="1892300" cy="223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4" descr="photoeffekt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2636937"/>
            <a:ext cx="1508125" cy="14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376238" y="3278287"/>
            <a:ext cx="1968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imes New Roman" pitchFamily="18" charset="0"/>
              </a:rPr>
              <a:t>Photoelectric effect</a:t>
            </a:r>
          </a:p>
        </p:txBody>
      </p:sp>
      <p:sp>
        <p:nvSpPr>
          <p:cNvPr id="22" name="Text Box 76"/>
          <p:cNvSpPr txBox="1">
            <a:spLocks noChangeArrowheads="1"/>
          </p:cNvSpPr>
          <p:nvPr/>
        </p:nvSpPr>
        <p:spPr bwMode="auto">
          <a:xfrm>
            <a:off x="371475" y="4718149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Times New Roman" pitchFamily="18" charset="0"/>
              </a:rPr>
              <a:t>Compton scattering</a:t>
            </a:r>
          </a:p>
        </p:txBody>
      </p:sp>
      <p:sp>
        <p:nvSpPr>
          <p:cNvPr id="23" name="Text Box 77"/>
          <p:cNvSpPr txBox="1">
            <a:spLocks noChangeArrowheads="1"/>
          </p:cNvSpPr>
          <p:nvPr/>
        </p:nvSpPr>
        <p:spPr bwMode="auto">
          <a:xfrm>
            <a:off x="3348038" y="3571974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en-US" b="1" baseline="30000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  <p:sp>
        <p:nvSpPr>
          <p:cNvPr id="24" name="Text Box 78"/>
          <p:cNvSpPr txBox="1">
            <a:spLocks noChangeArrowheads="1"/>
          </p:cNvSpPr>
          <p:nvPr/>
        </p:nvSpPr>
        <p:spPr bwMode="auto">
          <a:xfrm>
            <a:off x="3779838" y="5510312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00CC"/>
                </a:solidFill>
                <a:latin typeface="Times New Roman" pitchFamily="18" charset="0"/>
              </a:rPr>
              <a:t>e</a:t>
            </a:r>
            <a:r>
              <a:rPr lang="en-US" altLang="en-US" b="1" baseline="30000">
                <a:solidFill>
                  <a:srgbClr val="0000CC"/>
                </a:solidFill>
                <a:latin typeface="Times New Roman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69008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ingle 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hoton 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mission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omputed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omography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627620" cy="380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40000" y="4860000"/>
            <a:ext cx="8208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Most commonly used tracer in SPECT is </a:t>
            </a:r>
            <a:r>
              <a:rPr lang="en-US" baseline="30000" dirty="0" smtClean="0"/>
              <a:t>99</a:t>
            </a:r>
            <a:r>
              <a:rPr lang="en-US" dirty="0" smtClean="0"/>
              <a:t>Tc</a:t>
            </a:r>
            <a:r>
              <a:rPr lang="en-US" baseline="30000" dirty="0" smtClean="0"/>
              <a:t>m</a:t>
            </a:r>
            <a:r>
              <a:rPr lang="en-US" dirty="0" smtClean="0"/>
              <a:t>,  140 </a:t>
            </a:r>
            <a:r>
              <a:rPr lang="en-US" dirty="0" err="1" smtClean="0"/>
              <a:t>keV</a:t>
            </a:r>
            <a:r>
              <a:rPr lang="en-US" dirty="0" smtClean="0"/>
              <a:t> a pure single photon emitter T</a:t>
            </a:r>
            <a:r>
              <a:rPr lang="en-US" baseline="-25000" dirty="0" smtClean="0"/>
              <a:t>1/2</a:t>
            </a:r>
            <a:r>
              <a:rPr lang="en-US" dirty="0" smtClean="0"/>
              <a:t> = 6.02 h.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Utilizes a gamma-ray camera rotated in small ~3</a:t>
            </a:r>
            <a:r>
              <a:rPr lang="en-US" baseline="30000" dirty="0" smtClean="0"/>
              <a:t>0</a:t>
            </a:r>
            <a:r>
              <a:rPr lang="en-US" dirty="0" smtClean="0"/>
              <a:t> steps around the patient.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65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Technetium- 99m</a:t>
            </a: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472839" cy="365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4680000"/>
            <a:ext cx="6692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Supplied in a generator consisting of 99Mo absorbed onto alumina.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Container allows liquid introduced at top to be collected at bottom.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Needs replacing weekly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99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motivation behind the project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000" y="720000"/>
            <a:ext cx="6648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620000" y="3960000"/>
            <a:ext cx="540994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Existing technology relies on BGO scintillator technology</a:t>
            </a:r>
          </a:p>
          <a:p>
            <a:endParaRPr lang="en-US" sz="800" dirty="0">
              <a:solidFill>
                <a:srgbClr val="0000CC"/>
              </a:solidFill>
            </a:endParaRPr>
          </a:p>
          <a:p>
            <a:r>
              <a:rPr lang="en-US" sz="1600" dirty="0" smtClean="0">
                <a:solidFill>
                  <a:srgbClr val="0000CC"/>
                </a:solidFill>
              </a:rPr>
              <a:t>       </a:t>
            </a:r>
            <a:r>
              <a:rPr lang="en-US" sz="1600" dirty="0" smtClean="0"/>
              <a:t>- Limited position resolution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High patient dose requirement.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Poor energy resolution only accept </a:t>
            </a:r>
            <a:r>
              <a:rPr lang="en-US" sz="1600" dirty="0" err="1" smtClean="0"/>
              <a:t>photopeak</a:t>
            </a:r>
            <a:r>
              <a:rPr lang="en-US" sz="1600" dirty="0" smtClean="0"/>
              <a:t> events.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- Will not function in large magnetic field</a:t>
            </a:r>
          </a:p>
          <a:p>
            <a:endParaRPr lang="en-US" sz="8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SPECT applications utilizing Compton Camera techniques.</a:t>
            </a:r>
            <a:endParaRPr lang="en-US" sz="16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</a:t>
            </a:r>
            <a:r>
              <a:rPr lang="en-US" b="1" dirty="0" smtClean="0"/>
              <a:t>FOV</a:t>
            </a:r>
            <a:r>
              <a:rPr lang="en-US" dirty="0" smtClean="0"/>
              <a:t>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pic>
        <p:nvPicPr>
          <p:cNvPr id="21" name="Picture 63" descr="Gamma-Camera-at-Nuclear-M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2592000"/>
            <a:ext cx="2502000" cy="156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5" descr="Schematic diagram through a Gamma Camera showing its functional components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00" y="4320000"/>
            <a:ext cx="2500313" cy="213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81"/>
          <p:cNvSpPr txBox="1">
            <a:spLocks noChangeArrowheads="1"/>
          </p:cNvSpPr>
          <p:nvPr/>
        </p:nvSpPr>
        <p:spPr bwMode="auto">
          <a:xfrm rot="16200000">
            <a:off x="3255057" y="3312000"/>
            <a:ext cx="176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</a:rPr>
              <a:t>www.siemens.de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1080000" y="1980000"/>
            <a:ext cx="3129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Large FOV of ~20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Low spatial resolution 0.5-1 cm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080000" y="1836000"/>
            <a:ext cx="3240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</p:spTree>
    <p:extLst>
      <p:ext uri="{BB962C8B-B14F-4D97-AF65-F5344CB8AC3E}">
        <p14:creationId xmlns:p14="http://schemas.microsoft.com/office/powerpoint/2010/main" val="397357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 Camera: Individual multi-anode readout</a:t>
            </a:r>
            <a:endParaRPr lang="en-US" dirty="0"/>
          </a:p>
        </p:txBody>
      </p:sp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298697"/>
              </p:ext>
            </p:extLst>
          </p:nvPr>
        </p:nvGraphicFramePr>
        <p:xfrm>
          <a:off x="4953000" y="908720"/>
          <a:ext cx="2881313" cy="2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Photo Editor Photo" r:id="rId4" imgW="10000000" imgH="6668431" progId="MSPhotoEd.3">
                  <p:embed/>
                </p:oleObj>
              </mc:Choice>
              <mc:Fallback>
                <p:oleObj name="Photo Editor Photo" r:id="rId4" imgW="10000000" imgH="66684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908720"/>
                        <a:ext cx="2881313" cy="254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21491753"/>
              </p:ext>
            </p:extLst>
          </p:nvPr>
        </p:nvGraphicFramePr>
        <p:xfrm>
          <a:off x="330200" y="1304008"/>
          <a:ext cx="3302000" cy="449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6" imgW="4086795" imgH="5047619" progId="Paint.Picture">
                  <p:embed/>
                </p:oleObj>
              </mc:Choice>
              <mc:Fallback>
                <p:oleObj name="Bitmap Image" r:id="rId6" imgW="4086795" imgH="5047619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1304008"/>
                        <a:ext cx="3302000" cy="449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540000" y="900000"/>
            <a:ext cx="37013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wires in X axis and 16 wires in Y axis </a:t>
            </a:r>
            <a:endParaRPr lang="de-DE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45570"/>
            <a:ext cx="2881313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Line 8"/>
          <p:cNvSpPr>
            <a:spLocks noChangeShapeType="1"/>
          </p:cNvSpPr>
          <p:nvPr/>
        </p:nvSpPr>
        <p:spPr bwMode="auto">
          <a:xfrm>
            <a:off x="5362575" y="4934620"/>
            <a:ext cx="1223963" cy="7207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5518150" y="3369345"/>
            <a:ext cx="187325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itchFamily="34" charset="0"/>
              </a:rPr>
              <a:t>Hamamatsu R2486 PSPMT</a:t>
            </a:r>
            <a:endParaRPr lang="de-DE" altLang="en-US" sz="1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5854700" y="6123658"/>
            <a:ext cx="1079500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en-GB" altLang="en-US" sz="1400">
                <a:solidFill>
                  <a:schemeClr val="tx1"/>
                </a:solidFill>
                <a:latin typeface="Verdana" pitchFamily="34" charset="0"/>
              </a:rPr>
              <a:t>Photocathode = 56.25 mm</a:t>
            </a:r>
            <a:endParaRPr lang="de-DE" altLang="en-US" sz="14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7956000" y="2132683"/>
            <a:ext cx="1368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76 mm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3 mm   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</a:t>
            </a:r>
            <a:r>
              <a:rPr lang="de-DE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7.4 g/cm</a:t>
            </a:r>
            <a:r>
              <a:rPr lang="en-GB" altLang="en-US" sz="1400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GB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848600" y="930945"/>
            <a:ext cx="100800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LYSO </a:t>
            </a:r>
          </a:p>
          <a:p>
            <a:pPr eaLnBrk="0" hangingPunct="0"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GB" alt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endParaRPr lang="de-DE" alt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540000" y="6300000"/>
            <a:ext cx="39960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000" dirty="0" err="1">
                <a:solidFill>
                  <a:schemeClr val="tx1"/>
                </a:solidFill>
                <a:latin typeface="Verdana" pitchFamily="34" charset="0"/>
              </a:rPr>
              <a:t>C.Domingo</a:t>
            </a:r>
            <a:r>
              <a:rPr lang="de-DE" altLang="en-US" sz="1000" dirty="0">
                <a:solidFill>
                  <a:schemeClr val="tx1"/>
                </a:solidFill>
                <a:latin typeface="Verdana" pitchFamily="34" charset="0"/>
              </a:rPr>
              <a:t> Pardo, N. </a:t>
            </a:r>
            <a:r>
              <a:rPr lang="de-DE" altLang="en-US" sz="1000" dirty="0" err="1">
                <a:solidFill>
                  <a:schemeClr val="tx1"/>
                </a:solidFill>
                <a:latin typeface="Verdana" pitchFamily="34" charset="0"/>
              </a:rPr>
              <a:t>Goel</a:t>
            </a:r>
            <a:r>
              <a:rPr lang="de-DE" altLang="en-US" sz="1000" dirty="0">
                <a:solidFill>
                  <a:schemeClr val="tx1"/>
                </a:solidFill>
                <a:latin typeface="Verdana" pitchFamily="34" charset="0"/>
              </a:rPr>
              <a:t>, et.al., IEEE, Vol.28, </a:t>
            </a:r>
            <a:r>
              <a:rPr lang="de-DE" altLang="en-US" sz="1000" dirty="0" err="1">
                <a:solidFill>
                  <a:schemeClr val="tx1"/>
                </a:solidFill>
                <a:latin typeface="Verdana" pitchFamily="34" charset="0"/>
              </a:rPr>
              <a:t>Dec</a:t>
            </a:r>
            <a:r>
              <a:rPr lang="de-DE" altLang="en-US" sz="1000" dirty="0">
                <a:solidFill>
                  <a:schemeClr val="tx1"/>
                </a:solidFill>
                <a:latin typeface="Verdana" pitchFamily="34" charset="0"/>
              </a:rPr>
              <a:t>. 2009</a:t>
            </a:r>
          </a:p>
        </p:txBody>
      </p:sp>
    </p:spTree>
    <p:extLst>
      <p:ext uri="{BB962C8B-B14F-4D97-AF65-F5344CB8AC3E}">
        <p14:creationId xmlns:p14="http://schemas.microsoft.com/office/powerpoint/2010/main" val="286740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</p:spTree>
    <p:extLst>
      <p:ext uri="{BB962C8B-B14F-4D97-AF65-F5344CB8AC3E}">
        <p14:creationId xmlns:p14="http://schemas.microsoft.com/office/powerpoint/2010/main" val="306970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</p:spTree>
    <p:extLst>
      <p:ext uri="{BB962C8B-B14F-4D97-AF65-F5344CB8AC3E}">
        <p14:creationId xmlns:p14="http://schemas.microsoft.com/office/powerpoint/2010/main" val="343962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AutoShape 45"/>
          <p:cNvSpPr>
            <a:spLocks noChangeArrowheads="1"/>
          </p:cNvSpPr>
          <p:nvPr/>
        </p:nvSpPr>
        <p:spPr bwMode="auto">
          <a:xfrm>
            <a:off x="2476500" y="3314700"/>
            <a:ext cx="228600" cy="228600"/>
          </a:xfrm>
          <a:prstGeom prst="star32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</p:spTree>
    <p:extLst>
      <p:ext uri="{BB962C8B-B14F-4D97-AF65-F5344CB8AC3E}">
        <p14:creationId xmlns:p14="http://schemas.microsoft.com/office/powerpoint/2010/main" val="2660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AutoShape 45"/>
          <p:cNvSpPr>
            <a:spLocks noChangeArrowheads="1"/>
          </p:cNvSpPr>
          <p:nvPr/>
        </p:nvSpPr>
        <p:spPr bwMode="auto">
          <a:xfrm>
            <a:off x="2349500" y="3200400"/>
            <a:ext cx="558800" cy="482600"/>
          </a:xfrm>
          <a:prstGeom prst="star32">
            <a:avLst>
              <a:gd name="adj" fmla="val 37500"/>
            </a:avLst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Oval 33"/>
          <p:cNvSpPr>
            <a:spLocks noChangeArrowheads="1"/>
          </p:cNvSpPr>
          <p:nvPr/>
        </p:nvSpPr>
        <p:spPr bwMode="auto">
          <a:xfrm>
            <a:off x="1972800" y="5158800"/>
            <a:ext cx="88900" cy="144462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Oval 34"/>
          <p:cNvSpPr>
            <a:spLocks noChangeArrowheads="1"/>
          </p:cNvSpPr>
          <p:nvPr/>
        </p:nvSpPr>
        <p:spPr bwMode="auto">
          <a:xfrm>
            <a:off x="2210400" y="5151600"/>
            <a:ext cx="88900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Oval 35"/>
          <p:cNvSpPr>
            <a:spLocks noChangeArrowheads="1"/>
          </p:cNvSpPr>
          <p:nvPr/>
        </p:nvSpPr>
        <p:spPr bwMode="auto">
          <a:xfrm>
            <a:off x="2437200" y="5158800"/>
            <a:ext cx="88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Oval 36"/>
          <p:cNvSpPr>
            <a:spLocks noChangeArrowheads="1"/>
          </p:cNvSpPr>
          <p:nvPr/>
        </p:nvSpPr>
        <p:spPr bwMode="auto">
          <a:xfrm>
            <a:off x="2678400" y="5158800"/>
            <a:ext cx="88900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Oval 37"/>
          <p:cNvSpPr>
            <a:spLocks noChangeArrowheads="1"/>
          </p:cNvSpPr>
          <p:nvPr/>
        </p:nvSpPr>
        <p:spPr bwMode="auto">
          <a:xfrm>
            <a:off x="2930400" y="5155200"/>
            <a:ext cx="88900" cy="144463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" name="Oval 38"/>
          <p:cNvSpPr>
            <a:spLocks noChangeArrowheads="1"/>
          </p:cNvSpPr>
          <p:nvPr/>
        </p:nvSpPr>
        <p:spPr bwMode="auto">
          <a:xfrm>
            <a:off x="3186000" y="5158800"/>
            <a:ext cx="88900" cy="144463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</p:spTree>
    <p:extLst>
      <p:ext uri="{BB962C8B-B14F-4D97-AF65-F5344CB8AC3E}">
        <p14:creationId xmlns:p14="http://schemas.microsoft.com/office/powerpoint/2010/main" val="9964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</a:t>
            </a:r>
            <a:r>
              <a:rPr lang="el-GR" dirty="0" smtClean="0"/>
              <a:t>γ</a:t>
            </a:r>
            <a:r>
              <a:rPr lang="en-US" dirty="0" smtClean="0"/>
              <a:t>-ray camera to be used?</a:t>
            </a:r>
            <a:endParaRPr lang="en-US" dirty="0"/>
          </a:p>
        </p:txBody>
      </p:sp>
      <p:pic>
        <p:nvPicPr>
          <p:cNvPr id="24" name="Picture 67" descr="2004-11_01-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7"/>
          <a:stretch>
            <a:fillRect/>
          </a:stretch>
        </p:blipFill>
        <p:spPr bwMode="auto">
          <a:xfrm>
            <a:off x="5097463" y="2880000"/>
            <a:ext cx="1663700" cy="3252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69"/>
          <p:cNvGrpSpPr>
            <a:grpSpLocks/>
          </p:cNvGrpSpPr>
          <p:nvPr/>
        </p:nvGrpSpPr>
        <p:grpSpPr bwMode="auto">
          <a:xfrm>
            <a:off x="6768000" y="3040063"/>
            <a:ext cx="2035175" cy="2168525"/>
            <a:chOff x="960" y="1200"/>
            <a:chExt cx="1491" cy="1642"/>
          </a:xfrm>
        </p:grpSpPr>
        <p:pic>
          <p:nvPicPr>
            <p:cNvPr id="2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69"/>
            <a:stretch>
              <a:fillRect/>
            </a:stretch>
          </p:blipFill>
          <p:spPr bwMode="auto">
            <a:xfrm>
              <a:off x="960" y="1200"/>
              <a:ext cx="1491" cy="16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Oval 71"/>
            <p:cNvSpPr>
              <a:spLocks noChangeArrowheads="1"/>
            </p:cNvSpPr>
            <p:nvPr/>
          </p:nvSpPr>
          <p:spPr bwMode="auto">
            <a:xfrm>
              <a:off x="1360" y="1298"/>
              <a:ext cx="863" cy="817"/>
            </a:xfrm>
            <a:prstGeom prst="ellipse">
              <a:avLst/>
            </a:prstGeom>
            <a:solidFill>
              <a:srgbClr val="66FF33">
                <a:alpha val="27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8" name="Picture 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r="9322" b="15805"/>
          <a:stretch>
            <a:fillRect/>
          </a:stretch>
        </p:blipFill>
        <p:spPr bwMode="auto">
          <a:xfrm>
            <a:off x="7308000" y="5220000"/>
            <a:ext cx="1236662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040000" y="1980000"/>
            <a:ext cx="3097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Small FOV of 3-4 cm diam.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High spatial resolution 2-3 mm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5004408" y="1836000"/>
            <a:ext cx="3708000" cy="4680000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Box 82"/>
          <p:cNvSpPr txBox="1">
            <a:spLocks noChangeArrowheads="1"/>
          </p:cNvSpPr>
          <p:nvPr/>
        </p:nvSpPr>
        <p:spPr bwMode="auto">
          <a:xfrm>
            <a:off x="5040000" y="6120000"/>
            <a:ext cx="19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Gem-imaging.com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720000" y="720000"/>
            <a:ext cx="40228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Requirements: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Excellent resolution </a:t>
            </a:r>
            <a:r>
              <a:rPr lang="el-GR" dirty="0" smtClean="0"/>
              <a:t>Δ</a:t>
            </a:r>
            <a:r>
              <a:rPr lang="de-DE" dirty="0" smtClean="0"/>
              <a:t>x = 2 mm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Large field of view (FOV) = 8x9 cm</a:t>
            </a:r>
            <a:r>
              <a:rPr lang="en-US" baseline="30000" dirty="0" smtClean="0"/>
              <a:t>2</a:t>
            </a:r>
            <a:endParaRPr lang="en-US" baseline="30000" dirty="0">
              <a:solidFill>
                <a:srgbClr val="0000CC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725488" y="3062288"/>
            <a:ext cx="2873375" cy="609600"/>
          </a:xfrm>
          <a:prstGeom prst="rect">
            <a:avLst/>
          </a:prstGeom>
          <a:solidFill>
            <a:srgbClr val="66FF33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725488" y="3846513"/>
            <a:ext cx="2873375" cy="1160462"/>
          </a:xfrm>
          <a:prstGeom prst="rect">
            <a:avLst/>
          </a:prstGeom>
          <a:solidFill>
            <a:srgbClr val="808080">
              <a:alpha val="2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7"/>
          <p:cNvSpPr>
            <a:spLocks noChangeArrowheads="1"/>
          </p:cNvSpPr>
          <p:nvPr/>
        </p:nvSpPr>
        <p:spPr bwMode="auto">
          <a:xfrm>
            <a:off x="763588" y="51435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Oval 38"/>
          <p:cNvSpPr>
            <a:spLocks noChangeArrowheads="1"/>
          </p:cNvSpPr>
          <p:nvPr/>
        </p:nvSpPr>
        <p:spPr bwMode="auto">
          <a:xfrm>
            <a:off x="992188" y="514985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9"/>
          <p:cNvSpPr>
            <a:spLocks noChangeArrowheads="1"/>
          </p:cNvSpPr>
          <p:nvPr/>
        </p:nvSpPr>
        <p:spPr bwMode="auto">
          <a:xfrm>
            <a:off x="1230313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1482725" y="5148263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17399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1971675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54"/>
          <p:cNvSpPr>
            <a:spLocks noChangeArrowheads="1"/>
          </p:cNvSpPr>
          <p:nvPr/>
        </p:nvSpPr>
        <p:spPr bwMode="auto">
          <a:xfrm>
            <a:off x="2209800" y="515143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55"/>
          <p:cNvSpPr>
            <a:spLocks noChangeArrowheads="1"/>
          </p:cNvSpPr>
          <p:nvPr/>
        </p:nvSpPr>
        <p:spPr bwMode="auto">
          <a:xfrm>
            <a:off x="2438400" y="5157788"/>
            <a:ext cx="88900" cy="144462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56"/>
          <p:cNvSpPr>
            <a:spLocks noChangeArrowheads="1"/>
          </p:cNvSpPr>
          <p:nvPr/>
        </p:nvSpPr>
        <p:spPr bwMode="auto">
          <a:xfrm>
            <a:off x="2676525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57"/>
          <p:cNvSpPr>
            <a:spLocks noChangeArrowheads="1"/>
          </p:cNvSpPr>
          <p:nvPr/>
        </p:nvSpPr>
        <p:spPr bwMode="auto">
          <a:xfrm>
            <a:off x="2928938" y="5156200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58"/>
          <p:cNvSpPr>
            <a:spLocks noChangeArrowheads="1"/>
          </p:cNvSpPr>
          <p:nvPr/>
        </p:nvSpPr>
        <p:spPr bwMode="auto">
          <a:xfrm>
            <a:off x="3186113" y="515937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59"/>
          <p:cNvSpPr>
            <a:spLocks noChangeArrowheads="1"/>
          </p:cNvSpPr>
          <p:nvPr/>
        </p:nvSpPr>
        <p:spPr bwMode="auto">
          <a:xfrm>
            <a:off x="3417888" y="5165725"/>
            <a:ext cx="88900" cy="144463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3670300" y="309245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Scintillator</a:t>
            </a:r>
          </a:p>
        </p:txBody>
      </p:sp>
      <p:sp>
        <p:nvSpPr>
          <p:cNvPr id="44" name="Rectangle 63"/>
          <p:cNvSpPr>
            <a:spLocks noChangeArrowheads="1"/>
          </p:cNvSpPr>
          <p:nvPr/>
        </p:nvSpPr>
        <p:spPr bwMode="auto">
          <a:xfrm>
            <a:off x="698500" y="3810000"/>
            <a:ext cx="2921000" cy="2006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Text Box 64"/>
          <p:cNvSpPr txBox="1">
            <a:spLocks noChangeArrowheads="1"/>
          </p:cNvSpPr>
          <p:nvPr/>
        </p:nvSpPr>
        <p:spPr bwMode="auto">
          <a:xfrm>
            <a:off x="3784600" y="4013200"/>
            <a:ext cx="15748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Position Sensitive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 PMT</a:t>
            </a:r>
          </a:p>
        </p:txBody>
      </p:sp>
      <p:pic>
        <p:nvPicPr>
          <p:cNvPr id="46" name="Picture 4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388" y="21717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4"/>
          <p:cNvSpPr>
            <a:spLocks noChangeShapeType="1"/>
          </p:cNvSpPr>
          <p:nvPr/>
        </p:nvSpPr>
        <p:spPr bwMode="auto">
          <a:xfrm>
            <a:off x="2247900" y="2514600"/>
            <a:ext cx="330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Text Box 46"/>
          <p:cNvSpPr txBox="1">
            <a:spLocks noChangeArrowheads="1"/>
          </p:cNvSpPr>
          <p:nvPr/>
        </p:nvSpPr>
        <p:spPr bwMode="auto">
          <a:xfrm>
            <a:off x="2412000" y="2565400"/>
            <a:ext cx="720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</a:t>
            </a:r>
          </a:p>
        </p:txBody>
      </p:sp>
      <p:sp>
        <p:nvSpPr>
          <p:cNvPr id="50" name="Line 47"/>
          <p:cNvSpPr>
            <a:spLocks noChangeShapeType="1"/>
          </p:cNvSpPr>
          <p:nvPr/>
        </p:nvSpPr>
        <p:spPr bwMode="auto">
          <a:xfrm flipH="1">
            <a:off x="1589088" y="2514600"/>
            <a:ext cx="584200" cy="91440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992188" y="2566988"/>
            <a:ext cx="864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66FF33"/>
                </a:solidFill>
                <a:latin typeface="Symbol" pitchFamily="18" charset="2"/>
              </a:rPr>
              <a:t>g</a:t>
            </a:r>
            <a:r>
              <a:rPr lang="en-US" altLang="en-US" b="1" dirty="0">
                <a:solidFill>
                  <a:srgbClr val="66FF33"/>
                </a:solidFill>
              </a:rPr>
              <a:t>-ray 2</a:t>
            </a:r>
          </a:p>
        </p:txBody>
      </p:sp>
      <p:sp>
        <p:nvSpPr>
          <p:cNvPr id="53" name="Oval 29"/>
          <p:cNvSpPr>
            <a:spLocks noChangeArrowheads="1"/>
          </p:cNvSpPr>
          <p:nvPr/>
        </p:nvSpPr>
        <p:spPr bwMode="auto">
          <a:xfrm>
            <a:off x="993600" y="5151600"/>
            <a:ext cx="88900" cy="144463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Oval 30"/>
          <p:cNvSpPr>
            <a:spLocks noChangeArrowheads="1"/>
          </p:cNvSpPr>
          <p:nvPr/>
        </p:nvSpPr>
        <p:spPr bwMode="auto">
          <a:xfrm>
            <a:off x="1231200" y="5151600"/>
            <a:ext cx="88900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Oval 31"/>
          <p:cNvSpPr>
            <a:spLocks noChangeArrowheads="1"/>
          </p:cNvSpPr>
          <p:nvPr/>
        </p:nvSpPr>
        <p:spPr bwMode="auto">
          <a:xfrm>
            <a:off x="1483200" y="5148000"/>
            <a:ext cx="88900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Oval 32"/>
          <p:cNvSpPr>
            <a:spLocks noChangeArrowheads="1"/>
          </p:cNvSpPr>
          <p:nvPr/>
        </p:nvSpPr>
        <p:spPr bwMode="auto">
          <a:xfrm>
            <a:off x="1738800" y="5151600"/>
            <a:ext cx="88900" cy="144462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Oval 33"/>
          <p:cNvSpPr>
            <a:spLocks noChangeArrowheads="1"/>
          </p:cNvSpPr>
          <p:nvPr/>
        </p:nvSpPr>
        <p:spPr bwMode="auto">
          <a:xfrm>
            <a:off x="1972800" y="5158800"/>
            <a:ext cx="88900" cy="144462"/>
          </a:xfrm>
          <a:prstGeom prst="ellipse">
            <a:avLst/>
          </a:prstGeom>
          <a:solidFill>
            <a:srgbClr val="F5E72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0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imaging gamma-rays?</a:t>
            </a:r>
            <a:endParaRPr lang="en-US" dirty="0"/>
          </a:p>
        </p:txBody>
      </p:sp>
      <p:pic>
        <p:nvPicPr>
          <p:cNvPr id="26" name="Picture 60" descr="x-ray-scatt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4680000"/>
            <a:ext cx="2138400" cy="86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1" descr="pet-camer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2520001"/>
            <a:ext cx="2138400" cy="12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3" descr="satelit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00" y="900000"/>
            <a:ext cx="2138362" cy="129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540000" y="900000"/>
            <a:ext cx="5250155" cy="5293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High </a:t>
            </a:r>
            <a:r>
              <a:rPr lang="en-US" b="1" dirty="0" smtClean="0"/>
              <a:t>energy astrophysics</a:t>
            </a:r>
          </a:p>
          <a:p>
            <a:pPr fontAlgn="base"/>
            <a:endParaRPr lang="en-US" sz="800" dirty="0" smtClean="0"/>
          </a:p>
          <a:p>
            <a:pPr fontAlgn="base"/>
            <a:r>
              <a:rPr lang="en-US" sz="1600" dirty="0" smtClean="0"/>
              <a:t>Correlate the detected photon to source object</a:t>
            </a:r>
            <a:r>
              <a:rPr lang="de-DE" sz="1600" dirty="0" smtClean="0"/>
              <a:t> </a:t>
            </a:r>
            <a:r>
              <a:rPr lang="en-US" sz="1600" dirty="0" smtClean="0"/>
              <a:t>as known </a:t>
            </a:r>
          </a:p>
          <a:p>
            <a:pPr fontAlgn="base"/>
            <a:r>
              <a:rPr lang="en-US" sz="1600" dirty="0" smtClean="0"/>
              <a:t>from more precise observations in other wavelength</a:t>
            </a:r>
          </a:p>
          <a:p>
            <a:pPr fontAlgn="base"/>
            <a:endParaRPr lang="en-US" sz="800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Biomedical </a:t>
            </a:r>
            <a:r>
              <a:rPr lang="en-US" b="1" dirty="0" smtClean="0"/>
              <a:t>research</a:t>
            </a:r>
          </a:p>
          <a:p>
            <a:pPr fontAlgn="base"/>
            <a:r>
              <a:rPr lang="en-US" sz="800" b="1" dirty="0" smtClean="0"/>
              <a:t> </a:t>
            </a:r>
          </a:p>
          <a:p>
            <a:pPr fontAlgn="base"/>
            <a:r>
              <a:rPr lang="en-US" sz="1600" dirty="0" smtClean="0"/>
              <a:t>Precise</a:t>
            </a:r>
            <a:r>
              <a:rPr lang="de-DE" sz="1600" dirty="0" smtClean="0"/>
              <a:t> </a:t>
            </a:r>
            <a:r>
              <a:rPr lang="en-US" sz="1600" dirty="0" smtClean="0"/>
              <a:t>localization of radioactive tracers in the body</a:t>
            </a:r>
            <a:endParaRPr lang="en-US" sz="1600" dirty="0"/>
          </a:p>
          <a:p>
            <a:pPr fontAlgn="base"/>
            <a:r>
              <a:rPr lang="en-US" sz="1600" dirty="0" smtClean="0"/>
              <a:t>Cancer diagnosis</a:t>
            </a:r>
            <a:endParaRPr lang="en-US" sz="1600" dirty="0"/>
          </a:p>
          <a:p>
            <a:pPr fontAlgn="base"/>
            <a:r>
              <a:rPr lang="en-US" sz="1600" dirty="0" smtClean="0"/>
              <a:t>Molecular targeted radiation therapy</a:t>
            </a:r>
            <a:endParaRPr lang="en-US" sz="1600" dirty="0"/>
          </a:p>
          <a:p>
            <a:pPr fontAlgn="base"/>
            <a:r>
              <a:rPr lang="en-US" sz="1600" dirty="0" smtClean="0"/>
              <a:t>Monitor changes in the tracer distribution </a:t>
            </a:r>
            <a:r>
              <a:rPr lang="de-DE" sz="1600" dirty="0" smtClean="0"/>
              <a:t>→ </a:t>
            </a:r>
            <a:r>
              <a:rPr lang="en-US" sz="1600" dirty="0" smtClean="0"/>
              <a:t>dynamic studies</a:t>
            </a:r>
          </a:p>
          <a:p>
            <a:pPr fontAlgn="base"/>
            <a:endParaRPr lang="en-US" sz="800" dirty="0" smtClean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National security </a:t>
            </a:r>
          </a:p>
          <a:p>
            <a:pPr fontAlgn="base"/>
            <a:endParaRPr lang="en-US" sz="800" dirty="0"/>
          </a:p>
          <a:p>
            <a:pPr fontAlgn="base"/>
            <a:r>
              <a:rPr lang="en-US" sz="1600" dirty="0" smtClean="0"/>
              <a:t>Nuclear non-proliferation / nuclear counter terrorism</a:t>
            </a:r>
            <a:endParaRPr lang="en-US" sz="1600" dirty="0"/>
          </a:p>
          <a:p>
            <a:pPr fontAlgn="base"/>
            <a:r>
              <a:rPr lang="en-US" sz="1600" dirty="0" smtClean="0"/>
              <a:t>Contraband detection</a:t>
            </a:r>
            <a:endParaRPr lang="en-US" sz="1600" dirty="0"/>
          </a:p>
          <a:p>
            <a:pPr fontAlgn="base"/>
            <a:r>
              <a:rPr lang="en-US" sz="1600" dirty="0" smtClean="0"/>
              <a:t>Stockpile stewardship</a:t>
            </a:r>
            <a:endParaRPr lang="en-US" sz="1600" dirty="0"/>
          </a:p>
          <a:p>
            <a:pPr fontAlgn="base"/>
            <a:r>
              <a:rPr lang="en-US" sz="1600" dirty="0" smtClean="0"/>
              <a:t>Nuclear waste monitoring and management</a:t>
            </a:r>
            <a:endParaRPr lang="de-DE" sz="1600" dirty="0" smtClean="0"/>
          </a:p>
          <a:p>
            <a:pPr fontAlgn="base"/>
            <a:endParaRPr lang="en-US" sz="800" dirty="0"/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de-DE" b="1" dirty="0" smtClean="0">
                <a:solidFill>
                  <a:srgbClr val="FF0000"/>
                </a:solidFill>
              </a:rPr>
              <a:t> </a:t>
            </a:r>
            <a:r>
              <a:rPr lang="de-DE" b="1" dirty="0" smtClean="0"/>
              <a:t>Industrial </a:t>
            </a:r>
            <a:r>
              <a:rPr lang="en-US" b="1" dirty="0" smtClean="0"/>
              <a:t>non-destructive assessments</a:t>
            </a:r>
            <a:endParaRPr lang="de-DE" b="1" dirty="0" smtClean="0"/>
          </a:p>
          <a:p>
            <a:pPr fontAlgn="base"/>
            <a:endParaRPr lang="en-US" sz="800" dirty="0"/>
          </a:p>
          <a:p>
            <a:pPr fontAlgn="base"/>
            <a:r>
              <a:rPr lang="en-US" sz="1600" dirty="0" smtClean="0"/>
              <a:t>Determination of the material density distribution</a:t>
            </a:r>
            <a:endParaRPr lang="en-US" sz="1600" dirty="0"/>
          </a:p>
          <a:p>
            <a:pPr fontAlgn="base"/>
            <a:r>
              <a:rPr lang="en-US" sz="1600" dirty="0" smtClean="0"/>
              <a:t>between the source and detector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7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tracking – the concept</a:t>
            </a:r>
            <a:endParaRPr lang="en-US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2520000" y="900000"/>
            <a:ext cx="1757925" cy="4907850"/>
            <a:chOff x="2520000" y="900000"/>
            <a:chExt cx="1757925" cy="49078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000" y="900000"/>
              <a:ext cx="1724025" cy="1790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000" y="2880000"/>
              <a:ext cx="1685925" cy="952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2" name="Gruppieren 11"/>
            <p:cNvGrpSpPr/>
            <p:nvPr/>
          </p:nvGrpSpPr>
          <p:grpSpPr>
            <a:xfrm>
              <a:off x="2592000" y="3960000"/>
              <a:ext cx="1632000" cy="1847850"/>
              <a:chOff x="2592000" y="3960000"/>
              <a:chExt cx="1632000" cy="1847850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0000" y="3960000"/>
                <a:ext cx="1524000" cy="1847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hteck 10"/>
              <p:cNvSpPr/>
              <p:nvPr/>
            </p:nvSpPr>
            <p:spPr>
              <a:xfrm>
                <a:off x="2592000" y="5373216"/>
                <a:ext cx="251808" cy="4346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4" name="Textfeld 13"/>
          <p:cNvSpPr txBox="1"/>
          <p:nvPr/>
        </p:nvSpPr>
        <p:spPr>
          <a:xfrm>
            <a:off x="540000" y="1512000"/>
            <a:ext cx="190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without Compton suppression shield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540000" y="3212976"/>
            <a:ext cx="1838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with BGO shielding</a:t>
            </a:r>
            <a:endParaRPr lang="en-US" sz="1600" dirty="0"/>
          </a:p>
        </p:txBody>
      </p:sp>
      <p:sp>
        <p:nvSpPr>
          <p:cNvPr id="16" name="Textfeld 15"/>
          <p:cNvSpPr txBox="1"/>
          <p:nvPr/>
        </p:nvSpPr>
        <p:spPr>
          <a:xfrm>
            <a:off x="540001" y="4572000"/>
            <a:ext cx="1979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with highly segmented detectors</a:t>
            </a:r>
            <a:endParaRPr lang="en-US" sz="16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1224000"/>
            <a:ext cx="21145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000" y="2772000"/>
            <a:ext cx="2113200" cy="122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6660000" y="1476000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Compton continuum → small peak to total ratio</a:t>
            </a:r>
            <a:endParaRPr lang="en-US" sz="1600" dirty="0"/>
          </a:p>
        </p:txBody>
      </p:sp>
      <p:sp>
        <p:nvSpPr>
          <p:cNvPr id="18" name="Textfeld 17"/>
          <p:cNvSpPr txBox="1"/>
          <p:nvPr/>
        </p:nvSpPr>
        <p:spPr>
          <a:xfrm>
            <a:off x="6660000" y="3024000"/>
            <a:ext cx="2339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Less solid angle coverage → big drop in efficiency</a:t>
            </a:r>
            <a:endParaRPr lang="en-US" sz="1600" dirty="0"/>
          </a:p>
        </p:txBody>
      </p:sp>
      <p:sp>
        <p:nvSpPr>
          <p:cNvPr id="19" name="Textfeld 18"/>
          <p:cNvSpPr txBox="1"/>
          <p:nvPr/>
        </p:nvSpPr>
        <p:spPr>
          <a:xfrm>
            <a:off x="4320000" y="4680000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Path of </a:t>
            </a:r>
            <a:r>
              <a:rPr lang="el-GR" sz="1600" dirty="0" smtClean="0"/>
              <a:t>γ</a:t>
            </a:r>
            <a:r>
              <a:rPr lang="en-US" sz="1600" dirty="0" smtClean="0"/>
              <a:t>-ray reconstructed to form full energy event</a:t>
            </a:r>
          </a:p>
          <a:p>
            <a:endParaRPr lang="en-US" sz="400" dirty="0" smtClean="0"/>
          </a:p>
          <a:p>
            <a:r>
              <a:rPr lang="en-US" sz="1600" dirty="0" smtClean="0"/>
              <a:t>→ Compton continuum reduced</a:t>
            </a:r>
          </a:p>
          <a:p>
            <a:r>
              <a:rPr lang="en-US" sz="1600" dirty="0" smtClean="0"/>
              <a:t>→ Excellent efficiency </a:t>
            </a:r>
            <a:r>
              <a:rPr lang="en-US" sz="1600" dirty="0" smtClean="0">
                <a:solidFill>
                  <a:srgbClr val="FF0000"/>
                </a:solidFill>
              </a:rPr>
              <a:t>~50% </a:t>
            </a:r>
            <a:r>
              <a:rPr lang="en-US" sz="1600" dirty="0" smtClean="0"/>
              <a:t>@ 1 MeV</a:t>
            </a:r>
          </a:p>
          <a:p>
            <a:r>
              <a:rPr lang="en-US" sz="1600" dirty="0" smtClean="0"/>
              <a:t>→ Greatly improved </a:t>
            </a:r>
            <a:r>
              <a:rPr lang="en-US" sz="1600" dirty="0" smtClean="0">
                <a:solidFill>
                  <a:srgbClr val="FF0000"/>
                </a:solidFill>
              </a:rPr>
              <a:t>angular resolution </a:t>
            </a:r>
            <a:r>
              <a:rPr lang="en-US" sz="1600" dirty="0" smtClean="0"/>
              <a:t>(~1%)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to reduce </a:t>
            </a:r>
            <a:r>
              <a:rPr lang="en-US" sz="1600" dirty="0" smtClean="0">
                <a:solidFill>
                  <a:srgbClr val="FF0000"/>
                </a:solidFill>
              </a:rPr>
              <a:t>Doppler effect</a:t>
            </a:r>
            <a:r>
              <a:rPr lang="en-US" sz="1600" dirty="0" smtClean="0"/>
              <a:t>.</a:t>
            </a:r>
            <a:endParaRPr lang="en-US" sz="1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540000" y="5580000"/>
                <a:ext cx="2704778" cy="5791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′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i="1"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sub>
                          </m:sSub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1+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𝛾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𝑐𝑜𝑠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5580000"/>
                <a:ext cx="2704778" cy="579198"/>
              </a:xfrm>
              <a:prstGeom prst="rect">
                <a:avLst/>
              </a:prstGeom>
              <a:blipFill rotWithShape="1">
                <a:blip r:embed="rId8"/>
                <a:stretch>
                  <a:fillRect t="-5263" b="-8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729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21" name="AutoShape 37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38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40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1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2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43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3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75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76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15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Line 17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Text Box 18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39" name="Line 19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0" name="Group 25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24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" name="Line 27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5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52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3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54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55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24"/>
          <p:cNvSpPr>
            <a:spLocks noChangeShapeType="1"/>
          </p:cNvSpPr>
          <p:nvPr/>
        </p:nvSpPr>
        <p:spPr bwMode="auto">
          <a:xfrm>
            <a:off x="876300" y="2124075"/>
            <a:ext cx="3917950" cy="6921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  <p:grpSp>
        <p:nvGrpSpPr>
          <p:cNvPr id="61" name="Group 26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62" name="Group 27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66" name="Oval 28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29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3" name="Group 30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64" name="Oval 31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8" name="Group 35"/>
          <p:cNvGrpSpPr>
            <a:grpSpLocks/>
          </p:cNvGrpSpPr>
          <p:nvPr/>
        </p:nvGrpSpPr>
        <p:grpSpPr bwMode="auto">
          <a:xfrm>
            <a:off x="3752850" y="2486025"/>
            <a:ext cx="1436688" cy="630238"/>
            <a:chOff x="2364" y="1566"/>
            <a:chExt cx="905" cy="397"/>
          </a:xfrm>
        </p:grpSpPr>
        <p:sp>
          <p:nvSpPr>
            <p:cNvPr id="69" name="Text Box 33"/>
            <p:cNvSpPr txBox="1">
              <a:spLocks noChangeArrowheads="1"/>
            </p:cNvSpPr>
            <p:nvPr/>
          </p:nvSpPr>
          <p:spPr bwMode="auto">
            <a:xfrm>
              <a:off x="2364" y="1566"/>
              <a:ext cx="6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accent1"/>
                  </a:solidFill>
                </a:rPr>
                <a:t>electrons</a:t>
              </a:r>
            </a:p>
          </p:txBody>
        </p:sp>
        <p:sp>
          <p:nvSpPr>
            <p:cNvPr id="70" name="Text Box 34"/>
            <p:cNvSpPr txBox="1">
              <a:spLocks noChangeArrowheads="1"/>
            </p:cNvSpPr>
            <p:nvPr/>
          </p:nvSpPr>
          <p:spPr bwMode="auto">
            <a:xfrm>
              <a:off x="2573" y="1751"/>
              <a:ext cx="69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rgbClr val="F5E72B"/>
                  </a:solidFill>
                </a:rPr>
                <a:t>holes</a:t>
              </a:r>
            </a:p>
          </p:txBody>
        </p:sp>
      </p:grpSp>
      <p:pic>
        <p:nvPicPr>
          <p:cNvPr id="71" name="Picture 3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84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37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8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80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4" name="Group 24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85" name="Group 25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89" name="Oval 2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Line 2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6" name="Group 28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87" name="Oval 29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Line 30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1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92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93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95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36" descr="puls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516438"/>
            <a:ext cx="1751013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37"/>
          <p:cNvGrpSpPr>
            <a:grpSpLocks/>
          </p:cNvGrpSpPr>
          <p:nvPr/>
        </p:nvGrpSpPr>
        <p:grpSpPr bwMode="auto">
          <a:xfrm>
            <a:off x="876300" y="1876425"/>
            <a:ext cx="3917950" cy="939800"/>
            <a:chOff x="552" y="1182"/>
            <a:chExt cx="2468" cy="592"/>
          </a:xfrm>
        </p:grpSpPr>
        <p:sp>
          <p:nvSpPr>
            <p:cNvPr id="98" name="Line 38"/>
            <p:cNvSpPr>
              <a:spLocks noChangeShapeType="1"/>
            </p:cNvSpPr>
            <p:nvPr/>
          </p:nvSpPr>
          <p:spPr bwMode="auto">
            <a:xfrm>
              <a:off x="552" y="1338"/>
              <a:ext cx="2468" cy="43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 Box 39"/>
            <p:cNvSpPr txBox="1">
              <a:spLocks noChangeArrowheads="1"/>
            </p:cNvSpPr>
            <p:nvPr/>
          </p:nvSpPr>
          <p:spPr bwMode="auto">
            <a:xfrm>
              <a:off x="804" y="1182"/>
              <a:ext cx="7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00" name="Picture 4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Text Box 41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6399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154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7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2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168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69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170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171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" name="Group 25"/>
          <p:cNvGrpSpPr>
            <a:grpSpLocks/>
          </p:cNvGrpSpPr>
          <p:nvPr/>
        </p:nvGrpSpPr>
        <p:grpSpPr bwMode="auto">
          <a:xfrm rot="16200000">
            <a:off x="4669631" y="2536032"/>
            <a:ext cx="354013" cy="133350"/>
            <a:chOff x="3885" y="852"/>
            <a:chExt cx="426" cy="144"/>
          </a:xfrm>
        </p:grpSpPr>
        <p:sp>
          <p:nvSpPr>
            <p:cNvPr id="176" name="Oval 26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" name="Line 27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8" name="Group 28"/>
          <p:cNvGrpSpPr>
            <a:grpSpLocks/>
          </p:cNvGrpSpPr>
          <p:nvPr/>
        </p:nvGrpSpPr>
        <p:grpSpPr bwMode="auto">
          <a:xfrm rot="16200000" flipH="1">
            <a:off x="4668837" y="2954338"/>
            <a:ext cx="354013" cy="115888"/>
            <a:chOff x="3885" y="852"/>
            <a:chExt cx="426" cy="144"/>
          </a:xfrm>
        </p:grpSpPr>
        <p:sp>
          <p:nvSpPr>
            <p:cNvPr id="179" name="Oval 29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" name="Line 30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1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182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183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185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36" descr="puls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516438"/>
            <a:ext cx="1751013" cy="141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7" name="Group 37"/>
          <p:cNvGrpSpPr>
            <a:grpSpLocks/>
          </p:cNvGrpSpPr>
          <p:nvPr/>
        </p:nvGrpSpPr>
        <p:grpSpPr bwMode="auto">
          <a:xfrm>
            <a:off x="876300" y="1876425"/>
            <a:ext cx="3917950" cy="939800"/>
            <a:chOff x="552" y="1182"/>
            <a:chExt cx="2468" cy="592"/>
          </a:xfrm>
        </p:grpSpPr>
        <p:sp>
          <p:nvSpPr>
            <p:cNvPr id="188" name="Line 38"/>
            <p:cNvSpPr>
              <a:spLocks noChangeShapeType="1"/>
            </p:cNvSpPr>
            <p:nvPr/>
          </p:nvSpPr>
          <p:spPr bwMode="auto">
            <a:xfrm>
              <a:off x="552" y="1338"/>
              <a:ext cx="2468" cy="43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 Box 39"/>
            <p:cNvSpPr txBox="1">
              <a:spLocks noChangeArrowheads="1"/>
            </p:cNvSpPr>
            <p:nvPr/>
          </p:nvSpPr>
          <p:spPr bwMode="auto">
            <a:xfrm>
              <a:off x="804" y="1182"/>
              <a:ext cx="7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190" name="Picture 40" descr="puls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487863"/>
            <a:ext cx="17653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1" name="Picture 4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2" name="Text Box 42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4939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1.11111E-6 0.0791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81481E-6 L -4.72222E-6 -0.03472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232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4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7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8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9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0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1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2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3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4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246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47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248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249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2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3" name="Group 25"/>
          <p:cNvGrpSpPr>
            <a:grpSpLocks/>
          </p:cNvGrpSpPr>
          <p:nvPr/>
        </p:nvGrpSpPr>
        <p:grpSpPr bwMode="auto">
          <a:xfrm rot="16200000">
            <a:off x="4656931" y="2307432"/>
            <a:ext cx="354013" cy="133350"/>
            <a:chOff x="3885" y="852"/>
            <a:chExt cx="426" cy="144"/>
          </a:xfrm>
        </p:grpSpPr>
        <p:sp>
          <p:nvSpPr>
            <p:cNvPr id="254" name="Oval 26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5" name="Line 27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" name="Group 28"/>
          <p:cNvGrpSpPr>
            <a:grpSpLocks/>
          </p:cNvGrpSpPr>
          <p:nvPr/>
        </p:nvGrpSpPr>
        <p:grpSpPr bwMode="auto">
          <a:xfrm rot="16200000" flipH="1">
            <a:off x="4668837" y="3487738"/>
            <a:ext cx="354013" cy="115888"/>
            <a:chOff x="3885" y="852"/>
            <a:chExt cx="426" cy="144"/>
          </a:xfrm>
        </p:grpSpPr>
        <p:sp>
          <p:nvSpPr>
            <p:cNvPr id="257" name="Oval 29"/>
            <p:cNvSpPr>
              <a:spLocks noChangeArrowheads="1"/>
            </p:cNvSpPr>
            <p:nvPr/>
          </p:nvSpPr>
          <p:spPr bwMode="auto">
            <a:xfrm>
              <a:off x="3885" y="852"/>
              <a:ext cx="144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Line 30"/>
            <p:cNvSpPr>
              <a:spLocks noChangeShapeType="1"/>
            </p:cNvSpPr>
            <p:nvPr/>
          </p:nvSpPr>
          <p:spPr bwMode="auto">
            <a:xfrm>
              <a:off x="4032" y="921"/>
              <a:ext cx="279" cy="0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9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260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261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2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263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4" name="Picture 41" descr="pulse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525963"/>
            <a:ext cx="1739900" cy="140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5" name="Group 38"/>
          <p:cNvGrpSpPr>
            <a:grpSpLocks/>
          </p:cNvGrpSpPr>
          <p:nvPr/>
        </p:nvGrpSpPr>
        <p:grpSpPr bwMode="auto">
          <a:xfrm>
            <a:off x="876300" y="1876425"/>
            <a:ext cx="3917950" cy="939800"/>
            <a:chOff x="552" y="1182"/>
            <a:chExt cx="2468" cy="592"/>
          </a:xfrm>
        </p:grpSpPr>
        <p:sp>
          <p:nvSpPr>
            <p:cNvPr id="266" name="Line 39"/>
            <p:cNvSpPr>
              <a:spLocks noChangeShapeType="1"/>
            </p:cNvSpPr>
            <p:nvPr/>
          </p:nvSpPr>
          <p:spPr bwMode="auto">
            <a:xfrm>
              <a:off x="552" y="1338"/>
              <a:ext cx="2468" cy="436"/>
            </a:xfrm>
            <a:prstGeom prst="line">
              <a:avLst/>
            </a:prstGeom>
            <a:noFill/>
            <a:ln w="38100">
              <a:solidFill>
                <a:srgbClr val="66FF3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Text Box 40"/>
            <p:cNvSpPr txBox="1">
              <a:spLocks noChangeArrowheads="1"/>
            </p:cNvSpPr>
            <p:nvPr/>
          </p:nvSpPr>
          <p:spPr bwMode="auto">
            <a:xfrm>
              <a:off x="804" y="1182"/>
              <a:ext cx="7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pic>
        <p:nvPicPr>
          <p:cNvPr id="268" name="Picture 42" descr="puls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487863"/>
            <a:ext cx="17653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9" name="Picture 4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0" name="Text Box 44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</p:spTree>
    <p:extLst>
      <p:ext uri="{BB962C8B-B14F-4D97-AF65-F5344CB8AC3E}">
        <p14:creationId xmlns:p14="http://schemas.microsoft.com/office/powerpoint/2010/main" val="18600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56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7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58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59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2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24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64" name="Group 25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68" name="Oval 2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2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5" name="Group 28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66" name="Oval 29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0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72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00FF"/>
                </a:solidFill>
              </a:rPr>
              <a:t>Electric signal</a:t>
            </a:r>
          </a:p>
        </p:txBody>
      </p:sp>
      <p:pic>
        <p:nvPicPr>
          <p:cNvPr id="74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Line 38"/>
          <p:cNvSpPr>
            <a:spLocks noChangeShapeType="1"/>
          </p:cNvSpPr>
          <p:nvPr/>
        </p:nvSpPr>
        <p:spPr bwMode="auto">
          <a:xfrm>
            <a:off x="876300" y="2124075"/>
            <a:ext cx="3917950" cy="6921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Line 40"/>
          <p:cNvSpPr>
            <a:spLocks noChangeShapeType="1"/>
          </p:cNvSpPr>
          <p:nvPr/>
        </p:nvSpPr>
        <p:spPr bwMode="auto">
          <a:xfrm>
            <a:off x="877888" y="2151063"/>
            <a:ext cx="4070350" cy="11747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7" name="Group 41"/>
          <p:cNvGrpSpPr>
            <a:grpSpLocks/>
          </p:cNvGrpSpPr>
          <p:nvPr/>
        </p:nvGrpSpPr>
        <p:grpSpPr bwMode="auto">
          <a:xfrm rot="16200000">
            <a:off x="4695031" y="3201194"/>
            <a:ext cx="763588" cy="133350"/>
            <a:chOff x="3937" y="1773"/>
            <a:chExt cx="386" cy="71"/>
          </a:xfrm>
        </p:grpSpPr>
        <p:grpSp>
          <p:nvGrpSpPr>
            <p:cNvPr id="78" name="Group 42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82" name="Oval 43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Line 44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9" name="Group 45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80" name="Oval 4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Line 4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84" name="Picture 48" descr="puls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487863"/>
            <a:ext cx="1765300" cy="142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4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 Box 50"/>
          <p:cNvSpPr txBox="1">
            <a:spLocks noChangeArrowheads="1"/>
          </p:cNvSpPr>
          <p:nvPr/>
        </p:nvSpPr>
        <p:spPr bwMode="auto">
          <a:xfrm>
            <a:off x="796925" y="1758950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  <p:sp>
        <p:nvSpPr>
          <p:cNvPr id="87" name="Text Box 51"/>
          <p:cNvSpPr txBox="1">
            <a:spLocks noChangeArrowheads="1"/>
          </p:cNvSpPr>
          <p:nvPr/>
        </p:nvSpPr>
        <p:spPr bwMode="auto">
          <a:xfrm>
            <a:off x="858838" y="2316163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 2</a:t>
            </a:r>
          </a:p>
        </p:txBody>
      </p:sp>
    </p:spTree>
    <p:extLst>
      <p:ext uri="{BB962C8B-B14F-4D97-AF65-F5344CB8AC3E}">
        <p14:creationId xmlns:p14="http://schemas.microsoft.com/office/powerpoint/2010/main" val="541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HPGe</a:t>
            </a:r>
            <a:r>
              <a:rPr lang="en-US" dirty="0" smtClean="0"/>
              <a:t> detector – working principle</a:t>
            </a:r>
            <a:endParaRPr lang="en-US" dirty="0"/>
          </a:p>
        </p:txBody>
      </p:sp>
      <p:sp>
        <p:nvSpPr>
          <p:cNvPr id="88" name="AutoShape 2"/>
          <p:cNvSpPr>
            <a:spLocks noChangeArrowheads="1"/>
          </p:cNvSpPr>
          <p:nvPr/>
        </p:nvSpPr>
        <p:spPr bwMode="auto">
          <a:xfrm rot="16200000" flipV="1">
            <a:off x="2764632" y="764381"/>
            <a:ext cx="2820988" cy="2936875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hlink"/>
          </a:solidFill>
          <a:ln w="38100">
            <a:solidFill>
              <a:srgbClr val="00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AutoShape 3"/>
          <p:cNvSpPr>
            <a:spLocks noChangeArrowheads="1"/>
          </p:cNvSpPr>
          <p:nvPr/>
        </p:nvSpPr>
        <p:spPr bwMode="auto">
          <a:xfrm rot="16200000">
            <a:off x="4177507" y="885031"/>
            <a:ext cx="306388" cy="26955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4"/>
          <p:cNvSpPr>
            <a:spLocks noChangeShapeType="1"/>
          </p:cNvSpPr>
          <p:nvPr/>
        </p:nvSpPr>
        <p:spPr bwMode="auto">
          <a:xfrm rot="16200000">
            <a:off x="2278857" y="2232819"/>
            <a:ext cx="15732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Line 5"/>
          <p:cNvSpPr>
            <a:spLocks noChangeShapeType="1"/>
          </p:cNvSpPr>
          <p:nvPr/>
        </p:nvSpPr>
        <p:spPr bwMode="auto">
          <a:xfrm rot="16200000">
            <a:off x="2593975" y="2235200"/>
            <a:ext cx="1771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Line 6"/>
          <p:cNvSpPr>
            <a:spLocks noChangeShapeType="1"/>
          </p:cNvSpPr>
          <p:nvPr/>
        </p:nvSpPr>
        <p:spPr bwMode="auto">
          <a:xfrm rot="16200000">
            <a:off x="2957513" y="2233613"/>
            <a:ext cx="2006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" name="Line 7"/>
          <p:cNvSpPr>
            <a:spLocks noChangeShapeType="1"/>
          </p:cNvSpPr>
          <p:nvPr/>
        </p:nvSpPr>
        <p:spPr bwMode="auto">
          <a:xfrm rot="16200000">
            <a:off x="3852069" y="2232819"/>
            <a:ext cx="2586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" name="Line 8"/>
          <p:cNvSpPr>
            <a:spLocks noChangeShapeType="1"/>
          </p:cNvSpPr>
          <p:nvPr/>
        </p:nvSpPr>
        <p:spPr bwMode="auto">
          <a:xfrm rot="16200000">
            <a:off x="3388519" y="2232819"/>
            <a:ext cx="227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5" name="Line 9"/>
          <p:cNvSpPr>
            <a:spLocks noChangeShapeType="1"/>
          </p:cNvSpPr>
          <p:nvPr/>
        </p:nvSpPr>
        <p:spPr bwMode="auto">
          <a:xfrm rot="16200000">
            <a:off x="4175126" y="766762"/>
            <a:ext cx="0" cy="293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" name="Line 11"/>
          <p:cNvSpPr>
            <a:spLocks noChangeShapeType="1"/>
          </p:cNvSpPr>
          <p:nvPr/>
        </p:nvSpPr>
        <p:spPr bwMode="auto">
          <a:xfrm>
            <a:off x="2703513" y="1543050"/>
            <a:ext cx="0" cy="1393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7" name="Line 12"/>
          <p:cNvSpPr>
            <a:spLocks noChangeShapeType="1"/>
          </p:cNvSpPr>
          <p:nvPr/>
        </p:nvSpPr>
        <p:spPr bwMode="auto">
          <a:xfrm flipH="1">
            <a:off x="5634038" y="2378075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13"/>
          <p:cNvSpPr>
            <a:spLocks noChangeShapeType="1"/>
          </p:cNvSpPr>
          <p:nvPr/>
        </p:nvSpPr>
        <p:spPr bwMode="auto">
          <a:xfrm flipH="1">
            <a:off x="5641975" y="804863"/>
            <a:ext cx="0" cy="12795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4"/>
          <p:cNvSpPr>
            <a:spLocks noChangeShapeType="1"/>
          </p:cNvSpPr>
          <p:nvPr/>
        </p:nvSpPr>
        <p:spPr bwMode="auto">
          <a:xfrm>
            <a:off x="5353050" y="2162175"/>
            <a:ext cx="8763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5"/>
          <p:cNvSpPr>
            <a:spLocks noChangeShapeType="1"/>
          </p:cNvSpPr>
          <p:nvPr/>
        </p:nvSpPr>
        <p:spPr bwMode="auto">
          <a:xfrm flipV="1">
            <a:off x="5353050" y="2085975"/>
            <a:ext cx="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Text Box 16"/>
          <p:cNvSpPr txBox="1">
            <a:spLocks noChangeArrowheads="1"/>
          </p:cNvSpPr>
          <p:nvPr/>
        </p:nvSpPr>
        <p:spPr bwMode="auto">
          <a:xfrm>
            <a:off x="6191250" y="1990725"/>
            <a:ext cx="2419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+ HV = 4000 Volts</a:t>
            </a:r>
          </a:p>
        </p:txBody>
      </p:sp>
      <p:sp>
        <p:nvSpPr>
          <p:cNvPr id="102" name="Line 17"/>
          <p:cNvSpPr>
            <a:spLocks noChangeShapeType="1"/>
          </p:cNvSpPr>
          <p:nvPr/>
        </p:nvSpPr>
        <p:spPr bwMode="auto">
          <a:xfrm flipV="1">
            <a:off x="5848350" y="809625"/>
            <a:ext cx="0" cy="1257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3" name="Group 18"/>
          <p:cNvGrpSpPr>
            <a:grpSpLocks/>
          </p:cNvGrpSpPr>
          <p:nvPr/>
        </p:nvGrpSpPr>
        <p:grpSpPr bwMode="auto">
          <a:xfrm>
            <a:off x="6076950" y="1152525"/>
            <a:ext cx="1047750" cy="336550"/>
            <a:chOff x="3828" y="726"/>
            <a:chExt cx="660" cy="212"/>
          </a:xfrm>
        </p:grpSpPr>
        <p:sp>
          <p:nvSpPr>
            <p:cNvPr id="104" name="Text Box 19"/>
            <p:cNvSpPr txBox="1">
              <a:spLocks noChangeArrowheads="1"/>
            </p:cNvSpPr>
            <p:nvPr/>
          </p:nvSpPr>
          <p:spPr bwMode="auto">
            <a:xfrm>
              <a:off x="3828" y="726"/>
              <a:ext cx="66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E = -V V</a:t>
              </a:r>
            </a:p>
          </p:txBody>
        </p:sp>
        <p:sp>
          <p:nvSpPr>
            <p:cNvPr id="105" name="Line 20"/>
            <p:cNvSpPr>
              <a:spLocks noChangeShapeType="1"/>
            </p:cNvSpPr>
            <p:nvPr/>
          </p:nvSpPr>
          <p:spPr bwMode="auto">
            <a:xfrm>
              <a:off x="4164" y="786"/>
              <a:ext cx="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Line 21"/>
            <p:cNvSpPr>
              <a:spLocks noChangeShapeType="1"/>
            </p:cNvSpPr>
            <p:nvPr/>
          </p:nvSpPr>
          <p:spPr bwMode="auto">
            <a:xfrm>
              <a:off x="3867" y="747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22"/>
            <p:cNvSpPr>
              <a:spLocks noChangeShapeType="1"/>
            </p:cNvSpPr>
            <p:nvPr/>
          </p:nvSpPr>
          <p:spPr bwMode="auto">
            <a:xfrm>
              <a:off x="4154" y="740"/>
              <a:ext cx="1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" name="Line 23"/>
          <p:cNvSpPr>
            <a:spLocks noChangeShapeType="1"/>
          </p:cNvSpPr>
          <p:nvPr/>
        </p:nvSpPr>
        <p:spPr bwMode="auto">
          <a:xfrm>
            <a:off x="5867400" y="2447925"/>
            <a:ext cx="0" cy="1314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09" name="Group 24"/>
          <p:cNvGrpSpPr>
            <a:grpSpLocks/>
          </p:cNvGrpSpPr>
          <p:nvPr/>
        </p:nvGrpSpPr>
        <p:grpSpPr bwMode="auto">
          <a:xfrm rot="16200000">
            <a:off x="4464844" y="2742407"/>
            <a:ext cx="763587" cy="133350"/>
            <a:chOff x="3937" y="1773"/>
            <a:chExt cx="386" cy="71"/>
          </a:xfrm>
        </p:grpSpPr>
        <p:grpSp>
          <p:nvGrpSpPr>
            <p:cNvPr id="110" name="Group 25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114" name="Oval 2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5" name="Line 2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1" name="Group 28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112" name="Oval 29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" name="Line 30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6" name="Text Box 31"/>
          <p:cNvSpPr txBox="1">
            <a:spLocks noChangeArrowheads="1"/>
          </p:cNvSpPr>
          <p:nvPr/>
        </p:nvSpPr>
        <p:spPr bwMode="auto">
          <a:xfrm>
            <a:off x="3752850" y="2486025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accent1"/>
                </a:solidFill>
              </a:rPr>
              <a:t>electrons</a:t>
            </a:r>
          </a:p>
        </p:txBody>
      </p:sp>
      <p:sp>
        <p:nvSpPr>
          <p:cNvPr id="117" name="Text Box 32"/>
          <p:cNvSpPr txBox="1">
            <a:spLocks noChangeArrowheads="1"/>
          </p:cNvSpPr>
          <p:nvPr/>
        </p:nvSpPr>
        <p:spPr bwMode="auto">
          <a:xfrm>
            <a:off x="4084638" y="2779713"/>
            <a:ext cx="1104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5E72B"/>
                </a:solidFill>
              </a:rPr>
              <a:t>holes</a:t>
            </a:r>
          </a:p>
        </p:txBody>
      </p:sp>
      <p:sp>
        <p:nvSpPr>
          <p:cNvPr id="118" name="Line 33"/>
          <p:cNvSpPr>
            <a:spLocks noChangeShapeType="1"/>
          </p:cNvSpPr>
          <p:nvPr/>
        </p:nvSpPr>
        <p:spPr bwMode="auto">
          <a:xfrm>
            <a:off x="4838700" y="3457575"/>
            <a:ext cx="0" cy="5524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Text Box 34"/>
          <p:cNvSpPr txBox="1">
            <a:spLocks noChangeArrowheads="1"/>
          </p:cNvSpPr>
          <p:nvPr/>
        </p:nvSpPr>
        <p:spPr bwMode="auto">
          <a:xfrm>
            <a:off x="4838700" y="3819525"/>
            <a:ext cx="1714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FF0000"/>
                </a:solidFill>
              </a:rPr>
              <a:t>Electric signal</a:t>
            </a:r>
          </a:p>
        </p:txBody>
      </p:sp>
      <p:pic>
        <p:nvPicPr>
          <p:cNvPr id="120" name="Picture 35" descr="osc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25" y="4154488"/>
            <a:ext cx="5010150" cy="27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Picture 36" descr="puls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525963"/>
            <a:ext cx="1776412" cy="137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Line 38"/>
          <p:cNvSpPr>
            <a:spLocks noChangeShapeType="1"/>
          </p:cNvSpPr>
          <p:nvPr/>
        </p:nvSpPr>
        <p:spPr bwMode="auto">
          <a:xfrm>
            <a:off x="876300" y="2124075"/>
            <a:ext cx="3917950" cy="6921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" name="Text Box 39"/>
          <p:cNvSpPr txBox="1">
            <a:spLocks noChangeArrowheads="1"/>
          </p:cNvSpPr>
          <p:nvPr/>
        </p:nvSpPr>
        <p:spPr bwMode="auto">
          <a:xfrm>
            <a:off x="1276350" y="1876425"/>
            <a:ext cx="1123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g</a:t>
            </a:r>
            <a:r>
              <a:rPr lang="en-US" altLang="en-US" b="1">
                <a:solidFill>
                  <a:srgbClr val="66FF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-ray</a:t>
            </a:r>
          </a:p>
        </p:txBody>
      </p:sp>
      <p:sp>
        <p:nvSpPr>
          <p:cNvPr id="124" name="Line 40"/>
          <p:cNvSpPr>
            <a:spLocks noChangeShapeType="1"/>
          </p:cNvSpPr>
          <p:nvPr/>
        </p:nvSpPr>
        <p:spPr bwMode="auto">
          <a:xfrm>
            <a:off x="877888" y="2151063"/>
            <a:ext cx="4070350" cy="117475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5" name="Group 41"/>
          <p:cNvGrpSpPr>
            <a:grpSpLocks/>
          </p:cNvGrpSpPr>
          <p:nvPr/>
        </p:nvGrpSpPr>
        <p:grpSpPr bwMode="auto">
          <a:xfrm rot="16200000">
            <a:off x="4695031" y="3201194"/>
            <a:ext cx="763588" cy="133350"/>
            <a:chOff x="3937" y="1773"/>
            <a:chExt cx="386" cy="71"/>
          </a:xfrm>
        </p:grpSpPr>
        <p:grpSp>
          <p:nvGrpSpPr>
            <p:cNvPr id="126" name="Group 42"/>
            <p:cNvGrpSpPr>
              <a:grpSpLocks/>
            </p:cNvGrpSpPr>
            <p:nvPr/>
          </p:nvGrpSpPr>
          <p:grpSpPr bwMode="auto">
            <a:xfrm>
              <a:off x="4144" y="1773"/>
              <a:ext cx="179" cy="71"/>
              <a:chOff x="3885" y="852"/>
              <a:chExt cx="426" cy="144"/>
            </a:xfrm>
          </p:grpSpPr>
          <p:sp>
            <p:nvSpPr>
              <p:cNvPr id="130" name="Oval 43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44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45"/>
            <p:cNvGrpSpPr>
              <a:grpSpLocks/>
            </p:cNvGrpSpPr>
            <p:nvPr/>
          </p:nvGrpSpPr>
          <p:grpSpPr bwMode="auto">
            <a:xfrm flipH="1">
              <a:off x="3937" y="1777"/>
              <a:ext cx="179" cy="62"/>
              <a:chOff x="3885" y="852"/>
              <a:chExt cx="426" cy="144"/>
            </a:xfrm>
          </p:grpSpPr>
          <p:sp>
            <p:nvSpPr>
              <p:cNvPr id="128" name="Oval 46"/>
              <p:cNvSpPr>
                <a:spLocks noChangeArrowheads="1"/>
              </p:cNvSpPr>
              <p:nvPr/>
            </p:nvSpPr>
            <p:spPr bwMode="auto">
              <a:xfrm>
                <a:off x="3885" y="852"/>
                <a:ext cx="144" cy="144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47"/>
              <p:cNvSpPr>
                <a:spLocks noChangeShapeType="1"/>
              </p:cNvSpPr>
              <p:nvPr/>
            </p:nvSpPr>
            <p:spPr bwMode="auto">
              <a:xfrm>
                <a:off x="4032" y="921"/>
                <a:ext cx="279" cy="0"/>
              </a:xfrm>
              <a:prstGeom prst="line">
                <a:avLst/>
              </a:prstGeom>
              <a:noFill/>
              <a:ln w="28575">
                <a:solidFill>
                  <a:srgbClr val="FFFF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132" name="Picture 48" descr="pulse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4511675"/>
            <a:ext cx="1814513" cy="140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943100"/>
            <a:ext cx="388937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4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Characterization of planar </a:t>
            </a:r>
            <a:r>
              <a:rPr lang="en-US" dirty="0" err="1" smtClean="0"/>
              <a:t>HPGe</a:t>
            </a:r>
            <a:r>
              <a:rPr lang="en-US" dirty="0" smtClean="0"/>
              <a:t> d</a:t>
            </a:r>
            <a:r>
              <a:rPr lang="en-US" dirty="0" smtClean="0"/>
              <a:t>etector</a:t>
            </a: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800000" y="1332000"/>
            <a:ext cx="118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 view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5940000" y="1332000"/>
            <a:ext cx="118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Side view</a:t>
            </a:r>
            <a:endParaRPr lang="en-US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5" descr="cimg377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0"/>
            <a:ext cx="3810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 descr="cimg37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963"/>
            <a:ext cx="3786188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1219200" y="3352800"/>
            <a:ext cx="7620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684000" y="4932000"/>
            <a:ext cx="1044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 Ge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 = 4 cm</a:t>
            </a:r>
          </a:p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= 2 cm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AutoShape 9"/>
          <p:cNvSpPr>
            <a:spLocks noChangeArrowheads="1"/>
          </p:cNvSpPr>
          <p:nvPr/>
        </p:nvSpPr>
        <p:spPr bwMode="auto">
          <a:xfrm>
            <a:off x="2971800" y="32004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utoShape 10"/>
          <p:cNvSpPr>
            <a:spLocks noChangeArrowheads="1"/>
          </p:cNvSpPr>
          <p:nvPr/>
        </p:nvSpPr>
        <p:spPr bwMode="auto">
          <a:xfrm>
            <a:off x="6096000" y="2971800"/>
            <a:ext cx="152400" cy="15240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H="1" flipV="1">
            <a:off x="3124200" y="3352800"/>
            <a:ext cx="6096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3384000" y="4932000"/>
            <a:ext cx="648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de-DE" alt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</a:p>
        </p:txBody>
      </p:sp>
      <p:sp>
        <p:nvSpPr>
          <p:cNvPr id="28" name="Line 13"/>
          <p:cNvSpPr>
            <a:spLocks noChangeShapeType="1"/>
          </p:cNvSpPr>
          <p:nvPr/>
        </p:nvSpPr>
        <p:spPr bwMode="auto">
          <a:xfrm flipH="1" flipV="1">
            <a:off x="4038600" y="3429000"/>
            <a:ext cx="533400" cy="1447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14"/>
          <p:cNvSpPr>
            <a:spLocks noChangeShapeType="1"/>
          </p:cNvSpPr>
          <p:nvPr/>
        </p:nvSpPr>
        <p:spPr bwMode="auto">
          <a:xfrm flipV="1">
            <a:off x="4572000" y="3276600"/>
            <a:ext cx="5334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419600" y="4932000"/>
            <a:ext cx="2412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 sensitive detector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3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of Nuclear Physics</a:t>
            </a:r>
            <a:endParaRPr lang="en-US" dirty="0"/>
          </a:p>
        </p:txBody>
      </p:sp>
      <p:sp>
        <p:nvSpPr>
          <p:cNvPr id="25" name="Textfeld 24"/>
          <p:cNvSpPr txBox="1"/>
          <p:nvPr/>
        </p:nvSpPr>
        <p:spPr>
          <a:xfrm>
            <a:off x="720000" y="720000"/>
            <a:ext cx="5666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First X-ray image by Wilhelm Conrad Roentgen (1895)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28" y="1556787"/>
            <a:ext cx="2166938" cy="291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0" y="2322000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feld 25"/>
          <p:cNvSpPr txBox="1"/>
          <p:nvPr/>
        </p:nvSpPr>
        <p:spPr>
          <a:xfrm>
            <a:off x="1188000" y="162000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X-ray imaging</a:t>
            </a:r>
            <a:endParaRPr lang="en-US" dirty="0"/>
          </a:p>
        </p:txBody>
      </p:sp>
      <p:sp>
        <p:nvSpPr>
          <p:cNvPr id="29" name="Textfeld 28"/>
          <p:cNvSpPr txBox="1"/>
          <p:nvPr/>
        </p:nvSpPr>
        <p:spPr>
          <a:xfrm>
            <a:off x="720000" y="4680000"/>
            <a:ext cx="7936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Absorption of X-rays by bones and transmission through soft tissue produces image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20000" y="5400000"/>
            <a:ext cx="71974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What if we want a 3D image?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What if we want detailed information on organs, bones and muscles </a:t>
            </a:r>
            <a:r>
              <a:rPr lang="en-US" dirty="0" err="1" smtClean="0"/>
              <a:t>etc</a:t>
            </a:r>
            <a:r>
              <a:rPr lang="en-US" dirty="0"/>
              <a:t>?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720000" y="6300000"/>
            <a:ext cx="10839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Nobel Prize 1901</a:t>
            </a:r>
            <a:endParaRPr lang="en-US" sz="1000" dirty="0"/>
          </a:p>
        </p:txBody>
      </p:sp>
      <p:sp>
        <p:nvSpPr>
          <p:cNvPr id="3" name="Rechteck 2"/>
          <p:cNvSpPr/>
          <p:nvPr/>
        </p:nvSpPr>
        <p:spPr>
          <a:xfrm>
            <a:off x="720000" y="5400000"/>
            <a:ext cx="7197483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lanar </a:t>
            </a:r>
            <a:r>
              <a:rPr lang="en-US" dirty="0" err="1" smtClean="0"/>
              <a:t>HPGe</a:t>
            </a:r>
            <a:r>
              <a:rPr lang="en-US" dirty="0" smtClean="0"/>
              <a:t> d</a:t>
            </a:r>
            <a:r>
              <a:rPr lang="en-US" dirty="0" smtClean="0"/>
              <a:t>etector scan</a:t>
            </a:r>
            <a:endParaRPr lang="en-US" dirty="0"/>
          </a:p>
        </p:txBody>
      </p:sp>
      <p:graphicFrame>
        <p:nvGraphicFramePr>
          <p:cNvPr id="16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499225" y="3860800"/>
          <a:ext cx="249237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Bitmap Image" r:id="rId4" imgW="2828571" imgH="3343742" progId="Paint.Picture">
                  <p:embed/>
                </p:oleObj>
              </mc:Choice>
              <mc:Fallback>
                <p:oleObj name="Bitmap Image" r:id="rId4" imgW="2828571" imgH="3343742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9225" y="3860800"/>
                        <a:ext cx="2492375" cy="2325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3733800" cy="243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68746433"/>
              </p:ext>
            </p:extLst>
          </p:nvPr>
        </p:nvGraphicFramePr>
        <p:xfrm>
          <a:off x="250825" y="1440000"/>
          <a:ext cx="238442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Bitmap Image" r:id="rId7" imgW="2790476" imgH="3285714" progId="Paint.Picture">
                  <p:embed/>
                </p:oleObj>
              </mc:Choice>
              <mc:Fallback>
                <p:oleObj name="Bitmap Image" r:id="rId7" imgW="2790476" imgH="3285714" progId="Paint.Picture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440000"/>
                        <a:ext cx="2384425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4759325" y="3016250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rPr>
              <a:t>(a)</a:t>
            </a: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3048000" y="5029200"/>
            <a:ext cx="574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600">
                <a:solidFill>
                  <a:schemeClr val="tx1"/>
                </a:solidFill>
                <a:latin typeface="Verdana" pitchFamily="34" charset="0"/>
                <a:ea typeface="ＭＳ Ｐゴシック" pitchFamily="1" charset="-128"/>
              </a:rPr>
              <a:t>(b)</a:t>
            </a:r>
          </a:p>
        </p:txBody>
      </p:sp>
      <p:sp>
        <p:nvSpPr>
          <p:cNvPr id="34" name="Rectangle 7"/>
          <p:cNvSpPr>
            <a:spLocks noChangeArrowheads="1"/>
          </p:cNvSpPr>
          <p:nvPr/>
        </p:nvSpPr>
        <p:spPr bwMode="auto">
          <a:xfrm>
            <a:off x="1619250" y="2349500"/>
            <a:ext cx="71438" cy="73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7813675" y="4724400"/>
            <a:ext cx="71438" cy="730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6" name="Object 9"/>
          <p:cNvGraphicFramePr>
            <a:graphicFrameLocks noChangeAspect="1"/>
          </p:cNvGraphicFramePr>
          <p:nvPr/>
        </p:nvGraphicFramePr>
        <p:xfrm>
          <a:off x="323850" y="3860800"/>
          <a:ext cx="2447925" cy="200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Bitmap Image" r:id="rId9" imgW="3648584" imgH="1457143" progId="Paint.Picture">
                  <p:embed/>
                </p:oleObj>
              </mc:Choice>
              <mc:Fallback>
                <p:oleObj name="Bitmap Image" r:id="rId9" imgW="3648584" imgH="14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860800"/>
                        <a:ext cx="2447925" cy="200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2025"/>
              </p:ext>
            </p:extLst>
          </p:nvPr>
        </p:nvGraphicFramePr>
        <p:xfrm>
          <a:off x="6372225" y="1440000"/>
          <a:ext cx="2544763" cy="201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Bitmap Image" r:id="rId11" imgW="3696216" imgH="1504762" progId="Paint.Picture">
                  <p:embed/>
                </p:oleObj>
              </mc:Choice>
              <mc:Fallback>
                <p:oleObj name="Bitmap Image" r:id="rId11" imgW="3696216" imgH="15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1440000"/>
                        <a:ext cx="2544763" cy="201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40000" y="900000"/>
            <a:ext cx="381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Intensity distribution for </a:t>
            </a:r>
            <a:r>
              <a:rPr lang="en-US" alt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photopeak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events</a:t>
            </a:r>
            <a:endParaRPr lang="en-US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057400" y="57150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400">
                <a:solidFill>
                  <a:schemeClr val="tx1"/>
                </a:solidFill>
                <a:latin typeface="Verdana" pitchFamily="34" charset="0"/>
              </a:rPr>
              <a:t>t(ns)</a:t>
            </a:r>
          </a:p>
        </p:txBody>
      </p:sp>
      <p:sp>
        <p:nvSpPr>
          <p:cNvPr id="40" name="Text Box 14"/>
          <p:cNvSpPr txBox="1">
            <a:spLocks noChangeArrowheads="1"/>
          </p:cNvSpPr>
          <p:nvPr/>
        </p:nvSpPr>
        <p:spPr bwMode="auto">
          <a:xfrm rot="16200000">
            <a:off x="-1104900" y="4229100"/>
            <a:ext cx="266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400">
                <a:solidFill>
                  <a:schemeClr val="tx1"/>
                </a:solidFill>
                <a:latin typeface="Verdana" pitchFamily="34" charset="0"/>
              </a:rPr>
              <a:t>amplitude, </a:t>
            </a:r>
            <a:r>
              <a:rPr lang="el-GR" altLang="en-US" sz="1400" i="1">
                <a:solidFill>
                  <a:schemeClr val="tx1"/>
                </a:solidFill>
                <a:latin typeface="Verdana" pitchFamily="34" charset="0"/>
              </a:rPr>
              <a:t>Φ</a:t>
            </a: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8280000" y="3240000"/>
            <a:ext cx="6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en-US" sz="1400" dirty="0">
                <a:solidFill>
                  <a:schemeClr val="tx1"/>
                </a:solidFill>
                <a:latin typeface="Verdana" pitchFamily="34" charset="0"/>
              </a:rPr>
              <a:t>t(</a:t>
            </a:r>
            <a:r>
              <a:rPr lang="de-DE" altLang="en-US" sz="1400" dirty="0" err="1">
                <a:solidFill>
                  <a:schemeClr val="tx1"/>
                </a:solidFill>
                <a:latin typeface="Verdana" pitchFamily="34" charset="0"/>
              </a:rPr>
              <a:t>ns</a:t>
            </a:r>
            <a:r>
              <a:rPr lang="de-DE" altLang="en-US" sz="1400" dirty="0">
                <a:solidFill>
                  <a:schemeClr val="tx1"/>
                </a:solidFill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665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pic>
        <p:nvPicPr>
          <p:cNvPr id="20" name="Picture 6" descr="scanner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44527" b="23763"/>
          <a:stretch>
            <a:fillRect/>
          </a:stretch>
        </p:blipFill>
        <p:spPr bwMode="auto">
          <a:xfrm>
            <a:off x="719995" y="719994"/>
            <a:ext cx="2135978" cy="182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 descr="elec_scann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0000"/>
            <a:ext cx="2134800" cy="28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8"/>
          <p:cNvSpPr>
            <a:spLocks noChangeArrowheads="1"/>
          </p:cNvSpPr>
          <p:nvPr/>
        </p:nvSpPr>
        <p:spPr bwMode="auto">
          <a:xfrm>
            <a:off x="3057400" y="3831704"/>
            <a:ext cx="793750" cy="533400"/>
          </a:xfrm>
          <a:prstGeom prst="rightArrow">
            <a:avLst>
              <a:gd name="adj1" fmla="val 32537"/>
              <a:gd name="adj2" fmla="val 67667"/>
            </a:avLst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12"/>
          <p:cNvSpPr txBox="1">
            <a:spLocks noChangeArrowheads="1"/>
          </p:cNvSpPr>
          <p:nvPr/>
        </p:nvSpPr>
        <p:spPr bwMode="auto">
          <a:xfrm>
            <a:off x="3138363" y="3379266"/>
            <a:ext cx="7397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/>
              <a:t>?</a:t>
            </a:r>
          </a:p>
        </p:txBody>
      </p:sp>
      <p:sp>
        <p:nvSpPr>
          <p:cNvPr id="24" name="Text Box 13"/>
          <p:cNvSpPr txBox="1">
            <a:spLocks noChangeArrowheads="1"/>
          </p:cNvSpPr>
          <p:nvPr/>
        </p:nvSpPr>
        <p:spPr bwMode="auto">
          <a:xfrm>
            <a:off x="4320000" y="5328000"/>
            <a:ext cx="2808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/>
              <a:t>M.J. French et al., NIMA 466 (2001) </a:t>
            </a:r>
            <a:r>
              <a:rPr lang="en-US" altLang="en-US" sz="1200" dirty="0" smtClean="0"/>
              <a:t>359</a:t>
            </a:r>
            <a:endParaRPr lang="en-US" altLang="en-US" sz="1200" dirty="0"/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4176588" y="2648173"/>
            <a:ext cx="4787900" cy="3013075"/>
          </a:xfrm>
          <a:prstGeom prst="rect">
            <a:avLst/>
          </a:prstGeom>
          <a:noFill/>
          <a:ln w="25400">
            <a:solidFill>
              <a:srgbClr val="0000CC">
                <a:alpha val="52000"/>
              </a:srgb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6" name="Picture 15" descr="APV25 Chi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763" y="3102198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4248025" y="2751360"/>
            <a:ext cx="4465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APV25 chip  (from CERN CMS experiment)</a:t>
            </a:r>
          </a:p>
        </p:txBody>
      </p:sp>
      <p:sp>
        <p:nvSpPr>
          <p:cNvPr id="28" name="Text Box 17"/>
          <p:cNvSpPr txBox="1">
            <a:spLocks noChangeArrowheads="1"/>
          </p:cNvSpPr>
          <p:nvPr/>
        </p:nvSpPr>
        <p:spPr bwMode="auto">
          <a:xfrm>
            <a:off x="6918200" y="3475260"/>
            <a:ext cx="139858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128-channel analogue pipeline chip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240000" y="720000"/>
            <a:ext cx="572448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GSI system </a:t>
            </a:r>
            <a:r>
              <a:rPr lang="en-US" altLang="en-US" sz="1400" dirty="0"/>
              <a:t>uses conventional NIM and VME electronics, which makes it not easily portable, not easily scalable and rather expensive if one wants to build many of these devices. </a:t>
            </a:r>
            <a:endParaRPr lang="en-US" altLang="en-US" sz="1400" dirty="0" smtClean="0"/>
          </a:p>
          <a:p>
            <a:r>
              <a:rPr lang="en-US" altLang="en-US" sz="1400" dirty="0" smtClean="0"/>
              <a:t>However</a:t>
            </a:r>
            <a:r>
              <a:rPr lang="en-US" altLang="en-US" sz="1400" dirty="0"/>
              <a:t>, this drawback could be overcome thanks to the increasing technology of electronics, e.g. a new acquisition system based on ASIC, FPGA, </a:t>
            </a:r>
            <a:r>
              <a:rPr lang="en-US" altLang="en-US" sz="1400" dirty="0" smtClean="0"/>
              <a:t>etc. </a:t>
            </a:r>
            <a:r>
              <a:rPr lang="en-US" altLang="en-US" sz="1400" dirty="0"/>
              <a:t>technologies. This would also make the system more suitable for medical applications</a:t>
            </a:r>
            <a:r>
              <a:rPr lang="en-US" altLang="en-US" sz="1400" dirty="0" smtClean="0"/>
              <a:t>.</a:t>
            </a:r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8488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Extraction in Planar Detectors</a:t>
            </a:r>
            <a:endParaRPr lang="en-US" dirty="0"/>
          </a:p>
        </p:txBody>
      </p:sp>
      <p:pic>
        <p:nvPicPr>
          <p:cNvPr id="18" name="Picture 4" descr="DSSSD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9330"/>
            <a:ext cx="468947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77618"/>
            <a:ext cx="36766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8" descr="DSSSD-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699793"/>
            <a:ext cx="375761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DSSSD-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269330"/>
            <a:ext cx="3738562" cy="220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DSSSD-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3430"/>
            <a:ext cx="3181350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8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Extraction in Planar Detectors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2438400"/>
            <a:ext cx="74009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628775"/>
            <a:ext cx="74295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508500"/>
            <a:ext cx="27813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437063"/>
            <a:ext cx="268605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4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Gamma-Ray Imaging</a:t>
            </a:r>
            <a:endParaRPr lang="en-US" dirty="0"/>
          </a:p>
        </p:txBody>
      </p:sp>
      <p:pic>
        <p:nvPicPr>
          <p:cNvPr id="7" name="Picture 2" descr="gamma-came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7853362" cy="4687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45025" y="1433513"/>
            <a:ext cx="431958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0000CC"/>
                </a:solidFill>
              </a:rPr>
              <a:t>Gamma-ray imagers are detectors that separate radioactive objects from local background.</a:t>
            </a:r>
            <a:endParaRPr lang="en-US" altLang="en-US" sz="1400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4463" y="6003925"/>
            <a:ext cx="8964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/>
              <a:t>Conventional detectors accept gamma-rays from all directions and can be overwhelmed by local backgrounds.</a:t>
            </a:r>
          </a:p>
        </p:txBody>
      </p:sp>
    </p:spTree>
    <p:extLst>
      <p:ext uri="{BB962C8B-B14F-4D97-AF65-F5344CB8AC3E}">
        <p14:creationId xmlns:p14="http://schemas.microsoft.com/office/powerpoint/2010/main" val="23312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Tomographic Imaging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80728"/>
            <a:ext cx="4762500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3400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4320008"/>
            <a:ext cx="2119693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00" y="4320000"/>
            <a:ext cx="1951808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000" y="4320000"/>
            <a:ext cx="1764356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000" y="4320008"/>
            <a:ext cx="2077255" cy="1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368000" y="3852000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PET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1187624" y="5940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>
          <a:xfrm>
            <a:off x="3600000" y="594000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CT</a:t>
            </a:r>
            <a:endParaRPr lang="en-US" dirty="0"/>
          </a:p>
        </p:txBody>
      </p:sp>
      <p:sp>
        <p:nvSpPr>
          <p:cNvPr id="20" name="Textfeld 19"/>
          <p:cNvSpPr txBox="1"/>
          <p:nvPr/>
        </p:nvSpPr>
        <p:spPr>
          <a:xfrm>
            <a:off x="5364000" y="594000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OPTICAL</a:t>
            </a:r>
            <a:endParaRPr lang="en-US" dirty="0"/>
          </a:p>
        </p:txBody>
      </p:sp>
      <p:sp>
        <p:nvSpPr>
          <p:cNvPr id="21" name="Textfeld 20"/>
          <p:cNvSpPr txBox="1"/>
          <p:nvPr/>
        </p:nvSpPr>
        <p:spPr>
          <a:xfrm>
            <a:off x="7560000" y="59400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Computed Tomography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000" y="2880000"/>
            <a:ext cx="38100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2880000"/>
            <a:ext cx="3229211" cy="28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0000" y="720000"/>
            <a:ext cx="47692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CT scanning (originally known as CAT)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X-rays taken at a range of angles around the patient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Generation of 3D images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0000" y="2160000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Radiation detector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40000" y="2160000"/>
            <a:ext cx="1383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X-ray source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Gerade Verbindung mit Pfeil 8"/>
          <p:cNvCxnSpPr>
            <a:stCxn id="6" idx="2"/>
          </p:cNvCxnSpPr>
          <p:nvPr/>
        </p:nvCxnSpPr>
        <p:spPr>
          <a:xfrm>
            <a:off x="1841925" y="2529332"/>
            <a:ext cx="281803" cy="2411836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>
            <a:stCxn id="7" idx="2"/>
          </p:cNvCxnSpPr>
          <p:nvPr/>
        </p:nvCxnSpPr>
        <p:spPr>
          <a:xfrm flipH="1">
            <a:off x="3240000" y="2529332"/>
            <a:ext cx="691856" cy="1205918"/>
          </a:xfrm>
          <a:prstGeom prst="straightConnector1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472000" y="2160000"/>
            <a:ext cx="2055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Standard CT-system</a:t>
            </a:r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200" y="2880015"/>
            <a:ext cx="1326833" cy="136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5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</a:t>
            </a:r>
            <a:r>
              <a:rPr lang="en-US" dirty="0" smtClean="0"/>
              <a:t>Emission </a:t>
            </a:r>
            <a:r>
              <a:rPr lang="en-US" dirty="0"/>
              <a:t>T</a:t>
            </a:r>
            <a:r>
              <a:rPr lang="en-US" dirty="0" smtClean="0"/>
              <a:t>omography</a:t>
            </a:r>
            <a:endParaRPr lang="en-US" dirty="0"/>
          </a:p>
        </p:txBody>
      </p:sp>
      <p:pic>
        <p:nvPicPr>
          <p:cNvPr id="7" name="Picture 6" descr="pet-camer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1341438"/>
            <a:ext cx="5203825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e+e-deca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32000"/>
            <a:ext cx="352425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pet-came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08275"/>
            <a:ext cx="3937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emission tomography</a:t>
            </a:r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080000"/>
            <a:ext cx="7021512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91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PET Isotopes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720000"/>
            <a:ext cx="779526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39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Isotopes: Positron Range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720000"/>
            <a:ext cx="7787640" cy="252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100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1181</Words>
  <Application>Microsoft Office PowerPoint</Application>
  <PresentationFormat>Bildschirmpräsentation (4:3)</PresentationFormat>
  <Paragraphs>277</Paragraphs>
  <Slides>34</Slides>
  <Notes>34</Notes>
  <HiddenSlides>4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34</vt:i4>
      </vt:variant>
    </vt:vector>
  </HeadingPairs>
  <TitlesOfParts>
    <vt:vector size="37" baseType="lpstr">
      <vt:lpstr>Larissa</vt:lpstr>
      <vt:lpstr>Microsoft Photo Editor 3.0 Photo</vt:lpstr>
      <vt:lpstr>Bitmap Image</vt:lpstr>
      <vt:lpstr>Application of Nuclear Physics</vt:lpstr>
      <vt:lpstr>Why imaging gamma-rays?</vt:lpstr>
      <vt:lpstr>Application of Nuclear Physics</vt:lpstr>
      <vt:lpstr>Tomographic Imaging</vt:lpstr>
      <vt:lpstr>Computed Tomography</vt:lpstr>
      <vt:lpstr>Positron Emission Tomography</vt:lpstr>
      <vt:lpstr>Positron emission tomography</vt:lpstr>
      <vt:lpstr>Common PET Isotopes</vt:lpstr>
      <vt:lpstr>PET Isotopes: Positron Range</vt:lpstr>
      <vt:lpstr>Single Photon Emission Computed Tomography</vt:lpstr>
      <vt:lpstr>Technetium- 99m</vt:lpstr>
      <vt:lpstr>The motivation behind the project</vt:lpstr>
      <vt:lpstr>Which γ-ray camera to be used?</vt:lpstr>
      <vt:lpstr>Gamma Camera: Individual multi-anode readout</vt:lpstr>
      <vt:lpstr>Which γ-ray camera to be used?</vt:lpstr>
      <vt:lpstr>Which γ-ray camera to be used?</vt:lpstr>
      <vt:lpstr>Which γ-ray camera to be used?</vt:lpstr>
      <vt:lpstr>Which γ-ray camera to be used?</vt:lpstr>
      <vt:lpstr>Which γ-ray camera to be used?</vt:lpstr>
      <vt:lpstr>Gamma-ray tracking – the concept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HPGe detector – working principle</vt:lpstr>
      <vt:lpstr>Characterization of planar HPGe detector</vt:lpstr>
      <vt:lpstr>Planar HPGe detector scan</vt:lpstr>
      <vt:lpstr>Outlook</vt:lpstr>
      <vt:lpstr>Position Extraction in Planar Detectors</vt:lpstr>
      <vt:lpstr>Position Extraction in Planar Detectors</vt:lpstr>
      <vt:lpstr>Gamma-Ray Imaging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311</cp:revision>
  <dcterms:created xsi:type="dcterms:W3CDTF">2016-04-06T12:04:03Z</dcterms:created>
  <dcterms:modified xsi:type="dcterms:W3CDTF">2017-09-27T13:38:40Z</dcterms:modified>
</cp:coreProperties>
</file>