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73" r:id="rId3"/>
    <p:sldId id="275" r:id="rId4"/>
    <p:sldId id="274" r:id="rId5"/>
    <p:sldId id="270" r:id="rId6"/>
    <p:sldId id="277" r:id="rId7"/>
    <p:sldId id="279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80" r:id="rId16"/>
    <p:sldId id="281" r:id="rId17"/>
    <p:sldId id="278" r:id="rId18"/>
    <p:sldId id="285" r:id="rId19"/>
    <p:sldId id="267" r:id="rId20"/>
    <p:sldId id="282" r:id="rId21"/>
    <p:sldId id="283" r:id="rId22"/>
    <p:sldId id="284" r:id="rId23"/>
    <p:sldId id="286" r:id="rId24"/>
    <p:sldId id="287" r:id="rId25"/>
    <p:sldId id="288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FF0000"/>
    <a:srgbClr val="9900FF"/>
    <a:srgbClr val="009900"/>
    <a:srgbClr val="FFFF00"/>
    <a:srgbClr val="CC00CC"/>
    <a:srgbClr val="008080"/>
    <a:srgbClr val="FF00FF"/>
    <a:srgbClr val="F6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>
        <p:scale>
          <a:sx n="120" d="100"/>
          <a:sy n="120" d="100"/>
        </p:scale>
        <p:origin x="-17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78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22.08.2017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22.08.2017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22.08.2017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22.08.2017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22.08.2017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22.08.2017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22.08.2017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22.08.2017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22.08.2017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22.08.2017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 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2017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565900"/>
            <a:ext cx="247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"/>
          <p:cNvSpPr txBox="1">
            <a:spLocks noChangeArrowheads="1"/>
          </p:cNvSpPr>
          <p:nvPr userDrawn="1"/>
        </p:nvSpPr>
        <p:spPr bwMode="auto">
          <a:xfrm>
            <a:off x="360363" y="6559550"/>
            <a:ext cx="28479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300" dirty="0" smtClean="0">
                <a:solidFill>
                  <a:srgbClr val="FF0000"/>
                </a:solidFill>
              </a:rPr>
              <a:t>Indian Institute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of</a:t>
            </a:r>
            <a:r>
              <a:rPr lang="de-DE" altLang="de-DE" sz="1300" dirty="0" smtClean="0">
                <a:solidFill>
                  <a:srgbClr val="FF0000"/>
                </a:solidFill>
              </a:rPr>
              <a:t> Technology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Ropar</a:t>
            </a:r>
            <a:endParaRPr lang="de-DE" altLang="de-DE" sz="13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2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wmf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jpeg"/><Relationship Id="rId5" Type="http://schemas.openxmlformats.org/officeDocument/2006/relationships/image" Target="../media/image14.jpeg"/><Relationship Id="rId10" Type="http://schemas.openxmlformats.org/officeDocument/2006/relationships/image" Target="../media/image6.jpeg"/><Relationship Id="rId4" Type="http://schemas.openxmlformats.org/officeDocument/2006/relationships/image" Target="../media/image13.jpeg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wmf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jpeg"/><Relationship Id="rId5" Type="http://schemas.openxmlformats.org/officeDocument/2006/relationships/image" Target="../media/image16.jpeg"/><Relationship Id="rId10" Type="http://schemas.openxmlformats.org/officeDocument/2006/relationships/image" Target="../media/image6.jpeg"/><Relationship Id="rId4" Type="http://schemas.openxmlformats.org/officeDocument/2006/relationships/image" Target="../media/image13.jpeg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9.wmf"/><Relationship Id="rId5" Type="http://schemas.openxmlformats.org/officeDocument/2006/relationships/image" Target="../media/image24.jpeg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3.wmf"/><Relationship Id="rId4" Type="http://schemas.openxmlformats.org/officeDocument/2006/relationships/image" Target="../media/image13.jpeg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jpe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Doubly Magic Nucleus </a:t>
            </a:r>
            <a:r>
              <a:rPr lang="en-US" baseline="30000" dirty="0" smtClean="0"/>
              <a:t>208</a:t>
            </a:r>
            <a:r>
              <a:rPr lang="en-US" dirty="0" smtClean="0"/>
              <a:t>Pb</a:t>
            </a:r>
            <a:endParaRPr lang="en-US" dirty="0"/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00" y="0"/>
            <a:ext cx="60166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874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4" descr="pb-20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192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5" descr="pb-209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192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6" descr="tl-207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510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8" descr="pb-208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19250"/>
            <a:ext cx="431800" cy="43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9" descr="scan01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1123950"/>
            <a:ext cx="3784600" cy="53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1" descr="may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860800"/>
            <a:ext cx="149383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2" descr="jense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60800"/>
            <a:ext cx="1333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43"/>
          <p:cNvSpPr txBox="1">
            <a:spLocks noChangeArrowheads="1"/>
          </p:cNvSpPr>
          <p:nvPr/>
        </p:nvSpPr>
        <p:spPr bwMode="auto">
          <a:xfrm>
            <a:off x="684213" y="5876925"/>
            <a:ext cx="32400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1200" dirty="0">
                <a:solidFill>
                  <a:srgbClr val="0000CC"/>
                </a:solidFill>
                <a:cs typeface="Arial" charset="0"/>
              </a:rPr>
              <a:t>Maria </a:t>
            </a:r>
            <a:r>
              <a:rPr lang="de-DE" altLang="de-DE" sz="1200" dirty="0" err="1">
                <a:solidFill>
                  <a:srgbClr val="0000CC"/>
                </a:solidFill>
                <a:cs typeface="Arial" charset="0"/>
              </a:rPr>
              <a:t>Goeppert</a:t>
            </a:r>
            <a:r>
              <a:rPr lang="de-DE" altLang="de-DE" sz="1200" dirty="0">
                <a:solidFill>
                  <a:srgbClr val="0000CC"/>
                </a:solidFill>
                <a:cs typeface="Arial" charset="0"/>
              </a:rPr>
              <a:t>-Mayer       </a:t>
            </a:r>
            <a:r>
              <a:rPr lang="de-DE" altLang="de-DE" sz="1200" dirty="0" smtClean="0">
                <a:solidFill>
                  <a:srgbClr val="0000CC"/>
                </a:solidFill>
                <a:cs typeface="Arial" charset="0"/>
              </a:rPr>
              <a:t>      </a:t>
            </a:r>
            <a:r>
              <a:rPr lang="de-DE" altLang="de-DE" sz="1200" dirty="0">
                <a:solidFill>
                  <a:srgbClr val="0000CC"/>
                </a:solidFill>
                <a:cs typeface="Arial" charset="0"/>
              </a:rPr>
              <a:t>J. Hans D. Jensen</a:t>
            </a:r>
          </a:p>
        </p:txBody>
      </p:sp>
      <p:sp>
        <p:nvSpPr>
          <p:cNvPr id="40" name="Line 44"/>
          <p:cNvSpPr>
            <a:spLocks noChangeShapeType="1"/>
          </p:cNvSpPr>
          <p:nvPr/>
        </p:nvSpPr>
        <p:spPr bwMode="auto">
          <a:xfrm>
            <a:off x="1835150" y="1628775"/>
            <a:ext cx="4321175" cy="863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45"/>
          <p:cNvSpPr>
            <a:spLocks noChangeShapeType="1"/>
          </p:cNvSpPr>
          <p:nvPr/>
        </p:nvSpPr>
        <p:spPr bwMode="auto">
          <a:xfrm>
            <a:off x="1403350" y="1187451"/>
            <a:ext cx="4752975" cy="20970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30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3312000"/>
            <a:ext cx="3209544" cy="316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Coulomb Excitation for </a:t>
            </a:r>
            <a:r>
              <a:rPr lang="en-US" baseline="30000" dirty="0" smtClean="0"/>
              <a:t>208</a:t>
            </a:r>
            <a:r>
              <a:rPr lang="en-US" dirty="0" smtClean="0"/>
              <a:t>Pb on </a:t>
            </a:r>
            <a:r>
              <a:rPr lang="en-US" baseline="30000" dirty="0" smtClean="0"/>
              <a:t>206</a:t>
            </a:r>
            <a:r>
              <a:rPr lang="en-US" dirty="0" smtClean="0"/>
              <a:t>Pb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12000"/>
            <a:ext cx="4101084" cy="31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612001"/>
            <a:ext cx="1121420" cy="238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Gerade Verbindung mit Pfeil 7"/>
          <p:cNvCxnSpPr/>
          <p:nvPr/>
        </p:nvCxnSpPr>
        <p:spPr>
          <a:xfrm>
            <a:off x="5338800" y="2268000"/>
            <a:ext cx="0" cy="648072"/>
          </a:xfrm>
          <a:prstGeom prst="straightConnector1">
            <a:avLst/>
          </a:prstGeom>
          <a:ln w="19050">
            <a:solidFill>
              <a:srgbClr val="0000CC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5968800" y="792000"/>
            <a:ext cx="0" cy="1476000"/>
          </a:xfrm>
          <a:prstGeom prst="straightConnector1">
            <a:avLst/>
          </a:prstGeom>
          <a:ln w="19050">
            <a:solidFill>
              <a:srgbClr val="0000CC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7920000" y="4077072"/>
            <a:ext cx="1036108" cy="2104028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dirty="0" smtClean="0"/>
              <a:t>B(E3)</a:t>
            </a:r>
          </a:p>
          <a:p>
            <a:endParaRPr lang="en-US" sz="1400" dirty="0"/>
          </a:p>
          <a:p>
            <a:r>
              <a:rPr lang="en-US" dirty="0" smtClean="0">
                <a:solidFill>
                  <a:srgbClr val="FF0000"/>
                </a:solidFill>
              </a:rPr>
              <a:t>34 </a:t>
            </a:r>
            <a:r>
              <a:rPr lang="en-US" dirty="0" err="1" smtClean="0">
                <a:solidFill>
                  <a:srgbClr val="FF0000"/>
                </a:solidFill>
              </a:rPr>
              <a:t>spu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CC"/>
                </a:solidFill>
              </a:rPr>
              <a:t>20 </a:t>
            </a:r>
            <a:r>
              <a:rPr lang="en-US" dirty="0" err="1" smtClean="0">
                <a:solidFill>
                  <a:srgbClr val="0000CC"/>
                </a:solidFill>
              </a:rPr>
              <a:t>spu</a:t>
            </a:r>
            <a:endParaRPr lang="en-US" dirty="0" smtClean="0">
              <a:solidFill>
                <a:srgbClr val="0000CC"/>
              </a:solidFill>
            </a:endParaRPr>
          </a:p>
          <a:p>
            <a:endParaRPr lang="en-US" dirty="0">
              <a:solidFill>
                <a:srgbClr val="0000CC"/>
              </a:solidFill>
            </a:endParaRPr>
          </a:p>
          <a:p>
            <a:endParaRPr lang="en-US" dirty="0" smtClean="0">
              <a:solidFill>
                <a:srgbClr val="0000CC"/>
              </a:solidFill>
            </a:endParaRPr>
          </a:p>
          <a:p>
            <a:endParaRPr lang="en-US" dirty="0" smtClean="0">
              <a:solidFill>
                <a:srgbClr val="0000CC"/>
              </a:solidFill>
            </a:endParaRPr>
          </a:p>
          <a:p>
            <a:r>
              <a:rPr lang="en-US" sz="1000" dirty="0" err="1" smtClean="0"/>
              <a:t>Nucl</a:t>
            </a:r>
            <a:r>
              <a:rPr lang="en-US" sz="1000" dirty="0" smtClean="0"/>
              <a:t> Data: </a:t>
            </a:r>
            <a:r>
              <a:rPr lang="en-US" sz="1000" dirty="0" smtClean="0">
                <a:solidFill>
                  <a:srgbClr val="FF0000"/>
                </a:solidFill>
              </a:rPr>
              <a:t>36 </a:t>
            </a:r>
            <a:r>
              <a:rPr lang="en-US" sz="1000" dirty="0" err="1" smtClean="0">
                <a:solidFill>
                  <a:srgbClr val="FF0000"/>
                </a:solidFill>
              </a:rPr>
              <a:t>spu</a:t>
            </a:r>
            <a:r>
              <a:rPr lang="en-US" sz="1000" dirty="0" smtClean="0">
                <a:solidFill>
                  <a:srgbClr val="FF0000"/>
                </a:solidFill>
              </a:rPr>
              <a:t> 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9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Coulomb Excitation for </a:t>
            </a:r>
            <a:r>
              <a:rPr lang="en-US" baseline="30000" dirty="0" smtClean="0"/>
              <a:t>238</a:t>
            </a:r>
            <a:r>
              <a:rPr lang="en-US" dirty="0" smtClean="0"/>
              <a:t>U on </a:t>
            </a:r>
            <a:r>
              <a:rPr lang="en-US" baseline="30000" dirty="0" smtClean="0"/>
              <a:t>206</a:t>
            </a:r>
            <a:r>
              <a:rPr lang="en-US" dirty="0" smtClean="0"/>
              <a:t>Pb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720000"/>
            <a:ext cx="5062537" cy="488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804248" y="3554318"/>
            <a:ext cx="713904" cy="102681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dirty="0" smtClean="0"/>
              <a:t>B(E3)</a:t>
            </a:r>
          </a:p>
          <a:p>
            <a:endParaRPr lang="en-US" sz="800" dirty="0"/>
          </a:p>
          <a:p>
            <a:r>
              <a:rPr lang="en-US" dirty="0" smtClean="0">
                <a:solidFill>
                  <a:srgbClr val="006600"/>
                </a:solidFill>
              </a:rPr>
              <a:t>36 </a:t>
            </a:r>
            <a:r>
              <a:rPr lang="en-US" dirty="0" err="1" smtClean="0">
                <a:solidFill>
                  <a:srgbClr val="006600"/>
                </a:solidFill>
              </a:rPr>
              <a:t>spu</a:t>
            </a:r>
            <a:endParaRPr lang="en-US" dirty="0" smtClean="0">
              <a:solidFill>
                <a:srgbClr val="006600"/>
              </a:solidFill>
            </a:endParaRPr>
          </a:p>
          <a:p>
            <a:r>
              <a:rPr lang="en-US" dirty="0" smtClean="0">
                <a:solidFill>
                  <a:srgbClr val="0000CC"/>
                </a:solidFill>
              </a:rPr>
              <a:t>20 </a:t>
            </a:r>
            <a:r>
              <a:rPr lang="en-US" dirty="0" err="1" smtClean="0">
                <a:solidFill>
                  <a:srgbClr val="0000CC"/>
                </a:solidFill>
              </a:rPr>
              <a:t>spu</a:t>
            </a:r>
            <a:r>
              <a:rPr lang="en-US" sz="1000" dirty="0" smtClean="0">
                <a:solidFill>
                  <a:srgbClr val="FF0000"/>
                </a:solidFill>
              </a:rPr>
              <a:t> 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20000" y="6300000"/>
            <a:ext cx="1317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J. Baumann for EPOS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946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Superposition of Vibrational and Particle Motion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12000"/>
            <a:ext cx="3048000" cy="305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3420000" y="720000"/>
                <a:ext cx="878446" cy="336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000" y="720000"/>
                <a:ext cx="878446" cy="336118"/>
              </a:xfrm>
              <a:prstGeom prst="rect">
                <a:avLst/>
              </a:prstGeom>
              <a:blipFill rotWithShape="1">
                <a:blip r:embed="rId4"/>
                <a:stretch>
                  <a:fillRect t="-136364" r="-50694" b="-2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636000" y="3276000"/>
                <a:ext cx="677044" cy="336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000" y="3276000"/>
                <a:ext cx="677044" cy="336118"/>
              </a:xfrm>
              <a:prstGeom prst="rect">
                <a:avLst/>
              </a:prstGeom>
              <a:blipFill rotWithShape="1">
                <a:blip r:embed="rId5"/>
                <a:stretch>
                  <a:fillRect t="-133929" r="-64286" b="-20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4140000" y="738000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septuplet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636000" y="1879267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aseline="30000" dirty="0" smtClean="0">
                <a:solidFill>
                  <a:srgbClr val="0000CC"/>
                </a:solidFill>
              </a:rPr>
              <a:t>209</a:t>
            </a:r>
            <a:r>
              <a:rPr lang="en-US" sz="2800" dirty="0" smtClean="0">
                <a:solidFill>
                  <a:srgbClr val="0000CC"/>
                </a:solidFill>
              </a:rPr>
              <a:t>Bi</a:t>
            </a:r>
            <a:endParaRPr lang="en-US" sz="2800" dirty="0">
              <a:solidFill>
                <a:srgbClr val="0000CC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" y="3960000"/>
            <a:ext cx="4751222" cy="49377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00" y="4500000"/>
            <a:ext cx="4033114" cy="1987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880000" y="4032000"/>
            <a:ext cx="1331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weak coupling: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20000" y="613800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00CC"/>
                </a:solidFill>
                <a:latin typeface="Times New Roman"/>
                <a:cs typeface="Times New Roman"/>
              </a:rPr>
              <a:t>Σ</a:t>
            </a:r>
            <a:r>
              <a:rPr lang="de-DE" dirty="0" smtClean="0">
                <a:solidFill>
                  <a:srgbClr val="0000CC"/>
                </a:solidFill>
                <a:latin typeface="Times New Roman"/>
                <a:cs typeface="Times New Roman"/>
              </a:rPr>
              <a:t>:</a:t>
            </a:r>
            <a:endParaRPr lang="en-US" dirty="0">
              <a:solidFill>
                <a:srgbClr val="0000CC"/>
              </a:solidFill>
            </a:endParaRPr>
          </a:p>
        </p:txBody>
      </p:sp>
      <p:cxnSp>
        <p:nvCxnSpPr>
          <p:cNvPr id="12" name="Gerade Verbindung 11"/>
          <p:cNvCxnSpPr/>
          <p:nvPr/>
        </p:nvCxnSpPr>
        <p:spPr>
          <a:xfrm>
            <a:off x="6444000" y="6217200"/>
            <a:ext cx="648000" cy="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6228000" y="6480000"/>
            <a:ext cx="1008000" cy="0"/>
          </a:xfrm>
          <a:prstGeom prst="line">
            <a:avLst/>
          </a:prstGeom>
          <a:ln w="190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29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Superposition of Vibrational and Particle Motion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2" y="720001"/>
            <a:ext cx="1914601" cy="269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uppieren 15"/>
          <p:cNvGrpSpPr/>
          <p:nvPr/>
        </p:nvGrpSpPr>
        <p:grpSpPr>
          <a:xfrm>
            <a:off x="3677457" y="2276872"/>
            <a:ext cx="5431047" cy="4212000"/>
            <a:chOff x="3618170" y="2160000"/>
            <a:chExt cx="5431047" cy="42120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8170" y="2160000"/>
              <a:ext cx="4062412" cy="3949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Ellipse 2"/>
            <p:cNvSpPr/>
            <p:nvPr/>
          </p:nvSpPr>
          <p:spPr>
            <a:xfrm>
              <a:off x="5400322" y="5472000"/>
              <a:ext cx="900000" cy="900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848000" y="2448000"/>
              <a:ext cx="1072977" cy="34970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dirty="0" smtClean="0">
                  <a:solidFill>
                    <a:srgbClr val="0000CC"/>
                  </a:solidFill>
                </a:rPr>
                <a:t>2 - phonon</a:t>
              </a:r>
              <a:endParaRPr lang="en-US" dirty="0">
                <a:solidFill>
                  <a:srgbClr val="0000CC"/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7848000" y="3852000"/>
              <a:ext cx="1201217" cy="534368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r>
                <a:rPr lang="en-US" dirty="0" smtClean="0">
                  <a:solidFill>
                    <a:srgbClr val="0000CC"/>
                  </a:solidFill>
                </a:rPr>
                <a:t>1 - phonon </a:t>
              </a:r>
            </a:p>
            <a:p>
              <a:r>
                <a:rPr lang="en-US" sz="1200" dirty="0" err="1" smtClean="0"/>
                <a:t>octupole</a:t>
              </a:r>
              <a:r>
                <a:rPr lang="en-US" sz="1200" dirty="0" smtClean="0"/>
                <a:t> vibration</a:t>
              </a:r>
              <a:endParaRPr lang="en-US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2340000" y="1340768"/>
                <a:ext cx="1112741" cy="337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𝜈</m:t>
                      </m:r>
                      <m:d>
                        <m:d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en-US" sz="14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,−2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000" y="1340768"/>
                <a:ext cx="1112741" cy="337144"/>
              </a:xfrm>
              <a:prstGeom prst="rect">
                <a:avLst/>
              </a:prstGeom>
              <a:blipFill rotWithShape="1">
                <a:blip r:embed="rId5"/>
                <a:stretch>
                  <a:fillRect t="-30909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2340000" y="1899940"/>
                <a:ext cx="1112741" cy="337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𝜈</m:t>
                      </m:r>
                      <m:d>
                        <m:d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en-US" sz="14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,−1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000" y="1899940"/>
                <a:ext cx="1112741" cy="337144"/>
              </a:xfrm>
              <a:prstGeom prst="rect">
                <a:avLst/>
              </a:prstGeom>
              <a:blipFill rotWithShape="1">
                <a:blip r:embed="rId6"/>
                <a:stretch>
                  <a:fillRect t="-30909" b="-10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2340000" y="3079880"/>
                <a:ext cx="1128258" cy="337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d>
                        <m:d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en-US" sz="140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,+1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000" y="3079880"/>
                <a:ext cx="1128258" cy="337144"/>
              </a:xfrm>
              <a:prstGeom prst="rect">
                <a:avLst/>
              </a:prstGeom>
              <a:blipFill rotWithShape="1">
                <a:blip r:embed="rId7"/>
                <a:stretch>
                  <a:fillRect t="-30357" b="-9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feld 3"/>
          <p:cNvSpPr txBox="1"/>
          <p:nvPr/>
        </p:nvSpPr>
        <p:spPr>
          <a:xfrm>
            <a:off x="4572000" y="2102659"/>
            <a:ext cx="1152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particle-hole states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837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Coulomb Excitation for </a:t>
            </a:r>
            <a:r>
              <a:rPr lang="en-US" baseline="30000" dirty="0" smtClean="0"/>
              <a:t>208</a:t>
            </a:r>
            <a:r>
              <a:rPr lang="en-US" dirty="0" smtClean="0"/>
              <a:t>Pb on </a:t>
            </a:r>
            <a:r>
              <a:rPr lang="en-US" baseline="30000" dirty="0" smtClean="0"/>
              <a:t>208</a:t>
            </a:r>
            <a:r>
              <a:rPr lang="en-US" dirty="0" smtClean="0"/>
              <a:t>Pb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10" y="612012"/>
            <a:ext cx="3646841" cy="588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369188" y="2340000"/>
            <a:ext cx="10887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aseline="30000" dirty="0" smtClean="0">
                <a:solidFill>
                  <a:srgbClr val="006600"/>
                </a:solidFill>
              </a:rPr>
              <a:t>206,207,209</a:t>
            </a:r>
            <a:r>
              <a:rPr lang="en-US" sz="1600" dirty="0" smtClean="0">
                <a:solidFill>
                  <a:srgbClr val="006600"/>
                </a:solidFill>
              </a:rPr>
              <a:t>Pb</a:t>
            </a:r>
            <a:endParaRPr lang="en-US" sz="1600" dirty="0">
              <a:solidFill>
                <a:srgbClr val="0066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576800" y="4725144"/>
            <a:ext cx="632152" cy="380480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600" baseline="30000" dirty="0" smtClean="0">
                <a:solidFill>
                  <a:srgbClr val="006600"/>
                </a:solidFill>
              </a:rPr>
              <a:t>209</a:t>
            </a:r>
            <a:r>
              <a:rPr lang="en-US" sz="1600" dirty="0" smtClean="0">
                <a:solidFill>
                  <a:srgbClr val="006600"/>
                </a:solidFill>
              </a:rPr>
              <a:t>Pb </a:t>
            </a:r>
            <a:r>
              <a:rPr lang="en-US" sz="2000" dirty="0" smtClean="0">
                <a:solidFill>
                  <a:srgbClr val="FF0000"/>
                </a:solidFill>
              </a:rPr>
              <a:t>!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Coulomb Excitation for </a:t>
            </a:r>
            <a:r>
              <a:rPr lang="en-US" baseline="30000" dirty="0" smtClean="0"/>
              <a:t>208</a:t>
            </a:r>
            <a:r>
              <a:rPr lang="en-US" dirty="0" smtClean="0"/>
              <a:t>Pb on </a:t>
            </a:r>
            <a:r>
              <a:rPr lang="en-US" baseline="30000" dirty="0" smtClean="0"/>
              <a:t>208</a:t>
            </a:r>
            <a:r>
              <a:rPr lang="en-US" dirty="0" smtClean="0"/>
              <a:t>Pb at 5.0 MeV/u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12000"/>
            <a:ext cx="3944722" cy="3804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40968"/>
            <a:ext cx="3108325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lipse 2"/>
          <p:cNvSpPr/>
          <p:nvPr/>
        </p:nvSpPr>
        <p:spPr>
          <a:xfrm>
            <a:off x="3419872" y="3024000"/>
            <a:ext cx="54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4680000" y="2340000"/>
                <a:ext cx="2362122" cy="548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𝐵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3;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𝐵</m:t>
                          </m:r>
                          <m:d>
                            <m:d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𝐸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3;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sSup>
                                <m:sSupPr>
                                  <m:ctrlP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de-DE" sz="1400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=0.35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11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2340000"/>
                <a:ext cx="2362122" cy="54822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7341959" y="2460224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2.0</a:t>
            </a:r>
            <a:r>
              <a:rPr lang="en-US" sz="1400" baseline="-25000" dirty="0" smtClean="0">
                <a:solidFill>
                  <a:srgbClr val="FF0000"/>
                </a:solidFill>
              </a:rPr>
              <a:t>vibrational</a:t>
            </a:r>
            <a:endParaRPr lang="en-US" sz="1400" baseline="-25000" dirty="0">
              <a:solidFill>
                <a:srgbClr val="FF0000"/>
              </a:solidFill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6336000" y="4869160"/>
            <a:ext cx="0" cy="1476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6868800" y="3844800"/>
            <a:ext cx="0" cy="7020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75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Octupole</a:t>
            </a:r>
            <a:r>
              <a:rPr lang="en-US" dirty="0" smtClean="0"/>
              <a:t> Vibrational States in </a:t>
            </a:r>
            <a:r>
              <a:rPr lang="en-US" baseline="30000" dirty="0" smtClean="0"/>
              <a:t>206</a:t>
            </a:r>
            <a:r>
              <a:rPr lang="en-US" dirty="0" smtClean="0"/>
              <a:t>Pb, </a:t>
            </a:r>
            <a:r>
              <a:rPr lang="en-US" baseline="30000" dirty="0" smtClean="0"/>
              <a:t>207</a:t>
            </a:r>
            <a:r>
              <a:rPr lang="en-US" dirty="0" smtClean="0"/>
              <a:t>Pb, </a:t>
            </a:r>
            <a:r>
              <a:rPr lang="en-US" baseline="30000" dirty="0" smtClean="0"/>
              <a:t>208</a:t>
            </a:r>
            <a:r>
              <a:rPr lang="en-US" dirty="0" smtClean="0"/>
              <a:t>Pb and </a:t>
            </a:r>
            <a:r>
              <a:rPr lang="en-US" baseline="30000" dirty="0" smtClean="0"/>
              <a:t>209</a:t>
            </a:r>
            <a:r>
              <a:rPr lang="en-US" dirty="0" smtClean="0"/>
              <a:t>Bi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900000" y="1188000"/>
                <a:ext cx="72008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vibrational excitation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ℏ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CC"/>
                    </a:solidFill>
                  </a:rPr>
                  <a:t> is very similar</a:t>
                </a:r>
              </a:p>
              <a:p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B(E3) values are well described in weak coupling model</a:t>
                </a:r>
              </a:p>
              <a:p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collective strength depends on particle configuration</a:t>
                </a:r>
              </a:p>
              <a:p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2 – phonon </a:t>
                </a:r>
                <a:r>
                  <a:rPr lang="en-US" dirty="0" err="1" smtClean="0">
                    <a:solidFill>
                      <a:srgbClr val="0000CC"/>
                    </a:solidFill>
                  </a:rPr>
                  <a:t>octupole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 vibrational states not observed at 5 MeV/u (insufficient Compton suppression of EUROBALL detectors)</a:t>
                </a:r>
              </a:p>
              <a:p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6</a:t>
                </a:r>
                <a:r>
                  <a:rPr lang="en-US" baseline="30000" dirty="0" smtClean="0">
                    <a:solidFill>
                      <a:srgbClr val="0000CC"/>
                    </a:solidFill>
                  </a:rPr>
                  <a:t>+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 particle-hole state contains 18% of the collective vibrational strength</a:t>
                </a:r>
              </a:p>
              <a:p>
                <a:endParaRPr lang="en-US" dirty="0" smtClean="0">
                  <a:solidFill>
                    <a:srgbClr val="0000CC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transfer reactions (</a:t>
                </a:r>
                <a:r>
                  <a:rPr lang="en-US" baseline="30000" dirty="0" smtClean="0">
                    <a:solidFill>
                      <a:srgbClr val="0000CC"/>
                    </a:solidFill>
                  </a:rPr>
                  <a:t>209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Pb) observed at 5 MeV/u</a:t>
                </a:r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00" y="1188000"/>
                <a:ext cx="7200800" cy="3416320"/>
              </a:xfrm>
              <a:prstGeom prst="rect">
                <a:avLst/>
              </a:prstGeom>
              <a:blipFill rotWithShape="1">
                <a:blip r:embed="rId3"/>
                <a:stretch>
                  <a:fillRect l="-593" t="-893" b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180000" y="6012000"/>
            <a:ext cx="9050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H.J. </a:t>
            </a:r>
            <a:r>
              <a:rPr lang="en-US" sz="1000" dirty="0" err="1" smtClean="0"/>
              <a:t>Wollersheim</a:t>
            </a:r>
            <a:r>
              <a:rPr lang="en-US" sz="1000" dirty="0" smtClean="0"/>
              <a:t>, E. </a:t>
            </a:r>
            <a:r>
              <a:rPr lang="en-US" sz="1000" dirty="0" err="1" smtClean="0"/>
              <a:t>Lubkiewicz</a:t>
            </a:r>
            <a:r>
              <a:rPr lang="en-US" sz="1000" dirty="0" smtClean="0"/>
              <a:t>, A. </a:t>
            </a:r>
            <a:r>
              <a:rPr lang="en-US" sz="1000" dirty="0" err="1" smtClean="0"/>
              <a:t>Gadea</a:t>
            </a:r>
            <a:r>
              <a:rPr lang="en-US" sz="1000" dirty="0" smtClean="0"/>
              <a:t>, J. </a:t>
            </a:r>
            <a:r>
              <a:rPr lang="en-US" sz="1000" dirty="0" err="1" smtClean="0"/>
              <a:t>Gerl</a:t>
            </a:r>
            <a:r>
              <a:rPr lang="en-US" sz="1000" dirty="0" smtClean="0"/>
              <a:t>, M. </a:t>
            </a:r>
            <a:r>
              <a:rPr lang="en-US" sz="1000" dirty="0" err="1" smtClean="0"/>
              <a:t>Kaspar</a:t>
            </a:r>
            <a:r>
              <a:rPr lang="en-US" sz="1000" dirty="0" smtClean="0"/>
              <a:t>, I. </a:t>
            </a:r>
            <a:r>
              <a:rPr lang="en-US" sz="1000" dirty="0" err="1" smtClean="0"/>
              <a:t>Kojouharov</a:t>
            </a:r>
            <a:r>
              <a:rPr lang="en-US" sz="1000" dirty="0" smtClean="0"/>
              <a:t>, Th. </a:t>
            </a:r>
            <a:r>
              <a:rPr lang="en-US" sz="1000" dirty="0" err="1" smtClean="0"/>
              <a:t>Kröll</a:t>
            </a:r>
            <a:r>
              <a:rPr lang="en-US" sz="1000" dirty="0" smtClean="0"/>
              <a:t>, R. </a:t>
            </a:r>
            <a:r>
              <a:rPr lang="en-US" sz="1000" dirty="0" err="1" smtClean="0"/>
              <a:t>Kulessa</a:t>
            </a:r>
            <a:r>
              <a:rPr lang="en-US" sz="1000" dirty="0" smtClean="0"/>
              <a:t>, I. Peter, M. </a:t>
            </a:r>
            <a:r>
              <a:rPr lang="en-US" sz="1000" dirty="0" err="1" smtClean="0"/>
              <a:t>Rejmund</a:t>
            </a:r>
            <a:r>
              <a:rPr lang="en-US" sz="1000" dirty="0" smtClean="0"/>
              <a:t>, J.A. </a:t>
            </a:r>
            <a:r>
              <a:rPr lang="en-US" sz="1000" dirty="0" err="1" smtClean="0"/>
              <a:t>Ros</a:t>
            </a:r>
            <a:r>
              <a:rPr lang="en-US" sz="1000" dirty="0" smtClean="0"/>
              <a:t>, H. </a:t>
            </a:r>
            <a:r>
              <a:rPr lang="en-US" sz="1000" dirty="0" err="1" smtClean="0"/>
              <a:t>Schaffner</a:t>
            </a:r>
            <a:r>
              <a:rPr lang="en-US" sz="1000" dirty="0" smtClean="0"/>
              <a:t>, Ch. Schlegel, K. Vetter</a:t>
            </a:r>
          </a:p>
          <a:p>
            <a:endParaRPr lang="en-US" sz="400" dirty="0"/>
          </a:p>
          <a:p>
            <a:r>
              <a:rPr lang="en-US" sz="1000" dirty="0" smtClean="0"/>
              <a:t>GSI-Darmstadt, </a:t>
            </a:r>
            <a:r>
              <a:rPr lang="en-US" sz="1000" dirty="0" err="1" smtClean="0"/>
              <a:t>Jagellonian</a:t>
            </a:r>
            <a:r>
              <a:rPr lang="en-US" sz="1000" dirty="0" smtClean="0"/>
              <a:t> University Cracow, I.F.I.C.-Valencia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9474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Octupole</a:t>
            </a:r>
            <a:r>
              <a:rPr lang="en-US" dirty="0" smtClean="0"/>
              <a:t> Vibrational States in the Lead Region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536" y="692696"/>
            <a:ext cx="3935578" cy="3021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95536" y="1358698"/>
            <a:ext cx="3074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/>
              <a:t>208</a:t>
            </a:r>
            <a:r>
              <a:rPr lang="en-US" b="1" dirty="0" smtClean="0"/>
              <a:t>Pb + </a:t>
            </a:r>
            <a:r>
              <a:rPr lang="en-US" b="1" baseline="30000" dirty="0" smtClean="0"/>
              <a:t>208</a:t>
            </a:r>
            <a:r>
              <a:rPr lang="en-US" b="1" dirty="0" smtClean="0"/>
              <a:t>Pb</a:t>
            </a:r>
            <a:r>
              <a:rPr lang="en-US" dirty="0" smtClean="0"/>
              <a:t>; E/A</a:t>
            </a:r>
            <a:r>
              <a:rPr lang="en-US" baseline="-25000" dirty="0" smtClean="0"/>
              <a:t>1</a:t>
            </a:r>
            <a:r>
              <a:rPr lang="en-US" dirty="0" smtClean="0"/>
              <a:t> = 5 MeV/u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1655536" y="1898698"/>
                <a:ext cx="1836464" cy="370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6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=0.138 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𝑚𝑏</m:t>
                      </m:r>
                    </m:oMath>
                  </m:oMathPara>
                </a14:m>
                <a:endParaRPr lang="de-DE" b="0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36" y="1898698"/>
                <a:ext cx="1836464" cy="370935"/>
              </a:xfrm>
              <a:prstGeom prst="rect">
                <a:avLst/>
              </a:prstGeom>
              <a:blipFill rotWithShape="1"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1655536" y="2258698"/>
                <a:ext cx="1831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=0.027 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𝑚𝑏</m:t>
                      </m:r>
                    </m:oMath>
                  </m:oMathPara>
                </a14:m>
                <a:endParaRPr lang="de-DE" b="0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36" y="2258698"/>
                <a:ext cx="183184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1655536" y="2618698"/>
                <a:ext cx="18364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=0.009 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𝑚𝑏</m:t>
                      </m:r>
                    </m:oMath>
                  </m:oMathPara>
                </a14:m>
                <a:endParaRPr lang="de-DE" b="0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36" y="2618698"/>
                <a:ext cx="1836465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1655536" y="2978698"/>
                <a:ext cx="1836465" cy="3709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0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=0.004 </m:t>
                      </m:r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𝑚𝑏</m:t>
                      </m:r>
                    </m:oMath>
                  </m:oMathPara>
                </a14:m>
                <a:endParaRPr lang="de-DE" b="0" dirty="0" smtClean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536" y="2978698"/>
                <a:ext cx="1836465" cy="370935"/>
              </a:xfrm>
              <a:prstGeom prst="rect">
                <a:avLst/>
              </a:prstGeom>
              <a:blipFill rotWithShape="1"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8204096" y="1070698"/>
            <a:ext cx="760392" cy="307777"/>
          </a:xfrm>
          <a:prstGeom prst="rect">
            <a:avLst/>
          </a:prstGeom>
          <a:noFill/>
        </p:spPr>
        <p:txBody>
          <a:bodyPr wrap="none" lIns="36000" tIns="36000" rIns="36000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1-phonon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8204096" y="1988725"/>
            <a:ext cx="760392" cy="28814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400" dirty="0">
                <a:solidFill>
                  <a:srgbClr val="0000CC"/>
                </a:solidFill>
              </a:rPr>
              <a:t>2</a:t>
            </a:r>
            <a:r>
              <a:rPr lang="en-US" sz="1400" dirty="0" smtClean="0">
                <a:solidFill>
                  <a:srgbClr val="0000CC"/>
                </a:solidFill>
              </a:rPr>
              <a:t>-phonon</a:t>
            </a:r>
            <a:endParaRPr lang="en-US" sz="1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3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 for </a:t>
            </a:r>
            <a:r>
              <a:rPr lang="en-US" baseline="30000" dirty="0"/>
              <a:t>208</a:t>
            </a:r>
            <a:r>
              <a:rPr lang="en-US" dirty="0"/>
              <a:t>Pb on </a:t>
            </a:r>
            <a:r>
              <a:rPr lang="en-US" baseline="30000" dirty="0"/>
              <a:t>208</a:t>
            </a:r>
            <a:r>
              <a:rPr lang="en-US" dirty="0"/>
              <a:t>Pb at 6.2 MeV/u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720000"/>
            <a:ext cx="7126287" cy="541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82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Coulomb Excitation for </a:t>
            </a:r>
            <a:r>
              <a:rPr lang="en-US" baseline="30000" dirty="0" smtClean="0"/>
              <a:t>208</a:t>
            </a:r>
            <a:r>
              <a:rPr lang="en-US" dirty="0" smtClean="0"/>
              <a:t>Pb on </a:t>
            </a:r>
            <a:r>
              <a:rPr lang="en-US" baseline="30000" dirty="0" smtClean="0"/>
              <a:t>208</a:t>
            </a:r>
            <a:r>
              <a:rPr lang="en-US" dirty="0" smtClean="0"/>
              <a:t>Pb at 6.2 MeV/u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2" y="612007"/>
            <a:ext cx="4265402" cy="583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1476000" y="2736000"/>
            <a:ext cx="848309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aseline="30000" dirty="0" smtClean="0">
                <a:solidFill>
                  <a:srgbClr val="006600"/>
                </a:solidFill>
              </a:rPr>
              <a:t>207,209</a:t>
            </a:r>
            <a:r>
              <a:rPr lang="en-US" sz="1600" dirty="0" smtClean="0">
                <a:solidFill>
                  <a:srgbClr val="006600"/>
                </a:solidFill>
              </a:rPr>
              <a:t>Pb</a:t>
            </a:r>
            <a:endParaRPr lang="en-US" sz="16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0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single-particle energies</a:t>
            </a:r>
            <a:endParaRPr lang="en-US" dirty="0"/>
          </a:p>
        </p:txBody>
      </p:sp>
      <p:pic>
        <p:nvPicPr>
          <p:cNvPr id="14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00" y="1"/>
            <a:ext cx="600493" cy="60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" name="Group 4"/>
          <p:cNvGrpSpPr>
            <a:grpSpLocks/>
          </p:cNvGrpSpPr>
          <p:nvPr/>
        </p:nvGrpSpPr>
        <p:grpSpPr bwMode="auto">
          <a:xfrm>
            <a:off x="4684713" y="1943100"/>
            <a:ext cx="4425950" cy="3236913"/>
            <a:chOff x="2832" y="1152"/>
            <a:chExt cx="2788" cy="2039"/>
          </a:xfrm>
        </p:grpSpPr>
        <p:pic>
          <p:nvPicPr>
            <p:cNvPr id="62" name="Picture 5" descr="eggcbpr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152"/>
              <a:ext cx="2788" cy="2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Text Box 6"/>
            <p:cNvSpPr txBox="1">
              <a:spLocks noChangeArrowheads="1"/>
            </p:cNvSpPr>
            <p:nvPr/>
          </p:nvSpPr>
          <p:spPr bwMode="auto">
            <a:xfrm>
              <a:off x="4368" y="1392"/>
              <a:ext cx="966" cy="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b="1" baseline="300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208</a:t>
              </a:r>
              <a:r>
                <a:rPr lang="de-DE" altLang="de-DE" sz="1600" b="1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Pb → </a:t>
              </a:r>
              <a:r>
                <a:rPr lang="de-DE" altLang="de-DE" sz="1600" b="1" baseline="300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207</a:t>
              </a:r>
              <a:r>
                <a:rPr lang="de-DE" altLang="de-DE" sz="1600" b="1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Pb   </a:t>
              </a:r>
            </a:p>
            <a:p>
              <a:r>
                <a:rPr lang="de-DE" altLang="de-DE" sz="16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E</a:t>
              </a:r>
              <a:r>
                <a:rPr lang="de-DE" altLang="de-DE" sz="1600" baseline="-250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lab</a:t>
              </a:r>
              <a:r>
                <a:rPr lang="de-DE" altLang="de-DE" sz="16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 = 5 MeV/u</a:t>
              </a:r>
            </a:p>
            <a:p>
              <a:endParaRPr lang="de-DE" altLang="de-DE" sz="1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4" name="Group 7"/>
          <p:cNvGrpSpPr>
            <a:grpSpLocks/>
          </p:cNvGrpSpPr>
          <p:nvPr/>
        </p:nvGrpSpPr>
        <p:grpSpPr bwMode="auto">
          <a:xfrm>
            <a:off x="4554538" y="1333500"/>
            <a:ext cx="1577975" cy="685800"/>
            <a:chOff x="2750" y="768"/>
            <a:chExt cx="994" cy="432"/>
          </a:xfrm>
        </p:grpSpPr>
        <p:sp>
          <p:nvSpPr>
            <p:cNvPr id="65" name="Line 8"/>
            <p:cNvSpPr>
              <a:spLocks noChangeShapeType="1"/>
            </p:cNvSpPr>
            <p:nvPr/>
          </p:nvSpPr>
          <p:spPr bwMode="auto">
            <a:xfrm flipH="1">
              <a:off x="2756" y="960"/>
              <a:ext cx="62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6" name="Line 9"/>
            <p:cNvSpPr>
              <a:spLocks noChangeShapeType="1"/>
            </p:cNvSpPr>
            <p:nvPr/>
          </p:nvSpPr>
          <p:spPr bwMode="auto">
            <a:xfrm flipH="1">
              <a:off x="2756" y="1056"/>
              <a:ext cx="98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7" name="Line 10"/>
            <p:cNvSpPr>
              <a:spLocks noChangeShapeType="1"/>
            </p:cNvSpPr>
            <p:nvPr/>
          </p:nvSpPr>
          <p:spPr bwMode="auto">
            <a:xfrm>
              <a:off x="2750" y="76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8" name="Line 11"/>
            <p:cNvSpPr>
              <a:spLocks noChangeShapeType="1"/>
            </p:cNvSpPr>
            <p:nvPr/>
          </p:nvSpPr>
          <p:spPr bwMode="auto">
            <a:xfrm>
              <a:off x="3380" y="76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9" name="Line 12"/>
            <p:cNvSpPr>
              <a:spLocks noChangeShapeType="1"/>
            </p:cNvSpPr>
            <p:nvPr/>
          </p:nvSpPr>
          <p:spPr bwMode="auto">
            <a:xfrm>
              <a:off x="3736" y="76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70" name="Group 13"/>
          <p:cNvGrpSpPr>
            <a:grpSpLocks/>
          </p:cNvGrpSpPr>
          <p:nvPr/>
        </p:nvGrpSpPr>
        <p:grpSpPr bwMode="auto">
          <a:xfrm rot="16200000">
            <a:off x="2257425" y="3608388"/>
            <a:ext cx="1577975" cy="685800"/>
            <a:chOff x="2750" y="768"/>
            <a:chExt cx="994" cy="432"/>
          </a:xfrm>
        </p:grpSpPr>
        <p:sp>
          <p:nvSpPr>
            <p:cNvPr id="71" name="Line 14"/>
            <p:cNvSpPr>
              <a:spLocks noChangeShapeType="1"/>
            </p:cNvSpPr>
            <p:nvPr/>
          </p:nvSpPr>
          <p:spPr bwMode="auto">
            <a:xfrm flipH="1">
              <a:off x="2756" y="960"/>
              <a:ext cx="62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" name="Line 15"/>
            <p:cNvSpPr>
              <a:spLocks noChangeShapeType="1"/>
            </p:cNvSpPr>
            <p:nvPr/>
          </p:nvSpPr>
          <p:spPr bwMode="auto">
            <a:xfrm flipH="1">
              <a:off x="2756" y="1056"/>
              <a:ext cx="98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3" name="Line 16"/>
            <p:cNvSpPr>
              <a:spLocks noChangeShapeType="1"/>
            </p:cNvSpPr>
            <p:nvPr/>
          </p:nvSpPr>
          <p:spPr bwMode="auto">
            <a:xfrm>
              <a:off x="2750" y="76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4" name="Line 17"/>
            <p:cNvSpPr>
              <a:spLocks noChangeShapeType="1"/>
            </p:cNvSpPr>
            <p:nvPr/>
          </p:nvSpPr>
          <p:spPr bwMode="auto">
            <a:xfrm>
              <a:off x="3380" y="76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5" name="Line 18"/>
            <p:cNvSpPr>
              <a:spLocks noChangeShapeType="1"/>
            </p:cNvSpPr>
            <p:nvPr/>
          </p:nvSpPr>
          <p:spPr bwMode="auto">
            <a:xfrm>
              <a:off x="3736" y="768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76" name="Text Box 19"/>
          <p:cNvSpPr txBox="1">
            <a:spLocks noChangeArrowheads="1"/>
          </p:cNvSpPr>
          <p:nvPr/>
        </p:nvSpPr>
        <p:spPr bwMode="auto">
          <a:xfrm>
            <a:off x="7724775" y="1714500"/>
            <a:ext cx="1106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-spectrum</a:t>
            </a:r>
            <a:endParaRPr lang="el-GR" altLang="de-DE" sz="1600" b="1" i="1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20"/>
          <p:cNvSpPr txBox="1">
            <a:spLocks noChangeArrowheads="1"/>
          </p:cNvSpPr>
          <p:nvPr/>
        </p:nvSpPr>
        <p:spPr bwMode="auto">
          <a:xfrm>
            <a:off x="2182813" y="2673350"/>
            <a:ext cx="1865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single-hole energies</a:t>
            </a:r>
            <a:endParaRPr lang="el-GR" altLang="de-DE" sz="1600" b="1" i="1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21"/>
          <p:cNvSpPr txBox="1">
            <a:spLocks noChangeArrowheads="1"/>
          </p:cNvSpPr>
          <p:nvPr/>
        </p:nvSpPr>
        <p:spPr bwMode="auto">
          <a:xfrm>
            <a:off x="2132013" y="4610100"/>
            <a:ext cx="5127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 p</a:t>
            </a:r>
            <a:r>
              <a: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1/2</a:t>
            </a:r>
          </a:p>
        </p:txBody>
      </p:sp>
      <p:sp>
        <p:nvSpPr>
          <p:cNvPr id="79" name="Text Box 22"/>
          <p:cNvSpPr txBox="1">
            <a:spLocks noChangeArrowheads="1"/>
          </p:cNvSpPr>
          <p:nvPr/>
        </p:nvSpPr>
        <p:spPr bwMode="auto">
          <a:xfrm>
            <a:off x="2132013" y="3573463"/>
            <a:ext cx="479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 f</a:t>
            </a:r>
            <a:r>
              <a: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5/2</a:t>
            </a:r>
          </a:p>
        </p:txBody>
      </p:sp>
      <p:sp>
        <p:nvSpPr>
          <p:cNvPr id="80" name="Text Box 23"/>
          <p:cNvSpPr txBox="1">
            <a:spLocks noChangeArrowheads="1"/>
          </p:cNvSpPr>
          <p:nvPr/>
        </p:nvSpPr>
        <p:spPr bwMode="auto">
          <a:xfrm>
            <a:off x="2132013" y="3040063"/>
            <a:ext cx="5127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 p</a:t>
            </a:r>
            <a:r>
              <a: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3/2</a:t>
            </a:r>
          </a:p>
        </p:txBody>
      </p:sp>
      <p:sp>
        <p:nvSpPr>
          <p:cNvPr id="81" name="Text Box 24"/>
          <p:cNvSpPr txBox="1">
            <a:spLocks noChangeArrowheads="1"/>
          </p:cNvSpPr>
          <p:nvPr/>
        </p:nvSpPr>
        <p:spPr bwMode="auto">
          <a:xfrm>
            <a:off x="3462338" y="3040063"/>
            <a:ext cx="750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898 keV </a:t>
            </a:r>
            <a:endParaRPr lang="de-DE" altLang="de-DE" sz="1200" b="1" baseline="-25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2" name="Text Box 25"/>
          <p:cNvSpPr txBox="1">
            <a:spLocks noChangeArrowheads="1"/>
          </p:cNvSpPr>
          <p:nvPr/>
        </p:nvSpPr>
        <p:spPr bwMode="auto">
          <a:xfrm>
            <a:off x="3465513" y="3573463"/>
            <a:ext cx="750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570 keV </a:t>
            </a:r>
            <a:endParaRPr lang="de-DE" altLang="de-DE" sz="1200" b="1" baseline="-25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3" name="Text Box 26"/>
          <p:cNvSpPr txBox="1">
            <a:spLocks noChangeArrowheads="1"/>
          </p:cNvSpPr>
          <p:nvPr/>
        </p:nvSpPr>
        <p:spPr bwMode="auto">
          <a:xfrm>
            <a:off x="3465513" y="4610100"/>
            <a:ext cx="674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0 keV </a:t>
            </a:r>
            <a:endParaRPr lang="de-DE" altLang="de-DE" sz="1200" b="1" baseline="-25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84" name="Object 27"/>
          <p:cNvGraphicFramePr>
            <a:graphicFrameLocks noChangeAspect="1"/>
          </p:cNvGraphicFramePr>
          <p:nvPr/>
        </p:nvGraphicFramePr>
        <p:xfrm>
          <a:off x="2601913" y="4991100"/>
          <a:ext cx="965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6" imgW="482400" imgH="241200" progId="Equation.3">
                  <p:embed/>
                </p:oleObj>
              </mc:Choice>
              <mc:Fallback>
                <p:oleObj name="Equation" r:id="rId6" imgW="48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913" y="4991100"/>
                        <a:ext cx="965200" cy="482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5" name="Picture 28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874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29" descr="pb-20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192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0" descr="pb-209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192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1" descr="tl-207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510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32" descr="pb-20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403350"/>
            <a:ext cx="8636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33" descr="pb-208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19250"/>
            <a:ext cx="431800" cy="43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3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-2.14979E-6 C -0.0849 -0.00531 -0.16962 -0.0104 -0.21181 0.04439 C -0.254 0.09917 -0.24619 0.28156 -0.25296 0.32895 " pathEditMode="relative" ptsTypes="aaA">
                                      <p:cBhvr>
                                        <p:cTn id="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Coulomb Excitation for </a:t>
            </a:r>
            <a:r>
              <a:rPr lang="en-US" baseline="30000" dirty="0" smtClean="0"/>
              <a:t>208</a:t>
            </a:r>
            <a:r>
              <a:rPr lang="en-US" dirty="0" smtClean="0"/>
              <a:t>Pb on </a:t>
            </a:r>
            <a:r>
              <a:rPr lang="en-US" baseline="30000" dirty="0" smtClean="0"/>
              <a:t>208</a:t>
            </a:r>
            <a:r>
              <a:rPr lang="en-US" dirty="0" smtClean="0"/>
              <a:t>Pb at 6.2 MeV/u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612004"/>
            <a:ext cx="3313786" cy="583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1620000"/>
            <a:ext cx="4172407" cy="289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 Verbindung 3"/>
          <p:cNvCxnSpPr/>
          <p:nvPr/>
        </p:nvCxnSpPr>
        <p:spPr>
          <a:xfrm>
            <a:off x="2339999" y="3312000"/>
            <a:ext cx="122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2340000" y="5076000"/>
            <a:ext cx="122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6660232" y="2808000"/>
            <a:ext cx="133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25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Coulomb Excitation for </a:t>
            </a:r>
            <a:r>
              <a:rPr lang="en-US" baseline="30000" dirty="0" smtClean="0"/>
              <a:t>208</a:t>
            </a:r>
            <a:r>
              <a:rPr lang="en-US" dirty="0" smtClean="0"/>
              <a:t>Pb on </a:t>
            </a:r>
            <a:r>
              <a:rPr lang="en-US" baseline="30000" dirty="0" smtClean="0"/>
              <a:t>208</a:t>
            </a:r>
            <a:r>
              <a:rPr lang="en-US" dirty="0" smtClean="0"/>
              <a:t>Pb at 6.2 MeV/u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4" y="612003"/>
            <a:ext cx="4416552" cy="581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 Verbindung 3"/>
          <p:cNvCxnSpPr/>
          <p:nvPr/>
        </p:nvCxnSpPr>
        <p:spPr>
          <a:xfrm>
            <a:off x="3563888" y="3780000"/>
            <a:ext cx="5760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12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Coulomb and Nuclear Excitation for </a:t>
            </a:r>
            <a:r>
              <a:rPr lang="en-US" baseline="30000" dirty="0" smtClean="0"/>
              <a:t>208</a:t>
            </a:r>
            <a:r>
              <a:rPr lang="en-US" dirty="0" smtClean="0"/>
              <a:t>Pb on </a:t>
            </a:r>
            <a:r>
              <a:rPr lang="en-US" baseline="30000" dirty="0" smtClean="0"/>
              <a:t>206</a:t>
            </a:r>
            <a:r>
              <a:rPr lang="en-US" dirty="0" smtClean="0"/>
              <a:t>Pb at 6.2 MeV/u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12003"/>
            <a:ext cx="4507078" cy="590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0" y="1260000"/>
            <a:ext cx="2899562" cy="206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868144" y="980728"/>
            <a:ext cx="2266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particle-</a:t>
            </a:r>
            <a:r>
              <a:rPr lang="el-GR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γ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angular correlation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788024" y="5569495"/>
            <a:ext cx="2156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analysis with Ptolemy code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400000" y="3420000"/>
            <a:ext cx="29995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en-US" sz="1000" dirty="0" smtClean="0">
                <a:solidFill>
                  <a:srgbClr val="FF0000"/>
                </a:solidFill>
              </a:rPr>
              <a:t> </a:t>
            </a:r>
            <a:r>
              <a:rPr lang="en-US" sz="1000" dirty="0" smtClean="0">
                <a:solidFill>
                  <a:srgbClr val="0000CC"/>
                </a:solidFill>
              </a:rPr>
              <a:t>g(2</a:t>
            </a:r>
            <a:r>
              <a:rPr lang="en-US" sz="1000" baseline="30000" dirty="0" smtClean="0">
                <a:solidFill>
                  <a:srgbClr val="0000CC"/>
                </a:solidFill>
              </a:rPr>
              <a:t>+</a:t>
            </a:r>
            <a:r>
              <a:rPr lang="en-US" sz="1000" dirty="0" smtClean="0">
                <a:solidFill>
                  <a:srgbClr val="0000CC"/>
                </a:solidFill>
              </a:rPr>
              <a:t>) = 0   →   unperturbed p-</a:t>
            </a:r>
            <a:r>
              <a:rPr lang="el-GR" sz="1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γ</a:t>
            </a:r>
            <a:r>
              <a:rPr lang="de-DE" sz="1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1000" dirty="0" smtClean="0">
                <a:solidFill>
                  <a:srgbClr val="0000CC"/>
                </a:solidFill>
              </a:rPr>
              <a:t>angular correlation</a:t>
            </a:r>
            <a:endParaRPr lang="en-US" sz="1000" dirty="0">
              <a:solidFill>
                <a:srgbClr val="0000C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152000" y="3420000"/>
            <a:ext cx="1861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electromagnetic excitation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059832" y="3420000"/>
            <a:ext cx="1289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nuclear excitation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3013407" y="3528000"/>
            <a:ext cx="23212" cy="1044000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5040000" y="4320000"/>
                <a:ext cx="139954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𝑛𝑢𝑐𝑙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𝑡𝑜𝑡𝑎𝑙</m:t>
                              </m:r>
                            </m:sub>
                          </m:sSub>
                        </m:den>
                      </m:f>
                      <m:r>
                        <a:rPr lang="de-DE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=63%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00" y="4320000"/>
                <a:ext cx="1399549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81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Coulomb and Nuclear Excitation for </a:t>
            </a:r>
            <a:r>
              <a:rPr lang="en-US" baseline="30000" dirty="0" smtClean="0"/>
              <a:t>208</a:t>
            </a:r>
            <a:r>
              <a:rPr lang="en-US" dirty="0" smtClean="0"/>
              <a:t>Pb on </a:t>
            </a:r>
            <a:r>
              <a:rPr lang="en-US" baseline="30000" dirty="0" smtClean="0"/>
              <a:t>208</a:t>
            </a:r>
            <a:r>
              <a:rPr lang="en-US" dirty="0" smtClean="0"/>
              <a:t>Pb at 6.2 MeV/u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3" y="612002"/>
            <a:ext cx="4419295" cy="577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788024" y="5569495"/>
            <a:ext cx="2156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analysis with Ptolemy code</a:t>
            </a:r>
            <a:endParaRPr lang="en-US" sz="1400" dirty="0">
              <a:solidFill>
                <a:srgbClr val="0000CC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0" y="720000"/>
            <a:ext cx="3222346" cy="442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4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Coulomb and Nuclear Excitation for </a:t>
            </a:r>
            <a:r>
              <a:rPr lang="en-US" baseline="30000" dirty="0" smtClean="0"/>
              <a:t>208</a:t>
            </a:r>
            <a:r>
              <a:rPr lang="en-US" dirty="0" smtClean="0"/>
              <a:t>Pb on </a:t>
            </a:r>
            <a:r>
              <a:rPr lang="en-US" baseline="30000" dirty="0" smtClean="0"/>
              <a:t>208</a:t>
            </a:r>
            <a:r>
              <a:rPr lang="en-US" dirty="0" smtClean="0"/>
              <a:t>Pb at 6.2 MeV/u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4" y="612002"/>
            <a:ext cx="8062265" cy="584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020000" y="6228000"/>
            <a:ext cx="2156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analysis with Ptolemy code</a:t>
            </a:r>
            <a:endParaRPr lang="en-US" sz="1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Splitting of the 2-Phonon States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321425" cy="450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83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single-particle energies</a:t>
            </a:r>
            <a:endParaRPr lang="en-US" dirty="0"/>
          </a:p>
        </p:txBody>
      </p:sp>
      <p:pic>
        <p:nvPicPr>
          <p:cNvPr id="14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00" y="1"/>
            <a:ext cx="600493" cy="60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" name="Group 3"/>
          <p:cNvGrpSpPr>
            <a:grpSpLocks/>
          </p:cNvGrpSpPr>
          <p:nvPr/>
        </p:nvGrpSpPr>
        <p:grpSpPr bwMode="auto">
          <a:xfrm>
            <a:off x="4360863" y="2022475"/>
            <a:ext cx="4735512" cy="3375025"/>
            <a:chOff x="2592" y="1186"/>
            <a:chExt cx="2983" cy="2126"/>
          </a:xfrm>
        </p:grpSpPr>
        <p:pic>
          <p:nvPicPr>
            <p:cNvPr id="35" name="Picture 4" descr="pegg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186"/>
              <a:ext cx="2983" cy="2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4246" y="1392"/>
              <a:ext cx="938" cy="5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600" b="1" baseline="300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208</a:t>
              </a:r>
              <a:r>
                <a:rPr lang="de-DE" altLang="de-DE" sz="1600" b="1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Pb → </a:t>
              </a:r>
              <a:r>
                <a:rPr lang="de-DE" altLang="de-DE" sz="1600" b="1" baseline="300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209</a:t>
              </a:r>
              <a:r>
                <a:rPr lang="de-DE" altLang="de-DE" sz="1600" b="1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Bi   </a:t>
              </a:r>
            </a:p>
            <a:p>
              <a:r>
                <a:rPr lang="de-DE" altLang="de-DE" sz="16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E</a:t>
              </a:r>
              <a:r>
                <a:rPr lang="de-DE" altLang="de-DE" sz="1600" baseline="-250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lab</a:t>
              </a:r>
              <a:r>
                <a:rPr lang="de-DE" altLang="de-DE" sz="1600">
                  <a:solidFill>
                    <a:srgbClr val="0000FF"/>
                  </a:solidFill>
                  <a:latin typeface="Times New Roman" pitchFamily="18" charset="0"/>
                  <a:cs typeface="Arial" charset="0"/>
                </a:rPr>
                <a:t> = 5 MeV/u</a:t>
              </a:r>
            </a:p>
            <a:p>
              <a:endParaRPr lang="de-DE" altLang="de-DE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6"/>
            <p:cNvSpPr>
              <a:spLocks noChangeArrowheads="1"/>
            </p:cNvSpPr>
            <p:nvPr/>
          </p:nvSpPr>
          <p:spPr bwMode="auto">
            <a:xfrm>
              <a:off x="4080" y="1344"/>
              <a:ext cx="192" cy="2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Rectangle 7"/>
            <p:cNvSpPr>
              <a:spLocks noChangeArrowheads="1"/>
            </p:cNvSpPr>
            <p:nvPr/>
          </p:nvSpPr>
          <p:spPr bwMode="auto">
            <a:xfrm>
              <a:off x="3648" y="2112"/>
              <a:ext cx="144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9" name="Rectangle 8"/>
            <p:cNvSpPr>
              <a:spLocks noChangeArrowheads="1"/>
            </p:cNvSpPr>
            <p:nvPr/>
          </p:nvSpPr>
          <p:spPr bwMode="auto">
            <a:xfrm>
              <a:off x="3504" y="1872"/>
              <a:ext cx="144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auto">
            <a:xfrm>
              <a:off x="4176" y="2160"/>
              <a:ext cx="192" cy="33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1" name="Group 10"/>
          <p:cNvGrpSpPr>
            <a:grpSpLocks/>
          </p:cNvGrpSpPr>
          <p:nvPr/>
        </p:nvGrpSpPr>
        <p:grpSpPr bwMode="auto">
          <a:xfrm>
            <a:off x="4433888" y="1358900"/>
            <a:ext cx="2422525" cy="685800"/>
            <a:chOff x="2638" y="2947"/>
            <a:chExt cx="1526" cy="432"/>
          </a:xfrm>
        </p:grpSpPr>
        <p:sp>
          <p:nvSpPr>
            <p:cNvPr id="42" name="Line 11"/>
            <p:cNvSpPr>
              <a:spLocks noChangeShapeType="1"/>
            </p:cNvSpPr>
            <p:nvPr/>
          </p:nvSpPr>
          <p:spPr bwMode="auto">
            <a:xfrm flipH="1">
              <a:off x="2638" y="3120"/>
              <a:ext cx="85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3" name="Line 12"/>
            <p:cNvSpPr>
              <a:spLocks noChangeShapeType="1"/>
            </p:cNvSpPr>
            <p:nvPr/>
          </p:nvSpPr>
          <p:spPr bwMode="auto">
            <a:xfrm flipH="1">
              <a:off x="2638" y="3216"/>
              <a:ext cx="1526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4" name="Line 13"/>
            <p:cNvSpPr>
              <a:spLocks noChangeShapeType="1"/>
            </p:cNvSpPr>
            <p:nvPr/>
          </p:nvSpPr>
          <p:spPr bwMode="auto">
            <a:xfrm>
              <a:off x="2638" y="2947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5" name="Line 14"/>
            <p:cNvSpPr>
              <a:spLocks noChangeShapeType="1"/>
            </p:cNvSpPr>
            <p:nvPr/>
          </p:nvSpPr>
          <p:spPr bwMode="auto">
            <a:xfrm>
              <a:off x="4164" y="2947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6" name="Line 15"/>
            <p:cNvSpPr>
              <a:spLocks noChangeShapeType="1"/>
            </p:cNvSpPr>
            <p:nvPr/>
          </p:nvSpPr>
          <p:spPr bwMode="auto">
            <a:xfrm>
              <a:off x="3488" y="2947"/>
              <a:ext cx="0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47" name="Group 16"/>
          <p:cNvGrpSpPr>
            <a:grpSpLocks/>
          </p:cNvGrpSpPr>
          <p:nvPr/>
        </p:nvGrpSpPr>
        <p:grpSpPr bwMode="auto">
          <a:xfrm>
            <a:off x="2008188" y="2455863"/>
            <a:ext cx="1895475" cy="2682875"/>
            <a:chOff x="1110" y="1459"/>
            <a:chExt cx="1194" cy="1690"/>
          </a:xfrm>
        </p:grpSpPr>
        <p:grpSp>
          <p:nvGrpSpPr>
            <p:cNvPr id="48" name="Group 17"/>
            <p:cNvGrpSpPr>
              <a:grpSpLocks/>
            </p:cNvGrpSpPr>
            <p:nvPr/>
          </p:nvGrpSpPr>
          <p:grpSpPr bwMode="auto">
            <a:xfrm rot="16200000">
              <a:off x="845" y="2093"/>
              <a:ext cx="1526" cy="432"/>
              <a:chOff x="2638" y="2947"/>
              <a:chExt cx="1526" cy="432"/>
            </a:xfrm>
          </p:grpSpPr>
          <p:sp>
            <p:nvSpPr>
              <p:cNvPr id="55" name="Line 18"/>
              <p:cNvSpPr>
                <a:spLocks noChangeShapeType="1"/>
              </p:cNvSpPr>
              <p:nvPr/>
            </p:nvSpPr>
            <p:spPr bwMode="auto">
              <a:xfrm flipH="1">
                <a:off x="2638" y="3120"/>
                <a:ext cx="850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" name="Line 19"/>
              <p:cNvSpPr>
                <a:spLocks noChangeShapeType="1"/>
              </p:cNvSpPr>
              <p:nvPr/>
            </p:nvSpPr>
            <p:spPr bwMode="auto">
              <a:xfrm flipH="1">
                <a:off x="2638" y="3216"/>
                <a:ext cx="1526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7" name="Line 20"/>
              <p:cNvSpPr>
                <a:spLocks noChangeShapeType="1"/>
              </p:cNvSpPr>
              <p:nvPr/>
            </p:nvSpPr>
            <p:spPr bwMode="auto">
              <a:xfrm>
                <a:off x="2638" y="2947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8" name="Line 21"/>
              <p:cNvSpPr>
                <a:spLocks noChangeShapeType="1"/>
              </p:cNvSpPr>
              <p:nvPr/>
            </p:nvSpPr>
            <p:spPr bwMode="auto">
              <a:xfrm>
                <a:off x="4164" y="2947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9" name="Line 22"/>
              <p:cNvSpPr>
                <a:spLocks noChangeShapeType="1"/>
              </p:cNvSpPr>
              <p:nvPr/>
            </p:nvSpPr>
            <p:spPr bwMode="auto">
              <a:xfrm>
                <a:off x="3488" y="2947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9" name="Text Box 23"/>
            <p:cNvSpPr txBox="1">
              <a:spLocks noChangeArrowheads="1"/>
            </p:cNvSpPr>
            <p:nvPr/>
          </p:nvSpPr>
          <p:spPr bwMode="auto">
            <a:xfrm>
              <a:off x="1110" y="2976"/>
              <a:ext cx="32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1 h</a:t>
              </a:r>
              <a:r>
                <a:rPr lang="de-DE" altLang="de-DE" sz="1200" b="1" baseline="-250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9/2</a:t>
              </a:r>
            </a:p>
          </p:txBody>
        </p:sp>
        <p:sp>
          <p:nvSpPr>
            <p:cNvPr id="50" name="Text Box 24"/>
            <p:cNvSpPr txBox="1">
              <a:spLocks noChangeArrowheads="1"/>
            </p:cNvSpPr>
            <p:nvPr/>
          </p:nvSpPr>
          <p:spPr bwMode="auto">
            <a:xfrm>
              <a:off x="1110" y="2131"/>
              <a:ext cx="30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2 f</a:t>
              </a:r>
              <a:r>
                <a:rPr lang="de-DE" altLang="de-DE" sz="1200" b="1" baseline="-250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7/2</a:t>
              </a:r>
            </a:p>
          </p:txBody>
        </p:sp>
        <p:sp>
          <p:nvSpPr>
            <p:cNvPr id="51" name="Text Box 25"/>
            <p:cNvSpPr txBox="1">
              <a:spLocks noChangeArrowheads="1"/>
            </p:cNvSpPr>
            <p:nvPr/>
          </p:nvSpPr>
          <p:spPr bwMode="auto">
            <a:xfrm>
              <a:off x="1111" y="1459"/>
              <a:ext cx="32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1 i</a:t>
              </a:r>
              <a:r>
                <a:rPr lang="de-DE" altLang="de-DE" sz="1200" b="1" baseline="-25000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13/2</a:t>
              </a:r>
            </a:p>
          </p:txBody>
        </p:sp>
        <p:sp>
          <p:nvSpPr>
            <p:cNvPr id="52" name="Text Box 26"/>
            <p:cNvSpPr txBox="1">
              <a:spLocks noChangeArrowheads="1"/>
            </p:cNvSpPr>
            <p:nvPr/>
          </p:nvSpPr>
          <p:spPr bwMode="auto">
            <a:xfrm>
              <a:off x="1807" y="1459"/>
              <a:ext cx="49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1609 keV</a:t>
              </a:r>
              <a:endPara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3" name="Text Box 27"/>
            <p:cNvSpPr txBox="1">
              <a:spLocks noChangeArrowheads="1"/>
            </p:cNvSpPr>
            <p:nvPr/>
          </p:nvSpPr>
          <p:spPr bwMode="auto">
            <a:xfrm>
              <a:off x="1807" y="2131"/>
              <a:ext cx="47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896 keV</a:t>
              </a:r>
              <a:endPara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4" name="Text Box 28"/>
            <p:cNvSpPr txBox="1">
              <a:spLocks noChangeArrowheads="1"/>
            </p:cNvSpPr>
            <p:nvPr/>
          </p:nvSpPr>
          <p:spPr bwMode="auto">
            <a:xfrm>
              <a:off x="1807" y="2976"/>
              <a:ext cx="44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200" b="1">
                  <a:solidFill>
                    <a:srgbClr val="000000"/>
                  </a:solidFill>
                  <a:latin typeface="Times New Roman" pitchFamily="18" charset="0"/>
                  <a:cs typeface="Arial" charset="0"/>
                </a:rPr>
                <a:t>    0 keV</a:t>
              </a:r>
              <a:endPara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60" name="Text Box 29"/>
          <p:cNvSpPr txBox="1">
            <a:spLocks noChangeArrowheads="1"/>
          </p:cNvSpPr>
          <p:nvPr/>
        </p:nvSpPr>
        <p:spPr bwMode="auto">
          <a:xfrm>
            <a:off x="7781925" y="1739900"/>
            <a:ext cx="1106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de-DE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de-DE" altLang="de-DE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-spectrum</a:t>
            </a:r>
            <a:endParaRPr lang="el-GR" altLang="de-DE" sz="1600" b="1" i="1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 Box 30"/>
          <p:cNvSpPr txBox="1">
            <a:spLocks noChangeArrowheads="1"/>
          </p:cNvSpPr>
          <p:nvPr/>
        </p:nvSpPr>
        <p:spPr bwMode="auto">
          <a:xfrm>
            <a:off x="1916113" y="1968500"/>
            <a:ext cx="21383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single-particle energies</a:t>
            </a:r>
            <a:endParaRPr lang="el-GR" altLang="de-DE" sz="1600" b="1" i="1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" name="Object 31"/>
          <p:cNvGraphicFramePr>
            <a:graphicFrameLocks noChangeAspect="1"/>
          </p:cNvGraphicFramePr>
          <p:nvPr/>
        </p:nvGraphicFramePr>
        <p:xfrm>
          <a:off x="2379663" y="5168900"/>
          <a:ext cx="91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6" imgW="457200" imgH="241200" progId="Equation.3">
                  <p:embed/>
                </p:oleObj>
              </mc:Choice>
              <mc:Fallback>
                <p:oleObj name="Equation" r:id="rId6" imgW="457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5168900"/>
                        <a:ext cx="914400" cy="482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" name="Picture 33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874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34" descr="pb-207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192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35" descr="pb-209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192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6" descr="tl-207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51050"/>
            <a:ext cx="431800" cy="431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3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47713"/>
            <a:ext cx="8636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38" descr="pb-208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19250"/>
            <a:ext cx="431800" cy="43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14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0232 C -0.10677 -0.02292 -0.21337 -0.04352 -0.26441 0.00717 C -0.31545 0.05833 -0.29965 0.25555 -0.3066 0.30555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single-particle energies</a:t>
            </a:r>
            <a:endParaRPr lang="en-US" dirty="0"/>
          </a:p>
        </p:txBody>
      </p:sp>
      <p:pic>
        <p:nvPicPr>
          <p:cNvPr id="14" name="Picture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000" y="1"/>
            <a:ext cx="600493" cy="60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shell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982663"/>
            <a:ext cx="5392737" cy="532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4427538" y="18399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b="1" baseline="30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209</a:t>
            </a:r>
            <a:r>
              <a:rPr lang="en-US" altLang="de-DE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Pb</a:t>
            </a:r>
            <a:endParaRPr lang="de-DE" altLang="de-DE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34925" y="184626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b="1" baseline="30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209</a:t>
            </a:r>
            <a:r>
              <a:rPr lang="en-US" altLang="de-DE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Bi</a:t>
            </a:r>
            <a:endParaRPr lang="de-DE" altLang="de-DE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498975" y="41433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b="1" baseline="30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207</a:t>
            </a:r>
            <a:r>
              <a:rPr lang="en-US" altLang="de-DE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Pb</a:t>
            </a:r>
            <a:endParaRPr lang="de-DE" altLang="de-DE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34925" y="4143375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b="1" baseline="30000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207</a:t>
            </a:r>
            <a:r>
              <a:rPr lang="en-US" altLang="de-DE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Tl</a:t>
            </a:r>
            <a:endParaRPr lang="de-DE" altLang="de-DE" b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3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557382"/>
              </p:ext>
            </p:extLst>
          </p:nvPr>
        </p:nvGraphicFramePr>
        <p:xfrm>
          <a:off x="5446713" y="3212976"/>
          <a:ext cx="2116137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Equation" r:id="rId6" imgW="2120760" imgH="241200" progId="Equation.3">
                  <p:embed/>
                </p:oleObj>
              </mc:Choice>
              <mc:Fallback>
                <p:oleObj name="Equation" r:id="rId6" imgW="2120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713" y="3212976"/>
                        <a:ext cx="2116137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811709"/>
              </p:ext>
            </p:extLst>
          </p:nvPr>
        </p:nvGraphicFramePr>
        <p:xfrm>
          <a:off x="5446713" y="3501901"/>
          <a:ext cx="21780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Equation" r:id="rId8" imgW="2184120" imgH="241200" progId="Equation.3">
                  <p:embed/>
                </p:oleObj>
              </mc:Choice>
              <mc:Fallback>
                <p:oleObj name="Equation" r:id="rId8" imgW="2184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713" y="3501901"/>
                        <a:ext cx="21780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5410200" y="2792413"/>
            <a:ext cx="1900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400" b="1" i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energy of shell closure:</a:t>
            </a:r>
            <a:endParaRPr lang="de-DE" altLang="de-DE" sz="1400" b="1" i="1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4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393369"/>
              </p:ext>
            </p:extLst>
          </p:nvPr>
        </p:nvGraphicFramePr>
        <p:xfrm>
          <a:off x="5440363" y="3752726"/>
          <a:ext cx="36607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Equation" r:id="rId10" imgW="3670200" imgH="457200" progId="Equation.3">
                  <p:embed/>
                </p:oleObj>
              </mc:Choice>
              <mc:Fallback>
                <p:oleObj name="Equation" r:id="rId10" imgW="3670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3" y="3752726"/>
                        <a:ext cx="36607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018765"/>
              </p:ext>
            </p:extLst>
          </p:nvPr>
        </p:nvGraphicFramePr>
        <p:xfrm>
          <a:off x="5441950" y="4483769"/>
          <a:ext cx="2039938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Equation" r:id="rId12" imgW="2044440" imgH="241200" progId="Equation.3">
                  <p:embed/>
                </p:oleObj>
              </mc:Choice>
              <mc:Fallback>
                <p:oleObj name="Equation" r:id="rId12" imgW="2044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950" y="4483769"/>
                        <a:ext cx="2039938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924978"/>
              </p:ext>
            </p:extLst>
          </p:nvPr>
        </p:nvGraphicFramePr>
        <p:xfrm>
          <a:off x="5446713" y="4772694"/>
          <a:ext cx="21145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6" name="Equation" r:id="rId14" imgW="2120760" imgH="241200" progId="Equation.3">
                  <p:embed/>
                </p:oleObj>
              </mc:Choice>
              <mc:Fallback>
                <p:oleObj name="Equation" r:id="rId14" imgW="2120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713" y="4772694"/>
                        <a:ext cx="21145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262277"/>
              </p:ext>
            </p:extLst>
          </p:nvPr>
        </p:nvGraphicFramePr>
        <p:xfrm>
          <a:off x="5434013" y="5060032"/>
          <a:ext cx="35210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Equation" r:id="rId16" imgW="3530520" imgH="457200" progId="Equation.3">
                  <p:embed/>
                </p:oleObj>
              </mc:Choice>
              <mc:Fallback>
                <p:oleObj name="Equation" r:id="rId16" imgW="3530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13" y="5060032"/>
                        <a:ext cx="35210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Line 16"/>
          <p:cNvSpPr>
            <a:spLocks noChangeShapeType="1"/>
          </p:cNvSpPr>
          <p:nvPr/>
        </p:nvSpPr>
        <p:spPr bwMode="auto">
          <a:xfrm rot="16200000" flipH="1">
            <a:off x="1516856" y="2334419"/>
            <a:ext cx="2809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" name="Line 17"/>
          <p:cNvSpPr>
            <a:spLocks noChangeShapeType="1"/>
          </p:cNvSpPr>
          <p:nvPr/>
        </p:nvSpPr>
        <p:spPr bwMode="auto">
          <a:xfrm rot="16200000" flipH="1">
            <a:off x="1557337" y="2224088"/>
            <a:ext cx="5048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" name="Line 18"/>
          <p:cNvSpPr>
            <a:spLocks noChangeShapeType="1"/>
          </p:cNvSpPr>
          <p:nvPr/>
        </p:nvSpPr>
        <p:spPr bwMode="auto">
          <a:xfrm rot="16200000">
            <a:off x="1725613" y="21336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9" name="Line 19"/>
          <p:cNvSpPr>
            <a:spLocks noChangeShapeType="1"/>
          </p:cNvSpPr>
          <p:nvPr/>
        </p:nvSpPr>
        <p:spPr bwMode="auto">
          <a:xfrm rot="16200000">
            <a:off x="1725613" y="1628775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0" name="Line 20"/>
          <p:cNvSpPr>
            <a:spLocks noChangeShapeType="1"/>
          </p:cNvSpPr>
          <p:nvPr/>
        </p:nvSpPr>
        <p:spPr bwMode="auto">
          <a:xfrm rot="16200000">
            <a:off x="1725613" y="1852613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838200" y="2330450"/>
            <a:ext cx="512763" cy="2746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 h</a:t>
            </a:r>
            <a:r>
              <a: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9/2</a:t>
            </a:r>
          </a:p>
        </p:txBody>
      </p:sp>
      <p:sp>
        <p:nvSpPr>
          <p:cNvPr id="52" name="Text Box 22"/>
          <p:cNvSpPr txBox="1">
            <a:spLocks noChangeArrowheads="1"/>
          </p:cNvSpPr>
          <p:nvPr/>
        </p:nvSpPr>
        <p:spPr bwMode="auto">
          <a:xfrm>
            <a:off x="847725" y="2071688"/>
            <a:ext cx="479425" cy="2746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 f</a:t>
            </a:r>
            <a:r>
              <a: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7/2</a:t>
            </a:r>
          </a:p>
        </p:txBody>
      </p:sp>
      <p:sp>
        <p:nvSpPr>
          <p:cNvPr id="53" name="Text Box 23"/>
          <p:cNvSpPr txBox="1">
            <a:spLocks noChangeArrowheads="1"/>
          </p:cNvSpPr>
          <p:nvPr/>
        </p:nvSpPr>
        <p:spPr bwMode="auto">
          <a:xfrm>
            <a:off x="779463" y="1836738"/>
            <a:ext cx="522287" cy="2746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 i</a:t>
            </a:r>
            <a:r>
              <a:rPr lang="de-DE" altLang="de-DE" sz="1200" b="1" baseline="-250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13/2</a:t>
            </a:r>
          </a:p>
        </p:txBody>
      </p:sp>
      <p:sp>
        <p:nvSpPr>
          <p:cNvPr id="54" name="Text Box 24"/>
          <p:cNvSpPr txBox="1">
            <a:spLocks noChangeArrowheads="1"/>
          </p:cNvSpPr>
          <p:nvPr/>
        </p:nvSpPr>
        <p:spPr bwMode="auto">
          <a:xfrm>
            <a:off x="2130425" y="1858963"/>
            <a:ext cx="604838" cy="1825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1609 keV</a:t>
            </a:r>
            <a:endParaRPr lang="de-DE" altLang="de-DE" sz="1200" b="1" baseline="-25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5" name="Text Box 25"/>
          <p:cNvSpPr txBox="1">
            <a:spLocks noChangeArrowheads="1"/>
          </p:cNvSpPr>
          <p:nvPr/>
        </p:nvSpPr>
        <p:spPr bwMode="auto">
          <a:xfrm>
            <a:off x="2114550" y="2087563"/>
            <a:ext cx="566738" cy="1825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896 keV</a:t>
            </a:r>
            <a:endParaRPr lang="de-DE" altLang="de-DE" sz="1200" b="1" baseline="-25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6" name="Text Box 26"/>
          <p:cNvSpPr txBox="1">
            <a:spLocks noChangeArrowheads="1"/>
          </p:cNvSpPr>
          <p:nvPr/>
        </p:nvSpPr>
        <p:spPr bwMode="auto">
          <a:xfrm>
            <a:off x="2114550" y="2376488"/>
            <a:ext cx="528638" cy="1825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   0 keV</a:t>
            </a:r>
            <a:endParaRPr lang="de-DE" altLang="de-DE" sz="1200" b="1" baseline="-25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2808000" y="900000"/>
            <a:ext cx="1335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600" b="1" i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particle states</a:t>
            </a:r>
            <a:endParaRPr lang="en-US" altLang="de-DE" sz="1600" b="1" i="1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2938436" y="5011738"/>
            <a:ext cx="10711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600" b="1" i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hole states</a:t>
            </a:r>
            <a:endParaRPr lang="en-US" altLang="de-DE" sz="1600" b="1" i="1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9" name="Text Box 29"/>
          <p:cNvSpPr txBox="1">
            <a:spLocks noChangeArrowheads="1"/>
          </p:cNvSpPr>
          <p:nvPr/>
        </p:nvSpPr>
        <p:spPr bwMode="auto">
          <a:xfrm>
            <a:off x="1295400" y="5286375"/>
            <a:ext cx="8953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b="1" i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protons</a:t>
            </a:r>
            <a:endParaRPr lang="en-US" altLang="de-DE" b="1" i="1" dirty="0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0" name="Oval 30"/>
          <p:cNvSpPr>
            <a:spLocks noChangeAspect="1" noChangeArrowheads="1"/>
          </p:cNvSpPr>
          <p:nvPr/>
        </p:nvSpPr>
        <p:spPr bwMode="auto">
          <a:xfrm>
            <a:off x="1403350" y="1924050"/>
            <a:ext cx="90488" cy="9048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1" name="Oval 31"/>
          <p:cNvSpPr>
            <a:spLocks noChangeAspect="1" noChangeArrowheads="1"/>
          </p:cNvSpPr>
          <p:nvPr/>
        </p:nvSpPr>
        <p:spPr bwMode="auto">
          <a:xfrm>
            <a:off x="1403350" y="2430463"/>
            <a:ext cx="90488" cy="90487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" name="Line 32"/>
          <p:cNvSpPr>
            <a:spLocks noChangeShapeType="1"/>
          </p:cNvSpPr>
          <p:nvPr/>
        </p:nvSpPr>
        <p:spPr bwMode="auto">
          <a:xfrm>
            <a:off x="2057400" y="3062288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3" name="Line 33"/>
          <p:cNvSpPr>
            <a:spLocks noChangeShapeType="1"/>
          </p:cNvSpPr>
          <p:nvPr/>
        </p:nvSpPr>
        <p:spPr bwMode="auto">
          <a:xfrm>
            <a:off x="3838575" y="3062288"/>
            <a:ext cx="1524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4" name="Oval 34"/>
          <p:cNvSpPr>
            <a:spLocks noChangeAspect="1" noChangeArrowheads="1"/>
          </p:cNvSpPr>
          <p:nvPr/>
        </p:nvSpPr>
        <p:spPr bwMode="auto">
          <a:xfrm>
            <a:off x="1406525" y="2152650"/>
            <a:ext cx="90488" cy="9048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" name="Text Box 35"/>
          <p:cNvSpPr txBox="1">
            <a:spLocks noChangeArrowheads="1"/>
          </p:cNvSpPr>
          <p:nvPr/>
        </p:nvSpPr>
        <p:spPr bwMode="auto">
          <a:xfrm>
            <a:off x="2952000" y="5286375"/>
            <a:ext cx="10223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b="1" i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neutrons</a:t>
            </a:r>
            <a:endParaRPr lang="en-US" altLang="de-DE" b="1" i="1" dirty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6" name="Oval 36"/>
          <p:cNvSpPr>
            <a:spLocks noChangeAspect="1" noChangeArrowheads="1"/>
          </p:cNvSpPr>
          <p:nvPr/>
        </p:nvSpPr>
        <p:spPr bwMode="auto">
          <a:xfrm>
            <a:off x="3130550" y="3579813"/>
            <a:ext cx="90488" cy="90487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7" name="Oval 37"/>
          <p:cNvSpPr>
            <a:spLocks noChangeAspect="1" noChangeArrowheads="1"/>
          </p:cNvSpPr>
          <p:nvPr/>
        </p:nvSpPr>
        <p:spPr bwMode="auto">
          <a:xfrm>
            <a:off x="3130550" y="3767138"/>
            <a:ext cx="90488" cy="9048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8" name="Oval 38"/>
          <p:cNvSpPr>
            <a:spLocks noChangeAspect="1" noChangeArrowheads="1"/>
          </p:cNvSpPr>
          <p:nvPr/>
        </p:nvSpPr>
        <p:spPr bwMode="auto">
          <a:xfrm>
            <a:off x="3132138" y="3868738"/>
            <a:ext cx="90487" cy="9048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9" name="Line 39"/>
          <p:cNvSpPr>
            <a:spLocks noChangeShapeType="1"/>
          </p:cNvSpPr>
          <p:nvPr/>
        </p:nvSpPr>
        <p:spPr bwMode="auto">
          <a:xfrm rot="16200000">
            <a:off x="3253582" y="3715544"/>
            <a:ext cx="188912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0" name="Line 40"/>
          <p:cNvSpPr>
            <a:spLocks noChangeShapeType="1"/>
          </p:cNvSpPr>
          <p:nvPr/>
        </p:nvSpPr>
        <p:spPr bwMode="auto">
          <a:xfrm rot="5400000" flipH="1">
            <a:off x="3409950" y="3779838"/>
            <a:ext cx="30797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" name="Rectangle 41"/>
          <p:cNvSpPr>
            <a:spLocks noChangeArrowheads="1"/>
          </p:cNvSpPr>
          <p:nvPr/>
        </p:nvSpPr>
        <p:spPr bwMode="auto">
          <a:xfrm>
            <a:off x="864000" y="1224000"/>
            <a:ext cx="1872000" cy="442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" name="Object 42"/>
          <p:cNvGraphicFramePr>
            <a:graphicFrameLocks noChangeAspect="1"/>
          </p:cNvGraphicFramePr>
          <p:nvPr/>
        </p:nvGraphicFramePr>
        <p:xfrm>
          <a:off x="2209800" y="2833688"/>
          <a:ext cx="965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Equation" r:id="rId18" imgW="482400" imgH="241200" progId="Equation.3">
                  <p:embed/>
                </p:oleObj>
              </mc:Choice>
              <mc:Fallback>
                <p:oleObj name="Equation" r:id="rId18" imgW="48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833688"/>
                        <a:ext cx="965200" cy="4826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02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1" grpId="0"/>
      <p:bldP spid="59" grpId="0" animBg="1"/>
      <p:bldP spid="10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Octupole</a:t>
            </a:r>
            <a:r>
              <a:rPr lang="en-US" dirty="0" smtClean="0"/>
              <a:t> Vibrational States in the Lead Region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720000"/>
            <a:ext cx="4301836" cy="261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>
            <a:off x="7092000" y="1008000"/>
            <a:ext cx="0" cy="1764000"/>
          </a:xfrm>
          <a:prstGeom prst="straightConnector1">
            <a:avLst/>
          </a:prstGeom>
          <a:ln w="19050">
            <a:solidFill>
              <a:srgbClr val="0000CC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6840000" y="1656000"/>
                <a:ext cx="540716" cy="3497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ℏ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000" y="1656000"/>
                <a:ext cx="540716" cy="349702"/>
              </a:xfrm>
              <a:prstGeom prst="rect">
                <a:avLst/>
              </a:prstGeom>
              <a:blipFill rotWithShape="1">
                <a:blip r:embed="rId4"/>
                <a:stretch>
                  <a:fillRect l="-3371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lipse 7"/>
          <p:cNvSpPr/>
          <p:nvPr/>
        </p:nvSpPr>
        <p:spPr>
          <a:xfrm>
            <a:off x="6732000" y="2808000"/>
            <a:ext cx="612000" cy="61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60000"/>
            <a:ext cx="3359150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H:\wolle-F\web-docs\BUCH\IMAGES\octupolenew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08000" y="35280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pieren 12"/>
          <p:cNvGrpSpPr/>
          <p:nvPr/>
        </p:nvGrpSpPr>
        <p:grpSpPr>
          <a:xfrm>
            <a:off x="180000" y="612000"/>
            <a:ext cx="4386224" cy="3248863"/>
            <a:chOff x="180000" y="612000"/>
            <a:chExt cx="4386224" cy="3248863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00" y="612000"/>
              <a:ext cx="4386224" cy="3248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Gleichschenkliges Dreieck 2"/>
            <p:cNvSpPr/>
            <p:nvPr/>
          </p:nvSpPr>
          <p:spPr>
            <a:xfrm>
              <a:off x="2865600" y="836712"/>
              <a:ext cx="45719" cy="86409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Gleichschenkliges Dreieck 3"/>
            <p:cNvSpPr/>
            <p:nvPr/>
          </p:nvSpPr>
          <p:spPr>
            <a:xfrm>
              <a:off x="2887200" y="1556792"/>
              <a:ext cx="54000" cy="14401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080000" y="2988000"/>
              <a:ext cx="859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aseline="30000" dirty="0" smtClean="0">
                  <a:solidFill>
                    <a:srgbClr val="006600"/>
                  </a:solidFill>
                </a:rPr>
                <a:t>206,207,209</a:t>
              </a:r>
              <a:r>
                <a:rPr lang="en-US" sz="1200" dirty="0" smtClean="0">
                  <a:solidFill>
                    <a:srgbClr val="006600"/>
                  </a:solidFill>
                </a:rPr>
                <a:t>Pb</a:t>
              </a:r>
              <a:endParaRPr lang="en-US" sz="1200" dirty="0">
                <a:solidFill>
                  <a:srgbClr val="00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156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Octupole</a:t>
            </a:r>
            <a:r>
              <a:rPr lang="en-US" dirty="0" smtClean="0"/>
              <a:t> Vibrational States in the Lead Region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720000"/>
            <a:ext cx="4301836" cy="2611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>
            <a:off x="7092000" y="1008000"/>
            <a:ext cx="0" cy="1764000"/>
          </a:xfrm>
          <a:prstGeom prst="straightConnector1">
            <a:avLst/>
          </a:prstGeom>
          <a:ln w="19050">
            <a:solidFill>
              <a:srgbClr val="0000CC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6840000" y="1656000"/>
                <a:ext cx="540716" cy="34970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ℏ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000" y="1656000"/>
                <a:ext cx="540716" cy="349702"/>
              </a:xfrm>
              <a:prstGeom prst="rect">
                <a:avLst/>
              </a:prstGeom>
              <a:blipFill rotWithShape="1">
                <a:blip r:embed="rId4"/>
                <a:stretch>
                  <a:fillRect l="-3371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lipse 7"/>
          <p:cNvSpPr/>
          <p:nvPr/>
        </p:nvSpPr>
        <p:spPr>
          <a:xfrm>
            <a:off x="6732000" y="2808000"/>
            <a:ext cx="612000" cy="61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60000"/>
            <a:ext cx="3359150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 descr="H:\wolle-F\web-docs\BUCH\IMAGES\octupolenew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08000" y="35280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pieren 12"/>
          <p:cNvGrpSpPr/>
          <p:nvPr/>
        </p:nvGrpSpPr>
        <p:grpSpPr>
          <a:xfrm>
            <a:off x="360000" y="648000"/>
            <a:ext cx="3852862" cy="2664000"/>
            <a:chOff x="576000" y="3816000"/>
            <a:chExt cx="3852862" cy="2664000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00" y="3816000"/>
              <a:ext cx="3852862" cy="2657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hteck 14"/>
            <p:cNvSpPr/>
            <p:nvPr/>
          </p:nvSpPr>
          <p:spPr>
            <a:xfrm>
              <a:off x="2980800" y="4788000"/>
              <a:ext cx="342000" cy="169200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4014000" y="5220000"/>
              <a:ext cx="342000" cy="126000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1947600" y="5457600"/>
              <a:ext cx="342000" cy="102240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918000" y="5490000"/>
              <a:ext cx="342000" cy="990000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246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0"/>
            <a:ext cx="9180027" cy="75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Darmstadt-Heidelberg Crystal Ball extended by EUROBALL-3 Ge-detectors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201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Darmstadt-Heidelberg Crystal Ball extended by EUROBALL-3 Ge-detectors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720002"/>
            <a:ext cx="4213555" cy="327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0" y="4140000"/>
            <a:ext cx="5346497" cy="226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79512" y="2160000"/>
                <a:ext cx="1152302" cy="339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155</m:t>
                          </m:r>
                        </m:e>
                        <m:sup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60000"/>
                <a:ext cx="1152302" cy="33932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60000" y="2448000"/>
                <a:ext cx="10590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𝑅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=36 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2448000"/>
                <a:ext cx="1059008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4680000" y="3240000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Crystal Ball:     </a:t>
            </a:r>
            <a:r>
              <a:rPr lang="el-GR" dirty="0" smtClean="0">
                <a:solidFill>
                  <a:srgbClr val="0000CC"/>
                </a:solidFill>
                <a:latin typeface="Times New Roman"/>
                <a:cs typeface="Times New Roman"/>
              </a:rPr>
              <a:t>Ω</a:t>
            </a:r>
            <a:r>
              <a:rPr lang="de-DE" baseline="-25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CB</a:t>
            </a:r>
            <a:r>
              <a:rPr lang="de-DE" dirty="0" smtClean="0">
                <a:solidFill>
                  <a:srgbClr val="0000CC"/>
                </a:solidFill>
                <a:latin typeface="Times New Roman"/>
                <a:cs typeface="Times New Roman"/>
              </a:rPr>
              <a:t> = 83%     </a:t>
            </a:r>
            <a:r>
              <a:rPr lang="de-DE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P</a:t>
            </a:r>
            <a:r>
              <a:rPr lang="de-DE" baseline="-250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photopeak</a:t>
            </a:r>
            <a:r>
              <a:rPr lang="de-DE" dirty="0" smtClean="0">
                <a:solidFill>
                  <a:srgbClr val="0000CC"/>
                </a:solidFill>
                <a:latin typeface="Times New Roman"/>
                <a:cs typeface="Times New Roman"/>
              </a:rPr>
              <a:t> ≈ 53%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680000" y="3600000"/>
            <a:ext cx="451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Cluster ring:     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</a:rPr>
              <a:t>Ω</a:t>
            </a:r>
            <a:r>
              <a:rPr lang="de-DE" baseline="-25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lang="de-DE" baseline="-25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lang="de-DE" dirty="0" smtClean="0">
                <a:solidFill>
                  <a:srgbClr val="FF0000"/>
                </a:solidFill>
                <a:latin typeface="Times New Roman"/>
                <a:cs typeface="Times New Roman"/>
              </a:rPr>
              <a:t> = 7%       </a:t>
            </a:r>
            <a:r>
              <a:rPr lang="de-DE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lang="de-DE" baseline="-25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photopeak</a:t>
            </a:r>
            <a:r>
              <a:rPr lang="de-DE" dirty="0" smtClean="0">
                <a:solidFill>
                  <a:srgbClr val="FF0000"/>
                </a:solidFill>
                <a:latin typeface="Times New Roman"/>
                <a:cs typeface="Times New Roman"/>
              </a:rPr>
              <a:t> ≈ 2.2%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20000" y="6300000"/>
            <a:ext cx="17764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</a:t>
            </a:r>
            <a:r>
              <a:rPr lang="en-US" sz="1000" dirty="0" smtClean="0"/>
              <a:t>arch 27 – September 6, 1996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0024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3312000"/>
            <a:ext cx="3258174" cy="316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Octupole</a:t>
            </a:r>
            <a:r>
              <a:rPr lang="en-US" dirty="0"/>
              <a:t> Vibrational States in the Lead Region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5" y="612002"/>
            <a:ext cx="4131259" cy="324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812360" y="4005064"/>
            <a:ext cx="1164349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600" dirty="0" smtClean="0"/>
              <a:t>E2 excitation</a:t>
            </a:r>
            <a:endParaRPr lang="en-US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7812360" y="4982284"/>
            <a:ext cx="1164349" cy="31892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en-US" sz="1600" dirty="0" smtClean="0"/>
              <a:t>E3 excitation</a:t>
            </a:r>
            <a:endParaRPr lang="en-US" sz="1600" dirty="0"/>
          </a:p>
        </p:txBody>
      </p:sp>
      <p:sp>
        <p:nvSpPr>
          <p:cNvPr id="4" name="Textfeld 3"/>
          <p:cNvSpPr txBox="1"/>
          <p:nvPr/>
        </p:nvSpPr>
        <p:spPr>
          <a:xfrm>
            <a:off x="4680000" y="720000"/>
            <a:ext cx="1396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>
                <a:solidFill>
                  <a:srgbClr val="0000CC"/>
                </a:solidFill>
              </a:rPr>
              <a:t>206</a:t>
            </a:r>
            <a:r>
              <a:rPr lang="en-US" b="1" dirty="0" smtClean="0">
                <a:solidFill>
                  <a:srgbClr val="0000CC"/>
                </a:solidFill>
              </a:rPr>
              <a:t>Pb</a:t>
            </a:r>
            <a:r>
              <a:rPr lang="en-US" dirty="0" smtClean="0"/>
              <a:t>     24%</a:t>
            </a:r>
          </a:p>
          <a:p>
            <a:r>
              <a:rPr lang="en-US" b="1" baseline="30000" dirty="0" smtClean="0">
                <a:solidFill>
                  <a:srgbClr val="006600"/>
                </a:solidFill>
              </a:rPr>
              <a:t>207</a:t>
            </a:r>
            <a:r>
              <a:rPr lang="en-US" b="1" dirty="0" smtClean="0">
                <a:solidFill>
                  <a:srgbClr val="006600"/>
                </a:solidFill>
              </a:rPr>
              <a:t>Pb</a:t>
            </a:r>
            <a:r>
              <a:rPr lang="en-US" dirty="0" smtClean="0"/>
              <a:t>     22%</a:t>
            </a:r>
          </a:p>
          <a:p>
            <a:r>
              <a:rPr lang="en-US" b="1" baseline="30000" dirty="0" smtClean="0">
                <a:solidFill>
                  <a:srgbClr val="FF0000"/>
                </a:solidFill>
              </a:rPr>
              <a:t>208</a:t>
            </a:r>
            <a:r>
              <a:rPr lang="en-US" b="1" dirty="0" smtClean="0">
                <a:solidFill>
                  <a:srgbClr val="FF0000"/>
                </a:solidFill>
              </a:rPr>
              <a:t>Pb</a:t>
            </a:r>
            <a:r>
              <a:rPr lang="en-US" dirty="0" smtClean="0"/>
              <a:t>     52%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4680000" y="3018438"/>
            <a:ext cx="3794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excitation probability for the 1-excited state</a:t>
            </a:r>
            <a:endParaRPr lang="en-US" sz="1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710</Words>
  <Application>Microsoft Office PowerPoint</Application>
  <PresentationFormat>Bildschirmpräsentation (4:3)</PresentationFormat>
  <Paragraphs>160</Paragraphs>
  <Slides>25</Slides>
  <Notes>25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7" baseType="lpstr">
      <vt:lpstr>Larissa</vt:lpstr>
      <vt:lpstr>Equation</vt:lpstr>
      <vt:lpstr>Doubly Magic Nucleus 208Pb</vt:lpstr>
      <vt:lpstr>Experimental single-particle energies</vt:lpstr>
      <vt:lpstr>Experimental single-particle energies</vt:lpstr>
      <vt:lpstr>Experimental single-particle energies</vt:lpstr>
      <vt:lpstr>Octupole Vibrational States in the Lead Region</vt:lpstr>
      <vt:lpstr>Octupole Vibrational States in the Lead Region</vt:lpstr>
      <vt:lpstr>The Darmstadt-Heidelberg Crystal Ball extended by EUROBALL-3 Ge-detectors</vt:lpstr>
      <vt:lpstr>The Darmstadt-Heidelberg Crystal Ball extended by EUROBALL-3 Ge-detectors</vt:lpstr>
      <vt:lpstr>Octupole Vibrational States in the Lead Region</vt:lpstr>
      <vt:lpstr>Coulomb Excitation for 208Pb on 206Pb</vt:lpstr>
      <vt:lpstr>Coulomb Excitation for 238U on 206Pb </vt:lpstr>
      <vt:lpstr>Superposition of Vibrational and Particle Motion</vt:lpstr>
      <vt:lpstr>Superposition of Vibrational and Particle Motion</vt:lpstr>
      <vt:lpstr>Coulomb Excitation for 208Pb on 208Pb</vt:lpstr>
      <vt:lpstr>Coulomb Excitation for 208Pb on 208Pb at 5.0 MeV/u</vt:lpstr>
      <vt:lpstr>Octupole Vibrational States in 206Pb, 207Pb, 208Pb and 209Bi</vt:lpstr>
      <vt:lpstr>Octupole Vibrational States in the Lead Region</vt:lpstr>
      <vt:lpstr>Experimental Setup for 208Pb on 208Pb at 6.2 MeV/u </vt:lpstr>
      <vt:lpstr>Coulomb Excitation for 208Pb on 208Pb at 6.2 MeV/u</vt:lpstr>
      <vt:lpstr>Coulomb Excitation for 208Pb on 208Pb at 6.2 MeV/u</vt:lpstr>
      <vt:lpstr>Coulomb Excitation for 208Pb on 208Pb at 6.2 MeV/u</vt:lpstr>
      <vt:lpstr>Coulomb and Nuclear Excitation for 208Pb on 206Pb at 6.2 MeV/u</vt:lpstr>
      <vt:lpstr>Coulomb and Nuclear Excitation for 208Pb on 208Pb at 6.2 MeV/u</vt:lpstr>
      <vt:lpstr>Coulomb and Nuclear Excitation for 208Pb on 208Pb at 6.2 MeV/u</vt:lpstr>
      <vt:lpstr>Energy Splitting of the 2-Phonon States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Hans</cp:lastModifiedBy>
  <cp:revision>443</cp:revision>
  <dcterms:created xsi:type="dcterms:W3CDTF">2016-04-06T12:04:03Z</dcterms:created>
  <dcterms:modified xsi:type="dcterms:W3CDTF">2017-08-22T06:18:15Z</dcterms:modified>
</cp:coreProperties>
</file>