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0000CC"/>
    <a:srgbClr val="009900"/>
    <a:srgbClr val="006600"/>
    <a:srgbClr val="FF0000"/>
    <a:srgbClr val="FFFF00"/>
    <a:srgbClr val="CC00CC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120" d="100"/>
          <a:sy n="120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Doppler-Corrected 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 Spectroscopy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900000"/>
            <a:ext cx="820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Physical Motivation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In-beam conversion electron spectroscopy complements the results obtained from </a:t>
            </a:r>
            <a:r>
              <a:rPr lang="el-GR" dirty="0">
                <a:cs typeface="Times New Roman"/>
              </a:rPr>
              <a:t>γ</a:t>
            </a:r>
            <a:r>
              <a:rPr lang="en-US" dirty="0">
                <a:cs typeface="Times New Roman"/>
              </a:rPr>
              <a:t>-spectroscopy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cs typeface="Times New Roman"/>
              </a:rPr>
              <a:t>A method for determining the </a:t>
            </a:r>
            <a:r>
              <a:rPr lang="en-US" dirty="0" err="1">
                <a:cs typeface="Times New Roman"/>
              </a:rPr>
              <a:t>multipolarity</a:t>
            </a:r>
            <a:r>
              <a:rPr lang="en-US" dirty="0">
                <a:cs typeface="Times New Roman"/>
              </a:rPr>
              <a:t> of nuclear transitions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cs typeface="Times New Roman"/>
              </a:rPr>
              <a:t>The only method for detecting E0-transitions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Doppler Correction after Inelastic Heavy Ion Scattering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aseline="30000" dirty="0" smtClean="0"/>
              <a:t>238</a:t>
            </a:r>
            <a:r>
              <a:rPr lang="en-US" dirty="0" smtClean="0"/>
              <a:t>U + </a:t>
            </a:r>
            <a:r>
              <a:rPr lang="en-US" baseline="30000" dirty="0" smtClean="0"/>
              <a:t>181</a:t>
            </a:r>
            <a:r>
              <a:rPr lang="en-US" dirty="0" smtClean="0"/>
              <a:t>Ta system at the Coulomb barrier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Electron spectroscopy with mini-orange devices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Doppler Correction after (</a:t>
            </a:r>
            <a:r>
              <a:rPr lang="en-US" sz="2400" dirty="0" err="1" smtClean="0"/>
              <a:t>HI,xn</a:t>
            </a:r>
            <a:r>
              <a:rPr lang="en-US" sz="2400" dirty="0" smtClean="0"/>
              <a:t>)-Reaction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aseline="30000" dirty="0" smtClean="0"/>
              <a:t>26</a:t>
            </a:r>
            <a:r>
              <a:rPr lang="en-US" dirty="0" smtClean="0"/>
              <a:t>Mg(</a:t>
            </a:r>
            <a:r>
              <a:rPr lang="en-US" baseline="30000" dirty="0" smtClean="0"/>
              <a:t>136</a:t>
            </a:r>
            <a:r>
              <a:rPr lang="en-US" dirty="0" smtClean="0"/>
              <a:t>Xe,4n)</a:t>
            </a:r>
            <a:r>
              <a:rPr lang="en-US" baseline="30000" dirty="0" smtClean="0"/>
              <a:t>158</a:t>
            </a:r>
            <a:r>
              <a:rPr lang="en-US" dirty="0" smtClean="0"/>
              <a:t>Dy reaction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Electron spectroscopy with high transmission orange-</a:t>
            </a:r>
            <a:r>
              <a:rPr lang="el-GR" dirty="0" smtClean="0"/>
              <a:t>β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Summary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24008" y="612009"/>
            <a:ext cx="4962144" cy="3216250"/>
            <a:chOff x="324008" y="612009"/>
            <a:chExt cx="4962144" cy="321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" y="612009"/>
              <a:ext cx="4962144" cy="32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816000" y="1224000"/>
              <a:ext cx="1440160" cy="7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γ</a:t>
              </a:r>
              <a:r>
                <a:rPr lang="en-US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-ray angular 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683568" y="3960000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Contraction of the solid angle element </a:t>
            </a:r>
            <a:r>
              <a:rPr lang="en-US" sz="1600" dirty="0" smtClean="0"/>
              <a:t>in the laboratory system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800000" y="4320000"/>
                <a:ext cx="1365567" cy="690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320000"/>
                <a:ext cx="1365567" cy="690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20000" y="504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5580000"/>
                <a:ext cx="247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580000"/>
                <a:ext cx="24774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427984" y="5580000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Doppler formula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 with Mini-Orange Devices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1" y="612005"/>
            <a:ext cx="3064154" cy="303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420000"/>
            <a:ext cx="3489350" cy="2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572000" y="1556792"/>
            <a:ext cx="3270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magnetic filters</a:t>
            </a:r>
          </a:p>
          <a:p>
            <a:endParaRPr lang="en-US" sz="4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SmCo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magnets</a:t>
            </a:r>
          </a:p>
          <a:p>
            <a:r>
              <a:rPr lang="en-US" sz="1600" dirty="0" smtClean="0"/>
              <a:t>for symmetric configuration 1 – 5 </a:t>
            </a:r>
            <a:r>
              <a:rPr lang="en-US" sz="1600" dirty="0" err="1" smtClean="0"/>
              <a:t>kG</a:t>
            </a:r>
            <a:endParaRPr 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0000" y="615600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 v. </a:t>
            </a:r>
            <a:r>
              <a:rPr lang="en-US" sz="1000" dirty="0" err="1" smtClean="0"/>
              <a:t>Klinken</a:t>
            </a:r>
            <a:r>
              <a:rPr lang="en-US" sz="1000" dirty="0" smtClean="0"/>
              <a:t> et al.; NIM 151 (1978) 433</a:t>
            </a:r>
          </a:p>
          <a:p>
            <a:r>
              <a:rPr lang="en-US" sz="1000" dirty="0" smtClean="0"/>
              <a:t>T. </a:t>
            </a:r>
            <a:r>
              <a:rPr lang="en-US" sz="1000" dirty="0" err="1" smtClean="0"/>
              <a:t>Dresel</a:t>
            </a:r>
            <a:r>
              <a:rPr lang="en-US" sz="1000" dirty="0" smtClean="0"/>
              <a:t> et al.; NIM A275 (1989) 301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25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99992" y="2880000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Doppler broadening</a:t>
            </a:r>
          </a:p>
          <a:p>
            <a:endParaRPr lang="en-US" sz="400" dirty="0" smtClean="0"/>
          </a:p>
          <a:p>
            <a:r>
              <a:rPr lang="en-US" sz="1400" dirty="0" smtClean="0"/>
              <a:t>Δ</a:t>
            </a:r>
            <a:r>
              <a:rPr lang="el-GR" sz="1400" dirty="0" smtClean="0">
                <a:latin typeface="Times New Roman"/>
                <a:cs typeface="Times New Roman"/>
              </a:rPr>
              <a:t>ϑ</a:t>
            </a:r>
            <a:r>
              <a:rPr lang="en-US" sz="1400" baseline="-25000" dirty="0" smtClean="0">
                <a:latin typeface="Times New Roman"/>
                <a:cs typeface="Times New Roman"/>
              </a:rPr>
              <a:t>e</a:t>
            </a:r>
            <a:r>
              <a:rPr lang="en-US" sz="1400" dirty="0" smtClean="0">
                <a:latin typeface="Times New Roman"/>
                <a:cs typeface="Times New Roman"/>
              </a:rPr>
              <a:t> = 20</a:t>
            </a:r>
            <a:r>
              <a:rPr lang="en-US" sz="1400" baseline="30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target – Mini-Orange: 19 cm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Mini-Orange – Si detector: 6 cm</a:t>
            </a:r>
            <a:endParaRPr lang="en-US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4860000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For projectile excitation: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blipFill rotWithShape="1">
                <a:blip r:embed="rId4"/>
                <a:stretch>
                  <a:fillRect t="-57692" b="-10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20000" y="576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" y="612008"/>
            <a:ext cx="4731471" cy="58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764000" y="972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4000" y="3744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0" y="1152000"/>
            <a:ext cx="1276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energy shift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0" y="3960000"/>
            <a:ext cx="2287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solid angle contraction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20000" y="9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20000" y="3780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 with Mini-Orange Devices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8" y="612015"/>
            <a:ext cx="2703820" cy="59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08000" y="28800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</a:rPr>
              <a:t>transmission window</a:t>
            </a:r>
            <a:endParaRPr lang="en-US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044647" cy="344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48064" y="1700808"/>
            <a:ext cx="26170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optimal energy resolution:</a:t>
            </a:r>
          </a:p>
          <a:p>
            <a:endParaRPr lang="en-US" sz="400" dirty="0"/>
          </a:p>
          <a:p>
            <a:r>
              <a:rPr lang="en-US" sz="1600" dirty="0" smtClean="0"/>
              <a:t>cos </a:t>
            </a:r>
            <a:r>
              <a:rPr lang="el-GR" sz="1600" dirty="0" smtClean="0"/>
              <a:t>θ</a:t>
            </a:r>
            <a:r>
              <a:rPr lang="de-DE" sz="1600" baseline="-25000" dirty="0" smtClean="0"/>
              <a:t>e1</a:t>
            </a:r>
            <a:r>
              <a:rPr lang="de-DE" sz="1600" dirty="0" smtClean="0"/>
              <a:t> = ±1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Nucleus Formation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12003"/>
            <a:ext cx="4489094" cy="31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39600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Lorentz transformation: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4320002"/>
            <a:ext cx="5346497" cy="21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4708550" cy="28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420000"/>
            <a:ext cx="4294022" cy="29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84000" y="5184000"/>
            <a:ext cx="5786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solidFill>
                  <a:srgbClr val="0000FF"/>
                </a:solidFill>
              </a:rPr>
              <a:t>β</a:t>
            </a:r>
            <a:r>
              <a:rPr lang="de-DE" sz="1600" dirty="0" smtClean="0">
                <a:solidFill>
                  <a:srgbClr val="0000FF"/>
                </a:solidFill>
              </a:rPr>
              <a:t> = 0.1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44000" y="5706000"/>
            <a:ext cx="5786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solidFill>
                  <a:srgbClr val="0000FF"/>
                </a:solidFill>
              </a:rPr>
              <a:t>β</a:t>
            </a:r>
            <a:r>
              <a:rPr lang="de-DE" sz="1600" dirty="0" smtClean="0">
                <a:solidFill>
                  <a:srgbClr val="0000FF"/>
                </a:solidFill>
              </a:rPr>
              <a:t> = 0.0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60000" y="2484000"/>
                <a:ext cx="1300356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ΔΩ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=26%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484000"/>
                <a:ext cx="1300356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012160" y="3054148"/>
                <a:ext cx="2345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optimal focusing: </a:t>
                </a:r>
                <a:r>
                  <a:rPr lang="el-GR" dirty="0" smtClean="0">
                    <a:solidFill>
                      <a:srgbClr val="0000FF"/>
                    </a:solidFill>
                  </a:rPr>
                  <a:t>β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054148"/>
                <a:ext cx="234596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6300000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L. </a:t>
            </a:r>
            <a:r>
              <a:rPr lang="en-US" sz="1000" dirty="0" err="1" smtClean="0"/>
              <a:t>Handschug</a:t>
            </a:r>
            <a:r>
              <a:rPr lang="en-US" sz="1000" dirty="0" smtClean="0"/>
              <a:t> </a:t>
            </a:r>
            <a:r>
              <a:rPr lang="en-US" sz="1000" dirty="0" smtClean="0"/>
              <a:t>et al.; NIM 161 (1979) 117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10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Electron Spectroscopy after (</a:t>
            </a:r>
            <a:r>
              <a:rPr lang="en-US" dirty="0" err="1" smtClean="0"/>
              <a:t>HI,xn</a:t>
            </a:r>
            <a:r>
              <a:rPr lang="en-US" dirty="0" smtClean="0"/>
              <a:t>)-Reactions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6300000"/>
            <a:ext cx="1939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Balanda</a:t>
            </a:r>
            <a:r>
              <a:rPr lang="en-US" sz="1000" dirty="0" smtClean="0"/>
              <a:t> et al.; GSI 79-11, p.50</a:t>
            </a:r>
            <a:endParaRPr 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12012"/>
            <a:ext cx="4336603" cy="56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440000"/>
            <a:ext cx="5864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000"/>
            <a:ext cx="39751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0" y="900000"/>
            <a:ext cx="49657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Doppler Effect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720000"/>
            <a:ext cx="4306214" cy="55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251524" y="908725"/>
            <a:ext cx="4182138" cy="2305812"/>
            <a:chOff x="251524" y="908725"/>
            <a:chExt cx="4182138" cy="230581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4" y="908725"/>
              <a:ext cx="3564941" cy="230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995200" y="1260000"/>
              <a:ext cx="143846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moving source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580112" y="2772000"/>
            <a:ext cx="2066839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uncorrected spectrum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48" name="Picture 4" descr="D:\IIT-Ropar\NuclearPhysics\HJW\Pb-208\picture\Dopp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265532" cy="17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000" y="566124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hristian Doppler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1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Oscillations in Deformed Nuclei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1182"/>
            <a:ext cx="51054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612000"/>
            <a:ext cx="1880006" cy="15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900000"/>
            <a:ext cx="2346960" cy="1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52000" y="4536000"/>
            <a:ext cx="611065" cy="442035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l-GR" sz="2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20000" flipH="1">
            <a:off x="2700000" y="4351288"/>
            <a:ext cx="1445405" cy="1584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 rot="-2760000">
            <a:off x="2808000" y="5112000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E0 or E2 transition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6120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vibration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E0/E2 Branching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2.56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schweifte Klammer links 5"/>
          <p:cNvSpPr/>
          <p:nvPr/>
        </p:nvSpPr>
        <p:spPr>
          <a:xfrm rot="16200000">
            <a:off x="6498000" y="918000"/>
            <a:ext cx="180000" cy="1296000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940000" y="1800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= 14 </a:t>
            </a:r>
            <a:r>
              <a:rPr lang="el-GR" dirty="0" smtClean="0">
                <a:solidFill>
                  <a:srgbClr val="0000CC"/>
                </a:solidFill>
              </a:rPr>
              <a:t>β</a:t>
            </a:r>
            <a:r>
              <a:rPr lang="de-DE" baseline="30000" dirty="0" smtClean="0">
                <a:solidFill>
                  <a:srgbClr val="0000CC"/>
                </a:solidFill>
              </a:rPr>
              <a:t>2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de-DE" dirty="0" smtClean="0">
                <a:solidFill>
                  <a:srgbClr val="0000CC"/>
                </a:solidFill>
              </a:rPr>
              <a:t> 2</a:t>
            </a:r>
            <a:r>
              <a:rPr lang="el-GR" baseline="-25000" dirty="0" smtClean="0">
                <a:solidFill>
                  <a:srgbClr val="0000CC"/>
                </a:solidFill>
              </a:rPr>
              <a:t>β</a:t>
            </a:r>
            <a:r>
              <a:rPr lang="el-GR" dirty="0" smtClean="0">
                <a:solidFill>
                  <a:srgbClr val="0000CC"/>
                </a:solidFill>
              </a:rPr>
              <a:t>→</a:t>
            </a:r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980000"/>
            <a:ext cx="3523488" cy="33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0000" y="39600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~Z</a:t>
            </a:r>
            <a:r>
              <a:rPr lang="en-US" b="1" baseline="30000" dirty="0" smtClean="0">
                <a:solidFill>
                  <a:srgbClr val="0000CC"/>
                </a:solidFill>
              </a:rPr>
              <a:t>7.5</a:t>
            </a:r>
            <a:endParaRPr lang="en-US" b="1" baseline="300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40000" y="5580000"/>
            <a:ext cx="37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de-DE" sz="1600" baseline="-25000" dirty="0" smtClean="0">
                <a:latin typeface="Times New Roman"/>
                <a:cs typeface="Times New Roman"/>
              </a:rPr>
              <a:t>K</a:t>
            </a:r>
            <a:r>
              <a:rPr lang="de-DE" sz="1600" dirty="0" smtClean="0">
                <a:latin typeface="Times New Roman"/>
                <a:cs typeface="Times New Roman"/>
              </a:rPr>
              <a:t>: </a:t>
            </a:r>
            <a:r>
              <a:rPr lang="en-US" sz="1600" dirty="0" smtClean="0">
                <a:latin typeface="Times New Roman"/>
                <a:cs typeface="Times New Roman"/>
              </a:rPr>
              <a:t>conversion probability electronic factor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720000" y="6300000"/>
            <a:ext cx="26581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D.A. Bell et al.; Can. J. of Phys. 48 (1970),2542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94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Doppler-Corrected e</a:t>
            </a:r>
            <a:r>
              <a:rPr lang="en-US" baseline="30000" dirty="0"/>
              <a:t>-</a:t>
            </a:r>
            <a:r>
              <a:rPr lang="en-US" dirty="0"/>
              <a:t> and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-Ray Spectroscopy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576003"/>
            <a:ext cx="2861401" cy="59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979712" y="2088000"/>
                <a:ext cx="971859" cy="3950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88000"/>
                <a:ext cx="971859" cy="395035"/>
              </a:xfrm>
              <a:prstGeom prst="rect">
                <a:avLst/>
              </a:prstGeom>
              <a:blipFill rotWithShape="1">
                <a:blip r:embed="rId4"/>
                <a:stretch>
                  <a:fillRect l="-188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3960000" y="2520000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-ray spectrum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60000" y="529200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de-DE" sz="2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spectrum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612007"/>
            <a:ext cx="4286707" cy="17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2000" y="24120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rest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00000" y="241200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laboratory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60000" y="61200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30000" dirty="0" smtClean="0"/>
              <a:t>*</a:t>
            </a:r>
            <a:r>
              <a:rPr lang="en-US" sz="1400" dirty="0" smtClean="0"/>
              <a:t> = const.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5580000" y="900000"/>
            <a:ext cx="12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energy: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80000" y="1260000"/>
                <a:ext cx="3041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30410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580000" y="1656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580000" y="2700000"/>
            <a:ext cx="3530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, P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 total energy and momentum in the rest system</a:t>
            </a:r>
          </a:p>
          <a:p>
            <a:r>
              <a:rPr lang="en-US" sz="1100" dirty="0" smtClean="0"/>
              <a:t>E, P    total energy and momentum in the laboratory system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0000" y="396000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Doppler formula </a:t>
            </a:r>
            <a:r>
              <a:rPr lang="en-US" dirty="0" smtClean="0"/>
              <a:t>for zero-mass particle (</a:t>
            </a:r>
            <a:r>
              <a:rPr lang="en-US" dirty="0" smtClean="0">
                <a:solidFill>
                  <a:srgbClr val="FF0000"/>
                </a:solidFill>
              </a:rPr>
              <a:t>photon</a:t>
            </a:r>
            <a:r>
              <a:rPr lang="en-US" dirty="0" smtClean="0"/>
              <a:t>):          </a:t>
            </a:r>
            <a:r>
              <a:rPr lang="en-US" dirty="0" smtClean="0">
                <a:solidFill>
                  <a:srgbClr val="FF0000"/>
                </a:solidFill>
              </a:rPr>
              <a:t>E=Pc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4392000"/>
                <a:ext cx="3060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92000"/>
                <a:ext cx="306077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720000" y="6300000"/>
            <a:ext cx="2885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Byckling</a:t>
            </a:r>
            <a:r>
              <a:rPr lang="en-US" sz="1000" dirty="0" smtClean="0"/>
              <a:t>, K. </a:t>
            </a:r>
            <a:r>
              <a:rPr lang="en-US" sz="1000" dirty="0" err="1" smtClean="0"/>
              <a:t>Kajantie</a:t>
            </a:r>
            <a:r>
              <a:rPr lang="en-US" sz="1000" dirty="0" smtClean="0"/>
              <a:t>   J. Wiley &amp; Sons   London</a:t>
            </a:r>
            <a:endParaRPr 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3" y="3960000"/>
            <a:ext cx="1005840" cy="1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464066" y="5411358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Hendrik Lorentz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43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3611270" cy="45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20000" y="720000"/>
            <a:ext cx="449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experimental problem:</a:t>
            </a:r>
          </a:p>
          <a:p>
            <a:endParaRPr lang="en-US" sz="800" dirty="0"/>
          </a:p>
          <a:p>
            <a:r>
              <a:rPr lang="en-US" sz="1600" dirty="0" smtClean="0"/>
              <a:t>Doppler broadening due to finite size of Ge-detector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1%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≅10%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blipFill rotWithShape="1"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5359906" y="154740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320000" y="3575081"/>
            <a:ext cx="24673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For projectile excitation: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blipFill rotWithShape="1"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320000" y="44750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blipFill rotWithShape="1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blipFill rotWithShape="1"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0" y="414000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Doppler shift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0" y="5400000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Doppler broadening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Heavy-Ion Scattering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900000"/>
            <a:ext cx="27638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8"/>
            <a:ext cx="3177723" cy="58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476000" y="2062800"/>
            <a:ext cx="1569660" cy="316137"/>
          </a:xfrm>
          <a:prstGeom prst="rect">
            <a:avLst/>
          </a:prstGeom>
          <a:solidFill>
            <a:schemeClr val="bg1"/>
          </a:solidFill>
        </p:spPr>
        <p:txBody>
          <a:bodyPr wrap="none" bIns="54000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raw </a:t>
            </a:r>
            <a:r>
              <a:rPr lang="el-GR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 spectrum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00192" y="10800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181</a:t>
            </a:r>
            <a:r>
              <a:rPr lang="en-US" sz="2400" dirty="0" smtClean="0">
                <a:solidFill>
                  <a:srgbClr val="0000CC"/>
                </a:solidFill>
              </a:rPr>
              <a:t>Ta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40000" y="3240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238</a:t>
            </a:r>
            <a:r>
              <a:rPr lang="en-US" sz="2400" dirty="0">
                <a:solidFill>
                  <a:srgbClr val="0000CC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2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Bildschirmpräsentation (4:3)</PresentationFormat>
  <Paragraphs>134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Doppler-Corrected e- and γ-Ray Spectroscopy</vt:lpstr>
      <vt:lpstr>Coulomb Excitation</vt:lpstr>
      <vt:lpstr>The Doppler Effect</vt:lpstr>
      <vt:lpstr>Surface Oscillations in Deformed Nuclei</vt:lpstr>
      <vt:lpstr>E0/E2 Branching Ratio</vt:lpstr>
      <vt:lpstr>Doppler-Corrected e- and γ-Ray Spectroscopy</vt:lpstr>
      <vt:lpstr>Lorentz Transformation</vt:lpstr>
      <vt:lpstr>Experimental Arrangement</vt:lpstr>
      <vt:lpstr>Inelastic Heavy-Ion Scattering</vt:lpstr>
      <vt:lpstr>Lorentz Transformation</vt:lpstr>
      <vt:lpstr>Electron Spectroscopy with Mini-Orange Devices</vt:lpstr>
      <vt:lpstr>Experimental Arrangement</vt:lpstr>
      <vt:lpstr>Lorentz Transformation</vt:lpstr>
      <vt:lpstr>Electron Spectroscopy with Mini-Orange Devices</vt:lpstr>
      <vt:lpstr>Experimental Arrangement</vt:lpstr>
      <vt:lpstr>Compound Nucleus Formation</vt:lpstr>
      <vt:lpstr>Experimental Arrangement</vt:lpstr>
      <vt:lpstr>Conversion Electron Spectroscopy after (HI,xn)-Reactions</vt:lpstr>
      <vt:lpstr>Summary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432</cp:revision>
  <dcterms:created xsi:type="dcterms:W3CDTF">2016-04-06T12:04:03Z</dcterms:created>
  <dcterms:modified xsi:type="dcterms:W3CDTF">2017-08-19T08:59:08Z</dcterms:modified>
</cp:coreProperties>
</file>