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71" r:id="rId2"/>
    <p:sldId id="276" r:id="rId3"/>
    <p:sldId id="277" r:id="rId4"/>
    <p:sldId id="279" r:id="rId5"/>
    <p:sldId id="280" r:id="rId6"/>
    <p:sldId id="301" r:id="rId7"/>
    <p:sldId id="302" r:id="rId8"/>
    <p:sldId id="303" r:id="rId9"/>
    <p:sldId id="304" r:id="rId10"/>
    <p:sldId id="281" r:id="rId11"/>
    <p:sldId id="290" r:id="rId12"/>
    <p:sldId id="291" r:id="rId13"/>
    <p:sldId id="283" r:id="rId14"/>
    <p:sldId id="284"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 id="322" r:id="rId28"/>
    <p:sldId id="317" r:id="rId29"/>
    <p:sldId id="318" r:id="rId30"/>
    <p:sldId id="319" r:id="rId31"/>
    <p:sldId id="320" r:id="rId32"/>
    <p:sldId id="321" r:id="rId33"/>
    <p:sldId id="273" r:id="rId34"/>
    <p:sldId id="294" r:id="rId35"/>
    <p:sldId id="288" r:id="rId36"/>
    <p:sldId id="289" r:id="rId37"/>
    <p:sldId id="299" r:id="rId38"/>
    <p:sldId id="300" r:id="rId39"/>
    <p:sldId id="323" r:id="rId4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FF0000"/>
    <a:srgbClr val="0000CC"/>
    <a:srgbClr val="006666"/>
    <a:srgbClr val="008080"/>
    <a:srgbClr val="B2B2B2"/>
    <a:srgbClr val="CCCCFF"/>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47" autoAdjust="0"/>
    <p:restoredTop sz="95204" autoAdjust="0"/>
  </p:normalViewPr>
  <p:slideViewPr>
    <p:cSldViewPr>
      <p:cViewPr>
        <p:scale>
          <a:sx n="80" d="100"/>
          <a:sy n="80" d="100"/>
        </p:scale>
        <p:origin x="-18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image" Target="../media/image6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wmf"/><Relationship Id="rId5" Type="http://schemas.openxmlformats.org/officeDocument/2006/relationships/image" Target="../media/image69.wmf"/><Relationship Id="rId4" Type="http://schemas.openxmlformats.org/officeDocument/2006/relationships/image" Target="../media/image6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305A60-5C14-4D14-9F3F-D54E40FB3EED}" type="datetimeFigureOut">
              <a:rPr lang="en-US" smtClean="0"/>
              <a:t>11/12/2018</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43EF73-D9D4-4A7D-B1C6-5C75E8CFA944}" type="slidenum">
              <a:rPr lang="en-US" smtClean="0"/>
              <a:t>‹Nr.›</a:t>
            </a:fld>
            <a:endParaRPr lang="en-US"/>
          </a:p>
        </p:txBody>
      </p:sp>
    </p:spTree>
    <p:extLst>
      <p:ext uri="{BB962C8B-B14F-4D97-AF65-F5344CB8AC3E}">
        <p14:creationId xmlns:p14="http://schemas.microsoft.com/office/powerpoint/2010/main" val="2259209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0843EF73-D9D4-4A7D-B1C6-5C75E8CFA944}" type="slidenum">
              <a:rPr lang="en-US" smtClean="0"/>
              <a:t>1</a:t>
            </a:fld>
            <a:endParaRPr lang="en-US"/>
          </a:p>
        </p:txBody>
      </p:sp>
    </p:spTree>
    <p:extLst>
      <p:ext uri="{BB962C8B-B14F-4D97-AF65-F5344CB8AC3E}">
        <p14:creationId xmlns:p14="http://schemas.microsoft.com/office/powerpoint/2010/main" val="3675093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0843EF73-D9D4-4A7D-B1C6-5C75E8CFA944}" type="slidenum">
              <a:rPr lang="en-US" smtClean="0"/>
              <a:t>11</a:t>
            </a:fld>
            <a:endParaRPr lang="en-US"/>
          </a:p>
        </p:txBody>
      </p:sp>
    </p:spTree>
    <p:extLst>
      <p:ext uri="{BB962C8B-B14F-4D97-AF65-F5344CB8AC3E}">
        <p14:creationId xmlns:p14="http://schemas.microsoft.com/office/powerpoint/2010/main" val="3211544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0843EF73-D9D4-4A7D-B1C6-5C75E8CFA944}" type="slidenum">
              <a:rPr lang="en-US" smtClean="0"/>
              <a:t>12</a:t>
            </a:fld>
            <a:endParaRPr lang="en-US"/>
          </a:p>
        </p:txBody>
      </p:sp>
    </p:spTree>
    <p:extLst>
      <p:ext uri="{BB962C8B-B14F-4D97-AF65-F5344CB8AC3E}">
        <p14:creationId xmlns:p14="http://schemas.microsoft.com/office/powerpoint/2010/main" val="2839819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0843EF73-D9D4-4A7D-B1C6-5C75E8CFA944}" type="slidenum">
              <a:rPr lang="en-US" smtClean="0"/>
              <a:t>33</a:t>
            </a:fld>
            <a:endParaRPr lang="en-US"/>
          </a:p>
        </p:txBody>
      </p:sp>
    </p:spTree>
    <p:extLst>
      <p:ext uri="{BB962C8B-B14F-4D97-AF65-F5344CB8AC3E}">
        <p14:creationId xmlns:p14="http://schemas.microsoft.com/office/powerpoint/2010/main" val="2753141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A6631E1E-48A7-4726-9E09-0242272EEA06}" type="slidenum">
              <a:rPr lang="en-US" smtClean="0"/>
              <a:t>37</a:t>
            </a:fld>
            <a:endParaRPr lang="en-US"/>
          </a:p>
        </p:txBody>
      </p:sp>
    </p:spTree>
    <p:extLst>
      <p:ext uri="{BB962C8B-B14F-4D97-AF65-F5344CB8AC3E}">
        <p14:creationId xmlns:p14="http://schemas.microsoft.com/office/powerpoint/2010/main" val="1344685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A6631E1E-48A7-4726-9E09-0242272EEA06}" type="slidenum">
              <a:rPr lang="en-US" smtClean="0"/>
              <a:t>38</a:t>
            </a:fld>
            <a:endParaRPr lang="en-US"/>
          </a:p>
        </p:txBody>
      </p:sp>
    </p:spTree>
    <p:extLst>
      <p:ext uri="{BB962C8B-B14F-4D97-AF65-F5344CB8AC3E}">
        <p14:creationId xmlns:p14="http://schemas.microsoft.com/office/powerpoint/2010/main" val="1344685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DDA8BD00-845F-4FF2-90ED-01FC71D445FB}" type="slidenum">
              <a:rPr lang="en-US" smtClean="0"/>
              <a:t>39</a:t>
            </a:fld>
            <a:endParaRPr lang="en-US"/>
          </a:p>
        </p:txBody>
      </p:sp>
    </p:spTree>
    <p:extLst>
      <p:ext uri="{BB962C8B-B14F-4D97-AF65-F5344CB8AC3E}">
        <p14:creationId xmlns:p14="http://schemas.microsoft.com/office/powerpoint/2010/main" val="992969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12.11.2018</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320748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12.11.2018</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84942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12.11.2018</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465885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6626773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12.11.2018</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390255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12.11.2018</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966037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12.11.2018</a:t>
            </a:fld>
            <a:endParaRPr lang="de-DE"/>
          </a:p>
        </p:txBody>
      </p:sp>
      <p:sp>
        <p:nvSpPr>
          <p:cNvPr id="8" name="Fußzeilenplatzhalter 7"/>
          <p:cNvSpPr>
            <a:spLocks noGrp="1"/>
          </p:cNvSpPr>
          <p:nvPr>
            <p:ph type="ftr" sz="quarter" idx="11"/>
          </p:nvPr>
        </p:nvSpPr>
        <p:spPr>
          <a:xfrm>
            <a:off x="3124200" y="6356350"/>
            <a:ext cx="2895600" cy="365125"/>
          </a:xfrm>
          <a:prstGeom prst="rect">
            <a:avLst/>
          </a:prstGeom>
        </p:spPr>
        <p:txBody>
          <a:bodyPr/>
          <a:lstStyle/>
          <a:p>
            <a:endParaRPr lang="de-DE"/>
          </a:p>
        </p:txBody>
      </p:sp>
      <p:sp>
        <p:nvSpPr>
          <p:cNvPr id="9" name="Foliennummernplatzhalter 8"/>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555671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12.11.2018</a:t>
            </a:fld>
            <a:endParaRPr lang="de-DE"/>
          </a:p>
        </p:txBody>
      </p:sp>
      <p:sp>
        <p:nvSpPr>
          <p:cNvPr id="4" name="Fußzeilenplatzhalter 3"/>
          <p:cNvSpPr>
            <a:spLocks noGrp="1"/>
          </p:cNvSpPr>
          <p:nvPr>
            <p:ph type="ftr" sz="quarter" idx="11"/>
          </p:nvPr>
        </p:nvSpPr>
        <p:spPr>
          <a:xfrm>
            <a:off x="3124200" y="6356350"/>
            <a:ext cx="2895600" cy="365125"/>
          </a:xfrm>
          <a:prstGeom prst="rect">
            <a:avLst/>
          </a:prstGeom>
        </p:spPr>
        <p:txBody>
          <a:bodyPr/>
          <a:lstStyle/>
          <a:p>
            <a:endParaRPr lang="de-DE"/>
          </a:p>
        </p:txBody>
      </p:sp>
      <p:sp>
        <p:nvSpPr>
          <p:cNvPr id="5" name="Foliennummernplatzhalter 4"/>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757974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12.11.2018</a:t>
            </a:fld>
            <a:endParaRPr lang="de-DE"/>
          </a:p>
        </p:txBody>
      </p:sp>
      <p:sp>
        <p:nvSpPr>
          <p:cNvPr id="3" name="Fußzeilenplatzhalter 2"/>
          <p:cNvSpPr>
            <a:spLocks noGrp="1"/>
          </p:cNvSpPr>
          <p:nvPr>
            <p:ph type="ftr" sz="quarter" idx="11"/>
          </p:nvPr>
        </p:nvSpPr>
        <p:spPr>
          <a:xfrm>
            <a:off x="3124200" y="6356350"/>
            <a:ext cx="2895600" cy="365125"/>
          </a:xfrm>
          <a:prstGeom prst="rect">
            <a:avLst/>
          </a:prstGeom>
        </p:spPr>
        <p:txBody>
          <a:bodyPr/>
          <a:lstStyle/>
          <a:p>
            <a:endParaRPr lang="de-DE"/>
          </a:p>
        </p:txBody>
      </p:sp>
      <p:sp>
        <p:nvSpPr>
          <p:cNvPr id="4" name="Foliennummernplatzhalter 3"/>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50713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12.11.2018</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295166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12.11.2018</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092409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gian.iitkgp.ac.in/cgenmenu/index.html"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0" y="0"/>
            <a:ext cx="9144000" cy="554400"/>
          </a:xfrm>
          <a:prstGeom prst="rect">
            <a:avLst/>
          </a:prstGeom>
          <a:solidFill>
            <a:srgbClr val="0066FF"/>
          </a:solidFill>
        </p:spPr>
        <p:txBody>
          <a:bodyPr vert="horz" lIns="91440" tIns="45720" rIns="91440" bIns="45720" rtlCol="0" anchor="ctr">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Line 5"/>
          <p:cNvSpPr>
            <a:spLocks noChangeShapeType="1"/>
          </p:cNvSpPr>
          <p:nvPr userDrawn="1"/>
        </p:nvSpPr>
        <p:spPr bwMode="auto">
          <a:xfrm>
            <a:off x="0" y="6553200"/>
            <a:ext cx="91440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9" name="Rectangle 7"/>
          <p:cNvSpPr>
            <a:spLocks noChangeArrowheads="1"/>
          </p:cNvSpPr>
          <p:nvPr userDrawn="1"/>
        </p:nvSpPr>
        <p:spPr bwMode="auto">
          <a:xfrm>
            <a:off x="0" y="6570000"/>
            <a:ext cx="913923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r>
              <a:rPr lang="de-DE" altLang="de-DE" sz="1000" dirty="0" err="1" smtClean="0">
                <a:solidFill>
                  <a:srgbClr val="0000CC"/>
                </a:solidFill>
                <a:cs typeface="Arial" charset="0"/>
              </a:rPr>
              <a:t>Pushpendra</a:t>
            </a:r>
            <a:r>
              <a:rPr lang="de-DE" altLang="de-DE" sz="1000" baseline="0" dirty="0" smtClean="0">
                <a:solidFill>
                  <a:srgbClr val="0000CC"/>
                </a:solidFill>
                <a:cs typeface="Arial" charset="0"/>
              </a:rPr>
              <a:t> P. Singh &amp; Hans Jürgen </a:t>
            </a:r>
            <a:r>
              <a:rPr lang="de-DE" altLang="de-DE" sz="1000" baseline="0" dirty="0" err="1" smtClean="0">
                <a:solidFill>
                  <a:srgbClr val="0000CC"/>
                </a:solidFill>
                <a:cs typeface="Arial" charset="0"/>
              </a:rPr>
              <a:t>Wollersheim</a:t>
            </a:r>
            <a:r>
              <a:rPr lang="de-DE" altLang="de-DE" sz="1000" baseline="0" dirty="0" smtClean="0">
                <a:solidFill>
                  <a:srgbClr val="0000CC"/>
                </a:solidFill>
                <a:cs typeface="Arial" charset="0"/>
              </a:rPr>
              <a:t> (2018)</a:t>
            </a:r>
            <a:endParaRPr lang="en-US" altLang="de-DE" sz="1000" dirty="0" smtClean="0">
              <a:solidFill>
                <a:schemeClr val="tx1"/>
              </a:solidFill>
              <a:cs typeface="Arial" charset="0"/>
            </a:endParaRPr>
          </a:p>
        </p:txBody>
      </p:sp>
      <p:pic>
        <p:nvPicPr>
          <p:cNvPr id="1026" name="Picture 2" descr="Global Initiative of Academic Networks(GIAN)">
            <a:hlinkClick r:id="rId13" tooltip="Global Initiative of Academic Networks (GIAN)"/>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23" y="6570000"/>
            <a:ext cx="2146364" cy="285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077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2400" kern="1200">
          <a:solidFill>
            <a:srgbClr val="FFC000"/>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40.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80.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1.png"/><Relationship Id="rId9"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251.png"/><Relationship Id="rId1" Type="http://schemas.openxmlformats.org/officeDocument/2006/relationships/slideLayout" Target="../slideLayouts/slideLayout2.xml"/><Relationship Id="rId6" Type="http://schemas.openxmlformats.org/officeDocument/2006/relationships/image" Target="../media/image260.png"/><Relationship Id="rId5" Type="http://schemas.openxmlformats.org/officeDocument/2006/relationships/image" Target="../media/image281.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7.wmf"/><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240.png"/></Relationships>
</file>

<file path=ppt/slides/_rels/slide1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320.png"/><Relationship Id="rId7" Type="http://schemas.openxmlformats.org/officeDocument/2006/relationships/image" Target="../media/image52.png"/><Relationship Id="rId2" Type="http://schemas.openxmlformats.org/officeDocument/2006/relationships/image" Target="../media/image310.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40.png"/><Relationship Id="rId4" Type="http://schemas.openxmlformats.org/officeDocument/2006/relationships/image" Target="../media/image39.png"/><Relationship Id="rId9" Type="http://schemas.openxmlformats.org/officeDocument/2006/relationships/image" Target="../media/image54.png"/></Relationships>
</file>

<file path=ppt/slides/_rels/slide19.xml.rels><?xml version="1.0" encoding="UTF-8" standalone="yes"?>
<Relationships xmlns="http://schemas.openxmlformats.org/package/2006/relationships"><Relationship Id="rId8" Type="http://schemas.openxmlformats.org/officeDocument/2006/relationships/image" Target="../media/image550.png"/><Relationship Id="rId3" Type="http://schemas.openxmlformats.org/officeDocument/2006/relationships/image" Target="../media/image42.jpeg"/><Relationship Id="rId7" Type="http://schemas.openxmlformats.org/officeDocument/2006/relationships/image" Target="../media/image43.pn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300.png"/><Relationship Id="rId5" Type="http://schemas.openxmlformats.org/officeDocument/2006/relationships/image" Target="../media/image290.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60.png"/><Relationship Id="rId2" Type="http://schemas.openxmlformats.org/officeDocument/2006/relationships/image" Target="../media/image45.wmf"/><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22.xml.rels><?xml version="1.0" encoding="UTF-8" standalone="yes"?>
<Relationships xmlns="http://schemas.openxmlformats.org/package/2006/relationships"><Relationship Id="rId3" Type="http://schemas.openxmlformats.org/officeDocument/2006/relationships/image" Target="../media/image590.png"/><Relationship Id="rId2" Type="http://schemas.openxmlformats.org/officeDocument/2006/relationships/image" Target="../media/image45.wmf"/><Relationship Id="rId1" Type="http://schemas.openxmlformats.org/officeDocument/2006/relationships/slideLayout" Target="../slideLayouts/slideLayout2.xml"/><Relationship Id="rId6" Type="http://schemas.openxmlformats.org/officeDocument/2006/relationships/image" Target="../media/image620.png"/><Relationship Id="rId5" Type="http://schemas.openxmlformats.org/officeDocument/2006/relationships/image" Target="../media/image610.png"/><Relationship Id="rId4" Type="http://schemas.openxmlformats.org/officeDocument/2006/relationships/image" Target="../media/image600.png"/></Relationships>
</file>

<file path=ppt/slides/_rels/slide2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48.pn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96.png"/><Relationship Id="rId7" Type="http://schemas.openxmlformats.org/officeDocument/2006/relationships/image" Target="../media/image51.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98.png"/><Relationship Id="rId4" Type="http://schemas.openxmlformats.org/officeDocument/2006/relationships/image" Target="../media/image97.png"/></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103.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104.png"/><Relationship Id="rId5" Type="http://schemas.openxmlformats.org/officeDocument/2006/relationships/image" Target="../media/image1010.png"/><Relationship Id="rId4" Type="http://schemas.openxmlformats.org/officeDocument/2006/relationships/image" Target="../media/image1000.png"/></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29.xml.rels><?xml version="1.0" encoding="UTF-8" standalone="yes"?>
<Relationships xmlns="http://schemas.openxmlformats.org/package/2006/relationships"><Relationship Id="rId8" Type="http://schemas.openxmlformats.org/officeDocument/2006/relationships/image" Target="../media/image62.emf"/><Relationship Id="rId3" Type="http://schemas.openxmlformats.org/officeDocument/2006/relationships/image" Target="../media/image63.wmf"/><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4.png"/><Relationship Id="rId5" Type="http://schemas.openxmlformats.org/officeDocument/2006/relationships/image" Target="../media/image61.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66.wmf"/><Relationship Id="rId13" Type="http://schemas.openxmlformats.org/officeDocument/2006/relationships/oleObject" Target="../embeddings/oleObject7.bin"/><Relationship Id="rId3" Type="http://schemas.openxmlformats.org/officeDocument/2006/relationships/image" Target="../media/image70.wmf"/><Relationship Id="rId7" Type="http://schemas.openxmlformats.org/officeDocument/2006/relationships/oleObject" Target="../embeddings/oleObject4.bin"/><Relationship Id="rId12" Type="http://schemas.openxmlformats.org/officeDocument/2006/relationships/image" Target="../media/image68.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5.w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67.wmf"/><Relationship Id="rId4" Type="http://schemas.openxmlformats.org/officeDocument/2006/relationships/image" Target="../media/image71.png"/><Relationship Id="rId9" Type="http://schemas.openxmlformats.org/officeDocument/2006/relationships/oleObject" Target="../embeddings/oleObject5.bin"/><Relationship Id="rId14" Type="http://schemas.openxmlformats.org/officeDocument/2006/relationships/image" Target="../media/image69.wmf"/></Relationships>
</file>

<file path=ppt/slides/_rels/slide31.x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google.co.in/url?sa=i&amp;rct=j&amp;q=&amp;esrc=s&amp;source=images&amp;cd=&amp;cad=rja&amp;uact=8&amp;ved=0ahUKEwiCvZLNko3WAhXFL48KHcGbDVsQjRwIBw&amp;url=https://www.amazon.com/Techniques-Nuclear-Particle-Physics-Experiments/dp/3540572805&amp;psig=AFQjCNGKdzf-N0mpoM3arB8wJTF71EYPGA&amp;ust=1504669974092395"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9.jpeg"/><Relationship Id="rId5" Type="http://schemas.openxmlformats.org/officeDocument/2006/relationships/hyperlink" Target="http://www.google.co.in/url?sa=i&amp;rct=j&amp;q=&amp;esrc=s&amp;source=images&amp;cd=&amp;cad=rja&amp;uact=8&amp;ved=0ahUKEwigptuHmo3WAhUBEbwKHUO-DbIQjRwIBw&amp;url=http://www.wiley.com/WileyCDA/WileyTitle/productCd-EHEP001606.html&amp;psig=AFQjCNHQ0F7EY8N9TQINRJqXlUFB-wm01A&amp;ust=1504671969313154" TargetMode="External"/><Relationship Id="rId4" Type="http://schemas.openxmlformats.org/officeDocument/2006/relationships/image" Target="../media/image78.jpeg"/></Relationships>
</file>

<file path=ppt/slides/_rels/slide34.xml.rels><?xml version="1.0" encoding="UTF-8" standalone="yes"?>
<Relationships xmlns="http://schemas.openxmlformats.org/package/2006/relationships"><Relationship Id="rId3" Type="http://schemas.openxmlformats.org/officeDocument/2006/relationships/image" Target="../media/image80.gif"/><Relationship Id="rId2" Type="http://schemas.openxmlformats.org/officeDocument/2006/relationships/hyperlink" Target="https://www.nndc.bnl.gov/"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230.png"/><Relationship Id="rId3" Type="http://schemas.openxmlformats.org/officeDocument/2006/relationships/image" Target="../media/image180.png"/><Relationship Id="rId7" Type="http://schemas.openxmlformats.org/officeDocument/2006/relationships/image" Target="../media/image220.png"/><Relationship Id="rId2" Type="http://schemas.openxmlformats.org/officeDocument/2006/relationships/image" Target="../media/image171.png"/><Relationship Id="rId1" Type="http://schemas.openxmlformats.org/officeDocument/2006/relationships/slideLayout" Target="../slideLayouts/slideLayout2.xml"/><Relationship Id="rId6" Type="http://schemas.openxmlformats.org/officeDocument/2006/relationships/image" Target="../media/image210.png"/><Relationship Id="rId5" Type="http://schemas.openxmlformats.org/officeDocument/2006/relationships/image" Target="../media/image200.png"/><Relationship Id="rId4" Type="http://schemas.openxmlformats.org/officeDocument/2006/relationships/image" Target="../media/image190.png"/></Relationships>
</file>

<file path=ppt/slides/_rels/slide3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00.png"/><Relationship Id="rId5" Type="http://schemas.openxmlformats.org/officeDocument/2006/relationships/image" Target="../media/image390.png"/><Relationship Id="rId4" Type="http://schemas.openxmlformats.org/officeDocument/2006/relationships/image" Target="../media/image83.png"/></Relationships>
</file>

<file path=ppt/slides/_rels/slide38.xml.rels><?xml version="1.0" encoding="UTF-8" standalone="yes"?>
<Relationships xmlns="http://schemas.openxmlformats.org/package/2006/relationships"><Relationship Id="rId3" Type="http://schemas.openxmlformats.org/officeDocument/2006/relationships/image" Target="../media/image82.png"/><Relationship Id="rId7" Type="http://schemas.openxmlformats.org/officeDocument/2006/relationships/image" Target="../media/image37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39.xml.rels><?xml version="1.0" encoding="UTF-8" standalone="yes"?>
<Relationships xmlns="http://schemas.openxmlformats.org/package/2006/relationships"><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10.png"/><Relationship Id="rId5" Type="http://schemas.openxmlformats.org/officeDocument/2006/relationships/image" Target="../media/image90.png"/><Relationship Id="rId4" Type="http://schemas.openxmlformats.org/officeDocument/2006/relationships/image" Target="../media/image6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60.png"/><Relationship Id="rId5" Type="http://schemas.openxmlformats.org/officeDocument/2006/relationships/image" Target="../media/image150.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Particle and Radiation Detectors: Advances &amp; Applications</a:t>
            </a:r>
            <a:endParaRPr lang="en-US" dirty="0"/>
          </a:p>
        </p:txBody>
      </p:sp>
      <p:sp>
        <p:nvSpPr>
          <p:cNvPr id="5" name="Textfeld 4"/>
          <p:cNvSpPr txBox="1"/>
          <p:nvPr/>
        </p:nvSpPr>
        <p:spPr>
          <a:xfrm>
            <a:off x="2915816" y="900000"/>
            <a:ext cx="3492110" cy="769441"/>
          </a:xfrm>
          <a:prstGeom prst="rect">
            <a:avLst/>
          </a:prstGeom>
          <a:noFill/>
        </p:spPr>
        <p:txBody>
          <a:bodyPr wrap="none" rtlCol="0">
            <a:spAutoFit/>
          </a:bodyPr>
          <a:lstStyle/>
          <a:p>
            <a:r>
              <a:rPr lang="en-US" dirty="0" smtClean="0">
                <a:solidFill>
                  <a:srgbClr val="006600"/>
                </a:solidFill>
                <a:latin typeface="Times New Roman" panose="02020603050405020304" pitchFamily="18" charset="0"/>
                <a:cs typeface="Times New Roman" panose="02020603050405020304" pitchFamily="18" charset="0"/>
              </a:rPr>
              <a:t>Lecture:</a:t>
            </a:r>
            <a:r>
              <a:rPr lang="en-US" dirty="0" smtClean="0">
                <a:latin typeface="Times New Roman" panose="02020603050405020304" pitchFamily="18" charset="0"/>
                <a:cs typeface="Times New Roman" panose="02020603050405020304" pitchFamily="18" charset="0"/>
              </a:rPr>
              <a:t> </a:t>
            </a:r>
            <a:r>
              <a:rPr lang="en-US" dirty="0" smtClean="0">
                <a:solidFill>
                  <a:srgbClr val="0000CC"/>
                </a:solidFill>
                <a:latin typeface="Times New Roman" panose="02020603050405020304" pitchFamily="18" charset="0"/>
                <a:cs typeface="Times New Roman" panose="02020603050405020304" pitchFamily="18" charset="0"/>
              </a:rPr>
              <a:t>Hans-Jürgen </a:t>
            </a:r>
            <a:r>
              <a:rPr lang="en-US" dirty="0" err="1" smtClean="0">
                <a:solidFill>
                  <a:srgbClr val="0000CC"/>
                </a:solidFill>
                <a:latin typeface="Times New Roman" panose="02020603050405020304" pitchFamily="18" charset="0"/>
                <a:cs typeface="Times New Roman" panose="02020603050405020304" pitchFamily="18" charset="0"/>
              </a:rPr>
              <a:t>Wollersheim</a:t>
            </a:r>
            <a:endParaRPr lang="en-US" dirty="0" smtClean="0">
              <a:solidFill>
                <a:srgbClr val="0000CC"/>
              </a:solidFill>
              <a:latin typeface="Times New Roman" panose="02020603050405020304" pitchFamily="18" charset="0"/>
              <a:cs typeface="Times New Roman" panose="02020603050405020304" pitchFamily="18" charset="0"/>
            </a:endParaRPr>
          </a:p>
          <a:p>
            <a:endParaRPr lang="en-US" sz="1200" dirty="0">
              <a:solidFill>
                <a:srgbClr val="0000CC"/>
              </a:solidFill>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e-mail: h.j.wollersheim@gsi.de</a:t>
            </a:r>
            <a:endParaRPr lang="en-US" sz="1400" dirty="0">
              <a:latin typeface="Times New Roman" panose="02020603050405020304" pitchFamily="18" charset="0"/>
              <a:cs typeface="Times New Roman" panose="02020603050405020304" pitchFamily="18" charset="0"/>
            </a:endParaRPr>
          </a:p>
        </p:txBody>
      </p:sp>
      <p:pic>
        <p:nvPicPr>
          <p:cNvPr id="10" name="Picture 9" descr="simpson_Pagina_10_Immagine_00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0000" y="4500000"/>
            <a:ext cx="2058001" cy="17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0000" y="4499999"/>
            <a:ext cx="3517224" cy="175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000" y="1914594"/>
            <a:ext cx="1942858" cy="2438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descr="pet-camer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040" y="2132856"/>
            <a:ext cx="3937000"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6497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What is a Particle?</a:t>
            </a:r>
            <a:endParaRPr lang="en-US" dirty="0"/>
          </a:p>
        </p:txBody>
      </p:sp>
      <p:grpSp>
        <p:nvGrpSpPr>
          <p:cNvPr id="10" name="Gruppieren 9"/>
          <p:cNvGrpSpPr/>
          <p:nvPr/>
        </p:nvGrpSpPr>
        <p:grpSpPr>
          <a:xfrm>
            <a:off x="1080000" y="1260000"/>
            <a:ext cx="7108131" cy="3855238"/>
            <a:chOff x="1549837" y="1260000"/>
            <a:chExt cx="7108131" cy="3855238"/>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1260000"/>
              <a:ext cx="5238096" cy="385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Geschweifte Klammer links 2"/>
            <p:cNvSpPr/>
            <p:nvPr/>
          </p:nvSpPr>
          <p:spPr>
            <a:xfrm>
              <a:off x="3168000" y="1800000"/>
              <a:ext cx="288032" cy="1008112"/>
            </a:xfrm>
            <a:prstGeom prst="lef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Geschweifte Klammer links 4"/>
            <p:cNvSpPr/>
            <p:nvPr/>
          </p:nvSpPr>
          <p:spPr>
            <a:xfrm>
              <a:off x="2520000" y="1800000"/>
              <a:ext cx="324192" cy="2205064"/>
            </a:xfrm>
            <a:prstGeom prst="leftBrace">
              <a:avLst/>
            </a:prstGeom>
            <a:ln w="25400">
              <a:solidFill>
                <a:srgbClr val="0000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Geschweifte Klammer links 5"/>
            <p:cNvSpPr/>
            <p:nvPr/>
          </p:nvSpPr>
          <p:spPr>
            <a:xfrm>
              <a:off x="1872000" y="1800000"/>
              <a:ext cx="252256" cy="2709120"/>
            </a:xfrm>
            <a:prstGeom prst="leftBrace">
              <a:avLst/>
            </a:prstGeom>
            <a:ln w="25400">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feld 6"/>
            <p:cNvSpPr txBox="1"/>
            <p:nvPr/>
          </p:nvSpPr>
          <p:spPr>
            <a:xfrm rot="16200000">
              <a:off x="2304000" y="2124000"/>
              <a:ext cx="1332416" cy="369332"/>
            </a:xfrm>
            <a:prstGeom prst="rect">
              <a:avLst/>
            </a:prstGeom>
            <a:noFill/>
          </p:spPr>
          <p:txBody>
            <a:bodyPr wrap="none" rtlCol="0">
              <a:spAutoFit/>
            </a:bodyPr>
            <a:lstStyle/>
            <a:p>
              <a:r>
                <a:rPr lang="en-US" dirty="0" smtClean="0">
                  <a:solidFill>
                    <a:srgbClr val="FF0000"/>
                  </a:solidFill>
                </a:rPr>
                <a:t>Strong force</a:t>
              </a:r>
              <a:endParaRPr lang="en-US" dirty="0">
                <a:solidFill>
                  <a:srgbClr val="FF0000"/>
                </a:solidFill>
              </a:endParaRPr>
            </a:p>
          </p:txBody>
        </p:sp>
        <p:sp>
          <p:nvSpPr>
            <p:cNvPr id="8" name="Textfeld 7"/>
            <p:cNvSpPr txBox="1"/>
            <p:nvPr/>
          </p:nvSpPr>
          <p:spPr>
            <a:xfrm rot="16200000">
              <a:off x="1224000" y="2736000"/>
              <a:ext cx="2230098" cy="369332"/>
            </a:xfrm>
            <a:prstGeom prst="rect">
              <a:avLst/>
            </a:prstGeom>
            <a:noFill/>
          </p:spPr>
          <p:txBody>
            <a:bodyPr wrap="none" rtlCol="0">
              <a:spAutoFit/>
            </a:bodyPr>
            <a:lstStyle/>
            <a:p>
              <a:r>
                <a:rPr lang="en-US" dirty="0" smtClean="0">
                  <a:solidFill>
                    <a:srgbClr val="0000CC"/>
                  </a:solidFill>
                </a:rPr>
                <a:t>Electromagnetic force</a:t>
              </a:r>
              <a:endParaRPr lang="en-US" dirty="0">
                <a:solidFill>
                  <a:srgbClr val="0000CC"/>
                </a:solidFill>
              </a:endParaRPr>
            </a:p>
          </p:txBody>
        </p:sp>
        <p:sp>
          <p:nvSpPr>
            <p:cNvPr id="9" name="Textfeld 8"/>
            <p:cNvSpPr txBox="1"/>
            <p:nvPr/>
          </p:nvSpPr>
          <p:spPr>
            <a:xfrm rot="16200000">
              <a:off x="1116000" y="2952000"/>
              <a:ext cx="1237005" cy="369332"/>
            </a:xfrm>
            <a:prstGeom prst="rect">
              <a:avLst/>
            </a:prstGeom>
            <a:noFill/>
            <a:ln>
              <a:noFill/>
            </a:ln>
          </p:spPr>
          <p:txBody>
            <a:bodyPr wrap="none" rtlCol="0">
              <a:spAutoFit/>
            </a:bodyPr>
            <a:lstStyle/>
            <a:p>
              <a:r>
                <a:rPr lang="en-US" dirty="0" smtClean="0">
                  <a:solidFill>
                    <a:srgbClr val="008080"/>
                  </a:solidFill>
                </a:rPr>
                <a:t>Weak force</a:t>
              </a:r>
              <a:endParaRPr lang="en-US" dirty="0">
                <a:solidFill>
                  <a:srgbClr val="008080"/>
                </a:solidFill>
              </a:endParaRPr>
            </a:p>
          </p:txBody>
        </p:sp>
      </p:grpSp>
    </p:spTree>
    <p:extLst>
      <p:ext uri="{BB962C8B-B14F-4D97-AF65-F5344CB8AC3E}">
        <p14:creationId xmlns:p14="http://schemas.microsoft.com/office/powerpoint/2010/main" val="39959843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smtClean="0">
                <a:ea typeface="ＭＳ Ｐゴシック" pitchFamily="34" charset="-128"/>
              </a:rPr>
              <a:t>How do we see Particles?</a:t>
            </a:r>
            <a:endParaRPr lang="en-US" dirty="0"/>
          </a:p>
        </p:txBody>
      </p:sp>
      <p:pic>
        <p:nvPicPr>
          <p:cNvPr id="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0728"/>
            <a:ext cx="3876675" cy="2924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4283969" y="980728"/>
            <a:ext cx="4464496" cy="1384995"/>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A light bulb shines on a hand and the different reflections make the fine structure visible.</a:t>
            </a:r>
          </a:p>
          <a:p>
            <a:r>
              <a:rPr lang="en-US" sz="1400" dirty="0" smtClean="0">
                <a:latin typeface="Times New Roman" panose="02020603050405020304" pitchFamily="18" charset="0"/>
                <a:cs typeface="Times New Roman" panose="02020603050405020304" pitchFamily="18" charset="0"/>
              </a:rPr>
              <a:t>With a magnifying glass or microscope more details can be seen, but there is a fundamental limit:</a:t>
            </a:r>
          </a:p>
          <a:p>
            <a:r>
              <a:rPr lang="en-US" sz="1400" dirty="0" smtClean="0">
                <a:solidFill>
                  <a:srgbClr val="0000CC"/>
                </a:solidFill>
                <a:latin typeface="Times New Roman" panose="02020603050405020304" pitchFamily="18" charset="0"/>
                <a:cs typeface="Times New Roman" panose="02020603050405020304" pitchFamily="18" charset="0"/>
              </a:rPr>
              <a:t>The wavelength of the light (1/1000 mm) determines the size of the resolvable objects.</a:t>
            </a:r>
            <a:endParaRPr lang="en-US" sz="1400" dirty="0">
              <a:solidFill>
                <a:srgbClr val="0000CC"/>
              </a:solidFill>
              <a:latin typeface="Times New Roman" panose="02020603050405020304" pitchFamily="18" charset="0"/>
              <a:cs typeface="Times New Roman" panose="02020603050405020304" pitchFamily="18" charset="0"/>
            </a:endParaRPr>
          </a:p>
        </p:txBody>
      </p:sp>
      <p:sp>
        <p:nvSpPr>
          <p:cNvPr id="6" name="Textfeld 5"/>
          <p:cNvSpPr txBox="1"/>
          <p:nvPr/>
        </p:nvSpPr>
        <p:spPr>
          <a:xfrm>
            <a:off x="360000" y="4319753"/>
            <a:ext cx="5243743" cy="707886"/>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light bulb                                       →   </a:t>
            </a:r>
            <a:r>
              <a:rPr lang="en-US" sz="2000" dirty="0" smtClean="0">
                <a:solidFill>
                  <a:srgbClr val="FF0000"/>
                </a:solidFill>
                <a:latin typeface="Times New Roman" panose="02020603050405020304" pitchFamily="18" charset="0"/>
                <a:cs typeface="Times New Roman" panose="02020603050405020304" pitchFamily="18" charset="0"/>
              </a:rPr>
              <a:t>accelerator</a:t>
            </a:r>
          </a:p>
          <a:p>
            <a:r>
              <a:rPr lang="en-US" sz="2000" dirty="0" smtClean="0">
                <a:latin typeface="Times New Roman" panose="02020603050405020304" pitchFamily="18" charset="0"/>
                <a:cs typeface="Times New Roman" panose="02020603050405020304" pitchFamily="18" charset="0"/>
              </a:rPr>
              <a:t>magnifying glass or microscope   →   </a:t>
            </a:r>
            <a:r>
              <a:rPr lang="en-US" sz="2000" dirty="0" smtClean="0">
                <a:solidFill>
                  <a:srgbClr val="FF0000"/>
                </a:solidFill>
                <a:latin typeface="Times New Roman" panose="02020603050405020304" pitchFamily="18" charset="0"/>
                <a:cs typeface="Times New Roman" panose="02020603050405020304" pitchFamily="18" charset="0"/>
              </a:rPr>
              <a:t>detector</a:t>
            </a:r>
            <a:endParaRPr lang="en-US" sz="2000" dirty="0">
              <a:solidFill>
                <a:srgbClr val="FF0000"/>
              </a:solidFill>
              <a:latin typeface="Times New Roman" panose="02020603050405020304" pitchFamily="18" charset="0"/>
              <a:cs typeface="Times New Roman" panose="02020603050405020304" pitchFamily="18" charset="0"/>
            </a:endParaRPr>
          </a:p>
        </p:txBody>
      </p:sp>
      <p:graphicFrame>
        <p:nvGraphicFramePr>
          <p:cNvPr id="7" name="Tabelle 6"/>
          <p:cNvGraphicFramePr>
            <a:graphicFrameLocks noGrp="1"/>
          </p:cNvGraphicFramePr>
          <p:nvPr>
            <p:extLst>
              <p:ext uri="{D42A27DB-BD31-4B8C-83A1-F6EECF244321}">
                <p14:modId xmlns:p14="http://schemas.microsoft.com/office/powerpoint/2010/main" val="916148602"/>
              </p:ext>
            </p:extLst>
          </p:nvPr>
        </p:nvGraphicFramePr>
        <p:xfrm>
          <a:off x="6837685" y="3438649"/>
          <a:ext cx="1838771" cy="2438400"/>
        </p:xfrm>
        <a:graphic>
          <a:graphicData uri="http://schemas.openxmlformats.org/drawingml/2006/table">
            <a:tbl>
              <a:tblPr firstRow="1" bandRow="1">
                <a:tableStyleId>{5940675A-B579-460E-94D1-54222C63F5DA}</a:tableStyleId>
              </a:tblPr>
              <a:tblGrid>
                <a:gridCol w="614635"/>
                <a:gridCol w="648072"/>
                <a:gridCol w="576064"/>
              </a:tblGrid>
              <a:tr h="144016">
                <a:tc>
                  <a:txBody>
                    <a:bodyPr/>
                    <a:lstStyle/>
                    <a:p>
                      <a:pPr algn="just"/>
                      <a:r>
                        <a:rPr lang="en-US" sz="1000" dirty="0" smtClean="0">
                          <a:latin typeface="Times New Roman" panose="02020603050405020304" pitchFamily="18" charset="0"/>
                          <a:cs typeface="Times New Roman" panose="02020603050405020304" pitchFamily="18" charset="0"/>
                        </a:rPr>
                        <a:t>LW</a:t>
                      </a:r>
                      <a:endParaRPr lang="en-US" sz="1000" dirty="0">
                        <a:latin typeface="Times New Roman" panose="02020603050405020304" pitchFamily="18" charset="0"/>
                        <a:cs typeface="Times New Roman" panose="02020603050405020304" pitchFamily="18" charset="0"/>
                      </a:endParaRPr>
                    </a:p>
                  </a:txBody>
                  <a:tcPr/>
                </a:tc>
                <a:tc>
                  <a:txBody>
                    <a:bodyPr/>
                    <a:lstStyle/>
                    <a:p>
                      <a:pPr algn="just"/>
                      <a:r>
                        <a:rPr lang="en-US" sz="1000" dirty="0" smtClean="0">
                          <a:latin typeface="Times New Roman" panose="02020603050405020304" pitchFamily="18" charset="0"/>
                          <a:cs typeface="Times New Roman" panose="02020603050405020304" pitchFamily="18" charset="0"/>
                        </a:rPr>
                        <a:t>3000 m</a:t>
                      </a:r>
                      <a:endParaRPr lang="en-US" sz="1000" dirty="0">
                        <a:latin typeface="Times New Roman" panose="02020603050405020304" pitchFamily="18" charset="0"/>
                        <a:cs typeface="Times New Roman" panose="02020603050405020304" pitchFamily="18" charset="0"/>
                      </a:endParaRPr>
                    </a:p>
                  </a:txBody>
                  <a:tcPr/>
                </a:tc>
                <a:tc>
                  <a:txBody>
                    <a:bodyPr/>
                    <a:lstStyle/>
                    <a:p>
                      <a:pPr algn="just"/>
                      <a:endParaRPr lang="en-US" sz="1000">
                        <a:latin typeface="Times New Roman" panose="02020603050405020304" pitchFamily="18" charset="0"/>
                        <a:cs typeface="Times New Roman" panose="02020603050405020304" pitchFamily="18" charset="0"/>
                      </a:endParaRPr>
                    </a:p>
                  </a:txBody>
                  <a:tcPr/>
                </a:tc>
              </a:tr>
              <a:tr h="0">
                <a:tc>
                  <a:txBody>
                    <a:bodyPr/>
                    <a:lstStyle/>
                    <a:p>
                      <a:pPr algn="just"/>
                      <a:r>
                        <a:rPr lang="en-US" sz="1000" dirty="0" smtClean="0">
                          <a:latin typeface="Times New Roman" panose="02020603050405020304" pitchFamily="18" charset="0"/>
                          <a:cs typeface="Times New Roman" panose="02020603050405020304" pitchFamily="18" charset="0"/>
                        </a:rPr>
                        <a:t>MW</a:t>
                      </a:r>
                      <a:endParaRPr lang="en-US" sz="1000" dirty="0">
                        <a:latin typeface="Times New Roman" panose="02020603050405020304" pitchFamily="18" charset="0"/>
                        <a:cs typeface="Times New Roman" panose="02020603050405020304" pitchFamily="18" charset="0"/>
                      </a:endParaRPr>
                    </a:p>
                  </a:txBody>
                  <a:tcPr/>
                </a:tc>
                <a:tc>
                  <a:txBody>
                    <a:bodyPr/>
                    <a:lstStyle/>
                    <a:p>
                      <a:pPr algn="just"/>
                      <a:r>
                        <a:rPr lang="en-US" sz="1000" dirty="0" smtClean="0">
                          <a:latin typeface="Times New Roman" panose="02020603050405020304" pitchFamily="18" charset="0"/>
                          <a:cs typeface="Times New Roman" panose="02020603050405020304" pitchFamily="18" charset="0"/>
                        </a:rPr>
                        <a:t>300 m</a:t>
                      </a:r>
                      <a:endParaRPr lang="en-US" sz="1000" dirty="0">
                        <a:latin typeface="Times New Roman" panose="02020603050405020304" pitchFamily="18" charset="0"/>
                        <a:cs typeface="Times New Roman" panose="02020603050405020304" pitchFamily="18" charset="0"/>
                      </a:endParaRPr>
                    </a:p>
                  </a:txBody>
                  <a:tcPr/>
                </a:tc>
                <a:tc>
                  <a:txBody>
                    <a:bodyPr/>
                    <a:lstStyle/>
                    <a:p>
                      <a:pPr algn="just"/>
                      <a:endParaRPr lang="en-US" sz="1000">
                        <a:latin typeface="Times New Roman" panose="02020603050405020304" pitchFamily="18" charset="0"/>
                        <a:cs typeface="Times New Roman" panose="02020603050405020304" pitchFamily="18" charset="0"/>
                      </a:endParaRPr>
                    </a:p>
                  </a:txBody>
                  <a:tcPr/>
                </a:tc>
              </a:tr>
              <a:tr h="0">
                <a:tc>
                  <a:txBody>
                    <a:bodyPr/>
                    <a:lstStyle/>
                    <a:p>
                      <a:pPr algn="just"/>
                      <a:r>
                        <a:rPr lang="en-US" sz="1000" dirty="0" smtClean="0">
                          <a:latin typeface="Times New Roman" panose="02020603050405020304" pitchFamily="18" charset="0"/>
                          <a:cs typeface="Times New Roman" panose="02020603050405020304" pitchFamily="18" charset="0"/>
                        </a:rPr>
                        <a:t>KW</a:t>
                      </a:r>
                      <a:endParaRPr lang="en-US" sz="1000" dirty="0">
                        <a:latin typeface="Times New Roman" panose="02020603050405020304" pitchFamily="18" charset="0"/>
                        <a:cs typeface="Times New Roman" panose="02020603050405020304" pitchFamily="18" charset="0"/>
                      </a:endParaRPr>
                    </a:p>
                  </a:txBody>
                  <a:tcPr/>
                </a:tc>
                <a:tc>
                  <a:txBody>
                    <a:bodyPr/>
                    <a:lstStyle/>
                    <a:p>
                      <a:pPr algn="just"/>
                      <a:r>
                        <a:rPr lang="en-US" sz="1000" dirty="0" smtClean="0">
                          <a:latin typeface="Times New Roman" panose="02020603050405020304" pitchFamily="18" charset="0"/>
                          <a:cs typeface="Times New Roman" panose="02020603050405020304" pitchFamily="18" charset="0"/>
                        </a:rPr>
                        <a:t>30 m</a:t>
                      </a:r>
                      <a:endParaRPr lang="en-US" sz="1000" dirty="0">
                        <a:latin typeface="Times New Roman" panose="02020603050405020304" pitchFamily="18" charset="0"/>
                        <a:cs typeface="Times New Roman" panose="02020603050405020304" pitchFamily="18" charset="0"/>
                      </a:endParaRPr>
                    </a:p>
                  </a:txBody>
                  <a:tcPr/>
                </a:tc>
                <a:tc>
                  <a:txBody>
                    <a:bodyPr/>
                    <a:lstStyle/>
                    <a:p>
                      <a:pPr algn="just"/>
                      <a:endParaRPr lang="en-US" sz="1000">
                        <a:latin typeface="Times New Roman" panose="02020603050405020304" pitchFamily="18" charset="0"/>
                        <a:cs typeface="Times New Roman" panose="02020603050405020304" pitchFamily="18" charset="0"/>
                      </a:endParaRPr>
                    </a:p>
                  </a:txBody>
                  <a:tcPr/>
                </a:tc>
              </a:tr>
              <a:tr h="132576">
                <a:tc>
                  <a:txBody>
                    <a:bodyPr/>
                    <a:lstStyle/>
                    <a:p>
                      <a:pPr algn="just"/>
                      <a:r>
                        <a:rPr lang="en-US" sz="1000" dirty="0" smtClean="0">
                          <a:latin typeface="Times New Roman" panose="02020603050405020304" pitchFamily="18" charset="0"/>
                          <a:cs typeface="Times New Roman" panose="02020603050405020304" pitchFamily="18" charset="0"/>
                        </a:rPr>
                        <a:t>UKW</a:t>
                      </a:r>
                      <a:endParaRPr lang="en-US" sz="1000" dirty="0">
                        <a:latin typeface="Times New Roman" panose="02020603050405020304" pitchFamily="18" charset="0"/>
                        <a:cs typeface="Times New Roman" panose="02020603050405020304" pitchFamily="18" charset="0"/>
                      </a:endParaRPr>
                    </a:p>
                  </a:txBody>
                  <a:tcPr/>
                </a:tc>
                <a:tc>
                  <a:txBody>
                    <a:bodyPr/>
                    <a:lstStyle/>
                    <a:p>
                      <a:pPr algn="just"/>
                      <a:r>
                        <a:rPr lang="en-US" sz="1000" dirty="0" smtClean="0">
                          <a:latin typeface="Times New Roman" panose="02020603050405020304" pitchFamily="18" charset="0"/>
                          <a:cs typeface="Times New Roman" panose="02020603050405020304" pitchFamily="18" charset="0"/>
                        </a:rPr>
                        <a:t>3 m</a:t>
                      </a:r>
                      <a:endParaRPr lang="en-US" sz="1000" dirty="0">
                        <a:latin typeface="Times New Roman" panose="02020603050405020304" pitchFamily="18" charset="0"/>
                        <a:cs typeface="Times New Roman" panose="02020603050405020304" pitchFamily="18" charset="0"/>
                      </a:endParaRPr>
                    </a:p>
                  </a:txBody>
                  <a:tcPr/>
                </a:tc>
                <a:tc>
                  <a:txBody>
                    <a:bodyPr/>
                    <a:lstStyle/>
                    <a:p>
                      <a:pPr algn="just"/>
                      <a:endParaRPr lang="en-US" sz="1000" dirty="0">
                        <a:latin typeface="Times New Roman" panose="02020603050405020304" pitchFamily="18" charset="0"/>
                        <a:cs typeface="Times New Roman" panose="02020603050405020304" pitchFamily="18" charset="0"/>
                      </a:endParaRPr>
                    </a:p>
                  </a:txBody>
                  <a:tcPr/>
                </a:tc>
              </a:tr>
              <a:tr h="176768">
                <a:tc>
                  <a:txBody>
                    <a:bodyPr/>
                    <a:lstStyle/>
                    <a:p>
                      <a:pPr algn="just"/>
                      <a:r>
                        <a:rPr lang="en-US" sz="1000" dirty="0" smtClean="0">
                          <a:latin typeface="Times New Roman" panose="02020603050405020304" pitchFamily="18" charset="0"/>
                          <a:cs typeface="Times New Roman" panose="02020603050405020304" pitchFamily="18" charset="0"/>
                        </a:rPr>
                        <a:t>GPS</a:t>
                      </a:r>
                      <a:endParaRPr lang="en-US" sz="1000" dirty="0">
                        <a:latin typeface="Times New Roman" panose="02020603050405020304" pitchFamily="18" charset="0"/>
                        <a:cs typeface="Times New Roman" panose="02020603050405020304" pitchFamily="18" charset="0"/>
                      </a:endParaRPr>
                    </a:p>
                  </a:txBody>
                  <a:tcPr/>
                </a:tc>
                <a:tc>
                  <a:txBody>
                    <a:bodyPr/>
                    <a:lstStyle/>
                    <a:p>
                      <a:pPr algn="just"/>
                      <a:r>
                        <a:rPr lang="en-US" sz="1000" dirty="0" smtClean="0">
                          <a:latin typeface="Times New Roman" panose="02020603050405020304" pitchFamily="18" charset="0"/>
                          <a:cs typeface="Times New Roman" panose="02020603050405020304" pitchFamily="18" charset="0"/>
                        </a:rPr>
                        <a:t>0.3 m</a:t>
                      </a:r>
                      <a:endParaRPr lang="en-US" sz="1000" dirty="0">
                        <a:latin typeface="Times New Roman" panose="02020603050405020304" pitchFamily="18" charset="0"/>
                        <a:cs typeface="Times New Roman" panose="02020603050405020304" pitchFamily="18" charset="0"/>
                      </a:endParaRPr>
                    </a:p>
                  </a:txBody>
                  <a:tcPr/>
                </a:tc>
                <a:tc>
                  <a:txBody>
                    <a:bodyPr/>
                    <a:lstStyle/>
                    <a:p>
                      <a:pPr algn="just"/>
                      <a:endParaRPr lang="en-US" sz="1000" dirty="0">
                        <a:latin typeface="Times New Roman" panose="02020603050405020304" pitchFamily="18" charset="0"/>
                        <a:cs typeface="Times New Roman" panose="02020603050405020304" pitchFamily="18" charset="0"/>
                      </a:endParaRPr>
                    </a:p>
                  </a:txBody>
                  <a:tcPr/>
                </a:tc>
              </a:tr>
              <a:tr h="148952">
                <a:tc>
                  <a:txBody>
                    <a:bodyPr/>
                    <a:lstStyle/>
                    <a:p>
                      <a:pPr algn="just"/>
                      <a:r>
                        <a:rPr lang="en-US" sz="1000" dirty="0" smtClean="0">
                          <a:latin typeface="Times New Roman" panose="02020603050405020304" pitchFamily="18" charset="0"/>
                          <a:cs typeface="Times New Roman" panose="02020603050405020304" pitchFamily="18" charset="0"/>
                        </a:rPr>
                        <a:t>Infrared</a:t>
                      </a:r>
                      <a:endParaRPr lang="en-US" sz="1000" dirty="0">
                        <a:latin typeface="Times New Roman" panose="02020603050405020304" pitchFamily="18" charset="0"/>
                        <a:cs typeface="Times New Roman" panose="02020603050405020304" pitchFamily="18" charset="0"/>
                      </a:endParaRPr>
                    </a:p>
                  </a:txBody>
                  <a:tcPr/>
                </a:tc>
                <a:tc>
                  <a:txBody>
                    <a:bodyPr/>
                    <a:lstStyle/>
                    <a:p>
                      <a:pPr algn="just"/>
                      <a:r>
                        <a:rPr lang="en-US" sz="1000" dirty="0" smtClean="0">
                          <a:latin typeface="Times New Roman" panose="02020603050405020304" pitchFamily="18" charset="0"/>
                          <a:cs typeface="Times New Roman" panose="02020603050405020304" pitchFamily="18" charset="0"/>
                        </a:rPr>
                        <a:t>10</a:t>
                      </a:r>
                      <a:r>
                        <a:rPr lang="en-US" sz="1000" baseline="30000" dirty="0" smtClean="0">
                          <a:latin typeface="Times New Roman" panose="02020603050405020304" pitchFamily="18" charset="0"/>
                          <a:cs typeface="Times New Roman" panose="02020603050405020304" pitchFamily="18" charset="0"/>
                        </a:rPr>
                        <a:t>-6</a:t>
                      </a:r>
                      <a:r>
                        <a:rPr lang="en-US" sz="1000" dirty="0" smtClean="0">
                          <a:latin typeface="Times New Roman" panose="02020603050405020304" pitchFamily="18" charset="0"/>
                          <a:cs typeface="Times New Roman" panose="02020603050405020304" pitchFamily="18" charset="0"/>
                        </a:rPr>
                        <a:t> m</a:t>
                      </a:r>
                      <a:endParaRPr lang="en-US" sz="1000" dirty="0">
                        <a:latin typeface="Times New Roman" panose="02020603050405020304" pitchFamily="18" charset="0"/>
                        <a:cs typeface="Times New Roman" panose="02020603050405020304" pitchFamily="18" charset="0"/>
                      </a:endParaRPr>
                    </a:p>
                  </a:txBody>
                  <a:tcPr/>
                </a:tc>
                <a:tc>
                  <a:txBody>
                    <a:bodyPr/>
                    <a:lstStyle/>
                    <a:p>
                      <a:pPr algn="just"/>
                      <a:endParaRPr lang="en-US" sz="1000" dirty="0">
                        <a:latin typeface="Times New Roman" panose="02020603050405020304" pitchFamily="18" charset="0"/>
                        <a:cs typeface="Times New Roman" panose="02020603050405020304" pitchFamily="18" charset="0"/>
                      </a:endParaRPr>
                    </a:p>
                  </a:txBody>
                  <a:tcPr/>
                </a:tc>
              </a:tr>
              <a:tr h="193144">
                <a:tc>
                  <a:txBody>
                    <a:bodyPr/>
                    <a:lstStyle/>
                    <a:p>
                      <a:pPr algn="just"/>
                      <a:r>
                        <a:rPr lang="en-US" sz="1000" dirty="0" smtClean="0">
                          <a:latin typeface="Times New Roman" panose="02020603050405020304" pitchFamily="18" charset="0"/>
                          <a:cs typeface="Times New Roman" panose="02020603050405020304" pitchFamily="18" charset="0"/>
                        </a:rPr>
                        <a:t>light</a:t>
                      </a:r>
                      <a:endParaRPr lang="en-US" sz="1000" dirty="0">
                        <a:latin typeface="Times New Roman" panose="02020603050405020304" pitchFamily="18" charset="0"/>
                        <a:cs typeface="Times New Roman" panose="02020603050405020304" pitchFamily="18" charset="0"/>
                      </a:endParaRPr>
                    </a:p>
                  </a:txBody>
                  <a:tcPr/>
                </a:tc>
                <a:tc>
                  <a:txBody>
                    <a:bodyPr/>
                    <a:lstStyle/>
                    <a:p>
                      <a:pPr algn="just"/>
                      <a:r>
                        <a:rPr lang="en-US" sz="1000" dirty="0" smtClean="0">
                          <a:latin typeface="Times New Roman" panose="02020603050405020304" pitchFamily="18" charset="0"/>
                          <a:cs typeface="Times New Roman" panose="02020603050405020304" pitchFamily="18" charset="0"/>
                        </a:rPr>
                        <a:t>5·10</a:t>
                      </a:r>
                      <a:r>
                        <a:rPr lang="en-US" sz="1000" baseline="30000" dirty="0" smtClean="0">
                          <a:latin typeface="Times New Roman" panose="02020603050405020304" pitchFamily="18" charset="0"/>
                          <a:cs typeface="Times New Roman" panose="02020603050405020304" pitchFamily="18" charset="0"/>
                        </a:rPr>
                        <a:t>-7</a:t>
                      </a:r>
                      <a:r>
                        <a:rPr lang="en-US" sz="1000" dirty="0" smtClean="0">
                          <a:latin typeface="Times New Roman" panose="02020603050405020304" pitchFamily="18" charset="0"/>
                          <a:cs typeface="Times New Roman" panose="02020603050405020304" pitchFamily="18" charset="0"/>
                        </a:rPr>
                        <a:t> m</a:t>
                      </a:r>
                      <a:endParaRPr lang="en-US" sz="1000" dirty="0">
                        <a:latin typeface="Times New Roman" panose="02020603050405020304" pitchFamily="18" charset="0"/>
                        <a:cs typeface="Times New Roman" panose="02020603050405020304" pitchFamily="18" charset="0"/>
                      </a:endParaRPr>
                    </a:p>
                  </a:txBody>
                  <a:tcPr/>
                </a:tc>
                <a:tc>
                  <a:txBody>
                    <a:bodyPr/>
                    <a:lstStyle/>
                    <a:p>
                      <a:pPr algn="just"/>
                      <a:r>
                        <a:rPr lang="en-US" sz="1000" dirty="0" smtClean="0">
                          <a:latin typeface="Times New Roman" panose="02020603050405020304" pitchFamily="18" charset="0"/>
                          <a:cs typeface="Times New Roman" panose="02020603050405020304" pitchFamily="18" charset="0"/>
                        </a:rPr>
                        <a:t>2 eV</a:t>
                      </a:r>
                      <a:endParaRPr lang="en-US" sz="1000" dirty="0">
                        <a:latin typeface="Times New Roman" panose="02020603050405020304" pitchFamily="18" charset="0"/>
                        <a:cs typeface="Times New Roman" panose="02020603050405020304" pitchFamily="18" charset="0"/>
                      </a:endParaRPr>
                    </a:p>
                  </a:txBody>
                  <a:tcPr/>
                </a:tc>
              </a:tr>
              <a:tr h="237336">
                <a:tc>
                  <a:txBody>
                    <a:bodyPr/>
                    <a:lstStyle/>
                    <a:p>
                      <a:pPr algn="just"/>
                      <a:r>
                        <a:rPr lang="en-US" sz="1000" dirty="0" smtClean="0">
                          <a:latin typeface="Times New Roman" panose="02020603050405020304" pitchFamily="18" charset="0"/>
                          <a:cs typeface="Times New Roman" panose="02020603050405020304" pitchFamily="18" charset="0"/>
                        </a:rPr>
                        <a:t>UV</a:t>
                      </a:r>
                      <a:endParaRPr lang="en-US" sz="1000" dirty="0">
                        <a:latin typeface="Times New Roman" panose="02020603050405020304" pitchFamily="18" charset="0"/>
                        <a:cs typeface="Times New Roman" panose="02020603050405020304" pitchFamily="18" charset="0"/>
                      </a:endParaRPr>
                    </a:p>
                  </a:txBody>
                  <a:tcPr/>
                </a:tc>
                <a:tc>
                  <a:txBody>
                    <a:bodyPr/>
                    <a:lstStyle/>
                    <a:p>
                      <a:pPr algn="just"/>
                      <a:r>
                        <a:rPr lang="en-US" sz="1000" dirty="0" smtClean="0">
                          <a:latin typeface="Times New Roman" panose="02020603050405020304" pitchFamily="18" charset="0"/>
                          <a:cs typeface="Times New Roman" panose="02020603050405020304" pitchFamily="18" charset="0"/>
                        </a:rPr>
                        <a:t>10</a:t>
                      </a:r>
                      <a:r>
                        <a:rPr lang="en-US" sz="1000" baseline="30000" dirty="0" smtClean="0">
                          <a:latin typeface="Times New Roman" panose="02020603050405020304" pitchFamily="18" charset="0"/>
                          <a:cs typeface="Times New Roman" panose="02020603050405020304" pitchFamily="18" charset="0"/>
                        </a:rPr>
                        <a:t>-7</a:t>
                      </a:r>
                      <a:r>
                        <a:rPr lang="en-US" sz="1000" dirty="0" smtClean="0">
                          <a:latin typeface="Times New Roman" panose="02020603050405020304" pitchFamily="18" charset="0"/>
                          <a:cs typeface="Times New Roman" panose="02020603050405020304" pitchFamily="18" charset="0"/>
                        </a:rPr>
                        <a:t> m</a:t>
                      </a:r>
                      <a:endParaRPr lang="en-US" sz="1000" dirty="0">
                        <a:latin typeface="Times New Roman" panose="02020603050405020304" pitchFamily="18" charset="0"/>
                        <a:cs typeface="Times New Roman" panose="02020603050405020304" pitchFamily="18" charset="0"/>
                      </a:endParaRPr>
                    </a:p>
                  </a:txBody>
                  <a:tcPr/>
                </a:tc>
                <a:tc>
                  <a:txBody>
                    <a:bodyPr/>
                    <a:lstStyle/>
                    <a:p>
                      <a:pPr algn="just"/>
                      <a:r>
                        <a:rPr lang="en-US" sz="1000" dirty="0" smtClean="0">
                          <a:latin typeface="Times New Roman" panose="02020603050405020304" pitchFamily="18" charset="0"/>
                          <a:cs typeface="Times New Roman" panose="02020603050405020304" pitchFamily="18" charset="0"/>
                        </a:rPr>
                        <a:t>10 eV</a:t>
                      </a:r>
                      <a:endParaRPr lang="en-US" sz="1000" dirty="0">
                        <a:latin typeface="Times New Roman" panose="02020603050405020304" pitchFamily="18" charset="0"/>
                        <a:cs typeface="Times New Roman" panose="02020603050405020304" pitchFamily="18" charset="0"/>
                      </a:endParaRPr>
                    </a:p>
                  </a:txBody>
                  <a:tcPr/>
                </a:tc>
              </a:tr>
              <a:tr h="209520">
                <a:tc>
                  <a:txBody>
                    <a:bodyPr/>
                    <a:lstStyle/>
                    <a:p>
                      <a:pPr algn="just"/>
                      <a:r>
                        <a:rPr lang="en-US" sz="1000" dirty="0" smtClean="0">
                          <a:latin typeface="Times New Roman" panose="02020603050405020304" pitchFamily="18" charset="0"/>
                          <a:cs typeface="Times New Roman" panose="02020603050405020304" pitchFamily="18" charset="0"/>
                        </a:rPr>
                        <a:t>X-ray</a:t>
                      </a:r>
                      <a:endParaRPr lang="en-US" sz="1000" dirty="0">
                        <a:latin typeface="Times New Roman" panose="02020603050405020304" pitchFamily="18" charset="0"/>
                        <a:cs typeface="Times New Roman" panose="02020603050405020304" pitchFamily="18" charset="0"/>
                      </a:endParaRPr>
                    </a:p>
                  </a:txBody>
                  <a:tcPr/>
                </a:tc>
                <a:tc>
                  <a:txBody>
                    <a:bodyPr/>
                    <a:lstStyle/>
                    <a:p>
                      <a:pPr algn="just"/>
                      <a:r>
                        <a:rPr lang="en-US" sz="1000" dirty="0" smtClean="0">
                          <a:latin typeface="Times New Roman" panose="02020603050405020304" pitchFamily="18" charset="0"/>
                          <a:cs typeface="Times New Roman" panose="02020603050405020304" pitchFamily="18" charset="0"/>
                        </a:rPr>
                        <a:t>10</a:t>
                      </a:r>
                      <a:r>
                        <a:rPr lang="en-US" sz="1000" baseline="30000" dirty="0" smtClean="0">
                          <a:latin typeface="Times New Roman" panose="02020603050405020304" pitchFamily="18" charset="0"/>
                          <a:cs typeface="Times New Roman" panose="02020603050405020304" pitchFamily="18" charset="0"/>
                        </a:rPr>
                        <a:t>-10</a:t>
                      </a:r>
                      <a:r>
                        <a:rPr lang="en-US" sz="1000" dirty="0" smtClean="0">
                          <a:latin typeface="Times New Roman" panose="02020603050405020304" pitchFamily="18" charset="0"/>
                          <a:cs typeface="Times New Roman" panose="02020603050405020304" pitchFamily="18" charset="0"/>
                        </a:rPr>
                        <a:t> m</a:t>
                      </a:r>
                      <a:endParaRPr lang="en-US" sz="1000" dirty="0">
                        <a:latin typeface="Times New Roman" panose="02020603050405020304" pitchFamily="18" charset="0"/>
                        <a:cs typeface="Times New Roman" panose="02020603050405020304" pitchFamily="18" charset="0"/>
                      </a:endParaRPr>
                    </a:p>
                  </a:txBody>
                  <a:tcPr/>
                </a:tc>
                <a:tc>
                  <a:txBody>
                    <a:bodyPr/>
                    <a:lstStyle/>
                    <a:p>
                      <a:pPr algn="just"/>
                      <a:r>
                        <a:rPr lang="en-US" sz="1000" dirty="0" smtClean="0">
                          <a:latin typeface="Times New Roman" panose="02020603050405020304" pitchFamily="18" charset="0"/>
                          <a:cs typeface="Times New Roman" panose="02020603050405020304" pitchFamily="18" charset="0"/>
                        </a:rPr>
                        <a:t>10</a:t>
                      </a:r>
                      <a:r>
                        <a:rPr lang="en-US" sz="1000" baseline="30000" dirty="0" smtClean="0">
                          <a:latin typeface="Times New Roman" panose="02020603050405020304" pitchFamily="18" charset="0"/>
                          <a:cs typeface="Times New Roman" panose="02020603050405020304" pitchFamily="18" charset="0"/>
                        </a:rPr>
                        <a:t>4</a:t>
                      </a:r>
                      <a:r>
                        <a:rPr lang="en-US" sz="1000" dirty="0" smtClean="0">
                          <a:latin typeface="Times New Roman" panose="02020603050405020304" pitchFamily="18" charset="0"/>
                          <a:cs typeface="Times New Roman" panose="02020603050405020304" pitchFamily="18" charset="0"/>
                        </a:rPr>
                        <a:t> eV</a:t>
                      </a:r>
                      <a:endParaRPr lang="en-US" sz="1000" dirty="0">
                        <a:latin typeface="Times New Roman" panose="02020603050405020304" pitchFamily="18" charset="0"/>
                        <a:cs typeface="Times New Roman" panose="02020603050405020304" pitchFamily="18" charset="0"/>
                      </a:endParaRPr>
                    </a:p>
                  </a:txBody>
                  <a:tcPr/>
                </a:tc>
              </a:tr>
              <a:tr h="0">
                <a:tc>
                  <a:txBody>
                    <a:bodyPr/>
                    <a:lstStyle/>
                    <a:p>
                      <a:pPr algn="just"/>
                      <a:r>
                        <a:rPr lang="el-GR" sz="1000" smtClean="0">
                          <a:latin typeface="Times New Roman" panose="02020603050405020304" pitchFamily="18" charset="0"/>
                          <a:cs typeface="Times New Roman" panose="02020603050405020304" pitchFamily="18" charset="0"/>
                        </a:rPr>
                        <a:t>γ</a:t>
                      </a:r>
                      <a:r>
                        <a:rPr lang="de-DE" sz="1000" smtClean="0">
                          <a:latin typeface="Times New Roman" panose="02020603050405020304" pitchFamily="18" charset="0"/>
                          <a:cs typeface="Times New Roman" panose="02020603050405020304" pitchFamily="18" charset="0"/>
                        </a:rPr>
                        <a:t>-ray</a:t>
                      </a:r>
                      <a:endParaRPr lang="en-US" sz="1000" dirty="0">
                        <a:latin typeface="Times New Roman" panose="02020603050405020304" pitchFamily="18" charset="0"/>
                        <a:cs typeface="Times New Roman" panose="02020603050405020304" pitchFamily="18" charset="0"/>
                      </a:endParaRPr>
                    </a:p>
                  </a:txBody>
                  <a:tcPr/>
                </a:tc>
                <a:tc>
                  <a:txBody>
                    <a:bodyPr/>
                    <a:lstStyle/>
                    <a:p>
                      <a:pPr algn="just"/>
                      <a:r>
                        <a:rPr lang="en-US" sz="1000" dirty="0" smtClean="0">
                          <a:latin typeface="Times New Roman" panose="02020603050405020304" pitchFamily="18" charset="0"/>
                          <a:cs typeface="Times New Roman" panose="02020603050405020304" pitchFamily="18" charset="0"/>
                        </a:rPr>
                        <a:t>10</a:t>
                      </a:r>
                      <a:r>
                        <a:rPr lang="en-US" sz="1000" baseline="30000" dirty="0" smtClean="0">
                          <a:latin typeface="Times New Roman" panose="02020603050405020304" pitchFamily="18" charset="0"/>
                          <a:cs typeface="Times New Roman" panose="02020603050405020304" pitchFamily="18" charset="0"/>
                        </a:rPr>
                        <a:t>-12</a:t>
                      </a:r>
                      <a:r>
                        <a:rPr lang="en-US" sz="1000" dirty="0" smtClean="0">
                          <a:latin typeface="Times New Roman" panose="02020603050405020304" pitchFamily="18" charset="0"/>
                          <a:cs typeface="Times New Roman" panose="02020603050405020304" pitchFamily="18" charset="0"/>
                        </a:rPr>
                        <a:t> m</a:t>
                      </a:r>
                      <a:endParaRPr lang="en-US" sz="1000" dirty="0">
                        <a:latin typeface="Times New Roman" panose="02020603050405020304" pitchFamily="18" charset="0"/>
                        <a:cs typeface="Times New Roman" panose="02020603050405020304" pitchFamily="18" charset="0"/>
                      </a:endParaRPr>
                    </a:p>
                  </a:txBody>
                  <a:tcPr/>
                </a:tc>
                <a:tc>
                  <a:txBody>
                    <a:bodyPr/>
                    <a:lstStyle/>
                    <a:p>
                      <a:pPr algn="just"/>
                      <a:r>
                        <a:rPr lang="en-US" sz="1000" dirty="0" smtClean="0">
                          <a:latin typeface="Times New Roman" panose="02020603050405020304" pitchFamily="18" charset="0"/>
                          <a:cs typeface="Times New Roman" panose="02020603050405020304" pitchFamily="18" charset="0"/>
                        </a:rPr>
                        <a:t>10</a:t>
                      </a:r>
                      <a:r>
                        <a:rPr lang="en-US" sz="1000" baseline="30000" dirty="0" smtClean="0">
                          <a:latin typeface="Times New Roman" panose="02020603050405020304" pitchFamily="18" charset="0"/>
                          <a:cs typeface="Times New Roman" panose="02020603050405020304" pitchFamily="18" charset="0"/>
                        </a:rPr>
                        <a:t>6</a:t>
                      </a:r>
                      <a:r>
                        <a:rPr lang="en-US" sz="1000" dirty="0" smtClean="0">
                          <a:latin typeface="Times New Roman" panose="02020603050405020304" pitchFamily="18" charset="0"/>
                          <a:cs typeface="Times New Roman" panose="02020603050405020304" pitchFamily="18" charset="0"/>
                        </a:rPr>
                        <a:t> eV</a:t>
                      </a:r>
                      <a:endParaRPr lang="en-US" sz="1000" dirty="0">
                        <a:latin typeface="Times New Roman" panose="02020603050405020304" pitchFamily="18" charset="0"/>
                        <a:cs typeface="Times New Roman" panose="02020603050405020304" pitchFamily="18" charset="0"/>
                      </a:endParaRPr>
                    </a:p>
                  </a:txBody>
                  <a:tcPr/>
                </a:tc>
              </a:tr>
            </a:tbl>
          </a:graphicData>
        </a:graphic>
      </p:graphicFrame>
      <p:sp>
        <p:nvSpPr>
          <p:cNvPr id="8" name="Textfeld 7"/>
          <p:cNvSpPr txBox="1"/>
          <p:nvPr/>
        </p:nvSpPr>
        <p:spPr>
          <a:xfrm>
            <a:off x="6527144" y="3079770"/>
            <a:ext cx="1789272" cy="276999"/>
          </a:xfrm>
          <a:prstGeom prst="rect">
            <a:avLst/>
          </a:prstGeom>
          <a:noFill/>
        </p:spPr>
        <p:txBody>
          <a:bodyPr wrap="none" rtlCol="0">
            <a:spAutoFit/>
          </a:bodyPr>
          <a:lstStyle/>
          <a:p>
            <a:r>
              <a:rPr lang="en-US" sz="1200" dirty="0" smtClean="0">
                <a:solidFill>
                  <a:srgbClr val="0000CC"/>
                </a:solidFill>
                <a:latin typeface="Times New Roman" panose="02020603050405020304" pitchFamily="18" charset="0"/>
                <a:cs typeface="Times New Roman" panose="02020603050405020304" pitchFamily="18" charset="0"/>
              </a:rPr>
              <a:t>→ electromagnetic waves</a:t>
            </a:r>
            <a:endParaRPr lang="en-US" sz="1200" dirty="0">
              <a:solidFill>
                <a:srgbClr val="0000C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Textfeld 8"/>
              <p:cNvSpPr txBox="1"/>
              <p:nvPr/>
            </p:nvSpPr>
            <p:spPr>
              <a:xfrm>
                <a:off x="8185136" y="2996729"/>
                <a:ext cx="683456" cy="44294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smtClean="0">
                          <a:solidFill>
                            <a:srgbClr val="0000CC"/>
                          </a:solidFill>
                          <a:latin typeface="Cambria Math"/>
                        </a:rPr>
                        <m:t>𝐸</m:t>
                      </m:r>
                      <m:r>
                        <a:rPr lang="de-DE" sz="1200" b="0" i="1" smtClean="0">
                          <a:solidFill>
                            <a:srgbClr val="0000CC"/>
                          </a:solidFill>
                          <a:latin typeface="Cambria Math"/>
                        </a:rPr>
                        <m:t>=</m:t>
                      </m:r>
                      <m:f>
                        <m:fPr>
                          <m:ctrlPr>
                            <a:rPr lang="de-DE" sz="1200" b="0" i="1" smtClean="0">
                              <a:solidFill>
                                <a:srgbClr val="0000CC"/>
                              </a:solidFill>
                              <a:latin typeface="Cambria Math"/>
                            </a:rPr>
                          </m:ctrlPr>
                        </m:fPr>
                        <m:num>
                          <m:r>
                            <a:rPr lang="de-DE" sz="1200" b="0" i="1" smtClean="0">
                              <a:solidFill>
                                <a:srgbClr val="0000CC"/>
                              </a:solidFill>
                              <a:latin typeface="Cambria Math"/>
                            </a:rPr>
                            <m:t>h𝑐</m:t>
                          </m:r>
                        </m:num>
                        <m:den>
                          <m:r>
                            <a:rPr lang="de-DE" sz="1200" b="0" i="1" smtClean="0">
                              <a:solidFill>
                                <a:srgbClr val="0000CC"/>
                              </a:solidFill>
                              <a:latin typeface="Cambria Math"/>
                              <a:ea typeface="Cambria Math"/>
                            </a:rPr>
                            <m:t>𝜆</m:t>
                          </m:r>
                        </m:den>
                      </m:f>
                    </m:oMath>
                  </m:oMathPara>
                </a14:m>
                <a:endParaRPr lang="en-US" sz="1200" dirty="0">
                  <a:solidFill>
                    <a:srgbClr val="0000CC"/>
                  </a:solidFill>
                </a:endParaRPr>
              </a:p>
            </p:txBody>
          </p:sp>
        </mc:Choice>
        <mc:Fallback xmlns="">
          <p:sp>
            <p:nvSpPr>
              <p:cNvPr id="9" name="Textfeld 8"/>
              <p:cNvSpPr txBox="1">
                <a:spLocks noRot="1" noChangeAspect="1" noMove="1" noResize="1" noEditPoints="1" noAdjustHandles="1" noChangeArrowheads="1" noChangeShapeType="1" noTextEdit="1"/>
              </p:cNvSpPr>
              <p:nvPr/>
            </p:nvSpPr>
            <p:spPr>
              <a:xfrm>
                <a:off x="8185136" y="2996729"/>
                <a:ext cx="683456" cy="442942"/>
              </a:xfrm>
              <a:prstGeom prst="rect">
                <a:avLst/>
              </a:prstGeom>
              <a:blipFill rotWithShape="1">
                <a:blip r:embed="rId4"/>
                <a:stretch>
                  <a:fillRect b="-2778"/>
                </a:stretch>
              </a:blipFill>
            </p:spPr>
            <p:txBody>
              <a:bodyPr/>
              <a:lstStyle/>
              <a:p>
                <a:r>
                  <a:rPr lang="en-US">
                    <a:noFill/>
                  </a:rPr>
                  <a:t> </a:t>
                </a:r>
              </a:p>
            </p:txBody>
          </p:sp>
        </mc:Fallback>
      </mc:AlternateContent>
      <p:sp>
        <p:nvSpPr>
          <p:cNvPr id="10" name="Textfeld 9"/>
          <p:cNvSpPr txBox="1"/>
          <p:nvPr/>
        </p:nvSpPr>
        <p:spPr>
          <a:xfrm>
            <a:off x="6752913" y="2688952"/>
            <a:ext cx="1707519" cy="307777"/>
          </a:xfrm>
          <a:prstGeom prst="rect">
            <a:avLst/>
          </a:prstGeom>
          <a:noFill/>
        </p:spPr>
        <p:txBody>
          <a:bodyPr wrap="none" rtlCol="0">
            <a:spAutoFit/>
          </a:bodyPr>
          <a:lstStyle/>
          <a:p>
            <a:r>
              <a:rPr lang="en-US" sz="1400" dirty="0" smtClean="0">
                <a:solidFill>
                  <a:srgbClr val="FF0000"/>
                </a:solidFill>
                <a:latin typeface="Times New Roman" panose="02020603050405020304" pitchFamily="18" charset="0"/>
                <a:cs typeface="Times New Roman" panose="02020603050405020304" pitchFamily="18" charset="0"/>
              </a:rPr>
              <a:t>available wavelength</a:t>
            </a:r>
            <a:endParaRPr lang="en-US" sz="1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115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smtClean="0">
                <a:ea typeface="ＭＳ Ｐゴシック" pitchFamily="34" charset="-128"/>
              </a:rPr>
              <a:t>Energy, Wavelength and Resolution</a:t>
            </a:r>
            <a:endParaRPr lang="en-US" dirty="0"/>
          </a:p>
        </p:txBody>
      </p:sp>
      <p:pic>
        <p:nvPicPr>
          <p:cNvPr id="6" name="Picture 23" descr="9501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3572322"/>
            <a:ext cx="9055100" cy="1905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18"/>
          <p:cNvSpPr txBox="1">
            <a:spLocks noChangeArrowheads="1"/>
          </p:cNvSpPr>
          <p:nvPr/>
        </p:nvSpPr>
        <p:spPr bwMode="auto">
          <a:xfrm>
            <a:off x="1306513" y="5477322"/>
            <a:ext cx="7175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de-DE" altLang="de-DE" dirty="0" smtClean="0">
                <a:solidFill>
                  <a:srgbClr val="000000"/>
                </a:solidFill>
                <a:latin typeface="Times New Roman" pitchFamily="18" charset="0"/>
              </a:rPr>
              <a:t>10</a:t>
            </a:r>
            <a:r>
              <a:rPr lang="de-DE" altLang="de-DE" baseline="30000" dirty="0" smtClean="0">
                <a:solidFill>
                  <a:srgbClr val="000000"/>
                </a:solidFill>
                <a:latin typeface="Times New Roman" pitchFamily="18" charset="0"/>
              </a:rPr>
              <a:t>-1</a:t>
            </a:r>
            <a:r>
              <a:rPr lang="de-DE" altLang="de-DE" dirty="0" smtClean="0">
                <a:solidFill>
                  <a:srgbClr val="000000"/>
                </a:solidFill>
                <a:latin typeface="Times New Roman" pitchFamily="18" charset="0"/>
              </a:rPr>
              <a:t>m</a:t>
            </a:r>
          </a:p>
        </p:txBody>
      </p:sp>
      <p:sp>
        <p:nvSpPr>
          <p:cNvPr id="8" name="Text Box 19"/>
          <p:cNvSpPr txBox="1">
            <a:spLocks noChangeArrowheads="1"/>
          </p:cNvSpPr>
          <p:nvPr/>
        </p:nvSpPr>
        <p:spPr bwMode="auto">
          <a:xfrm>
            <a:off x="3105150" y="5477322"/>
            <a:ext cx="7175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de-DE" altLang="de-DE" smtClean="0">
                <a:solidFill>
                  <a:srgbClr val="000000"/>
                </a:solidFill>
                <a:latin typeface="Times New Roman" pitchFamily="18" charset="0"/>
              </a:rPr>
              <a:t>10</a:t>
            </a:r>
            <a:r>
              <a:rPr lang="de-DE" altLang="de-DE" baseline="30000" smtClean="0">
                <a:solidFill>
                  <a:srgbClr val="000000"/>
                </a:solidFill>
                <a:latin typeface="Times New Roman" pitchFamily="18" charset="0"/>
              </a:rPr>
              <a:t>-9</a:t>
            </a:r>
            <a:r>
              <a:rPr lang="de-DE" altLang="de-DE" smtClean="0">
                <a:solidFill>
                  <a:srgbClr val="000000"/>
                </a:solidFill>
                <a:latin typeface="Times New Roman" pitchFamily="18" charset="0"/>
              </a:rPr>
              <a:t>m</a:t>
            </a:r>
          </a:p>
        </p:txBody>
      </p:sp>
      <p:sp>
        <p:nvSpPr>
          <p:cNvPr id="9" name="Text Box 20"/>
          <p:cNvSpPr txBox="1">
            <a:spLocks noChangeArrowheads="1"/>
          </p:cNvSpPr>
          <p:nvPr/>
        </p:nvSpPr>
        <p:spPr bwMode="auto">
          <a:xfrm>
            <a:off x="4579938" y="5477322"/>
            <a:ext cx="7937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de-DE" altLang="de-DE" smtClean="0">
                <a:solidFill>
                  <a:srgbClr val="000000"/>
                </a:solidFill>
                <a:latin typeface="Times New Roman" pitchFamily="18" charset="0"/>
              </a:rPr>
              <a:t>10</a:t>
            </a:r>
            <a:r>
              <a:rPr lang="de-DE" altLang="de-DE" baseline="30000" smtClean="0">
                <a:solidFill>
                  <a:srgbClr val="000000"/>
                </a:solidFill>
                <a:latin typeface="Times New Roman" pitchFamily="18" charset="0"/>
              </a:rPr>
              <a:t>-10</a:t>
            </a:r>
            <a:r>
              <a:rPr lang="de-DE" altLang="de-DE" smtClean="0">
                <a:solidFill>
                  <a:srgbClr val="000000"/>
                </a:solidFill>
                <a:latin typeface="Times New Roman" pitchFamily="18" charset="0"/>
              </a:rPr>
              <a:t>m</a:t>
            </a:r>
          </a:p>
        </p:txBody>
      </p:sp>
      <p:sp>
        <p:nvSpPr>
          <p:cNvPr id="10" name="Text Box 21"/>
          <p:cNvSpPr txBox="1">
            <a:spLocks noChangeArrowheads="1"/>
          </p:cNvSpPr>
          <p:nvPr/>
        </p:nvSpPr>
        <p:spPr bwMode="auto">
          <a:xfrm>
            <a:off x="6197600" y="5477322"/>
            <a:ext cx="7937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de-DE" altLang="de-DE" smtClean="0">
                <a:solidFill>
                  <a:srgbClr val="000000"/>
                </a:solidFill>
                <a:latin typeface="Times New Roman" pitchFamily="18" charset="0"/>
              </a:rPr>
              <a:t>10</a:t>
            </a:r>
            <a:r>
              <a:rPr lang="de-DE" altLang="de-DE" baseline="30000" smtClean="0">
                <a:solidFill>
                  <a:srgbClr val="000000"/>
                </a:solidFill>
                <a:latin typeface="Times New Roman" pitchFamily="18" charset="0"/>
              </a:rPr>
              <a:t>-14</a:t>
            </a:r>
            <a:r>
              <a:rPr lang="de-DE" altLang="de-DE" smtClean="0">
                <a:solidFill>
                  <a:srgbClr val="000000"/>
                </a:solidFill>
                <a:latin typeface="Times New Roman" pitchFamily="18" charset="0"/>
              </a:rPr>
              <a:t>m</a:t>
            </a:r>
          </a:p>
        </p:txBody>
      </p:sp>
      <p:sp>
        <p:nvSpPr>
          <p:cNvPr id="14" name="Text Box 22"/>
          <p:cNvSpPr txBox="1">
            <a:spLocks noChangeArrowheads="1"/>
          </p:cNvSpPr>
          <p:nvPr/>
        </p:nvSpPr>
        <p:spPr bwMode="auto">
          <a:xfrm>
            <a:off x="7710488" y="5477322"/>
            <a:ext cx="7937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de-DE" altLang="de-DE" smtClean="0">
                <a:solidFill>
                  <a:srgbClr val="000000"/>
                </a:solidFill>
                <a:latin typeface="Times New Roman" pitchFamily="18" charset="0"/>
              </a:rPr>
              <a:t>10</a:t>
            </a:r>
            <a:r>
              <a:rPr lang="de-DE" altLang="de-DE" baseline="30000" smtClean="0">
                <a:solidFill>
                  <a:srgbClr val="000000"/>
                </a:solidFill>
                <a:latin typeface="Times New Roman" pitchFamily="18" charset="0"/>
              </a:rPr>
              <a:t>-15</a:t>
            </a:r>
            <a:r>
              <a:rPr lang="de-DE" altLang="de-DE" smtClean="0">
                <a:solidFill>
                  <a:srgbClr val="000000"/>
                </a:solidFill>
                <a:latin typeface="Times New Roman" pitchFamily="18" charset="0"/>
              </a:rPr>
              <a:t>m</a:t>
            </a:r>
          </a:p>
        </p:txBody>
      </p:sp>
      <p:pic>
        <p:nvPicPr>
          <p:cNvPr id="15" name="Picture 25" descr="po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000" y="1052736"/>
            <a:ext cx="1295400" cy="1304925"/>
          </a:xfrm>
          <a:prstGeom prst="rect">
            <a:avLst/>
          </a:prstGeom>
          <a:noFill/>
          <a:extLst>
            <a:ext uri="{909E8E84-426E-40DD-AFC4-6F175D3DCCD1}">
              <a14:hiddenFill xmlns:a14="http://schemas.microsoft.com/office/drawing/2010/main">
                <a:solidFill>
                  <a:srgbClr val="FFFFFF"/>
                </a:solidFill>
              </a14:hiddenFill>
            </a:ext>
          </a:extLst>
        </p:spPr>
      </p:pic>
      <p:sp>
        <p:nvSpPr>
          <p:cNvPr id="16" name="Textfeld 15"/>
          <p:cNvSpPr txBox="1"/>
          <p:nvPr/>
        </p:nvSpPr>
        <p:spPr>
          <a:xfrm>
            <a:off x="367981" y="2381133"/>
            <a:ext cx="1755747" cy="246221"/>
          </a:xfrm>
          <a:prstGeom prst="rect">
            <a:avLst/>
          </a:prstGeom>
          <a:noFill/>
        </p:spPr>
        <p:txBody>
          <a:bodyPr wrap="square" rtlCol="0">
            <a:spAutoFit/>
          </a:bodyPr>
          <a:lstStyle/>
          <a:p>
            <a:r>
              <a:rPr lang="en-US" sz="1000" dirty="0" smtClean="0">
                <a:latin typeface="Times New Roman" panose="02020603050405020304" pitchFamily="18" charset="0"/>
                <a:cs typeface="Times New Roman" panose="02020603050405020304" pitchFamily="18" charset="0"/>
              </a:rPr>
              <a:t>wavelength versus resolution</a:t>
            </a:r>
            <a:endParaRPr lang="en-US" sz="1000" dirty="0">
              <a:latin typeface="Times New Roman" panose="02020603050405020304" pitchFamily="18" charset="0"/>
              <a:cs typeface="Times New Roman" panose="02020603050405020304" pitchFamily="18" charset="0"/>
            </a:endParaRPr>
          </a:p>
        </p:txBody>
      </p:sp>
      <p:sp>
        <p:nvSpPr>
          <p:cNvPr id="17" name="Textfeld 16"/>
          <p:cNvSpPr txBox="1"/>
          <p:nvPr/>
        </p:nvSpPr>
        <p:spPr>
          <a:xfrm>
            <a:off x="2520000" y="2329135"/>
            <a:ext cx="3060112" cy="307777"/>
          </a:xfrm>
          <a:prstGeom prst="rect">
            <a:avLst/>
          </a:prstGeom>
          <a:noFill/>
        </p:spPr>
        <p:txBody>
          <a:bodyPr wrap="square" rtlCol="0">
            <a:spAutoFit/>
          </a:bodyPr>
          <a:lstStyle/>
          <a:p>
            <a:pPr marL="171450" indent="-171450">
              <a:buFont typeface="Wingdings" panose="05000000000000000000" pitchFamily="2" charset="2"/>
              <a:buChar char="v"/>
            </a:pPr>
            <a:r>
              <a:rPr lang="en-US" sz="1400" b="1" dirty="0" smtClean="0">
                <a:solidFill>
                  <a:srgbClr val="0000CC"/>
                </a:solidFill>
                <a:latin typeface="Times New Roman" panose="02020603050405020304" pitchFamily="18" charset="0"/>
                <a:cs typeface="Times New Roman" panose="02020603050405020304" pitchFamily="18" charset="0"/>
              </a:rPr>
              <a:t> all </a:t>
            </a:r>
            <a:r>
              <a:rPr lang="en-US" sz="1400" b="1" dirty="0">
                <a:solidFill>
                  <a:srgbClr val="0000CC"/>
                </a:solidFill>
                <a:latin typeface="Times New Roman" panose="02020603050405020304" pitchFamily="18" charset="0"/>
                <a:cs typeface="Times New Roman" panose="02020603050405020304" pitchFamily="18" charset="0"/>
              </a:rPr>
              <a:t>particles have wave </a:t>
            </a:r>
            <a:r>
              <a:rPr lang="en-US" sz="1400" b="1" dirty="0" smtClean="0">
                <a:solidFill>
                  <a:srgbClr val="0000CC"/>
                </a:solidFill>
                <a:latin typeface="Times New Roman" panose="02020603050405020304" pitchFamily="18" charset="0"/>
                <a:cs typeface="Times New Roman" panose="02020603050405020304" pitchFamily="18" charset="0"/>
              </a:rPr>
              <a:t>properties</a:t>
            </a:r>
            <a:r>
              <a:rPr lang="en-US" sz="1200" b="1" dirty="0" smtClean="0">
                <a:solidFill>
                  <a:srgbClr val="0000CC"/>
                </a:solidFill>
                <a:latin typeface="Times New Roman" panose="02020603050405020304" pitchFamily="18" charset="0"/>
                <a:cs typeface="Times New Roman" panose="02020603050405020304" pitchFamily="18" charset="0"/>
              </a:rPr>
              <a:t>:</a:t>
            </a:r>
            <a:endParaRPr lang="en-US" sz="1200" dirty="0">
              <a:latin typeface="Times New Roman" panose="02020603050405020304" pitchFamily="18" charset="0"/>
              <a:cs typeface="Times New Roman" panose="02020603050405020304" pitchFamily="18" charset="0"/>
            </a:endParaRPr>
          </a:p>
        </p:txBody>
      </p:sp>
      <p:sp>
        <p:nvSpPr>
          <p:cNvPr id="18" name="Textfeld 17"/>
          <p:cNvSpPr txBox="1"/>
          <p:nvPr/>
        </p:nvSpPr>
        <p:spPr>
          <a:xfrm>
            <a:off x="2520000" y="900000"/>
            <a:ext cx="4032000" cy="954107"/>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Small objects (smaller than </a:t>
            </a:r>
            <a:r>
              <a:rPr lang="el-GR" sz="1400" dirty="0" smtClean="0">
                <a:latin typeface="Times New Roman" panose="02020603050405020304" pitchFamily="18" charset="0"/>
                <a:cs typeface="Times New Roman" panose="02020603050405020304" pitchFamily="18" charset="0"/>
              </a:rPr>
              <a:t>λ</a:t>
            </a:r>
            <a:r>
              <a:rPr lang="de-DE" sz="1400" dirty="0" smtClean="0">
                <a:latin typeface="Times New Roman" panose="02020603050405020304" pitchFamily="18" charset="0"/>
                <a:cs typeface="Times New Roman" panose="02020603050405020304" pitchFamily="18" charset="0"/>
              </a:rPr>
              <a:t>) do not </a:t>
            </a:r>
            <a:r>
              <a:rPr lang="en-US" sz="1400" dirty="0" smtClean="0">
                <a:latin typeface="Times New Roman" panose="02020603050405020304" pitchFamily="18" charset="0"/>
                <a:cs typeface="Times New Roman" panose="02020603050405020304" pitchFamily="18" charset="0"/>
              </a:rPr>
              <a:t>disturb the wave </a:t>
            </a:r>
            <a:r>
              <a:rPr lang="en-US" sz="1400" dirty="0" smtClean="0">
                <a:solidFill>
                  <a:srgbClr val="FF0000"/>
                </a:solidFill>
                <a:latin typeface="Times New Roman" panose="02020603050405020304" pitchFamily="18" charset="0"/>
                <a:cs typeface="Times New Roman" panose="02020603050405020304" pitchFamily="18" charset="0"/>
              </a:rPr>
              <a:t>→ small object is not visible</a:t>
            </a:r>
          </a:p>
          <a:p>
            <a:r>
              <a:rPr lang="en-US" sz="1400" dirty="0" smtClean="0">
                <a:latin typeface="Times New Roman" panose="02020603050405020304" pitchFamily="18" charset="0"/>
                <a:cs typeface="Times New Roman" panose="02020603050405020304" pitchFamily="18" charset="0"/>
              </a:rPr>
              <a:t>Large objects disturb the wave                                      </a:t>
            </a:r>
            <a:r>
              <a:rPr lang="en-US" sz="1400" dirty="0" smtClean="0">
                <a:solidFill>
                  <a:srgbClr val="FF0000"/>
                </a:solidFill>
                <a:latin typeface="Times New Roman" panose="02020603050405020304" pitchFamily="18" charset="0"/>
                <a:cs typeface="Times New Roman" panose="02020603050405020304" pitchFamily="18" charset="0"/>
              </a:rPr>
              <a:t>→ large object is visible</a:t>
            </a:r>
            <a:endParaRPr lang="en-US" sz="1400"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Textfeld 18"/>
              <p:cNvSpPr txBox="1"/>
              <p:nvPr/>
            </p:nvSpPr>
            <p:spPr>
              <a:xfrm>
                <a:off x="2843808" y="2708920"/>
                <a:ext cx="2665793" cy="591765"/>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smtClean="0">
                          <a:solidFill>
                            <a:srgbClr val="0000CC"/>
                          </a:solidFill>
                          <a:latin typeface="Cambria Math"/>
                          <a:ea typeface="Cambria Math"/>
                        </a:rPr>
                        <m:t>𝜆</m:t>
                      </m:r>
                      <m:r>
                        <a:rPr lang="de-DE" sz="1400" b="0" i="1" smtClean="0">
                          <a:solidFill>
                            <a:srgbClr val="0000CC"/>
                          </a:solidFill>
                          <a:latin typeface="Cambria Math"/>
                          <a:ea typeface="Cambria Math"/>
                        </a:rPr>
                        <m:t>=</m:t>
                      </m:r>
                      <m:f>
                        <m:fPr>
                          <m:ctrlPr>
                            <a:rPr lang="de-DE" sz="1400" b="0" i="1" smtClean="0">
                              <a:solidFill>
                                <a:srgbClr val="0000CC"/>
                              </a:solidFill>
                              <a:latin typeface="Cambria Math"/>
                              <a:ea typeface="Cambria Math"/>
                            </a:rPr>
                          </m:ctrlPr>
                        </m:fPr>
                        <m:num>
                          <m:r>
                            <a:rPr lang="de-DE" sz="1400" b="0" i="1" smtClean="0">
                              <a:solidFill>
                                <a:srgbClr val="0000CC"/>
                              </a:solidFill>
                              <a:latin typeface="Cambria Math"/>
                              <a:ea typeface="Cambria Math"/>
                            </a:rPr>
                            <m:t>h</m:t>
                          </m:r>
                        </m:num>
                        <m:den>
                          <m:r>
                            <a:rPr lang="de-DE" sz="1400" b="0" i="1" smtClean="0">
                              <a:solidFill>
                                <a:srgbClr val="0000CC"/>
                              </a:solidFill>
                              <a:latin typeface="Cambria Math"/>
                              <a:ea typeface="Cambria Math"/>
                            </a:rPr>
                            <m:t>𝑝</m:t>
                          </m:r>
                        </m:den>
                      </m:f>
                      <m:r>
                        <a:rPr lang="de-DE" sz="1400" b="0" i="1" smtClean="0">
                          <a:solidFill>
                            <a:srgbClr val="0000CC"/>
                          </a:solidFill>
                          <a:latin typeface="Cambria Math"/>
                          <a:ea typeface="Cambria Math"/>
                        </a:rPr>
                        <m:t>=</m:t>
                      </m:r>
                      <m:f>
                        <m:fPr>
                          <m:ctrlPr>
                            <a:rPr lang="de-DE" sz="1400" b="0" i="1" smtClean="0">
                              <a:solidFill>
                                <a:srgbClr val="0000CC"/>
                              </a:solidFill>
                              <a:latin typeface="Cambria Math"/>
                              <a:ea typeface="Cambria Math"/>
                            </a:rPr>
                          </m:ctrlPr>
                        </m:fPr>
                        <m:num>
                          <m:r>
                            <a:rPr lang="de-DE" sz="1400" b="0" i="1" smtClean="0">
                              <a:solidFill>
                                <a:srgbClr val="0000CC"/>
                              </a:solidFill>
                              <a:latin typeface="Cambria Math"/>
                              <a:ea typeface="Cambria Math"/>
                            </a:rPr>
                            <m:t>h𝑐</m:t>
                          </m:r>
                        </m:num>
                        <m:den>
                          <m:rad>
                            <m:radPr>
                              <m:degHide m:val="on"/>
                              <m:ctrlPr>
                                <a:rPr lang="de-DE" sz="1400" b="0" i="1" smtClean="0">
                                  <a:solidFill>
                                    <a:srgbClr val="0000CC"/>
                                  </a:solidFill>
                                  <a:latin typeface="Cambria Math"/>
                                  <a:ea typeface="Cambria Math"/>
                                </a:rPr>
                              </m:ctrlPr>
                            </m:radPr>
                            <m:deg/>
                            <m:e>
                              <m:sSub>
                                <m:sSubPr>
                                  <m:ctrlPr>
                                    <a:rPr lang="de-DE" sz="1400" b="0" i="1" smtClean="0">
                                      <a:solidFill>
                                        <a:srgbClr val="0000CC"/>
                                      </a:solidFill>
                                      <a:latin typeface="Cambria Math"/>
                                      <a:ea typeface="Cambria Math"/>
                                    </a:rPr>
                                  </m:ctrlPr>
                                </m:sSubPr>
                                <m:e>
                                  <m:r>
                                    <a:rPr lang="de-DE" sz="1400" b="0" i="1" smtClean="0">
                                      <a:solidFill>
                                        <a:srgbClr val="0000CC"/>
                                      </a:solidFill>
                                      <a:latin typeface="Cambria Math"/>
                                      <a:ea typeface="Cambria Math"/>
                                    </a:rPr>
                                    <m:t>𝐸</m:t>
                                  </m:r>
                                </m:e>
                                <m:sub>
                                  <m:r>
                                    <a:rPr lang="de-DE" sz="1400" b="0" i="1" smtClean="0">
                                      <a:solidFill>
                                        <a:srgbClr val="0000CC"/>
                                      </a:solidFill>
                                      <a:latin typeface="Cambria Math"/>
                                      <a:ea typeface="Cambria Math"/>
                                    </a:rPr>
                                    <m:t>𝑘𝑖𝑛</m:t>
                                  </m:r>
                                </m:sub>
                              </m:sSub>
                              <m:r>
                                <a:rPr lang="de-DE" sz="1400" b="0" i="1" smtClean="0">
                                  <a:solidFill>
                                    <a:srgbClr val="0000CC"/>
                                  </a:solidFill>
                                  <a:latin typeface="Cambria Math"/>
                                  <a:ea typeface="Cambria Math"/>
                                </a:rPr>
                                <m:t>∙</m:t>
                              </m:r>
                              <m:d>
                                <m:dPr>
                                  <m:ctrlPr>
                                    <a:rPr lang="de-DE" sz="1400" b="0" i="1" smtClean="0">
                                      <a:solidFill>
                                        <a:srgbClr val="0000CC"/>
                                      </a:solidFill>
                                      <a:latin typeface="Cambria Math"/>
                                      <a:ea typeface="Cambria Math"/>
                                    </a:rPr>
                                  </m:ctrlPr>
                                </m:dPr>
                                <m:e>
                                  <m:sSub>
                                    <m:sSubPr>
                                      <m:ctrlPr>
                                        <a:rPr lang="de-DE" sz="1400" b="0" i="1" smtClean="0">
                                          <a:solidFill>
                                            <a:srgbClr val="0000CC"/>
                                          </a:solidFill>
                                          <a:latin typeface="Cambria Math"/>
                                          <a:ea typeface="Cambria Math"/>
                                        </a:rPr>
                                      </m:ctrlPr>
                                    </m:sSubPr>
                                    <m:e>
                                      <m:r>
                                        <a:rPr lang="de-DE" sz="1400" b="0" i="1" smtClean="0">
                                          <a:solidFill>
                                            <a:srgbClr val="0000CC"/>
                                          </a:solidFill>
                                          <a:latin typeface="Cambria Math"/>
                                          <a:ea typeface="Cambria Math"/>
                                        </a:rPr>
                                        <m:t>𝐸</m:t>
                                      </m:r>
                                    </m:e>
                                    <m:sub>
                                      <m:r>
                                        <a:rPr lang="de-DE" sz="1400" b="0" i="1" smtClean="0">
                                          <a:solidFill>
                                            <a:srgbClr val="0000CC"/>
                                          </a:solidFill>
                                          <a:latin typeface="Cambria Math"/>
                                          <a:ea typeface="Cambria Math"/>
                                        </a:rPr>
                                        <m:t>𝑘𝑖𝑛</m:t>
                                      </m:r>
                                    </m:sub>
                                  </m:sSub>
                                  <m:r>
                                    <a:rPr lang="de-DE" sz="1400" b="0" i="1" smtClean="0">
                                      <a:solidFill>
                                        <a:srgbClr val="0000CC"/>
                                      </a:solidFill>
                                      <a:latin typeface="Cambria Math"/>
                                      <a:ea typeface="Cambria Math"/>
                                    </a:rPr>
                                    <m:t>+2</m:t>
                                  </m:r>
                                  <m:sSub>
                                    <m:sSubPr>
                                      <m:ctrlPr>
                                        <a:rPr lang="de-DE" sz="1400" b="0" i="1" smtClean="0">
                                          <a:solidFill>
                                            <a:srgbClr val="0000CC"/>
                                          </a:solidFill>
                                          <a:latin typeface="Cambria Math"/>
                                          <a:ea typeface="Cambria Math"/>
                                        </a:rPr>
                                      </m:ctrlPr>
                                    </m:sSubPr>
                                    <m:e>
                                      <m:r>
                                        <a:rPr lang="de-DE" sz="1400" b="0" i="1" smtClean="0">
                                          <a:solidFill>
                                            <a:srgbClr val="0000CC"/>
                                          </a:solidFill>
                                          <a:latin typeface="Cambria Math"/>
                                          <a:ea typeface="Cambria Math"/>
                                        </a:rPr>
                                        <m:t>𝑚</m:t>
                                      </m:r>
                                    </m:e>
                                    <m:sub>
                                      <m:r>
                                        <a:rPr lang="de-DE" sz="1400" b="0" i="1" smtClean="0">
                                          <a:solidFill>
                                            <a:srgbClr val="0000CC"/>
                                          </a:solidFill>
                                          <a:latin typeface="Cambria Math"/>
                                          <a:ea typeface="Cambria Math"/>
                                        </a:rPr>
                                        <m:t>0</m:t>
                                      </m:r>
                                    </m:sub>
                                  </m:sSub>
                                  <m:sSup>
                                    <m:sSupPr>
                                      <m:ctrlPr>
                                        <a:rPr lang="de-DE" sz="1400" b="0" i="1" smtClean="0">
                                          <a:solidFill>
                                            <a:srgbClr val="0000CC"/>
                                          </a:solidFill>
                                          <a:latin typeface="Cambria Math"/>
                                          <a:ea typeface="Cambria Math"/>
                                        </a:rPr>
                                      </m:ctrlPr>
                                    </m:sSupPr>
                                    <m:e>
                                      <m:r>
                                        <a:rPr lang="de-DE" sz="1400" b="0" i="1" smtClean="0">
                                          <a:solidFill>
                                            <a:srgbClr val="0000CC"/>
                                          </a:solidFill>
                                          <a:latin typeface="Cambria Math"/>
                                          <a:ea typeface="Cambria Math"/>
                                        </a:rPr>
                                        <m:t>𝑐</m:t>
                                      </m:r>
                                    </m:e>
                                    <m:sup>
                                      <m:r>
                                        <a:rPr lang="de-DE" sz="1400" b="0" i="1" smtClean="0">
                                          <a:solidFill>
                                            <a:srgbClr val="0000CC"/>
                                          </a:solidFill>
                                          <a:latin typeface="Cambria Math"/>
                                          <a:ea typeface="Cambria Math"/>
                                        </a:rPr>
                                        <m:t>2</m:t>
                                      </m:r>
                                    </m:sup>
                                  </m:sSup>
                                </m:e>
                              </m:d>
                            </m:e>
                          </m:rad>
                        </m:den>
                      </m:f>
                    </m:oMath>
                  </m:oMathPara>
                </a14:m>
                <a:endParaRPr lang="en-US" sz="1400" dirty="0">
                  <a:solidFill>
                    <a:srgbClr val="0000CC"/>
                  </a:solidFill>
                </a:endParaRPr>
              </a:p>
            </p:txBody>
          </p:sp>
        </mc:Choice>
        <mc:Fallback xmlns="">
          <p:sp>
            <p:nvSpPr>
              <p:cNvPr id="19" name="Textfeld 18"/>
              <p:cNvSpPr txBox="1">
                <a:spLocks noRot="1" noChangeAspect="1" noMove="1" noResize="1" noEditPoints="1" noAdjustHandles="1" noChangeArrowheads="1" noChangeShapeType="1" noTextEdit="1"/>
              </p:cNvSpPr>
              <p:nvPr/>
            </p:nvSpPr>
            <p:spPr>
              <a:xfrm>
                <a:off x="2843808" y="2708920"/>
                <a:ext cx="2665793" cy="591765"/>
              </a:xfrm>
              <a:prstGeom prst="rect">
                <a:avLst/>
              </a:prstGeom>
              <a:blipFill rotWithShape="1">
                <a:blip r:embed="rId5"/>
                <a:stretch>
                  <a:fillRect/>
                </a:stretch>
              </a:blipFill>
              <a:ln>
                <a:solidFill>
                  <a:srgbClr val="FF0000"/>
                </a:solidFill>
              </a:ln>
            </p:spPr>
            <p:txBody>
              <a:bodyPr/>
              <a:lstStyle/>
              <a:p>
                <a:r>
                  <a:rPr lang="en-US">
                    <a:noFill/>
                  </a:rPr>
                  <a:t> </a:t>
                </a:r>
              </a:p>
            </p:txBody>
          </p:sp>
        </mc:Fallback>
      </mc:AlternateContent>
      <p:sp>
        <p:nvSpPr>
          <p:cNvPr id="20" name="Textfeld 19"/>
          <p:cNvSpPr txBox="1"/>
          <p:nvPr/>
        </p:nvSpPr>
        <p:spPr>
          <a:xfrm>
            <a:off x="5581804" y="2852936"/>
            <a:ext cx="1582484" cy="276999"/>
          </a:xfrm>
          <a:prstGeom prst="rect">
            <a:avLst/>
          </a:prstGeom>
          <a:no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de Broglie wavelength</a:t>
            </a:r>
            <a:endParaRPr lang="en-US" sz="1200" dirty="0">
              <a:latin typeface="Times New Roman" panose="02020603050405020304" pitchFamily="18" charset="0"/>
              <a:cs typeface="Times New Roman" panose="02020603050405020304" pitchFamily="18" charset="0"/>
            </a:endParaRPr>
          </a:p>
        </p:txBody>
      </p:sp>
      <p:grpSp>
        <p:nvGrpSpPr>
          <p:cNvPr id="21" name="Gruppieren 20"/>
          <p:cNvGrpSpPr/>
          <p:nvPr/>
        </p:nvGrpSpPr>
        <p:grpSpPr>
          <a:xfrm>
            <a:off x="7859953" y="2300265"/>
            <a:ext cx="960519" cy="1056727"/>
            <a:chOff x="7499913" y="1667001"/>
            <a:chExt cx="960519" cy="1056727"/>
          </a:xfrm>
        </p:grpSpPr>
        <p:pic>
          <p:nvPicPr>
            <p:cNvPr id="2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35863" y="1667001"/>
              <a:ext cx="857250"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feld 22"/>
            <p:cNvSpPr txBox="1"/>
            <p:nvPr/>
          </p:nvSpPr>
          <p:spPr>
            <a:xfrm>
              <a:off x="7499913" y="2492896"/>
              <a:ext cx="960519" cy="230832"/>
            </a:xfrm>
            <a:prstGeom prst="rect">
              <a:avLst/>
            </a:prstGeom>
            <a:noFill/>
          </p:spPr>
          <p:txBody>
            <a:bodyPr wrap="none" rtlCol="0">
              <a:spAutoFit/>
            </a:bodyPr>
            <a:lstStyle/>
            <a:p>
              <a:r>
                <a:rPr lang="en-US" sz="900" dirty="0" smtClean="0">
                  <a:latin typeface="Times New Roman" panose="02020603050405020304" pitchFamily="18" charset="0"/>
                  <a:cs typeface="Times New Roman" panose="02020603050405020304" pitchFamily="18" charset="0"/>
                </a:rPr>
                <a:t>Louis de Broglie</a:t>
              </a:r>
              <a:endParaRPr lang="en-US" sz="900" dirty="0">
                <a:latin typeface="Times New Roman" panose="02020603050405020304" pitchFamily="18" charset="0"/>
                <a:cs typeface="Times New Roman" panose="02020603050405020304" pitchFamily="18" charset="0"/>
              </a:endParaRPr>
            </a:p>
          </p:txBody>
        </p:sp>
      </p:grpSp>
      <p:sp>
        <p:nvSpPr>
          <p:cNvPr id="24" name="Textfeld 23"/>
          <p:cNvSpPr txBox="1"/>
          <p:nvPr/>
        </p:nvSpPr>
        <p:spPr>
          <a:xfrm>
            <a:off x="7452320" y="6228000"/>
            <a:ext cx="1709571" cy="276999"/>
          </a:xfrm>
          <a:prstGeom prst="rect">
            <a:avLst/>
          </a:prstGeom>
          <a:noFill/>
        </p:spPr>
        <p:txBody>
          <a:bodyPr wrap="none" rtlCol="0">
            <a:spAutoFit/>
          </a:bodyPr>
          <a:lstStyle/>
          <a:p>
            <a:r>
              <a:rPr lang="en-US" sz="1200" dirty="0" err="1" smtClean="0">
                <a:solidFill>
                  <a:srgbClr val="0000CC"/>
                </a:solidFill>
                <a:latin typeface="Times New Roman" panose="02020603050405020304" pitchFamily="18" charset="0"/>
                <a:cs typeface="Times New Roman" panose="02020603050405020304" pitchFamily="18" charset="0"/>
              </a:rPr>
              <a:t>h·c</a:t>
            </a:r>
            <a:r>
              <a:rPr lang="en-US" sz="1200" dirty="0" smtClean="0">
                <a:solidFill>
                  <a:srgbClr val="0000CC"/>
                </a:solidFill>
                <a:latin typeface="Times New Roman" panose="02020603050405020304" pitchFamily="18" charset="0"/>
                <a:cs typeface="Times New Roman" panose="02020603050405020304" pitchFamily="18" charset="0"/>
              </a:rPr>
              <a:t> = 1239.84 [MeV </a:t>
            </a:r>
            <a:r>
              <a:rPr lang="en-US" sz="1200" dirty="0" err="1" smtClean="0">
                <a:solidFill>
                  <a:srgbClr val="0000CC"/>
                </a:solidFill>
                <a:latin typeface="Times New Roman" panose="02020603050405020304" pitchFamily="18" charset="0"/>
                <a:cs typeface="Times New Roman" panose="02020603050405020304" pitchFamily="18" charset="0"/>
              </a:rPr>
              <a:t>fm</a:t>
            </a:r>
            <a:r>
              <a:rPr lang="en-US" sz="1200" dirty="0" smtClean="0">
                <a:solidFill>
                  <a:srgbClr val="0000CC"/>
                </a:solidFill>
                <a:latin typeface="Times New Roman" panose="02020603050405020304" pitchFamily="18" charset="0"/>
                <a:cs typeface="Times New Roman" panose="02020603050405020304" pitchFamily="18" charset="0"/>
              </a:rPr>
              <a:t>]</a:t>
            </a:r>
            <a:endParaRPr lang="en-US" sz="12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742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animBg="1"/>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Detection and Identification of Particles</a:t>
            </a:r>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700000"/>
            <a:ext cx="1771650"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076" y="4680000"/>
            <a:ext cx="177165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Textfeld 5"/>
              <p:cNvSpPr txBox="1"/>
              <p:nvPr/>
            </p:nvSpPr>
            <p:spPr>
              <a:xfrm>
                <a:off x="720000" y="900000"/>
                <a:ext cx="6420989" cy="861774"/>
              </a:xfrm>
              <a:prstGeom prst="rect">
                <a:avLst/>
              </a:prstGeom>
              <a:noFill/>
            </p:spPr>
            <p:txBody>
              <a:bodyPr wrap="none" rtlCol="0">
                <a:spAutoFit/>
              </a:bodyPr>
              <a:lstStyle/>
              <a:p>
                <a:pPr marL="285750" indent="-285750">
                  <a:buFont typeface="Wingdings" panose="05000000000000000000" pitchFamily="2" charset="2"/>
                  <a:buChar char="v"/>
                </a:pPr>
                <a:r>
                  <a:rPr lang="en-US" dirty="0" smtClean="0">
                    <a:solidFill>
                      <a:srgbClr val="0000CC"/>
                    </a:solidFill>
                  </a:rPr>
                  <a:t>Detection</a:t>
                </a:r>
                <a:r>
                  <a:rPr lang="en-US" dirty="0" smtClean="0"/>
                  <a:t>       = particle counting (is there a particle?)</a:t>
                </a:r>
              </a:p>
              <a:p>
                <a:pPr marL="285750" indent="-285750">
                  <a:buFont typeface="Wingdings" panose="05000000000000000000" pitchFamily="2" charset="2"/>
                  <a:buChar char="v"/>
                </a:pPr>
                <a:r>
                  <a:rPr lang="en-US" dirty="0" smtClean="0">
                    <a:solidFill>
                      <a:srgbClr val="0000CC"/>
                    </a:solidFill>
                  </a:rPr>
                  <a:t>Identification</a:t>
                </a:r>
                <a:r>
                  <a:rPr lang="en-US" dirty="0" smtClean="0"/>
                  <a:t> = measurement of </a:t>
                </a:r>
                <a:r>
                  <a:rPr lang="en-US" dirty="0" smtClean="0">
                    <a:solidFill>
                      <a:srgbClr val="FF0000"/>
                    </a:solidFill>
                  </a:rPr>
                  <a:t>mass</a:t>
                </a:r>
                <a:r>
                  <a:rPr lang="en-US" dirty="0" smtClean="0"/>
                  <a:t> and </a:t>
                </a:r>
                <a:r>
                  <a:rPr lang="en-US" dirty="0" smtClean="0">
                    <a:solidFill>
                      <a:srgbClr val="FF0000"/>
                    </a:solidFill>
                  </a:rPr>
                  <a:t>charge</a:t>
                </a:r>
                <a:r>
                  <a:rPr lang="en-US" dirty="0" smtClean="0"/>
                  <a:t> of the particle </a:t>
                </a:r>
              </a:p>
              <a:p>
                <a:r>
                  <a:rPr lang="en-US" sz="1400" dirty="0"/>
                  <a:t> </a:t>
                </a:r>
                <a:r>
                  <a:rPr lang="en-US" sz="1400" dirty="0" smtClean="0"/>
                  <a:t>                                      (most elementary particle have </a:t>
                </a:r>
                <a14:m>
                  <m:oMath xmlns:m="http://schemas.openxmlformats.org/officeDocument/2006/math">
                    <m:r>
                      <a:rPr lang="de-DE" sz="1400" b="0" i="1" smtClean="0">
                        <a:latin typeface="Cambria Math"/>
                      </a:rPr>
                      <m:t>𝑍𝑒</m:t>
                    </m:r>
                    <m:r>
                      <a:rPr lang="de-DE" sz="1400" b="0" i="1" smtClean="0">
                        <a:latin typeface="Cambria Math"/>
                      </a:rPr>
                      <m:t>=±1</m:t>
                    </m:r>
                  </m:oMath>
                </a14:m>
                <a:r>
                  <a:rPr lang="en-US" sz="1400" dirty="0" smtClean="0"/>
                  <a:t>)</a:t>
                </a:r>
                <a:endParaRPr lang="en-US" sz="1400" dirty="0"/>
              </a:p>
            </p:txBody>
          </p:sp>
        </mc:Choice>
        <mc:Fallback xmlns="">
          <p:sp>
            <p:nvSpPr>
              <p:cNvPr id="6" name="Textfeld 5"/>
              <p:cNvSpPr txBox="1">
                <a:spLocks noRot="1" noChangeAspect="1" noMove="1" noResize="1" noEditPoints="1" noAdjustHandles="1" noChangeArrowheads="1" noChangeShapeType="1" noTextEdit="1"/>
              </p:cNvSpPr>
              <p:nvPr/>
            </p:nvSpPr>
            <p:spPr>
              <a:xfrm>
                <a:off x="720000" y="900000"/>
                <a:ext cx="6420989" cy="861774"/>
              </a:xfrm>
              <a:prstGeom prst="rect">
                <a:avLst/>
              </a:prstGeom>
              <a:blipFill rotWithShape="1">
                <a:blip r:embed="rId4"/>
                <a:stretch>
                  <a:fillRect l="-570" t="-3546" b="-6383"/>
                </a:stretch>
              </a:blipFill>
            </p:spPr>
            <p:txBody>
              <a:bodyPr/>
              <a:lstStyle/>
              <a:p>
                <a:r>
                  <a:rPr lang="en-US">
                    <a:noFill/>
                  </a:rPr>
                  <a:t> </a:t>
                </a:r>
              </a:p>
            </p:txBody>
          </p:sp>
        </mc:Fallback>
      </mc:AlternateContent>
      <p:sp>
        <p:nvSpPr>
          <p:cNvPr id="7" name="Textfeld 6"/>
          <p:cNvSpPr txBox="1"/>
          <p:nvPr/>
        </p:nvSpPr>
        <p:spPr>
          <a:xfrm>
            <a:off x="720000" y="1980000"/>
            <a:ext cx="5207516" cy="646331"/>
          </a:xfrm>
          <a:prstGeom prst="rect">
            <a:avLst/>
          </a:prstGeom>
          <a:noFill/>
        </p:spPr>
        <p:txBody>
          <a:bodyPr wrap="none" rtlCol="0">
            <a:spAutoFit/>
          </a:bodyPr>
          <a:lstStyle/>
          <a:p>
            <a:pPr marL="285750" indent="-285750">
              <a:buFont typeface="Wingdings" panose="05000000000000000000" pitchFamily="2" charset="2"/>
              <a:buChar char="v"/>
            </a:pPr>
            <a:r>
              <a:rPr lang="en-US" dirty="0" smtClean="0">
                <a:solidFill>
                  <a:srgbClr val="0000CC"/>
                </a:solidFill>
              </a:rPr>
              <a:t>How:</a:t>
            </a:r>
          </a:p>
          <a:p>
            <a:r>
              <a:rPr lang="en-US" dirty="0"/>
              <a:t> </a:t>
            </a:r>
            <a:r>
              <a:rPr lang="en-US" dirty="0" smtClean="0"/>
              <a:t>- charged particles are deflected by B fields such that:</a:t>
            </a:r>
            <a:endParaRPr lang="en-US" dirty="0"/>
          </a:p>
        </p:txBody>
      </p:sp>
      <mc:AlternateContent xmlns:mc="http://schemas.openxmlformats.org/markup-compatibility/2006" xmlns:a14="http://schemas.microsoft.com/office/drawing/2010/main">
        <mc:Choice Requires="a14">
          <p:sp>
            <p:nvSpPr>
              <p:cNvPr id="8" name="Textfeld 7"/>
              <p:cNvSpPr txBox="1"/>
              <p:nvPr/>
            </p:nvSpPr>
            <p:spPr>
              <a:xfrm>
                <a:off x="2880000" y="2880000"/>
                <a:ext cx="2575641" cy="6365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0000CC"/>
                          </a:solidFill>
                          <a:latin typeface="Cambria Math"/>
                          <a:ea typeface="Cambria Math"/>
                        </a:rPr>
                        <m:t>𝜌</m:t>
                      </m:r>
                      <m:r>
                        <a:rPr lang="de-DE" b="0" i="1" smtClean="0">
                          <a:solidFill>
                            <a:srgbClr val="0000CC"/>
                          </a:solidFill>
                          <a:latin typeface="Cambria Math"/>
                          <a:ea typeface="Cambria Math"/>
                        </a:rPr>
                        <m:t>=</m:t>
                      </m:r>
                      <m:f>
                        <m:fPr>
                          <m:ctrlPr>
                            <a:rPr lang="de-DE" b="0" i="1" smtClean="0">
                              <a:solidFill>
                                <a:srgbClr val="0000CC"/>
                              </a:solidFill>
                              <a:latin typeface="Cambria Math"/>
                              <a:ea typeface="Cambria Math"/>
                            </a:rPr>
                          </m:ctrlPr>
                        </m:fPr>
                        <m:num>
                          <m:r>
                            <a:rPr lang="de-DE" b="0" i="1" smtClean="0">
                              <a:solidFill>
                                <a:srgbClr val="0000CC"/>
                              </a:solidFill>
                              <a:latin typeface="Cambria Math"/>
                              <a:ea typeface="Cambria Math"/>
                            </a:rPr>
                            <m:t>𝑝</m:t>
                          </m:r>
                        </m:num>
                        <m:den>
                          <m:r>
                            <a:rPr lang="de-DE" b="0" i="1" smtClean="0">
                              <a:solidFill>
                                <a:srgbClr val="0000CC"/>
                              </a:solidFill>
                              <a:latin typeface="Cambria Math"/>
                              <a:ea typeface="Cambria Math"/>
                            </a:rPr>
                            <m:t>𝑍𝑒𝐵</m:t>
                          </m:r>
                        </m:den>
                      </m:f>
                      <m:r>
                        <a:rPr lang="de-DE" b="0" i="1" smtClean="0">
                          <a:solidFill>
                            <a:srgbClr val="0000CC"/>
                          </a:solidFill>
                          <a:latin typeface="Cambria Math"/>
                          <a:ea typeface="Cambria Math"/>
                        </a:rPr>
                        <m:t>∝</m:t>
                      </m:r>
                      <m:f>
                        <m:fPr>
                          <m:ctrlPr>
                            <a:rPr lang="de-DE" b="0" i="1" smtClean="0">
                              <a:solidFill>
                                <a:srgbClr val="0000CC"/>
                              </a:solidFill>
                              <a:latin typeface="Cambria Math"/>
                              <a:ea typeface="Cambria Math"/>
                            </a:rPr>
                          </m:ctrlPr>
                        </m:fPr>
                        <m:num>
                          <m:r>
                            <a:rPr lang="de-DE" b="0" i="1" smtClean="0">
                              <a:solidFill>
                                <a:srgbClr val="0000CC"/>
                              </a:solidFill>
                              <a:latin typeface="Cambria Math"/>
                              <a:ea typeface="Cambria Math"/>
                            </a:rPr>
                            <m:t>𝑝</m:t>
                          </m:r>
                        </m:num>
                        <m:den>
                          <m:r>
                            <a:rPr lang="de-DE" b="0" i="1" smtClean="0">
                              <a:solidFill>
                                <a:srgbClr val="0000CC"/>
                              </a:solidFill>
                              <a:latin typeface="Cambria Math"/>
                              <a:ea typeface="Cambria Math"/>
                            </a:rPr>
                            <m:t>𝑍</m:t>
                          </m:r>
                        </m:den>
                      </m:f>
                      <m:r>
                        <a:rPr lang="de-DE" b="0" i="1" smtClean="0">
                          <a:solidFill>
                            <a:srgbClr val="0000CC"/>
                          </a:solidFill>
                          <a:latin typeface="Cambria Math"/>
                          <a:ea typeface="Cambria Math"/>
                        </a:rPr>
                        <m:t>=</m:t>
                      </m:r>
                      <m:f>
                        <m:fPr>
                          <m:ctrlPr>
                            <a:rPr lang="de-DE" b="0" i="1" smtClean="0">
                              <a:solidFill>
                                <a:srgbClr val="0000CC"/>
                              </a:solidFill>
                              <a:latin typeface="Cambria Math"/>
                              <a:ea typeface="Cambria Math"/>
                            </a:rPr>
                          </m:ctrlPr>
                        </m:fPr>
                        <m:num>
                          <m:r>
                            <a:rPr lang="de-DE" b="0" i="1" smtClean="0">
                              <a:solidFill>
                                <a:srgbClr val="0000CC"/>
                              </a:solidFill>
                              <a:latin typeface="Cambria Math"/>
                              <a:ea typeface="Cambria Math"/>
                            </a:rPr>
                            <m:t>𝛾</m:t>
                          </m:r>
                          <m:sSub>
                            <m:sSubPr>
                              <m:ctrlPr>
                                <a:rPr lang="de-DE" b="0" i="1" smtClean="0">
                                  <a:solidFill>
                                    <a:srgbClr val="FF0000"/>
                                  </a:solidFill>
                                  <a:latin typeface="Cambria Math"/>
                                  <a:ea typeface="Cambria Math"/>
                                </a:rPr>
                              </m:ctrlPr>
                            </m:sSubPr>
                            <m:e>
                              <m:r>
                                <a:rPr lang="de-DE" b="0" i="1" smtClean="0">
                                  <a:solidFill>
                                    <a:srgbClr val="FF0000"/>
                                  </a:solidFill>
                                  <a:latin typeface="Cambria Math"/>
                                  <a:ea typeface="Cambria Math"/>
                                </a:rPr>
                                <m:t>𝑚</m:t>
                              </m:r>
                            </m:e>
                            <m:sub>
                              <m:r>
                                <a:rPr lang="de-DE" b="0" i="1" smtClean="0">
                                  <a:solidFill>
                                    <a:srgbClr val="FF0000"/>
                                  </a:solidFill>
                                  <a:latin typeface="Cambria Math"/>
                                  <a:ea typeface="Cambria Math"/>
                                </a:rPr>
                                <m:t>0</m:t>
                              </m:r>
                            </m:sub>
                          </m:sSub>
                          <m:r>
                            <a:rPr lang="de-DE" b="0" i="1" smtClean="0">
                              <a:solidFill>
                                <a:srgbClr val="0000CC"/>
                              </a:solidFill>
                              <a:latin typeface="Cambria Math"/>
                              <a:ea typeface="Cambria Math"/>
                            </a:rPr>
                            <m:t>𝛽</m:t>
                          </m:r>
                          <m:r>
                            <a:rPr lang="de-DE" b="0" i="1" smtClean="0">
                              <a:solidFill>
                                <a:srgbClr val="0000CC"/>
                              </a:solidFill>
                              <a:latin typeface="Cambria Math"/>
                              <a:ea typeface="Cambria Math"/>
                            </a:rPr>
                            <m:t>𝑐</m:t>
                          </m:r>
                        </m:num>
                        <m:den>
                          <m:r>
                            <a:rPr lang="de-DE" b="0" i="1" smtClean="0">
                              <a:solidFill>
                                <a:srgbClr val="FF0000"/>
                              </a:solidFill>
                              <a:latin typeface="Cambria Math"/>
                              <a:ea typeface="Cambria Math"/>
                            </a:rPr>
                            <m:t>𝑍</m:t>
                          </m:r>
                        </m:den>
                      </m:f>
                    </m:oMath>
                  </m:oMathPara>
                </a14:m>
                <a:endParaRPr lang="en-US" dirty="0">
                  <a:solidFill>
                    <a:srgbClr val="0000CC"/>
                  </a:solidFill>
                </a:endParaRPr>
              </a:p>
            </p:txBody>
          </p:sp>
        </mc:Choice>
        <mc:Fallback xmlns="">
          <p:sp>
            <p:nvSpPr>
              <p:cNvPr id="8" name="Textfeld 7"/>
              <p:cNvSpPr txBox="1">
                <a:spLocks noRot="1" noChangeAspect="1" noMove="1" noResize="1" noEditPoints="1" noAdjustHandles="1" noChangeArrowheads="1" noChangeShapeType="1" noTextEdit="1"/>
              </p:cNvSpPr>
              <p:nvPr/>
            </p:nvSpPr>
            <p:spPr>
              <a:xfrm>
                <a:off x="2880000" y="2880000"/>
                <a:ext cx="2575641" cy="63658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feld 8"/>
              <p:cNvSpPr txBox="1"/>
              <p:nvPr/>
            </p:nvSpPr>
            <p:spPr>
              <a:xfrm>
                <a:off x="5940152" y="3060000"/>
                <a:ext cx="2165978" cy="738664"/>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de-DE" sz="1400" b="0" i="1" smtClean="0">
                          <a:latin typeface="Cambria Math"/>
                        </a:rPr>
                        <m:t>𝑝</m:t>
                      </m:r>
                      <m:r>
                        <a:rPr lang="de-DE" sz="1400" b="0" i="1" smtClean="0">
                          <a:latin typeface="Cambria Math"/>
                        </a:rPr>
                        <m:t>=</m:t>
                      </m:r>
                      <m:r>
                        <a:rPr lang="de-DE" sz="1400" b="0" i="1" smtClean="0">
                          <a:solidFill>
                            <a:srgbClr val="FF0000"/>
                          </a:solidFill>
                          <a:latin typeface="Cambria Math"/>
                        </a:rPr>
                        <m:t>𝑝𝑎𝑟𝑡𝑖𝑐𝑙𝑒</m:t>
                      </m:r>
                      <m:r>
                        <a:rPr lang="de-DE" sz="1400" b="0" i="1" smtClean="0">
                          <a:solidFill>
                            <a:srgbClr val="FF0000"/>
                          </a:solidFill>
                          <a:latin typeface="Cambria Math"/>
                        </a:rPr>
                        <m:t> </m:t>
                      </m:r>
                      <m:r>
                        <a:rPr lang="de-DE" sz="1400" b="0" i="1" smtClean="0">
                          <a:solidFill>
                            <a:srgbClr val="FF0000"/>
                          </a:solidFill>
                          <a:latin typeface="Cambria Math"/>
                        </a:rPr>
                        <m:t>𝑚𝑜𝑚𝑒𝑛𝑡𝑢𝑚</m:t>
                      </m:r>
                    </m:oMath>
                  </m:oMathPara>
                </a14:m>
                <a:endParaRPr lang="de-DE" sz="1400" b="0" dirty="0" smtClean="0">
                  <a:solidFill>
                    <a:srgbClr val="FF0000"/>
                  </a:solidFill>
                </a:endParaRPr>
              </a:p>
              <a:p>
                <a:pPr/>
                <a14:m>
                  <m:oMathPara xmlns:m="http://schemas.openxmlformats.org/officeDocument/2006/math">
                    <m:oMathParaPr>
                      <m:jc m:val="left"/>
                    </m:oMathParaPr>
                    <m:oMath xmlns:m="http://schemas.openxmlformats.org/officeDocument/2006/math">
                      <m:sSub>
                        <m:sSubPr>
                          <m:ctrlPr>
                            <a:rPr lang="en-US" sz="1400" i="1" smtClean="0">
                              <a:latin typeface="Cambria Math"/>
                            </a:rPr>
                          </m:ctrlPr>
                        </m:sSubPr>
                        <m:e>
                          <m:r>
                            <a:rPr lang="de-DE" sz="1400" b="0" i="1" smtClean="0">
                              <a:latin typeface="Cambria Math"/>
                            </a:rPr>
                            <m:t>𝑚</m:t>
                          </m:r>
                        </m:e>
                        <m:sub>
                          <m:r>
                            <a:rPr lang="de-DE" sz="1400" b="0" i="1" smtClean="0">
                              <a:latin typeface="Cambria Math"/>
                            </a:rPr>
                            <m:t>0</m:t>
                          </m:r>
                        </m:sub>
                      </m:sSub>
                      <m:r>
                        <a:rPr lang="de-DE" sz="1400" b="0" i="1" smtClean="0">
                          <a:latin typeface="Cambria Math"/>
                        </a:rPr>
                        <m:t>=</m:t>
                      </m:r>
                      <m:r>
                        <a:rPr lang="de-DE" sz="1400" b="0" i="1" smtClean="0">
                          <a:latin typeface="Cambria Math"/>
                        </a:rPr>
                        <m:t>𝑟𝑒𝑠𝑡</m:t>
                      </m:r>
                      <m:r>
                        <a:rPr lang="de-DE" sz="1400" b="0" i="1" smtClean="0">
                          <a:latin typeface="Cambria Math"/>
                        </a:rPr>
                        <m:t> </m:t>
                      </m:r>
                      <m:r>
                        <a:rPr lang="de-DE" sz="1400" b="0" i="1" smtClean="0">
                          <a:latin typeface="Cambria Math"/>
                        </a:rPr>
                        <m:t>𝑚𝑎𝑠𝑠</m:t>
                      </m:r>
                    </m:oMath>
                  </m:oMathPara>
                </a14:m>
                <a:endParaRPr lang="de-DE" sz="1400" b="0" i="1" dirty="0" smtClean="0">
                  <a:latin typeface="Cambria Math"/>
                </a:endParaRPr>
              </a:p>
              <a:p>
                <a:pPr/>
                <a14:m>
                  <m:oMathPara xmlns:m="http://schemas.openxmlformats.org/officeDocument/2006/math">
                    <m:oMathParaPr>
                      <m:jc m:val="left"/>
                    </m:oMathParaPr>
                    <m:oMath xmlns:m="http://schemas.openxmlformats.org/officeDocument/2006/math">
                      <m:r>
                        <a:rPr lang="en-US" sz="1400" i="1" smtClean="0">
                          <a:latin typeface="Cambria Math"/>
                          <a:ea typeface="Cambria Math"/>
                        </a:rPr>
                        <m:t>𝛽</m:t>
                      </m:r>
                      <m:r>
                        <a:rPr lang="de-DE" sz="1400" b="0" i="1" smtClean="0">
                          <a:latin typeface="Cambria Math"/>
                          <a:ea typeface="Cambria Math"/>
                        </a:rPr>
                        <m:t>𝑐</m:t>
                      </m:r>
                      <m:r>
                        <a:rPr lang="de-DE" sz="1400" b="0" i="1" smtClean="0">
                          <a:latin typeface="Cambria Math"/>
                          <a:ea typeface="Cambria Math"/>
                        </a:rPr>
                        <m:t>=</m:t>
                      </m:r>
                      <m:r>
                        <a:rPr lang="de-DE" sz="1400" b="0" i="1" smtClean="0">
                          <a:latin typeface="Cambria Math"/>
                          <a:ea typeface="Cambria Math"/>
                        </a:rPr>
                        <m:t>𝑝𝑎𝑟𝑡𝑖𝑐𝑙𝑒</m:t>
                      </m:r>
                      <m:r>
                        <a:rPr lang="de-DE" sz="1400" b="0" i="1" smtClean="0">
                          <a:latin typeface="Cambria Math"/>
                          <a:ea typeface="Cambria Math"/>
                        </a:rPr>
                        <m:t> </m:t>
                      </m:r>
                      <m:r>
                        <a:rPr lang="de-DE" sz="1400" b="0" i="1" smtClean="0">
                          <a:latin typeface="Cambria Math"/>
                          <a:ea typeface="Cambria Math"/>
                        </a:rPr>
                        <m:t>𝑣𝑒𝑙𝑜𝑐𝑖𝑡𝑦</m:t>
                      </m:r>
                    </m:oMath>
                  </m:oMathPara>
                </a14:m>
                <a:endParaRPr lang="en-US" sz="1400" dirty="0"/>
              </a:p>
            </p:txBody>
          </p:sp>
        </mc:Choice>
        <mc:Fallback xmlns="">
          <p:sp>
            <p:nvSpPr>
              <p:cNvPr id="9" name="Textfeld 8"/>
              <p:cNvSpPr txBox="1">
                <a:spLocks noRot="1" noChangeAspect="1" noMove="1" noResize="1" noEditPoints="1" noAdjustHandles="1" noChangeArrowheads="1" noChangeShapeType="1" noTextEdit="1"/>
              </p:cNvSpPr>
              <p:nvPr/>
            </p:nvSpPr>
            <p:spPr>
              <a:xfrm>
                <a:off x="5940152" y="3060000"/>
                <a:ext cx="2165978" cy="738664"/>
              </a:xfrm>
              <a:prstGeom prst="rect">
                <a:avLst/>
              </a:prstGeom>
              <a:blipFill rotWithShape="1">
                <a:blip r:embed="rId6"/>
                <a:stretch>
                  <a:fillRect b="-3306"/>
                </a:stretch>
              </a:blipFill>
            </p:spPr>
            <p:txBody>
              <a:bodyPr/>
              <a:lstStyle/>
              <a:p>
                <a:r>
                  <a:rPr lang="en-US">
                    <a:noFill/>
                  </a:rPr>
                  <a:t> </a:t>
                </a:r>
              </a:p>
            </p:txBody>
          </p:sp>
        </mc:Fallback>
      </mc:AlternateContent>
      <p:sp>
        <p:nvSpPr>
          <p:cNvPr id="10" name="Textfeld 9"/>
          <p:cNvSpPr txBox="1"/>
          <p:nvPr/>
        </p:nvSpPr>
        <p:spPr>
          <a:xfrm>
            <a:off x="720000" y="4140000"/>
            <a:ext cx="5926559" cy="369332"/>
          </a:xfrm>
          <a:prstGeom prst="rect">
            <a:avLst/>
          </a:prstGeom>
          <a:noFill/>
        </p:spPr>
        <p:txBody>
          <a:bodyPr wrap="none" rtlCol="0">
            <a:spAutoFit/>
          </a:bodyPr>
          <a:lstStyle/>
          <a:p>
            <a:r>
              <a:rPr lang="en-US" dirty="0" smtClean="0"/>
              <a:t> - </a:t>
            </a:r>
            <a:r>
              <a:rPr lang="en-US" dirty="0" smtClean="0">
                <a:solidFill>
                  <a:srgbClr val="FF0000"/>
                </a:solidFill>
              </a:rPr>
              <a:t>particle velocity </a:t>
            </a:r>
            <a:r>
              <a:rPr lang="en-US" dirty="0" smtClean="0"/>
              <a:t>measured with time-of-flight (</a:t>
            </a:r>
            <a:r>
              <a:rPr lang="en-US" dirty="0" err="1" smtClean="0"/>
              <a:t>ToF</a:t>
            </a:r>
            <a:r>
              <a:rPr lang="en-US" dirty="0" smtClean="0"/>
              <a:t>) method</a:t>
            </a:r>
            <a:endParaRPr lang="en-US" dirty="0"/>
          </a:p>
        </p:txBody>
      </p:sp>
      <mc:AlternateContent xmlns:mc="http://schemas.openxmlformats.org/markup-compatibility/2006" xmlns:a14="http://schemas.microsoft.com/office/drawing/2010/main">
        <mc:Choice Requires="a14">
          <p:sp>
            <p:nvSpPr>
              <p:cNvPr id="11" name="Textfeld 10"/>
              <p:cNvSpPr txBox="1"/>
              <p:nvPr/>
            </p:nvSpPr>
            <p:spPr>
              <a:xfrm>
                <a:off x="2880000" y="4860000"/>
                <a:ext cx="913840"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0000CC"/>
                          </a:solidFill>
                          <a:latin typeface="Cambria Math"/>
                          <a:ea typeface="Cambria Math"/>
                        </a:rPr>
                        <m:t>𝛽</m:t>
                      </m:r>
                      <m:r>
                        <a:rPr lang="en-US" i="1" smtClean="0">
                          <a:solidFill>
                            <a:srgbClr val="0000CC"/>
                          </a:solidFill>
                          <a:latin typeface="Cambria Math"/>
                          <a:ea typeface="Cambria Math"/>
                        </a:rPr>
                        <m:t>∝</m:t>
                      </m:r>
                      <m:f>
                        <m:fPr>
                          <m:ctrlPr>
                            <a:rPr lang="en-US" i="1" smtClean="0">
                              <a:solidFill>
                                <a:srgbClr val="0000CC"/>
                              </a:solidFill>
                              <a:latin typeface="Cambria Math"/>
                              <a:ea typeface="Cambria Math"/>
                            </a:rPr>
                          </m:ctrlPr>
                        </m:fPr>
                        <m:num>
                          <m:r>
                            <a:rPr lang="de-DE" b="0" i="1" smtClean="0">
                              <a:solidFill>
                                <a:srgbClr val="0000CC"/>
                              </a:solidFill>
                              <a:latin typeface="Cambria Math"/>
                              <a:ea typeface="Cambria Math"/>
                            </a:rPr>
                            <m:t>1</m:t>
                          </m:r>
                        </m:num>
                        <m:den>
                          <m:r>
                            <a:rPr lang="en-US" i="1" smtClean="0">
                              <a:solidFill>
                                <a:srgbClr val="0000CC"/>
                              </a:solidFill>
                              <a:latin typeface="Cambria Math"/>
                              <a:ea typeface="Cambria Math"/>
                            </a:rPr>
                            <m:t>∆</m:t>
                          </m:r>
                          <m:r>
                            <a:rPr lang="de-DE" b="0" i="1" smtClean="0">
                              <a:solidFill>
                                <a:srgbClr val="0000CC"/>
                              </a:solidFill>
                              <a:latin typeface="Cambria Math"/>
                              <a:ea typeface="Cambria Math"/>
                            </a:rPr>
                            <m:t>𝑡</m:t>
                          </m:r>
                        </m:den>
                      </m:f>
                    </m:oMath>
                  </m:oMathPara>
                </a14:m>
                <a:endParaRPr lang="en-US" dirty="0"/>
              </a:p>
            </p:txBody>
          </p:sp>
        </mc:Choice>
        <mc:Fallback xmlns="">
          <p:sp>
            <p:nvSpPr>
              <p:cNvPr id="11" name="Textfeld 10"/>
              <p:cNvSpPr txBox="1">
                <a:spLocks noRot="1" noChangeAspect="1" noMove="1" noResize="1" noEditPoints="1" noAdjustHandles="1" noChangeArrowheads="1" noChangeShapeType="1" noTextEdit="1"/>
              </p:cNvSpPr>
              <p:nvPr/>
            </p:nvSpPr>
            <p:spPr>
              <a:xfrm>
                <a:off x="2880000" y="4860000"/>
                <a:ext cx="913840" cy="61273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feld 3"/>
              <p:cNvSpPr txBox="1"/>
              <p:nvPr/>
            </p:nvSpPr>
            <p:spPr>
              <a:xfrm>
                <a:off x="5940152" y="4860000"/>
                <a:ext cx="2184829" cy="1048942"/>
              </a:xfrm>
              <a:prstGeom prst="rect">
                <a:avLst/>
              </a:prstGeom>
              <a:noFill/>
              <a:ln>
                <a:solidFill>
                  <a:schemeClr val="tx1"/>
                </a:solidFill>
              </a:ln>
            </p:spPr>
            <p:txBody>
              <a:bodyPr wrap="none" rtlCol="0">
                <a:spAutoFit/>
              </a:bodyPr>
              <a:lstStyle/>
              <a:p>
                <a:pPr marL="285750" indent="-285750">
                  <a:buFont typeface="Wingdings" panose="05000000000000000000" pitchFamily="2" charset="2"/>
                  <a:buChar char="v"/>
                </a:pPr>
                <a:r>
                  <a:rPr lang="en-US" sz="1400" dirty="0" smtClean="0"/>
                  <a:t>ToF for known distance</a:t>
                </a:r>
              </a:p>
              <a:p>
                <a:pPr marL="285750" indent="-285750">
                  <a:buFont typeface="Wingdings" panose="05000000000000000000" pitchFamily="2" charset="2"/>
                  <a:buChar char="v"/>
                </a:pPr>
                <a:r>
                  <a:rPr lang="en-US" sz="1400" dirty="0" smtClean="0"/>
                  <a:t>Ionization </a:t>
                </a:r>
                <a14:m>
                  <m:oMath xmlns:m="http://schemas.openxmlformats.org/officeDocument/2006/math">
                    <m:r>
                      <a:rPr lang="de-DE" sz="1400" b="0" i="1" smtClean="0">
                        <a:latin typeface="Cambria Math"/>
                      </a:rPr>
                      <m:t>−</m:t>
                    </m:r>
                    <m:f>
                      <m:fPr>
                        <m:ctrlPr>
                          <a:rPr lang="de-DE" sz="1400" b="0" i="1" smtClean="0">
                            <a:latin typeface="Cambria Math"/>
                          </a:rPr>
                        </m:ctrlPr>
                      </m:fPr>
                      <m:num>
                        <m:r>
                          <a:rPr lang="de-DE" sz="1400" b="0" i="1" smtClean="0">
                            <a:latin typeface="Cambria Math"/>
                          </a:rPr>
                          <m:t>𝑑𝐸</m:t>
                        </m:r>
                      </m:num>
                      <m:den>
                        <m:r>
                          <a:rPr lang="de-DE" sz="1400" b="0" i="1" smtClean="0">
                            <a:latin typeface="Cambria Math"/>
                          </a:rPr>
                          <m:t>𝑑𝑥</m:t>
                        </m:r>
                      </m:den>
                    </m:f>
                    <m:r>
                      <a:rPr lang="de-DE" sz="1400" b="0" i="1" smtClean="0">
                        <a:latin typeface="Cambria Math"/>
                      </a:rPr>
                      <m:t>=</m:t>
                    </m:r>
                    <m:r>
                      <a:rPr lang="de-DE" sz="1400" b="0" i="1" smtClean="0">
                        <a:latin typeface="Cambria Math"/>
                      </a:rPr>
                      <m:t>𝑓</m:t>
                    </m:r>
                    <m:d>
                      <m:dPr>
                        <m:ctrlPr>
                          <a:rPr lang="de-DE" sz="1400" b="0" i="1" smtClean="0">
                            <a:latin typeface="Cambria Math"/>
                          </a:rPr>
                        </m:ctrlPr>
                      </m:dPr>
                      <m:e>
                        <m:r>
                          <a:rPr lang="de-DE" sz="1400" b="0" i="1" smtClean="0">
                            <a:latin typeface="Cambria Math"/>
                            <a:ea typeface="Cambria Math"/>
                          </a:rPr>
                          <m:t>𝛽</m:t>
                        </m:r>
                      </m:e>
                    </m:d>
                  </m:oMath>
                </a14:m>
                <a:endParaRPr lang="en-US" sz="1400" dirty="0" smtClean="0"/>
              </a:p>
              <a:p>
                <a:pPr marL="285750" indent="-285750">
                  <a:buFont typeface="Wingdings" panose="05000000000000000000" pitchFamily="2" charset="2"/>
                  <a:buChar char="v"/>
                </a:pPr>
                <a:r>
                  <a:rPr lang="en-US" sz="1400" dirty="0" smtClean="0"/>
                  <a:t>Cherenkov radiation</a:t>
                </a:r>
              </a:p>
              <a:p>
                <a:pPr marL="285750" indent="-285750">
                  <a:buFont typeface="Wingdings" panose="05000000000000000000" pitchFamily="2" charset="2"/>
                  <a:buChar char="v"/>
                </a:pPr>
                <a:r>
                  <a:rPr lang="en-US" sz="1400" dirty="0" smtClean="0"/>
                  <a:t>Transition radiation</a:t>
                </a:r>
                <a:endParaRPr lang="en-US" sz="1400" dirty="0"/>
              </a:p>
            </p:txBody>
          </p:sp>
        </mc:Choice>
        <mc:Fallback xmlns="">
          <p:sp>
            <p:nvSpPr>
              <p:cNvPr id="4" name="Textfeld 3"/>
              <p:cNvSpPr txBox="1">
                <a:spLocks noRot="1" noChangeAspect="1" noMove="1" noResize="1" noEditPoints="1" noAdjustHandles="1" noChangeArrowheads="1" noChangeShapeType="1" noTextEdit="1"/>
              </p:cNvSpPr>
              <p:nvPr/>
            </p:nvSpPr>
            <p:spPr>
              <a:xfrm>
                <a:off x="5940152" y="4860000"/>
                <a:ext cx="2184829" cy="1048942"/>
              </a:xfrm>
              <a:prstGeom prst="rect">
                <a:avLst/>
              </a:prstGeom>
              <a:blipFill rotWithShape="1">
                <a:blip r:embed="rId8"/>
                <a:stretch>
                  <a:fillRect b="-4598"/>
                </a:stretch>
              </a:blipFill>
              <a:ln>
                <a:solidFill>
                  <a:schemeClr val="tx1"/>
                </a:solidFill>
              </a:ln>
            </p:spPr>
            <p:txBody>
              <a:bodyPr/>
              <a:lstStyle/>
              <a:p>
                <a:r>
                  <a:rPr lang="en-US">
                    <a:noFill/>
                  </a:rPr>
                  <a:t> </a:t>
                </a:r>
              </a:p>
            </p:txBody>
          </p:sp>
        </mc:Fallback>
      </mc:AlternateContent>
      <p:pic>
        <p:nvPicPr>
          <p:cNvPr id="12" name="Picture 5" descr="momentu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20000" y="1692000"/>
            <a:ext cx="1774031" cy="1357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59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Detection and Identification of Particles</a:t>
            </a:r>
            <a:endParaRPr lang="en-US" dirty="0"/>
          </a:p>
        </p:txBody>
      </p:sp>
      <mc:AlternateContent xmlns:mc="http://schemas.openxmlformats.org/markup-compatibility/2006" xmlns:a14="http://schemas.microsoft.com/office/drawing/2010/main">
        <mc:Choice Requires="a14">
          <p:sp>
            <p:nvSpPr>
              <p:cNvPr id="6" name="Textfeld 5"/>
              <p:cNvSpPr txBox="1"/>
              <p:nvPr/>
            </p:nvSpPr>
            <p:spPr>
              <a:xfrm>
                <a:off x="720000" y="900000"/>
                <a:ext cx="6420989" cy="861774"/>
              </a:xfrm>
              <a:prstGeom prst="rect">
                <a:avLst/>
              </a:prstGeom>
              <a:noFill/>
            </p:spPr>
            <p:txBody>
              <a:bodyPr wrap="none" rtlCol="0">
                <a:spAutoFit/>
              </a:bodyPr>
              <a:lstStyle/>
              <a:p>
                <a:pPr marL="285750" indent="-285750">
                  <a:buFont typeface="Wingdings" panose="05000000000000000000" pitchFamily="2" charset="2"/>
                  <a:buChar char="v"/>
                </a:pPr>
                <a:r>
                  <a:rPr lang="en-US" dirty="0" smtClean="0">
                    <a:solidFill>
                      <a:srgbClr val="0000CC"/>
                    </a:solidFill>
                  </a:rPr>
                  <a:t>Detection</a:t>
                </a:r>
                <a:r>
                  <a:rPr lang="en-US" dirty="0" smtClean="0"/>
                  <a:t>       = particle counting (is there a particle?)</a:t>
                </a:r>
              </a:p>
              <a:p>
                <a:pPr marL="285750" indent="-285750">
                  <a:buFont typeface="Wingdings" panose="05000000000000000000" pitchFamily="2" charset="2"/>
                  <a:buChar char="v"/>
                </a:pPr>
                <a:r>
                  <a:rPr lang="en-US" dirty="0" smtClean="0">
                    <a:solidFill>
                      <a:srgbClr val="0000CC"/>
                    </a:solidFill>
                  </a:rPr>
                  <a:t>Identification</a:t>
                </a:r>
                <a:r>
                  <a:rPr lang="en-US" dirty="0" smtClean="0"/>
                  <a:t> = measurement of </a:t>
                </a:r>
                <a:r>
                  <a:rPr lang="en-US" dirty="0" smtClean="0">
                    <a:solidFill>
                      <a:srgbClr val="FF0000"/>
                    </a:solidFill>
                  </a:rPr>
                  <a:t>mass</a:t>
                </a:r>
                <a:r>
                  <a:rPr lang="en-US" dirty="0" smtClean="0"/>
                  <a:t> and </a:t>
                </a:r>
                <a:r>
                  <a:rPr lang="en-US" dirty="0" smtClean="0">
                    <a:solidFill>
                      <a:srgbClr val="FF0000"/>
                    </a:solidFill>
                  </a:rPr>
                  <a:t>charge</a:t>
                </a:r>
                <a:r>
                  <a:rPr lang="en-US" dirty="0" smtClean="0"/>
                  <a:t> of the particle </a:t>
                </a:r>
              </a:p>
              <a:p>
                <a:r>
                  <a:rPr lang="en-US" sz="1400" dirty="0"/>
                  <a:t> </a:t>
                </a:r>
                <a:r>
                  <a:rPr lang="en-US" sz="1400" dirty="0" smtClean="0"/>
                  <a:t>                                      (most elementary particle have </a:t>
                </a:r>
                <a14:m>
                  <m:oMath xmlns:m="http://schemas.openxmlformats.org/officeDocument/2006/math">
                    <m:r>
                      <a:rPr lang="de-DE" sz="1400" b="0" i="1" smtClean="0">
                        <a:latin typeface="Cambria Math"/>
                      </a:rPr>
                      <m:t>𝑍𝑒</m:t>
                    </m:r>
                    <m:r>
                      <a:rPr lang="de-DE" sz="1400" b="0" i="1" smtClean="0">
                        <a:latin typeface="Cambria Math"/>
                      </a:rPr>
                      <m:t>=±1</m:t>
                    </m:r>
                  </m:oMath>
                </a14:m>
                <a:r>
                  <a:rPr lang="en-US" sz="1400" dirty="0" smtClean="0"/>
                  <a:t>)</a:t>
                </a:r>
                <a:endParaRPr lang="en-US" sz="1400" dirty="0"/>
              </a:p>
            </p:txBody>
          </p:sp>
        </mc:Choice>
        <mc:Fallback xmlns="">
          <p:sp>
            <p:nvSpPr>
              <p:cNvPr id="6" name="Textfeld 5"/>
              <p:cNvSpPr txBox="1">
                <a:spLocks noRot="1" noChangeAspect="1" noMove="1" noResize="1" noEditPoints="1" noAdjustHandles="1" noChangeArrowheads="1" noChangeShapeType="1" noTextEdit="1"/>
              </p:cNvSpPr>
              <p:nvPr/>
            </p:nvSpPr>
            <p:spPr>
              <a:xfrm>
                <a:off x="720000" y="900000"/>
                <a:ext cx="6420989" cy="861774"/>
              </a:xfrm>
              <a:prstGeom prst="rect">
                <a:avLst/>
              </a:prstGeom>
              <a:blipFill rotWithShape="1">
                <a:blip r:embed="rId2"/>
                <a:stretch>
                  <a:fillRect l="-570" t="-3546" b="-6383"/>
                </a:stretch>
              </a:blipFill>
            </p:spPr>
            <p:txBody>
              <a:bodyPr/>
              <a:lstStyle/>
              <a:p>
                <a:r>
                  <a:rPr lang="en-US">
                    <a:noFill/>
                  </a:rPr>
                  <a:t> </a:t>
                </a:r>
              </a:p>
            </p:txBody>
          </p:sp>
        </mc:Fallback>
      </mc:AlternateContent>
      <p:sp>
        <p:nvSpPr>
          <p:cNvPr id="7" name="Textfeld 6"/>
          <p:cNvSpPr txBox="1"/>
          <p:nvPr/>
        </p:nvSpPr>
        <p:spPr>
          <a:xfrm>
            <a:off x="720000" y="1980000"/>
            <a:ext cx="5746125" cy="646331"/>
          </a:xfrm>
          <a:prstGeom prst="rect">
            <a:avLst/>
          </a:prstGeom>
          <a:noFill/>
        </p:spPr>
        <p:txBody>
          <a:bodyPr wrap="none" rtlCol="0">
            <a:spAutoFit/>
          </a:bodyPr>
          <a:lstStyle/>
          <a:p>
            <a:pPr marL="285750" indent="-285750">
              <a:buFont typeface="Wingdings" panose="05000000000000000000" pitchFamily="2" charset="2"/>
              <a:buChar char="v"/>
            </a:pPr>
            <a:r>
              <a:rPr lang="en-US" dirty="0" smtClean="0">
                <a:solidFill>
                  <a:srgbClr val="0000CC"/>
                </a:solidFill>
              </a:rPr>
              <a:t>How:</a:t>
            </a:r>
          </a:p>
          <a:p>
            <a:r>
              <a:rPr lang="en-US" dirty="0"/>
              <a:t> </a:t>
            </a:r>
            <a:r>
              <a:rPr lang="en-US" dirty="0" smtClean="0"/>
              <a:t>- </a:t>
            </a:r>
            <a:r>
              <a:rPr lang="en-US" dirty="0" smtClean="0">
                <a:solidFill>
                  <a:srgbClr val="FF0000"/>
                </a:solidFill>
              </a:rPr>
              <a:t>kinetic energy </a:t>
            </a:r>
            <a:r>
              <a:rPr lang="en-US" dirty="0" smtClean="0"/>
              <a:t>determined via a calorimetric measurement</a:t>
            </a:r>
            <a:endParaRPr lang="en-US" dirty="0"/>
          </a:p>
        </p:txBody>
      </p:sp>
      <mc:AlternateContent xmlns:mc="http://schemas.openxmlformats.org/markup-compatibility/2006" xmlns:a14="http://schemas.microsoft.com/office/drawing/2010/main">
        <mc:Choice Requires="a14">
          <p:sp>
            <p:nvSpPr>
              <p:cNvPr id="3" name="Textfeld 2"/>
              <p:cNvSpPr txBox="1"/>
              <p:nvPr/>
            </p:nvSpPr>
            <p:spPr>
              <a:xfrm>
                <a:off x="1080000" y="3060000"/>
                <a:ext cx="220829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CC"/>
                              </a:solidFill>
                              <a:latin typeface="Cambria Math"/>
                            </a:rPr>
                          </m:ctrlPr>
                        </m:sSubPr>
                        <m:e>
                          <m:r>
                            <a:rPr lang="de-DE" b="0" i="1" smtClean="0">
                              <a:solidFill>
                                <a:srgbClr val="0000CC"/>
                              </a:solidFill>
                              <a:latin typeface="Cambria Math"/>
                            </a:rPr>
                            <m:t>𝐸</m:t>
                          </m:r>
                        </m:e>
                        <m:sub>
                          <m:r>
                            <a:rPr lang="de-DE" b="0" i="1" smtClean="0">
                              <a:solidFill>
                                <a:srgbClr val="0000CC"/>
                              </a:solidFill>
                              <a:latin typeface="Cambria Math"/>
                            </a:rPr>
                            <m:t>𝑘𝑖𝑛</m:t>
                          </m:r>
                        </m:sub>
                      </m:sSub>
                      <m:r>
                        <a:rPr lang="de-DE" b="0" i="1" smtClean="0">
                          <a:solidFill>
                            <a:srgbClr val="0000CC"/>
                          </a:solidFill>
                          <a:latin typeface="Cambria Math"/>
                        </a:rPr>
                        <m:t>=</m:t>
                      </m:r>
                      <m:d>
                        <m:dPr>
                          <m:ctrlPr>
                            <a:rPr lang="de-DE" b="0" i="1" smtClean="0">
                              <a:solidFill>
                                <a:srgbClr val="0000CC"/>
                              </a:solidFill>
                              <a:latin typeface="Cambria Math"/>
                            </a:rPr>
                          </m:ctrlPr>
                        </m:dPr>
                        <m:e>
                          <m:r>
                            <a:rPr lang="de-DE" b="0" i="1" smtClean="0">
                              <a:solidFill>
                                <a:srgbClr val="0000CC"/>
                              </a:solidFill>
                              <a:latin typeface="Cambria Math"/>
                              <a:ea typeface="Cambria Math"/>
                            </a:rPr>
                            <m:t>𝛾</m:t>
                          </m:r>
                          <m:r>
                            <a:rPr lang="de-DE" b="0" i="1" smtClean="0">
                              <a:solidFill>
                                <a:srgbClr val="0000CC"/>
                              </a:solidFill>
                              <a:latin typeface="Cambria Math"/>
                              <a:ea typeface="Cambria Math"/>
                            </a:rPr>
                            <m:t>−1</m:t>
                          </m:r>
                        </m:e>
                      </m:d>
                      <m:sSub>
                        <m:sSubPr>
                          <m:ctrlPr>
                            <a:rPr lang="de-DE" b="0" i="1" smtClean="0">
                              <a:solidFill>
                                <a:srgbClr val="0000CC"/>
                              </a:solidFill>
                              <a:latin typeface="Cambria Math"/>
                            </a:rPr>
                          </m:ctrlPr>
                        </m:sSubPr>
                        <m:e>
                          <m:r>
                            <a:rPr lang="de-DE" b="0" i="1" smtClean="0">
                              <a:solidFill>
                                <a:srgbClr val="0000CC"/>
                              </a:solidFill>
                              <a:latin typeface="Cambria Math"/>
                            </a:rPr>
                            <m:t>𝑚</m:t>
                          </m:r>
                        </m:e>
                        <m:sub>
                          <m:r>
                            <a:rPr lang="de-DE" b="0" i="1" smtClean="0">
                              <a:solidFill>
                                <a:srgbClr val="0000CC"/>
                              </a:solidFill>
                              <a:latin typeface="Cambria Math"/>
                            </a:rPr>
                            <m:t>0</m:t>
                          </m:r>
                        </m:sub>
                      </m:sSub>
                      <m:sSup>
                        <m:sSupPr>
                          <m:ctrlPr>
                            <a:rPr lang="de-DE" b="0" i="1" smtClean="0">
                              <a:solidFill>
                                <a:srgbClr val="0000CC"/>
                              </a:solidFill>
                              <a:latin typeface="Cambria Math"/>
                            </a:rPr>
                          </m:ctrlPr>
                        </m:sSupPr>
                        <m:e>
                          <m:r>
                            <a:rPr lang="de-DE" b="0" i="1" smtClean="0">
                              <a:solidFill>
                                <a:srgbClr val="0000CC"/>
                              </a:solidFill>
                              <a:latin typeface="Cambria Math"/>
                            </a:rPr>
                            <m:t>𝑐</m:t>
                          </m:r>
                        </m:e>
                        <m:sup>
                          <m:r>
                            <a:rPr lang="de-DE" b="0" i="1" smtClean="0">
                              <a:solidFill>
                                <a:srgbClr val="0000CC"/>
                              </a:solidFill>
                              <a:latin typeface="Cambria Math"/>
                            </a:rPr>
                            <m:t>2</m:t>
                          </m:r>
                        </m:sup>
                      </m:sSup>
                    </m:oMath>
                  </m:oMathPara>
                </a14:m>
                <a:endParaRPr lang="en-US" dirty="0">
                  <a:solidFill>
                    <a:srgbClr val="0000CC"/>
                  </a:solidFill>
                </a:endParaRPr>
              </a:p>
            </p:txBody>
          </p:sp>
        </mc:Choice>
        <mc:Fallback xmlns="">
          <p:sp>
            <p:nvSpPr>
              <p:cNvPr id="3" name="Textfeld 2"/>
              <p:cNvSpPr txBox="1">
                <a:spLocks noRot="1" noChangeAspect="1" noMove="1" noResize="1" noEditPoints="1" noAdjustHandles="1" noChangeArrowheads="1" noChangeShapeType="1" noTextEdit="1"/>
              </p:cNvSpPr>
              <p:nvPr/>
            </p:nvSpPr>
            <p:spPr>
              <a:xfrm>
                <a:off x="1080000" y="3060000"/>
                <a:ext cx="2208297" cy="369332"/>
              </a:xfrm>
              <a:prstGeom prst="rect">
                <a:avLst/>
              </a:prstGeom>
              <a:blipFill rotWithShape="1">
                <a:blip r:embed="rId3"/>
                <a:stretch>
                  <a:fillRect b="-4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feld 3"/>
              <p:cNvSpPr txBox="1"/>
              <p:nvPr/>
            </p:nvSpPr>
            <p:spPr>
              <a:xfrm>
                <a:off x="3661377" y="2924944"/>
                <a:ext cx="1500988" cy="7290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𝛾</m:t>
                      </m:r>
                      <m:r>
                        <a:rPr lang="de-DE" b="0" i="1" smtClean="0">
                          <a:latin typeface="Cambria Math"/>
                          <a:ea typeface="Cambria Math"/>
                        </a:rPr>
                        <m:t>=</m:t>
                      </m:r>
                      <m:f>
                        <m:fPr>
                          <m:ctrlPr>
                            <a:rPr lang="de-DE" b="0" i="1" smtClean="0">
                              <a:latin typeface="Cambria Math"/>
                              <a:ea typeface="Cambria Math"/>
                            </a:rPr>
                          </m:ctrlPr>
                        </m:fPr>
                        <m:num>
                          <m:r>
                            <a:rPr lang="de-DE" b="0" i="1" smtClean="0">
                              <a:latin typeface="Cambria Math"/>
                              <a:ea typeface="Cambria Math"/>
                            </a:rPr>
                            <m:t>1</m:t>
                          </m:r>
                        </m:num>
                        <m:den>
                          <m:rad>
                            <m:radPr>
                              <m:degHide m:val="on"/>
                              <m:ctrlPr>
                                <a:rPr lang="de-DE" b="0" i="1" smtClean="0">
                                  <a:latin typeface="Cambria Math"/>
                                  <a:ea typeface="Cambria Math"/>
                                </a:rPr>
                              </m:ctrlPr>
                            </m:radPr>
                            <m:deg/>
                            <m:e>
                              <m:r>
                                <a:rPr lang="de-DE" b="0" i="1" smtClean="0">
                                  <a:latin typeface="Cambria Math"/>
                                  <a:ea typeface="Cambria Math"/>
                                </a:rPr>
                                <m:t>1−</m:t>
                              </m:r>
                              <m:sSup>
                                <m:sSupPr>
                                  <m:ctrlPr>
                                    <a:rPr lang="de-DE" b="0" i="1" smtClean="0">
                                      <a:latin typeface="Cambria Math"/>
                                      <a:ea typeface="Cambria Math"/>
                                    </a:rPr>
                                  </m:ctrlPr>
                                </m:sSupPr>
                                <m:e>
                                  <m:r>
                                    <a:rPr lang="de-DE" b="0" i="1" smtClean="0">
                                      <a:latin typeface="Cambria Math"/>
                                      <a:ea typeface="Cambria Math"/>
                                    </a:rPr>
                                    <m:t>𝛽</m:t>
                                  </m:r>
                                </m:e>
                                <m:sup>
                                  <m:r>
                                    <a:rPr lang="de-DE" b="0" i="1" smtClean="0">
                                      <a:latin typeface="Cambria Math"/>
                                      <a:ea typeface="Cambria Math"/>
                                    </a:rPr>
                                    <m:t>2</m:t>
                                  </m:r>
                                </m:sup>
                              </m:sSup>
                            </m:e>
                          </m:rad>
                        </m:den>
                      </m:f>
                    </m:oMath>
                  </m:oMathPara>
                </a14:m>
                <a:endParaRPr lang="en-US" dirty="0"/>
              </a:p>
            </p:txBody>
          </p:sp>
        </mc:Choice>
        <mc:Fallback xmlns="">
          <p:sp>
            <p:nvSpPr>
              <p:cNvPr id="4" name="Textfeld 3"/>
              <p:cNvSpPr txBox="1">
                <a:spLocks noRot="1" noChangeAspect="1" noMove="1" noResize="1" noEditPoints="1" noAdjustHandles="1" noChangeArrowheads="1" noChangeShapeType="1" noTextEdit="1"/>
              </p:cNvSpPr>
              <p:nvPr/>
            </p:nvSpPr>
            <p:spPr>
              <a:xfrm>
                <a:off x="3661377" y="2924944"/>
                <a:ext cx="1500988" cy="729046"/>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feld 4"/>
              <p:cNvSpPr txBox="1"/>
              <p:nvPr/>
            </p:nvSpPr>
            <p:spPr>
              <a:xfrm>
                <a:off x="720000" y="4042800"/>
                <a:ext cx="7776456" cy="923330"/>
              </a:xfrm>
              <a:prstGeom prst="rect">
                <a:avLst/>
              </a:prstGeom>
              <a:noFill/>
            </p:spPr>
            <p:txBody>
              <a:bodyPr wrap="square" rtlCol="0">
                <a:spAutoFit/>
              </a:bodyPr>
              <a:lstStyle/>
              <a:p>
                <a:r>
                  <a:rPr lang="en-US" dirty="0" smtClean="0"/>
                  <a:t> - for Z=1 the </a:t>
                </a:r>
                <a:r>
                  <a:rPr lang="en-US" dirty="0" smtClean="0">
                    <a:solidFill>
                      <a:srgbClr val="FF0000"/>
                    </a:solidFill>
                  </a:rPr>
                  <a:t>mass</a:t>
                </a:r>
                <a:r>
                  <a:rPr lang="en-US" dirty="0" smtClean="0"/>
                  <a:t> is extracted from </a:t>
                </a:r>
                <a14:m>
                  <m:oMath xmlns:m="http://schemas.openxmlformats.org/officeDocument/2006/math">
                    <m:sSub>
                      <m:sSubPr>
                        <m:ctrlPr>
                          <a:rPr lang="en-US" i="1" smtClean="0">
                            <a:latin typeface="Cambria Math"/>
                          </a:rPr>
                        </m:ctrlPr>
                      </m:sSubPr>
                      <m:e>
                        <m:r>
                          <a:rPr lang="de-DE" b="0" i="1" smtClean="0">
                            <a:latin typeface="Cambria Math"/>
                          </a:rPr>
                          <m:t>𝐸</m:t>
                        </m:r>
                      </m:e>
                      <m:sub>
                        <m:r>
                          <a:rPr lang="de-DE" b="0" i="1" smtClean="0">
                            <a:latin typeface="Cambria Math"/>
                          </a:rPr>
                          <m:t>𝑘𝑖𝑛</m:t>
                        </m:r>
                      </m:sub>
                    </m:sSub>
                  </m:oMath>
                </a14:m>
                <a:r>
                  <a:rPr lang="en-US" dirty="0" smtClean="0"/>
                  <a:t> and </a:t>
                </a:r>
                <a14:m>
                  <m:oMath xmlns:m="http://schemas.openxmlformats.org/officeDocument/2006/math">
                    <m:r>
                      <a:rPr lang="de-DE" b="0" i="1" smtClean="0">
                        <a:latin typeface="Cambria Math"/>
                      </a:rPr>
                      <m:t>𝑝</m:t>
                    </m:r>
                  </m:oMath>
                </a14:m>
                <a:endParaRPr lang="en-US" dirty="0" smtClean="0"/>
              </a:p>
              <a:p>
                <a:r>
                  <a:rPr lang="en-US" dirty="0"/>
                  <a:t> </a:t>
                </a:r>
                <a:r>
                  <a:rPr lang="en-US" dirty="0" smtClean="0"/>
                  <a:t>- to determine Z (</a:t>
                </a:r>
                <a:r>
                  <a:rPr lang="en-US" dirty="0" smtClean="0">
                    <a:solidFill>
                      <a:srgbClr val="FF0000"/>
                    </a:solidFill>
                  </a:rPr>
                  <a:t>particle charge</a:t>
                </a:r>
                <a:r>
                  <a:rPr lang="en-US" dirty="0" smtClean="0"/>
                  <a:t>) a Z-sensitive variable is e.g. the ionization</a:t>
                </a:r>
              </a:p>
              <a:p>
                <a:r>
                  <a:rPr lang="en-US" dirty="0"/>
                  <a:t> </a:t>
                </a:r>
                <a:r>
                  <a:rPr lang="en-US" dirty="0" smtClean="0"/>
                  <a:t>  energy loss</a:t>
                </a:r>
                <a:endParaRPr lang="en-US" dirty="0"/>
              </a:p>
            </p:txBody>
          </p:sp>
        </mc:Choice>
        <mc:Fallback xmlns="">
          <p:sp>
            <p:nvSpPr>
              <p:cNvPr id="5" name="Textfeld 4"/>
              <p:cNvSpPr txBox="1">
                <a:spLocks noRot="1" noChangeAspect="1" noMove="1" noResize="1" noEditPoints="1" noAdjustHandles="1" noChangeArrowheads="1" noChangeShapeType="1" noTextEdit="1"/>
              </p:cNvSpPr>
              <p:nvPr/>
            </p:nvSpPr>
            <p:spPr>
              <a:xfrm>
                <a:off x="720000" y="4042800"/>
                <a:ext cx="7776456" cy="923330"/>
              </a:xfrm>
              <a:prstGeom prst="rect">
                <a:avLst/>
              </a:prstGeom>
              <a:blipFill rotWithShape="1">
                <a:blip r:embed="rId5"/>
                <a:stretch>
                  <a:fillRect t="-3289" b="-9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feld 11"/>
              <p:cNvSpPr txBox="1"/>
              <p:nvPr/>
            </p:nvSpPr>
            <p:spPr>
              <a:xfrm>
                <a:off x="1080000" y="5220000"/>
                <a:ext cx="2302553" cy="6948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0000CC"/>
                              </a:solidFill>
                              <a:latin typeface="Cambria Math"/>
                            </a:rPr>
                          </m:ctrlPr>
                        </m:fPr>
                        <m:num>
                          <m:r>
                            <a:rPr lang="de-DE" b="0" i="1" smtClean="0">
                              <a:solidFill>
                                <a:srgbClr val="0000CC"/>
                              </a:solidFill>
                              <a:latin typeface="Cambria Math"/>
                            </a:rPr>
                            <m:t>𝑑𝐸</m:t>
                          </m:r>
                        </m:num>
                        <m:den>
                          <m:r>
                            <a:rPr lang="de-DE" b="0" i="1" smtClean="0">
                              <a:solidFill>
                                <a:srgbClr val="0000CC"/>
                              </a:solidFill>
                              <a:latin typeface="Cambria Math"/>
                            </a:rPr>
                            <m:t>𝑑𝑥</m:t>
                          </m:r>
                        </m:den>
                      </m:f>
                      <m:r>
                        <a:rPr lang="en-US" i="1" smtClean="0">
                          <a:solidFill>
                            <a:srgbClr val="0000CC"/>
                          </a:solidFill>
                          <a:latin typeface="Cambria Math"/>
                          <a:ea typeface="Cambria Math"/>
                        </a:rPr>
                        <m:t>∝</m:t>
                      </m:r>
                      <m:f>
                        <m:fPr>
                          <m:ctrlPr>
                            <a:rPr lang="en-US" i="1" smtClean="0">
                              <a:solidFill>
                                <a:srgbClr val="0000CC"/>
                              </a:solidFill>
                              <a:latin typeface="Cambria Math"/>
                              <a:ea typeface="Cambria Math"/>
                            </a:rPr>
                          </m:ctrlPr>
                        </m:fPr>
                        <m:num>
                          <m:sSup>
                            <m:sSupPr>
                              <m:ctrlPr>
                                <a:rPr lang="en-US" i="1" smtClean="0">
                                  <a:solidFill>
                                    <a:srgbClr val="0000CC"/>
                                  </a:solidFill>
                                  <a:latin typeface="Cambria Math"/>
                                  <a:ea typeface="Cambria Math"/>
                                </a:rPr>
                              </m:ctrlPr>
                            </m:sSupPr>
                            <m:e>
                              <m:r>
                                <a:rPr lang="de-DE" b="0" i="1" smtClean="0">
                                  <a:solidFill>
                                    <a:srgbClr val="0000CC"/>
                                  </a:solidFill>
                                  <a:latin typeface="Cambria Math"/>
                                  <a:ea typeface="Cambria Math"/>
                                </a:rPr>
                                <m:t>𝑧</m:t>
                              </m:r>
                            </m:e>
                            <m:sup>
                              <m:r>
                                <a:rPr lang="de-DE" b="0" i="1" smtClean="0">
                                  <a:solidFill>
                                    <a:srgbClr val="0000CC"/>
                                  </a:solidFill>
                                  <a:latin typeface="Cambria Math"/>
                                  <a:ea typeface="Cambria Math"/>
                                </a:rPr>
                                <m:t>2</m:t>
                              </m:r>
                            </m:sup>
                          </m:sSup>
                        </m:num>
                        <m:den>
                          <m:sSup>
                            <m:sSupPr>
                              <m:ctrlPr>
                                <a:rPr lang="en-US" i="1" smtClean="0">
                                  <a:solidFill>
                                    <a:srgbClr val="0000CC"/>
                                  </a:solidFill>
                                  <a:latin typeface="Cambria Math"/>
                                  <a:ea typeface="Cambria Math"/>
                                </a:rPr>
                              </m:ctrlPr>
                            </m:sSupPr>
                            <m:e>
                              <m:r>
                                <a:rPr lang="en-US" i="1" smtClean="0">
                                  <a:solidFill>
                                    <a:srgbClr val="0000CC"/>
                                  </a:solidFill>
                                  <a:latin typeface="Cambria Math"/>
                                  <a:ea typeface="Cambria Math"/>
                                </a:rPr>
                                <m:t>𝛽</m:t>
                              </m:r>
                            </m:e>
                            <m:sup>
                              <m:r>
                                <a:rPr lang="de-DE" b="0" i="1" smtClean="0">
                                  <a:solidFill>
                                    <a:srgbClr val="0000CC"/>
                                  </a:solidFill>
                                  <a:latin typeface="Cambria Math"/>
                                  <a:ea typeface="Cambria Math"/>
                                </a:rPr>
                                <m:t>2</m:t>
                              </m:r>
                            </m:sup>
                          </m:sSup>
                        </m:den>
                      </m:f>
                      <m:r>
                        <a:rPr lang="de-DE" b="0" i="1" smtClean="0">
                          <a:solidFill>
                            <a:srgbClr val="0000CC"/>
                          </a:solidFill>
                          <a:latin typeface="Cambria Math"/>
                          <a:ea typeface="Cambria Math"/>
                        </a:rPr>
                        <m:t>𝑙𝑛</m:t>
                      </m:r>
                      <m:d>
                        <m:dPr>
                          <m:ctrlPr>
                            <a:rPr lang="de-DE" b="0" i="1" smtClean="0">
                              <a:solidFill>
                                <a:srgbClr val="0000CC"/>
                              </a:solidFill>
                              <a:latin typeface="Cambria Math"/>
                              <a:ea typeface="Cambria Math"/>
                            </a:rPr>
                          </m:ctrlPr>
                        </m:dPr>
                        <m:e>
                          <m:r>
                            <a:rPr lang="de-DE" b="0" i="1" smtClean="0">
                              <a:solidFill>
                                <a:srgbClr val="0000CC"/>
                              </a:solidFill>
                              <a:latin typeface="Cambria Math"/>
                              <a:ea typeface="Cambria Math"/>
                            </a:rPr>
                            <m:t>𝑎</m:t>
                          </m:r>
                          <m:r>
                            <a:rPr lang="de-DE" b="0" i="1" smtClean="0">
                              <a:solidFill>
                                <a:srgbClr val="0000CC"/>
                              </a:solidFill>
                              <a:latin typeface="Cambria Math"/>
                              <a:ea typeface="Cambria Math"/>
                            </a:rPr>
                            <m:t>∙</m:t>
                          </m:r>
                          <m:sSup>
                            <m:sSupPr>
                              <m:ctrlPr>
                                <a:rPr lang="de-DE" b="0" i="1" smtClean="0">
                                  <a:solidFill>
                                    <a:srgbClr val="0000CC"/>
                                  </a:solidFill>
                                  <a:latin typeface="Cambria Math"/>
                                  <a:ea typeface="Cambria Math"/>
                                </a:rPr>
                              </m:ctrlPr>
                            </m:sSupPr>
                            <m:e>
                              <m:r>
                                <a:rPr lang="de-DE" b="0" i="1" smtClean="0">
                                  <a:solidFill>
                                    <a:srgbClr val="0000CC"/>
                                  </a:solidFill>
                                  <a:latin typeface="Cambria Math"/>
                                  <a:ea typeface="Cambria Math"/>
                                </a:rPr>
                                <m:t>𝛽</m:t>
                              </m:r>
                            </m:e>
                            <m:sup>
                              <m:r>
                                <a:rPr lang="de-DE" b="0" i="1" smtClean="0">
                                  <a:solidFill>
                                    <a:srgbClr val="0000CC"/>
                                  </a:solidFill>
                                  <a:latin typeface="Cambria Math"/>
                                  <a:ea typeface="Cambria Math"/>
                                </a:rPr>
                                <m:t>2</m:t>
                              </m:r>
                            </m:sup>
                          </m:sSup>
                          <m:sSup>
                            <m:sSupPr>
                              <m:ctrlPr>
                                <a:rPr lang="de-DE" b="0" i="1" smtClean="0">
                                  <a:solidFill>
                                    <a:srgbClr val="0000CC"/>
                                  </a:solidFill>
                                  <a:latin typeface="Cambria Math"/>
                                  <a:ea typeface="Cambria Math"/>
                                </a:rPr>
                              </m:ctrlPr>
                            </m:sSupPr>
                            <m:e>
                              <m:r>
                                <a:rPr lang="de-DE" b="0" i="1" smtClean="0">
                                  <a:solidFill>
                                    <a:srgbClr val="0000CC"/>
                                  </a:solidFill>
                                  <a:latin typeface="Cambria Math"/>
                                  <a:ea typeface="Cambria Math"/>
                                </a:rPr>
                                <m:t>𝛾</m:t>
                              </m:r>
                            </m:e>
                            <m:sup>
                              <m:r>
                                <a:rPr lang="de-DE" b="0" i="1" smtClean="0">
                                  <a:solidFill>
                                    <a:srgbClr val="0000CC"/>
                                  </a:solidFill>
                                  <a:latin typeface="Cambria Math"/>
                                  <a:ea typeface="Cambria Math"/>
                                </a:rPr>
                                <m:t>2</m:t>
                              </m:r>
                            </m:sup>
                          </m:sSup>
                        </m:e>
                      </m:d>
                    </m:oMath>
                  </m:oMathPara>
                </a14:m>
                <a:endParaRPr lang="en-US" dirty="0">
                  <a:solidFill>
                    <a:srgbClr val="0000CC"/>
                  </a:solidFill>
                </a:endParaRPr>
              </a:p>
            </p:txBody>
          </p:sp>
        </mc:Choice>
        <mc:Fallback xmlns="">
          <p:sp>
            <p:nvSpPr>
              <p:cNvPr id="12" name="Textfeld 11"/>
              <p:cNvSpPr txBox="1">
                <a:spLocks noRot="1" noChangeAspect="1" noMove="1" noResize="1" noEditPoints="1" noAdjustHandles="1" noChangeArrowheads="1" noChangeShapeType="1" noTextEdit="1"/>
              </p:cNvSpPr>
              <p:nvPr/>
            </p:nvSpPr>
            <p:spPr>
              <a:xfrm>
                <a:off x="1080000" y="5220000"/>
                <a:ext cx="2302553" cy="694806"/>
              </a:xfrm>
              <a:prstGeom prst="rect">
                <a:avLst/>
              </a:prstGeom>
              <a:blipFill rotWithShape="1">
                <a:blip r:embed="rId6"/>
                <a:stretch>
                  <a:fillRect/>
                </a:stretch>
              </a:blipFill>
            </p:spPr>
            <p:txBody>
              <a:bodyPr/>
              <a:lstStyle/>
              <a:p>
                <a:r>
                  <a:rPr lang="en-US">
                    <a:noFill/>
                  </a:rPr>
                  <a:t> </a:t>
                </a:r>
              </a:p>
            </p:txBody>
          </p:sp>
        </mc:Fallback>
      </mc:AlternateContent>
      <p:sp>
        <p:nvSpPr>
          <p:cNvPr id="13" name="Textfeld 12"/>
          <p:cNvSpPr txBox="1"/>
          <p:nvPr/>
        </p:nvSpPr>
        <p:spPr>
          <a:xfrm>
            <a:off x="3813614" y="5416443"/>
            <a:ext cx="2486578" cy="307777"/>
          </a:xfrm>
          <a:prstGeom prst="rect">
            <a:avLst/>
          </a:prstGeom>
          <a:noFill/>
        </p:spPr>
        <p:txBody>
          <a:bodyPr wrap="none" rtlCol="0">
            <a:spAutoFit/>
          </a:bodyPr>
          <a:lstStyle/>
          <a:p>
            <a:r>
              <a:rPr lang="en-US" sz="1400" dirty="0" smtClean="0"/>
              <a:t>a = material-dependent constant</a:t>
            </a:r>
            <a:endParaRPr lang="en-US" sz="1400" dirty="0"/>
          </a:p>
        </p:txBody>
      </p:sp>
    </p:spTree>
    <p:extLst>
      <p:ext uri="{BB962C8B-B14F-4D97-AF65-F5344CB8AC3E}">
        <p14:creationId xmlns:p14="http://schemas.microsoft.com/office/powerpoint/2010/main" val="230595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Energetic charged particles in matter</a:t>
            </a: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340000"/>
            <a:ext cx="5821429" cy="2428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feld 7"/>
          <p:cNvSpPr txBox="1"/>
          <p:nvPr/>
        </p:nvSpPr>
        <p:spPr>
          <a:xfrm>
            <a:off x="720000" y="720000"/>
            <a:ext cx="5333511" cy="1323439"/>
          </a:xfrm>
          <a:prstGeom prst="rect">
            <a:avLst/>
          </a:prstGeom>
          <a:noFill/>
        </p:spPr>
        <p:txBody>
          <a:bodyPr wrap="none" rtlCol="0">
            <a:spAutoFit/>
          </a:bodyPr>
          <a:lstStyle/>
          <a:p>
            <a:r>
              <a:rPr lang="en-US" dirty="0" smtClean="0">
                <a:solidFill>
                  <a:srgbClr val="0000CC"/>
                </a:solidFill>
              </a:rPr>
              <a:t>Three types of electromagnetic interactions:</a:t>
            </a:r>
          </a:p>
          <a:p>
            <a:endParaRPr lang="en-US" sz="800" dirty="0" smtClean="0"/>
          </a:p>
          <a:p>
            <a:pPr marL="342900" indent="-342900">
              <a:buAutoNum type="arabicPeriod"/>
            </a:pPr>
            <a:r>
              <a:rPr lang="en-US" dirty="0" smtClean="0"/>
              <a:t>Ionization (of the atoms of the </a:t>
            </a:r>
            <a:r>
              <a:rPr lang="en-US" dirty="0" err="1" smtClean="0"/>
              <a:t>transversed</a:t>
            </a:r>
            <a:r>
              <a:rPr lang="en-US" dirty="0" smtClean="0"/>
              <a:t> material)</a:t>
            </a:r>
          </a:p>
          <a:p>
            <a:pPr marL="342900" indent="-342900">
              <a:buAutoNum type="arabicPeriod"/>
            </a:pPr>
            <a:r>
              <a:rPr lang="en-US" dirty="0" smtClean="0"/>
              <a:t>Emission of Cherenkov light</a:t>
            </a:r>
          </a:p>
          <a:p>
            <a:pPr marL="342900" indent="-342900">
              <a:buAutoNum type="arabicPeriod"/>
            </a:pPr>
            <a:r>
              <a:rPr lang="en-US" dirty="0" smtClean="0"/>
              <a:t>Emission of transition radiation</a:t>
            </a:r>
            <a:endParaRPr lang="en-US" dirty="0"/>
          </a:p>
        </p:txBody>
      </p:sp>
      <p:sp>
        <p:nvSpPr>
          <p:cNvPr id="9" name="Textfeld 8"/>
          <p:cNvSpPr txBox="1"/>
          <p:nvPr/>
        </p:nvSpPr>
        <p:spPr>
          <a:xfrm>
            <a:off x="360000" y="5040000"/>
            <a:ext cx="2843888" cy="692497"/>
          </a:xfrm>
          <a:prstGeom prst="rect">
            <a:avLst/>
          </a:prstGeom>
          <a:noFill/>
        </p:spPr>
        <p:txBody>
          <a:bodyPr wrap="square" rtlCol="0">
            <a:spAutoFit/>
          </a:bodyPr>
          <a:lstStyle/>
          <a:p>
            <a:r>
              <a:rPr lang="en-US" sz="1300" dirty="0" smtClean="0">
                <a:solidFill>
                  <a:srgbClr val="0000CC"/>
                </a:solidFill>
              </a:rPr>
              <a:t>1) Interaction with the atomic electrons. The incoming particle looses energy and the atoms are </a:t>
            </a:r>
            <a:r>
              <a:rPr lang="en-US" sz="1300" b="1" u="sng" dirty="0" smtClean="0">
                <a:solidFill>
                  <a:srgbClr val="0000CC"/>
                </a:solidFill>
              </a:rPr>
              <a:t>excited</a:t>
            </a:r>
            <a:r>
              <a:rPr lang="en-US" sz="1300" dirty="0" smtClean="0">
                <a:solidFill>
                  <a:srgbClr val="0000CC"/>
                </a:solidFill>
              </a:rPr>
              <a:t> or </a:t>
            </a:r>
            <a:r>
              <a:rPr lang="en-US" sz="1300" b="1" u="sng" dirty="0" smtClean="0">
                <a:solidFill>
                  <a:srgbClr val="0000CC"/>
                </a:solidFill>
              </a:rPr>
              <a:t>ionized</a:t>
            </a:r>
            <a:r>
              <a:rPr lang="en-US" sz="1300" u="sng" dirty="0" smtClean="0">
                <a:solidFill>
                  <a:srgbClr val="0000CC"/>
                </a:solidFill>
              </a:rPr>
              <a:t>.</a:t>
            </a:r>
            <a:endParaRPr lang="en-US" sz="1300" u="sng" dirty="0">
              <a:solidFill>
                <a:srgbClr val="0000CC"/>
              </a:solidFill>
            </a:endParaRPr>
          </a:p>
        </p:txBody>
      </p:sp>
      <p:sp>
        <p:nvSpPr>
          <p:cNvPr id="10" name="Textfeld 9"/>
          <p:cNvSpPr txBox="1"/>
          <p:nvPr/>
        </p:nvSpPr>
        <p:spPr>
          <a:xfrm>
            <a:off x="3240000" y="5040000"/>
            <a:ext cx="2813511" cy="1292662"/>
          </a:xfrm>
          <a:prstGeom prst="rect">
            <a:avLst/>
          </a:prstGeom>
          <a:noFill/>
        </p:spPr>
        <p:txBody>
          <a:bodyPr wrap="square" rtlCol="0">
            <a:spAutoFit/>
          </a:bodyPr>
          <a:lstStyle/>
          <a:p>
            <a:r>
              <a:rPr lang="en-US" sz="1300" dirty="0" smtClean="0">
                <a:solidFill>
                  <a:srgbClr val="006666"/>
                </a:solidFill>
              </a:rPr>
              <a:t>2) Interaction with the atomic nucleus. The particle is deflected (scattered) causing </a:t>
            </a:r>
            <a:r>
              <a:rPr lang="en-US" sz="1300" b="1" u="sng" dirty="0" smtClean="0">
                <a:solidFill>
                  <a:srgbClr val="006666"/>
                </a:solidFill>
              </a:rPr>
              <a:t>multiple scattering</a:t>
            </a:r>
            <a:r>
              <a:rPr lang="en-US" sz="1300" b="1" dirty="0" smtClean="0">
                <a:solidFill>
                  <a:srgbClr val="006666"/>
                </a:solidFill>
              </a:rPr>
              <a:t> </a:t>
            </a:r>
            <a:r>
              <a:rPr lang="en-US" sz="1300" dirty="0" smtClean="0">
                <a:solidFill>
                  <a:srgbClr val="006666"/>
                </a:solidFill>
              </a:rPr>
              <a:t>of the particle in the material. During this scattering a </a:t>
            </a:r>
            <a:r>
              <a:rPr lang="en-US" sz="1300" b="1" u="sng" dirty="0" smtClean="0">
                <a:solidFill>
                  <a:srgbClr val="006666"/>
                </a:solidFill>
              </a:rPr>
              <a:t>Bremsstrahlung</a:t>
            </a:r>
            <a:r>
              <a:rPr lang="en-US" sz="1300" dirty="0" smtClean="0">
                <a:solidFill>
                  <a:srgbClr val="006666"/>
                </a:solidFill>
              </a:rPr>
              <a:t> photon can be emitted.</a:t>
            </a:r>
            <a:endParaRPr lang="en-US" sz="1300" dirty="0">
              <a:solidFill>
                <a:srgbClr val="006666"/>
              </a:solidFill>
            </a:endParaRPr>
          </a:p>
        </p:txBody>
      </p:sp>
      <p:sp>
        <p:nvSpPr>
          <p:cNvPr id="11" name="Textfeld 10"/>
          <p:cNvSpPr txBox="1"/>
          <p:nvPr/>
        </p:nvSpPr>
        <p:spPr>
          <a:xfrm>
            <a:off x="6120000" y="4464000"/>
            <a:ext cx="2880320" cy="1892826"/>
          </a:xfrm>
          <a:prstGeom prst="rect">
            <a:avLst/>
          </a:prstGeom>
          <a:noFill/>
        </p:spPr>
        <p:txBody>
          <a:bodyPr wrap="square" rtlCol="0">
            <a:spAutoFit/>
          </a:bodyPr>
          <a:lstStyle/>
          <a:p>
            <a:r>
              <a:rPr lang="en-US" sz="1300" dirty="0" smtClean="0"/>
              <a:t>3) In case the particle’s velocity is larger than the velocity of light in the medium, the resulting EM shockwave manifests itself as </a:t>
            </a:r>
            <a:r>
              <a:rPr lang="en-US" sz="1300" b="1" u="sng" dirty="0" smtClean="0"/>
              <a:t>Cherenkov</a:t>
            </a:r>
            <a:r>
              <a:rPr lang="en-US" sz="1300" b="1" dirty="0" smtClean="0"/>
              <a:t> </a:t>
            </a:r>
            <a:r>
              <a:rPr lang="en-US" sz="1300" b="1" u="sng" dirty="0" smtClean="0"/>
              <a:t>Radiation</a:t>
            </a:r>
            <a:r>
              <a:rPr lang="en-US" sz="1300" dirty="0" smtClean="0"/>
              <a:t>. When the particle crosses the boundary between two media, there is a probability of the order of 1% to produce an X-ray photon, called </a:t>
            </a:r>
            <a:r>
              <a:rPr lang="en-US" sz="1300" b="1" u="sng" dirty="0" smtClean="0"/>
              <a:t>Transition</a:t>
            </a:r>
            <a:r>
              <a:rPr lang="en-US" sz="1300" b="1" dirty="0" smtClean="0"/>
              <a:t> </a:t>
            </a:r>
            <a:r>
              <a:rPr lang="en-US" sz="1300" b="1" u="sng" dirty="0" smtClean="0"/>
              <a:t>Radiation</a:t>
            </a:r>
            <a:r>
              <a:rPr lang="en-US" sz="1300" dirty="0" smtClean="0"/>
              <a:t>.</a:t>
            </a:r>
            <a:endParaRPr lang="en-US" sz="1300" dirty="0"/>
          </a:p>
        </p:txBody>
      </p:sp>
    </p:spTree>
    <p:extLst>
      <p:ext uri="{BB962C8B-B14F-4D97-AF65-F5344CB8AC3E}">
        <p14:creationId xmlns:p14="http://schemas.microsoft.com/office/powerpoint/2010/main" val="20841317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Energetic charged particles in matter</a:t>
            </a:r>
            <a:endParaRPr lang="en-US" dirty="0"/>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3648794"/>
            <a:ext cx="9058275"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720000" y="2852936"/>
            <a:ext cx="3114442" cy="584775"/>
          </a:xfrm>
          <a:prstGeom prst="rect">
            <a:avLst/>
          </a:prstGeom>
          <a:noFill/>
        </p:spPr>
        <p:txBody>
          <a:bodyPr wrap="none" rtlCol="0">
            <a:spAutoFit/>
          </a:bodyPr>
          <a:lstStyle/>
          <a:p>
            <a:r>
              <a:rPr lang="en-US" sz="1600" dirty="0" smtClean="0">
                <a:solidFill>
                  <a:srgbClr val="0000CC"/>
                </a:solidFill>
                <a:latin typeface="Times New Roman" panose="02020603050405020304" pitchFamily="18" charset="0"/>
                <a:cs typeface="Times New Roman" panose="02020603050405020304" pitchFamily="18" charset="0"/>
              </a:rPr>
              <a:t>Charged particle identification with</a:t>
            </a:r>
          </a:p>
          <a:p>
            <a:r>
              <a:rPr lang="en-US" sz="1600" dirty="0" smtClean="0">
                <a:solidFill>
                  <a:srgbClr val="0000CC"/>
                </a:solidFill>
                <a:latin typeface="Times New Roman" panose="02020603050405020304" pitchFamily="18" charset="0"/>
                <a:cs typeface="Times New Roman" panose="02020603050405020304" pitchFamily="18" charset="0"/>
              </a:rPr>
              <a:t>segmented or stacked detectors</a:t>
            </a:r>
            <a:endParaRPr lang="en-US" sz="1600" dirty="0">
              <a:solidFill>
                <a:srgbClr val="0000CC"/>
              </a:solidFill>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574184"/>
            <a:ext cx="3322320" cy="3185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1368000"/>
            <a:ext cx="2392680" cy="1188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3968" y="2490699"/>
            <a:ext cx="1112381" cy="1158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4219720" y="2884294"/>
            <a:ext cx="136256" cy="184666"/>
          </a:xfrm>
          <a:prstGeom prst="rect">
            <a:avLst/>
          </a:prstGeom>
          <a:noFill/>
        </p:spPr>
        <p:txBody>
          <a:bodyPr wrap="none" lIns="0" tIns="0" rIns="0" bIns="0" rtlCol="0">
            <a:spAutoFit/>
          </a:bodyPr>
          <a:lstStyle/>
          <a:p>
            <a:r>
              <a:rPr lang="de-DE" sz="1200" b="1" dirty="0" smtClean="0">
                <a:latin typeface="Arial" panose="020B0604020202020204" pitchFamily="34" charset="0"/>
                <a:cs typeface="Arial" panose="020B0604020202020204" pitchFamily="34" charset="0"/>
              </a:rPr>
              <a:t>S</a:t>
            </a:r>
            <a:r>
              <a:rPr lang="de-DE" sz="1200" dirty="0" smtClean="0">
                <a:latin typeface="Arial" panose="020B0604020202020204" pitchFamily="34" charset="0"/>
                <a:cs typeface="Arial" panose="020B0604020202020204" pitchFamily="34" charset="0"/>
              </a:rPr>
              <a:t>i</a:t>
            </a:r>
            <a:endParaRPr lang="de-DE" sz="1200" dirty="0">
              <a:latin typeface="Arial" panose="020B0604020202020204" pitchFamily="34" charset="0"/>
              <a:cs typeface="Arial" panose="020B0604020202020204" pitchFamily="34" charset="0"/>
            </a:endParaRPr>
          </a:p>
        </p:txBody>
      </p:sp>
      <p:sp>
        <p:nvSpPr>
          <p:cNvPr id="9" name="Textfeld 8"/>
          <p:cNvSpPr txBox="1"/>
          <p:nvPr/>
        </p:nvSpPr>
        <p:spPr>
          <a:xfrm>
            <a:off x="6840000" y="3960000"/>
            <a:ext cx="2140330" cy="369332"/>
          </a:xfrm>
          <a:prstGeom prst="rect">
            <a:avLst/>
          </a:prstGeom>
          <a:solidFill>
            <a:schemeClr val="bg1"/>
          </a:solidFill>
        </p:spPr>
        <p:txBody>
          <a:bodyPr wrap="none" rtlCol="0">
            <a:spAutoFit/>
          </a:bodyPr>
          <a:lstStyle/>
          <a:p>
            <a:r>
              <a:rPr lang="en-US" dirty="0" smtClean="0">
                <a:solidFill>
                  <a:srgbClr val="FF0000"/>
                </a:solidFill>
                <a:cs typeface="Arial" panose="020B0604020202020204" pitchFamily="34" charset="0"/>
              </a:rPr>
              <a:t>Bethe-Bloch formula</a:t>
            </a:r>
            <a:endParaRPr lang="en-US" dirty="0">
              <a:solidFill>
                <a:srgbClr val="FF0000"/>
              </a:solidFill>
              <a:cs typeface="Arial" panose="020B0604020202020204" pitchFamily="34" charset="0"/>
            </a:endParaRPr>
          </a:p>
        </p:txBody>
      </p:sp>
    </p:spTree>
    <p:extLst>
      <p:ext uri="{BB962C8B-B14F-4D97-AF65-F5344CB8AC3E}">
        <p14:creationId xmlns:p14="http://schemas.microsoft.com/office/powerpoint/2010/main" val="386664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Energetic </a:t>
            </a:r>
            <a:r>
              <a:rPr lang="en-US" dirty="0" smtClean="0">
                <a:latin typeface="Times New Roman"/>
                <a:cs typeface="Times New Roman"/>
              </a:rPr>
              <a:t>charged</a:t>
            </a:r>
            <a:r>
              <a:rPr lang="de-DE" dirty="0" smtClean="0">
                <a:latin typeface="Times New Roman"/>
                <a:cs typeface="Times New Roman"/>
              </a:rPr>
              <a:t> </a:t>
            </a:r>
            <a:r>
              <a:rPr lang="en-US" dirty="0" smtClean="0">
                <a:latin typeface="Times New Roman"/>
                <a:cs typeface="Times New Roman"/>
              </a:rPr>
              <a:t>particles</a:t>
            </a:r>
            <a:r>
              <a:rPr lang="en-US" dirty="0"/>
              <a:t> </a:t>
            </a:r>
            <a:r>
              <a:rPr lang="en-US" dirty="0" smtClean="0"/>
              <a:t>in matter</a:t>
            </a:r>
            <a:endParaRPr lang="en-US" dirty="0"/>
          </a:p>
        </p:txBody>
      </p:sp>
      <p:sp>
        <p:nvSpPr>
          <p:cNvPr id="3" name="Textfeld 2"/>
          <p:cNvSpPr txBox="1"/>
          <p:nvPr/>
        </p:nvSpPr>
        <p:spPr>
          <a:xfrm>
            <a:off x="720000" y="692696"/>
            <a:ext cx="7463390" cy="584775"/>
          </a:xfrm>
          <a:prstGeom prst="rect">
            <a:avLst/>
          </a:prstGeom>
          <a:noFill/>
        </p:spPr>
        <p:txBody>
          <a:bodyPr wrap="none" rtlCol="0">
            <a:spAutoFit/>
          </a:bodyPr>
          <a:lstStyle/>
          <a:p>
            <a:r>
              <a:rPr lang="en-US" sz="1600" dirty="0" smtClean="0">
                <a:solidFill>
                  <a:srgbClr val="FF0000"/>
                </a:solidFill>
                <a:latin typeface="Times New Roman" panose="02020603050405020304" pitchFamily="18" charset="0"/>
                <a:cs typeface="Times New Roman" panose="02020603050405020304" pitchFamily="18" charset="0"/>
              </a:rPr>
              <a:t>α-particles</a:t>
            </a:r>
            <a:r>
              <a:rPr lang="en-US" sz="1600" dirty="0" smtClean="0">
                <a:solidFill>
                  <a:srgbClr val="0000CC"/>
                </a:solidFill>
                <a:latin typeface="Times New Roman" panose="02020603050405020304" pitchFamily="18" charset="0"/>
                <a:cs typeface="Times New Roman" panose="02020603050405020304" pitchFamily="18" charset="0"/>
              </a:rPr>
              <a:t> are highly ionized and lose their energy very fast by ionization and excitation</a:t>
            </a:r>
          </a:p>
          <a:p>
            <a:r>
              <a:rPr lang="en-US" sz="1600" dirty="0" smtClean="0">
                <a:solidFill>
                  <a:srgbClr val="0000CC"/>
                </a:solidFill>
                <a:latin typeface="Times New Roman" panose="02020603050405020304" pitchFamily="18" charset="0"/>
                <a:cs typeface="Times New Roman" panose="02020603050405020304" pitchFamily="18" charset="0"/>
              </a:rPr>
              <a:t>when passing through matter.</a:t>
            </a:r>
            <a:endParaRPr lang="en-US" sz="1600" dirty="0">
              <a:solidFill>
                <a:srgbClr val="0000CC"/>
              </a:solidFill>
              <a:latin typeface="Times New Roman" panose="02020603050405020304" pitchFamily="18" charset="0"/>
              <a:cs typeface="Times New Roman" panose="02020603050405020304" pitchFamily="18" charset="0"/>
            </a:endParaRPr>
          </a:p>
        </p:txBody>
      </p:sp>
      <p:pic>
        <p:nvPicPr>
          <p:cNvPr id="7"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00" y="1484313"/>
            <a:ext cx="2957513" cy="184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4211960" y="1412776"/>
            <a:ext cx="4721036" cy="523220"/>
          </a:xfrm>
          <a:prstGeom prst="rect">
            <a:avLst/>
          </a:prstGeom>
          <a:noFill/>
        </p:spPr>
        <p:txBody>
          <a:bodyPr wrap="none" rtlCol="0">
            <a:spAutoFit/>
          </a:bodyPr>
          <a:lstStyle/>
          <a:p>
            <a:pPr marL="285750" indent="-285750">
              <a:buFont typeface="Wingdings" panose="05000000000000000000" pitchFamily="2" charset="2"/>
              <a:buChar char="Ø"/>
            </a:pPr>
            <a:r>
              <a:rPr lang="en-US" sz="1400" dirty="0" smtClean="0">
                <a:solidFill>
                  <a:srgbClr val="0000CC"/>
                </a:solidFill>
                <a:latin typeface="Times New Roman" panose="02020603050405020304" pitchFamily="18" charset="0"/>
                <a:cs typeface="Times New Roman" panose="02020603050405020304" pitchFamily="18" charset="0"/>
              </a:rPr>
              <a:t>maximum energy transfer </a:t>
            </a:r>
            <a:r>
              <a:rPr lang="en-US" sz="1400" dirty="0" err="1" smtClean="0">
                <a:solidFill>
                  <a:srgbClr val="0000CC"/>
                </a:solidFill>
                <a:latin typeface="Times New Roman" panose="02020603050405020304" pitchFamily="18" charset="0"/>
                <a:cs typeface="Times New Roman" panose="02020603050405020304" pitchFamily="18" charset="0"/>
              </a:rPr>
              <a:t>T</a:t>
            </a:r>
            <a:r>
              <a:rPr lang="en-US" sz="1400" baseline="-25000" dirty="0" err="1" smtClean="0">
                <a:solidFill>
                  <a:srgbClr val="0000CC"/>
                </a:solidFill>
                <a:latin typeface="Times New Roman" panose="02020603050405020304" pitchFamily="18" charset="0"/>
                <a:cs typeface="Times New Roman" panose="02020603050405020304" pitchFamily="18" charset="0"/>
              </a:rPr>
              <a:t>max</a:t>
            </a:r>
            <a:r>
              <a:rPr lang="en-US" sz="1400" dirty="0" smtClean="0">
                <a:latin typeface="Times New Roman" panose="02020603050405020304" pitchFamily="18" charset="0"/>
                <a:cs typeface="Times New Roman" panose="02020603050405020304" pitchFamily="18" charset="0"/>
              </a:rPr>
              <a:t> of a projectile with mass </a:t>
            </a:r>
            <a:r>
              <a:rPr lang="en-US" sz="1400" b="1" dirty="0" smtClean="0">
                <a:latin typeface="Times New Roman" panose="02020603050405020304" pitchFamily="18" charset="0"/>
                <a:cs typeface="Times New Roman" panose="02020603050405020304" pitchFamily="18" charset="0"/>
              </a:rPr>
              <a:t>m</a:t>
            </a:r>
            <a:r>
              <a:rPr lang="en-US" sz="1400" dirty="0" smtClean="0">
                <a:latin typeface="Times New Roman" panose="02020603050405020304" pitchFamily="18" charset="0"/>
                <a:cs typeface="Times New Roman" panose="02020603050405020304" pitchFamily="18" charset="0"/>
              </a:rPr>
              <a:t> </a:t>
            </a:r>
          </a:p>
          <a:p>
            <a:r>
              <a:rPr lang="de-DE"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and velocity </a:t>
            </a:r>
            <a:r>
              <a:rPr lang="el-GR" sz="1400" dirty="0" smtClean="0">
                <a:latin typeface="Times New Roman"/>
                <a:cs typeface="Times New Roman"/>
              </a:rPr>
              <a:t>β</a:t>
            </a:r>
            <a:r>
              <a:rPr lang="de-DE" sz="1400" dirty="0" smtClean="0">
                <a:latin typeface="Times New Roman"/>
                <a:cs typeface="Times New Roman"/>
              </a:rPr>
              <a:t> </a:t>
            </a:r>
            <a:r>
              <a:rPr lang="en-US" sz="1400" dirty="0" smtClean="0">
                <a:latin typeface="Times New Roman" panose="02020603050405020304" pitchFamily="18" charset="0"/>
                <a:cs typeface="Times New Roman" panose="02020603050405020304" pitchFamily="18" charset="0"/>
              </a:rPr>
              <a:t>on an electron </a:t>
            </a:r>
            <a:r>
              <a:rPr lang="en-US" sz="1400" b="1" dirty="0" smtClean="0">
                <a:latin typeface="Times New Roman" panose="02020603050405020304" pitchFamily="18" charset="0"/>
                <a:cs typeface="Times New Roman" panose="02020603050405020304" pitchFamily="18" charset="0"/>
              </a:rPr>
              <a:t>m</a:t>
            </a:r>
            <a:r>
              <a:rPr lang="en-US" sz="1400" b="1" baseline="-25000" dirty="0" smtClean="0">
                <a:latin typeface="Times New Roman" panose="02020603050405020304" pitchFamily="18" charset="0"/>
                <a:cs typeface="Times New Roman" panose="02020603050405020304" pitchFamily="18" charset="0"/>
              </a:rPr>
              <a:t>e</a:t>
            </a:r>
            <a:r>
              <a:rPr lang="en-US" sz="1400" dirty="0" smtClean="0">
                <a:latin typeface="Times New Roman" panose="02020603050405020304" pitchFamily="18" charset="0"/>
                <a:cs typeface="Times New Roman" panose="02020603050405020304" pitchFamily="18" charset="0"/>
              </a:rPr>
              <a:t> at rest</a:t>
            </a:r>
            <a:endParaRPr lang="en-US" sz="1400" dirty="0">
              <a:solidFill>
                <a:srgbClr val="0000C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feld 4"/>
              <p:cNvSpPr txBox="1"/>
              <p:nvPr/>
            </p:nvSpPr>
            <p:spPr>
              <a:xfrm>
                <a:off x="4572000" y="2196000"/>
                <a:ext cx="3520643" cy="694934"/>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a:rPr>
                          </m:ctrlPr>
                        </m:sSubPr>
                        <m:e>
                          <m:r>
                            <a:rPr lang="de-DE" b="0" i="1" smtClean="0">
                              <a:latin typeface="Cambria Math"/>
                            </a:rPr>
                            <m:t>𝑇</m:t>
                          </m:r>
                        </m:e>
                        <m:sub>
                          <m:r>
                            <a:rPr lang="de-DE" b="0" i="1" smtClean="0">
                              <a:latin typeface="Cambria Math"/>
                            </a:rPr>
                            <m:t>𝑚𝑎𝑥</m:t>
                          </m:r>
                        </m:sub>
                      </m:sSub>
                      <m:r>
                        <a:rPr lang="de-DE" b="0" i="1" smtClean="0">
                          <a:latin typeface="Cambria Math"/>
                        </a:rPr>
                        <m:t>=</m:t>
                      </m:r>
                      <m:f>
                        <m:fPr>
                          <m:ctrlPr>
                            <a:rPr lang="de-DE" b="0" i="1" smtClean="0">
                              <a:latin typeface="Cambria Math"/>
                            </a:rPr>
                          </m:ctrlPr>
                        </m:fPr>
                        <m:num>
                          <m:r>
                            <a:rPr lang="de-DE" b="0" i="1" smtClean="0">
                              <a:latin typeface="Cambria Math"/>
                            </a:rPr>
                            <m:t>2</m:t>
                          </m:r>
                          <m:r>
                            <a:rPr lang="de-DE" b="0" i="1" smtClean="0">
                              <a:latin typeface="Cambria Math"/>
                              <a:ea typeface="Cambria Math"/>
                            </a:rPr>
                            <m:t>∙</m:t>
                          </m:r>
                          <m:sSub>
                            <m:sSubPr>
                              <m:ctrlPr>
                                <a:rPr lang="de-DE" b="0" i="1" smtClean="0">
                                  <a:latin typeface="Cambria Math"/>
                                  <a:ea typeface="Cambria Math"/>
                                </a:rPr>
                              </m:ctrlPr>
                            </m:sSubPr>
                            <m:e>
                              <m:r>
                                <a:rPr lang="de-DE" b="0" i="1" smtClean="0">
                                  <a:latin typeface="Cambria Math"/>
                                  <a:ea typeface="Cambria Math"/>
                                </a:rPr>
                                <m:t>𝑚</m:t>
                              </m:r>
                            </m:e>
                            <m:sub>
                              <m:r>
                                <a:rPr lang="de-DE" b="0" i="1" smtClean="0">
                                  <a:latin typeface="Cambria Math"/>
                                  <a:ea typeface="Cambria Math"/>
                                </a:rPr>
                                <m:t>𝑒</m:t>
                              </m:r>
                            </m:sub>
                          </m:sSub>
                          <m:sSup>
                            <m:sSupPr>
                              <m:ctrlPr>
                                <a:rPr lang="de-DE" b="0" i="1" smtClean="0">
                                  <a:latin typeface="Cambria Math"/>
                                  <a:ea typeface="Cambria Math"/>
                                </a:rPr>
                              </m:ctrlPr>
                            </m:sSupPr>
                            <m:e>
                              <m:r>
                                <a:rPr lang="de-DE" b="0" i="1" smtClean="0">
                                  <a:latin typeface="Cambria Math"/>
                                  <a:ea typeface="Cambria Math"/>
                                </a:rPr>
                                <m:t>𝑐</m:t>
                              </m:r>
                            </m:e>
                            <m:sup>
                              <m:r>
                                <a:rPr lang="de-DE" b="0" i="1" smtClean="0">
                                  <a:latin typeface="Cambria Math"/>
                                  <a:ea typeface="Cambria Math"/>
                                </a:rPr>
                                <m:t>2</m:t>
                              </m:r>
                            </m:sup>
                          </m:sSup>
                          <m:r>
                            <a:rPr lang="de-DE" b="0" i="1" smtClean="0">
                              <a:latin typeface="Cambria Math"/>
                              <a:ea typeface="Cambria Math"/>
                            </a:rPr>
                            <m:t>∙</m:t>
                          </m:r>
                          <m:sSup>
                            <m:sSupPr>
                              <m:ctrlPr>
                                <a:rPr lang="de-DE" b="0" i="1" smtClean="0">
                                  <a:latin typeface="Cambria Math"/>
                                  <a:ea typeface="Cambria Math"/>
                                </a:rPr>
                              </m:ctrlPr>
                            </m:sSupPr>
                            <m:e>
                              <m:r>
                                <a:rPr lang="de-DE" b="0" i="1" smtClean="0">
                                  <a:latin typeface="Cambria Math"/>
                                  <a:ea typeface="Cambria Math"/>
                                </a:rPr>
                                <m:t>𝛽</m:t>
                              </m:r>
                            </m:e>
                            <m:sup>
                              <m:r>
                                <a:rPr lang="de-DE" b="0" i="1" smtClean="0">
                                  <a:latin typeface="Cambria Math"/>
                                  <a:ea typeface="Cambria Math"/>
                                </a:rPr>
                                <m:t>2</m:t>
                              </m:r>
                            </m:sup>
                          </m:sSup>
                          <m:r>
                            <a:rPr lang="de-DE" b="0" i="1" smtClean="0">
                              <a:latin typeface="Cambria Math"/>
                              <a:ea typeface="Cambria Math"/>
                            </a:rPr>
                            <m:t>∙</m:t>
                          </m:r>
                          <m:sSup>
                            <m:sSupPr>
                              <m:ctrlPr>
                                <a:rPr lang="de-DE" b="0" i="1" smtClean="0">
                                  <a:latin typeface="Cambria Math"/>
                                  <a:ea typeface="Cambria Math"/>
                                </a:rPr>
                              </m:ctrlPr>
                            </m:sSupPr>
                            <m:e>
                              <m:r>
                                <a:rPr lang="de-DE" b="0" i="1" smtClean="0">
                                  <a:latin typeface="Cambria Math"/>
                                  <a:ea typeface="Cambria Math"/>
                                </a:rPr>
                                <m:t>𝛾</m:t>
                              </m:r>
                            </m:e>
                            <m:sup>
                              <m:r>
                                <a:rPr lang="de-DE" b="0" i="1" smtClean="0">
                                  <a:latin typeface="Cambria Math"/>
                                  <a:ea typeface="Cambria Math"/>
                                </a:rPr>
                                <m:t>2</m:t>
                              </m:r>
                            </m:sup>
                          </m:sSup>
                          <m:r>
                            <a:rPr lang="de-DE" b="0" i="1" smtClean="0">
                              <a:latin typeface="Cambria Math"/>
                              <a:ea typeface="Cambria Math"/>
                            </a:rPr>
                            <m:t>∙</m:t>
                          </m:r>
                          <m:sSup>
                            <m:sSupPr>
                              <m:ctrlPr>
                                <a:rPr lang="de-DE" b="0" i="1" smtClean="0">
                                  <a:latin typeface="Cambria Math"/>
                                  <a:ea typeface="Cambria Math"/>
                                </a:rPr>
                              </m:ctrlPr>
                            </m:sSupPr>
                            <m:e>
                              <m:r>
                                <a:rPr lang="de-DE" b="0" i="1" smtClean="0">
                                  <a:latin typeface="Cambria Math"/>
                                  <a:ea typeface="Cambria Math"/>
                                </a:rPr>
                                <m:t>𝑚</m:t>
                              </m:r>
                            </m:e>
                            <m:sup>
                              <m:r>
                                <a:rPr lang="de-DE" b="0" i="1" smtClean="0">
                                  <a:latin typeface="Cambria Math"/>
                                  <a:ea typeface="Cambria Math"/>
                                </a:rPr>
                                <m:t>2</m:t>
                              </m:r>
                            </m:sup>
                          </m:sSup>
                        </m:num>
                        <m:den>
                          <m:sSup>
                            <m:sSupPr>
                              <m:ctrlPr>
                                <a:rPr lang="de-DE" b="0" i="1" smtClean="0">
                                  <a:latin typeface="Cambria Math"/>
                                </a:rPr>
                              </m:ctrlPr>
                            </m:sSupPr>
                            <m:e>
                              <m:r>
                                <a:rPr lang="de-DE" b="0" i="1" smtClean="0">
                                  <a:latin typeface="Cambria Math"/>
                                </a:rPr>
                                <m:t>𝑚</m:t>
                              </m:r>
                            </m:e>
                            <m:sup>
                              <m:r>
                                <a:rPr lang="de-DE" b="0" i="1" smtClean="0">
                                  <a:latin typeface="Cambria Math"/>
                                </a:rPr>
                                <m:t>2</m:t>
                              </m:r>
                            </m:sup>
                          </m:sSup>
                          <m:r>
                            <a:rPr lang="de-DE" b="0" i="1" smtClean="0">
                              <a:latin typeface="Cambria Math"/>
                            </a:rPr>
                            <m:t>+</m:t>
                          </m:r>
                          <m:sSup>
                            <m:sSupPr>
                              <m:ctrlPr>
                                <a:rPr lang="de-DE" b="0" i="1" smtClean="0">
                                  <a:latin typeface="Cambria Math"/>
                                </a:rPr>
                              </m:ctrlPr>
                            </m:sSupPr>
                            <m:e>
                              <m:sSub>
                                <m:sSubPr>
                                  <m:ctrlPr>
                                    <a:rPr lang="de-DE" b="0" i="1" smtClean="0">
                                      <a:latin typeface="Cambria Math"/>
                                    </a:rPr>
                                  </m:ctrlPr>
                                </m:sSubPr>
                                <m:e>
                                  <m:r>
                                    <a:rPr lang="de-DE" b="0" i="1" smtClean="0">
                                      <a:latin typeface="Cambria Math"/>
                                    </a:rPr>
                                    <m:t>𝑚</m:t>
                                  </m:r>
                                </m:e>
                                <m:sub>
                                  <m:r>
                                    <a:rPr lang="de-DE" b="0" i="1" smtClean="0">
                                      <a:latin typeface="Cambria Math"/>
                                    </a:rPr>
                                    <m:t>𝑒</m:t>
                                  </m:r>
                                </m:sub>
                              </m:sSub>
                            </m:e>
                            <m:sup>
                              <m:r>
                                <a:rPr lang="de-DE" b="0" i="1" smtClean="0">
                                  <a:latin typeface="Cambria Math"/>
                                </a:rPr>
                                <m:t>2</m:t>
                              </m:r>
                            </m:sup>
                          </m:sSup>
                          <m:r>
                            <a:rPr lang="de-DE" b="0" i="1" smtClean="0">
                              <a:latin typeface="Cambria Math"/>
                            </a:rPr>
                            <m:t>+2</m:t>
                          </m:r>
                          <m:r>
                            <a:rPr lang="de-DE" b="0" i="1" smtClean="0">
                              <a:latin typeface="Cambria Math"/>
                              <a:ea typeface="Cambria Math"/>
                            </a:rPr>
                            <m:t>∙</m:t>
                          </m:r>
                          <m:r>
                            <a:rPr lang="de-DE" b="0" i="1" smtClean="0">
                              <a:latin typeface="Cambria Math"/>
                              <a:ea typeface="Cambria Math"/>
                            </a:rPr>
                            <m:t>𝛾</m:t>
                          </m:r>
                          <m:r>
                            <a:rPr lang="de-DE" b="0" i="1" smtClean="0">
                              <a:latin typeface="Cambria Math"/>
                              <a:ea typeface="Cambria Math"/>
                            </a:rPr>
                            <m:t>∙</m:t>
                          </m:r>
                          <m:r>
                            <a:rPr lang="de-DE" b="0" i="1" smtClean="0">
                              <a:latin typeface="Cambria Math"/>
                              <a:ea typeface="Cambria Math"/>
                            </a:rPr>
                            <m:t>𝑚</m:t>
                          </m:r>
                          <m:r>
                            <a:rPr lang="de-DE" b="0" i="1" smtClean="0">
                              <a:latin typeface="Cambria Math"/>
                              <a:ea typeface="Cambria Math"/>
                            </a:rPr>
                            <m:t>∙</m:t>
                          </m:r>
                          <m:sSub>
                            <m:sSubPr>
                              <m:ctrlPr>
                                <a:rPr lang="de-DE" b="0" i="1" smtClean="0">
                                  <a:latin typeface="Cambria Math"/>
                                  <a:ea typeface="Cambria Math"/>
                                </a:rPr>
                              </m:ctrlPr>
                            </m:sSubPr>
                            <m:e>
                              <m:r>
                                <a:rPr lang="de-DE" b="0" i="1" smtClean="0">
                                  <a:latin typeface="Cambria Math"/>
                                  <a:ea typeface="Cambria Math"/>
                                </a:rPr>
                                <m:t>𝑚</m:t>
                              </m:r>
                            </m:e>
                            <m:sub>
                              <m:r>
                                <a:rPr lang="de-DE" b="0" i="1" smtClean="0">
                                  <a:latin typeface="Cambria Math"/>
                                  <a:ea typeface="Cambria Math"/>
                                </a:rPr>
                                <m:t>𝑒</m:t>
                              </m:r>
                            </m:sub>
                          </m:sSub>
                        </m:den>
                      </m:f>
                    </m:oMath>
                  </m:oMathPara>
                </a14:m>
                <a:endParaRPr lang="de-DE" dirty="0"/>
              </a:p>
            </p:txBody>
          </p:sp>
        </mc:Choice>
        <mc:Fallback xmlns="">
          <p:sp>
            <p:nvSpPr>
              <p:cNvPr id="5" name="Textfeld 4"/>
              <p:cNvSpPr txBox="1">
                <a:spLocks noRot="1" noChangeAspect="1" noMove="1" noResize="1" noEditPoints="1" noAdjustHandles="1" noChangeArrowheads="1" noChangeShapeType="1" noTextEdit="1"/>
              </p:cNvSpPr>
              <p:nvPr/>
            </p:nvSpPr>
            <p:spPr>
              <a:xfrm>
                <a:off x="4572000" y="2196000"/>
                <a:ext cx="3520643" cy="694934"/>
              </a:xfrm>
              <a:prstGeom prst="rect">
                <a:avLst/>
              </a:prstGeom>
              <a:blipFill rotWithShape="1">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4572000" y="3563724"/>
                <a:ext cx="2651559" cy="369332"/>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a:rPr>
                          </m:ctrlPr>
                        </m:sSubPr>
                        <m:e>
                          <m:r>
                            <a:rPr lang="de-DE" b="0" i="1" smtClean="0">
                              <a:latin typeface="Cambria Math"/>
                            </a:rPr>
                            <m:t>𝑇</m:t>
                          </m:r>
                        </m:e>
                        <m:sub>
                          <m:r>
                            <a:rPr lang="de-DE" b="0" i="1" smtClean="0">
                              <a:latin typeface="Cambria Math"/>
                            </a:rPr>
                            <m:t>𝑚𝑎𝑥</m:t>
                          </m:r>
                        </m:sub>
                      </m:sSub>
                      <m:r>
                        <a:rPr lang="de-DE" b="0" i="1" smtClean="0">
                          <a:latin typeface="Cambria Math"/>
                        </a:rPr>
                        <m:t>=2</m:t>
                      </m:r>
                      <m:r>
                        <a:rPr lang="de-DE" b="0" i="1" smtClean="0">
                          <a:latin typeface="Cambria Math"/>
                          <a:ea typeface="Cambria Math"/>
                        </a:rPr>
                        <m:t>∙</m:t>
                      </m:r>
                      <m:sSub>
                        <m:sSubPr>
                          <m:ctrlPr>
                            <a:rPr lang="de-DE" b="0" i="1" smtClean="0">
                              <a:latin typeface="Cambria Math"/>
                              <a:ea typeface="Cambria Math"/>
                            </a:rPr>
                          </m:ctrlPr>
                        </m:sSubPr>
                        <m:e>
                          <m:r>
                            <a:rPr lang="de-DE" b="0" i="1" smtClean="0">
                              <a:latin typeface="Cambria Math"/>
                              <a:ea typeface="Cambria Math"/>
                            </a:rPr>
                            <m:t>𝑚</m:t>
                          </m:r>
                        </m:e>
                        <m:sub>
                          <m:r>
                            <a:rPr lang="de-DE" b="0" i="1" smtClean="0">
                              <a:latin typeface="Cambria Math"/>
                              <a:ea typeface="Cambria Math"/>
                            </a:rPr>
                            <m:t>𝑒</m:t>
                          </m:r>
                        </m:sub>
                      </m:sSub>
                      <m:sSup>
                        <m:sSupPr>
                          <m:ctrlPr>
                            <a:rPr lang="de-DE" b="0" i="1" smtClean="0">
                              <a:latin typeface="Cambria Math"/>
                              <a:ea typeface="Cambria Math"/>
                            </a:rPr>
                          </m:ctrlPr>
                        </m:sSupPr>
                        <m:e>
                          <m:r>
                            <a:rPr lang="de-DE" b="0" i="1" smtClean="0">
                              <a:latin typeface="Cambria Math"/>
                              <a:ea typeface="Cambria Math"/>
                            </a:rPr>
                            <m:t>𝑐</m:t>
                          </m:r>
                        </m:e>
                        <m:sup>
                          <m:r>
                            <a:rPr lang="de-DE" b="0" i="1" smtClean="0">
                              <a:latin typeface="Cambria Math"/>
                              <a:ea typeface="Cambria Math"/>
                            </a:rPr>
                            <m:t>2</m:t>
                          </m:r>
                        </m:sup>
                      </m:sSup>
                      <m:r>
                        <a:rPr lang="de-DE" b="0" i="1" smtClean="0">
                          <a:latin typeface="Cambria Math"/>
                          <a:ea typeface="Cambria Math"/>
                        </a:rPr>
                        <m:t>∙</m:t>
                      </m:r>
                      <m:sSup>
                        <m:sSupPr>
                          <m:ctrlPr>
                            <a:rPr lang="de-DE" b="0" i="1" smtClean="0">
                              <a:latin typeface="Cambria Math"/>
                              <a:ea typeface="Cambria Math"/>
                            </a:rPr>
                          </m:ctrlPr>
                        </m:sSupPr>
                        <m:e>
                          <m:r>
                            <a:rPr lang="de-DE" b="0" i="1" smtClean="0">
                              <a:latin typeface="Cambria Math"/>
                              <a:ea typeface="Cambria Math"/>
                            </a:rPr>
                            <m:t>𝛽</m:t>
                          </m:r>
                        </m:e>
                        <m:sup>
                          <m:r>
                            <a:rPr lang="de-DE" b="0" i="1" smtClean="0">
                              <a:latin typeface="Cambria Math"/>
                              <a:ea typeface="Cambria Math"/>
                            </a:rPr>
                            <m:t>2</m:t>
                          </m:r>
                        </m:sup>
                      </m:sSup>
                      <m:r>
                        <a:rPr lang="de-DE" b="0" i="1" smtClean="0">
                          <a:latin typeface="Cambria Math"/>
                          <a:ea typeface="Cambria Math"/>
                        </a:rPr>
                        <m:t>∙</m:t>
                      </m:r>
                      <m:sSup>
                        <m:sSupPr>
                          <m:ctrlPr>
                            <a:rPr lang="de-DE" b="0" i="1" smtClean="0">
                              <a:latin typeface="Cambria Math"/>
                              <a:ea typeface="Cambria Math"/>
                            </a:rPr>
                          </m:ctrlPr>
                        </m:sSupPr>
                        <m:e>
                          <m:r>
                            <a:rPr lang="de-DE" b="0" i="1" smtClean="0">
                              <a:latin typeface="Cambria Math"/>
                              <a:ea typeface="Cambria Math"/>
                            </a:rPr>
                            <m:t>𝛾</m:t>
                          </m:r>
                        </m:e>
                        <m:sup>
                          <m:r>
                            <a:rPr lang="de-DE" b="0" i="1" smtClean="0">
                              <a:latin typeface="Cambria Math"/>
                              <a:ea typeface="Cambria Math"/>
                            </a:rPr>
                            <m:t>2</m:t>
                          </m:r>
                        </m:sup>
                      </m:sSup>
                    </m:oMath>
                  </m:oMathPara>
                </a14:m>
                <a:endParaRPr lang="de-DE" dirty="0"/>
              </a:p>
            </p:txBody>
          </p:sp>
        </mc:Choice>
        <mc:Fallback xmlns="">
          <p:sp>
            <p:nvSpPr>
              <p:cNvPr id="6" name="Textfeld 5"/>
              <p:cNvSpPr txBox="1">
                <a:spLocks noRot="1" noChangeAspect="1" noMove="1" noResize="1" noEditPoints="1" noAdjustHandles="1" noChangeArrowheads="1" noChangeShapeType="1" noTextEdit="1"/>
              </p:cNvSpPr>
              <p:nvPr/>
            </p:nvSpPr>
            <p:spPr>
              <a:xfrm>
                <a:off x="4572000" y="3563724"/>
                <a:ext cx="2651559" cy="369332"/>
              </a:xfrm>
              <a:prstGeom prst="rect">
                <a:avLst/>
              </a:prstGeom>
              <a:blipFill rotWithShape="1">
                <a:blip r:embed="rId4"/>
                <a:stretch>
                  <a:fillRect b="-11290"/>
                </a:stretch>
              </a:blipFill>
              <a:ln>
                <a:solidFill>
                  <a:srgbClr val="FF0000"/>
                </a:solidFill>
              </a:ln>
            </p:spPr>
            <p:txBody>
              <a:bodyPr/>
              <a:lstStyle/>
              <a:p>
                <a:r>
                  <a:rPr lang="de-DE">
                    <a:noFill/>
                  </a:rPr>
                  <a:t> </a:t>
                </a:r>
              </a:p>
            </p:txBody>
          </p:sp>
        </mc:Fallback>
      </mc:AlternateContent>
      <p:sp>
        <p:nvSpPr>
          <p:cNvPr id="8" name="Textfeld 7"/>
          <p:cNvSpPr txBox="1"/>
          <p:nvPr/>
        </p:nvSpPr>
        <p:spPr>
          <a:xfrm>
            <a:off x="4536000" y="3960000"/>
            <a:ext cx="4575291" cy="307777"/>
          </a:xfrm>
          <a:prstGeom prst="rect">
            <a:avLst/>
          </a:prstGeom>
          <a:noFill/>
        </p:spPr>
        <p:txBody>
          <a:bodyPr wrap="none" rtlCol="0">
            <a:spAutoFit/>
          </a:bodyPr>
          <a:lstStyle/>
          <a:p>
            <a:r>
              <a:rPr lang="en-US" sz="1400" dirty="0" smtClean="0">
                <a:latin typeface="Times New Roman" panose="02020603050405020304" pitchFamily="18" charset="0"/>
                <a:cs typeface="Times New Roman" panose="02020603050405020304" pitchFamily="18" charset="0"/>
              </a:rPr>
              <a:t>for all heavy primary particles except electrons and positrons</a:t>
            </a:r>
            <a:endParaRPr lang="en-US" sz="1400" dirty="0">
              <a:latin typeface="Times New Roman" panose="02020603050405020304" pitchFamily="18" charset="0"/>
              <a:cs typeface="Times New Roman" panose="02020603050405020304" pitchFamily="18" charset="0"/>
            </a:endParaRPr>
          </a:p>
        </p:txBody>
      </p:sp>
      <p:pic>
        <p:nvPicPr>
          <p:cNvPr id="1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000" y="3789363"/>
            <a:ext cx="3567112" cy="259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feld 8"/>
          <p:cNvSpPr txBox="1"/>
          <p:nvPr/>
        </p:nvSpPr>
        <p:spPr>
          <a:xfrm>
            <a:off x="593999" y="3924000"/>
            <a:ext cx="1548000" cy="723275"/>
          </a:xfrm>
          <a:prstGeom prst="rect">
            <a:avLst/>
          </a:prstGeom>
          <a:solidFill>
            <a:schemeClr val="bg1"/>
          </a:solidFill>
        </p:spPr>
        <p:txBody>
          <a:bodyPr wrap="square" lIns="0" rIns="0" bIns="0" rtlCol="0">
            <a:spAutoFit/>
          </a:bodyPr>
          <a:lstStyle/>
          <a:p>
            <a:endParaRPr lang="en-US" sz="1600" dirty="0" smtClean="0">
              <a:latin typeface="Times New Roman" panose="02020603050405020304" pitchFamily="18" charset="0"/>
              <a:cs typeface="Times New Roman" panose="02020603050405020304" pitchFamily="18" charset="0"/>
            </a:endParaRPr>
          </a:p>
          <a:p>
            <a:r>
              <a:rPr lang="en-US" sz="1200" dirty="0" smtClean="0">
                <a:solidFill>
                  <a:srgbClr val="FF0000"/>
                </a:solidFill>
                <a:latin typeface="Times New Roman" panose="02020603050405020304" pitchFamily="18" charset="0"/>
                <a:cs typeface="Times New Roman" panose="02020603050405020304" pitchFamily="18" charset="0"/>
              </a:rPr>
              <a:t>number of </a:t>
            </a:r>
            <a:r>
              <a:rPr lang="el-GR" sz="1200" dirty="0" smtClean="0">
                <a:solidFill>
                  <a:srgbClr val="FF0000"/>
                </a:solidFill>
                <a:latin typeface="Times New Roman"/>
                <a:cs typeface="Times New Roman"/>
              </a:rPr>
              <a:t>α</a:t>
            </a:r>
            <a:r>
              <a:rPr lang="en-US" sz="1200" dirty="0" smtClean="0">
                <a:solidFill>
                  <a:srgbClr val="FF0000"/>
                </a:solidFill>
                <a:latin typeface="Times New Roman"/>
                <a:cs typeface="Times New Roman"/>
              </a:rPr>
              <a:t>-particles as a function of distance </a:t>
            </a:r>
            <a:r>
              <a:rPr lang="en-US" sz="1200" b="1" dirty="0" smtClean="0">
                <a:solidFill>
                  <a:srgbClr val="FF0000"/>
                </a:solidFill>
                <a:latin typeface="Times New Roman"/>
                <a:cs typeface="Times New Roman"/>
              </a:rPr>
              <a:t>x</a:t>
            </a:r>
          </a:p>
          <a:p>
            <a:endParaRPr lang="en-US" sz="400" b="1" dirty="0" smtClean="0">
              <a:latin typeface="Times New Roman"/>
              <a:cs typeface="Times New Roman"/>
            </a:endParaRPr>
          </a:p>
        </p:txBody>
      </p:sp>
      <p:sp>
        <p:nvSpPr>
          <p:cNvPr id="14" name="Textfeld 13"/>
          <p:cNvSpPr txBox="1"/>
          <p:nvPr/>
        </p:nvSpPr>
        <p:spPr>
          <a:xfrm>
            <a:off x="2448000" y="3924000"/>
            <a:ext cx="1547936" cy="630942"/>
          </a:xfrm>
          <a:prstGeom prst="rect">
            <a:avLst/>
          </a:prstGeom>
          <a:solidFill>
            <a:schemeClr val="bg1"/>
          </a:solidFill>
        </p:spPr>
        <p:txBody>
          <a:bodyPr wrap="square" lIns="0" rIns="0" bIns="0" rtlCol="0">
            <a:spAutoFit/>
          </a:bodyPr>
          <a:lstStyle/>
          <a:p>
            <a:endParaRPr lang="en-US" sz="1400" dirty="0" smtClean="0">
              <a:solidFill>
                <a:srgbClr val="003399"/>
              </a:solidFill>
              <a:latin typeface="Times New Roman" panose="02020603050405020304" pitchFamily="18" charset="0"/>
              <a:cs typeface="Times New Roman" panose="02020603050405020304" pitchFamily="18" charset="0"/>
            </a:endParaRPr>
          </a:p>
          <a:p>
            <a:r>
              <a:rPr lang="en-US" sz="1200" dirty="0" smtClean="0">
                <a:solidFill>
                  <a:srgbClr val="003399"/>
                </a:solidFill>
                <a:latin typeface="Times New Roman" panose="02020603050405020304" pitchFamily="18" charset="0"/>
                <a:cs typeface="Times New Roman" panose="02020603050405020304" pitchFamily="18" charset="0"/>
              </a:rPr>
              <a:t>energy loss of </a:t>
            </a:r>
            <a:r>
              <a:rPr lang="el-GR" sz="1200" dirty="0" smtClean="0">
                <a:solidFill>
                  <a:srgbClr val="003399"/>
                </a:solidFill>
                <a:latin typeface="Times New Roman"/>
                <a:cs typeface="Times New Roman"/>
              </a:rPr>
              <a:t>α</a:t>
            </a:r>
            <a:r>
              <a:rPr lang="en-US" sz="1200" dirty="0" smtClean="0">
                <a:solidFill>
                  <a:srgbClr val="003399"/>
                </a:solidFill>
                <a:latin typeface="Times New Roman"/>
                <a:cs typeface="Times New Roman"/>
              </a:rPr>
              <a:t>-particles</a:t>
            </a:r>
          </a:p>
          <a:p>
            <a:r>
              <a:rPr lang="en-US" sz="1200" dirty="0" smtClean="0">
                <a:solidFill>
                  <a:srgbClr val="003399"/>
                </a:solidFill>
                <a:latin typeface="Times New Roman"/>
                <a:cs typeface="Times New Roman"/>
              </a:rPr>
              <a:t>per distant unit</a:t>
            </a:r>
            <a:endParaRPr lang="en-US" sz="1200" b="1" dirty="0" smtClean="0">
              <a:solidFill>
                <a:srgbClr val="003399"/>
              </a:solidFill>
              <a:latin typeface="Times New Roman"/>
              <a:cs typeface="Times New Roman"/>
            </a:endParaRPr>
          </a:p>
        </p:txBody>
      </p:sp>
      <p:sp>
        <p:nvSpPr>
          <p:cNvPr id="11" name="Textfeld 10"/>
          <p:cNvSpPr txBox="1"/>
          <p:nvPr/>
        </p:nvSpPr>
        <p:spPr>
          <a:xfrm>
            <a:off x="4536000" y="5472000"/>
            <a:ext cx="3470822" cy="523220"/>
          </a:xfrm>
          <a:prstGeom prst="rect">
            <a:avLst/>
          </a:prstGeom>
          <a:noFill/>
        </p:spPr>
        <p:txBody>
          <a:bodyPr wrap="none" rtlCol="0">
            <a:spAutoFit/>
          </a:bodyPr>
          <a:lstStyle/>
          <a:p>
            <a:r>
              <a:rPr lang="en-US" sz="1400" dirty="0" smtClean="0">
                <a:solidFill>
                  <a:srgbClr val="0000CC"/>
                </a:solidFill>
                <a:latin typeface="Times New Roman" panose="02020603050405020304" pitchFamily="18" charset="0"/>
                <a:cs typeface="Times New Roman" panose="02020603050405020304" pitchFamily="18" charset="0"/>
              </a:rPr>
              <a:t>average range </a:t>
            </a:r>
            <a:r>
              <a:rPr lang="de-DE" sz="1400" dirty="0" smtClean="0">
                <a:solidFill>
                  <a:srgbClr val="0000CC"/>
                </a:solidFill>
                <a:latin typeface="Times New Roman" panose="02020603050405020304" pitchFamily="18" charset="0"/>
                <a:cs typeface="Times New Roman" panose="02020603050405020304" pitchFamily="18" charset="0"/>
              </a:rPr>
              <a:t>&lt;R&gt; </a:t>
            </a:r>
            <a:r>
              <a:rPr lang="en-US" sz="1400" dirty="0" smtClean="0">
                <a:solidFill>
                  <a:srgbClr val="0000CC"/>
                </a:solidFill>
                <a:latin typeface="Times New Roman" panose="02020603050405020304" pitchFamily="18" charset="0"/>
                <a:cs typeface="Times New Roman" panose="02020603050405020304" pitchFamily="18" charset="0"/>
              </a:rPr>
              <a:t>of</a:t>
            </a:r>
            <a:r>
              <a:rPr lang="de-DE" sz="1400" dirty="0" smtClean="0">
                <a:solidFill>
                  <a:srgbClr val="0000CC"/>
                </a:solidFill>
                <a:latin typeface="Times New Roman" panose="02020603050405020304" pitchFamily="18" charset="0"/>
                <a:cs typeface="Times New Roman" panose="02020603050405020304" pitchFamily="18" charset="0"/>
              </a:rPr>
              <a:t> </a:t>
            </a:r>
            <a:r>
              <a:rPr lang="el-GR" sz="1400" dirty="0" smtClean="0">
                <a:solidFill>
                  <a:srgbClr val="0000CC"/>
                </a:solidFill>
                <a:latin typeface="Times New Roman"/>
                <a:cs typeface="Times New Roman"/>
              </a:rPr>
              <a:t>α</a:t>
            </a:r>
            <a:r>
              <a:rPr lang="en-US" sz="1400" dirty="0" smtClean="0">
                <a:solidFill>
                  <a:srgbClr val="0000CC"/>
                </a:solidFill>
                <a:latin typeface="Times New Roman"/>
                <a:cs typeface="Times New Roman"/>
              </a:rPr>
              <a:t>-particles with 5 MeV</a:t>
            </a:r>
          </a:p>
          <a:p>
            <a:r>
              <a:rPr lang="en-US" sz="1400" dirty="0" smtClean="0">
                <a:latin typeface="Times New Roman"/>
                <a:cs typeface="Times New Roman"/>
              </a:rPr>
              <a:t>2,5cm in air, 2,3cm in Al, 4,3cm in tissue</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11066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Energy loss and range of charged particles</a:t>
            </a:r>
            <a:endParaRPr lang="en-US" dirty="0"/>
          </a:p>
        </p:txBody>
      </p:sp>
      <mc:AlternateContent xmlns:mc="http://schemas.openxmlformats.org/markup-compatibility/2006" xmlns:a14="http://schemas.microsoft.com/office/drawing/2010/main">
        <mc:Choice Requires="a14">
          <p:sp>
            <p:nvSpPr>
              <p:cNvPr id="4" name="Textfeld 3"/>
              <p:cNvSpPr txBox="1"/>
              <p:nvPr/>
            </p:nvSpPr>
            <p:spPr>
              <a:xfrm>
                <a:off x="2880000" y="764704"/>
                <a:ext cx="2748316" cy="537840"/>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a:rPr>
                        <m:t>−</m:t>
                      </m:r>
                      <m:f>
                        <m:fPr>
                          <m:ctrlPr>
                            <a:rPr lang="de-DE" sz="1400" b="0" i="1" smtClean="0">
                              <a:latin typeface="Cambria Math"/>
                            </a:rPr>
                          </m:ctrlPr>
                        </m:fPr>
                        <m:num>
                          <m:r>
                            <a:rPr lang="de-DE" sz="1400" b="0" i="1" smtClean="0">
                              <a:latin typeface="Cambria Math"/>
                            </a:rPr>
                            <m:t>𝑑𝐸</m:t>
                          </m:r>
                        </m:num>
                        <m:den>
                          <m:r>
                            <a:rPr lang="de-DE" sz="1400" b="0" i="1" smtClean="0">
                              <a:latin typeface="Cambria Math"/>
                            </a:rPr>
                            <m:t>𝑑</m:t>
                          </m:r>
                          <m:r>
                            <a:rPr lang="de-DE" sz="1400" b="0" i="1" smtClean="0">
                              <a:latin typeface="Cambria Math"/>
                              <a:ea typeface="Cambria Math"/>
                            </a:rPr>
                            <m:t>𝜀</m:t>
                          </m:r>
                        </m:den>
                      </m:f>
                      <m:r>
                        <a:rPr lang="de-DE" sz="1400" b="0" i="1" smtClean="0">
                          <a:latin typeface="Cambria Math"/>
                        </a:rPr>
                        <m:t>=−</m:t>
                      </m:r>
                      <m:f>
                        <m:fPr>
                          <m:ctrlPr>
                            <a:rPr lang="de-DE" sz="1400" b="0" i="1" smtClean="0">
                              <a:latin typeface="Cambria Math"/>
                            </a:rPr>
                          </m:ctrlPr>
                        </m:fPr>
                        <m:num>
                          <m:r>
                            <a:rPr lang="de-DE" sz="1400" b="0" i="1" smtClean="0">
                              <a:latin typeface="Cambria Math"/>
                            </a:rPr>
                            <m:t>1</m:t>
                          </m:r>
                        </m:num>
                        <m:den>
                          <m:r>
                            <a:rPr lang="de-DE" sz="1400" b="0" i="1" smtClean="0">
                              <a:latin typeface="Cambria Math"/>
                              <a:ea typeface="Cambria Math"/>
                            </a:rPr>
                            <m:t>𝜌</m:t>
                          </m:r>
                        </m:den>
                      </m:f>
                      <m:r>
                        <a:rPr lang="de-DE" sz="1400" b="0" i="1" smtClean="0">
                          <a:latin typeface="Cambria Math"/>
                          <a:ea typeface="Cambria Math"/>
                        </a:rPr>
                        <m:t>∙</m:t>
                      </m:r>
                      <m:f>
                        <m:fPr>
                          <m:ctrlPr>
                            <a:rPr lang="de-DE" sz="1400" b="0" i="1" smtClean="0">
                              <a:latin typeface="Cambria Math"/>
                              <a:ea typeface="Cambria Math"/>
                            </a:rPr>
                          </m:ctrlPr>
                        </m:fPr>
                        <m:num>
                          <m:r>
                            <a:rPr lang="de-DE" sz="1400" b="0" i="1" smtClean="0">
                              <a:latin typeface="Cambria Math"/>
                              <a:ea typeface="Cambria Math"/>
                            </a:rPr>
                            <m:t>𝑑𝐸</m:t>
                          </m:r>
                        </m:num>
                        <m:den>
                          <m:r>
                            <a:rPr lang="de-DE" sz="1400" b="0" i="1" smtClean="0">
                              <a:latin typeface="Cambria Math"/>
                              <a:ea typeface="Cambria Math"/>
                            </a:rPr>
                            <m:t>𝑑𝑥</m:t>
                          </m:r>
                        </m:den>
                      </m:f>
                      <m:r>
                        <a:rPr lang="de-DE" sz="1400" b="0" i="1" smtClean="0">
                          <a:latin typeface="Cambria Math"/>
                          <a:ea typeface="Cambria Math"/>
                        </a:rPr>
                        <m:t>=</m:t>
                      </m:r>
                      <m:sSup>
                        <m:sSupPr>
                          <m:ctrlPr>
                            <a:rPr lang="de-DE" sz="1400" b="0" i="1" smtClean="0">
                              <a:latin typeface="Cambria Math"/>
                              <a:ea typeface="Cambria Math"/>
                            </a:rPr>
                          </m:ctrlPr>
                        </m:sSupPr>
                        <m:e>
                          <m:r>
                            <a:rPr lang="de-DE" sz="1400" b="0" i="1" smtClean="0">
                              <a:latin typeface="Cambria Math"/>
                              <a:ea typeface="Cambria Math"/>
                            </a:rPr>
                            <m:t>𝑧</m:t>
                          </m:r>
                        </m:e>
                        <m:sup>
                          <m:r>
                            <a:rPr lang="de-DE" sz="1400" b="0" i="1" smtClean="0">
                              <a:latin typeface="Cambria Math"/>
                              <a:ea typeface="Cambria Math"/>
                            </a:rPr>
                            <m:t>2</m:t>
                          </m:r>
                        </m:sup>
                      </m:sSup>
                      <m:r>
                        <a:rPr lang="de-DE" sz="1400" b="0" i="1" smtClean="0">
                          <a:latin typeface="Cambria Math"/>
                          <a:ea typeface="Cambria Math"/>
                        </a:rPr>
                        <m:t>∙</m:t>
                      </m:r>
                      <m:f>
                        <m:fPr>
                          <m:ctrlPr>
                            <a:rPr lang="de-DE" sz="1400" b="0" i="1" smtClean="0">
                              <a:latin typeface="Cambria Math"/>
                              <a:ea typeface="Cambria Math"/>
                            </a:rPr>
                          </m:ctrlPr>
                        </m:fPr>
                        <m:num>
                          <m:r>
                            <a:rPr lang="de-DE" sz="1400" b="0" i="1" smtClean="0">
                              <a:latin typeface="Cambria Math"/>
                              <a:ea typeface="Cambria Math"/>
                            </a:rPr>
                            <m:t>𝑍</m:t>
                          </m:r>
                        </m:num>
                        <m:den>
                          <m:r>
                            <a:rPr lang="de-DE" sz="1400" b="0" i="1" smtClean="0">
                              <a:latin typeface="Cambria Math"/>
                              <a:ea typeface="Cambria Math"/>
                            </a:rPr>
                            <m:t>𝐴</m:t>
                          </m:r>
                        </m:den>
                      </m:f>
                      <m:r>
                        <a:rPr lang="de-DE" sz="1400" b="0" i="1" smtClean="0">
                          <a:latin typeface="Cambria Math"/>
                          <a:ea typeface="Cambria Math"/>
                        </a:rPr>
                        <m:t>∙</m:t>
                      </m:r>
                      <m:r>
                        <a:rPr lang="de-DE" sz="1400" b="0" i="1" smtClean="0">
                          <a:latin typeface="Cambria Math"/>
                          <a:ea typeface="Cambria Math"/>
                        </a:rPr>
                        <m:t>𝑓</m:t>
                      </m:r>
                      <m:d>
                        <m:dPr>
                          <m:ctrlPr>
                            <a:rPr lang="de-DE" sz="1400" b="0" i="1" smtClean="0">
                              <a:latin typeface="Cambria Math"/>
                              <a:ea typeface="Cambria Math"/>
                            </a:rPr>
                          </m:ctrlPr>
                        </m:dPr>
                        <m:e>
                          <m:r>
                            <a:rPr lang="de-DE" sz="1400" b="0" i="1" smtClean="0">
                              <a:latin typeface="Cambria Math"/>
                              <a:ea typeface="Cambria Math"/>
                            </a:rPr>
                            <m:t>𝛽</m:t>
                          </m:r>
                          <m:r>
                            <a:rPr lang="de-DE" sz="1400" b="0" i="1" smtClean="0">
                              <a:latin typeface="Cambria Math"/>
                              <a:ea typeface="Cambria Math"/>
                            </a:rPr>
                            <m:t>,</m:t>
                          </m:r>
                          <m:r>
                            <a:rPr lang="de-DE" sz="1400" b="0" i="1" smtClean="0">
                              <a:latin typeface="Cambria Math"/>
                              <a:ea typeface="Cambria Math"/>
                            </a:rPr>
                            <m:t>𝐼</m:t>
                          </m:r>
                        </m:e>
                      </m:d>
                    </m:oMath>
                  </m:oMathPara>
                </a14:m>
                <a:endParaRPr lang="de-DE" sz="1400" dirty="0"/>
              </a:p>
            </p:txBody>
          </p:sp>
        </mc:Choice>
        <mc:Fallback xmlns="">
          <p:sp>
            <p:nvSpPr>
              <p:cNvPr id="4" name="Textfeld 3"/>
              <p:cNvSpPr txBox="1">
                <a:spLocks noRot="1" noChangeAspect="1" noMove="1" noResize="1" noEditPoints="1" noAdjustHandles="1" noChangeArrowheads="1" noChangeShapeType="1" noTextEdit="1"/>
              </p:cNvSpPr>
              <p:nvPr/>
            </p:nvSpPr>
            <p:spPr>
              <a:xfrm>
                <a:off x="2880000" y="764704"/>
                <a:ext cx="2748316" cy="537840"/>
              </a:xfrm>
              <a:prstGeom prst="rect">
                <a:avLst/>
              </a:prstGeom>
              <a:blipFill rotWithShape="1">
                <a:blip r:embed="rId2"/>
                <a:stretch>
                  <a:fillRect/>
                </a:stretch>
              </a:blipFill>
              <a:ln>
                <a:solidFill>
                  <a:srgbClr val="FF0000"/>
                </a:solidFill>
              </a:ln>
            </p:spPr>
            <p:txBody>
              <a:bodyPr/>
              <a:lstStyle/>
              <a:p>
                <a:r>
                  <a:rPr lang="de-DE">
                    <a:noFill/>
                  </a:rPr>
                  <a:t> </a:t>
                </a:r>
              </a:p>
            </p:txBody>
          </p:sp>
        </mc:Fallback>
      </mc:AlternateContent>
      <p:sp>
        <p:nvSpPr>
          <p:cNvPr id="5" name="Textfeld 4"/>
          <p:cNvSpPr txBox="1"/>
          <p:nvPr/>
        </p:nvSpPr>
        <p:spPr>
          <a:xfrm>
            <a:off x="360000" y="1620000"/>
            <a:ext cx="5036700" cy="2800767"/>
          </a:xfrm>
          <a:prstGeom prst="rect">
            <a:avLst/>
          </a:prstGeom>
          <a:noFill/>
        </p:spPr>
        <p:txBody>
          <a:bodyPr wrap="none" rtlCol="0">
            <a:spAutoFit/>
          </a:bodyPr>
          <a:lstStyle/>
          <a:p>
            <a:r>
              <a:rPr lang="de-DE" sz="1200" dirty="0" smtClean="0">
                <a:latin typeface="Times New Roman" panose="02020603050405020304" pitchFamily="18" charset="0"/>
                <a:cs typeface="Times New Roman" panose="02020603050405020304" pitchFamily="18" charset="0"/>
              </a:rPr>
              <a:t>-</a:t>
            </a:r>
            <a:r>
              <a:rPr lang="de-DE" sz="1200" dirty="0" err="1" smtClean="0">
                <a:latin typeface="Times New Roman" panose="02020603050405020304" pitchFamily="18" charset="0"/>
                <a:cs typeface="Times New Roman" panose="02020603050405020304" pitchFamily="18" charset="0"/>
              </a:rPr>
              <a:t>dE</a:t>
            </a:r>
            <a:r>
              <a:rPr lang="de-DE" sz="1200" dirty="0" smtClean="0">
                <a:latin typeface="Times New Roman" panose="02020603050405020304" pitchFamily="18" charset="0"/>
                <a:cs typeface="Times New Roman" panose="02020603050405020304" pitchFamily="18" charset="0"/>
              </a:rPr>
              <a:t>/d</a:t>
            </a:r>
            <a:r>
              <a:rPr lang="el-GR" sz="1200" dirty="0" smtClean="0">
                <a:latin typeface="Times New Roman"/>
                <a:cs typeface="Times New Roman"/>
              </a:rPr>
              <a:t>ε</a:t>
            </a:r>
            <a:r>
              <a:rPr lang="de-DE" sz="1200" dirty="0" smtClean="0">
                <a:latin typeface="Times New Roman"/>
                <a:cs typeface="Times New Roman"/>
              </a:rPr>
              <a:t> </a:t>
            </a:r>
            <a:r>
              <a:rPr lang="en-US" sz="1200" dirty="0" smtClean="0">
                <a:latin typeface="Times New Roman"/>
                <a:cs typeface="Times New Roman"/>
              </a:rPr>
              <a:t>is independent of the material for equal particles</a:t>
            </a:r>
          </a:p>
          <a:p>
            <a:endParaRPr lang="de-DE" sz="800" dirty="0">
              <a:latin typeface="Times New Roman"/>
              <a:cs typeface="Times New Roman"/>
            </a:endParaRPr>
          </a:p>
          <a:p>
            <a:pPr marL="171450" indent="-171450">
              <a:buFontTx/>
              <a:buChar char="-"/>
            </a:pPr>
            <a:r>
              <a:rPr lang="en-US" sz="1200" dirty="0" smtClean="0">
                <a:latin typeface="Times New Roman"/>
                <a:cs typeface="Times New Roman"/>
              </a:rPr>
              <a:t>the average range for particles with kin. energy T is obtained by integration</a:t>
            </a:r>
          </a:p>
          <a:p>
            <a:pPr marL="171450" indent="-171450">
              <a:buFontTx/>
              <a:buChar char="-"/>
            </a:pPr>
            <a:endParaRPr lang="de-DE" sz="1200" dirty="0">
              <a:latin typeface="Times New Roman"/>
              <a:cs typeface="Times New Roman"/>
            </a:endParaRPr>
          </a:p>
          <a:p>
            <a:pPr marL="171450" indent="-171450">
              <a:buFontTx/>
              <a:buChar char="-"/>
            </a:pPr>
            <a:endParaRPr lang="de-DE" sz="1200" dirty="0" smtClean="0">
              <a:latin typeface="Times New Roman"/>
              <a:cs typeface="Times New Roman"/>
            </a:endParaRPr>
          </a:p>
          <a:p>
            <a:pPr marL="171450" indent="-171450">
              <a:buFontTx/>
              <a:buChar char="-"/>
            </a:pPr>
            <a:endParaRPr lang="de-DE" sz="1200" dirty="0">
              <a:latin typeface="Times New Roman"/>
              <a:cs typeface="Times New Roman"/>
            </a:endParaRPr>
          </a:p>
          <a:p>
            <a:pPr marL="171450" indent="-171450">
              <a:buFontTx/>
              <a:buChar char="-"/>
            </a:pPr>
            <a:endParaRPr lang="de-DE" sz="1200" dirty="0" smtClean="0">
              <a:latin typeface="Times New Roman"/>
              <a:cs typeface="Times New Roman"/>
            </a:endParaRPr>
          </a:p>
          <a:p>
            <a:pPr marL="171450" indent="-171450">
              <a:buFontTx/>
              <a:buChar char="-"/>
            </a:pPr>
            <a:endParaRPr lang="de-DE" sz="1200" dirty="0">
              <a:latin typeface="Times New Roman"/>
              <a:cs typeface="Times New Roman"/>
            </a:endParaRPr>
          </a:p>
          <a:p>
            <a:pPr marL="171450" indent="-171450">
              <a:buFontTx/>
              <a:buChar char="-"/>
            </a:pPr>
            <a:endParaRPr lang="de-DE" sz="1200" dirty="0" smtClean="0">
              <a:latin typeface="Times New Roman"/>
              <a:cs typeface="Times New Roman"/>
            </a:endParaRPr>
          </a:p>
          <a:p>
            <a:pPr marL="171450" indent="-171450">
              <a:buFontTx/>
              <a:buChar char="-"/>
            </a:pPr>
            <a:endParaRPr lang="de-DE" sz="1200" dirty="0">
              <a:latin typeface="Times New Roman"/>
              <a:cs typeface="Times New Roman"/>
            </a:endParaRPr>
          </a:p>
          <a:p>
            <a:pPr marL="171450" indent="-171450">
              <a:buFontTx/>
              <a:buChar char="-"/>
            </a:pPr>
            <a:r>
              <a:rPr lang="de-DE" sz="1200" dirty="0" smtClean="0">
                <a:latin typeface="Times New Roman"/>
                <a:cs typeface="Times New Roman"/>
              </a:rPr>
              <a:t>7.7 </a:t>
            </a:r>
            <a:r>
              <a:rPr lang="de-DE" sz="1200" dirty="0" err="1" smtClean="0">
                <a:latin typeface="Times New Roman"/>
                <a:cs typeface="Times New Roman"/>
              </a:rPr>
              <a:t>MeV</a:t>
            </a:r>
            <a:r>
              <a:rPr lang="de-DE" sz="1200" dirty="0" smtClean="0">
                <a:latin typeface="Times New Roman"/>
                <a:cs typeface="Times New Roman"/>
              </a:rPr>
              <a:t> </a:t>
            </a:r>
            <a:r>
              <a:rPr lang="el-GR" sz="1200" dirty="0" smtClean="0">
                <a:latin typeface="Times New Roman"/>
                <a:cs typeface="Times New Roman"/>
              </a:rPr>
              <a:t>α</a:t>
            </a:r>
            <a:r>
              <a:rPr lang="en-US" sz="1200" dirty="0" smtClean="0">
                <a:latin typeface="Times New Roman"/>
                <a:cs typeface="Times New Roman"/>
              </a:rPr>
              <a:t>-particles in air:</a:t>
            </a:r>
          </a:p>
          <a:p>
            <a:pPr marL="171450" indent="-171450">
              <a:buFontTx/>
              <a:buChar char="-"/>
            </a:pPr>
            <a:endParaRPr lang="de-DE" sz="1200" dirty="0">
              <a:latin typeface="Times New Roman"/>
              <a:cs typeface="Times New Roman"/>
            </a:endParaRPr>
          </a:p>
          <a:p>
            <a:pPr marL="171450" indent="-171450">
              <a:buFontTx/>
              <a:buChar char="-"/>
            </a:pPr>
            <a:endParaRPr lang="de-DE" sz="1200" dirty="0" smtClean="0">
              <a:latin typeface="Times New Roman"/>
              <a:cs typeface="Times New Roman"/>
            </a:endParaRPr>
          </a:p>
          <a:p>
            <a:pPr marL="171450" indent="-171450">
              <a:buFontTx/>
              <a:buChar char="-"/>
            </a:pPr>
            <a:r>
              <a:rPr lang="en-US" sz="1200" dirty="0" smtClean="0">
                <a:latin typeface="Times New Roman"/>
                <a:cs typeface="Times New Roman"/>
              </a:rPr>
              <a:t>range is not exact but there is </a:t>
            </a:r>
            <a:r>
              <a:rPr lang="en-US" sz="1200" dirty="0" smtClean="0">
                <a:solidFill>
                  <a:srgbClr val="0000CC"/>
                </a:solidFill>
                <a:latin typeface="Times New Roman"/>
                <a:cs typeface="Times New Roman"/>
              </a:rPr>
              <a:t>range straggling,</a:t>
            </a:r>
            <a:r>
              <a:rPr lang="en-US" sz="1200" dirty="0" smtClean="0">
                <a:latin typeface="Times New Roman"/>
                <a:cs typeface="Times New Roman"/>
              </a:rPr>
              <a:t> </a:t>
            </a:r>
          </a:p>
          <a:p>
            <a:r>
              <a:rPr lang="en-US" sz="1200" dirty="0" smtClean="0">
                <a:latin typeface="Times New Roman"/>
                <a:cs typeface="Times New Roman"/>
              </a:rPr>
              <a:t>     the number of interactions is a statistical process</a:t>
            </a:r>
            <a:r>
              <a:rPr lang="de-DE" sz="1200" dirty="0" smtClean="0">
                <a:latin typeface="Times New Roman"/>
                <a:cs typeface="Times New Roman"/>
              </a:rPr>
              <a:t>.</a:t>
            </a:r>
            <a:endParaRPr lang="de-DE" sz="1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feld 5"/>
              <p:cNvSpPr txBox="1"/>
              <p:nvPr/>
            </p:nvSpPr>
            <p:spPr>
              <a:xfrm>
                <a:off x="2880000" y="2492375"/>
                <a:ext cx="1646668" cy="768031"/>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sz="1400" i="1" smtClean="0">
                              <a:latin typeface="Cambria Math"/>
                            </a:rPr>
                          </m:ctrlPr>
                        </m:accPr>
                        <m:e>
                          <m:r>
                            <a:rPr lang="de-DE" sz="1400" b="0" i="1" smtClean="0">
                              <a:latin typeface="Cambria Math"/>
                            </a:rPr>
                            <m:t>𝑅</m:t>
                          </m:r>
                        </m:e>
                      </m:acc>
                      <m:r>
                        <a:rPr lang="de-DE" sz="1400" b="0" i="1" smtClean="0">
                          <a:latin typeface="Cambria Math"/>
                        </a:rPr>
                        <m:t>=</m:t>
                      </m:r>
                      <m:nary>
                        <m:naryPr>
                          <m:limLoc m:val="undOvr"/>
                          <m:ctrlPr>
                            <a:rPr lang="de-DE" sz="1400" b="0" i="1" smtClean="0">
                              <a:latin typeface="Cambria Math"/>
                            </a:rPr>
                          </m:ctrlPr>
                        </m:naryPr>
                        <m:sub>
                          <m:sSub>
                            <m:sSubPr>
                              <m:ctrlPr>
                                <a:rPr lang="de-DE" sz="1400" b="0" i="1" smtClean="0">
                                  <a:latin typeface="Cambria Math"/>
                                </a:rPr>
                              </m:ctrlPr>
                            </m:sSubPr>
                            <m:e>
                              <m:r>
                                <a:rPr lang="de-DE" sz="1400" b="0" i="1" smtClean="0">
                                  <a:latin typeface="Cambria Math"/>
                                </a:rPr>
                                <m:t>𝐸</m:t>
                              </m:r>
                            </m:e>
                            <m:sub>
                              <m:r>
                                <a:rPr lang="de-DE" sz="1400" b="0" i="1" smtClean="0">
                                  <a:latin typeface="Cambria Math"/>
                                </a:rPr>
                                <m:t>0</m:t>
                              </m:r>
                            </m:sub>
                          </m:sSub>
                        </m:sub>
                        <m:sup>
                          <m:r>
                            <a:rPr lang="de-DE" sz="1400" b="0" i="1" smtClean="0">
                              <a:latin typeface="Cambria Math"/>
                            </a:rPr>
                            <m:t>0</m:t>
                          </m:r>
                        </m:sup>
                        <m:e>
                          <m:sSup>
                            <m:sSupPr>
                              <m:ctrlPr>
                                <a:rPr lang="de-DE" sz="1400" b="0" i="1" smtClean="0">
                                  <a:latin typeface="Cambria Math"/>
                                </a:rPr>
                              </m:ctrlPr>
                            </m:sSupPr>
                            <m:e>
                              <m:d>
                                <m:dPr>
                                  <m:ctrlPr>
                                    <a:rPr lang="de-DE" sz="1400" b="0" i="1" smtClean="0">
                                      <a:latin typeface="Cambria Math"/>
                                    </a:rPr>
                                  </m:ctrlPr>
                                </m:dPr>
                                <m:e>
                                  <m:f>
                                    <m:fPr>
                                      <m:ctrlPr>
                                        <a:rPr lang="de-DE" sz="1400" b="0" i="1" smtClean="0">
                                          <a:latin typeface="Cambria Math"/>
                                        </a:rPr>
                                      </m:ctrlPr>
                                    </m:fPr>
                                    <m:num>
                                      <m:r>
                                        <a:rPr lang="de-DE" sz="1400" b="0" i="1" smtClean="0">
                                          <a:latin typeface="Cambria Math"/>
                                        </a:rPr>
                                        <m:t>𝑑𝐸</m:t>
                                      </m:r>
                                    </m:num>
                                    <m:den>
                                      <m:r>
                                        <a:rPr lang="de-DE" sz="1400" b="0" i="1" smtClean="0">
                                          <a:latin typeface="Cambria Math"/>
                                        </a:rPr>
                                        <m:t>𝑑𝑥</m:t>
                                      </m:r>
                                    </m:den>
                                  </m:f>
                                </m:e>
                              </m:d>
                            </m:e>
                            <m:sup>
                              <m:r>
                                <a:rPr lang="de-DE" sz="1400" b="0" i="1" smtClean="0">
                                  <a:latin typeface="Cambria Math"/>
                                </a:rPr>
                                <m:t>−1</m:t>
                              </m:r>
                            </m:sup>
                          </m:sSup>
                        </m:e>
                      </m:nary>
                      <m:r>
                        <a:rPr lang="de-DE" sz="1400" b="0" i="1" smtClean="0">
                          <a:latin typeface="Cambria Math"/>
                        </a:rPr>
                        <m:t>𝑑𝐸</m:t>
                      </m:r>
                    </m:oMath>
                  </m:oMathPara>
                </a14:m>
                <a:endParaRPr lang="de-DE" sz="1400" dirty="0"/>
              </a:p>
            </p:txBody>
          </p:sp>
        </mc:Choice>
        <mc:Fallback xmlns="">
          <p:sp>
            <p:nvSpPr>
              <p:cNvPr id="6" name="Textfeld 5"/>
              <p:cNvSpPr txBox="1">
                <a:spLocks noRot="1" noChangeAspect="1" noMove="1" noResize="1" noEditPoints="1" noAdjustHandles="1" noChangeArrowheads="1" noChangeShapeType="1" noTextEdit="1"/>
              </p:cNvSpPr>
              <p:nvPr/>
            </p:nvSpPr>
            <p:spPr>
              <a:xfrm>
                <a:off x="2880000" y="2492375"/>
                <a:ext cx="1646668" cy="768031"/>
              </a:xfrm>
              <a:prstGeom prst="rect">
                <a:avLst/>
              </a:prstGeom>
              <a:blipFill rotWithShape="1">
                <a:blip r:embed="rId3"/>
                <a:stretch>
                  <a:fillRect/>
                </a:stretch>
              </a:blipFill>
              <a:ln>
                <a:solidFill>
                  <a:srgbClr val="FF0000"/>
                </a:solidFill>
              </a:ln>
            </p:spPr>
            <p:txBody>
              <a:bodyPr/>
              <a:lstStyle/>
              <a:p>
                <a:r>
                  <a:rPr lang="de-DE">
                    <a:noFill/>
                  </a:rPr>
                  <a:t> </a:t>
                </a:r>
              </a:p>
            </p:txBody>
          </p:sp>
        </mc:Fallback>
      </mc:AlternateContent>
      <p:pic>
        <p:nvPicPr>
          <p:cNvPr id="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6355" y="1700808"/>
            <a:ext cx="328612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rot="16200000">
            <a:off x="5221843" y="3256268"/>
            <a:ext cx="968535" cy="276999"/>
          </a:xfrm>
          <a:prstGeom prst="rect">
            <a:avLst/>
          </a:prstGeom>
          <a:solidFill>
            <a:schemeClr val="bg1"/>
          </a:solidFill>
        </p:spPr>
        <p:txBody>
          <a:bodyPr wrap="none" rtlCol="0">
            <a:spAutoFit/>
          </a:bodyPr>
          <a:lstStyle/>
          <a:p>
            <a:r>
              <a:rPr lang="en-US" sz="1200" dirty="0" smtClean="0">
                <a:latin typeface="Arial" panose="020B0604020202020204" pitchFamily="34" charset="0"/>
                <a:cs typeface="Arial" panose="020B0604020202020204" pitchFamily="34" charset="0"/>
              </a:rPr>
              <a:t>energy loss</a:t>
            </a:r>
            <a:endParaRPr lang="en-US" sz="1200" dirty="0">
              <a:latin typeface="Arial" panose="020B0604020202020204" pitchFamily="34" charset="0"/>
              <a:cs typeface="Arial" panose="020B0604020202020204" pitchFamily="34" charset="0"/>
            </a:endParaRPr>
          </a:p>
        </p:txBody>
      </p:sp>
      <p:sp>
        <p:nvSpPr>
          <p:cNvPr id="8" name="Textfeld 7"/>
          <p:cNvSpPr txBox="1"/>
          <p:nvPr/>
        </p:nvSpPr>
        <p:spPr>
          <a:xfrm>
            <a:off x="6875999" y="3897080"/>
            <a:ext cx="841897" cy="276999"/>
          </a:xfrm>
          <a:prstGeom prst="rect">
            <a:avLst/>
          </a:prstGeom>
          <a:solidFill>
            <a:schemeClr val="bg1"/>
          </a:solidFill>
        </p:spPr>
        <p:txBody>
          <a:bodyPr wrap="none" rtlCol="0">
            <a:spAutoFit/>
          </a:bodyPr>
          <a:lstStyle/>
          <a:p>
            <a:r>
              <a:rPr lang="en-US" sz="1200" dirty="0" smtClean="0">
                <a:latin typeface="Arial" panose="020B0604020202020204" pitchFamily="34" charset="0"/>
                <a:cs typeface="Arial" panose="020B0604020202020204" pitchFamily="34" charset="0"/>
              </a:rPr>
              <a:t> distance </a:t>
            </a:r>
            <a:endParaRPr lang="en-US" sz="1200" dirty="0">
              <a:latin typeface="Arial" panose="020B0604020202020204" pitchFamily="34" charset="0"/>
              <a:cs typeface="Arial" panose="020B0604020202020204" pitchFamily="34" charset="0"/>
            </a:endParaRPr>
          </a:p>
        </p:txBody>
      </p:sp>
      <p:sp>
        <p:nvSpPr>
          <p:cNvPr id="9" name="Textfeld 8"/>
          <p:cNvSpPr txBox="1"/>
          <p:nvPr/>
        </p:nvSpPr>
        <p:spPr>
          <a:xfrm>
            <a:off x="6660000" y="3284984"/>
            <a:ext cx="1548000" cy="276999"/>
          </a:xfrm>
          <a:prstGeom prst="rect">
            <a:avLst/>
          </a:prstGeom>
          <a:solidFill>
            <a:srgbClr val="009999"/>
          </a:solidFill>
        </p:spPr>
        <p:txBody>
          <a:bodyPr wrap="none" rtlCol="0">
            <a:spAutoFit/>
          </a:bodyPr>
          <a:lstStyle/>
          <a:p>
            <a:pPr algn="ctr"/>
            <a:r>
              <a:rPr lang="de-DE" sz="1200" dirty="0" smtClean="0">
                <a:solidFill>
                  <a:schemeClr val="bg1"/>
                </a:solidFill>
                <a:latin typeface="Arial" panose="020B0604020202020204" pitchFamily="34" charset="0"/>
                <a:cs typeface="Arial" panose="020B0604020202020204" pitchFamily="34" charset="0"/>
              </a:rPr>
              <a:t>5.5 </a:t>
            </a:r>
            <a:r>
              <a:rPr lang="de-DE" sz="1200" dirty="0" err="1" smtClean="0">
                <a:solidFill>
                  <a:schemeClr val="bg1"/>
                </a:solidFill>
                <a:latin typeface="Arial" panose="020B0604020202020204" pitchFamily="34" charset="0"/>
                <a:cs typeface="Arial" panose="020B0604020202020204" pitchFamily="34" charset="0"/>
              </a:rPr>
              <a:t>MeV</a:t>
            </a:r>
            <a:r>
              <a:rPr lang="de-DE" sz="1200" dirty="0" smtClean="0">
                <a:solidFill>
                  <a:schemeClr val="bg1"/>
                </a:solidFill>
                <a:latin typeface="Arial" panose="020B0604020202020204" pitchFamily="34" charset="0"/>
                <a:cs typeface="Arial" panose="020B0604020202020204" pitchFamily="34" charset="0"/>
              </a:rPr>
              <a:t> </a:t>
            </a:r>
            <a:r>
              <a:rPr lang="el-GR" sz="1200" dirty="0" smtClean="0">
                <a:solidFill>
                  <a:schemeClr val="bg1"/>
                </a:solidFill>
                <a:latin typeface="Arial" panose="020B0604020202020204" pitchFamily="34" charset="0"/>
                <a:cs typeface="Arial" panose="020B0604020202020204" pitchFamily="34" charset="0"/>
              </a:rPr>
              <a:t>α</a:t>
            </a:r>
            <a:r>
              <a:rPr lang="de-DE" sz="1200" dirty="0" smtClean="0">
                <a:solidFill>
                  <a:schemeClr val="bg1"/>
                </a:solidFill>
                <a:latin typeface="Arial" panose="020B0604020202020204" pitchFamily="34" charset="0"/>
                <a:cs typeface="Arial" panose="020B0604020202020204" pitchFamily="34" charset="0"/>
              </a:rPr>
              <a:t>´s in </a:t>
            </a:r>
            <a:r>
              <a:rPr lang="de-DE" sz="1200" dirty="0" err="1" smtClean="0">
                <a:solidFill>
                  <a:schemeClr val="bg1"/>
                </a:solidFill>
                <a:latin typeface="Arial" panose="020B0604020202020204" pitchFamily="34" charset="0"/>
                <a:cs typeface="Arial" panose="020B0604020202020204" pitchFamily="34" charset="0"/>
              </a:rPr>
              <a:t>air</a:t>
            </a:r>
            <a:endParaRPr lang="de-DE" sz="1200" dirty="0" smtClean="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Textfeld 9"/>
              <p:cNvSpPr txBox="1"/>
              <p:nvPr/>
            </p:nvSpPr>
            <p:spPr>
              <a:xfrm>
                <a:off x="2160000" y="3409200"/>
                <a:ext cx="97167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sz="1200" i="1" smtClean="0">
                              <a:latin typeface="Cambria Math"/>
                            </a:rPr>
                          </m:ctrlPr>
                        </m:accPr>
                        <m:e>
                          <m:r>
                            <a:rPr lang="de-DE" sz="1200" b="0" i="1" smtClean="0">
                              <a:latin typeface="Cambria Math"/>
                            </a:rPr>
                            <m:t>𝑅</m:t>
                          </m:r>
                        </m:e>
                      </m:acc>
                      <m:r>
                        <a:rPr lang="de-DE" sz="1200" b="0" i="1" smtClean="0">
                          <a:latin typeface="Cambria Math"/>
                        </a:rPr>
                        <m:t>/</m:t>
                      </m:r>
                      <m:r>
                        <a:rPr lang="de-DE" sz="1200" b="0" i="1" smtClean="0">
                          <a:latin typeface="Cambria Math"/>
                          <a:ea typeface="Cambria Math"/>
                        </a:rPr>
                        <m:t>𝜌</m:t>
                      </m:r>
                      <m:r>
                        <a:rPr lang="de-DE" sz="1200" b="0" i="1" smtClean="0">
                          <a:latin typeface="Cambria Math"/>
                          <a:ea typeface="Cambria Math"/>
                        </a:rPr>
                        <m:t>≈7</m:t>
                      </m:r>
                      <m:r>
                        <a:rPr lang="de-DE" sz="1200" b="0" i="1" smtClean="0">
                          <a:latin typeface="Cambria Math"/>
                          <a:ea typeface="Cambria Math"/>
                        </a:rPr>
                        <m:t>𝑐𝑚</m:t>
                      </m:r>
                    </m:oMath>
                  </m:oMathPara>
                </a14:m>
                <a:endParaRPr lang="de-DE" sz="1200" dirty="0"/>
              </a:p>
            </p:txBody>
          </p:sp>
        </mc:Choice>
        <mc:Fallback xmlns="">
          <p:sp>
            <p:nvSpPr>
              <p:cNvPr id="10" name="Textfeld 9"/>
              <p:cNvSpPr txBox="1">
                <a:spLocks noRot="1" noChangeAspect="1" noMove="1" noResize="1" noEditPoints="1" noAdjustHandles="1" noChangeArrowheads="1" noChangeShapeType="1" noTextEdit="1"/>
              </p:cNvSpPr>
              <p:nvPr/>
            </p:nvSpPr>
            <p:spPr>
              <a:xfrm>
                <a:off x="2160000" y="3409200"/>
                <a:ext cx="971676" cy="276999"/>
              </a:xfrm>
              <a:prstGeom prst="rect">
                <a:avLst/>
              </a:prstGeom>
              <a:blipFill rotWithShape="1">
                <a:blip r:embed="rId5"/>
                <a:stretch>
                  <a:fillRect b="-4348"/>
                </a:stretch>
              </a:blipFill>
            </p:spPr>
            <p:txBody>
              <a:bodyPr/>
              <a:lstStyle/>
              <a:p>
                <a:r>
                  <a:rPr lang="de-DE">
                    <a:noFill/>
                  </a:rPr>
                  <a:t> </a:t>
                </a:r>
              </a:p>
            </p:txBody>
          </p:sp>
        </mc:Fallback>
      </mc:AlternateContent>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61650" y="4500000"/>
            <a:ext cx="2830830" cy="1880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feld 11"/>
          <p:cNvSpPr txBox="1"/>
          <p:nvPr/>
        </p:nvSpPr>
        <p:spPr>
          <a:xfrm>
            <a:off x="6084168" y="5868000"/>
            <a:ext cx="1296000" cy="461665"/>
          </a:xfrm>
          <a:prstGeom prst="rect">
            <a:avLst/>
          </a:prstGeom>
          <a:noFill/>
        </p:spPr>
        <p:txBody>
          <a:bodyPr wrap="square" rtlCol="0">
            <a:spAutoFit/>
          </a:bodyPr>
          <a:lstStyle/>
          <a:p>
            <a:pPr algn="ctr"/>
            <a:r>
              <a:rPr lang="en-US" sz="1200" dirty="0" smtClean="0">
                <a:solidFill>
                  <a:schemeClr val="bg1"/>
                </a:solidFill>
              </a:rPr>
              <a:t>deuteron beam scintillating in air</a:t>
            </a:r>
            <a:endParaRPr lang="en-US" sz="1200" dirty="0">
              <a:solidFill>
                <a:schemeClr val="bg1"/>
              </a:solidFill>
            </a:endParaRPr>
          </a:p>
        </p:txBody>
      </p:sp>
      <p:grpSp>
        <p:nvGrpSpPr>
          <p:cNvPr id="16" name="Gruppieren 15"/>
          <p:cNvGrpSpPr/>
          <p:nvPr/>
        </p:nvGrpSpPr>
        <p:grpSpPr>
          <a:xfrm>
            <a:off x="360000" y="4581128"/>
            <a:ext cx="5484611" cy="1868259"/>
            <a:chOff x="360000" y="4680000"/>
            <a:chExt cx="5484611" cy="1868259"/>
          </a:xfrm>
        </p:grpSpPr>
        <p:sp>
          <p:nvSpPr>
            <p:cNvPr id="11" name="Textfeld 10"/>
            <p:cNvSpPr txBox="1"/>
            <p:nvPr/>
          </p:nvSpPr>
          <p:spPr>
            <a:xfrm>
              <a:off x="360001" y="4680000"/>
              <a:ext cx="5484610" cy="461665"/>
            </a:xfrm>
            <a:prstGeom prst="rect">
              <a:avLst/>
            </a:prstGeom>
            <a:noFill/>
          </p:spPr>
          <p:txBody>
            <a:bodyPr wrap="square" rtlCol="0">
              <a:spAutoFit/>
            </a:bodyPr>
            <a:lstStyle/>
            <a:p>
              <a:r>
                <a:rPr lang="en-US" sz="1200" i="1" dirty="0" smtClean="0"/>
                <a:t>Several empirical and semi-empirical formulae have been proposed  to compute range of </a:t>
              </a:r>
              <a:r>
                <a:rPr lang="el-GR" sz="1200" i="1" dirty="0" smtClean="0"/>
                <a:t>α</a:t>
              </a:r>
              <a:r>
                <a:rPr lang="de-DE" sz="1200" i="1" dirty="0" smtClean="0"/>
                <a:t>-</a:t>
              </a:r>
              <a:r>
                <a:rPr lang="en-US" sz="1200" i="1" dirty="0" smtClean="0"/>
                <a:t>particles in air.</a:t>
              </a:r>
              <a:endParaRPr lang="en-US" sz="1200" i="1" dirty="0"/>
            </a:p>
          </p:txBody>
        </p:sp>
        <mc:AlternateContent xmlns:mc="http://schemas.openxmlformats.org/markup-compatibility/2006" xmlns:a14="http://schemas.microsoft.com/office/drawing/2010/main">
          <mc:Choice Requires="a14">
            <p:sp>
              <p:nvSpPr>
                <p:cNvPr id="13" name="Textfeld 12"/>
                <p:cNvSpPr txBox="1"/>
                <p:nvPr/>
              </p:nvSpPr>
              <p:spPr>
                <a:xfrm>
                  <a:off x="360000" y="5151961"/>
                  <a:ext cx="3830086" cy="4919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000" b="0" i="1" smtClean="0">
                                <a:latin typeface="Cambria Math"/>
                              </a:rPr>
                            </m:ctrlPr>
                          </m:sSubSupPr>
                          <m:e>
                            <m:r>
                              <a:rPr lang="de-DE" sz="1000" b="0" i="1" smtClean="0">
                                <a:latin typeface="Cambria Math"/>
                              </a:rPr>
                              <m:t>𝑅</m:t>
                            </m:r>
                          </m:e>
                          <m:sub>
                            <m:r>
                              <a:rPr lang="en-US" sz="1000" i="1" smtClean="0">
                                <a:latin typeface="Cambria Math"/>
                                <a:ea typeface="Cambria Math"/>
                              </a:rPr>
                              <m:t>𝛼</m:t>
                            </m:r>
                          </m:sub>
                          <m:sup>
                            <m:r>
                              <a:rPr lang="de-DE" sz="1000" b="0" i="1" smtClean="0">
                                <a:latin typeface="Cambria Math"/>
                              </a:rPr>
                              <m:t>𝑎𝑖𝑟</m:t>
                            </m:r>
                          </m:sup>
                        </m:sSubSup>
                        <m:d>
                          <m:dPr>
                            <m:begChr m:val="["/>
                            <m:endChr m:val="]"/>
                            <m:ctrlPr>
                              <a:rPr lang="en-US" sz="1000" i="1" smtClean="0">
                                <a:latin typeface="Cambria Math"/>
                              </a:rPr>
                            </m:ctrlPr>
                          </m:dPr>
                          <m:e>
                            <m:r>
                              <a:rPr lang="de-DE" sz="1000" b="0" i="1" smtClean="0">
                                <a:latin typeface="Cambria Math"/>
                              </a:rPr>
                              <m:t>𝑚𝑚</m:t>
                            </m:r>
                          </m:e>
                        </m:d>
                        <m:r>
                          <a:rPr lang="de-DE" sz="1000" b="0" i="1" smtClean="0">
                            <a:latin typeface="Cambria Math"/>
                          </a:rPr>
                          <m:t>=</m:t>
                        </m:r>
                        <m:d>
                          <m:dPr>
                            <m:begChr m:val="{"/>
                            <m:endChr m:val=""/>
                            <m:ctrlPr>
                              <a:rPr lang="de-DE" sz="1000" b="0" i="1" smtClean="0">
                                <a:latin typeface="Cambria Math"/>
                              </a:rPr>
                            </m:ctrlPr>
                          </m:dPr>
                          <m:e>
                            <m:m>
                              <m:mPr>
                                <m:mcs>
                                  <m:mc>
                                    <m:mcPr>
                                      <m:count m:val="1"/>
                                      <m:mcJc m:val="center"/>
                                    </m:mcPr>
                                  </m:mc>
                                </m:mcs>
                                <m:ctrlPr>
                                  <a:rPr lang="de-DE" sz="1000" b="0" i="1" smtClean="0">
                                    <a:latin typeface="Cambria Math"/>
                                  </a:rPr>
                                </m:ctrlPr>
                              </m:mPr>
                              <m:mr>
                                <m:e>
                                  <m:sSup>
                                    <m:sSupPr>
                                      <m:ctrlPr>
                                        <a:rPr lang="de-DE" sz="1000" b="0" i="1" smtClean="0">
                                          <a:latin typeface="Cambria Math"/>
                                        </a:rPr>
                                      </m:ctrlPr>
                                    </m:sSupPr>
                                    <m:e>
                                      <m:r>
                                        <a:rPr lang="de-DE" sz="1000" b="0" i="1" smtClean="0">
                                          <a:latin typeface="Cambria Math"/>
                                        </a:rPr>
                                        <m:t>𝑒</m:t>
                                      </m:r>
                                    </m:e>
                                    <m:sup>
                                      <m:r>
                                        <a:rPr lang="de-DE" sz="1000" b="0" i="1" smtClean="0">
                                          <a:latin typeface="Cambria Math"/>
                                        </a:rPr>
                                        <m:t>1.61</m:t>
                                      </m:r>
                                      <m:rad>
                                        <m:radPr>
                                          <m:degHide m:val="on"/>
                                          <m:ctrlPr>
                                            <a:rPr lang="de-DE" sz="1000" b="0" i="1" smtClean="0">
                                              <a:latin typeface="Cambria Math"/>
                                            </a:rPr>
                                          </m:ctrlPr>
                                        </m:radPr>
                                        <m:deg/>
                                        <m:e>
                                          <m:sSub>
                                            <m:sSubPr>
                                              <m:ctrlPr>
                                                <a:rPr lang="de-DE" sz="1000" b="0" i="1" smtClean="0">
                                                  <a:latin typeface="Cambria Math"/>
                                                </a:rPr>
                                              </m:ctrlPr>
                                            </m:sSubPr>
                                            <m:e>
                                              <m:r>
                                                <a:rPr lang="de-DE" sz="1000" b="0" i="1" smtClean="0">
                                                  <a:latin typeface="Cambria Math"/>
                                                </a:rPr>
                                                <m:t>𝐸</m:t>
                                              </m:r>
                                            </m:e>
                                            <m:sub>
                                              <m:r>
                                                <a:rPr lang="de-DE" sz="1000" b="0" i="1" smtClean="0">
                                                  <a:latin typeface="Cambria Math"/>
                                                  <a:ea typeface="Cambria Math"/>
                                                </a:rPr>
                                                <m:t>𝛼</m:t>
                                              </m:r>
                                            </m:sub>
                                          </m:sSub>
                                        </m:e>
                                      </m:rad>
                                    </m:sup>
                                  </m:sSup>
                                  <m:r>
                                    <m:rPr>
                                      <m:brk m:alnAt="7"/>
                                    </m:rPr>
                                    <a:rPr lang="de-DE" sz="1000" b="0" i="1" smtClean="0">
                                      <a:latin typeface="Cambria Math"/>
                                    </a:rPr>
                                    <m:t> </m:t>
                                  </m:r>
                                  <m:r>
                                    <a:rPr lang="de-DE" sz="1000" b="0" i="1" smtClean="0">
                                      <a:latin typeface="Cambria Math"/>
                                    </a:rPr>
                                    <m:t>                                                 </m:t>
                                  </m:r>
                                  <m:r>
                                    <a:rPr lang="de-DE" sz="1000" b="0" i="1" smtClean="0">
                                      <a:latin typeface="Cambria Math"/>
                                    </a:rPr>
                                    <m:t>𝑓𝑜𝑟</m:t>
                                  </m:r>
                                  <m:r>
                                    <a:rPr lang="de-DE" sz="1000" b="0" i="1" smtClean="0">
                                      <a:latin typeface="Cambria Math"/>
                                    </a:rPr>
                                    <m:t> </m:t>
                                  </m:r>
                                  <m:sSub>
                                    <m:sSubPr>
                                      <m:ctrlPr>
                                        <a:rPr lang="de-DE" sz="1000" b="0" i="1" smtClean="0">
                                          <a:latin typeface="Cambria Math"/>
                                        </a:rPr>
                                      </m:ctrlPr>
                                    </m:sSubPr>
                                    <m:e>
                                      <m:r>
                                        <a:rPr lang="de-DE" sz="1000" b="0" i="1" smtClean="0">
                                          <a:latin typeface="Cambria Math"/>
                                        </a:rPr>
                                        <m:t>𝐸</m:t>
                                      </m:r>
                                    </m:e>
                                    <m:sub>
                                      <m:r>
                                        <a:rPr lang="de-DE" sz="1000" b="0" i="1" smtClean="0">
                                          <a:latin typeface="Cambria Math"/>
                                          <a:ea typeface="Cambria Math"/>
                                        </a:rPr>
                                        <m:t>𝛼</m:t>
                                      </m:r>
                                    </m:sub>
                                  </m:sSub>
                                  <m:r>
                                    <m:rPr>
                                      <m:brk m:alnAt="7"/>
                                    </m:rPr>
                                    <a:rPr lang="de-DE" sz="1000" b="0" i="1" smtClean="0">
                                      <a:latin typeface="Cambria Math"/>
                                      <a:ea typeface="Cambria Math"/>
                                    </a:rPr>
                                    <m:t>&lt;</m:t>
                                  </m:r>
                                  <m:r>
                                    <a:rPr lang="de-DE" sz="1000" b="0" i="1" smtClean="0">
                                      <a:latin typeface="Cambria Math"/>
                                      <a:ea typeface="Cambria Math"/>
                                    </a:rPr>
                                    <m:t>4</m:t>
                                  </m:r>
                                  <m:r>
                                    <a:rPr lang="de-DE" sz="1000" b="0" i="1" smtClean="0">
                                      <a:latin typeface="Cambria Math"/>
                                      <a:ea typeface="Cambria Math"/>
                                    </a:rPr>
                                    <m:t>𝑀𝑒𝑉</m:t>
                                  </m:r>
                                </m:e>
                              </m:mr>
                              <m:mr>
                                <m:e>
                                  <m:d>
                                    <m:dPr>
                                      <m:ctrlPr>
                                        <a:rPr lang="de-DE" sz="1000" b="0" i="1" smtClean="0">
                                          <a:latin typeface="Cambria Math"/>
                                        </a:rPr>
                                      </m:ctrlPr>
                                    </m:dPr>
                                    <m:e>
                                      <m:r>
                                        <a:rPr lang="de-DE" sz="1000" b="0" i="1" smtClean="0">
                                          <a:latin typeface="Cambria Math"/>
                                        </a:rPr>
                                        <m:t>0.05</m:t>
                                      </m:r>
                                      <m:sSub>
                                        <m:sSubPr>
                                          <m:ctrlPr>
                                            <a:rPr lang="de-DE" sz="1000" b="0" i="1" smtClean="0">
                                              <a:latin typeface="Cambria Math"/>
                                            </a:rPr>
                                          </m:ctrlPr>
                                        </m:sSubPr>
                                        <m:e>
                                          <m:r>
                                            <a:rPr lang="de-DE" sz="1000" b="0" i="1" smtClean="0">
                                              <a:latin typeface="Cambria Math"/>
                                            </a:rPr>
                                            <m:t>𝐸</m:t>
                                          </m:r>
                                        </m:e>
                                        <m:sub>
                                          <m:r>
                                            <a:rPr lang="de-DE" sz="1000" b="0" i="1" smtClean="0">
                                              <a:latin typeface="Cambria Math"/>
                                              <a:ea typeface="Cambria Math"/>
                                            </a:rPr>
                                            <m:t>𝛼</m:t>
                                          </m:r>
                                        </m:sub>
                                      </m:sSub>
                                      <m:r>
                                        <a:rPr lang="de-DE" sz="1000" b="0" i="1" smtClean="0">
                                          <a:latin typeface="Cambria Math"/>
                                        </a:rPr>
                                        <m:t>+2.85</m:t>
                                      </m:r>
                                    </m:e>
                                  </m:d>
                                  <m:sSubSup>
                                    <m:sSubSupPr>
                                      <m:ctrlPr>
                                        <a:rPr lang="de-DE" sz="1000" b="0" i="1" smtClean="0">
                                          <a:latin typeface="Cambria Math"/>
                                        </a:rPr>
                                      </m:ctrlPr>
                                    </m:sSubSupPr>
                                    <m:e>
                                      <m:r>
                                        <a:rPr lang="de-DE" sz="1000" b="0" i="1" smtClean="0">
                                          <a:latin typeface="Cambria Math"/>
                                        </a:rPr>
                                        <m:t>𝐸</m:t>
                                      </m:r>
                                    </m:e>
                                    <m:sub>
                                      <m:r>
                                        <a:rPr lang="de-DE" sz="1000" i="1">
                                          <a:latin typeface="Cambria Math"/>
                                          <a:ea typeface="Cambria Math"/>
                                        </a:rPr>
                                        <m:t>𝛼</m:t>
                                      </m:r>
                                    </m:sub>
                                    <m:sup>
                                      <m:f>
                                        <m:fPr>
                                          <m:type m:val="lin"/>
                                          <m:ctrlPr>
                                            <a:rPr lang="de-DE" sz="1000" b="0" i="1" smtClean="0">
                                              <a:latin typeface="Cambria Math"/>
                                            </a:rPr>
                                          </m:ctrlPr>
                                        </m:fPr>
                                        <m:num>
                                          <m:r>
                                            <a:rPr lang="de-DE" sz="1000" b="0" i="1" smtClean="0">
                                              <a:latin typeface="Cambria Math"/>
                                            </a:rPr>
                                            <m:t>3</m:t>
                                          </m:r>
                                        </m:num>
                                        <m:den>
                                          <m:r>
                                            <a:rPr lang="de-DE" sz="1000" b="0" i="1" smtClean="0">
                                              <a:latin typeface="Cambria Math"/>
                                            </a:rPr>
                                            <m:t>2</m:t>
                                          </m:r>
                                        </m:den>
                                      </m:f>
                                    </m:sup>
                                  </m:sSubSup>
                                  <m:r>
                                    <a:rPr lang="de-DE" sz="1000" b="0" i="1" smtClean="0">
                                      <a:latin typeface="Cambria Math"/>
                                    </a:rPr>
                                    <m:t>          </m:t>
                                  </m:r>
                                  <m:r>
                                    <a:rPr lang="de-DE" sz="1000" b="0" i="1" smtClean="0">
                                      <a:latin typeface="Cambria Math"/>
                                    </a:rPr>
                                    <m:t>𝑓𝑜𝑟</m:t>
                                  </m:r>
                                  <m:r>
                                    <a:rPr lang="de-DE" sz="1000" b="0" i="1" smtClean="0">
                                      <a:latin typeface="Cambria Math"/>
                                    </a:rPr>
                                    <m:t> 4</m:t>
                                  </m:r>
                                  <m:r>
                                    <a:rPr lang="de-DE" sz="1000" b="0" i="1" smtClean="0">
                                      <a:latin typeface="Cambria Math"/>
                                    </a:rPr>
                                    <m:t>𝑀𝑒𝑉</m:t>
                                  </m:r>
                                  <m:r>
                                    <a:rPr lang="de-DE" sz="1000" b="0" i="1" smtClean="0">
                                      <a:latin typeface="Cambria Math"/>
                                      <a:ea typeface="Cambria Math"/>
                                    </a:rPr>
                                    <m:t>≤</m:t>
                                  </m:r>
                                  <m:sSub>
                                    <m:sSubPr>
                                      <m:ctrlPr>
                                        <a:rPr lang="de-DE" sz="1000" b="0" i="1" smtClean="0">
                                          <a:latin typeface="Cambria Math"/>
                                          <a:ea typeface="Cambria Math"/>
                                        </a:rPr>
                                      </m:ctrlPr>
                                    </m:sSubPr>
                                    <m:e>
                                      <m:r>
                                        <a:rPr lang="de-DE" sz="1000" b="0" i="1" smtClean="0">
                                          <a:latin typeface="Cambria Math"/>
                                          <a:ea typeface="Cambria Math"/>
                                        </a:rPr>
                                        <m:t>𝐸</m:t>
                                      </m:r>
                                    </m:e>
                                    <m:sub>
                                      <m:r>
                                        <a:rPr lang="de-DE" sz="1000" b="0" i="1" smtClean="0">
                                          <a:latin typeface="Cambria Math"/>
                                          <a:ea typeface="Cambria Math"/>
                                        </a:rPr>
                                        <m:t>𝛼</m:t>
                                      </m:r>
                                    </m:sub>
                                  </m:sSub>
                                  <m:r>
                                    <a:rPr lang="de-DE" sz="1000" b="0" i="1" smtClean="0">
                                      <a:latin typeface="Cambria Math"/>
                                      <a:ea typeface="Cambria Math"/>
                                    </a:rPr>
                                    <m:t>≤15</m:t>
                                  </m:r>
                                  <m:r>
                                    <a:rPr lang="de-DE" sz="1000" b="0" i="1" smtClean="0">
                                      <a:latin typeface="Cambria Math"/>
                                      <a:ea typeface="Cambria Math"/>
                                    </a:rPr>
                                    <m:t>𝑀𝑒𝑉</m:t>
                                  </m:r>
                                </m:e>
                              </m:mr>
                            </m:m>
                          </m:e>
                        </m:d>
                      </m:oMath>
                    </m:oMathPara>
                  </a14:m>
                  <a:endParaRPr lang="en-US" sz="1000" dirty="0"/>
                </a:p>
              </p:txBody>
            </p:sp>
          </mc:Choice>
          <mc:Fallback xmlns="">
            <p:sp>
              <p:nvSpPr>
                <p:cNvPr id="13" name="Textfeld 12"/>
                <p:cNvSpPr txBox="1">
                  <a:spLocks noRot="1" noChangeAspect="1" noMove="1" noResize="1" noEditPoints="1" noAdjustHandles="1" noChangeArrowheads="1" noChangeShapeType="1" noTextEdit="1"/>
                </p:cNvSpPr>
                <p:nvPr/>
              </p:nvSpPr>
              <p:spPr>
                <a:xfrm>
                  <a:off x="360000" y="5151961"/>
                  <a:ext cx="3830086" cy="491994"/>
                </a:xfrm>
                <a:prstGeom prst="rect">
                  <a:avLst/>
                </a:prstGeom>
                <a:blipFill rotWithShape="1">
                  <a:blip r:embed="rId7"/>
                  <a:stretch>
                    <a:fillRect t="-179012" b="-2580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feld 13"/>
                <p:cNvSpPr txBox="1"/>
                <p:nvPr/>
              </p:nvSpPr>
              <p:spPr>
                <a:xfrm>
                  <a:off x="360000" y="5652000"/>
                  <a:ext cx="3485634" cy="3977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000" b="0" i="1" smtClean="0">
                                <a:latin typeface="Cambria Math"/>
                              </a:rPr>
                            </m:ctrlPr>
                          </m:sSubSupPr>
                          <m:e>
                            <m:r>
                              <a:rPr lang="de-DE" sz="1000" b="0" i="1" smtClean="0">
                                <a:latin typeface="Cambria Math"/>
                              </a:rPr>
                              <m:t>𝑅</m:t>
                            </m:r>
                          </m:e>
                          <m:sub>
                            <m:r>
                              <a:rPr lang="en-US" sz="1000" i="1" smtClean="0">
                                <a:latin typeface="Cambria Math"/>
                                <a:ea typeface="Cambria Math"/>
                              </a:rPr>
                              <m:t>𝛼</m:t>
                            </m:r>
                          </m:sub>
                          <m:sup>
                            <m:r>
                              <a:rPr lang="de-DE" sz="1000" b="0" i="1" smtClean="0">
                                <a:latin typeface="Cambria Math"/>
                              </a:rPr>
                              <m:t>𝑎𝑖𝑟</m:t>
                            </m:r>
                          </m:sup>
                        </m:sSubSup>
                        <m:d>
                          <m:dPr>
                            <m:begChr m:val="["/>
                            <m:endChr m:val="]"/>
                            <m:ctrlPr>
                              <a:rPr lang="en-US" sz="1000" i="1" smtClean="0">
                                <a:latin typeface="Cambria Math"/>
                              </a:rPr>
                            </m:ctrlPr>
                          </m:dPr>
                          <m:e>
                            <m:r>
                              <a:rPr lang="de-DE" sz="1000" b="0" i="1" smtClean="0">
                                <a:latin typeface="Cambria Math"/>
                              </a:rPr>
                              <m:t>𝑐𝑚</m:t>
                            </m:r>
                          </m:e>
                        </m:d>
                        <m:r>
                          <a:rPr lang="de-DE" sz="1000" b="0" i="1" smtClean="0">
                            <a:latin typeface="Cambria Math"/>
                          </a:rPr>
                          <m:t>=</m:t>
                        </m:r>
                        <m:d>
                          <m:dPr>
                            <m:begChr m:val="{"/>
                            <m:endChr m:val=""/>
                            <m:ctrlPr>
                              <a:rPr lang="de-DE" sz="1000" b="0" i="1" smtClean="0">
                                <a:latin typeface="Cambria Math"/>
                              </a:rPr>
                            </m:ctrlPr>
                          </m:dPr>
                          <m:e>
                            <m:m>
                              <m:mPr>
                                <m:mcs>
                                  <m:mc>
                                    <m:mcPr>
                                      <m:count m:val="1"/>
                                      <m:mcJc m:val="center"/>
                                    </m:mcPr>
                                  </m:mc>
                                </m:mcs>
                                <m:ctrlPr>
                                  <a:rPr lang="de-DE" sz="1000" b="0" i="1" smtClean="0">
                                    <a:latin typeface="Cambria Math"/>
                                  </a:rPr>
                                </m:ctrlPr>
                              </m:mPr>
                              <m:mr>
                                <m:e>
                                  <m:r>
                                    <m:rPr>
                                      <m:brk m:alnAt="7"/>
                                    </m:rPr>
                                    <a:rPr lang="de-DE" sz="1000" b="0" i="1" smtClean="0">
                                      <a:latin typeface="Cambria Math"/>
                                    </a:rPr>
                                    <m:t>0</m:t>
                                  </m:r>
                                  <m:r>
                                    <a:rPr lang="de-DE" sz="1000" b="0" i="1" smtClean="0">
                                      <a:latin typeface="Cambria Math"/>
                                    </a:rPr>
                                    <m:t>.56</m:t>
                                  </m:r>
                                  <m:sSub>
                                    <m:sSubPr>
                                      <m:ctrlPr>
                                        <a:rPr lang="de-DE" sz="1000" b="0" i="1" smtClean="0">
                                          <a:latin typeface="Cambria Math"/>
                                        </a:rPr>
                                      </m:ctrlPr>
                                    </m:sSubPr>
                                    <m:e>
                                      <m:r>
                                        <a:rPr lang="de-DE" sz="1000" b="0" i="1" smtClean="0">
                                          <a:latin typeface="Cambria Math"/>
                                        </a:rPr>
                                        <m:t>𝐸</m:t>
                                      </m:r>
                                    </m:e>
                                    <m:sub>
                                      <m:r>
                                        <a:rPr lang="de-DE" sz="1000" b="0" i="1" smtClean="0">
                                          <a:latin typeface="Cambria Math"/>
                                          <a:ea typeface="Cambria Math"/>
                                        </a:rPr>
                                        <m:t>𝛼</m:t>
                                      </m:r>
                                    </m:sub>
                                  </m:sSub>
                                  <m:r>
                                    <m:rPr>
                                      <m:brk m:alnAt="7"/>
                                    </m:rPr>
                                    <a:rPr lang="de-DE" sz="1000" b="0" i="1" smtClean="0">
                                      <a:latin typeface="Cambria Math"/>
                                    </a:rPr>
                                    <m:t> </m:t>
                                  </m:r>
                                  <m:r>
                                    <a:rPr lang="de-DE" sz="1000" b="0" i="1" smtClean="0">
                                      <a:latin typeface="Cambria Math"/>
                                    </a:rPr>
                                    <m:t>                                       </m:t>
                                  </m:r>
                                  <m:r>
                                    <a:rPr lang="de-DE" sz="1000" b="0" i="1" smtClean="0">
                                      <a:latin typeface="Cambria Math"/>
                                    </a:rPr>
                                    <m:t>𝑓𝑜𝑟</m:t>
                                  </m:r>
                                  <m:r>
                                    <a:rPr lang="de-DE" sz="1000" b="0" i="1" smtClean="0">
                                      <a:latin typeface="Cambria Math"/>
                                    </a:rPr>
                                    <m:t> </m:t>
                                  </m:r>
                                  <m:sSub>
                                    <m:sSubPr>
                                      <m:ctrlPr>
                                        <a:rPr lang="de-DE" sz="1000" b="0" i="1" smtClean="0">
                                          <a:latin typeface="Cambria Math"/>
                                        </a:rPr>
                                      </m:ctrlPr>
                                    </m:sSubPr>
                                    <m:e>
                                      <m:r>
                                        <a:rPr lang="de-DE" sz="1000" b="0" i="1" smtClean="0">
                                          <a:latin typeface="Cambria Math"/>
                                        </a:rPr>
                                        <m:t>𝐸</m:t>
                                      </m:r>
                                    </m:e>
                                    <m:sub>
                                      <m:r>
                                        <a:rPr lang="de-DE" sz="1000" b="0" i="1" smtClean="0">
                                          <a:latin typeface="Cambria Math"/>
                                          <a:ea typeface="Cambria Math"/>
                                        </a:rPr>
                                        <m:t>𝛼</m:t>
                                      </m:r>
                                    </m:sub>
                                  </m:sSub>
                                  <m:r>
                                    <m:rPr>
                                      <m:brk m:alnAt="7"/>
                                    </m:rPr>
                                    <a:rPr lang="de-DE" sz="1000" b="0" i="1" smtClean="0">
                                      <a:latin typeface="Cambria Math"/>
                                      <a:ea typeface="Cambria Math"/>
                                    </a:rPr>
                                    <m:t>&lt;</m:t>
                                  </m:r>
                                  <m:r>
                                    <a:rPr lang="de-DE" sz="1000" b="0" i="1" smtClean="0">
                                      <a:latin typeface="Cambria Math"/>
                                      <a:ea typeface="Cambria Math"/>
                                    </a:rPr>
                                    <m:t>4</m:t>
                                  </m:r>
                                  <m:r>
                                    <a:rPr lang="de-DE" sz="1000" b="0" i="1" smtClean="0">
                                      <a:latin typeface="Cambria Math"/>
                                      <a:ea typeface="Cambria Math"/>
                                    </a:rPr>
                                    <m:t>𝑀𝑒𝑉</m:t>
                                  </m:r>
                                </m:e>
                              </m:mr>
                              <m:mr>
                                <m:e>
                                  <m:r>
                                    <a:rPr lang="de-DE" sz="1000" b="0" i="1" smtClean="0">
                                      <a:latin typeface="Cambria Math"/>
                                    </a:rPr>
                                    <m:t>1.24</m:t>
                                  </m:r>
                                  <m:sSub>
                                    <m:sSubPr>
                                      <m:ctrlPr>
                                        <a:rPr lang="de-DE" sz="1000" b="0" i="1" smtClean="0">
                                          <a:latin typeface="Cambria Math"/>
                                        </a:rPr>
                                      </m:ctrlPr>
                                    </m:sSubPr>
                                    <m:e>
                                      <m:r>
                                        <a:rPr lang="de-DE" sz="1000" b="0" i="1" smtClean="0">
                                          <a:latin typeface="Cambria Math"/>
                                        </a:rPr>
                                        <m:t>𝐸</m:t>
                                      </m:r>
                                    </m:e>
                                    <m:sub>
                                      <m:r>
                                        <a:rPr lang="de-DE" sz="1000" b="0" i="1" smtClean="0">
                                          <a:latin typeface="Cambria Math"/>
                                          <a:ea typeface="Cambria Math"/>
                                        </a:rPr>
                                        <m:t>𝛼</m:t>
                                      </m:r>
                                    </m:sub>
                                  </m:sSub>
                                  <m:r>
                                    <a:rPr lang="de-DE" sz="1000" b="0" i="1" smtClean="0">
                                      <a:latin typeface="Cambria Math"/>
                                    </a:rPr>
                                    <m:t>−2.62          </m:t>
                                  </m:r>
                                  <m:r>
                                    <a:rPr lang="de-DE" sz="1000" b="0" i="1" smtClean="0">
                                      <a:latin typeface="Cambria Math"/>
                                    </a:rPr>
                                    <m:t>𝑓𝑜𝑟</m:t>
                                  </m:r>
                                  <m:r>
                                    <a:rPr lang="de-DE" sz="1000" b="0" i="1" smtClean="0">
                                      <a:latin typeface="Cambria Math"/>
                                    </a:rPr>
                                    <m:t> 4</m:t>
                                  </m:r>
                                  <m:r>
                                    <a:rPr lang="de-DE" sz="1000" b="0" i="1" smtClean="0">
                                      <a:latin typeface="Cambria Math"/>
                                    </a:rPr>
                                    <m:t>𝑀𝑒𝑉</m:t>
                                  </m:r>
                                  <m:r>
                                    <a:rPr lang="de-DE" sz="1000" b="0" i="1" smtClean="0">
                                      <a:latin typeface="Cambria Math"/>
                                      <a:ea typeface="Cambria Math"/>
                                    </a:rPr>
                                    <m:t>≤</m:t>
                                  </m:r>
                                  <m:sSub>
                                    <m:sSubPr>
                                      <m:ctrlPr>
                                        <a:rPr lang="de-DE" sz="1000" b="0" i="1" smtClean="0">
                                          <a:latin typeface="Cambria Math"/>
                                          <a:ea typeface="Cambria Math"/>
                                        </a:rPr>
                                      </m:ctrlPr>
                                    </m:sSubPr>
                                    <m:e>
                                      <m:r>
                                        <a:rPr lang="de-DE" sz="1000" b="0" i="1" smtClean="0">
                                          <a:latin typeface="Cambria Math"/>
                                          <a:ea typeface="Cambria Math"/>
                                        </a:rPr>
                                        <m:t>𝐸</m:t>
                                      </m:r>
                                    </m:e>
                                    <m:sub>
                                      <m:r>
                                        <a:rPr lang="de-DE" sz="1000" b="0" i="1" smtClean="0">
                                          <a:latin typeface="Cambria Math"/>
                                          <a:ea typeface="Cambria Math"/>
                                        </a:rPr>
                                        <m:t>𝛼</m:t>
                                      </m:r>
                                    </m:sub>
                                  </m:sSub>
                                  <m:r>
                                    <a:rPr lang="de-DE" sz="1000" b="0" i="1" smtClean="0">
                                      <a:latin typeface="Cambria Math"/>
                                      <a:ea typeface="Cambria Math"/>
                                    </a:rPr>
                                    <m:t>&lt;8</m:t>
                                  </m:r>
                                  <m:r>
                                    <a:rPr lang="de-DE" sz="1000" b="0" i="1" smtClean="0">
                                      <a:latin typeface="Cambria Math"/>
                                      <a:ea typeface="Cambria Math"/>
                                    </a:rPr>
                                    <m:t>𝑀𝑒𝑉</m:t>
                                  </m:r>
                                </m:e>
                              </m:mr>
                            </m:m>
                          </m:e>
                        </m:d>
                      </m:oMath>
                    </m:oMathPara>
                  </a14:m>
                  <a:endParaRPr lang="en-US" sz="1000" dirty="0"/>
                </a:p>
              </p:txBody>
            </p:sp>
          </mc:Choice>
          <mc:Fallback xmlns="">
            <p:sp>
              <p:nvSpPr>
                <p:cNvPr id="14" name="Textfeld 13"/>
                <p:cNvSpPr txBox="1">
                  <a:spLocks noRot="1" noChangeAspect="1" noMove="1" noResize="1" noEditPoints="1" noAdjustHandles="1" noChangeArrowheads="1" noChangeShapeType="1" noTextEdit="1"/>
                </p:cNvSpPr>
                <p:nvPr/>
              </p:nvSpPr>
              <p:spPr>
                <a:xfrm>
                  <a:off x="360000" y="5652000"/>
                  <a:ext cx="3485634" cy="397738"/>
                </a:xfrm>
                <a:prstGeom prst="rect">
                  <a:avLst/>
                </a:prstGeom>
                <a:blipFill rotWithShape="1">
                  <a:blip r:embed="rId8"/>
                  <a:stretch>
                    <a:fillRect t="-144615" b="-20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feld 14"/>
                <p:cNvSpPr txBox="1"/>
                <p:nvPr/>
              </p:nvSpPr>
              <p:spPr>
                <a:xfrm>
                  <a:off x="360000" y="6120000"/>
                  <a:ext cx="4052584" cy="428259"/>
                </a:xfrm>
                <a:prstGeom prst="rect">
                  <a:avLst/>
                </a:prstGeom>
                <a:noFill/>
              </p:spPr>
              <p:txBody>
                <a:bodyPr wrap="none" rtlCol="0">
                  <a:spAutoFit/>
                </a:bodyPr>
                <a:lstStyle/>
                <a:p>
                  <a:r>
                    <a:rPr lang="en-US" sz="1200" dirty="0" smtClean="0"/>
                    <a:t>Scaling the range of other materials </a:t>
                  </a:r>
                  <a14:m>
                    <m:oMath xmlns:m="http://schemas.openxmlformats.org/officeDocument/2006/math">
                      <m:sSubSup>
                        <m:sSubSupPr>
                          <m:ctrlPr>
                            <a:rPr lang="en-US" sz="1200" b="0" i="1" smtClean="0">
                              <a:latin typeface="Cambria Math"/>
                            </a:rPr>
                          </m:ctrlPr>
                        </m:sSubSupPr>
                        <m:e>
                          <m:r>
                            <a:rPr lang="de-DE" sz="1200" b="0" i="1" smtClean="0">
                              <a:latin typeface="Cambria Math"/>
                            </a:rPr>
                            <m:t>𝑅</m:t>
                          </m:r>
                        </m:e>
                        <m:sub>
                          <m:r>
                            <a:rPr lang="en-US" sz="1200" i="1" smtClean="0">
                              <a:latin typeface="Cambria Math"/>
                              <a:ea typeface="Cambria Math"/>
                            </a:rPr>
                            <m:t>𝛼</m:t>
                          </m:r>
                        </m:sub>
                        <m:sup>
                          <m:r>
                            <a:rPr lang="de-DE" sz="1200" b="0" i="1" smtClean="0">
                              <a:latin typeface="Cambria Math"/>
                            </a:rPr>
                            <m:t>𝑥</m:t>
                          </m:r>
                        </m:sup>
                      </m:sSubSup>
                      <m:r>
                        <a:rPr lang="de-DE" sz="1200" b="0" i="1" smtClean="0">
                          <a:latin typeface="Cambria Math"/>
                        </a:rPr>
                        <m:t>=3.37</m:t>
                      </m:r>
                      <m:r>
                        <a:rPr lang="de-DE" sz="1200" b="0" i="1" smtClean="0">
                          <a:latin typeface="Cambria Math"/>
                          <a:ea typeface="Cambria Math"/>
                        </a:rPr>
                        <m:t>∙</m:t>
                      </m:r>
                      <m:sSup>
                        <m:sSupPr>
                          <m:ctrlPr>
                            <a:rPr lang="de-DE" sz="1200" b="0" i="1" smtClean="0">
                              <a:latin typeface="Cambria Math"/>
                              <a:ea typeface="Cambria Math"/>
                            </a:rPr>
                          </m:ctrlPr>
                        </m:sSupPr>
                        <m:e>
                          <m:r>
                            <a:rPr lang="de-DE" sz="1200" b="0" i="1" smtClean="0">
                              <a:latin typeface="Cambria Math"/>
                              <a:ea typeface="Cambria Math"/>
                            </a:rPr>
                            <m:t>10</m:t>
                          </m:r>
                        </m:e>
                        <m:sup>
                          <m:r>
                            <a:rPr lang="de-DE" sz="1200" b="0" i="1" smtClean="0">
                              <a:latin typeface="Cambria Math"/>
                              <a:ea typeface="Cambria Math"/>
                            </a:rPr>
                            <m:t>−4</m:t>
                          </m:r>
                        </m:sup>
                      </m:sSup>
                      <m:sSubSup>
                        <m:sSubSupPr>
                          <m:ctrlPr>
                            <a:rPr lang="de-DE" sz="1200" b="0" i="1" smtClean="0">
                              <a:latin typeface="Cambria Math"/>
                              <a:ea typeface="Cambria Math"/>
                            </a:rPr>
                          </m:ctrlPr>
                        </m:sSubSupPr>
                        <m:e>
                          <m:r>
                            <a:rPr lang="de-DE" sz="1200" b="0" i="1" smtClean="0">
                              <a:latin typeface="Cambria Math"/>
                              <a:ea typeface="Cambria Math"/>
                            </a:rPr>
                            <m:t>𝑅</m:t>
                          </m:r>
                        </m:e>
                        <m:sub>
                          <m:r>
                            <a:rPr lang="de-DE" sz="1200" b="0" i="1" smtClean="0">
                              <a:latin typeface="Cambria Math"/>
                              <a:ea typeface="Cambria Math"/>
                            </a:rPr>
                            <m:t>𝛼</m:t>
                          </m:r>
                        </m:sub>
                        <m:sup>
                          <m:r>
                            <a:rPr lang="de-DE" sz="1200" b="0" i="1" smtClean="0">
                              <a:latin typeface="Cambria Math"/>
                              <a:ea typeface="Cambria Math"/>
                            </a:rPr>
                            <m:t>𝑎𝑖𝑟</m:t>
                          </m:r>
                        </m:sup>
                      </m:sSubSup>
                      <m:f>
                        <m:fPr>
                          <m:ctrlPr>
                            <a:rPr lang="de-DE" sz="1200" b="0" i="1" smtClean="0">
                              <a:latin typeface="Cambria Math"/>
                              <a:ea typeface="Cambria Math"/>
                            </a:rPr>
                          </m:ctrlPr>
                        </m:fPr>
                        <m:num>
                          <m:rad>
                            <m:radPr>
                              <m:degHide m:val="on"/>
                              <m:ctrlPr>
                                <a:rPr lang="de-DE" sz="1200" b="0" i="1" smtClean="0">
                                  <a:latin typeface="Cambria Math"/>
                                  <a:ea typeface="Cambria Math"/>
                                </a:rPr>
                              </m:ctrlPr>
                            </m:radPr>
                            <m:deg/>
                            <m:e>
                              <m:sSub>
                                <m:sSubPr>
                                  <m:ctrlPr>
                                    <a:rPr lang="de-DE" sz="1200" b="0" i="1" smtClean="0">
                                      <a:latin typeface="Cambria Math"/>
                                      <a:ea typeface="Cambria Math"/>
                                    </a:rPr>
                                  </m:ctrlPr>
                                </m:sSubPr>
                                <m:e>
                                  <m:r>
                                    <a:rPr lang="de-DE" sz="1200" b="0" i="1" smtClean="0">
                                      <a:latin typeface="Cambria Math"/>
                                      <a:ea typeface="Cambria Math"/>
                                    </a:rPr>
                                    <m:t>𝐴</m:t>
                                  </m:r>
                                </m:e>
                                <m:sub>
                                  <m:r>
                                    <a:rPr lang="de-DE" sz="1200" b="0" i="1" smtClean="0">
                                      <a:latin typeface="Cambria Math"/>
                                      <a:ea typeface="Cambria Math"/>
                                    </a:rPr>
                                    <m:t>𝑥</m:t>
                                  </m:r>
                                </m:sub>
                              </m:sSub>
                            </m:e>
                          </m:rad>
                        </m:num>
                        <m:den>
                          <m:sSub>
                            <m:sSubPr>
                              <m:ctrlPr>
                                <a:rPr lang="de-DE" sz="1200" b="0" i="1" smtClean="0">
                                  <a:latin typeface="Cambria Math"/>
                                  <a:ea typeface="Cambria Math"/>
                                </a:rPr>
                              </m:ctrlPr>
                            </m:sSubPr>
                            <m:e>
                              <m:r>
                                <a:rPr lang="de-DE" sz="1200" b="0" i="1" smtClean="0">
                                  <a:latin typeface="Cambria Math"/>
                                  <a:ea typeface="Cambria Math"/>
                                </a:rPr>
                                <m:t>𝜌</m:t>
                              </m:r>
                            </m:e>
                            <m:sub>
                              <m:r>
                                <a:rPr lang="de-DE" sz="1200" b="0" i="1" smtClean="0">
                                  <a:latin typeface="Cambria Math"/>
                                  <a:ea typeface="Cambria Math"/>
                                </a:rPr>
                                <m:t>𝑥</m:t>
                              </m:r>
                            </m:sub>
                          </m:sSub>
                        </m:den>
                      </m:f>
                    </m:oMath>
                  </a14:m>
                  <a:endParaRPr lang="en-US" sz="1200" dirty="0"/>
                </a:p>
              </p:txBody>
            </p:sp>
          </mc:Choice>
          <mc:Fallback xmlns="">
            <p:sp>
              <p:nvSpPr>
                <p:cNvPr id="15" name="Textfeld 14"/>
                <p:cNvSpPr txBox="1">
                  <a:spLocks noRot="1" noChangeAspect="1" noMove="1" noResize="1" noEditPoints="1" noAdjustHandles="1" noChangeArrowheads="1" noChangeShapeType="1" noTextEdit="1"/>
                </p:cNvSpPr>
                <p:nvPr/>
              </p:nvSpPr>
              <p:spPr>
                <a:xfrm>
                  <a:off x="360000" y="6120000"/>
                  <a:ext cx="4052584" cy="428259"/>
                </a:xfrm>
                <a:prstGeom prst="rect">
                  <a:avLst/>
                </a:prstGeom>
                <a:blipFill rotWithShape="1">
                  <a:blip r:embed="rId9"/>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82774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Interaction of charged particles in matter</a:t>
            </a:r>
            <a:endParaRPr lang="en-US" dirty="0"/>
          </a:p>
        </p:txBody>
      </p:sp>
      <p:sp>
        <p:nvSpPr>
          <p:cNvPr id="4" name="Text Box 10"/>
          <p:cNvSpPr txBox="1">
            <a:spLocks noChangeArrowheads="1"/>
          </p:cNvSpPr>
          <p:nvPr/>
        </p:nvSpPr>
        <p:spPr bwMode="auto">
          <a:xfrm>
            <a:off x="360000" y="900000"/>
            <a:ext cx="7569188" cy="156966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1600" b="1" dirty="0" smtClean="0">
                <a:solidFill>
                  <a:srgbClr val="0000CC"/>
                </a:solidFill>
                <a:latin typeface="Times New Roman" pitchFamily="18" charset="0"/>
              </a:rPr>
              <a:t>Bethe-Bloch formula </a:t>
            </a:r>
            <a:r>
              <a:rPr lang="en-US" altLang="de-DE" sz="1600" dirty="0" smtClean="0">
                <a:solidFill>
                  <a:srgbClr val="000000"/>
                </a:solidFill>
                <a:latin typeface="Times New Roman" pitchFamily="18" charset="0"/>
              </a:rPr>
              <a:t>describes the energy loss of heavy particles passing through matter</a:t>
            </a:r>
            <a:endParaRPr lang="en-US" altLang="de-DE" sz="1600" dirty="0">
              <a:solidFill>
                <a:srgbClr val="000000"/>
              </a:solidFill>
              <a:latin typeface="Times New Roman" pitchFamily="18" charset="0"/>
            </a:endParaRPr>
          </a:p>
          <a:p>
            <a:endParaRPr lang="en-US" altLang="de-DE" sz="1600" dirty="0">
              <a:solidFill>
                <a:srgbClr val="000000"/>
              </a:solidFill>
              <a:latin typeface="Times New Roman" pitchFamily="18" charset="0"/>
              <a:cs typeface="Times New Roman" pitchFamily="18" charset="0"/>
            </a:endParaRPr>
          </a:p>
          <a:p>
            <a:endParaRPr lang="en-US" altLang="de-DE" sz="1600" dirty="0">
              <a:solidFill>
                <a:srgbClr val="000000"/>
              </a:solidFill>
              <a:latin typeface="Times New Roman" pitchFamily="18" charset="0"/>
              <a:cs typeface="Times New Roman" pitchFamily="18" charset="0"/>
            </a:endParaRPr>
          </a:p>
          <a:p>
            <a:endParaRPr lang="en-US" altLang="de-DE" sz="1600" dirty="0">
              <a:solidFill>
                <a:srgbClr val="000000"/>
              </a:solidFill>
              <a:latin typeface="Times New Roman" pitchFamily="18" charset="0"/>
            </a:endParaRPr>
          </a:p>
          <a:p>
            <a:endParaRPr lang="en-US" altLang="de-DE" sz="1600" dirty="0">
              <a:solidFill>
                <a:srgbClr val="FF0000"/>
              </a:solidFill>
              <a:latin typeface="Times New Roman" pitchFamily="18" charset="0"/>
            </a:endParaRPr>
          </a:p>
          <a:p>
            <a:endParaRPr lang="en-US" altLang="de-DE" sz="1600" dirty="0">
              <a:solidFill>
                <a:srgbClr val="000000"/>
              </a:solidFill>
              <a:latin typeface="Times New Roman" pitchFamily="18" charset="0"/>
            </a:endParaRPr>
          </a:p>
        </p:txBody>
      </p:sp>
      <p:pic>
        <p:nvPicPr>
          <p:cNvPr id="6" name="Picture 14" descr="Beth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5229225"/>
            <a:ext cx="727075" cy="10445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5" descr="blo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450" y="5229225"/>
            <a:ext cx="1065213"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9" name="Textfeld 8"/>
              <p:cNvSpPr txBox="1"/>
              <p:nvPr/>
            </p:nvSpPr>
            <p:spPr>
              <a:xfrm>
                <a:off x="323528" y="1412776"/>
                <a:ext cx="6049477" cy="51097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0" smtClean="0">
                          <a:latin typeface="Cambria Math"/>
                        </a:rPr>
                        <m:t>−</m:t>
                      </m:r>
                      <m:f>
                        <m:fPr>
                          <m:ctrlPr>
                            <a:rPr lang="de-DE" sz="1200" b="0" i="1" smtClean="0">
                              <a:latin typeface="Cambria Math"/>
                            </a:rPr>
                          </m:ctrlPr>
                        </m:fPr>
                        <m:num>
                          <m:r>
                            <a:rPr lang="de-DE" sz="1200" b="0" i="1" smtClean="0">
                              <a:latin typeface="Cambria Math"/>
                            </a:rPr>
                            <m:t>𝑑𝐸</m:t>
                          </m:r>
                        </m:num>
                        <m:den>
                          <m:r>
                            <a:rPr lang="de-DE" sz="1200" b="0" i="1" smtClean="0">
                              <a:latin typeface="Cambria Math"/>
                            </a:rPr>
                            <m:t>𝑑𝑥</m:t>
                          </m:r>
                        </m:den>
                      </m:f>
                      <m:r>
                        <a:rPr lang="de-DE" sz="1200" b="0" i="1" smtClean="0">
                          <a:latin typeface="Cambria Math"/>
                        </a:rPr>
                        <m:t>=4</m:t>
                      </m:r>
                      <m:r>
                        <a:rPr lang="de-DE" sz="1200" b="0" i="1" smtClean="0">
                          <a:latin typeface="Cambria Math"/>
                          <a:ea typeface="Cambria Math"/>
                        </a:rPr>
                        <m:t>∙</m:t>
                      </m:r>
                      <m:r>
                        <a:rPr lang="de-DE" sz="1200" b="0" i="1" smtClean="0">
                          <a:latin typeface="Cambria Math"/>
                          <a:ea typeface="Cambria Math"/>
                        </a:rPr>
                        <m:t>𝜋</m:t>
                      </m:r>
                      <m:r>
                        <a:rPr lang="de-DE" sz="1200" b="0" i="1" smtClean="0">
                          <a:latin typeface="Cambria Math"/>
                          <a:ea typeface="Cambria Math"/>
                        </a:rPr>
                        <m:t>∙</m:t>
                      </m:r>
                      <m:sSup>
                        <m:sSupPr>
                          <m:ctrlPr>
                            <a:rPr lang="de-DE" sz="1200" b="0" i="1" smtClean="0">
                              <a:latin typeface="Cambria Math"/>
                              <a:ea typeface="Cambria Math"/>
                            </a:rPr>
                          </m:ctrlPr>
                        </m:sSupPr>
                        <m:e>
                          <m:sSub>
                            <m:sSubPr>
                              <m:ctrlPr>
                                <a:rPr lang="de-DE" sz="1200" b="0" i="1" smtClean="0">
                                  <a:latin typeface="Cambria Math"/>
                                  <a:ea typeface="Cambria Math"/>
                                </a:rPr>
                              </m:ctrlPr>
                            </m:sSubPr>
                            <m:e>
                              <m:r>
                                <a:rPr lang="de-DE" sz="1200" b="0" i="1" smtClean="0">
                                  <a:latin typeface="Cambria Math"/>
                                  <a:ea typeface="Cambria Math"/>
                                </a:rPr>
                                <m:t>𝑟</m:t>
                              </m:r>
                            </m:e>
                            <m:sub>
                              <m:r>
                                <a:rPr lang="de-DE" sz="1200" b="0" i="1" smtClean="0">
                                  <a:latin typeface="Cambria Math"/>
                                  <a:ea typeface="Cambria Math"/>
                                </a:rPr>
                                <m:t>𝑒</m:t>
                              </m:r>
                            </m:sub>
                          </m:sSub>
                        </m:e>
                        <m:sup>
                          <m:r>
                            <a:rPr lang="de-DE" sz="1200" b="0" i="1" smtClean="0">
                              <a:latin typeface="Cambria Math"/>
                              <a:ea typeface="Cambria Math"/>
                            </a:rPr>
                            <m:t>2</m:t>
                          </m:r>
                        </m:sup>
                      </m:sSup>
                      <m:r>
                        <a:rPr lang="de-DE" sz="1200" b="0" i="1" smtClean="0">
                          <a:latin typeface="Cambria Math"/>
                          <a:ea typeface="Cambria Math"/>
                        </a:rPr>
                        <m:t>∙</m:t>
                      </m:r>
                      <m:sSub>
                        <m:sSubPr>
                          <m:ctrlPr>
                            <a:rPr lang="de-DE" sz="1200" b="0" i="1" smtClean="0">
                              <a:latin typeface="Cambria Math"/>
                              <a:ea typeface="Cambria Math"/>
                            </a:rPr>
                          </m:ctrlPr>
                        </m:sSubPr>
                        <m:e>
                          <m:r>
                            <a:rPr lang="de-DE" sz="1200" b="0" i="1" smtClean="0">
                              <a:latin typeface="Cambria Math"/>
                              <a:ea typeface="Cambria Math"/>
                            </a:rPr>
                            <m:t>𝑁</m:t>
                          </m:r>
                        </m:e>
                        <m:sub>
                          <m:r>
                            <a:rPr lang="de-DE" sz="1200" b="0" i="1" smtClean="0">
                              <a:latin typeface="Cambria Math"/>
                              <a:ea typeface="Cambria Math"/>
                            </a:rPr>
                            <m:t>𝑎</m:t>
                          </m:r>
                        </m:sub>
                      </m:sSub>
                      <m:r>
                        <a:rPr lang="de-DE" sz="1200" b="0" i="1" smtClean="0">
                          <a:latin typeface="Cambria Math"/>
                          <a:ea typeface="Cambria Math"/>
                        </a:rPr>
                        <m:t>∙</m:t>
                      </m:r>
                      <m:sSub>
                        <m:sSubPr>
                          <m:ctrlPr>
                            <a:rPr lang="de-DE" sz="1200" b="0" i="1" smtClean="0">
                              <a:latin typeface="Cambria Math"/>
                              <a:ea typeface="Cambria Math"/>
                            </a:rPr>
                          </m:ctrlPr>
                        </m:sSubPr>
                        <m:e>
                          <m:r>
                            <a:rPr lang="de-DE" sz="1200" b="0" i="1" smtClean="0">
                              <a:latin typeface="Cambria Math"/>
                              <a:ea typeface="Cambria Math"/>
                            </a:rPr>
                            <m:t>𝑚</m:t>
                          </m:r>
                        </m:e>
                        <m:sub>
                          <m:r>
                            <a:rPr lang="de-DE" sz="1200" b="0" i="1" smtClean="0">
                              <a:latin typeface="Cambria Math"/>
                              <a:ea typeface="Cambria Math"/>
                            </a:rPr>
                            <m:t>𝑒</m:t>
                          </m:r>
                        </m:sub>
                      </m:sSub>
                      <m:sSup>
                        <m:sSupPr>
                          <m:ctrlPr>
                            <a:rPr lang="de-DE" sz="1200" b="0" i="1" smtClean="0">
                              <a:latin typeface="Cambria Math"/>
                              <a:ea typeface="Cambria Math"/>
                            </a:rPr>
                          </m:ctrlPr>
                        </m:sSupPr>
                        <m:e>
                          <m:r>
                            <a:rPr lang="de-DE" sz="1200" b="0" i="1" smtClean="0">
                              <a:latin typeface="Cambria Math"/>
                              <a:ea typeface="Cambria Math"/>
                            </a:rPr>
                            <m:t>𝑐</m:t>
                          </m:r>
                        </m:e>
                        <m:sup>
                          <m:r>
                            <a:rPr lang="de-DE" sz="1200" b="0" i="1" smtClean="0">
                              <a:latin typeface="Cambria Math"/>
                              <a:ea typeface="Cambria Math"/>
                            </a:rPr>
                            <m:t>2</m:t>
                          </m:r>
                        </m:sup>
                      </m:sSup>
                      <m:r>
                        <a:rPr lang="de-DE" sz="1200" b="0" i="1" smtClean="0">
                          <a:latin typeface="Cambria Math"/>
                          <a:ea typeface="Cambria Math"/>
                        </a:rPr>
                        <m:t>∙</m:t>
                      </m:r>
                      <m:r>
                        <a:rPr lang="de-DE" sz="1200" b="0" i="1" smtClean="0">
                          <a:latin typeface="Cambria Math"/>
                          <a:ea typeface="Cambria Math"/>
                        </a:rPr>
                        <m:t>𝜌</m:t>
                      </m:r>
                      <m:r>
                        <a:rPr lang="de-DE" sz="1200" b="0" i="1" smtClean="0">
                          <a:latin typeface="Cambria Math"/>
                          <a:ea typeface="Cambria Math"/>
                        </a:rPr>
                        <m:t>∙</m:t>
                      </m:r>
                      <m:f>
                        <m:fPr>
                          <m:ctrlPr>
                            <a:rPr lang="de-DE" sz="1200" b="0" i="1" smtClean="0">
                              <a:latin typeface="Cambria Math"/>
                              <a:ea typeface="Cambria Math"/>
                            </a:rPr>
                          </m:ctrlPr>
                        </m:fPr>
                        <m:num>
                          <m:r>
                            <a:rPr lang="de-DE" sz="1200" b="0" i="1" smtClean="0">
                              <a:latin typeface="Cambria Math"/>
                              <a:ea typeface="Cambria Math"/>
                            </a:rPr>
                            <m:t>𝑍</m:t>
                          </m:r>
                        </m:num>
                        <m:den>
                          <m:r>
                            <a:rPr lang="de-DE" sz="1200" b="0" i="1" smtClean="0">
                              <a:latin typeface="Cambria Math"/>
                              <a:ea typeface="Cambria Math"/>
                            </a:rPr>
                            <m:t>𝐴</m:t>
                          </m:r>
                        </m:den>
                      </m:f>
                      <m:r>
                        <a:rPr lang="de-DE" sz="1200" b="0" i="1" smtClean="0">
                          <a:latin typeface="Cambria Math"/>
                          <a:ea typeface="Cambria Math"/>
                        </a:rPr>
                        <m:t>∙</m:t>
                      </m:r>
                      <m:f>
                        <m:fPr>
                          <m:ctrlPr>
                            <a:rPr lang="de-DE" sz="1200" b="0" i="1" smtClean="0">
                              <a:latin typeface="Cambria Math"/>
                              <a:ea typeface="Cambria Math"/>
                            </a:rPr>
                          </m:ctrlPr>
                        </m:fPr>
                        <m:num>
                          <m:sSup>
                            <m:sSupPr>
                              <m:ctrlPr>
                                <a:rPr lang="de-DE" sz="1200" b="0" i="1" smtClean="0">
                                  <a:latin typeface="Cambria Math"/>
                                  <a:ea typeface="Cambria Math"/>
                                </a:rPr>
                              </m:ctrlPr>
                            </m:sSupPr>
                            <m:e>
                              <m:r>
                                <a:rPr lang="de-DE" sz="1200" b="0" i="1" smtClean="0">
                                  <a:latin typeface="Cambria Math"/>
                                  <a:ea typeface="Cambria Math"/>
                                </a:rPr>
                                <m:t>𝑧</m:t>
                              </m:r>
                            </m:e>
                            <m:sup>
                              <m:r>
                                <a:rPr lang="de-DE" sz="1200" b="0" i="1" smtClean="0">
                                  <a:latin typeface="Cambria Math"/>
                                  <a:ea typeface="Cambria Math"/>
                                </a:rPr>
                                <m:t>2</m:t>
                              </m:r>
                            </m:sup>
                          </m:sSup>
                        </m:num>
                        <m:den>
                          <m:sSup>
                            <m:sSupPr>
                              <m:ctrlPr>
                                <a:rPr lang="de-DE" sz="1200" b="0" i="1" smtClean="0">
                                  <a:latin typeface="Cambria Math"/>
                                  <a:ea typeface="Cambria Math"/>
                                </a:rPr>
                              </m:ctrlPr>
                            </m:sSupPr>
                            <m:e>
                              <m:r>
                                <a:rPr lang="de-DE" sz="1200" b="0" i="1" smtClean="0">
                                  <a:latin typeface="Cambria Math"/>
                                  <a:ea typeface="Cambria Math"/>
                                </a:rPr>
                                <m:t>𝛽</m:t>
                              </m:r>
                            </m:e>
                            <m:sup>
                              <m:r>
                                <a:rPr lang="de-DE" sz="1200" b="0" i="1" smtClean="0">
                                  <a:latin typeface="Cambria Math"/>
                                  <a:ea typeface="Cambria Math"/>
                                </a:rPr>
                                <m:t>2</m:t>
                              </m:r>
                            </m:sup>
                          </m:sSup>
                        </m:den>
                      </m:f>
                      <m:r>
                        <a:rPr lang="de-DE" sz="1200" b="0" i="1" smtClean="0">
                          <a:latin typeface="Cambria Math"/>
                          <a:ea typeface="Cambria Math"/>
                        </a:rPr>
                        <m:t>∙</m:t>
                      </m:r>
                      <m:d>
                        <m:dPr>
                          <m:begChr m:val="["/>
                          <m:endChr m:val="]"/>
                          <m:ctrlPr>
                            <a:rPr lang="de-DE" sz="1200" b="0" i="1" smtClean="0">
                              <a:latin typeface="Cambria Math"/>
                              <a:ea typeface="Cambria Math"/>
                            </a:rPr>
                          </m:ctrlPr>
                        </m:dPr>
                        <m:e>
                          <m:f>
                            <m:fPr>
                              <m:ctrlPr>
                                <a:rPr lang="de-DE" sz="1200" b="0" i="1" smtClean="0">
                                  <a:latin typeface="Cambria Math"/>
                                  <a:ea typeface="Cambria Math"/>
                                </a:rPr>
                              </m:ctrlPr>
                            </m:fPr>
                            <m:num>
                              <m:r>
                                <a:rPr lang="de-DE" sz="1200" b="0" i="1" smtClean="0">
                                  <a:latin typeface="Cambria Math"/>
                                  <a:ea typeface="Cambria Math"/>
                                </a:rPr>
                                <m:t>1</m:t>
                              </m:r>
                            </m:num>
                            <m:den>
                              <m:r>
                                <a:rPr lang="de-DE" sz="1200" b="0" i="1" smtClean="0">
                                  <a:latin typeface="Cambria Math"/>
                                  <a:ea typeface="Cambria Math"/>
                                </a:rPr>
                                <m:t>2</m:t>
                              </m:r>
                            </m:den>
                          </m:f>
                          <m:r>
                            <a:rPr lang="de-DE" sz="1200" b="0" i="1" smtClean="0">
                              <a:latin typeface="Cambria Math"/>
                              <a:ea typeface="Cambria Math"/>
                            </a:rPr>
                            <m:t>𝑙𝑛</m:t>
                          </m:r>
                          <m:d>
                            <m:dPr>
                              <m:ctrlPr>
                                <a:rPr lang="de-DE" sz="1200" b="0" i="1" smtClean="0">
                                  <a:latin typeface="Cambria Math"/>
                                  <a:ea typeface="Cambria Math"/>
                                </a:rPr>
                              </m:ctrlPr>
                            </m:dPr>
                            <m:e>
                              <m:f>
                                <m:fPr>
                                  <m:ctrlPr>
                                    <a:rPr lang="de-DE" sz="1200" b="0" i="1" smtClean="0">
                                      <a:latin typeface="Cambria Math"/>
                                      <a:ea typeface="Cambria Math"/>
                                    </a:rPr>
                                  </m:ctrlPr>
                                </m:fPr>
                                <m:num>
                                  <m:r>
                                    <a:rPr lang="de-DE" sz="1200" b="0" i="1" smtClean="0">
                                      <a:latin typeface="Cambria Math"/>
                                      <a:ea typeface="Cambria Math"/>
                                    </a:rPr>
                                    <m:t>2∙</m:t>
                                  </m:r>
                                  <m:sSub>
                                    <m:sSubPr>
                                      <m:ctrlPr>
                                        <a:rPr lang="de-DE" sz="1200" b="0" i="1" smtClean="0">
                                          <a:latin typeface="Cambria Math"/>
                                          <a:ea typeface="Cambria Math"/>
                                        </a:rPr>
                                      </m:ctrlPr>
                                    </m:sSubPr>
                                    <m:e>
                                      <m:r>
                                        <a:rPr lang="de-DE" sz="1200" b="0" i="1" smtClean="0">
                                          <a:latin typeface="Cambria Math"/>
                                          <a:ea typeface="Cambria Math"/>
                                        </a:rPr>
                                        <m:t>𝑚</m:t>
                                      </m:r>
                                    </m:e>
                                    <m:sub>
                                      <m:r>
                                        <a:rPr lang="de-DE" sz="1200" b="0" i="1" smtClean="0">
                                          <a:latin typeface="Cambria Math"/>
                                          <a:ea typeface="Cambria Math"/>
                                        </a:rPr>
                                        <m:t>𝑒</m:t>
                                      </m:r>
                                    </m:sub>
                                  </m:sSub>
                                  <m:sSup>
                                    <m:sSupPr>
                                      <m:ctrlPr>
                                        <a:rPr lang="de-DE" sz="1200" b="0" i="1" smtClean="0">
                                          <a:latin typeface="Cambria Math"/>
                                          <a:ea typeface="Cambria Math"/>
                                        </a:rPr>
                                      </m:ctrlPr>
                                    </m:sSupPr>
                                    <m:e>
                                      <m:r>
                                        <a:rPr lang="de-DE" sz="1200" b="0" i="1" smtClean="0">
                                          <a:latin typeface="Cambria Math"/>
                                          <a:ea typeface="Cambria Math"/>
                                        </a:rPr>
                                        <m:t>𝑐</m:t>
                                      </m:r>
                                    </m:e>
                                    <m:sup>
                                      <m:r>
                                        <a:rPr lang="de-DE" sz="1200" b="0" i="1" smtClean="0">
                                          <a:latin typeface="Cambria Math"/>
                                          <a:ea typeface="Cambria Math"/>
                                        </a:rPr>
                                        <m:t>2</m:t>
                                      </m:r>
                                    </m:sup>
                                  </m:sSup>
                                  <m:r>
                                    <a:rPr lang="de-DE" sz="1200" b="0" i="1" smtClean="0">
                                      <a:latin typeface="Cambria Math"/>
                                      <a:ea typeface="Cambria Math"/>
                                    </a:rPr>
                                    <m:t>∙</m:t>
                                  </m:r>
                                  <m:sSup>
                                    <m:sSupPr>
                                      <m:ctrlPr>
                                        <a:rPr lang="de-DE" sz="1200" b="0" i="1" smtClean="0">
                                          <a:latin typeface="Cambria Math"/>
                                          <a:ea typeface="Cambria Math"/>
                                        </a:rPr>
                                      </m:ctrlPr>
                                    </m:sSupPr>
                                    <m:e>
                                      <m:r>
                                        <a:rPr lang="de-DE" sz="1200" b="0" i="1" smtClean="0">
                                          <a:latin typeface="Cambria Math"/>
                                          <a:ea typeface="Cambria Math"/>
                                        </a:rPr>
                                        <m:t>𝛾</m:t>
                                      </m:r>
                                    </m:e>
                                    <m:sup>
                                      <m:r>
                                        <a:rPr lang="de-DE" sz="1200" b="0" i="1" smtClean="0">
                                          <a:latin typeface="Cambria Math"/>
                                          <a:ea typeface="Cambria Math"/>
                                        </a:rPr>
                                        <m:t>2</m:t>
                                      </m:r>
                                    </m:sup>
                                  </m:sSup>
                                  <m:r>
                                    <a:rPr lang="de-DE" sz="1200" b="0" i="1" smtClean="0">
                                      <a:latin typeface="Cambria Math"/>
                                      <a:ea typeface="Cambria Math"/>
                                    </a:rPr>
                                    <m:t>∙</m:t>
                                  </m:r>
                                  <m:sSup>
                                    <m:sSupPr>
                                      <m:ctrlPr>
                                        <a:rPr lang="de-DE" sz="1200" b="0" i="1" smtClean="0">
                                          <a:latin typeface="Cambria Math"/>
                                          <a:ea typeface="Cambria Math"/>
                                        </a:rPr>
                                      </m:ctrlPr>
                                    </m:sSupPr>
                                    <m:e>
                                      <m:r>
                                        <a:rPr lang="de-DE" sz="1200" b="0" i="1" smtClean="0">
                                          <a:latin typeface="Cambria Math"/>
                                          <a:ea typeface="Cambria Math"/>
                                        </a:rPr>
                                        <m:t>𝛽</m:t>
                                      </m:r>
                                    </m:e>
                                    <m:sup>
                                      <m:r>
                                        <a:rPr lang="de-DE" sz="1200" b="0" i="1" smtClean="0">
                                          <a:latin typeface="Cambria Math"/>
                                          <a:ea typeface="Cambria Math"/>
                                        </a:rPr>
                                        <m:t>2</m:t>
                                      </m:r>
                                    </m:sup>
                                  </m:sSup>
                                  <m:sSub>
                                    <m:sSubPr>
                                      <m:ctrlPr>
                                        <a:rPr lang="de-DE" sz="1200" b="0" i="1" smtClean="0">
                                          <a:latin typeface="Cambria Math"/>
                                          <a:ea typeface="Cambria Math"/>
                                        </a:rPr>
                                      </m:ctrlPr>
                                    </m:sSubPr>
                                    <m:e>
                                      <m:r>
                                        <a:rPr lang="de-DE" sz="1200" b="0" i="1" smtClean="0">
                                          <a:latin typeface="Cambria Math"/>
                                          <a:ea typeface="Cambria Math"/>
                                        </a:rPr>
                                        <m:t>∙</m:t>
                                      </m:r>
                                      <m:r>
                                        <a:rPr lang="de-DE" sz="1200" b="0" i="1" smtClean="0">
                                          <a:latin typeface="Cambria Math"/>
                                          <a:ea typeface="Cambria Math"/>
                                        </a:rPr>
                                        <m:t>𝑇</m:t>
                                      </m:r>
                                    </m:e>
                                    <m:sub>
                                      <m:r>
                                        <a:rPr lang="de-DE" sz="1200" b="0" i="1" smtClean="0">
                                          <a:latin typeface="Cambria Math"/>
                                          <a:ea typeface="Cambria Math"/>
                                        </a:rPr>
                                        <m:t>𝑚𝑎𝑥</m:t>
                                      </m:r>
                                    </m:sub>
                                  </m:sSub>
                                </m:num>
                                <m:den>
                                  <m:sSup>
                                    <m:sSupPr>
                                      <m:ctrlPr>
                                        <a:rPr lang="de-DE" sz="1200" b="0" i="1" smtClean="0">
                                          <a:latin typeface="Cambria Math"/>
                                          <a:ea typeface="Cambria Math"/>
                                        </a:rPr>
                                      </m:ctrlPr>
                                    </m:sSupPr>
                                    <m:e>
                                      <m:r>
                                        <a:rPr lang="de-DE" sz="1200" b="0" i="1" smtClean="0">
                                          <a:latin typeface="Cambria Math"/>
                                          <a:ea typeface="Cambria Math"/>
                                        </a:rPr>
                                        <m:t>𝐼</m:t>
                                      </m:r>
                                    </m:e>
                                    <m:sup>
                                      <m:r>
                                        <a:rPr lang="de-DE" sz="1200" b="0" i="1" smtClean="0">
                                          <a:latin typeface="Cambria Math"/>
                                          <a:ea typeface="Cambria Math"/>
                                        </a:rPr>
                                        <m:t>2</m:t>
                                      </m:r>
                                    </m:sup>
                                  </m:sSup>
                                </m:den>
                              </m:f>
                            </m:e>
                          </m:d>
                          <m:r>
                            <a:rPr lang="de-DE" sz="1200" b="0" i="1" smtClean="0">
                              <a:latin typeface="Cambria Math"/>
                              <a:ea typeface="Cambria Math"/>
                            </a:rPr>
                            <m:t>−</m:t>
                          </m:r>
                          <m:sSup>
                            <m:sSupPr>
                              <m:ctrlPr>
                                <a:rPr lang="de-DE" sz="1200" b="0" i="1" smtClean="0">
                                  <a:latin typeface="Cambria Math"/>
                                  <a:ea typeface="Cambria Math"/>
                                </a:rPr>
                              </m:ctrlPr>
                            </m:sSupPr>
                            <m:e>
                              <m:r>
                                <a:rPr lang="de-DE" sz="1200" b="0" i="1" smtClean="0">
                                  <a:latin typeface="Cambria Math"/>
                                  <a:ea typeface="Cambria Math"/>
                                </a:rPr>
                                <m:t>𝛽</m:t>
                              </m:r>
                            </m:e>
                            <m:sup>
                              <m:r>
                                <a:rPr lang="de-DE" sz="1200" b="0" i="1" smtClean="0">
                                  <a:latin typeface="Cambria Math"/>
                                  <a:ea typeface="Cambria Math"/>
                                </a:rPr>
                                <m:t>2</m:t>
                              </m:r>
                            </m:sup>
                          </m:sSup>
                          <m:r>
                            <a:rPr lang="de-DE" sz="1200" b="0" i="1" smtClean="0">
                              <a:latin typeface="Cambria Math"/>
                              <a:ea typeface="Cambria Math"/>
                            </a:rPr>
                            <m:t>−</m:t>
                          </m:r>
                          <m:r>
                            <a:rPr lang="de-DE" sz="1200" b="0" i="1" smtClean="0">
                              <a:latin typeface="Cambria Math"/>
                              <a:ea typeface="Cambria Math"/>
                            </a:rPr>
                            <m:t>𝛿</m:t>
                          </m:r>
                          <m:r>
                            <a:rPr lang="de-DE" sz="1200" b="0" i="1" smtClean="0">
                              <a:latin typeface="Cambria Math"/>
                              <a:ea typeface="Cambria Math"/>
                            </a:rPr>
                            <m:t>−2∙</m:t>
                          </m:r>
                          <m:f>
                            <m:fPr>
                              <m:ctrlPr>
                                <a:rPr lang="de-DE" sz="1200" b="0" i="1" smtClean="0">
                                  <a:latin typeface="Cambria Math"/>
                                  <a:ea typeface="Cambria Math"/>
                                </a:rPr>
                              </m:ctrlPr>
                            </m:fPr>
                            <m:num>
                              <m:r>
                                <a:rPr lang="de-DE" sz="1200" b="0" i="1" smtClean="0">
                                  <a:latin typeface="Cambria Math"/>
                                  <a:ea typeface="Cambria Math"/>
                                </a:rPr>
                                <m:t>𝐶</m:t>
                              </m:r>
                            </m:num>
                            <m:den>
                              <m:r>
                                <a:rPr lang="de-DE" sz="1200" b="0" i="1" smtClean="0">
                                  <a:latin typeface="Cambria Math"/>
                                  <a:ea typeface="Cambria Math"/>
                                </a:rPr>
                                <m:t>𝑍</m:t>
                              </m:r>
                            </m:den>
                          </m:f>
                        </m:e>
                      </m:d>
                    </m:oMath>
                  </m:oMathPara>
                </a14:m>
                <a:endParaRPr lang="de-DE" sz="1200" dirty="0"/>
              </a:p>
            </p:txBody>
          </p:sp>
        </mc:Choice>
        <mc:Fallback xmlns="">
          <p:sp>
            <p:nvSpPr>
              <p:cNvPr id="9" name="Textfeld 8"/>
              <p:cNvSpPr txBox="1">
                <a:spLocks noRot="1" noChangeAspect="1" noMove="1" noResize="1" noEditPoints="1" noAdjustHandles="1" noChangeArrowheads="1" noChangeShapeType="1" noTextEdit="1"/>
              </p:cNvSpPr>
              <p:nvPr/>
            </p:nvSpPr>
            <p:spPr>
              <a:xfrm>
                <a:off x="323528" y="1412776"/>
                <a:ext cx="6049477" cy="510974"/>
              </a:xfrm>
              <a:prstGeom prst="rect">
                <a:avLst/>
              </a:prstGeom>
              <a:blipFill rotWithShape="1">
                <a:blip r:embed="rId5"/>
                <a:stretch>
                  <a:fillRect/>
                </a:stretch>
              </a:blipFill>
            </p:spPr>
            <p:txBody>
              <a:bodyPr/>
              <a:lstStyle/>
              <a:p>
                <a:r>
                  <a:rPr lang="de-DE">
                    <a:noFill/>
                  </a:rPr>
                  <a:t> </a:t>
                </a:r>
              </a:p>
            </p:txBody>
          </p:sp>
        </mc:Fallback>
      </mc:AlternateContent>
      <p:sp>
        <p:nvSpPr>
          <p:cNvPr id="10" name="Geschweifte Klammer links 9"/>
          <p:cNvSpPr/>
          <p:nvPr/>
        </p:nvSpPr>
        <p:spPr>
          <a:xfrm rot="16200000">
            <a:off x="1469009" y="1290489"/>
            <a:ext cx="316408" cy="128106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1" name="Textfeld 10"/>
          <p:cNvSpPr txBox="1"/>
          <p:nvPr/>
        </p:nvSpPr>
        <p:spPr>
          <a:xfrm>
            <a:off x="899592" y="2089225"/>
            <a:ext cx="1368152" cy="246221"/>
          </a:xfrm>
          <a:prstGeom prst="rect">
            <a:avLst/>
          </a:prstGeom>
          <a:noFill/>
        </p:spPr>
        <p:txBody>
          <a:bodyPr wrap="square" rtlCol="0">
            <a:spAutoFit/>
          </a:bodyPr>
          <a:lstStyle/>
          <a:p>
            <a:r>
              <a:rPr lang="de-DE" sz="1000" dirty="0" smtClean="0">
                <a:latin typeface="Times New Roman" panose="02020603050405020304" pitchFamily="18" charset="0"/>
                <a:cs typeface="Times New Roman" panose="02020603050405020304" pitchFamily="18" charset="0"/>
              </a:rPr>
              <a:t>= 0.3071 </a:t>
            </a:r>
            <a:r>
              <a:rPr lang="de-DE" sz="1000" dirty="0" err="1" smtClean="0">
                <a:latin typeface="Times New Roman" panose="02020603050405020304" pitchFamily="18" charset="0"/>
                <a:cs typeface="Times New Roman" panose="02020603050405020304" pitchFamily="18" charset="0"/>
              </a:rPr>
              <a:t>MeV</a:t>
            </a:r>
            <a:r>
              <a:rPr lang="de-DE" sz="1000" dirty="0" smtClean="0">
                <a:latin typeface="Times New Roman" panose="02020603050405020304" pitchFamily="18" charset="0"/>
                <a:cs typeface="Times New Roman" panose="02020603050405020304" pitchFamily="18" charset="0"/>
              </a:rPr>
              <a:t> g</a:t>
            </a:r>
            <a:r>
              <a:rPr lang="de-DE" sz="1000" baseline="30000" dirty="0" smtClean="0">
                <a:latin typeface="Times New Roman" panose="02020603050405020304" pitchFamily="18" charset="0"/>
                <a:cs typeface="Times New Roman" panose="02020603050405020304" pitchFamily="18" charset="0"/>
              </a:rPr>
              <a:t>-1</a:t>
            </a:r>
            <a:r>
              <a:rPr lang="de-DE" sz="1000" dirty="0" smtClean="0">
                <a:latin typeface="Times New Roman" panose="02020603050405020304" pitchFamily="18" charset="0"/>
                <a:cs typeface="Times New Roman" panose="02020603050405020304" pitchFamily="18" charset="0"/>
              </a:rPr>
              <a:t>cm</a:t>
            </a:r>
            <a:r>
              <a:rPr lang="de-DE" sz="1000" baseline="30000" dirty="0" smtClean="0">
                <a:latin typeface="Times New Roman" panose="02020603050405020304" pitchFamily="18" charset="0"/>
                <a:cs typeface="Times New Roman" panose="02020603050405020304" pitchFamily="18" charset="0"/>
              </a:rPr>
              <a:t>2</a:t>
            </a:r>
            <a:endParaRPr lang="de-DE" sz="1000" baseline="30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Textfeld 11"/>
              <p:cNvSpPr txBox="1"/>
              <p:nvPr/>
            </p:nvSpPr>
            <p:spPr>
              <a:xfrm>
                <a:off x="6462438" y="1422000"/>
                <a:ext cx="1277914" cy="4368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i="1" smtClean="0">
                          <a:solidFill>
                            <a:srgbClr val="FF0000"/>
                          </a:solidFill>
                          <a:latin typeface="Cambria Math"/>
                          <a:ea typeface="Cambria Math"/>
                        </a:rPr>
                        <m:t>≈</m:t>
                      </m:r>
                      <m:sSup>
                        <m:sSupPr>
                          <m:ctrlPr>
                            <a:rPr lang="de-DE" sz="1200" i="1" smtClean="0">
                              <a:solidFill>
                                <a:srgbClr val="FF0000"/>
                              </a:solidFill>
                              <a:latin typeface="Cambria Math"/>
                              <a:ea typeface="Cambria Math"/>
                            </a:rPr>
                          </m:ctrlPr>
                        </m:sSupPr>
                        <m:e>
                          <m:r>
                            <a:rPr lang="de-DE" sz="1200" b="0" i="1" smtClean="0">
                              <a:solidFill>
                                <a:srgbClr val="FF0000"/>
                              </a:solidFill>
                              <a:latin typeface="Cambria Math"/>
                              <a:ea typeface="Cambria Math"/>
                            </a:rPr>
                            <m:t>𝑧</m:t>
                          </m:r>
                        </m:e>
                        <m:sup>
                          <m:r>
                            <a:rPr lang="de-DE" sz="1200" b="0" i="1" smtClean="0">
                              <a:solidFill>
                                <a:srgbClr val="FF0000"/>
                              </a:solidFill>
                              <a:latin typeface="Cambria Math"/>
                              <a:ea typeface="Cambria Math"/>
                            </a:rPr>
                            <m:t>2</m:t>
                          </m:r>
                        </m:sup>
                      </m:sSup>
                      <m:r>
                        <a:rPr lang="de-DE" sz="1200" i="1" smtClean="0">
                          <a:solidFill>
                            <a:srgbClr val="FF0000"/>
                          </a:solidFill>
                          <a:latin typeface="Cambria Math"/>
                          <a:ea typeface="Cambria Math"/>
                        </a:rPr>
                        <m:t>∙</m:t>
                      </m:r>
                      <m:f>
                        <m:fPr>
                          <m:ctrlPr>
                            <a:rPr lang="de-DE" sz="1200" i="1" smtClean="0">
                              <a:solidFill>
                                <a:srgbClr val="FF0000"/>
                              </a:solidFill>
                              <a:latin typeface="Cambria Math"/>
                              <a:ea typeface="Cambria Math"/>
                            </a:rPr>
                          </m:ctrlPr>
                        </m:fPr>
                        <m:num>
                          <m:r>
                            <a:rPr lang="de-DE" sz="1200" b="0" i="1" smtClean="0">
                              <a:solidFill>
                                <a:srgbClr val="FF0000"/>
                              </a:solidFill>
                              <a:latin typeface="Cambria Math"/>
                              <a:ea typeface="Cambria Math"/>
                            </a:rPr>
                            <m:t>𝑍</m:t>
                          </m:r>
                        </m:num>
                        <m:den>
                          <m:r>
                            <a:rPr lang="de-DE" sz="1200" b="0" i="1" smtClean="0">
                              <a:solidFill>
                                <a:srgbClr val="FF0000"/>
                              </a:solidFill>
                              <a:latin typeface="Cambria Math"/>
                              <a:ea typeface="Cambria Math"/>
                            </a:rPr>
                            <m:t>𝐴</m:t>
                          </m:r>
                        </m:den>
                      </m:f>
                      <m:r>
                        <a:rPr lang="de-DE" sz="1200" i="1" smtClean="0">
                          <a:solidFill>
                            <a:srgbClr val="FF0000"/>
                          </a:solidFill>
                          <a:latin typeface="Cambria Math"/>
                          <a:ea typeface="Cambria Math"/>
                        </a:rPr>
                        <m:t>∙</m:t>
                      </m:r>
                      <m:r>
                        <a:rPr lang="de-DE" sz="1200" b="0" i="1" smtClean="0">
                          <a:solidFill>
                            <a:srgbClr val="FF0000"/>
                          </a:solidFill>
                          <a:latin typeface="Cambria Math"/>
                          <a:ea typeface="Cambria Math"/>
                        </a:rPr>
                        <m:t>𝑓</m:t>
                      </m:r>
                      <m:d>
                        <m:dPr>
                          <m:ctrlPr>
                            <a:rPr lang="de-DE" sz="1200" b="0" i="1" smtClean="0">
                              <a:solidFill>
                                <a:srgbClr val="FF0000"/>
                              </a:solidFill>
                              <a:latin typeface="Cambria Math"/>
                              <a:ea typeface="Cambria Math"/>
                            </a:rPr>
                          </m:ctrlPr>
                        </m:dPr>
                        <m:e>
                          <m:r>
                            <a:rPr lang="de-DE" sz="1200" b="0" i="1" smtClean="0">
                              <a:solidFill>
                                <a:srgbClr val="FF0000"/>
                              </a:solidFill>
                              <a:latin typeface="Cambria Math"/>
                              <a:ea typeface="Cambria Math"/>
                            </a:rPr>
                            <m:t>𝛽</m:t>
                          </m:r>
                          <m:r>
                            <a:rPr lang="de-DE" sz="1200" b="0" i="1" smtClean="0">
                              <a:solidFill>
                                <a:srgbClr val="FF0000"/>
                              </a:solidFill>
                              <a:latin typeface="Cambria Math"/>
                              <a:ea typeface="Cambria Math"/>
                            </a:rPr>
                            <m:t>,</m:t>
                          </m:r>
                          <m:r>
                            <a:rPr lang="de-DE" sz="1200" b="0" i="1" smtClean="0">
                              <a:solidFill>
                                <a:srgbClr val="FF0000"/>
                              </a:solidFill>
                              <a:latin typeface="Cambria Math"/>
                              <a:ea typeface="Cambria Math"/>
                            </a:rPr>
                            <m:t>𝐼</m:t>
                          </m:r>
                        </m:e>
                      </m:d>
                    </m:oMath>
                  </m:oMathPara>
                </a14:m>
                <a:endParaRPr lang="de-DE" sz="1200" dirty="0"/>
              </a:p>
            </p:txBody>
          </p:sp>
        </mc:Choice>
        <mc:Fallback xmlns="">
          <p:sp>
            <p:nvSpPr>
              <p:cNvPr id="12" name="Textfeld 11"/>
              <p:cNvSpPr txBox="1">
                <a:spLocks noRot="1" noChangeAspect="1" noMove="1" noResize="1" noEditPoints="1" noAdjustHandles="1" noChangeArrowheads="1" noChangeShapeType="1" noTextEdit="1"/>
              </p:cNvSpPr>
              <p:nvPr/>
            </p:nvSpPr>
            <p:spPr>
              <a:xfrm>
                <a:off x="6462438" y="1422000"/>
                <a:ext cx="1277914" cy="436851"/>
              </a:xfrm>
              <a:prstGeom prst="rect">
                <a:avLst/>
              </a:prstGeom>
              <a:blipFill rotWithShape="1">
                <a:blip r:embed="rId6"/>
                <a:stretch>
                  <a:fillRect/>
                </a:stretch>
              </a:blipFill>
            </p:spPr>
            <p:txBody>
              <a:bodyPr/>
              <a:lstStyle/>
              <a:p>
                <a:r>
                  <a:rPr lang="de-DE">
                    <a:noFill/>
                  </a:rPr>
                  <a:t> </a:t>
                </a:r>
              </a:p>
            </p:txBody>
          </p:sp>
        </mc:Fallback>
      </mc:AlternateContent>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0000" y="1944003"/>
            <a:ext cx="4140518" cy="454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Textfeld 4"/>
              <p:cNvSpPr txBox="1"/>
              <p:nvPr/>
            </p:nvSpPr>
            <p:spPr>
              <a:xfrm>
                <a:off x="360000" y="3240000"/>
                <a:ext cx="4428024" cy="1369477"/>
              </a:xfrm>
              <a:prstGeom prst="rect">
                <a:avLst/>
              </a:prstGeom>
              <a:noFill/>
            </p:spPr>
            <p:txBody>
              <a:bodyPr wrap="square" rtlCol="0">
                <a:spAutoFit/>
              </a:bodyPr>
              <a:lstStyle/>
              <a:p>
                <a:pPr marL="285750" indent="-285750">
                  <a:buFont typeface="Wingdings" panose="05000000000000000000" pitchFamily="2" charset="2"/>
                  <a:buChar char="v"/>
                </a:pPr>
                <a:r>
                  <a:rPr lang="en-US" sz="1400" dirty="0" smtClean="0">
                    <a:solidFill>
                      <a:srgbClr val="0000CC"/>
                    </a:solidFill>
                  </a:rPr>
                  <a:t> </a:t>
                </a:r>
                <a:r>
                  <a:rPr lang="en-US" sz="1600" dirty="0" smtClean="0">
                    <a:solidFill>
                      <a:srgbClr val="0000CC"/>
                    </a:solidFill>
                  </a:rPr>
                  <a:t>Specific energy loss rate </a:t>
                </a:r>
                <a14:m>
                  <m:oMath xmlns:m="http://schemas.openxmlformats.org/officeDocument/2006/math">
                    <m:f>
                      <m:fPr>
                        <m:ctrlPr>
                          <a:rPr lang="en-US" sz="1600" i="1" smtClean="0">
                            <a:solidFill>
                              <a:srgbClr val="0000CC"/>
                            </a:solidFill>
                            <a:latin typeface="Cambria Math"/>
                          </a:rPr>
                        </m:ctrlPr>
                      </m:fPr>
                      <m:num>
                        <m:r>
                          <a:rPr lang="de-DE" sz="1600" b="0" i="1" smtClean="0">
                            <a:solidFill>
                              <a:srgbClr val="0000CC"/>
                            </a:solidFill>
                            <a:latin typeface="Cambria Math"/>
                          </a:rPr>
                          <m:t>1</m:t>
                        </m:r>
                      </m:num>
                      <m:den>
                        <m:r>
                          <a:rPr lang="en-US" sz="1600" i="1" smtClean="0">
                            <a:solidFill>
                              <a:srgbClr val="0000CC"/>
                            </a:solidFill>
                            <a:latin typeface="Cambria Math"/>
                            <a:ea typeface="Cambria Math"/>
                          </a:rPr>
                          <m:t>𝜌</m:t>
                        </m:r>
                      </m:den>
                    </m:f>
                    <m:f>
                      <m:fPr>
                        <m:ctrlPr>
                          <a:rPr lang="en-US" sz="1600" i="1" smtClean="0">
                            <a:solidFill>
                              <a:srgbClr val="0000CC"/>
                            </a:solidFill>
                            <a:latin typeface="Cambria Math"/>
                          </a:rPr>
                        </m:ctrlPr>
                      </m:fPr>
                      <m:num>
                        <m:r>
                          <a:rPr lang="de-DE" sz="1600" b="0" i="1" smtClean="0">
                            <a:solidFill>
                              <a:srgbClr val="0000CC"/>
                            </a:solidFill>
                            <a:latin typeface="Cambria Math"/>
                          </a:rPr>
                          <m:t>𝑑𝐸</m:t>
                        </m:r>
                      </m:num>
                      <m:den>
                        <m:r>
                          <a:rPr lang="de-DE" sz="1600" b="0" i="1" smtClean="0">
                            <a:solidFill>
                              <a:srgbClr val="0000CC"/>
                            </a:solidFill>
                            <a:latin typeface="Cambria Math"/>
                          </a:rPr>
                          <m:t>𝑑𝑥</m:t>
                        </m:r>
                      </m:den>
                    </m:f>
                  </m:oMath>
                </a14:m>
                <a:r>
                  <a:rPr lang="en-US" sz="1600" dirty="0" smtClean="0">
                    <a:solidFill>
                      <a:srgbClr val="0000CC"/>
                    </a:solidFill>
                  </a:rPr>
                  <a:t> </a:t>
                </a:r>
              </a:p>
              <a:p>
                <a:r>
                  <a:rPr lang="en-US" sz="1400" dirty="0" smtClean="0"/>
                  <a:t>       for muons, </a:t>
                </a:r>
                <a:r>
                  <a:rPr lang="en-US" sz="1400" dirty="0" err="1" smtClean="0"/>
                  <a:t>pions</a:t>
                </a:r>
                <a:r>
                  <a:rPr lang="en-US" sz="1400" dirty="0" smtClean="0"/>
                  <a:t> and protons in different materials</a:t>
                </a:r>
              </a:p>
              <a:p>
                <a:endParaRPr lang="en-US" sz="1600" dirty="0" smtClean="0"/>
              </a:p>
              <a:p>
                <a:pPr marL="285750" indent="-285750">
                  <a:buFont typeface="Wingdings" panose="05000000000000000000" pitchFamily="2" charset="2"/>
                  <a:buChar char="v"/>
                </a:pPr>
                <a:r>
                  <a:rPr lang="en-US" sz="1400" dirty="0">
                    <a:solidFill>
                      <a:srgbClr val="0000CC"/>
                    </a:solidFill>
                  </a:rPr>
                  <a:t> </a:t>
                </a:r>
                <a:r>
                  <a:rPr lang="en-US" sz="1200" dirty="0" smtClean="0"/>
                  <a:t>Dependence on</a:t>
                </a:r>
                <a:r>
                  <a:rPr lang="en-US" sz="1400" dirty="0" smtClean="0"/>
                  <a:t> </a:t>
                </a:r>
                <a:r>
                  <a:rPr lang="en-US" sz="1400" dirty="0" smtClean="0">
                    <a:solidFill>
                      <a:srgbClr val="0000CC"/>
                    </a:solidFill>
                  </a:rPr>
                  <a:t>mass A</a:t>
                </a:r>
                <a:r>
                  <a:rPr lang="en-US" sz="1400" dirty="0" smtClean="0"/>
                  <a:t>, </a:t>
                </a:r>
                <a:r>
                  <a:rPr lang="en-US" sz="1400" dirty="0" smtClean="0">
                    <a:solidFill>
                      <a:srgbClr val="0000CC"/>
                    </a:solidFill>
                  </a:rPr>
                  <a:t>charge Z </a:t>
                </a:r>
                <a:r>
                  <a:rPr lang="en-US" sz="1200" dirty="0" smtClean="0">
                    <a:solidFill>
                      <a:srgbClr val="0000CC"/>
                    </a:solidFill>
                  </a:rPr>
                  <a:t>of target nucleus</a:t>
                </a:r>
              </a:p>
              <a:p>
                <a:pPr marL="285750" indent="-285750">
                  <a:buFont typeface="Wingdings" panose="05000000000000000000" pitchFamily="2" charset="2"/>
                  <a:buChar char="v"/>
                </a:pPr>
                <a:r>
                  <a:rPr lang="en-US" sz="1400" dirty="0">
                    <a:solidFill>
                      <a:srgbClr val="0000CC"/>
                    </a:solidFill>
                  </a:rPr>
                  <a:t> </a:t>
                </a:r>
                <a:r>
                  <a:rPr lang="en-US" sz="1200" dirty="0" smtClean="0"/>
                  <a:t>Minimum ionization</a:t>
                </a:r>
                <a:r>
                  <a:rPr lang="en-US" sz="1400" dirty="0" smtClean="0"/>
                  <a:t>: </a:t>
                </a:r>
                <a:r>
                  <a:rPr lang="en-US" sz="1400" dirty="0" smtClean="0">
                    <a:solidFill>
                      <a:srgbClr val="0000CC"/>
                    </a:solidFill>
                  </a:rPr>
                  <a:t>1-2 MeV/g cm</a:t>
                </a:r>
                <a:r>
                  <a:rPr lang="en-US" sz="1400" baseline="30000" dirty="0" smtClean="0">
                    <a:solidFill>
                      <a:srgbClr val="0000CC"/>
                    </a:solidFill>
                  </a:rPr>
                  <a:t>-2</a:t>
                </a:r>
                <a:r>
                  <a:rPr lang="en-US" sz="1400" dirty="0" smtClean="0"/>
                  <a:t> </a:t>
                </a:r>
                <a:r>
                  <a:rPr lang="en-US" sz="1200" dirty="0" smtClean="0"/>
                  <a:t>[H</a:t>
                </a:r>
                <a:r>
                  <a:rPr lang="en-US" sz="1200" baseline="-25000" dirty="0" smtClean="0"/>
                  <a:t>2</a:t>
                </a:r>
                <a:r>
                  <a:rPr lang="en-US" sz="1200" dirty="0" smtClean="0"/>
                  <a:t>: 4 MeV/g cm</a:t>
                </a:r>
                <a:r>
                  <a:rPr lang="en-US" sz="1200" baseline="30000" dirty="0" smtClean="0"/>
                  <a:t>-2</a:t>
                </a:r>
                <a:r>
                  <a:rPr lang="en-US" sz="1200" dirty="0" smtClean="0"/>
                  <a:t>]</a:t>
                </a:r>
                <a:endParaRPr lang="en-US" sz="1200" dirty="0">
                  <a:solidFill>
                    <a:srgbClr val="0000CC"/>
                  </a:solidFill>
                </a:endParaRPr>
              </a:p>
            </p:txBody>
          </p:sp>
        </mc:Choice>
        <mc:Fallback xmlns="">
          <p:sp>
            <p:nvSpPr>
              <p:cNvPr id="5" name="Textfeld 4"/>
              <p:cNvSpPr txBox="1">
                <a:spLocks noRot="1" noChangeAspect="1" noMove="1" noResize="1" noEditPoints="1" noAdjustHandles="1" noChangeArrowheads="1" noChangeShapeType="1" noTextEdit="1"/>
              </p:cNvSpPr>
              <p:nvPr/>
            </p:nvSpPr>
            <p:spPr>
              <a:xfrm>
                <a:off x="360000" y="3240000"/>
                <a:ext cx="4428024" cy="1369477"/>
              </a:xfrm>
              <a:prstGeom prst="rect">
                <a:avLst/>
              </a:prstGeom>
              <a:blipFill rotWithShape="1">
                <a:blip r:embed="rId8"/>
                <a:stretch>
                  <a:fillRect l="-138" b="-3556"/>
                </a:stretch>
              </a:blipFill>
            </p:spPr>
            <p:txBody>
              <a:bodyPr/>
              <a:lstStyle/>
              <a:p>
                <a:r>
                  <a:rPr lang="en-US">
                    <a:noFill/>
                  </a:rPr>
                  <a:t> </a:t>
                </a:r>
              </a:p>
            </p:txBody>
          </p:sp>
        </mc:Fallback>
      </mc:AlternateContent>
      <p:sp>
        <p:nvSpPr>
          <p:cNvPr id="3" name="Textfeld 2"/>
          <p:cNvSpPr txBox="1"/>
          <p:nvPr/>
        </p:nvSpPr>
        <p:spPr>
          <a:xfrm>
            <a:off x="5940000" y="5292000"/>
            <a:ext cx="1837362" cy="184666"/>
          </a:xfrm>
          <a:prstGeom prst="rect">
            <a:avLst/>
          </a:prstGeom>
          <a:solidFill>
            <a:schemeClr val="bg1"/>
          </a:solidFill>
        </p:spPr>
        <p:txBody>
          <a:bodyPr wrap="none" tIns="0" bIns="0" rtlCol="0">
            <a:spAutoFit/>
          </a:bodyPr>
          <a:lstStyle/>
          <a:p>
            <a:r>
              <a:rPr lang="en-US" sz="1200" dirty="0" smtClean="0"/>
              <a:t>Muon momentum (GeV/c)</a:t>
            </a:r>
            <a:endParaRPr lang="en-US" sz="1200" dirty="0"/>
          </a:p>
        </p:txBody>
      </p:sp>
      <p:sp>
        <p:nvSpPr>
          <p:cNvPr id="13" name="Textfeld 12"/>
          <p:cNvSpPr txBox="1"/>
          <p:nvPr/>
        </p:nvSpPr>
        <p:spPr>
          <a:xfrm>
            <a:off x="5940000" y="5814000"/>
            <a:ext cx="1752403" cy="184666"/>
          </a:xfrm>
          <a:prstGeom prst="rect">
            <a:avLst/>
          </a:prstGeom>
          <a:solidFill>
            <a:schemeClr val="bg1"/>
          </a:solidFill>
        </p:spPr>
        <p:txBody>
          <a:bodyPr wrap="none" tIns="0" bIns="0" rtlCol="0">
            <a:spAutoFit/>
          </a:bodyPr>
          <a:lstStyle/>
          <a:p>
            <a:r>
              <a:rPr lang="en-US" sz="1200" dirty="0" smtClean="0"/>
              <a:t>Pion momentum (GeV/c)</a:t>
            </a:r>
            <a:endParaRPr lang="en-US" sz="1200" dirty="0"/>
          </a:p>
        </p:txBody>
      </p:sp>
      <p:sp>
        <p:nvSpPr>
          <p:cNvPr id="14" name="Textfeld 13"/>
          <p:cNvSpPr txBox="1"/>
          <p:nvPr/>
        </p:nvSpPr>
        <p:spPr>
          <a:xfrm>
            <a:off x="5940000" y="6300000"/>
            <a:ext cx="1880643" cy="184666"/>
          </a:xfrm>
          <a:prstGeom prst="rect">
            <a:avLst/>
          </a:prstGeom>
          <a:solidFill>
            <a:schemeClr val="bg1"/>
          </a:solidFill>
        </p:spPr>
        <p:txBody>
          <a:bodyPr wrap="none" tIns="0" bIns="0" rtlCol="0">
            <a:spAutoFit/>
          </a:bodyPr>
          <a:lstStyle/>
          <a:p>
            <a:r>
              <a:rPr lang="en-US" sz="1200" dirty="0" smtClean="0"/>
              <a:t>Proton momentum (GeV/c)</a:t>
            </a:r>
            <a:endParaRPr lang="en-US" sz="1200" dirty="0"/>
          </a:p>
        </p:txBody>
      </p:sp>
    </p:spTree>
    <p:extLst>
      <p:ext uri="{BB962C8B-B14F-4D97-AF65-F5344CB8AC3E}">
        <p14:creationId xmlns:p14="http://schemas.microsoft.com/office/powerpoint/2010/main" val="728398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Particle Interaction with Matter</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5200"/>
            <a:ext cx="4320000"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8" descr="F:\AIX\web-docs\TELEKOLLEG\ELEKTRIK\IMAGES\sunearth_lg.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8000" y="565200"/>
            <a:ext cx="3924045" cy="2880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0" y="3429000"/>
            <a:ext cx="4320000" cy="369332"/>
          </a:xfrm>
          <a:prstGeom prst="rect">
            <a:avLst/>
          </a:prstGeom>
          <a:noFill/>
        </p:spPr>
        <p:txBody>
          <a:bodyPr wrap="square" rtlCol="0">
            <a:spAutoFit/>
          </a:bodyPr>
          <a:lstStyle/>
          <a:p>
            <a:pPr algn="ctr"/>
            <a:r>
              <a:rPr lang="en-US" dirty="0" smtClean="0"/>
              <a:t>Aurora Borealis</a:t>
            </a:r>
            <a:endParaRPr lang="en-US" dirty="0"/>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8000" y="3600000"/>
            <a:ext cx="3924000" cy="239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2"/>
          <p:cNvGrpSpPr>
            <a:grpSpLocks noChangeAspect="1"/>
          </p:cNvGrpSpPr>
          <p:nvPr/>
        </p:nvGrpSpPr>
        <p:grpSpPr bwMode="auto">
          <a:xfrm>
            <a:off x="720000" y="4500000"/>
            <a:ext cx="3057525" cy="600075"/>
            <a:chOff x="288" y="1489"/>
            <a:chExt cx="5136" cy="1008"/>
          </a:xfrm>
        </p:grpSpPr>
        <p:sp>
          <p:nvSpPr>
            <p:cNvPr id="8" name="Arc 3"/>
            <p:cNvSpPr>
              <a:spLocks/>
            </p:cNvSpPr>
            <p:nvPr/>
          </p:nvSpPr>
          <p:spPr bwMode="invGray">
            <a:xfrm>
              <a:off x="3595" y="1489"/>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Arc 4"/>
            <p:cNvSpPr>
              <a:spLocks/>
            </p:cNvSpPr>
            <p:nvPr/>
          </p:nvSpPr>
          <p:spPr bwMode="invGray">
            <a:xfrm>
              <a:off x="3548" y="1593"/>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Arc 5"/>
            <p:cNvSpPr>
              <a:spLocks/>
            </p:cNvSpPr>
            <p:nvPr/>
          </p:nvSpPr>
          <p:spPr bwMode="invGray">
            <a:xfrm>
              <a:off x="3521" y="1732"/>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 name="Textfeld 2"/>
          <p:cNvSpPr txBox="1"/>
          <p:nvPr/>
        </p:nvSpPr>
        <p:spPr>
          <a:xfrm>
            <a:off x="803993" y="4355812"/>
            <a:ext cx="1120820" cy="369332"/>
          </a:xfrm>
          <a:prstGeom prst="rect">
            <a:avLst/>
          </a:prstGeom>
          <a:noFill/>
        </p:spPr>
        <p:txBody>
          <a:bodyPr wrap="none" rtlCol="0">
            <a:spAutoFit/>
          </a:bodyPr>
          <a:lstStyle/>
          <a:p>
            <a:r>
              <a:rPr lang="en-US" dirty="0" smtClean="0">
                <a:solidFill>
                  <a:srgbClr val="FF0000"/>
                </a:solidFill>
              </a:rPr>
              <a:t>Ionization</a:t>
            </a:r>
            <a:endParaRPr lang="en-US" dirty="0">
              <a:solidFill>
                <a:srgbClr val="FF0000"/>
              </a:solidFill>
            </a:endParaRPr>
          </a:p>
        </p:txBody>
      </p:sp>
    </p:spTree>
    <p:extLst>
      <p:ext uri="{BB962C8B-B14F-4D97-AF65-F5344CB8AC3E}">
        <p14:creationId xmlns:p14="http://schemas.microsoft.com/office/powerpoint/2010/main" val="2554966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Energy loss of charged particles – </a:t>
            </a:r>
            <a:r>
              <a:rPr lang="en-US" sz="1800" dirty="0" err="1" smtClean="0"/>
              <a:t>dE</a:t>
            </a:r>
            <a:r>
              <a:rPr lang="en-US" sz="1800" dirty="0" smtClean="0"/>
              <a:t>/dx for different particles</a:t>
            </a:r>
            <a:endParaRPr lang="en-US" sz="1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0000" y="720000"/>
            <a:ext cx="4972050" cy="4783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1" name="Textfeld 10"/>
              <p:cNvSpPr txBox="1"/>
              <p:nvPr/>
            </p:nvSpPr>
            <p:spPr>
              <a:xfrm>
                <a:off x="360000" y="900000"/>
                <a:ext cx="3419912" cy="1815882"/>
              </a:xfrm>
              <a:prstGeom prst="rect">
                <a:avLst/>
              </a:prstGeom>
              <a:noFill/>
            </p:spPr>
            <p:txBody>
              <a:bodyPr wrap="square" rtlCol="0">
                <a:spAutoFit/>
              </a:bodyPr>
              <a:lstStyle/>
              <a:p>
                <a:pPr marL="285750" indent="-285750">
                  <a:buFont typeface="Wingdings" panose="05000000000000000000" pitchFamily="2" charset="2"/>
                  <a:buChar char="v"/>
                </a:pPr>
                <a:r>
                  <a:rPr lang="en-US" sz="1400" dirty="0" smtClean="0">
                    <a:solidFill>
                      <a:srgbClr val="0000CC"/>
                    </a:solidFill>
                  </a:rPr>
                  <a:t> </a:t>
                </a:r>
                <a14:m>
                  <m:oMath xmlns:m="http://schemas.openxmlformats.org/officeDocument/2006/math">
                    <m:f>
                      <m:fPr>
                        <m:type m:val="lin"/>
                        <m:ctrlPr>
                          <a:rPr lang="en-US" sz="1400" i="1" smtClean="0">
                            <a:solidFill>
                              <a:srgbClr val="0000CC"/>
                            </a:solidFill>
                            <a:latin typeface="Cambria Math"/>
                          </a:rPr>
                        </m:ctrlPr>
                      </m:fPr>
                      <m:num>
                        <m:r>
                          <a:rPr lang="de-DE" sz="1400" b="0" i="1" smtClean="0">
                            <a:solidFill>
                              <a:srgbClr val="0000CC"/>
                            </a:solidFill>
                            <a:latin typeface="Cambria Math"/>
                          </a:rPr>
                          <m:t>𝑑𝐸</m:t>
                        </m:r>
                      </m:num>
                      <m:den>
                        <m:r>
                          <a:rPr lang="de-DE" sz="1400" b="0" i="1" smtClean="0">
                            <a:solidFill>
                              <a:srgbClr val="0000CC"/>
                            </a:solidFill>
                            <a:latin typeface="Cambria Math"/>
                          </a:rPr>
                          <m:t>𝑑𝑥</m:t>
                        </m:r>
                      </m:den>
                    </m:f>
                  </m:oMath>
                </a14:m>
                <a:r>
                  <a:rPr lang="en-US" sz="1400" dirty="0" smtClean="0">
                    <a:solidFill>
                      <a:srgbClr val="0000CC"/>
                    </a:solidFill>
                  </a:rPr>
                  <a:t> for heavy particles </a:t>
                </a:r>
                <a:r>
                  <a:rPr lang="en-US" sz="1400" dirty="0" smtClean="0"/>
                  <a:t>in this momentum regime is well described by Bethe-Bloch formula, i.e. the dominant energy loss is collisions with atoms</a:t>
                </a:r>
              </a:p>
              <a:p>
                <a:pPr marL="285750" indent="-285750">
                  <a:buFont typeface="Wingdings" panose="05000000000000000000" pitchFamily="2" charset="2"/>
                  <a:buChar char="v"/>
                </a:pPr>
                <a:endParaRPr lang="en-US" sz="1400" dirty="0"/>
              </a:p>
              <a:p>
                <a:pPr marL="285750" indent="-285750">
                  <a:buFont typeface="Wingdings" panose="05000000000000000000" pitchFamily="2" charset="2"/>
                  <a:buChar char="v"/>
                </a:pPr>
                <a:r>
                  <a:rPr lang="en-US" sz="1400" dirty="0" smtClean="0">
                    <a:solidFill>
                      <a:srgbClr val="0000CC"/>
                    </a:solidFill>
                  </a:rPr>
                  <a:t> </a:t>
                </a:r>
                <a14:m>
                  <m:oMath xmlns:m="http://schemas.openxmlformats.org/officeDocument/2006/math">
                    <m:f>
                      <m:fPr>
                        <m:type m:val="lin"/>
                        <m:ctrlPr>
                          <a:rPr lang="en-US" sz="1400" i="1" smtClean="0">
                            <a:solidFill>
                              <a:srgbClr val="FF0000"/>
                            </a:solidFill>
                            <a:latin typeface="Cambria Math"/>
                          </a:rPr>
                        </m:ctrlPr>
                      </m:fPr>
                      <m:num>
                        <m:r>
                          <a:rPr lang="de-DE" sz="1400" b="0" i="1" smtClean="0">
                            <a:solidFill>
                              <a:srgbClr val="FF0000"/>
                            </a:solidFill>
                            <a:latin typeface="Cambria Math"/>
                          </a:rPr>
                          <m:t>𝑑𝐸</m:t>
                        </m:r>
                      </m:num>
                      <m:den>
                        <m:r>
                          <a:rPr lang="de-DE" sz="1400" b="0" i="1" smtClean="0">
                            <a:solidFill>
                              <a:srgbClr val="FF0000"/>
                            </a:solidFill>
                            <a:latin typeface="Cambria Math"/>
                          </a:rPr>
                          <m:t>𝑑𝑥</m:t>
                        </m:r>
                      </m:den>
                    </m:f>
                  </m:oMath>
                </a14:m>
                <a:r>
                  <a:rPr lang="en-US" sz="1400" dirty="0" smtClean="0">
                    <a:solidFill>
                      <a:srgbClr val="FF0000"/>
                    </a:solidFill>
                  </a:rPr>
                  <a:t> for electrons does not follow Bethe-Bloch formula</a:t>
                </a:r>
                <a:r>
                  <a:rPr lang="en-US" sz="1400" dirty="0" smtClean="0"/>
                  <a:t>. The dominant process is Bremsstrahlung</a:t>
                </a:r>
                <a:endParaRPr lang="en-US" sz="1400" dirty="0">
                  <a:solidFill>
                    <a:srgbClr val="0000CC"/>
                  </a:solidFill>
                </a:endParaRPr>
              </a:p>
            </p:txBody>
          </p:sp>
        </mc:Choice>
        <mc:Fallback xmlns="">
          <p:sp>
            <p:nvSpPr>
              <p:cNvPr id="11" name="Textfeld 10"/>
              <p:cNvSpPr txBox="1">
                <a:spLocks noRot="1" noChangeAspect="1" noMove="1" noResize="1" noEditPoints="1" noAdjustHandles="1" noChangeArrowheads="1" noChangeShapeType="1" noTextEdit="1"/>
              </p:cNvSpPr>
              <p:nvPr/>
            </p:nvSpPr>
            <p:spPr>
              <a:xfrm>
                <a:off x="360000" y="900000"/>
                <a:ext cx="3419912" cy="1815882"/>
              </a:xfrm>
              <a:prstGeom prst="rect">
                <a:avLst/>
              </a:prstGeom>
              <a:blipFill rotWithShape="1">
                <a:blip r:embed="rId3"/>
                <a:stretch>
                  <a:fillRect l="-178" t="-15772" b="-2349"/>
                </a:stretch>
              </a:blipFill>
            </p:spPr>
            <p:txBody>
              <a:bodyPr/>
              <a:lstStyle/>
              <a:p>
                <a:r>
                  <a:rPr lang="en-US">
                    <a:noFill/>
                  </a:rPr>
                  <a:t> </a:t>
                </a:r>
              </a:p>
            </p:txBody>
          </p:sp>
        </mc:Fallback>
      </mc:AlternateContent>
      <p:sp>
        <p:nvSpPr>
          <p:cNvPr id="13" name="Textfeld 12"/>
          <p:cNvSpPr txBox="1"/>
          <p:nvPr/>
        </p:nvSpPr>
        <p:spPr>
          <a:xfrm>
            <a:off x="7020272" y="6120000"/>
            <a:ext cx="1443472" cy="276999"/>
          </a:xfrm>
          <a:prstGeom prst="rect">
            <a:avLst/>
          </a:prstGeom>
          <a:noFill/>
        </p:spPr>
        <p:txBody>
          <a:bodyPr wrap="none" rtlCol="0">
            <a:spAutoFit/>
          </a:bodyPr>
          <a:lstStyle/>
          <a:p>
            <a:r>
              <a:rPr lang="en-US" sz="1200" dirty="0" smtClean="0"/>
              <a:t>[ALICE TPC, 2009]</a:t>
            </a:r>
            <a:endParaRPr lang="en-US" sz="1200" dirty="0"/>
          </a:p>
        </p:txBody>
      </p:sp>
      <p:sp>
        <p:nvSpPr>
          <p:cNvPr id="3" name="Textfeld 2"/>
          <p:cNvSpPr txBox="1"/>
          <p:nvPr/>
        </p:nvSpPr>
        <p:spPr>
          <a:xfrm>
            <a:off x="5436096" y="5013176"/>
            <a:ext cx="2505814" cy="369332"/>
          </a:xfrm>
          <a:prstGeom prst="rect">
            <a:avLst/>
          </a:prstGeom>
          <a:solidFill>
            <a:schemeClr val="bg1"/>
          </a:solidFill>
        </p:spPr>
        <p:txBody>
          <a:bodyPr wrap="none" rtlCol="0">
            <a:spAutoFit/>
          </a:bodyPr>
          <a:lstStyle/>
          <a:p>
            <a:r>
              <a:rPr lang="en-US" b="1" dirty="0" smtClean="0">
                <a:latin typeface="Arial" panose="020B0604020202020204" pitchFamily="34" charset="0"/>
                <a:cs typeface="Arial" panose="020B0604020202020204" pitchFamily="34" charset="0"/>
              </a:rPr>
              <a:t>momentum p (GeV/c)</a:t>
            </a:r>
            <a:endParaRPr lang="en-US" b="1" dirty="0">
              <a:latin typeface="Arial" panose="020B0604020202020204" pitchFamily="34" charset="0"/>
              <a:cs typeface="Arial" panose="020B0604020202020204" pitchFamily="34" charset="0"/>
            </a:endParaRPr>
          </a:p>
        </p:txBody>
      </p:sp>
      <p:sp>
        <p:nvSpPr>
          <p:cNvPr id="7" name="Textfeld 6"/>
          <p:cNvSpPr txBox="1"/>
          <p:nvPr/>
        </p:nvSpPr>
        <p:spPr>
          <a:xfrm rot="16200000">
            <a:off x="3110763" y="2728593"/>
            <a:ext cx="2121093" cy="369332"/>
          </a:xfrm>
          <a:prstGeom prst="rect">
            <a:avLst/>
          </a:prstGeom>
          <a:solidFill>
            <a:schemeClr val="bg1"/>
          </a:solidFill>
        </p:spPr>
        <p:txBody>
          <a:bodyPr wrap="none" rtlCol="0">
            <a:spAutoFit/>
          </a:bodyPr>
          <a:lstStyle/>
          <a:p>
            <a:r>
              <a:rPr lang="en-US" b="1" dirty="0" smtClean="0">
                <a:latin typeface="Arial" panose="020B0604020202020204" pitchFamily="34" charset="0"/>
                <a:cs typeface="Arial" panose="020B0604020202020204" pitchFamily="34" charset="0"/>
              </a:rPr>
              <a:t>TPC signal (</a:t>
            </a:r>
            <a:r>
              <a:rPr lang="en-US" b="1" dirty="0" err="1" smtClean="0">
                <a:latin typeface="Arial" panose="020B0604020202020204" pitchFamily="34" charset="0"/>
                <a:cs typeface="Arial" panose="020B0604020202020204" pitchFamily="34" charset="0"/>
              </a:rPr>
              <a:t>a.u</a:t>
            </a:r>
            <a:r>
              <a:rPr lang="en-US" b="1" dirty="0" smtClean="0">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38980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Energy loss for electrons and positrons</a:t>
            </a:r>
            <a:endParaRPr lang="en-US" dirty="0"/>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275" y="981075"/>
            <a:ext cx="5062538" cy="422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539999" y="720000"/>
            <a:ext cx="3599953" cy="1384995"/>
          </a:xfrm>
          <a:prstGeom prst="rect">
            <a:avLst/>
          </a:prstGeom>
          <a:noFill/>
        </p:spPr>
        <p:txBody>
          <a:bodyPr wrap="square" rtlCol="0">
            <a:spAutoFit/>
          </a:bodyPr>
          <a:lstStyle/>
          <a:p>
            <a:r>
              <a:rPr lang="en-US" sz="1400" dirty="0" smtClean="0">
                <a:solidFill>
                  <a:srgbClr val="FF0000"/>
                </a:solidFill>
                <a:latin typeface="Times New Roman" panose="02020603050405020304" pitchFamily="18" charset="0"/>
                <a:cs typeface="Times New Roman" panose="02020603050405020304" pitchFamily="18" charset="0"/>
              </a:rPr>
              <a:t>e</a:t>
            </a:r>
            <a:r>
              <a:rPr lang="en-US" sz="1400" baseline="30000" dirty="0" smtClean="0">
                <a:solidFill>
                  <a:srgbClr val="FF0000"/>
                </a:solidFill>
                <a:latin typeface="Times New Roman" panose="02020603050405020304" pitchFamily="18" charset="0"/>
                <a:cs typeface="Times New Roman" panose="02020603050405020304" pitchFamily="18" charset="0"/>
              </a:rPr>
              <a:t>±</a:t>
            </a:r>
            <a:r>
              <a:rPr lang="en-US" sz="1400" dirty="0" smtClean="0">
                <a:solidFill>
                  <a:srgbClr val="FF0000"/>
                </a:solidFill>
                <a:latin typeface="Times New Roman" panose="02020603050405020304" pitchFamily="18" charset="0"/>
                <a:cs typeface="Times New Roman" panose="02020603050405020304" pitchFamily="18" charset="0"/>
              </a:rPr>
              <a:t> are exceptional cases due to their low mass. </a:t>
            </a:r>
            <a:r>
              <a:rPr lang="en-US" sz="1400" dirty="0" smtClean="0">
                <a:latin typeface="Times New Roman" panose="02020603050405020304" pitchFamily="18" charset="0"/>
                <a:cs typeface="Times New Roman" panose="02020603050405020304" pitchFamily="18" charset="0"/>
              </a:rPr>
              <a:t>They will be deflected significantly in each collision.</a:t>
            </a:r>
          </a:p>
          <a:p>
            <a:r>
              <a:rPr lang="en-US" sz="1400" dirty="0" smtClean="0">
                <a:latin typeface="Times New Roman" panose="02020603050405020304" pitchFamily="18" charset="0"/>
                <a:cs typeface="Times New Roman" panose="02020603050405020304" pitchFamily="18" charset="0"/>
              </a:rPr>
              <a:t>In addition to the energy loss due to </a:t>
            </a:r>
            <a:r>
              <a:rPr lang="en-US" sz="1400" b="1" dirty="0" smtClean="0">
                <a:latin typeface="Times New Roman" panose="02020603050405020304" pitchFamily="18" charset="0"/>
                <a:cs typeface="Times New Roman" panose="02020603050405020304" pitchFamily="18" charset="0"/>
              </a:rPr>
              <a:t>ionization</a:t>
            </a:r>
            <a:r>
              <a:rPr lang="en-US" sz="1400" dirty="0" smtClean="0">
                <a:latin typeface="Times New Roman" panose="02020603050405020304" pitchFamily="18" charset="0"/>
                <a:cs typeface="Times New Roman" panose="02020603050405020304" pitchFamily="18" charset="0"/>
              </a:rPr>
              <a:t>, the energy loss due to </a:t>
            </a:r>
            <a:r>
              <a:rPr lang="en-US" sz="1400" b="1" dirty="0" smtClean="0">
                <a:latin typeface="Times New Roman" panose="02020603050405020304" pitchFamily="18" charset="0"/>
                <a:cs typeface="Times New Roman" panose="02020603050405020304" pitchFamily="18" charset="0"/>
              </a:rPr>
              <a:t>Bremsstrahlung</a:t>
            </a:r>
            <a:r>
              <a:rPr lang="en-US" sz="1400" dirty="0" smtClean="0">
                <a:latin typeface="Times New Roman" panose="02020603050405020304" pitchFamily="18" charset="0"/>
                <a:cs typeface="Times New Roman" panose="02020603050405020304" pitchFamily="18" charset="0"/>
              </a:rPr>
              <a:t> is of importance.</a:t>
            </a:r>
            <a:endParaRPr lang="en-US"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Textfeld 6"/>
              <p:cNvSpPr txBox="1"/>
              <p:nvPr/>
            </p:nvSpPr>
            <p:spPr>
              <a:xfrm>
                <a:off x="540000" y="2132856"/>
                <a:ext cx="2987356" cy="605615"/>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a:rPr>
                        <m:t>−</m:t>
                      </m:r>
                      <m:sSub>
                        <m:sSubPr>
                          <m:ctrlPr>
                            <a:rPr lang="de-DE" sz="1400" b="0" i="1" smtClean="0">
                              <a:latin typeface="Cambria Math"/>
                            </a:rPr>
                          </m:ctrlPr>
                        </m:sSubPr>
                        <m:e>
                          <m:d>
                            <m:dPr>
                              <m:ctrlPr>
                                <a:rPr lang="de-DE" sz="1400" b="0" i="1" smtClean="0">
                                  <a:latin typeface="Cambria Math"/>
                                </a:rPr>
                              </m:ctrlPr>
                            </m:dPr>
                            <m:e>
                              <m:f>
                                <m:fPr>
                                  <m:ctrlPr>
                                    <a:rPr lang="de-DE" sz="1400" b="0" i="1" smtClean="0">
                                      <a:latin typeface="Cambria Math"/>
                                    </a:rPr>
                                  </m:ctrlPr>
                                </m:fPr>
                                <m:num>
                                  <m:r>
                                    <a:rPr lang="de-DE" sz="1400" b="0" i="1" smtClean="0">
                                      <a:latin typeface="Cambria Math"/>
                                    </a:rPr>
                                    <m:t>𝑑𝐸</m:t>
                                  </m:r>
                                </m:num>
                                <m:den>
                                  <m:r>
                                    <a:rPr lang="de-DE" sz="1400" b="0" i="1" smtClean="0">
                                      <a:latin typeface="Cambria Math"/>
                                    </a:rPr>
                                    <m:t>𝑑𝑥</m:t>
                                  </m:r>
                                </m:den>
                              </m:f>
                            </m:e>
                          </m:d>
                        </m:e>
                        <m:sub>
                          <m:r>
                            <a:rPr lang="de-DE" sz="1400" b="0" i="1" smtClean="0">
                              <a:latin typeface="Cambria Math"/>
                            </a:rPr>
                            <m:t>𝑡𝑜𝑡</m:t>
                          </m:r>
                        </m:sub>
                      </m:sSub>
                      <m:r>
                        <a:rPr lang="de-DE" sz="1400" b="0" i="1" smtClean="0">
                          <a:latin typeface="Cambria Math"/>
                        </a:rPr>
                        <m:t>=−</m:t>
                      </m:r>
                      <m:sSub>
                        <m:sSubPr>
                          <m:ctrlPr>
                            <a:rPr lang="de-DE" sz="1400" b="0" i="1" smtClean="0">
                              <a:latin typeface="Cambria Math"/>
                            </a:rPr>
                          </m:ctrlPr>
                        </m:sSubPr>
                        <m:e>
                          <m:d>
                            <m:dPr>
                              <m:ctrlPr>
                                <a:rPr lang="de-DE" sz="1400" b="0" i="1" smtClean="0">
                                  <a:latin typeface="Cambria Math"/>
                                </a:rPr>
                              </m:ctrlPr>
                            </m:dPr>
                            <m:e>
                              <m:f>
                                <m:fPr>
                                  <m:ctrlPr>
                                    <a:rPr lang="de-DE" sz="1400" b="0" i="1" smtClean="0">
                                      <a:latin typeface="Cambria Math"/>
                                    </a:rPr>
                                  </m:ctrlPr>
                                </m:fPr>
                                <m:num>
                                  <m:r>
                                    <a:rPr lang="de-DE" sz="1400" b="0" i="1" smtClean="0">
                                      <a:latin typeface="Cambria Math"/>
                                    </a:rPr>
                                    <m:t>𝑑𝐸</m:t>
                                  </m:r>
                                </m:num>
                                <m:den>
                                  <m:r>
                                    <a:rPr lang="de-DE" sz="1400" b="0" i="1" smtClean="0">
                                      <a:latin typeface="Cambria Math"/>
                                    </a:rPr>
                                    <m:t>𝑑𝑥</m:t>
                                  </m:r>
                                </m:den>
                              </m:f>
                            </m:e>
                          </m:d>
                        </m:e>
                        <m:sub>
                          <m:r>
                            <a:rPr lang="de-DE" sz="1400" b="0" i="1" smtClean="0">
                              <a:latin typeface="Cambria Math"/>
                            </a:rPr>
                            <m:t>𝑐𝑜𝑙𝑙</m:t>
                          </m:r>
                        </m:sub>
                      </m:sSub>
                      <m:r>
                        <a:rPr lang="de-DE" sz="1400" b="0" i="1" smtClean="0">
                          <a:latin typeface="Cambria Math"/>
                        </a:rPr>
                        <m:t>−</m:t>
                      </m:r>
                      <m:sSub>
                        <m:sSubPr>
                          <m:ctrlPr>
                            <a:rPr lang="de-DE" sz="1400" b="0" i="1" smtClean="0">
                              <a:latin typeface="Cambria Math"/>
                            </a:rPr>
                          </m:ctrlPr>
                        </m:sSubPr>
                        <m:e>
                          <m:d>
                            <m:dPr>
                              <m:ctrlPr>
                                <a:rPr lang="de-DE" sz="1400" b="0" i="1" smtClean="0">
                                  <a:latin typeface="Cambria Math"/>
                                </a:rPr>
                              </m:ctrlPr>
                            </m:dPr>
                            <m:e>
                              <m:f>
                                <m:fPr>
                                  <m:ctrlPr>
                                    <a:rPr lang="de-DE" sz="1400" b="0" i="1" smtClean="0">
                                      <a:latin typeface="Cambria Math"/>
                                    </a:rPr>
                                  </m:ctrlPr>
                                </m:fPr>
                                <m:num>
                                  <m:r>
                                    <a:rPr lang="de-DE" sz="1400" b="0" i="1" smtClean="0">
                                      <a:latin typeface="Cambria Math"/>
                                    </a:rPr>
                                    <m:t>𝑑𝐸</m:t>
                                  </m:r>
                                </m:num>
                                <m:den>
                                  <m:r>
                                    <a:rPr lang="de-DE" sz="1400" b="0" i="1" smtClean="0">
                                      <a:latin typeface="Cambria Math"/>
                                    </a:rPr>
                                    <m:t>𝑑𝑥</m:t>
                                  </m:r>
                                </m:den>
                              </m:f>
                            </m:e>
                          </m:d>
                        </m:e>
                        <m:sub>
                          <m:r>
                            <a:rPr lang="de-DE" sz="1400" b="0" i="1" smtClean="0">
                              <a:latin typeface="Cambria Math"/>
                            </a:rPr>
                            <m:t>𝑟𝑎𝑑</m:t>
                          </m:r>
                        </m:sub>
                      </m:sSub>
                    </m:oMath>
                  </m:oMathPara>
                </a14:m>
                <a:endParaRPr lang="en-US" sz="1400" dirty="0"/>
              </a:p>
            </p:txBody>
          </p:sp>
        </mc:Choice>
        <mc:Fallback xmlns="">
          <p:sp>
            <p:nvSpPr>
              <p:cNvPr id="7" name="Textfeld 6"/>
              <p:cNvSpPr txBox="1">
                <a:spLocks noRot="1" noChangeAspect="1" noMove="1" noResize="1" noEditPoints="1" noAdjustHandles="1" noChangeArrowheads="1" noChangeShapeType="1" noTextEdit="1"/>
              </p:cNvSpPr>
              <p:nvPr/>
            </p:nvSpPr>
            <p:spPr>
              <a:xfrm>
                <a:off x="540000" y="2132856"/>
                <a:ext cx="2987356" cy="605615"/>
              </a:xfrm>
              <a:prstGeom prst="rect">
                <a:avLst/>
              </a:prstGeom>
              <a:blipFill rotWithShape="1">
                <a:blip r:embed="rId3"/>
                <a:stretch>
                  <a:fillRect/>
                </a:stretch>
              </a:blipFill>
              <a:ln>
                <a:solidFill>
                  <a:srgbClr val="FF0000"/>
                </a:solidFill>
              </a:ln>
            </p:spPr>
            <p:txBody>
              <a:bodyPr/>
              <a:lstStyle/>
              <a:p>
                <a:r>
                  <a:rPr lang="en-US">
                    <a:noFill/>
                  </a:rPr>
                  <a:t> </a:t>
                </a:r>
              </a:p>
            </p:txBody>
          </p:sp>
        </mc:Fallback>
      </mc:AlternateContent>
      <p:sp>
        <p:nvSpPr>
          <p:cNvPr id="8" name="Textfeld 7"/>
          <p:cNvSpPr txBox="1"/>
          <p:nvPr/>
        </p:nvSpPr>
        <p:spPr>
          <a:xfrm>
            <a:off x="540000" y="3337828"/>
            <a:ext cx="3455937" cy="523220"/>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For high energies the energy loss due to Bremsstrahlung is given by</a:t>
            </a:r>
            <a:endParaRPr lang="en-US"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Textfeld 8"/>
              <p:cNvSpPr txBox="1"/>
              <p:nvPr/>
            </p:nvSpPr>
            <p:spPr>
              <a:xfrm>
                <a:off x="540000" y="4005064"/>
                <a:ext cx="1409937" cy="605615"/>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a:rPr>
                        <m:t>−</m:t>
                      </m:r>
                      <m:sSub>
                        <m:sSubPr>
                          <m:ctrlPr>
                            <a:rPr lang="de-DE" sz="1400" b="0" i="1" smtClean="0">
                              <a:latin typeface="Cambria Math"/>
                            </a:rPr>
                          </m:ctrlPr>
                        </m:sSubPr>
                        <m:e>
                          <m:d>
                            <m:dPr>
                              <m:ctrlPr>
                                <a:rPr lang="de-DE" sz="1400" b="0" i="1" smtClean="0">
                                  <a:latin typeface="Cambria Math"/>
                                </a:rPr>
                              </m:ctrlPr>
                            </m:dPr>
                            <m:e>
                              <m:f>
                                <m:fPr>
                                  <m:ctrlPr>
                                    <a:rPr lang="de-DE" sz="1400" b="0" i="1" smtClean="0">
                                      <a:latin typeface="Cambria Math"/>
                                    </a:rPr>
                                  </m:ctrlPr>
                                </m:fPr>
                                <m:num>
                                  <m:r>
                                    <a:rPr lang="de-DE" sz="1400" b="0" i="1" smtClean="0">
                                      <a:latin typeface="Cambria Math"/>
                                    </a:rPr>
                                    <m:t>𝑑𝐸</m:t>
                                  </m:r>
                                </m:num>
                                <m:den>
                                  <m:r>
                                    <a:rPr lang="de-DE" sz="1400" b="0" i="1" smtClean="0">
                                      <a:latin typeface="Cambria Math"/>
                                    </a:rPr>
                                    <m:t>𝑑𝑥</m:t>
                                  </m:r>
                                </m:den>
                              </m:f>
                            </m:e>
                          </m:d>
                        </m:e>
                        <m:sub>
                          <m:r>
                            <a:rPr lang="de-DE" sz="1400" b="0" i="1" smtClean="0">
                              <a:latin typeface="Cambria Math"/>
                            </a:rPr>
                            <m:t>𝑟𝑎𝑑</m:t>
                          </m:r>
                        </m:sub>
                      </m:sSub>
                      <m:r>
                        <a:rPr lang="de-DE" sz="1400" b="0" i="1" smtClean="0">
                          <a:latin typeface="Cambria Math"/>
                          <a:ea typeface="Cambria Math"/>
                        </a:rPr>
                        <m:t>∝</m:t>
                      </m:r>
                      <m:r>
                        <a:rPr lang="de-DE" sz="1400" b="0" i="1" smtClean="0">
                          <a:latin typeface="Cambria Math"/>
                          <a:ea typeface="Cambria Math"/>
                        </a:rPr>
                        <m:t>𝐸</m:t>
                      </m:r>
                    </m:oMath>
                  </m:oMathPara>
                </a14:m>
                <a:endParaRPr lang="en-US" sz="1400" dirty="0"/>
              </a:p>
            </p:txBody>
          </p:sp>
        </mc:Choice>
        <mc:Fallback xmlns="">
          <p:sp>
            <p:nvSpPr>
              <p:cNvPr id="9" name="Textfeld 8"/>
              <p:cNvSpPr txBox="1">
                <a:spLocks noRot="1" noChangeAspect="1" noMove="1" noResize="1" noEditPoints="1" noAdjustHandles="1" noChangeArrowheads="1" noChangeShapeType="1" noTextEdit="1"/>
              </p:cNvSpPr>
              <p:nvPr/>
            </p:nvSpPr>
            <p:spPr>
              <a:xfrm>
                <a:off x="540000" y="4005064"/>
                <a:ext cx="1409937" cy="605615"/>
              </a:xfrm>
              <a:prstGeom prst="rect">
                <a:avLst/>
              </a:prstGeom>
              <a:blipFill rotWithShape="1">
                <a:blip r:embed="rId4"/>
                <a:stretch>
                  <a:fillRect/>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feld 9"/>
              <p:cNvSpPr txBox="1"/>
              <p:nvPr/>
            </p:nvSpPr>
            <p:spPr>
              <a:xfrm>
                <a:off x="2396650" y="4014104"/>
                <a:ext cx="1527278" cy="605615"/>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a:rPr>
                        <m:t>−</m:t>
                      </m:r>
                      <m:sSub>
                        <m:sSubPr>
                          <m:ctrlPr>
                            <a:rPr lang="de-DE" sz="1400" b="0" i="1" smtClean="0">
                              <a:latin typeface="Cambria Math"/>
                            </a:rPr>
                          </m:ctrlPr>
                        </m:sSubPr>
                        <m:e>
                          <m:d>
                            <m:dPr>
                              <m:ctrlPr>
                                <a:rPr lang="de-DE" sz="1400" b="0" i="1" smtClean="0">
                                  <a:latin typeface="Cambria Math"/>
                                </a:rPr>
                              </m:ctrlPr>
                            </m:dPr>
                            <m:e>
                              <m:f>
                                <m:fPr>
                                  <m:ctrlPr>
                                    <a:rPr lang="de-DE" sz="1400" b="0" i="1" smtClean="0">
                                      <a:latin typeface="Cambria Math"/>
                                    </a:rPr>
                                  </m:ctrlPr>
                                </m:fPr>
                                <m:num>
                                  <m:r>
                                    <a:rPr lang="de-DE" sz="1400" b="0" i="1" smtClean="0">
                                      <a:latin typeface="Cambria Math"/>
                                    </a:rPr>
                                    <m:t>𝑑𝐸</m:t>
                                  </m:r>
                                </m:num>
                                <m:den>
                                  <m:r>
                                    <a:rPr lang="de-DE" sz="1400" b="0" i="1" smtClean="0">
                                      <a:latin typeface="Cambria Math"/>
                                    </a:rPr>
                                    <m:t>𝑑𝑥</m:t>
                                  </m:r>
                                </m:den>
                              </m:f>
                            </m:e>
                          </m:d>
                        </m:e>
                        <m:sub>
                          <m:r>
                            <a:rPr lang="de-DE" sz="1400" b="0" i="1" smtClean="0">
                              <a:latin typeface="Cambria Math"/>
                            </a:rPr>
                            <m:t>𝑟𝑎𝑑</m:t>
                          </m:r>
                        </m:sub>
                      </m:sSub>
                      <m:r>
                        <a:rPr lang="de-DE" sz="1400" b="0" i="1" smtClean="0">
                          <a:latin typeface="Cambria Math"/>
                          <a:ea typeface="Cambria Math"/>
                        </a:rPr>
                        <m:t>∝</m:t>
                      </m:r>
                      <m:f>
                        <m:fPr>
                          <m:ctrlPr>
                            <a:rPr lang="de-DE" sz="1400" b="0" i="1" smtClean="0">
                              <a:latin typeface="Cambria Math"/>
                              <a:ea typeface="Cambria Math"/>
                            </a:rPr>
                          </m:ctrlPr>
                        </m:fPr>
                        <m:num>
                          <m:r>
                            <a:rPr lang="de-DE" sz="1400" b="0" i="1" smtClean="0">
                              <a:latin typeface="Cambria Math"/>
                              <a:ea typeface="Cambria Math"/>
                            </a:rPr>
                            <m:t>1</m:t>
                          </m:r>
                        </m:num>
                        <m:den>
                          <m:sSup>
                            <m:sSupPr>
                              <m:ctrlPr>
                                <a:rPr lang="de-DE" sz="1400" b="0" i="1" smtClean="0">
                                  <a:latin typeface="Cambria Math"/>
                                  <a:ea typeface="Cambria Math"/>
                                </a:rPr>
                              </m:ctrlPr>
                            </m:sSupPr>
                            <m:e>
                              <m:r>
                                <a:rPr lang="de-DE" sz="1400" b="0" i="1" smtClean="0">
                                  <a:latin typeface="Cambria Math"/>
                                  <a:ea typeface="Cambria Math"/>
                                </a:rPr>
                                <m:t>𝑚</m:t>
                              </m:r>
                            </m:e>
                            <m:sup>
                              <m:r>
                                <a:rPr lang="de-DE" sz="1400" b="0" i="1" smtClean="0">
                                  <a:latin typeface="Cambria Math"/>
                                  <a:ea typeface="Cambria Math"/>
                                </a:rPr>
                                <m:t>2</m:t>
                              </m:r>
                            </m:sup>
                          </m:sSup>
                        </m:den>
                      </m:f>
                    </m:oMath>
                  </m:oMathPara>
                </a14:m>
                <a:endParaRPr lang="en-US" sz="1400" dirty="0"/>
              </a:p>
            </p:txBody>
          </p:sp>
        </mc:Choice>
        <mc:Fallback xmlns="">
          <p:sp>
            <p:nvSpPr>
              <p:cNvPr id="10" name="Textfeld 9"/>
              <p:cNvSpPr txBox="1">
                <a:spLocks noRot="1" noChangeAspect="1" noMove="1" noResize="1" noEditPoints="1" noAdjustHandles="1" noChangeArrowheads="1" noChangeShapeType="1" noTextEdit="1"/>
              </p:cNvSpPr>
              <p:nvPr/>
            </p:nvSpPr>
            <p:spPr>
              <a:xfrm>
                <a:off x="2396650" y="4014104"/>
                <a:ext cx="1527278" cy="605615"/>
              </a:xfrm>
              <a:prstGeom prst="rect">
                <a:avLst/>
              </a:prstGeom>
              <a:blipFill rotWithShape="1">
                <a:blip r:embed="rId5"/>
                <a:stretch>
                  <a:fillRect/>
                </a:stretch>
              </a:blipFill>
              <a:ln>
                <a:solidFill>
                  <a:srgbClr val="FF0000"/>
                </a:solidFill>
              </a:ln>
            </p:spPr>
            <p:txBody>
              <a:bodyPr/>
              <a:lstStyle/>
              <a:p>
                <a:r>
                  <a:rPr lang="en-US">
                    <a:noFill/>
                  </a:rPr>
                  <a:t> </a:t>
                </a:r>
              </a:p>
            </p:txBody>
          </p:sp>
        </mc:Fallback>
      </mc:AlternateContent>
      <p:sp>
        <p:nvSpPr>
          <p:cNvPr id="11" name="Textfeld 10"/>
          <p:cNvSpPr txBox="1"/>
          <p:nvPr/>
        </p:nvSpPr>
        <p:spPr>
          <a:xfrm>
            <a:off x="1979712" y="4158120"/>
            <a:ext cx="444352" cy="307777"/>
          </a:xfrm>
          <a:prstGeom prst="rect">
            <a:avLst/>
          </a:prstGeom>
          <a:noFill/>
        </p:spPr>
        <p:txBody>
          <a:bodyPr wrap="none" rtlCol="0">
            <a:spAutoFit/>
          </a:bodyPr>
          <a:lstStyle/>
          <a:p>
            <a:r>
              <a:rPr lang="en-US" sz="1400" dirty="0" smtClean="0">
                <a:latin typeface="Times New Roman" panose="02020603050405020304" pitchFamily="18" charset="0"/>
                <a:cs typeface="Times New Roman" panose="02020603050405020304" pitchFamily="18" charset="0"/>
              </a:rPr>
              <a:t>and</a:t>
            </a:r>
            <a:endParaRPr lang="en-US" sz="1400" dirty="0">
              <a:latin typeface="Times New Roman" panose="02020603050405020304" pitchFamily="18" charset="0"/>
              <a:cs typeface="Times New Roman" panose="02020603050405020304" pitchFamily="18" charset="0"/>
            </a:endParaRPr>
          </a:p>
        </p:txBody>
      </p:sp>
      <p:sp>
        <p:nvSpPr>
          <p:cNvPr id="3" name="Textfeld 2"/>
          <p:cNvSpPr txBox="1"/>
          <p:nvPr/>
        </p:nvSpPr>
        <p:spPr>
          <a:xfrm>
            <a:off x="540000" y="5138028"/>
            <a:ext cx="3044423" cy="523220"/>
          </a:xfrm>
          <a:prstGeom prst="rect">
            <a:avLst/>
          </a:prstGeom>
          <a:noFill/>
        </p:spPr>
        <p:txBody>
          <a:bodyPr wrap="none" rtlCol="0">
            <a:spAutoFit/>
          </a:bodyPr>
          <a:lstStyle/>
          <a:p>
            <a:r>
              <a:rPr lang="en-US" sz="1400" dirty="0" smtClean="0">
                <a:latin typeface="Times New Roman" panose="02020603050405020304" pitchFamily="18" charset="0"/>
                <a:cs typeface="Times New Roman" panose="02020603050405020304" pitchFamily="18" charset="0"/>
              </a:rPr>
              <a:t>Other particles like </a:t>
            </a:r>
            <a:r>
              <a:rPr lang="en-US" sz="1400" dirty="0" smtClean="0">
                <a:solidFill>
                  <a:srgbClr val="FF0000"/>
                </a:solidFill>
                <a:latin typeface="Times New Roman" panose="02020603050405020304" pitchFamily="18" charset="0"/>
                <a:cs typeface="Times New Roman" panose="02020603050405020304" pitchFamily="18" charset="0"/>
              </a:rPr>
              <a:t>muons</a:t>
            </a:r>
            <a:r>
              <a:rPr lang="en-US" sz="1400" dirty="0" smtClean="0">
                <a:latin typeface="Times New Roman" panose="02020603050405020304" pitchFamily="18" charset="0"/>
                <a:cs typeface="Times New Roman" panose="02020603050405020304" pitchFamily="18" charset="0"/>
              </a:rPr>
              <a:t> also radiate, </a:t>
            </a:r>
          </a:p>
          <a:p>
            <a:r>
              <a:rPr lang="en-US" sz="1400" dirty="0" smtClean="0">
                <a:latin typeface="Times New Roman" panose="02020603050405020304" pitchFamily="18" charset="0"/>
                <a:cs typeface="Times New Roman" panose="02020603050405020304" pitchFamily="18" charset="0"/>
              </a:rPr>
              <a:t>especially at higher energies.</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59470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Bremsstrahlung</a:t>
            </a:r>
            <a:endParaRPr lang="en-US" dirty="0"/>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275" y="981075"/>
            <a:ext cx="5062538" cy="422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Textfeld 6"/>
              <p:cNvSpPr txBox="1"/>
              <p:nvPr/>
            </p:nvSpPr>
            <p:spPr>
              <a:xfrm>
                <a:off x="540000" y="900000"/>
                <a:ext cx="1489062" cy="605615"/>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400" i="1" smtClean="0">
                          <a:solidFill>
                            <a:prstClr val="black"/>
                          </a:solidFill>
                          <a:latin typeface="Cambria Math"/>
                        </a:rPr>
                        <m:t>−</m:t>
                      </m:r>
                      <m:sSub>
                        <m:sSubPr>
                          <m:ctrlPr>
                            <a:rPr lang="de-DE" sz="1400" i="1" smtClean="0">
                              <a:solidFill>
                                <a:prstClr val="black"/>
                              </a:solidFill>
                              <a:latin typeface="Cambria Math"/>
                            </a:rPr>
                          </m:ctrlPr>
                        </m:sSubPr>
                        <m:e>
                          <m:d>
                            <m:dPr>
                              <m:ctrlPr>
                                <a:rPr lang="de-DE" sz="1400" i="1" smtClean="0">
                                  <a:solidFill>
                                    <a:prstClr val="black"/>
                                  </a:solidFill>
                                  <a:latin typeface="Cambria Math"/>
                                </a:rPr>
                              </m:ctrlPr>
                            </m:dPr>
                            <m:e>
                              <m:f>
                                <m:fPr>
                                  <m:ctrlPr>
                                    <a:rPr lang="de-DE" sz="1400" i="1" smtClean="0">
                                      <a:solidFill>
                                        <a:prstClr val="black"/>
                                      </a:solidFill>
                                      <a:latin typeface="Cambria Math"/>
                                    </a:rPr>
                                  </m:ctrlPr>
                                </m:fPr>
                                <m:num>
                                  <m:r>
                                    <a:rPr lang="de-DE" sz="1400" i="1" smtClean="0">
                                      <a:solidFill>
                                        <a:prstClr val="black"/>
                                      </a:solidFill>
                                      <a:latin typeface="Cambria Math"/>
                                    </a:rPr>
                                    <m:t>𝑑𝐸</m:t>
                                  </m:r>
                                </m:num>
                                <m:den>
                                  <m:r>
                                    <a:rPr lang="de-DE" sz="1400" i="1" smtClean="0">
                                      <a:solidFill>
                                        <a:prstClr val="black"/>
                                      </a:solidFill>
                                      <a:latin typeface="Cambria Math"/>
                                    </a:rPr>
                                    <m:t>𝑑𝑥</m:t>
                                  </m:r>
                                </m:den>
                              </m:f>
                            </m:e>
                          </m:d>
                        </m:e>
                        <m:sub>
                          <m:r>
                            <a:rPr lang="de-DE" sz="1400" i="1" smtClean="0">
                              <a:solidFill>
                                <a:prstClr val="black"/>
                              </a:solidFill>
                              <a:latin typeface="Cambria Math"/>
                            </a:rPr>
                            <m:t>𝑟𝑎𝑑</m:t>
                          </m:r>
                        </m:sub>
                      </m:sSub>
                      <m:r>
                        <a:rPr lang="de-DE" sz="1400" i="1" smtClean="0">
                          <a:solidFill>
                            <a:prstClr val="black"/>
                          </a:solidFill>
                          <a:latin typeface="Cambria Math"/>
                        </a:rPr>
                        <m:t>=</m:t>
                      </m:r>
                      <m:f>
                        <m:fPr>
                          <m:ctrlPr>
                            <a:rPr lang="de-DE" sz="1400" i="1" smtClean="0">
                              <a:solidFill>
                                <a:prstClr val="black"/>
                              </a:solidFill>
                              <a:latin typeface="Cambria Math"/>
                            </a:rPr>
                          </m:ctrlPr>
                        </m:fPr>
                        <m:num>
                          <m:r>
                            <a:rPr lang="de-DE" sz="1400" i="1" smtClean="0">
                              <a:solidFill>
                                <a:prstClr val="black"/>
                              </a:solidFill>
                              <a:latin typeface="Cambria Math"/>
                            </a:rPr>
                            <m:t>𝐸</m:t>
                          </m:r>
                        </m:num>
                        <m:den>
                          <m:sSub>
                            <m:sSubPr>
                              <m:ctrlPr>
                                <a:rPr lang="de-DE" sz="1400" i="1" smtClean="0">
                                  <a:solidFill>
                                    <a:prstClr val="black"/>
                                  </a:solidFill>
                                  <a:latin typeface="Cambria Math"/>
                                </a:rPr>
                              </m:ctrlPr>
                            </m:sSubPr>
                            <m:e>
                              <m:r>
                                <a:rPr lang="de-DE" sz="1400" i="1" smtClean="0">
                                  <a:solidFill>
                                    <a:prstClr val="black"/>
                                  </a:solidFill>
                                  <a:latin typeface="Cambria Math"/>
                                </a:rPr>
                                <m:t>𝑋</m:t>
                              </m:r>
                            </m:e>
                            <m:sub>
                              <m:r>
                                <a:rPr lang="de-DE" sz="1400" i="1" smtClean="0">
                                  <a:solidFill>
                                    <a:prstClr val="black"/>
                                  </a:solidFill>
                                  <a:latin typeface="Cambria Math"/>
                                </a:rPr>
                                <m:t>0</m:t>
                              </m:r>
                            </m:sub>
                          </m:sSub>
                        </m:den>
                      </m:f>
                    </m:oMath>
                  </m:oMathPara>
                </a14:m>
                <a:endParaRPr lang="en-US" sz="1400" dirty="0">
                  <a:solidFill>
                    <a:prstClr val="black"/>
                  </a:solidFill>
                </a:endParaRPr>
              </a:p>
            </p:txBody>
          </p:sp>
        </mc:Choice>
        <mc:Fallback xmlns="">
          <p:sp>
            <p:nvSpPr>
              <p:cNvPr id="7" name="Textfeld 6"/>
              <p:cNvSpPr txBox="1">
                <a:spLocks noRot="1" noChangeAspect="1" noMove="1" noResize="1" noEditPoints="1" noAdjustHandles="1" noChangeArrowheads="1" noChangeShapeType="1" noTextEdit="1"/>
              </p:cNvSpPr>
              <p:nvPr/>
            </p:nvSpPr>
            <p:spPr>
              <a:xfrm>
                <a:off x="540000" y="900000"/>
                <a:ext cx="1489062" cy="605615"/>
              </a:xfrm>
              <a:prstGeom prst="rect">
                <a:avLst/>
              </a:prstGeom>
              <a:blipFill rotWithShape="1">
                <a:blip r:embed="rId3"/>
                <a:stretch>
                  <a:fillRect/>
                </a:stretch>
              </a:blipFill>
              <a:ln>
                <a:solidFill>
                  <a:srgbClr val="FF0000"/>
                </a:solidFill>
              </a:ln>
            </p:spPr>
            <p:txBody>
              <a:bodyPr/>
              <a:lstStyle/>
              <a:p>
                <a:r>
                  <a:rPr lang="en-US">
                    <a:noFill/>
                  </a:rPr>
                  <a:t> </a:t>
                </a:r>
              </a:p>
            </p:txBody>
          </p:sp>
        </mc:Fallback>
      </mc:AlternateContent>
      <p:sp>
        <p:nvSpPr>
          <p:cNvPr id="8" name="Textfeld 7"/>
          <p:cNvSpPr txBox="1"/>
          <p:nvPr/>
        </p:nvSpPr>
        <p:spPr>
          <a:xfrm>
            <a:off x="540000" y="2394402"/>
            <a:ext cx="791639" cy="246221"/>
          </a:xfrm>
          <a:prstGeom prst="rect">
            <a:avLst/>
          </a:prstGeom>
          <a:noFill/>
        </p:spPr>
        <p:txBody>
          <a:bodyPr wrap="square" rtlCol="0">
            <a:spAutoFit/>
          </a:bodyPr>
          <a:lstStyle/>
          <a:p>
            <a:r>
              <a:rPr lang="en-US" sz="1000" dirty="0" smtClean="0">
                <a:solidFill>
                  <a:prstClr val="black"/>
                </a:solidFill>
                <a:latin typeface="Times New Roman" panose="02020603050405020304" pitchFamily="18" charset="0"/>
                <a:cs typeface="Times New Roman" panose="02020603050405020304" pitchFamily="18" charset="0"/>
              </a:rPr>
              <a:t>fit to data:</a:t>
            </a:r>
            <a:endParaRPr lang="en-US" sz="1000" dirty="0">
              <a:solidFill>
                <a:prstClr val="black"/>
              </a:solidFill>
              <a:latin typeface="Times New Roman" panose="02020603050405020304" pitchFamily="18" charset="0"/>
              <a:cs typeface="Times New Roman" panose="02020603050405020304" pitchFamily="18" charset="0"/>
            </a:endParaRPr>
          </a:p>
        </p:txBody>
      </p:sp>
      <p:sp>
        <p:nvSpPr>
          <p:cNvPr id="3" name="Textfeld 2"/>
          <p:cNvSpPr txBox="1"/>
          <p:nvPr/>
        </p:nvSpPr>
        <p:spPr>
          <a:xfrm>
            <a:off x="540000" y="1620000"/>
            <a:ext cx="3320716" cy="646331"/>
          </a:xfrm>
          <a:prstGeom prst="rect">
            <a:avLst/>
          </a:prstGeom>
          <a:noFill/>
        </p:spPr>
        <p:txBody>
          <a:bodyPr wrap="square" rtlCol="0">
            <a:spAutoFit/>
          </a:bodyPr>
          <a:lstStyle/>
          <a:p>
            <a:r>
              <a:rPr lang="en-US" sz="1200" dirty="0" smtClean="0">
                <a:solidFill>
                  <a:srgbClr val="FF0000"/>
                </a:solidFill>
                <a:latin typeface="Times New Roman" panose="02020603050405020304" pitchFamily="18" charset="0"/>
                <a:cs typeface="Times New Roman" panose="02020603050405020304" pitchFamily="18" charset="0"/>
              </a:rPr>
              <a:t>X</a:t>
            </a:r>
            <a:r>
              <a:rPr lang="en-US" sz="1200" baseline="-25000" dirty="0" smtClean="0">
                <a:solidFill>
                  <a:srgbClr val="FF0000"/>
                </a:solidFill>
                <a:latin typeface="Times New Roman" panose="02020603050405020304" pitchFamily="18" charset="0"/>
                <a:cs typeface="Times New Roman" panose="02020603050405020304" pitchFamily="18" charset="0"/>
              </a:rPr>
              <a:t>0</a:t>
            </a:r>
            <a:r>
              <a:rPr lang="en-US" sz="1200" dirty="0" smtClean="0">
                <a:solidFill>
                  <a:srgbClr val="FF0000"/>
                </a:solidFill>
                <a:latin typeface="Times New Roman" panose="02020603050405020304" pitchFamily="18" charset="0"/>
                <a:cs typeface="Times New Roman" panose="02020603050405020304" pitchFamily="18" charset="0"/>
              </a:rPr>
              <a:t> is the radiation length</a:t>
            </a:r>
            <a:r>
              <a:rPr lang="en-US" sz="1200" dirty="0" smtClean="0">
                <a:solidFill>
                  <a:prstClr val="black"/>
                </a:solidFill>
                <a:latin typeface="Times New Roman" panose="02020603050405020304" pitchFamily="18" charset="0"/>
                <a:cs typeface="Times New Roman" panose="02020603050405020304" pitchFamily="18" charset="0"/>
              </a:rPr>
              <a:t>. It is the mean distance over which a high-energy electron loses all but 1/e of its energy by Bremsstrahlung</a:t>
            </a:r>
            <a:endParaRPr lang="en-US" sz="1200" dirty="0">
              <a:solidFill>
                <a:prstClr val="black"/>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feld 4"/>
              <p:cNvSpPr txBox="1"/>
              <p:nvPr/>
            </p:nvSpPr>
            <p:spPr>
              <a:xfrm>
                <a:off x="540000" y="2574402"/>
                <a:ext cx="2530628" cy="57951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prstClr val="black"/>
                              </a:solidFill>
                              <a:latin typeface="Cambria Math"/>
                            </a:rPr>
                          </m:ctrlPr>
                        </m:sSubPr>
                        <m:e>
                          <m:r>
                            <a:rPr lang="de-DE" sz="1400" i="1" smtClean="0">
                              <a:solidFill>
                                <a:prstClr val="black"/>
                              </a:solidFill>
                              <a:latin typeface="Cambria Math"/>
                            </a:rPr>
                            <m:t>𝑋</m:t>
                          </m:r>
                        </m:e>
                        <m:sub>
                          <m:r>
                            <a:rPr lang="de-DE" sz="1400" i="1" smtClean="0">
                              <a:solidFill>
                                <a:prstClr val="black"/>
                              </a:solidFill>
                              <a:latin typeface="Cambria Math"/>
                            </a:rPr>
                            <m:t>0</m:t>
                          </m:r>
                        </m:sub>
                      </m:sSub>
                      <m:r>
                        <a:rPr lang="de-DE" sz="1400" i="1" smtClean="0">
                          <a:solidFill>
                            <a:prstClr val="black"/>
                          </a:solidFill>
                          <a:latin typeface="Cambria Math"/>
                        </a:rPr>
                        <m:t>=</m:t>
                      </m:r>
                      <m:f>
                        <m:fPr>
                          <m:ctrlPr>
                            <a:rPr lang="de-DE" sz="1400" i="1" smtClean="0">
                              <a:solidFill>
                                <a:prstClr val="black"/>
                              </a:solidFill>
                              <a:latin typeface="Cambria Math"/>
                            </a:rPr>
                          </m:ctrlPr>
                        </m:fPr>
                        <m:num>
                          <m:r>
                            <a:rPr lang="de-DE" sz="1400" i="1" smtClean="0">
                              <a:solidFill>
                                <a:prstClr val="black"/>
                              </a:solidFill>
                              <a:latin typeface="Cambria Math"/>
                            </a:rPr>
                            <m:t>716.4</m:t>
                          </m:r>
                          <m:r>
                            <a:rPr lang="de-DE" sz="1400" i="1" smtClean="0">
                              <a:solidFill>
                                <a:prstClr val="black"/>
                              </a:solidFill>
                              <a:latin typeface="Cambria Math"/>
                              <a:ea typeface="Cambria Math"/>
                            </a:rPr>
                            <m:t>∙</m:t>
                          </m:r>
                          <m:r>
                            <a:rPr lang="de-DE" sz="1400" i="1" smtClean="0">
                              <a:solidFill>
                                <a:prstClr val="black"/>
                              </a:solidFill>
                              <a:latin typeface="Cambria Math"/>
                              <a:ea typeface="Cambria Math"/>
                            </a:rPr>
                            <m:t>𝐴</m:t>
                          </m:r>
                        </m:num>
                        <m:den>
                          <m:r>
                            <a:rPr lang="de-DE" sz="1400" i="1" smtClean="0">
                              <a:solidFill>
                                <a:prstClr val="black"/>
                              </a:solidFill>
                              <a:latin typeface="Cambria Math"/>
                            </a:rPr>
                            <m:t>𝑍</m:t>
                          </m:r>
                          <m:r>
                            <a:rPr lang="de-DE" sz="1400" i="1" smtClean="0">
                              <a:solidFill>
                                <a:prstClr val="black"/>
                              </a:solidFill>
                              <a:latin typeface="Cambria Math"/>
                              <a:ea typeface="Cambria Math"/>
                            </a:rPr>
                            <m:t>∙</m:t>
                          </m:r>
                          <m:d>
                            <m:dPr>
                              <m:ctrlPr>
                                <a:rPr lang="de-DE" sz="1400" i="1" smtClean="0">
                                  <a:solidFill>
                                    <a:prstClr val="black"/>
                                  </a:solidFill>
                                  <a:latin typeface="Cambria Math"/>
                                  <a:ea typeface="Cambria Math"/>
                                </a:rPr>
                              </m:ctrlPr>
                            </m:dPr>
                            <m:e>
                              <m:r>
                                <a:rPr lang="de-DE" sz="1400" i="1" smtClean="0">
                                  <a:solidFill>
                                    <a:prstClr val="black"/>
                                  </a:solidFill>
                                  <a:latin typeface="Cambria Math"/>
                                  <a:ea typeface="Cambria Math"/>
                                </a:rPr>
                                <m:t>𝑍</m:t>
                              </m:r>
                              <m:r>
                                <a:rPr lang="de-DE" sz="1400" i="1" smtClean="0">
                                  <a:solidFill>
                                    <a:prstClr val="black"/>
                                  </a:solidFill>
                                  <a:latin typeface="Cambria Math"/>
                                  <a:ea typeface="Cambria Math"/>
                                </a:rPr>
                                <m:t>+1</m:t>
                              </m:r>
                            </m:e>
                          </m:d>
                          <m:r>
                            <a:rPr lang="de-DE" sz="1400" i="1" smtClean="0">
                              <a:solidFill>
                                <a:prstClr val="black"/>
                              </a:solidFill>
                              <a:latin typeface="Cambria Math"/>
                              <a:ea typeface="Cambria Math"/>
                            </a:rPr>
                            <m:t>∙</m:t>
                          </m:r>
                          <m:r>
                            <a:rPr lang="de-DE" sz="1400" i="1" smtClean="0">
                              <a:solidFill>
                                <a:prstClr val="black"/>
                              </a:solidFill>
                              <a:latin typeface="Cambria Math"/>
                              <a:ea typeface="Cambria Math"/>
                            </a:rPr>
                            <m:t>𝑙𝑛</m:t>
                          </m:r>
                          <m:d>
                            <m:dPr>
                              <m:ctrlPr>
                                <a:rPr lang="de-DE" sz="1400" i="1" smtClean="0">
                                  <a:solidFill>
                                    <a:prstClr val="black"/>
                                  </a:solidFill>
                                  <a:latin typeface="Cambria Math"/>
                                  <a:ea typeface="Cambria Math"/>
                                </a:rPr>
                              </m:ctrlPr>
                            </m:dPr>
                            <m:e>
                              <m:f>
                                <m:fPr>
                                  <m:type m:val="lin"/>
                                  <m:ctrlPr>
                                    <a:rPr lang="de-DE" sz="1400" i="1" smtClean="0">
                                      <a:solidFill>
                                        <a:prstClr val="black"/>
                                      </a:solidFill>
                                      <a:latin typeface="Cambria Math"/>
                                      <a:ea typeface="Cambria Math"/>
                                    </a:rPr>
                                  </m:ctrlPr>
                                </m:fPr>
                                <m:num>
                                  <m:r>
                                    <a:rPr lang="de-DE" sz="1400" i="1" smtClean="0">
                                      <a:solidFill>
                                        <a:prstClr val="black"/>
                                      </a:solidFill>
                                      <a:latin typeface="Cambria Math"/>
                                      <a:ea typeface="Cambria Math"/>
                                    </a:rPr>
                                    <m:t>287</m:t>
                                  </m:r>
                                </m:num>
                                <m:den>
                                  <m:rad>
                                    <m:radPr>
                                      <m:degHide m:val="on"/>
                                      <m:ctrlPr>
                                        <a:rPr lang="de-DE" sz="1400" i="1" smtClean="0">
                                          <a:solidFill>
                                            <a:prstClr val="black"/>
                                          </a:solidFill>
                                          <a:latin typeface="Cambria Math"/>
                                          <a:ea typeface="Cambria Math"/>
                                        </a:rPr>
                                      </m:ctrlPr>
                                    </m:radPr>
                                    <m:deg/>
                                    <m:e>
                                      <m:r>
                                        <a:rPr lang="de-DE" sz="1400" i="1" smtClean="0">
                                          <a:solidFill>
                                            <a:prstClr val="black"/>
                                          </a:solidFill>
                                          <a:latin typeface="Cambria Math"/>
                                          <a:ea typeface="Cambria Math"/>
                                        </a:rPr>
                                        <m:t>𝑍</m:t>
                                      </m:r>
                                    </m:e>
                                  </m:rad>
                                </m:den>
                              </m:f>
                            </m:e>
                          </m:d>
                        </m:den>
                      </m:f>
                    </m:oMath>
                  </m:oMathPara>
                </a14:m>
                <a:endParaRPr lang="en-US" sz="1400" dirty="0">
                  <a:solidFill>
                    <a:prstClr val="black"/>
                  </a:solidFill>
                </a:endParaRPr>
              </a:p>
            </p:txBody>
          </p:sp>
        </mc:Choice>
        <mc:Fallback xmlns="">
          <p:sp>
            <p:nvSpPr>
              <p:cNvPr id="5" name="Textfeld 4"/>
              <p:cNvSpPr txBox="1">
                <a:spLocks noRot="1" noChangeAspect="1" noMove="1" noResize="1" noEditPoints="1" noAdjustHandles="1" noChangeArrowheads="1" noChangeShapeType="1" noTextEdit="1"/>
              </p:cNvSpPr>
              <p:nvPr/>
            </p:nvSpPr>
            <p:spPr>
              <a:xfrm>
                <a:off x="540000" y="2574402"/>
                <a:ext cx="2530628" cy="579518"/>
              </a:xfrm>
              <a:prstGeom prst="rect">
                <a:avLst/>
              </a:prstGeom>
              <a:blipFill rotWithShape="1">
                <a:blip r:embed="rId4"/>
                <a:stretch>
                  <a:fillRect t="-4211" r="-4578" b="-81053"/>
                </a:stretch>
              </a:blipFill>
            </p:spPr>
            <p:txBody>
              <a:bodyPr/>
              <a:lstStyle/>
              <a:p>
                <a:r>
                  <a:rPr lang="en-US">
                    <a:noFill/>
                  </a:rPr>
                  <a:t> </a:t>
                </a:r>
              </a:p>
            </p:txBody>
          </p:sp>
        </mc:Fallback>
      </mc:AlternateContent>
      <p:sp>
        <p:nvSpPr>
          <p:cNvPr id="12" name="Textfeld 11"/>
          <p:cNvSpPr txBox="1"/>
          <p:nvPr/>
        </p:nvSpPr>
        <p:spPr>
          <a:xfrm>
            <a:off x="540000" y="3483362"/>
            <a:ext cx="3405548" cy="307777"/>
          </a:xfrm>
          <a:prstGeom prst="rect">
            <a:avLst/>
          </a:prstGeom>
          <a:noFill/>
        </p:spPr>
        <p:txBody>
          <a:bodyPr wrap="none" rtlCol="0">
            <a:spAutoFit/>
          </a:bodyPr>
          <a:lstStyle/>
          <a:p>
            <a:r>
              <a:rPr lang="en-US" sz="1200" dirty="0" smtClean="0">
                <a:solidFill>
                  <a:srgbClr val="0000CC"/>
                </a:solidFill>
                <a:latin typeface="Times New Roman" panose="02020603050405020304" pitchFamily="18" charset="0"/>
                <a:cs typeface="Times New Roman" panose="02020603050405020304" pitchFamily="18" charset="0"/>
              </a:rPr>
              <a:t>Usual definition for the critical energy </a:t>
            </a:r>
            <a:r>
              <a:rPr lang="en-US" sz="1400" b="1" dirty="0" err="1" smtClean="0">
                <a:solidFill>
                  <a:srgbClr val="0000CC"/>
                </a:solidFill>
                <a:latin typeface="Times New Roman" panose="02020603050405020304" pitchFamily="18" charset="0"/>
                <a:cs typeface="Times New Roman" panose="02020603050405020304" pitchFamily="18" charset="0"/>
              </a:rPr>
              <a:t>E</a:t>
            </a:r>
            <a:r>
              <a:rPr lang="en-US" sz="1400" b="1" baseline="-25000" dirty="0" err="1" smtClean="0">
                <a:solidFill>
                  <a:srgbClr val="0000CC"/>
                </a:solidFill>
                <a:latin typeface="Times New Roman" panose="02020603050405020304" pitchFamily="18" charset="0"/>
                <a:cs typeface="Times New Roman" panose="02020603050405020304" pitchFamily="18" charset="0"/>
              </a:rPr>
              <a:t>c</a:t>
            </a:r>
            <a:r>
              <a:rPr lang="en-US" sz="1200" dirty="0" smtClean="0">
                <a:solidFill>
                  <a:srgbClr val="0000CC"/>
                </a:solidFill>
                <a:latin typeface="Times New Roman" panose="02020603050405020304" pitchFamily="18" charset="0"/>
                <a:cs typeface="Times New Roman" panose="02020603050405020304" pitchFamily="18" charset="0"/>
              </a:rPr>
              <a:t> </a:t>
            </a:r>
            <a:r>
              <a:rPr lang="en-US" sz="1200" dirty="0" smtClean="0">
                <a:solidFill>
                  <a:prstClr val="black"/>
                </a:solidFill>
                <a:latin typeface="Times New Roman" panose="02020603050405020304" pitchFamily="18" charset="0"/>
                <a:cs typeface="Times New Roman" panose="02020603050405020304" pitchFamily="18" charset="0"/>
              </a:rPr>
              <a:t>(electron)</a:t>
            </a:r>
            <a:endParaRPr lang="en-US" sz="1200" dirty="0">
              <a:solidFill>
                <a:prstClr val="black"/>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Textfeld 12"/>
              <p:cNvSpPr txBox="1"/>
              <p:nvPr/>
            </p:nvSpPr>
            <p:spPr>
              <a:xfrm>
                <a:off x="540000" y="3834402"/>
                <a:ext cx="3070071" cy="63017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rgbClr val="0000CC"/>
                              </a:solidFill>
                              <a:latin typeface="Cambria Math"/>
                            </a:rPr>
                          </m:ctrlPr>
                        </m:sSubPr>
                        <m:e>
                          <m:d>
                            <m:dPr>
                              <m:ctrlPr>
                                <a:rPr lang="en-US" sz="1400" i="1" smtClean="0">
                                  <a:solidFill>
                                    <a:srgbClr val="0000CC"/>
                                  </a:solidFill>
                                  <a:latin typeface="Cambria Math"/>
                                </a:rPr>
                              </m:ctrlPr>
                            </m:dPr>
                            <m:e>
                              <m:f>
                                <m:fPr>
                                  <m:ctrlPr>
                                    <a:rPr lang="en-US" sz="1400" i="1" smtClean="0">
                                      <a:solidFill>
                                        <a:srgbClr val="0000CC"/>
                                      </a:solidFill>
                                      <a:latin typeface="Cambria Math"/>
                                    </a:rPr>
                                  </m:ctrlPr>
                                </m:fPr>
                                <m:num>
                                  <m:r>
                                    <a:rPr lang="de-DE" sz="1400" i="1" smtClean="0">
                                      <a:solidFill>
                                        <a:srgbClr val="0000CC"/>
                                      </a:solidFill>
                                      <a:latin typeface="Cambria Math"/>
                                    </a:rPr>
                                    <m:t>𝑑𝐸</m:t>
                                  </m:r>
                                </m:num>
                                <m:den>
                                  <m:r>
                                    <a:rPr lang="de-DE" sz="1400" i="1" smtClean="0">
                                      <a:solidFill>
                                        <a:srgbClr val="0000CC"/>
                                      </a:solidFill>
                                      <a:latin typeface="Cambria Math"/>
                                    </a:rPr>
                                    <m:t>𝑑𝑥</m:t>
                                  </m:r>
                                </m:den>
                              </m:f>
                            </m:e>
                          </m:d>
                        </m:e>
                        <m:sub>
                          <m:r>
                            <a:rPr lang="de-DE" sz="1400" i="1" smtClean="0">
                              <a:solidFill>
                                <a:srgbClr val="0000CC"/>
                              </a:solidFill>
                              <a:latin typeface="Cambria Math"/>
                            </a:rPr>
                            <m:t>𝑖𝑜𝑛𝑖𝑧𝑎𝑡𝑖𝑜𝑛</m:t>
                          </m:r>
                        </m:sub>
                      </m:sSub>
                      <m:r>
                        <a:rPr lang="de-DE" sz="1400" i="1" smtClean="0">
                          <a:solidFill>
                            <a:srgbClr val="0000CC"/>
                          </a:solidFill>
                          <a:latin typeface="Cambria Math"/>
                        </a:rPr>
                        <m:t>=</m:t>
                      </m:r>
                      <m:sSub>
                        <m:sSubPr>
                          <m:ctrlPr>
                            <a:rPr lang="de-DE" sz="1400" i="1" smtClean="0">
                              <a:solidFill>
                                <a:srgbClr val="0000CC"/>
                              </a:solidFill>
                              <a:latin typeface="Cambria Math"/>
                            </a:rPr>
                          </m:ctrlPr>
                        </m:sSubPr>
                        <m:e>
                          <m:d>
                            <m:dPr>
                              <m:ctrlPr>
                                <a:rPr lang="de-DE" sz="1400" i="1" smtClean="0">
                                  <a:solidFill>
                                    <a:srgbClr val="0000CC"/>
                                  </a:solidFill>
                                  <a:latin typeface="Cambria Math"/>
                                </a:rPr>
                              </m:ctrlPr>
                            </m:dPr>
                            <m:e>
                              <m:f>
                                <m:fPr>
                                  <m:ctrlPr>
                                    <a:rPr lang="de-DE" sz="1400" i="1" smtClean="0">
                                      <a:solidFill>
                                        <a:srgbClr val="0000CC"/>
                                      </a:solidFill>
                                      <a:latin typeface="Cambria Math"/>
                                    </a:rPr>
                                  </m:ctrlPr>
                                </m:fPr>
                                <m:num>
                                  <m:r>
                                    <a:rPr lang="de-DE" sz="1400" i="1" smtClean="0">
                                      <a:solidFill>
                                        <a:srgbClr val="0000CC"/>
                                      </a:solidFill>
                                      <a:latin typeface="Cambria Math"/>
                                    </a:rPr>
                                    <m:t>𝑑𝐸</m:t>
                                  </m:r>
                                </m:num>
                                <m:den>
                                  <m:r>
                                    <a:rPr lang="de-DE" sz="1400" i="1" smtClean="0">
                                      <a:solidFill>
                                        <a:srgbClr val="0000CC"/>
                                      </a:solidFill>
                                      <a:latin typeface="Cambria Math"/>
                                    </a:rPr>
                                    <m:t>𝑑𝑥</m:t>
                                  </m:r>
                                </m:den>
                              </m:f>
                            </m:e>
                          </m:d>
                        </m:e>
                        <m:sub>
                          <m:r>
                            <a:rPr lang="de-DE" sz="1400" i="1" smtClean="0">
                              <a:solidFill>
                                <a:srgbClr val="0000CC"/>
                              </a:solidFill>
                              <a:latin typeface="Cambria Math"/>
                            </a:rPr>
                            <m:t>𝑏𝑟𝑒𝑚𝑠𝑠𝑡𝑟𝑎h𝑙𝑢𝑛𝑔</m:t>
                          </m:r>
                        </m:sub>
                      </m:sSub>
                    </m:oMath>
                  </m:oMathPara>
                </a14:m>
                <a:endParaRPr lang="en-US" sz="1400" dirty="0">
                  <a:solidFill>
                    <a:srgbClr val="0000CC"/>
                  </a:solidFill>
                </a:endParaRPr>
              </a:p>
            </p:txBody>
          </p:sp>
        </mc:Choice>
        <mc:Fallback xmlns="">
          <p:sp>
            <p:nvSpPr>
              <p:cNvPr id="13" name="Textfeld 12"/>
              <p:cNvSpPr txBox="1">
                <a:spLocks noRot="1" noChangeAspect="1" noMove="1" noResize="1" noEditPoints="1" noAdjustHandles="1" noChangeArrowheads="1" noChangeShapeType="1" noTextEdit="1"/>
              </p:cNvSpPr>
              <p:nvPr/>
            </p:nvSpPr>
            <p:spPr>
              <a:xfrm>
                <a:off x="540000" y="3834402"/>
                <a:ext cx="3070071" cy="630173"/>
              </a:xfrm>
              <a:prstGeom prst="rect">
                <a:avLst/>
              </a:prstGeom>
              <a:blipFill rotWithShape="1">
                <a:blip r:embed="rId5"/>
                <a:stretch>
                  <a:fillRect b="-19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feld 13"/>
              <p:cNvSpPr txBox="1"/>
              <p:nvPr/>
            </p:nvSpPr>
            <p:spPr>
              <a:xfrm>
                <a:off x="540000" y="4554402"/>
                <a:ext cx="3320716" cy="8188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prstClr val="black"/>
                              </a:solidFill>
                              <a:latin typeface="Cambria Math"/>
                            </a:rPr>
                          </m:ctrlPr>
                        </m:sSubSupPr>
                        <m:e>
                          <m:r>
                            <a:rPr lang="de-DE" sz="1200" i="1" smtClean="0">
                              <a:solidFill>
                                <a:prstClr val="black"/>
                              </a:solidFill>
                              <a:latin typeface="Cambria Math"/>
                            </a:rPr>
                            <m:t>𝐸</m:t>
                          </m:r>
                        </m:e>
                        <m:sub>
                          <m:r>
                            <a:rPr lang="de-DE" sz="1200" i="1" smtClean="0">
                              <a:solidFill>
                                <a:prstClr val="black"/>
                              </a:solidFill>
                              <a:latin typeface="Cambria Math"/>
                            </a:rPr>
                            <m:t>𝑐</m:t>
                          </m:r>
                        </m:sub>
                        <m:sup/>
                      </m:sSubSup>
                      <m:d>
                        <m:dPr>
                          <m:ctrlPr>
                            <a:rPr lang="en-US" sz="1200" i="1" smtClean="0">
                              <a:solidFill>
                                <a:prstClr val="black"/>
                              </a:solidFill>
                              <a:latin typeface="Cambria Math"/>
                            </a:rPr>
                          </m:ctrlPr>
                        </m:dPr>
                        <m:e>
                          <m:sSup>
                            <m:sSupPr>
                              <m:ctrlPr>
                                <a:rPr lang="en-US" sz="1200" i="1" smtClean="0">
                                  <a:solidFill>
                                    <a:prstClr val="black"/>
                                  </a:solidFill>
                                  <a:latin typeface="Cambria Math"/>
                                </a:rPr>
                              </m:ctrlPr>
                            </m:sSupPr>
                            <m:e>
                              <m:r>
                                <a:rPr lang="de-DE" sz="1200" i="1" smtClean="0">
                                  <a:solidFill>
                                    <a:prstClr val="black"/>
                                  </a:solidFill>
                                  <a:latin typeface="Cambria Math"/>
                                </a:rPr>
                                <m:t>𝑒</m:t>
                              </m:r>
                            </m:e>
                            <m:sup>
                              <m:r>
                                <a:rPr lang="de-DE" sz="1200" i="1" smtClean="0">
                                  <a:solidFill>
                                    <a:prstClr val="black"/>
                                  </a:solidFill>
                                  <a:latin typeface="Cambria Math"/>
                                </a:rPr>
                                <m:t>−</m:t>
                              </m:r>
                            </m:sup>
                          </m:sSup>
                        </m:e>
                      </m:d>
                      <m:r>
                        <a:rPr lang="de-DE" sz="1200" i="1" smtClean="0">
                          <a:solidFill>
                            <a:prstClr val="black"/>
                          </a:solidFill>
                          <a:latin typeface="Cambria Math"/>
                        </a:rPr>
                        <m:t>=</m:t>
                      </m:r>
                      <m:d>
                        <m:dPr>
                          <m:begChr m:val="{"/>
                          <m:endChr m:val=""/>
                          <m:ctrlPr>
                            <a:rPr lang="de-DE" sz="1200" i="1" smtClean="0">
                              <a:solidFill>
                                <a:prstClr val="black"/>
                              </a:solidFill>
                              <a:latin typeface="Cambria Math"/>
                            </a:rPr>
                          </m:ctrlPr>
                        </m:dPr>
                        <m:e>
                          <m:m>
                            <m:mPr>
                              <m:mcs>
                                <m:mc>
                                  <m:mcPr>
                                    <m:count m:val="1"/>
                                    <m:mcJc m:val="center"/>
                                  </m:mcPr>
                                </m:mc>
                              </m:mcs>
                              <m:ctrlPr>
                                <a:rPr lang="de-DE" sz="1200" i="1" smtClean="0">
                                  <a:solidFill>
                                    <a:prstClr val="black"/>
                                  </a:solidFill>
                                  <a:latin typeface="Cambria Math"/>
                                </a:rPr>
                              </m:ctrlPr>
                            </m:mPr>
                            <m:mr>
                              <m:e>
                                <m:f>
                                  <m:fPr>
                                    <m:ctrlPr>
                                      <a:rPr lang="de-DE" sz="1200" i="1" smtClean="0">
                                        <a:solidFill>
                                          <a:prstClr val="black"/>
                                        </a:solidFill>
                                        <a:latin typeface="Cambria Math"/>
                                      </a:rPr>
                                    </m:ctrlPr>
                                  </m:fPr>
                                  <m:num>
                                    <m:r>
                                      <a:rPr lang="de-DE" sz="1200" i="1" smtClean="0">
                                        <a:solidFill>
                                          <a:prstClr val="black"/>
                                        </a:solidFill>
                                        <a:latin typeface="Cambria Math"/>
                                      </a:rPr>
                                      <m:t>610 </m:t>
                                    </m:r>
                                    <m:r>
                                      <a:rPr lang="de-DE" sz="1200" i="1" smtClean="0">
                                        <a:solidFill>
                                          <a:prstClr val="black"/>
                                        </a:solidFill>
                                        <a:latin typeface="Cambria Math"/>
                                      </a:rPr>
                                      <m:t>𝑀𝑒𝑉</m:t>
                                    </m:r>
                                  </m:num>
                                  <m:den>
                                    <m:r>
                                      <a:rPr lang="de-DE" sz="1200" i="1" smtClean="0">
                                        <a:solidFill>
                                          <a:prstClr val="black"/>
                                        </a:solidFill>
                                        <a:latin typeface="Cambria Math"/>
                                      </a:rPr>
                                      <m:t>𝑍</m:t>
                                    </m:r>
                                    <m:r>
                                      <a:rPr lang="de-DE" sz="1200" i="1" smtClean="0">
                                        <a:solidFill>
                                          <a:prstClr val="black"/>
                                        </a:solidFill>
                                        <a:latin typeface="Cambria Math"/>
                                      </a:rPr>
                                      <m:t>+1.24</m:t>
                                    </m:r>
                                  </m:den>
                                </m:f>
                                <m:r>
                                  <m:rPr>
                                    <m:brk m:alnAt="7"/>
                                  </m:rPr>
                                  <a:rPr lang="de-DE" sz="1200" i="1" smtClean="0">
                                    <a:solidFill>
                                      <a:prstClr val="black"/>
                                    </a:solidFill>
                                    <a:latin typeface="Cambria Math"/>
                                  </a:rPr>
                                  <m:t> </m:t>
                                </m:r>
                                <m:r>
                                  <a:rPr lang="de-DE" sz="1200" i="1" smtClean="0">
                                    <a:solidFill>
                                      <a:prstClr val="black"/>
                                    </a:solidFill>
                                    <a:latin typeface="Cambria Math"/>
                                  </a:rPr>
                                  <m:t>    </m:t>
                                </m:r>
                                <m:r>
                                  <a:rPr lang="de-DE" sz="1200" i="1" smtClean="0">
                                    <a:solidFill>
                                      <a:prstClr val="black"/>
                                    </a:solidFill>
                                    <a:latin typeface="Cambria Math"/>
                                  </a:rPr>
                                  <m:t>𝑓𝑜𝑟</m:t>
                                </m:r>
                                <m:r>
                                  <a:rPr lang="de-DE" sz="1200" i="1" smtClean="0">
                                    <a:solidFill>
                                      <a:prstClr val="black"/>
                                    </a:solidFill>
                                    <a:latin typeface="Cambria Math"/>
                                  </a:rPr>
                                  <m:t> </m:t>
                                </m:r>
                                <m:r>
                                  <a:rPr lang="de-DE" sz="1200" i="1" smtClean="0">
                                    <a:solidFill>
                                      <a:prstClr val="black"/>
                                    </a:solidFill>
                                    <a:latin typeface="Cambria Math"/>
                                  </a:rPr>
                                  <m:t>𝑠𝑜𝑙𝑖𝑑𝑠</m:t>
                                </m:r>
                                <m:r>
                                  <a:rPr lang="de-DE" sz="1200" i="1" smtClean="0">
                                    <a:solidFill>
                                      <a:prstClr val="black"/>
                                    </a:solidFill>
                                    <a:latin typeface="Cambria Math"/>
                                  </a:rPr>
                                  <m:t> </m:t>
                                </m:r>
                                <m:r>
                                  <a:rPr lang="de-DE" sz="1200" i="1" smtClean="0">
                                    <a:solidFill>
                                      <a:prstClr val="black"/>
                                    </a:solidFill>
                                    <a:latin typeface="Cambria Math"/>
                                  </a:rPr>
                                  <m:t>𝑎𝑛𝑑</m:t>
                                </m:r>
                                <m:r>
                                  <a:rPr lang="de-DE" sz="1200" i="1" smtClean="0">
                                    <a:solidFill>
                                      <a:prstClr val="black"/>
                                    </a:solidFill>
                                    <a:latin typeface="Cambria Math"/>
                                  </a:rPr>
                                  <m:t> </m:t>
                                </m:r>
                                <m:r>
                                  <a:rPr lang="de-DE" sz="1200" i="1" smtClean="0">
                                    <a:solidFill>
                                      <a:prstClr val="black"/>
                                    </a:solidFill>
                                    <a:latin typeface="Cambria Math"/>
                                  </a:rPr>
                                  <m:t>𝑙𝑖𝑞𝑢𝑖𝑑𝑠</m:t>
                                </m:r>
                              </m:e>
                            </m:mr>
                            <m:mr>
                              <m:e>
                                <m:f>
                                  <m:fPr>
                                    <m:ctrlPr>
                                      <a:rPr lang="de-DE" sz="1200" i="1" smtClean="0">
                                        <a:solidFill>
                                          <a:prstClr val="black"/>
                                        </a:solidFill>
                                        <a:latin typeface="Cambria Math"/>
                                      </a:rPr>
                                    </m:ctrlPr>
                                  </m:fPr>
                                  <m:num>
                                    <m:r>
                                      <a:rPr lang="de-DE" sz="1200" i="1" smtClean="0">
                                        <a:solidFill>
                                          <a:prstClr val="black"/>
                                        </a:solidFill>
                                        <a:latin typeface="Cambria Math"/>
                                      </a:rPr>
                                      <m:t>710 </m:t>
                                    </m:r>
                                    <m:r>
                                      <a:rPr lang="de-DE" sz="1200" i="1" smtClean="0">
                                        <a:solidFill>
                                          <a:prstClr val="black"/>
                                        </a:solidFill>
                                        <a:latin typeface="Cambria Math"/>
                                      </a:rPr>
                                      <m:t>𝑀𝑒𝑉</m:t>
                                    </m:r>
                                  </m:num>
                                  <m:den>
                                    <m:r>
                                      <a:rPr lang="de-DE" sz="1200" i="1" smtClean="0">
                                        <a:solidFill>
                                          <a:prstClr val="black"/>
                                        </a:solidFill>
                                        <a:latin typeface="Cambria Math"/>
                                      </a:rPr>
                                      <m:t>𝑍</m:t>
                                    </m:r>
                                    <m:r>
                                      <a:rPr lang="de-DE" sz="1200" i="1" smtClean="0">
                                        <a:solidFill>
                                          <a:prstClr val="black"/>
                                        </a:solidFill>
                                        <a:latin typeface="Cambria Math"/>
                                      </a:rPr>
                                      <m:t>+0.92</m:t>
                                    </m:r>
                                  </m:den>
                                </m:f>
                                <m:r>
                                  <a:rPr lang="de-DE" sz="1200" i="1" smtClean="0">
                                    <a:solidFill>
                                      <a:prstClr val="black"/>
                                    </a:solidFill>
                                    <a:latin typeface="Cambria Math"/>
                                  </a:rPr>
                                  <m:t>     </m:t>
                                </m:r>
                                <m:r>
                                  <a:rPr lang="de-DE" sz="1200" i="1" smtClean="0">
                                    <a:solidFill>
                                      <a:prstClr val="black"/>
                                    </a:solidFill>
                                    <a:latin typeface="Cambria Math"/>
                                  </a:rPr>
                                  <m:t>𝑓𝑜𝑟</m:t>
                                </m:r>
                                <m:r>
                                  <a:rPr lang="de-DE" sz="1200" i="1" smtClean="0">
                                    <a:solidFill>
                                      <a:prstClr val="black"/>
                                    </a:solidFill>
                                    <a:latin typeface="Cambria Math"/>
                                  </a:rPr>
                                  <m:t> </m:t>
                                </m:r>
                                <m:r>
                                  <a:rPr lang="de-DE" sz="1200" i="1" smtClean="0">
                                    <a:solidFill>
                                      <a:prstClr val="black"/>
                                    </a:solidFill>
                                    <a:latin typeface="Cambria Math"/>
                                  </a:rPr>
                                  <m:t>𝑔𝑎𝑠𝑒𝑠</m:t>
                                </m:r>
                                <m:r>
                                  <a:rPr lang="de-DE" sz="1200" i="1" smtClean="0">
                                    <a:solidFill>
                                      <a:prstClr val="black"/>
                                    </a:solidFill>
                                    <a:latin typeface="Cambria Math"/>
                                  </a:rPr>
                                  <m:t>                         </m:t>
                                </m:r>
                              </m:e>
                            </m:mr>
                          </m:m>
                        </m:e>
                      </m:d>
                    </m:oMath>
                  </m:oMathPara>
                </a14:m>
                <a:endParaRPr lang="en-US" sz="1200" dirty="0">
                  <a:solidFill>
                    <a:prstClr val="black"/>
                  </a:solidFill>
                </a:endParaRPr>
              </a:p>
            </p:txBody>
          </p:sp>
        </mc:Choice>
        <mc:Fallback xmlns="">
          <p:sp>
            <p:nvSpPr>
              <p:cNvPr id="14" name="Textfeld 13"/>
              <p:cNvSpPr txBox="1">
                <a:spLocks noRot="1" noChangeAspect="1" noMove="1" noResize="1" noEditPoints="1" noAdjustHandles="1" noChangeArrowheads="1" noChangeShapeType="1" noTextEdit="1"/>
              </p:cNvSpPr>
              <p:nvPr/>
            </p:nvSpPr>
            <p:spPr>
              <a:xfrm>
                <a:off x="540000" y="4554402"/>
                <a:ext cx="3320716" cy="818814"/>
              </a:xfrm>
              <a:prstGeom prst="rect">
                <a:avLst/>
              </a:prstGeom>
              <a:blipFill rotWithShape="1">
                <a:blip r:embed="rId6"/>
                <a:stretch>
                  <a:fillRect/>
                </a:stretch>
              </a:blipFill>
            </p:spPr>
            <p:txBody>
              <a:bodyPr/>
              <a:lstStyle/>
              <a:p>
                <a:r>
                  <a:rPr lang="en-US">
                    <a:noFill/>
                  </a:rPr>
                  <a:t> </a:t>
                </a:r>
              </a:p>
            </p:txBody>
          </p:sp>
        </mc:Fallback>
      </mc:AlternateContent>
      <p:sp>
        <p:nvSpPr>
          <p:cNvPr id="15" name="Textfeld 14"/>
          <p:cNvSpPr txBox="1"/>
          <p:nvPr/>
        </p:nvSpPr>
        <p:spPr>
          <a:xfrm>
            <a:off x="540000" y="6001543"/>
            <a:ext cx="4451603" cy="307777"/>
          </a:xfrm>
          <a:prstGeom prst="rect">
            <a:avLst/>
          </a:prstGeom>
          <a:noFill/>
        </p:spPr>
        <p:txBody>
          <a:bodyPr wrap="none" rtlCol="0">
            <a:spAutoFit/>
          </a:bodyPr>
          <a:lstStyle/>
          <a:p>
            <a:r>
              <a:rPr lang="en-US" sz="1400" dirty="0" smtClean="0">
                <a:solidFill>
                  <a:srgbClr val="FF0000"/>
                </a:solidFill>
                <a:latin typeface="Times New Roman" panose="02020603050405020304" pitchFamily="18" charset="0"/>
                <a:cs typeface="Times New Roman" panose="02020603050405020304" pitchFamily="18" charset="0"/>
              </a:rPr>
              <a:t>example:</a:t>
            </a:r>
            <a:r>
              <a:rPr lang="en-US" sz="1400" dirty="0" smtClean="0">
                <a:solidFill>
                  <a:prstClr val="black"/>
                </a:solidFill>
                <a:latin typeface="Times New Roman" panose="02020603050405020304" pitchFamily="18" charset="0"/>
                <a:cs typeface="Times New Roman" panose="02020603050405020304" pitchFamily="18" charset="0"/>
              </a:rPr>
              <a:t> </a:t>
            </a:r>
            <a:r>
              <a:rPr lang="en-US" sz="1400" dirty="0" err="1" smtClean="0">
                <a:solidFill>
                  <a:prstClr val="black"/>
                </a:solidFill>
                <a:latin typeface="Times New Roman" panose="02020603050405020304" pitchFamily="18" charset="0"/>
                <a:cs typeface="Times New Roman" panose="02020603050405020304" pitchFamily="18" charset="0"/>
              </a:rPr>
              <a:t>Pb</a:t>
            </a:r>
            <a:r>
              <a:rPr lang="en-US" sz="1400" dirty="0" smtClean="0">
                <a:solidFill>
                  <a:prstClr val="black"/>
                </a:solidFill>
                <a:latin typeface="Times New Roman" panose="02020603050405020304" pitchFamily="18" charset="0"/>
                <a:cs typeface="Times New Roman" panose="02020603050405020304" pitchFamily="18" charset="0"/>
              </a:rPr>
              <a:t> (Z=82, </a:t>
            </a:r>
            <a:r>
              <a:rPr lang="el-GR" sz="1400" dirty="0" smtClean="0">
                <a:solidFill>
                  <a:prstClr val="black"/>
                </a:solidFill>
                <a:latin typeface="Times New Roman" panose="02020603050405020304" pitchFamily="18" charset="0"/>
                <a:cs typeface="Times New Roman" panose="02020603050405020304" pitchFamily="18" charset="0"/>
              </a:rPr>
              <a:t>ρ</a:t>
            </a:r>
            <a:r>
              <a:rPr lang="de-DE" sz="1400" dirty="0">
                <a:solidFill>
                  <a:prstClr val="black"/>
                </a:solidFill>
                <a:latin typeface="Times New Roman" panose="02020603050405020304" pitchFamily="18" charset="0"/>
                <a:cs typeface="Times New Roman" panose="02020603050405020304" pitchFamily="18" charset="0"/>
              </a:rPr>
              <a:t> </a:t>
            </a:r>
            <a:r>
              <a:rPr lang="de-DE" sz="1400" dirty="0" smtClean="0">
                <a:solidFill>
                  <a:prstClr val="black"/>
                </a:solidFill>
                <a:latin typeface="Times New Roman" panose="02020603050405020304" pitchFamily="18" charset="0"/>
                <a:cs typeface="Times New Roman" panose="02020603050405020304" pitchFamily="18" charset="0"/>
              </a:rPr>
              <a:t>= 11.34 [g/cm</a:t>
            </a:r>
            <a:r>
              <a:rPr lang="de-DE" sz="1400" baseline="30000" dirty="0" smtClean="0">
                <a:solidFill>
                  <a:prstClr val="black"/>
                </a:solidFill>
                <a:latin typeface="Times New Roman" panose="02020603050405020304" pitchFamily="18" charset="0"/>
                <a:cs typeface="Times New Roman" panose="02020603050405020304" pitchFamily="18" charset="0"/>
              </a:rPr>
              <a:t>3</a:t>
            </a:r>
            <a:r>
              <a:rPr lang="de-DE" sz="1400" dirty="0" smtClean="0">
                <a:solidFill>
                  <a:prstClr val="black"/>
                </a:solidFill>
                <a:latin typeface="Times New Roman" panose="02020603050405020304" pitchFamily="18" charset="0"/>
                <a:cs typeface="Times New Roman" panose="02020603050405020304" pitchFamily="18" charset="0"/>
              </a:rPr>
              <a:t>]   </a:t>
            </a:r>
            <a:r>
              <a:rPr lang="de-DE" sz="1400" b="1" dirty="0" smtClean="0">
                <a:solidFill>
                  <a:srgbClr val="FF0000"/>
                </a:solidFill>
                <a:latin typeface="Times New Roman" panose="02020603050405020304" pitchFamily="18" charset="0"/>
                <a:cs typeface="Times New Roman" panose="02020603050405020304" pitchFamily="18" charset="0"/>
              </a:rPr>
              <a:t>→</a:t>
            </a:r>
            <a:r>
              <a:rPr lang="de-DE" sz="1400" dirty="0" smtClean="0">
                <a:solidFill>
                  <a:prstClr val="black"/>
                </a:solidFill>
                <a:latin typeface="Times New Roman" panose="02020603050405020304" pitchFamily="18" charset="0"/>
                <a:cs typeface="Times New Roman" panose="02020603050405020304" pitchFamily="18" charset="0"/>
              </a:rPr>
              <a:t>   E</a:t>
            </a:r>
            <a:r>
              <a:rPr lang="de-DE" sz="1400" baseline="-25000" dirty="0" smtClean="0">
                <a:solidFill>
                  <a:prstClr val="black"/>
                </a:solidFill>
                <a:latin typeface="Times New Roman" panose="02020603050405020304" pitchFamily="18" charset="0"/>
                <a:cs typeface="Times New Roman" panose="02020603050405020304" pitchFamily="18" charset="0"/>
              </a:rPr>
              <a:t>c</a:t>
            </a:r>
            <a:r>
              <a:rPr lang="de-DE" sz="1400" dirty="0" smtClean="0">
                <a:solidFill>
                  <a:prstClr val="black"/>
                </a:solidFill>
                <a:latin typeface="Times New Roman" panose="02020603050405020304" pitchFamily="18" charset="0"/>
                <a:cs typeface="Times New Roman" panose="02020603050405020304" pitchFamily="18" charset="0"/>
              </a:rPr>
              <a:t> = 7.34 </a:t>
            </a:r>
            <a:r>
              <a:rPr lang="de-DE" sz="1400" dirty="0" err="1" smtClean="0">
                <a:solidFill>
                  <a:prstClr val="black"/>
                </a:solidFill>
                <a:latin typeface="Times New Roman" panose="02020603050405020304" pitchFamily="18" charset="0"/>
                <a:cs typeface="Times New Roman" panose="02020603050405020304" pitchFamily="18" charset="0"/>
              </a:rPr>
              <a:t>MeV</a:t>
            </a:r>
            <a:endParaRPr lang="en-US" sz="1400" dirty="0">
              <a:solidFill>
                <a:prstClr val="black"/>
              </a:solidFill>
              <a:latin typeface="Times New Roman" panose="02020603050405020304" pitchFamily="18" charset="0"/>
              <a:cs typeface="Times New Roman" panose="02020603050405020304" pitchFamily="18" charset="0"/>
            </a:endParaRPr>
          </a:p>
        </p:txBody>
      </p:sp>
      <p:cxnSp>
        <p:nvCxnSpPr>
          <p:cNvPr id="19" name="Gerade Verbindung 18"/>
          <p:cNvCxnSpPr/>
          <p:nvPr/>
        </p:nvCxnSpPr>
        <p:spPr>
          <a:xfrm>
            <a:off x="5760000" y="1124744"/>
            <a:ext cx="0" cy="363600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450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730250"/>
          </a:xfrm>
        </p:spPr>
        <p:txBody>
          <a:bodyPr>
            <a:normAutofit fontScale="90000"/>
          </a:bodyPr>
          <a:lstStyle/>
          <a:p>
            <a:r>
              <a:rPr lang="en-US" dirty="0" smtClean="0"/>
              <a:t>Comparison between electrons </a:t>
            </a:r>
            <a:r>
              <a:rPr lang="de-DE" dirty="0" smtClean="0"/>
              <a:t>(</a:t>
            </a:r>
            <a:r>
              <a:rPr lang="el-GR" dirty="0" smtClean="0"/>
              <a:t>β</a:t>
            </a:r>
            <a:r>
              <a:rPr lang="de-DE" baseline="30000" dirty="0" smtClean="0"/>
              <a:t>-</a:t>
            </a:r>
            <a:r>
              <a:rPr lang="de-DE" dirty="0" smtClean="0"/>
              <a:t>) </a:t>
            </a:r>
            <a:r>
              <a:rPr lang="en-US" dirty="0" smtClean="0"/>
              <a:t>and positrons </a:t>
            </a:r>
            <a:r>
              <a:rPr lang="de-DE" dirty="0" smtClean="0"/>
              <a:t>(</a:t>
            </a:r>
            <a:r>
              <a:rPr lang="el-GR" dirty="0" smtClean="0"/>
              <a:t>β</a:t>
            </a:r>
            <a:r>
              <a:rPr lang="de-DE" baseline="30000" dirty="0" smtClean="0"/>
              <a:t>+</a:t>
            </a:r>
            <a:r>
              <a:rPr lang="de-DE" dirty="0" smtClean="0"/>
              <a:t>)</a:t>
            </a:r>
            <a:br>
              <a:rPr lang="de-DE" dirty="0" smtClean="0"/>
            </a:br>
            <a:r>
              <a:rPr lang="de-DE" dirty="0" smtClean="0"/>
              <a:t>on </a:t>
            </a:r>
            <a:r>
              <a:rPr lang="en-US" dirty="0" smtClean="0"/>
              <a:t>their way through </a:t>
            </a:r>
            <a:r>
              <a:rPr lang="de-DE" dirty="0" smtClean="0"/>
              <a:t>matter</a:t>
            </a:r>
            <a:endParaRPr lang="de-DE" dirty="0"/>
          </a:p>
        </p:txBody>
      </p:sp>
      <p:sp>
        <p:nvSpPr>
          <p:cNvPr id="4" name="Textfeld 3"/>
          <p:cNvSpPr txBox="1"/>
          <p:nvPr/>
        </p:nvSpPr>
        <p:spPr>
          <a:xfrm>
            <a:off x="467545" y="1052736"/>
            <a:ext cx="8352928" cy="954107"/>
          </a:xfrm>
          <a:prstGeom prst="rect">
            <a:avLst/>
          </a:prstGeom>
          <a:noFill/>
        </p:spPr>
        <p:txBody>
          <a:bodyPr wrap="square" rtlCol="0">
            <a:spAutoFit/>
          </a:bodyPr>
          <a:lstStyle/>
          <a:p>
            <a:r>
              <a:rPr lang="el-GR" sz="1400" dirty="0" smtClean="0">
                <a:latin typeface="Times New Roman" panose="02020603050405020304" pitchFamily="18" charset="0"/>
                <a:cs typeface="Times New Roman" panose="02020603050405020304" pitchFamily="18" charset="0"/>
              </a:rPr>
              <a:t>β</a:t>
            </a:r>
            <a:r>
              <a:rPr lang="de-DE" sz="1400" baseline="30000" dirty="0" smtClean="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particles</a:t>
            </a:r>
            <a:r>
              <a:rPr lang="de-DE" sz="1400" dirty="0" smtClean="0">
                <a:latin typeface="Times New Roman" panose="02020603050405020304" pitchFamily="18" charset="0"/>
                <a:cs typeface="Times New Roman" panose="02020603050405020304" pitchFamily="18" charset="0"/>
              </a:rPr>
              <a:t> </a:t>
            </a:r>
            <a:r>
              <a:rPr lang="de-DE" sz="1400" dirty="0" err="1" smtClean="0">
                <a:latin typeface="Times New Roman" panose="02020603050405020304" pitchFamily="18" charset="0"/>
                <a:cs typeface="Times New Roman" panose="02020603050405020304" pitchFamily="18" charset="0"/>
              </a:rPr>
              <a:t>behave</a:t>
            </a:r>
            <a:r>
              <a:rPr lang="de-DE" sz="1400" dirty="0" smtClean="0">
                <a:latin typeface="Times New Roman" panose="02020603050405020304" pitchFamily="18" charset="0"/>
                <a:cs typeface="Times New Roman" panose="02020603050405020304" pitchFamily="18" charset="0"/>
              </a:rPr>
              <a:t> </a:t>
            </a:r>
            <a:r>
              <a:rPr lang="de-DE" sz="1400" dirty="0" err="1" smtClean="0">
                <a:latin typeface="Times New Roman" panose="02020603050405020304" pitchFamily="18" charset="0"/>
                <a:cs typeface="Times New Roman" panose="02020603050405020304" pitchFamily="18" charset="0"/>
              </a:rPr>
              <a:t>similarly</a:t>
            </a:r>
            <a:r>
              <a:rPr lang="de-DE" sz="1400" dirty="0" smtClean="0">
                <a:latin typeface="Times New Roman" panose="02020603050405020304" pitchFamily="18" charset="0"/>
                <a:cs typeface="Times New Roman" panose="02020603050405020304" pitchFamily="18" charset="0"/>
              </a:rPr>
              <a:t> </a:t>
            </a:r>
            <a:r>
              <a:rPr lang="de-DE" sz="1400" dirty="0" err="1" smtClean="0">
                <a:latin typeface="Times New Roman" panose="02020603050405020304" pitchFamily="18" charset="0"/>
                <a:cs typeface="Times New Roman" panose="02020603050405020304" pitchFamily="18" charset="0"/>
              </a:rPr>
              <a:t>as</a:t>
            </a:r>
            <a:r>
              <a:rPr lang="de-DE" sz="1400" dirty="0" smtClean="0">
                <a:latin typeface="Times New Roman" panose="02020603050405020304" pitchFamily="18" charset="0"/>
                <a:cs typeface="Times New Roman" panose="02020603050405020304" pitchFamily="18" charset="0"/>
              </a:rPr>
              <a:t> </a:t>
            </a:r>
            <a:r>
              <a:rPr lang="el-GR" sz="1400" dirty="0" smtClean="0">
                <a:latin typeface="Times New Roman" panose="02020603050405020304" pitchFamily="18" charset="0"/>
                <a:cs typeface="Times New Roman" panose="02020603050405020304" pitchFamily="18" charset="0"/>
              </a:rPr>
              <a:t>β</a:t>
            </a:r>
            <a:r>
              <a:rPr lang="de-DE" sz="1400" dirty="0" smtClean="0">
                <a:latin typeface="Times New Roman" panose="02020603050405020304" pitchFamily="18" charset="0"/>
                <a:cs typeface="Times New Roman" panose="02020603050405020304" pitchFamily="18" charset="0"/>
              </a:rPr>
              <a:t>- </a:t>
            </a:r>
            <a:r>
              <a:rPr lang="de-DE" sz="1400" dirty="0" err="1" smtClean="0">
                <a:latin typeface="Times New Roman" panose="02020603050405020304" pitchFamily="18" charset="0"/>
                <a:cs typeface="Times New Roman" panose="02020603050405020304" pitchFamily="18" charset="0"/>
              </a:rPr>
              <a:t>particles</a:t>
            </a:r>
            <a:r>
              <a:rPr lang="de-DE" sz="1400" dirty="0" smtClean="0">
                <a:latin typeface="Times New Roman" panose="02020603050405020304" pitchFamily="18" charset="0"/>
                <a:cs typeface="Times New Roman" panose="02020603050405020304" pitchFamily="18" charset="0"/>
              </a:rPr>
              <a:t>; </a:t>
            </a:r>
            <a:r>
              <a:rPr lang="de-DE" sz="1400" dirty="0" err="1" smtClean="0">
                <a:latin typeface="Times New Roman" panose="02020603050405020304" pitchFamily="18" charset="0"/>
                <a:cs typeface="Times New Roman" panose="02020603050405020304" pitchFamily="18" charset="0"/>
              </a:rPr>
              <a:t>they</a:t>
            </a:r>
            <a:r>
              <a:rPr lang="de-DE" sz="1400" dirty="0" smtClean="0">
                <a:latin typeface="Times New Roman" panose="02020603050405020304" pitchFamily="18" charset="0"/>
                <a:cs typeface="Times New Roman" panose="02020603050405020304" pitchFamily="18" charset="0"/>
              </a:rPr>
              <a:t> </a:t>
            </a:r>
            <a:r>
              <a:rPr lang="de-DE" sz="1400" dirty="0" err="1" smtClean="0">
                <a:latin typeface="Times New Roman" panose="02020603050405020304" pitchFamily="18" charset="0"/>
                <a:cs typeface="Times New Roman" panose="02020603050405020304" pitchFamily="18" charset="0"/>
              </a:rPr>
              <a:t>are</a:t>
            </a:r>
            <a:r>
              <a:rPr lang="de-DE" sz="1400" dirty="0" smtClean="0">
                <a:latin typeface="Times New Roman" panose="02020603050405020304" pitchFamily="18" charset="0"/>
                <a:cs typeface="Times New Roman" panose="02020603050405020304" pitchFamily="18" charset="0"/>
              </a:rPr>
              <a:t> </a:t>
            </a:r>
            <a:r>
              <a:rPr lang="de-DE" sz="1400" dirty="0" err="1" smtClean="0">
                <a:latin typeface="Times New Roman" panose="02020603050405020304" pitchFamily="18" charset="0"/>
                <a:cs typeface="Times New Roman" panose="02020603050405020304" pitchFamily="18" charset="0"/>
              </a:rPr>
              <a:t>ionizing</a:t>
            </a:r>
            <a:r>
              <a:rPr lang="de-DE" sz="1400" dirty="0" smtClean="0">
                <a:latin typeface="Times New Roman" panose="02020603050405020304" pitchFamily="18" charset="0"/>
                <a:cs typeface="Times New Roman" panose="02020603050405020304" pitchFamily="18" charset="0"/>
              </a:rPr>
              <a:t> </a:t>
            </a:r>
            <a:r>
              <a:rPr lang="de-DE" sz="1400" dirty="0" err="1" smtClean="0">
                <a:latin typeface="Times New Roman" panose="02020603050405020304" pitchFamily="18" charset="0"/>
                <a:cs typeface="Times New Roman" panose="02020603050405020304" pitchFamily="18" charset="0"/>
              </a:rPr>
              <a:t>and</a:t>
            </a:r>
            <a:r>
              <a:rPr lang="de-DE" sz="1400" dirty="0" smtClean="0">
                <a:latin typeface="Times New Roman" panose="02020603050405020304" pitchFamily="18" charset="0"/>
                <a:cs typeface="Times New Roman" panose="02020603050405020304" pitchFamily="18" charset="0"/>
              </a:rPr>
              <a:t> </a:t>
            </a:r>
            <a:r>
              <a:rPr lang="de-DE" sz="1400" dirty="0" err="1" smtClean="0">
                <a:latin typeface="Times New Roman" panose="02020603050405020304" pitchFamily="18" charset="0"/>
                <a:cs typeface="Times New Roman" panose="02020603050405020304" pitchFamily="18" charset="0"/>
              </a:rPr>
              <a:t>attenuated</a:t>
            </a:r>
            <a:r>
              <a:rPr lang="de-DE" sz="1400" dirty="0" smtClean="0">
                <a:latin typeface="Times New Roman" panose="02020603050405020304" pitchFamily="18" charset="0"/>
                <a:cs typeface="Times New Roman" panose="02020603050405020304" pitchFamily="18" charset="0"/>
              </a:rPr>
              <a:t> on </a:t>
            </a:r>
            <a:r>
              <a:rPr lang="de-DE" sz="1400" dirty="0" err="1" smtClean="0">
                <a:latin typeface="Times New Roman" panose="02020603050405020304" pitchFamily="18" charset="0"/>
                <a:cs typeface="Times New Roman" panose="02020603050405020304" pitchFamily="18" charset="0"/>
              </a:rPr>
              <a:t>their</a:t>
            </a:r>
            <a:r>
              <a:rPr lang="de-DE" sz="1400" dirty="0" smtClean="0">
                <a:latin typeface="Times New Roman" panose="02020603050405020304" pitchFamily="18" charset="0"/>
                <a:cs typeface="Times New Roman" panose="02020603050405020304" pitchFamily="18" charset="0"/>
              </a:rPr>
              <a:t> </a:t>
            </a:r>
            <a:r>
              <a:rPr lang="de-DE" sz="1400" dirty="0" err="1" smtClean="0">
                <a:latin typeface="Times New Roman" panose="02020603050405020304" pitchFamily="18" charset="0"/>
                <a:cs typeface="Times New Roman" panose="02020603050405020304" pitchFamily="18" charset="0"/>
              </a:rPr>
              <a:t>way</a:t>
            </a:r>
            <a:r>
              <a:rPr lang="de-DE" sz="1400" dirty="0" smtClean="0">
                <a:latin typeface="Times New Roman" panose="02020603050405020304" pitchFamily="18" charset="0"/>
                <a:cs typeface="Times New Roman" panose="02020603050405020304" pitchFamily="18" charset="0"/>
              </a:rPr>
              <a:t> </a:t>
            </a:r>
            <a:r>
              <a:rPr lang="de-DE" sz="1400" dirty="0" err="1" smtClean="0">
                <a:latin typeface="Times New Roman" panose="02020603050405020304" pitchFamily="18" charset="0"/>
                <a:cs typeface="Times New Roman" panose="02020603050405020304" pitchFamily="18" charset="0"/>
              </a:rPr>
              <a:t>through</a:t>
            </a:r>
            <a:r>
              <a:rPr lang="de-DE" sz="1400" dirty="0" smtClean="0">
                <a:latin typeface="Times New Roman" panose="02020603050405020304" pitchFamily="18" charset="0"/>
                <a:cs typeface="Times New Roman" panose="02020603050405020304" pitchFamily="18" charset="0"/>
              </a:rPr>
              <a:t> matter</a:t>
            </a:r>
            <a:r>
              <a:rPr lang="de-DE" sz="1400" dirty="0" smtClean="0">
                <a:latin typeface="Times New Roman"/>
                <a:cs typeface="Times New Roman"/>
              </a:rPr>
              <a:t>.</a:t>
            </a:r>
          </a:p>
          <a:p>
            <a:endParaRPr lang="de-DE" sz="1400" dirty="0" smtClean="0">
              <a:latin typeface="Times New Roman"/>
              <a:cs typeface="Times New Roman"/>
            </a:endParaRPr>
          </a:p>
          <a:p>
            <a:r>
              <a:rPr lang="de-DE" sz="1400" dirty="0" smtClean="0">
                <a:latin typeface="Times New Roman"/>
                <a:cs typeface="Times New Roman"/>
              </a:rPr>
              <a:t>But at </a:t>
            </a:r>
            <a:r>
              <a:rPr lang="de-DE" sz="1400" dirty="0" err="1" smtClean="0">
                <a:latin typeface="Times New Roman"/>
                <a:cs typeface="Times New Roman"/>
              </a:rPr>
              <a:t>the</a:t>
            </a:r>
            <a:r>
              <a:rPr lang="de-DE" sz="1400" dirty="0" smtClean="0">
                <a:latin typeface="Times New Roman"/>
                <a:cs typeface="Times New Roman"/>
              </a:rPr>
              <a:t> end </a:t>
            </a:r>
            <a:r>
              <a:rPr lang="de-DE" sz="1400" dirty="0" err="1" smtClean="0">
                <a:latin typeface="Times New Roman"/>
                <a:cs typeface="Times New Roman"/>
              </a:rPr>
              <a:t>of</a:t>
            </a:r>
            <a:r>
              <a:rPr lang="de-DE" sz="1400" dirty="0" smtClean="0">
                <a:latin typeface="Times New Roman"/>
                <a:cs typeface="Times New Roman"/>
              </a:rPr>
              <a:t> </a:t>
            </a:r>
            <a:r>
              <a:rPr lang="de-DE" sz="1400" dirty="0" err="1" smtClean="0">
                <a:latin typeface="Times New Roman"/>
                <a:cs typeface="Times New Roman"/>
              </a:rPr>
              <a:t>the</a:t>
            </a:r>
            <a:r>
              <a:rPr lang="de-DE" sz="1400" dirty="0" smtClean="0">
                <a:latin typeface="Times New Roman"/>
                <a:cs typeface="Times New Roman"/>
              </a:rPr>
              <a:t> </a:t>
            </a:r>
            <a:r>
              <a:rPr lang="de-DE" sz="1400" dirty="0" err="1" smtClean="0">
                <a:latin typeface="Times New Roman"/>
                <a:cs typeface="Times New Roman"/>
              </a:rPr>
              <a:t>their</a:t>
            </a:r>
            <a:r>
              <a:rPr lang="de-DE" sz="1400" dirty="0" smtClean="0">
                <a:latin typeface="Times New Roman"/>
                <a:cs typeface="Times New Roman"/>
              </a:rPr>
              <a:t> </a:t>
            </a:r>
            <a:r>
              <a:rPr lang="de-DE" sz="1400" dirty="0" err="1" smtClean="0">
                <a:latin typeface="Times New Roman"/>
                <a:cs typeface="Times New Roman"/>
              </a:rPr>
              <a:t>attenuation</a:t>
            </a:r>
            <a:r>
              <a:rPr lang="de-DE" sz="1400" dirty="0" smtClean="0">
                <a:latin typeface="Times New Roman"/>
                <a:cs typeface="Times New Roman"/>
              </a:rPr>
              <a:t> </a:t>
            </a:r>
            <a:r>
              <a:rPr lang="de-DE" sz="1400" dirty="0" err="1" smtClean="0">
                <a:latin typeface="Times New Roman"/>
                <a:cs typeface="Times New Roman"/>
              </a:rPr>
              <a:t>one</a:t>
            </a:r>
            <a:r>
              <a:rPr lang="de-DE" sz="1400" dirty="0" smtClean="0">
                <a:latin typeface="Times New Roman"/>
                <a:cs typeface="Times New Roman"/>
              </a:rPr>
              <a:t> </a:t>
            </a:r>
            <a:r>
              <a:rPr lang="de-DE" sz="1400" dirty="0" err="1" smtClean="0">
                <a:latin typeface="Times New Roman"/>
                <a:cs typeface="Times New Roman"/>
              </a:rPr>
              <a:t>observes</a:t>
            </a:r>
            <a:r>
              <a:rPr lang="de-DE" sz="1400" dirty="0" smtClean="0">
                <a:latin typeface="Times New Roman"/>
                <a:cs typeface="Times New Roman"/>
              </a:rPr>
              <a:t> a pair </a:t>
            </a:r>
            <a:r>
              <a:rPr lang="de-DE" sz="1400" dirty="0" err="1" smtClean="0">
                <a:latin typeface="Times New Roman"/>
                <a:cs typeface="Times New Roman"/>
              </a:rPr>
              <a:t>annihilation</a:t>
            </a:r>
            <a:r>
              <a:rPr lang="de-DE" sz="1400" dirty="0" smtClean="0">
                <a:latin typeface="Times New Roman"/>
                <a:cs typeface="Times New Roman"/>
              </a:rPr>
              <a:t> </a:t>
            </a:r>
            <a:r>
              <a:rPr lang="de-DE" sz="1400" dirty="0" err="1" smtClean="0">
                <a:latin typeface="Times New Roman"/>
                <a:cs typeface="Times New Roman"/>
              </a:rPr>
              <a:t>with</a:t>
            </a:r>
            <a:r>
              <a:rPr lang="de-DE" sz="1400" dirty="0" smtClean="0">
                <a:latin typeface="Times New Roman"/>
                <a:cs typeface="Times New Roman"/>
              </a:rPr>
              <a:t> an </a:t>
            </a:r>
            <a:r>
              <a:rPr lang="de-DE" sz="1400" dirty="0" err="1" smtClean="0">
                <a:latin typeface="Times New Roman"/>
                <a:cs typeface="Times New Roman"/>
              </a:rPr>
              <a:t>electron</a:t>
            </a:r>
            <a:r>
              <a:rPr lang="de-DE" sz="1400" dirty="0" smtClean="0">
                <a:latin typeface="Times New Roman"/>
                <a:cs typeface="Times New Roman"/>
              </a:rPr>
              <a:t>, </a:t>
            </a:r>
            <a:r>
              <a:rPr lang="de-DE" sz="1400" dirty="0" err="1" smtClean="0">
                <a:latin typeface="Times New Roman"/>
                <a:cs typeface="Times New Roman"/>
              </a:rPr>
              <a:t>which</a:t>
            </a:r>
            <a:r>
              <a:rPr lang="de-DE" sz="1400" dirty="0" smtClean="0">
                <a:latin typeface="Times New Roman"/>
                <a:cs typeface="Times New Roman"/>
              </a:rPr>
              <a:t> </a:t>
            </a:r>
            <a:r>
              <a:rPr lang="de-DE" sz="1400" dirty="0" err="1" smtClean="0">
                <a:latin typeface="Times New Roman"/>
                <a:cs typeface="Times New Roman"/>
              </a:rPr>
              <a:t>yields</a:t>
            </a:r>
            <a:r>
              <a:rPr lang="de-DE" sz="1400" dirty="0" smtClean="0">
                <a:latin typeface="Times New Roman"/>
                <a:cs typeface="Times New Roman"/>
              </a:rPr>
              <a:t> high </a:t>
            </a:r>
            <a:r>
              <a:rPr lang="de-DE" sz="1400" dirty="0" err="1" smtClean="0">
                <a:latin typeface="Times New Roman"/>
                <a:cs typeface="Times New Roman"/>
              </a:rPr>
              <a:t>energetic</a:t>
            </a:r>
            <a:r>
              <a:rPr lang="de-DE" sz="1400" dirty="0" smtClean="0">
                <a:latin typeface="Times New Roman"/>
                <a:cs typeface="Times New Roman"/>
              </a:rPr>
              <a:t> </a:t>
            </a:r>
            <a:r>
              <a:rPr lang="el-GR" sz="1400" dirty="0" smtClean="0">
                <a:latin typeface="Times New Roman"/>
                <a:cs typeface="Times New Roman"/>
              </a:rPr>
              <a:t>γ</a:t>
            </a:r>
            <a:r>
              <a:rPr lang="de-DE" sz="1400" dirty="0" smtClean="0">
                <a:latin typeface="Times New Roman"/>
                <a:cs typeface="Times New Roman"/>
              </a:rPr>
              <a:t>-emission. Positrons </a:t>
            </a:r>
            <a:r>
              <a:rPr lang="de-DE" sz="1400" dirty="0" err="1" smtClean="0">
                <a:latin typeface="Times New Roman"/>
                <a:cs typeface="Times New Roman"/>
              </a:rPr>
              <a:t>are</a:t>
            </a:r>
            <a:r>
              <a:rPr lang="de-DE" sz="1400" dirty="0" smtClean="0">
                <a:latin typeface="Times New Roman"/>
                <a:cs typeface="Times New Roman"/>
              </a:rPr>
              <a:t> </a:t>
            </a:r>
            <a:r>
              <a:rPr lang="de-DE" sz="1400" dirty="0" err="1" smtClean="0">
                <a:latin typeface="Times New Roman"/>
                <a:cs typeface="Times New Roman"/>
              </a:rPr>
              <a:t>hence</a:t>
            </a:r>
            <a:r>
              <a:rPr lang="de-DE" sz="1400" dirty="0" smtClean="0">
                <a:latin typeface="Times New Roman"/>
                <a:cs typeface="Times New Roman"/>
              </a:rPr>
              <a:t> </a:t>
            </a:r>
            <a:r>
              <a:rPr lang="de-DE" sz="1400" dirty="0" err="1" smtClean="0">
                <a:latin typeface="Times New Roman"/>
                <a:cs typeface="Times New Roman"/>
              </a:rPr>
              <a:t>more</a:t>
            </a:r>
            <a:r>
              <a:rPr lang="de-DE" sz="1400" dirty="0" smtClean="0">
                <a:latin typeface="Times New Roman"/>
                <a:cs typeface="Times New Roman"/>
              </a:rPr>
              <a:t> </a:t>
            </a:r>
            <a:r>
              <a:rPr lang="de-DE" sz="1400" dirty="0" err="1" smtClean="0">
                <a:latin typeface="Times New Roman"/>
                <a:cs typeface="Times New Roman"/>
              </a:rPr>
              <a:t>dangerous</a:t>
            </a:r>
            <a:r>
              <a:rPr lang="de-DE" sz="1400" dirty="0" smtClean="0">
                <a:latin typeface="Times New Roman"/>
                <a:cs typeface="Times New Roman"/>
              </a:rPr>
              <a:t> </a:t>
            </a:r>
            <a:r>
              <a:rPr lang="de-DE" sz="1400" dirty="0" err="1" smtClean="0">
                <a:latin typeface="Times New Roman"/>
                <a:cs typeface="Times New Roman"/>
              </a:rPr>
              <a:t>than</a:t>
            </a:r>
            <a:r>
              <a:rPr lang="de-DE" sz="1400" dirty="0" smtClean="0">
                <a:latin typeface="Times New Roman"/>
                <a:cs typeface="Times New Roman"/>
              </a:rPr>
              <a:t> </a:t>
            </a:r>
            <a:r>
              <a:rPr lang="de-DE" sz="1400" dirty="0" err="1" smtClean="0">
                <a:latin typeface="Times New Roman"/>
                <a:cs typeface="Times New Roman"/>
              </a:rPr>
              <a:t>electrons</a:t>
            </a:r>
            <a:r>
              <a:rPr lang="de-DE" sz="1400" dirty="0" smtClean="0">
                <a:latin typeface="Times New Roman"/>
                <a:cs typeface="Times New Roman"/>
              </a:rPr>
              <a:t>.</a:t>
            </a:r>
            <a:endParaRPr lang="de-DE" sz="1400" dirty="0">
              <a:latin typeface="Times New Roman" panose="02020603050405020304" pitchFamily="18" charset="0"/>
              <a:cs typeface="Times New Roman" panose="02020603050405020304" pitchFamily="18" charset="0"/>
            </a:endParaRP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30250"/>
            <a:ext cx="9186863" cy="579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899592" y="972000"/>
            <a:ext cx="1281120" cy="461665"/>
          </a:xfrm>
          <a:prstGeom prst="rect">
            <a:avLst/>
          </a:prstGeom>
          <a:solidFill>
            <a:srgbClr val="CCCCFF"/>
          </a:solidFill>
        </p:spPr>
        <p:txBody>
          <a:bodyPr wrap="none" rtlCol="0">
            <a:spAutoFit/>
          </a:bodyPr>
          <a:lstStyle/>
          <a:p>
            <a:r>
              <a:rPr lang="en-US" sz="2400" dirty="0" smtClean="0">
                <a:latin typeface="Arial" panose="020B0604020202020204" pitchFamily="34" charset="0"/>
                <a:cs typeface="Arial" panose="020B0604020202020204" pitchFamily="34" charset="0"/>
              </a:rPr>
              <a:t>electron</a:t>
            </a:r>
            <a:endParaRPr lang="en-US" sz="2400" dirty="0">
              <a:latin typeface="Arial" panose="020B0604020202020204" pitchFamily="34" charset="0"/>
              <a:cs typeface="Arial" panose="020B0604020202020204" pitchFamily="34" charset="0"/>
            </a:endParaRPr>
          </a:p>
        </p:txBody>
      </p:sp>
      <p:sp>
        <p:nvSpPr>
          <p:cNvPr id="7" name="Textfeld 6"/>
          <p:cNvSpPr txBox="1"/>
          <p:nvPr/>
        </p:nvSpPr>
        <p:spPr>
          <a:xfrm>
            <a:off x="0" y="2988000"/>
            <a:ext cx="954107" cy="400110"/>
          </a:xfrm>
          <a:prstGeom prst="rect">
            <a:avLst/>
          </a:prstGeom>
          <a:solidFill>
            <a:srgbClr val="CCCCFF"/>
          </a:solidFill>
        </p:spPr>
        <p:txBody>
          <a:bodyPr wrap="none" rtlCol="0">
            <a:spAutoFit/>
          </a:bodyPr>
          <a:lstStyle/>
          <a:p>
            <a:r>
              <a:rPr lang="en-US" sz="2000" dirty="0" smtClean="0">
                <a:latin typeface="Arial" panose="020B0604020202020204" pitchFamily="34" charset="0"/>
                <a:cs typeface="Arial" panose="020B0604020202020204" pitchFamily="34" charset="0"/>
              </a:rPr>
              <a:t>source</a:t>
            </a:r>
            <a:endParaRPr lang="en-US" sz="2000" dirty="0">
              <a:latin typeface="Arial" panose="020B0604020202020204" pitchFamily="34" charset="0"/>
              <a:cs typeface="Arial" panose="020B0604020202020204" pitchFamily="34" charset="0"/>
            </a:endParaRPr>
          </a:p>
        </p:txBody>
      </p:sp>
      <p:sp>
        <p:nvSpPr>
          <p:cNvPr id="6" name="Textfeld 5"/>
          <p:cNvSpPr txBox="1"/>
          <p:nvPr/>
        </p:nvSpPr>
        <p:spPr>
          <a:xfrm>
            <a:off x="5724000" y="972000"/>
            <a:ext cx="1281120" cy="461665"/>
          </a:xfrm>
          <a:prstGeom prst="rect">
            <a:avLst/>
          </a:prstGeom>
          <a:solidFill>
            <a:srgbClr val="B2B2B2"/>
          </a:solidFill>
        </p:spPr>
        <p:txBody>
          <a:bodyPr wrap="none" rtlCol="0">
            <a:spAutoFit/>
          </a:bodyPr>
          <a:lstStyle/>
          <a:p>
            <a:r>
              <a:rPr lang="en-US" sz="2400" dirty="0" smtClean="0">
                <a:latin typeface="Arial" panose="020B0604020202020204" pitchFamily="34" charset="0"/>
                <a:cs typeface="Arial" panose="020B0604020202020204" pitchFamily="34" charset="0"/>
              </a:rPr>
              <a:t>positron</a:t>
            </a:r>
            <a:endParaRPr lang="en-US" sz="2400" dirty="0">
              <a:latin typeface="Arial" panose="020B0604020202020204" pitchFamily="34" charset="0"/>
              <a:cs typeface="Arial" panose="020B0604020202020204" pitchFamily="34" charset="0"/>
            </a:endParaRPr>
          </a:p>
        </p:txBody>
      </p:sp>
      <p:sp>
        <p:nvSpPr>
          <p:cNvPr id="9" name="Textfeld 8"/>
          <p:cNvSpPr txBox="1"/>
          <p:nvPr/>
        </p:nvSpPr>
        <p:spPr>
          <a:xfrm>
            <a:off x="4716016" y="2812866"/>
            <a:ext cx="954107" cy="400110"/>
          </a:xfrm>
          <a:prstGeom prst="rect">
            <a:avLst/>
          </a:prstGeom>
          <a:solidFill>
            <a:srgbClr val="B2B2B2"/>
          </a:solidFill>
        </p:spPr>
        <p:txBody>
          <a:bodyPr wrap="none" rtlCol="0">
            <a:spAutoFit/>
          </a:bodyPr>
          <a:lstStyle/>
          <a:p>
            <a:r>
              <a:rPr lang="en-US" sz="2000" dirty="0" smtClean="0">
                <a:latin typeface="Arial" panose="020B0604020202020204" pitchFamily="34" charset="0"/>
                <a:cs typeface="Arial" panose="020B0604020202020204" pitchFamily="34" charset="0"/>
              </a:rPr>
              <a:t>source</a:t>
            </a:r>
            <a:endParaRPr lang="en-US" sz="2000" dirty="0">
              <a:latin typeface="Arial" panose="020B0604020202020204" pitchFamily="34" charset="0"/>
              <a:cs typeface="Arial" panose="020B0604020202020204" pitchFamily="34" charset="0"/>
            </a:endParaRPr>
          </a:p>
        </p:txBody>
      </p:sp>
      <p:sp>
        <p:nvSpPr>
          <p:cNvPr id="10" name="Textfeld 9"/>
          <p:cNvSpPr txBox="1"/>
          <p:nvPr/>
        </p:nvSpPr>
        <p:spPr>
          <a:xfrm>
            <a:off x="2915816" y="3394783"/>
            <a:ext cx="1361152" cy="780347"/>
          </a:xfrm>
          <a:prstGeom prst="rect">
            <a:avLst/>
          </a:prstGeom>
          <a:solidFill>
            <a:schemeClr val="bg2">
              <a:lumMod val="25000"/>
            </a:schemeClr>
          </a:solidFill>
        </p:spPr>
        <p:txBody>
          <a:bodyPr wrap="none" lIns="216000" tIns="234000" rIns="216000" bIns="234000" rtlCol="0">
            <a:spAutoFit/>
          </a:bodyPr>
          <a:lstStyle/>
          <a:p>
            <a:r>
              <a:rPr lang="en-US" sz="2000" dirty="0" smtClean="0">
                <a:solidFill>
                  <a:schemeClr val="bg1"/>
                </a:solidFill>
                <a:latin typeface="Arial" panose="020B0604020202020204" pitchFamily="34" charset="0"/>
                <a:cs typeface="Arial" panose="020B0604020202020204" pitchFamily="34" charset="0"/>
              </a:rPr>
              <a:t>detector</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56959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Cherenkov radiation</a:t>
            </a:r>
            <a:endParaRPr lang="en-US" dirty="0"/>
          </a:p>
        </p:txBody>
      </p:sp>
      <mc:AlternateContent xmlns:mc="http://schemas.openxmlformats.org/markup-compatibility/2006" xmlns:a14="http://schemas.microsoft.com/office/drawing/2010/main">
        <mc:Choice Requires="a14">
          <p:sp>
            <p:nvSpPr>
              <p:cNvPr id="4" name="Textfeld 3"/>
              <p:cNvSpPr txBox="1"/>
              <p:nvPr/>
            </p:nvSpPr>
            <p:spPr>
              <a:xfrm>
                <a:off x="720000" y="1800000"/>
                <a:ext cx="7812440" cy="646331"/>
              </a:xfrm>
              <a:prstGeom prst="rect">
                <a:avLst/>
              </a:prstGeom>
              <a:noFill/>
            </p:spPr>
            <p:txBody>
              <a:bodyPr wrap="square" rtlCol="0">
                <a:spAutoFit/>
              </a:bodyPr>
              <a:lstStyle/>
              <a:p>
                <a:r>
                  <a:rPr lang="en-US" dirty="0" smtClean="0"/>
                  <a:t>Cherenkov radiation is emitted if the particle velocity </a:t>
                </a:r>
                <a14:m>
                  <m:oMath xmlns:m="http://schemas.openxmlformats.org/officeDocument/2006/math">
                    <m:r>
                      <a:rPr lang="de-DE" b="0" i="1" smtClean="0">
                        <a:latin typeface="Cambria Math"/>
                      </a:rPr>
                      <m:t>𝑣</m:t>
                    </m:r>
                  </m:oMath>
                </a14:m>
                <a:r>
                  <a:rPr lang="en-US" dirty="0" smtClean="0"/>
                  <a:t> is larger than the velocity of light in the medium.</a:t>
                </a:r>
                <a:endParaRPr lang="en-US" dirty="0"/>
              </a:p>
            </p:txBody>
          </p:sp>
        </mc:Choice>
        <mc:Fallback xmlns="">
          <p:sp>
            <p:nvSpPr>
              <p:cNvPr id="4" name="Textfeld 3"/>
              <p:cNvSpPr txBox="1">
                <a:spLocks noRot="1" noChangeAspect="1" noMove="1" noResize="1" noEditPoints="1" noAdjustHandles="1" noChangeArrowheads="1" noChangeShapeType="1" noTextEdit="1"/>
              </p:cNvSpPr>
              <p:nvPr/>
            </p:nvSpPr>
            <p:spPr>
              <a:xfrm>
                <a:off x="720000" y="1800000"/>
                <a:ext cx="7812440" cy="646331"/>
              </a:xfrm>
              <a:prstGeom prst="rect">
                <a:avLst/>
              </a:prstGeom>
              <a:blipFill rotWithShape="1">
                <a:blip r:embed="rId2"/>
                <a:stretch>
                  <a:fillRect l="-624" t="-4717"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feld 4"/>
              <p:cNvSpPr txBox="1"/>
              <p:nvPr/>
            </p:nvSpPr>
            <p:spPr>
              <a:xfrm>
                <a:off x="2517085" y="2520000"/>
                <a:ext cx="4218270" cy="5652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00" b="0" i="1" smtClean="0">
                          <a:solidFill>
                            <a:srgbClr val="0000CC"/>
                          </a:solidFill>
                          <a:latin typeface="Cambria Math"/>
                        </a:rPr>
                        <m:t>𝑣</m:t>
                      </m:r>
                      <m:r>
                        <a:rPr lang="de-DE" sz="1600" b="0" i="1" smtClean="0">
                          <a:solidFill>
                            <a:srgbClr val="0000CC"/>
                          </a:solidFill>
                          <a:latin typeface="Cambria Math"/>
                          <a:ea typeface="Cambria Math"/>
                        </a:rPr>
                        <m:t>&gt;</m:t>
                      </m:r>
                      <m:f>
                        <m:fPr>
                          <m:ctrlPr>
                            <a:rPr lang="de-DE" sz="1600" b="0" i="1" smtClean="0">
                              <a:solidFill>
                                <a:srgbClr val="0000CC"/>
                              </a:solidFill>
                              <a:latin typeface="Cambria Math"/>
                              <a:ea typeface="Cambria Math"/>
                            </a:rPr>
                          </m:ctrlPr>
                        </m:fPr>
                        <m:num>
                          <m:r>
                            <a:rPr lang="de-DE" sz="1600" b="0" i="1" smtClean="0">
                              <a:solidFill>
                                <a:srgbClr val="0000CC"/>
                              </a:solidFill>
                              <a:latin typeface="Cambria Math"/>
                              <a:ea typeface="Cambria Math"/>
                            </a:rPr>
                            <m:t>𝑐</m:t>
                          </m:r>
                        </m:num>
                        <m:den>
                          <m:r>
                            <a:rPr lang="de-DE" sz="1600" b="0" i="1" smtClean="0">
                              <a:solidFill>
                                <a:srgbClr val="0000CC"/>
                              </a:solidFill>
                              <a:latin typeface="Cambria Math"/>
                              <a:ea typeface="Cambria Math"/>
                            </a:rPr>
                            <m:t>𝑛</m:t>
                          </m:r>
                        </m:den>
                      </m:f>
                      <m:r>
                        <a:rPr lang="de-DE" sz="1600" b="0" i="1" smtClean="0">
                          <a:solidFill>
                            <a:srgbClr val="0000CC"/>
                          </a:solidFill>
                          <a:latin typeface="Cambria Math"/>
                          <a:ea typeface="Cambria Math"/>
                        </a:rPr>
                        <m:t>          </m:t>
                      </m:r>
                      <m:m>
                        <m:mPr>
                          <m:mcs>
                            <m:mc>
                              <m:mcPr>
                                <m:count m:val="1"/>
                                <m:mcJc m:val="center"/>
                              </m:mcPr>
                            </m:mc>
                          </m:mcs>
                          <m:ctrlPr>
                            <a:rPr lang="de-DE" sz="1600" b="0" i="1" smtClean="0">
                              <a:solidFill>
                                <a:srgbClr val="0000CC"/>
                              </a:solidFill>
                              <a:latin typeface="Cambria Math"/>
                              <a:ea typeface="Cambria Math"/>
                            </a:rPr>
                          </m:ctrlPr>
                        </m:mPr>
                        <m:mr>
                          <m:e>
                            <m:r>
                              <m:rPr>
                                <m:brk m:alnAt="7"/>
                              </m:rPr>
                              <a:rPr lang="de-DE" sz="1600" b="0" i="1" smtClean="0">
                                <a:solidFill>
                                  <a:srgbClr val="0000CC"/>
                                </a:solidFill>
                                <a:latin typeface="Cambria Math"/>
                                <a:ea typeface="Cambria Math"/>
                              </a:rPr>
                              <m:t>𝑐</m:t>
                            </m:r>
                            <m:r>
                              <a:rPr lang="de-DE" sz="1600" b="0" i="1" smtClean="0">
                                <a:solidFill>
                                  <a:srgbClr val="0000CC"/>
                                </a:solidFill>
                                <a:latin typeface="Cambria Math"/>
                                <a:ea typeface="Cambria Math"/>
                              </a:rPr>
                              <m:t>⋯</m:t>
                            </m:r>
                            <m:r>
                              <a:rPr lang="de-DE" sz="1600" b="0" i="1" smtClean="0">
                                <a:solidFill>
                                  <a:srgbClr val="0000CC"/>
                                </a:solidFill>
                                <a:latin typeface="Cambria Math"/>
                                <a:ea typeface="Cambria Math"/>
                              </a:rPr>
                              <m:t>𝑠𝑝𝑒𝑒𝑑</m:t>
                            </m:r>
                            <m:r>
                              <a:rPr lang="de-DE" sz="1600" b="0" i="1" smtClean="0">
                                <a:solidFill>
                                  <a:srgbClr val="0000CC"/>
                                </a:solidFill>
                                <a:latin typeface="Cambria Math"/>
                                <a:ea typeface="Cambria Math"/>
                              </a:rPr>
                              <m:t> </m:t>
                            </m:r>
                            <m:r>
                              <a:rPr lang="de-DE" sz="1600" b="0" i="1" smtClean="0">
                                <a:solidFill>
                                  <a:srgbClr val="0000CC"/>
                                </a:solidFill>
                                <a:latin typeface="Cambria Math"/>
                                <a:ea typeface="Cambria Math"/>
                              </a:rPr>
                              <m:t>𝑜𝑓</m:t>
                            </m:r>
                            <m:r>
                              <a:rPr lang="de-DE" sz="1600" b="0" i="1" smtClean="0">
                                <a:solidFill>
                                  <a:srgbClr val="0000CC"/>
                                </a:solidFill>
                                <a:latin typeface="Cambria Math"/>
                                <a:ea typeface="Cambria Math"/>
                              </a:rPr>
                              <m:t> </m:t>
                            </m:r>
                            <m:r>
                              <a:rPr lang="de-DE" sz="1600" b="0" i="1" smtClean="0">
                                <a:solidFill>
                                  <a:srgbClr val="0000CC"/>
                                </a:solidFill>
                                <a:latin typeface="Cambria Math"/>
                                <a:ea typeface="Cambria Math"/>
                              </a:rPr>
                              <m:t>𝑙𝑖𝑔h𝑡</m:t>
                            </m:r>
                            <m:r>
                              <a:rPr lang="de-DE" sz="1600" b="0" i="1" smtClean="0">
                                <a:solidFill>
                                  <a:srgbClr val="0000CC"/>
                                </a:solidFill>
                                <a:latin typeface="Cambria Math"/>
                                <a:ea typeface="Cambria Math"/>
                              </a:rPr>
                              <m:t> </m:t>
                            </m:r>
                            <m:r>
                              <a:rPr lang="de-DE" sz="1600" b="0" i="1" smtClean="0">
                                <a:solidFill>
                                  <a:srgbClr val="0000CC"/>
                                </a:solidFill>
                                <a:latin typeface="Cambria Math"/>
                                <a:ea typeface="Cambria Math"/>
                              </a:rPr>
                              <m:t>𝑖𝑛</m:t>
                            </m:r>
                            <m:r>
                              <a:rPr lang="de-DE" sz="1600" b="0" i="1" smtClean="0">
                                <a:solidFill>
                                  <a:srgbClr val="0000CC"/>
                                </a:solidFill>
                                <a:latin typeface="Cambria Math"/>
                                <a:ea typeface="Cambria Math"/>
                              </a:rPr>
                              <m:t> </m:t>
                            </m:r>
                            <m:r>
                              <a:rPr lang="de-DE" sz="1600" b="0" i="1" smtClean="0">
                                <a:solidFill>
                                  <a:srgbClr val="0000CC"/>
                                </a:solidFill>
                                <a:latin typeface="Cambria Math"/>
                                <a:ea typeface="Cambria Math"/>
                              </a:rPr>
                              <m:t>𝑣𝑎𝑐𝑢𝑢𝑚</m:t>
                            </m:r>
                          </m:e>
                        </m:mr>
                        <m:mr>
                          <m:e>
                            <m:r>
                              <a:rPr lang="de-DE" sz="1600" b="0" i="1" smtClean="0">
                                <a:solidFill>
                                  <a:srgbClr val="0000CC"/>
                                </a:solidFill>
                                <a:latin typeface="Cambria Math"/>
                                <a:ea typeface="Cambria Math"/>
                              </a:rPr>
                              <m:t>𝑛</m:t>
                            </m:r>
                            <m:r>
                              <a:rPr lang="de-DE" sz="1600" b="0" i="1" smtClean="0">
                                <a:solidFill>
                                  <a:srgbClr val="0000CC"/>
                                </a:solidFill>
                                <a:latin typeface="Cambria Math"/>
                                <a:ea typeface="Cambria Math"/>
                              </a:rPr>
                              <m:t>⋯</m:t>
                            </m:r>
                            <m:r>
                              <a:rPr lang="de-DE" sz="1600" b="0" i="1" smtClean="0">
                                <a:solidFill>
                                  <a:srgbClr val="0000CC"/>
                                </a:solidFill>
                                <a:latin typeface="Cambria Math"/>
                                <a:ea typeface="Cambria Math"/>
                              </a:rPr>
                              <m:t>𝑟𝑒𝑓𝑟𝑎𝑐𝑡𝑖𝑜𝑛</m:t>
                            </m:r>
                            <m:r>
                              <a:rPr lang="de-DE" sz="1600" b="0" i="1" smtClean="0">
                                <a:solidFill>
                                  <a:srgbClr val="0000CC"/>
                                </a:solidFill>
                                <a:latin typeface="Cambria Math"/>
                                <a:ea typeface="Cambria Math"/>
                              </a:rPr>
                              <m:t> </m:t>
                            </m:r>
                            <m:r>
                              <a:rPr lang="de-DE" sz="1600" b="0" i="1" smtClean="0">
                                <a:solidFill>
                                  <a:srgbClr val="0000CC"/>
                                </a:solidFill>
                                <a:latin typeface="Cambria Math"/>
                                <a:ea typeface="Cambria Math"/>
                              </a:rPr>
                              <m:t>𝑖𝑛𝑑𝑒𝑥</m:t>
                            </m:r>
                            <m:r>
                              <a:rPr lang="de-DE" sz="1600" b="0" i="1" smtClean="0">
                                <a:solidFill>
                                  <a:srgbClr val="0000CC"/>
                                </a:solidFill>
                                <a:latin typeface="Cambria Math"/>
                                <a:ea typeface="Cambria Math"/>
                              </a:rPr>
                              <m:t> </m:t>
                            </m:r>
                            <m:r>
                              <a:rPr lang="de-DE" sz="1600" b="0" i="1" smtClean="0">
                                <a:solidFill>
                                  <a:srgbClr val="0000CC"/>
                                </a:solidFill>
                                <a:latin typeface="Cambria Math"/>
                                <a:ea typeface="Cambria Math"/>
                              </a:rPr>
                              <m:t>𝑜𝑓</m:t>
                            </m:r>
                            <m:r>
                              <a:rPr lang="de-DE" sz="1600" b="0" i="1" smtClean="0">
                                <a:solidFill>
                                  <a:srgbClr val="0000CC"/>
                                </a:solidFill>
                                <a:latin typeface="Cambria Math"/>
                                <a:ea typeface="Cambria Math"/>
                              </a:rPr>
                              <m:t> </m:t>
                            </m:r>
                            <m:r>
                              <a:rPr lang="de-DE" sz="1600" b="0" i="1" smtClean="0">
                                <a:solidFill>
                                  <a:srgbClr val="0000CC"/>
                                </a:solidFill>
                                <a:latin typeface="Cambria Math"/>
                                <a:ea typeface="Cambria Math"/>
                              </a:rPr>
                              <m:t>𝑚𝑒𝑑𝑖𝑢𝑚</m:t>
                            </m:r>
                          </m:e>
                        </m:mr>
                      </m:m>
                    </m:oMath>
                  </m:oMathPara>
                </a14:m>
                <a:endParaRPr lang="en-US" sz="1600" dirty="0"/>
              </a:p>
            </p:txBody>
          </p:sp>
        </mc:Choice>
        <mc:Fallback xmlns="">
          <p:sp>
            <p:nvSpPr>
              <p:cNvPr id="5" name="Textfeld 4"/>
              <p:cNvSpPr txBox="1">
                <a:spLocks noRot="1" noChangeAspect="1" noMove="1" noResize="1" noEditPoints="1" noAdjustHandles="1" noChangeArrowheads="1" noChangeShapeType="1" noTextEdit="1"/>
              </p:cNvSpPr>
              <p:nvPr/>
            </p:nvSpPr>
            <p:spPr>
              <a:xfrm>
                <a:off x="2517085" y="2520000"/>
                <a:ext cx="4218270" cy="565219"/>
              </a:xfrm>
              <a:prstGeom prst="rect">
                <a:avLst/>
              </a:prstGeom>
              <a:blipFill rotWithShape="1">
                <a:blip r:embed="rId3"/>
                <a:stretch>
                  <a:fillRect/>
                </a:stretch>
              </a:blipFill>
            </p:spPr>
            <p:txBody>
              <a:bodyPr/>
              <a:lstStyle/>
              <a:p>
                <a:r>
                  <a:rPr lang="en-US">
                    <a:noFill/>
                  </a:rPr>
                  <a:t> </a:t>
                </a:r>
              </a:p>
            </p:txBody>
          </p:sp>
        </mc:Fallback>
      </mc:AlternateContent>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6000" y="4140000"/>
            <a:ext cx="2343150" cy="2087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44000" y="4140000"/>
            <a:ext cx="2343150" cy="2087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6" name="Textfeld 5"/>
              <p:cNvSpPr txBox="1"/>
              <p:nvPr/>
            </p:nvSpPr>
            <p:spPr>
              <a:xfrm>
                <a:off x="720000" y="3420000"/>
                <a:ext cx="2773516" cy="523220"/>
              </a:xfrm>
              <a:prstGeom prst="rect">
                <a:avLst/>
              </a:prstGeom>
              <a:noFill/>
              <a:ln>
                <a:solidFill>
                  <a:srgbClr val="FF0000"/>
                </a:solidFill>
              </a:ln>
            </p:spPr>
            <p:txBody>
              <a:bodyPr wrap="none" rtlCol="0">
                <a:spAutoFit/>
              </a:bodyPr>
              <a:lstStyle/>
              <a:p>
                <a14:m>
                  <m:oMath xmlns:m="http://schemas.openxmlformats.org/officeDocument/2006/math">
                    <m:r>
                      <a:rPr lang="de-DE" sz="1400" b="0" i="1" smtClean="0">
                        <a:solidFill>
                          <a:srgbClr val="0000CC"/>
                        </a:solidFill>
                        <a:latin typeface="Cambria Math"/>
                      </a:rPr>
                      <m:t>𝑣</m:t>
                    </m:r>
                    <m:r>
                      <a:rPr lang="de-DE" sz="1400" b="0" i="1" smtClean="0">
                        <a:solidFill>
                          <a:srgbClr val="0000CC"/>
                        </a:solidFill>
                        <a:latin typeface="Cambria Math"/>
                        <a:ea typeface="Cambria Math"/>
                      </a:rPr>
                      <m:t>&lt;</m:t>
                    </m:r>
                    <m:f>
                      <m:fPr>
                        <m:type m:val="lin"/>
                        <m:ctrlPr>
                          <a:rPr lang="de-DE" sz="1400" b="0" i="1" smtClean="0">
                            <a:solidFill>
                              <a:srgbClr val="0000CC"/>
                            </a:solidFill>
                            <a:latin typeface="Cambria Math"/>
                            <a:ea typeface="Cambria Math"/>
                          </a:rPr>
                        </m:ctrlPr>
                      </m:fPr>
                      <m:num>
                        <m:r>
                          <a:rPr lang="de-DE" sz="1400" b="0" i="1" smtClean="0">
                            <a:solidFill>
                              <a:srgbClr val="0000CC"/>
                            </a:solidFill>
                            <a:latin typeface="Cambria Math"/>
                            <a:ea typeface="Cambria Math"/>
                          </a:rPr>
                          <m:t>𝑐</m:t>
                        </m:r>
                      </m:num>
                      <m:den>
                        <m:r>
                          <a:rPr lang="de-DE" sz="1400" b="0" i="1" smtClean="0">
                            <a:solidFill>
                              <a:srgbClr val="0000CC"/>
                            </a:solidFill>
                            <a:latin typeface="Cambria Math"/>
                            <a:ea typeface="Cambria Math"/>
                          </a:rPr>
                          <m:t>𝑛</m:t>
                        </m:r>
                      </m:den>
                    </m:f>
                  </m:oMath>
                </a14:m>
                <a:r>
                  <a:rPr lang="en-US" sz="1400" dirty="0" smtClean="0"/>
                  <a:t> symmetric orientation</a:t>
                </a:r>
              </a:p>
              <a:p>
                <a:r>
                  <a:rPr lang="en-US" sz="1400" dirty="0"/>
                  <a:t> </a:t>
                </a:r>
                <a:r>
                  <a:rPr lang="en-US" sz="1400" dirty="0" smtClean="0"/>
                  <a:t>              </a:t>
                </a:r>
                <a14:m>
                  <m:oMath xmlns:m="http://schemas.openxmlformats.org/officeDocument/2006/math">
                    <m:r>
                      <a:rPr lang="en-US" sz="1400" i="1" smtClean="0">
                        <a:latin typeface="Cambria Math"/>
                        <a:ea typeface="Cambria Math"/>
                      </a:rPr>
                      <m:t>→</m:t>
                    </m:r>
                  </m:oMath>
                </a14:m>
                <a:r>
                  <a:rPr lang="en-US" sz="1400" dirty="0" smtClean="0"/>
                  <a:t> no resulting dipole field</a:t>
                </a:r>
                <a:endParaRPr lang="en-US" sz="1400" dirty="0"/>
              </a:p>
            </p:txBody>
          </p:sp>
        </mc:Choice>
        <mc:Fallback xmlns="">
          <p:sp>
            <p:nvSpPr>
              <p:cNvPr id="6" name="Textfeld 5"/>
              <p:cNvSpPr txBox="1">
                <a:spLocks noRot="1" noChangeAspect="1" noMove="1" noResize="1" noEditPoints="1" noAdjustHandles="1" noChangeArrowheads="1" noChangeShapeType="1" noTextEdit="1"/>
              </p:cNvSpPr>
              <p:nvPr/>
            </p:nvSpPr>
            <p:spPr>
              <a:xfrm>
                <a:off x="720000" y="3420000"/>
                <a:ext cx="2773516" cy="523220"/>
              </a:xfrm>
              <a:prstGeom prst="rect">
                <a:avLst/>
              </a:prstGeom>
              <a:blipFill rotWithShape="1">
                <a:blip r:embed="rId6"/>
                <a:stretch>
                  <a:fillRect t="-52273" b="-47727"/>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feld 8"/>
              <p:cNvSpPr txBox="1"/>
              <p:nvPr/>
            </p:nvSpPr>
            <p:spPr>
              <a:xfrm>
                <a:off x="5400000" y="3420000"/>
                <a:ext cx="2731838" cy="738664"/>
              </a:xfrm>
              <a:prstGeom prst="rect">
                <a:avLst/>
              </a:prstGeom>
              <a:noFill/>
              <a:ln>
                <a:solidFill>
                  <a:srgbClr val="FF0000"/>
                </a:solidFill>
              </a:ln>
            </p:spPr>
            <p:txBody>
              <a:bodyPr wrap="none" rtlCol="0">
                <a:spAutoFit/>
              </a:bodyPr>
              <a:lstStyle/>
              <a:p>
                <a14:m>
                  <m:oMath xmlns:m="http://schemas.openxmlformats.org/officeDocument/2006/math">
                    <m:r>
                      <a:rPr lang="de-DE" sz="1400" b="0" i="1" smtClean="0">
                        <a:solidFill>
                          <a:srgbClr val="0000CC"/>
                        </a:solidFill>
                        <a:latin typeface="Cambria Math"/>
                      </a:rPr>
                      <m:t>𝑣</m:t>
                    </m:r>
                    <m:r>
                      <a:rPr lang="de-DE" sz="1400" i="1">
                        <a:solidFill>
                          <a:srgbClr val="0000CC"/>
                        </a:solidFill>
                        <a:latin typeface="Cambria Math"/>
                        <a:ea typeface="Cambria Math"/>
                      </a:rPr>
                      <m:t>&gt;</m:t>
                    </m:r>
                    <m:f>
                      <m:fPr>
                        <m:type m:val="lin"/>
                        <m:ctrlPr>
                          <a:rPr lang="de-DE" sz="1400" b="0" i="1" smtClean="0">
                            <a:solidFill>
                              <a:srgbClr val="0000CC"/>
                            </a:solidFill>
                            <a:latin typeface="Cambria Math"/>
                            <a:ea typeface="Cambria Math"/>
                          </a:rPr>
                        </m:ctrlPr>
                      </m:fPr>
                      <m:num>
                        <m:r>
                          <a:rPr lang="de-DE" sz="1400" b="0" i="1" smtClean="0">
                            <a:solidFill>
                              <a:srgbClr val="0000CC"/>
                            </a:solidFill>
                            <a:latin typeface="Cambria Math"/>
                            <a:ea typeface="Cambria Math"/>
                          </a:rPr>
                          <m:t>𝑐</m:t>
                        </m:r>
                      </m:num>
                      <m:den>
                        <m:r>
                          <a:rPr lang="de-DE" sz="1400" b="0" i="1" smtClean="0">
                            <a:solidFill>
                              <a:srgbClr val="0000CC"/>
                            </a:solidFill>
                            <a:latin typeface="Cambria Math"/>
                            <a:ea typeface="Cambria Math"/>
                          </a:rPr>
                          <m:t>𝑛</m:t>
                        </m:r>
                      </m:den>
                    </m:f>
                  </m:oMath>
                </a14:m>
                <a:r>
                  <a:rPr lang="en-US" sz="1400" dirty="0" smtClean="0"/>
                  <a:t> </a:t>
                </a:r>
                <a:r>
                  <a:rPr lang="en-US" sz="1400" dirty="0" smtClean="0">
                    <a:solidFill>
                      <a:schemeClr val="tx1"/>
                    </a:solidFill>
                  </a:rPr>
                  <a:t>asymmetric orientation</a:t>
                </a:r>
              </a:p>
              <a:p>
                <a:r>
                  <a:rPr lang="en-US" sz="1400" dirty="0">
                    <a:solidFill>
                      <a:schemeClr val="tx1"/>
                    </a:solidFill>
                  </a:rPr>
                  <a:t> </a:t>
                </a:r>
                <a:r>
                  <a:rPr lang="en-US" sz="1400" dirty="0" smtClean="0">
                    <a:solidFill>
                      <a:schemeClr val="tx1"/>
                    </a:solidFill>
                  </a:rPr>
                  <a:t>              </a:t>
                </a:r>
                <a14:m>
                  <m:oMath xmlns:m="http://schemas.openxmlformats.org/officeDocument/2006/math">
                    <m:r>
                      <a:rPr lang="en-US" sz="1400" i="1" smtClean="0">
                        <a:solidFill>
                          <a:schemeClr val="tx1"/>
                        </a:solidFill>
                        <a:latin typeface="Cambria Math"/>
                        <a:ea typeface="Cambria Math"/>
                      </a:rPr>
                      <m:t>→</m:t>
                    </m:r>
                  </m:oMath>
                </a14:m>
                <a:r>
                  <a:rPr lang="en-US" sz="1400" dirty="0" smtClean="0">
                    <a:solidFill>
                      <a:schemeClr val="tx1"/>
                    </a:solidFill>
                  </a:rPr>
                  <a:t> resulting dipole field</a:t>
                </a:r>
              </a:p>
              <a:p>
                <a:r>
                  <a:rPr lang="en-US" sz="1400" dirty="0" smtClean="0">
                    <a:solidFill>
                      <a:srgbClr val="0000CC"/>
                    </a:solidFill>
                  </a:rPr>
                  <a:t>change of dipole field </a:t>
                </a:r>
                <a:r>
                  <a:rPr lang="en-US" sz="1400" b="1" dirty="0" smtClean="0">
                    <a:solidFill>
                      <a:srgbClr val="FF0000"/>
                    </a:solidFill>
                  </a:rPr>
                  <a:t>→ radiation</a:t>
                </a:r>
                <a:endParaRPr lang="en-US" sz="1400" b="1" dirty="0">
                  <a:solidFill>
                    <a:srgbClr val="FF0000"/>
                  </a:solidFill>
                </a:endParaRPr>
              </a:p>
            </p:txBody>
          </p:sp>
        </mc:Choice>
        <mc:Fallback xmlns="">
          <p:sp>
            <p:nvSpPr>
              <p:cNvPr id="9" name="Textfeld 8"/>
              <p:cNvSpPr txBox="1">
                <a:spLocks noRot="1" noChangeAspect="1" noMove="1" noResize="1" noEditPoints="1" noAdjustHandles="1" noChangeArrowheads="1" noChangeShapeType="1" noTextEdit="1"/>
              </p:cNvSpPr>
              <p:nvPr/>
            </p:nvSpPr>
            <p:spPr>
              <a:xfrm>
                <a:off x="5400000" y="3420000"/>
                <a:ext cx="2731838" cy="738664"/>
              </a:xfrm>
              <a:prstGeom prst="rect">
                <a:avLst/>
              </a:prstGeom>
              <a:blipFill rotWithShape="1">
                <a:blip r:embed="rId7"/>
                <a:stretch>
                  <a:fillRect l="-444" t="-37398" b="-6504"/>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feld 9"/>
              <p:cNvSpPr txBox="1"/>
              <p:nvPr/>
            </p:nvSpPr>
            <p:spPr>
              <a:xfrm>
                <a:off x="720000" y="900000"/>
                <a:ext cx="6049477" cy="51097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0" smtClean="0">
                          <a:latin typeface="Cambria Math"/>
                        </a:rPr>
                        <m:t>−</m:t>
                      </m:r>
                      <m:f>
                        <m:fPr>
                          <m:ctrlPr>
                            <a:rPr lang="de-DE" sz="1200" b="0" i="1" smtClean="0">
                              <a:latin typeface="Cambria Math"/>
                            </a:rPr>
                          </m:ctrlPr>
                        </m:fPr>
                        <m:num>
                          <m:r>
                            <a:rPr lang="de-DE" sz="1200" b="0" i="1" smtClean="0">
                              <a:latin typeface="Cambria Math"/>
                            </a:rPr>
                            <m:t>𝑑𝐸</m:t>
                          </m:r>
                        </m:num>
                        <m:den>
                          <m:r>
                            <a:rPr lang="de-DE" sz="1200" b="0" i="1" smtClean="0">
                              <a:latin typeface="Cambria Math"/>
                            </a:rPr>
                            <m:t>𝑑𝑥</m:t>
                          </m:r>
                        </m:den>
                      </m:f>
                      <m:r>
                        <a:rPr lang="de-DE" sz="1200" b="0" i="1" smtClean="0">
                          <a:latin typeface="Cambria Math"/>
                        </a:rPr>
                        <m:t>=4</m:t>
                      </m:r>
                      <m:r>
                        <a:rPr lang="de-DE" sz="1200" b="0" i="1" smtClean="0">
                          <a:latin typeface="Cambria Math"/>
                          <a:ea typeface="Cambria Math"/>
                        </a:rPr>
                        <m:t>∙</m:t>
                      </m:r>
                      <m:r>
                        <a:rPr lang="de-DE" sz="1200" b="0" i="1" smtClean="0">
                          <a:latin typeface="Cambria Math"/>
                          <a:ea typeface="Cambria Math"/>
                        </a:rPr>
                        <m:t>𝜋</m:t>
                      </m:r>
                      <m:r>
                        <a:rPr lang="de-DE" sz="1200" b="0" i="1" smtClean="0">
                          <a:latin typeface="Cambria Math"/>
                          <a:ea typeface="Cambria Math"/>
                        </a:rPr>
                        <m:t>∙</m:t>
                      </m:r>
                      <m:sSup>
                        <m:sSupPr>
                          <m:ctrlPr>
                            <a:rPr lang="de-DE" sz="1200" b="0" i="1" smtClean="0">
                              <a:latin typeface="Cambria Math"/>
                              <a:ea typeface="Cambria Math"/>
                            </a:rPr>
                          </m:ctrlPr>
                        </m:sSupPr>
                        <m:e>
                          <m:sSub>
                            <m:sSubPr>
                              <m:ctrlPr>
                                <a:rPr lang="de-DE" sz="1200" b="0" i="1" smtClean="0">
                                  <a:latin typeface="Cambria Math"/>
                                  <a:ea typeface="Cambria Math"/>
                                </a:rPr>
                              </m:ctrlPr>
                            </m:sSubPr>
                            <m:e>
                              <m:r>
                                <a:rPr lang="de-DE" sz="1200" b="0" i="1" smtClean="0">
                                  <a:latin typeface="Cambria Math"/>
                                  <a:ea typeface="Cambria Math"/>
                                </a:rPr>
                                <m:t>𝑟</m:t>
                              </m:r>
                            </m:e>
                            <m:sub>
                              <m:r>
                                <a:rPr lang="de-DE" sz="1200" b="0" i="1" smtClean="0">
                                  <a:latin typeface="Cambria Math"/>
                                  <a:ea typeface="Cambria Math"/>
                                </a:rPr>
                                <m:t>𝑒</m:t>
                              </m:r>
                            </m:sub>
                          </m:sSub>
                        </m:e>
                        <m:sup>
                          <m:r>
                            <a:rPr lang="de-DE" sz="1200" b="0" i="1" smtClean="0">
                              <a:latin typeface="Cambria Math"/>
                              <a:ea typeface="Cambria Math"/>
                            </a:rPr>
                            <m:t>2</m:t>
                          </m:r>
                        </m:sup>
                      </m:sSup>
                      <m:r>
                        <a:rPr lang="de-DE" sz="1200" b="0" i="1" smtClean="0">
                          <a:latin typeface="Cambria Math"/>
                          <a:ea typeface="Cambria Math"/>
                        </a:rPr>
                        <m:t>∙</m:t>
                      </m:r>
                      <m:sSub>
                        <m:sSubPr>
                          <m:ctrlPr>
                            <a:rPr lang="de-DE" sz="1200" b="0" i="1" smtClean="0">
                              <a:latin typeface="Cambria Math"/>
                              <a:ea typeface="Cambria Math"/>
                            </a:rPr>
                          </m:ctrlPr>
                        </m:sSubPr>
                        <m:e>
                          <m:r>
                            <a:rPr lang="de-DE" sz="1200" b="0" i="1" smtClean="0">
                              <a:latin typeface="Cambria Math"/>
                              <a:ea typeface="Cambria Math"/>
                            </a:rPr>
                            <m:t>𝑁</m:t>
                          </m:r>
                        </m:e>
                        <m:sub>
                          <m:r>
                            <a:rPr lang="de-DE" sz="1200" b="0" i="1" smtClean="0">
                              <a:latin typeface="Cambria Math"/>
                              <a:ea typeface="Cambria Math"/>
                            </a:rPr>
                            <m:t>𝑎</m:t>
                          </m:r>
                        </m:sub>
                      </m:sSub>
                      <m:r>
                        <a:rPr lang="de-DE" sz="1200" b="0" i="1" smtClean="0">
                          <a:latin typeface="Cambria Math"/>
                          <a:ea typeface="Cambria Math"/>
                        </a:rPr>
                        <m:t>∙</m:t>
                      </m:r>
                      <m:sSub>
                        <m:sSubPr>
                          <m:ctrlPr>
                            <a:rPr lang="de-DE" sz="1200" b="0" i="1" smtClean="0">
                              <a:latin typeface="Cambria Math"/>
                              <a:ea typeface="Cambria Math"/>
                            </a:rPr>
                          </m:ctrlPr>
                        </m:sSubPr>
                        <m:e>
                          <m:r>
                            <a:rPr lang="de-DE" sz="1200" b="0" i="1" smtClean="0">
                              <a:latin typeface="Cambria Math"/>
                              <a:ea typeface="Cambria Math"/>
                            </a:rPr>
                            <m:t>𝑚</m:t>
                          </m:r>
                        </m:e>
                        <m:sub>
                          <m:r>
                            <a:rPr lang="de-DE" sz="1200" b="0" i="1" smtClean="0">
                              <a:latin typeface="Cambria Math"/>
                              <a:ea typeface="Cambria Math"/>
                            </a:rPr>
                            <m:t>𝑒</m:t>
                          </m:r>
                        </m:sub>
                      </m:sSub>
                      <m:sSup>
                        <m:sSupPr>
                          <m:ctrlPr>
                            <a:rPr lang="de-DE" sz="1200" b="0" i="1" smtClean="0">
                              <a:latin typeface="Cambria Math"/>
                              <a:ea typeface="Cambria Math"/>
                            </a:rPr>
                          </m:ctrlPr>
                        </m:sSupPr>
                        <m:e>
                          <m:r>
                            <a:rPr lang="de-DE" sz="1200" b="0" i="1" smtClean="0">
                              <a:latin typeface="Cambria Math"/>
                              <a:ea typeface="Cambria Math"/>
                            </a:rPr>
                            <m:t>𝑐</m:t>
                          </m:r>
                        </m:e>
                        <m:sup>
                          <m:r>
                            <a:rPr lang="de-DE" sz="1200" b="0" i="1" smtClean="0">
                              <a:latin typeface="Cambria Math"/>
                              <a:ea typeface="Cambria Math"/>
                            </a:rPr>
                            <m:t>2</m:t>
                          </m:r>
                        </m:sup>
                      </m:sSup>
                      <m:r>
                        <a:rPr lang="de-DE" sz="1200" b="0" i="1" smtClean="0">
                          <a:latin typeface="Cambria Math"/>
                          <a:ea typeface="Cambria Math"/>
                        </a:rPr>
                        <m:t>∙</m:t>
                      </m:r>
                      <m:r>
                        <a:rPr lang="de-DE" sz="1200" b="0" i="1" smtClean="0">
                          <a:latin typeface="Cambria Math"/>
                          <a:ea typeface="Cambria Math"/>
                        </a:rPr>
                        <m:t>𝜌</m:t>
                      </m:r>
                      <m:r>
                        <a:rPr lang="de-DE" sz="1200" b="0" i="1" smtClean="0">
                          <a:latin typeface="Cambria Math"/>
                          <a:ea typeface="Cambria Math"/>
                        </a:rPr>
                        <m:t>∙</m:t>
                      </m:r>
                      <m:f>
                        <m:fPr>
                          <m:ctrlPr>
                            <a:rPr lang="de-DE" sz="1200" b="0" i="1" smtClean="0">
                              <a:latin typeface="Cambria Math"/>
                              <a:ea typeface="Cambria Math"/>
                            </a:rPr>
                          </m:ctrlPr>
                        </m:fPr>
                        <m:num>
                          <m:r>
                            <a:rPr lang="de-DE" sz="1200" b="0" i="1" smtClean="0">
                              <a:latin typeface="Cambria Math"/>
                              <a:ea typeface="Cambria Math"/>
                            </a:rPr>
                            <m:t>𝑍</m:t>
                          </m:r>
                        </m:num>
                        <m:den>
                          <m:r>
                            <a:rPr lang="de-DE" sz="1200" b="0" i="1" smtClean="0">
                              <a:latin typeface="Cambria Math"/>
                              <a:ea typeface="Cambria Math"/>
                            </a:rPr>
                            <m:t>𝐴</m:t>
                          </m:r>
                        </m:den>
                      </m:f>
                      <m:r>
                        <a:rPr lang="de-DE" sz="1200" b="0" i="1" smtClean="0">
                          <a:latin typeface="Cambria Math"/>
                          <a:ea typeface="Cambria Math"/>
                        </a:rPr>
                        <m:t>∙</m:t>
                      </m:r>
                      <m:f>
                        <m:fPr>
                          <m:ctrlPr>
                            <a:rPr lang="de-DE" sz="1200" b="0" i="1" smtClean="0">
                              <a:latin typeface="Cambria Math"/>
                              <a:ea typeface="Cambria Math"/>
                            </a:rPr>
                          </m:ctrlPr>
                        </m:fPr>
                        <m:num>
                          <m:sSup>
                            <m:sSupPr>
                              <m:ctrlPr>
                                <a:rPr lang="de-DE" sz="1200" b="0" i="1" smtClean="0">
                                  <a:latin typeface="Cambria Math"/>
                                  <a:ea typeface="Cambria Math"/>
                                </a:rPr>
                              </m:ctrlPr>
                            </m:sSupPr>
                            <m:e>
                              <m:r>
                                <a:rPr lang="de-DE" sz="1200" b="0" i="1" smtClean="0">
                                  <a:latin typeface="Cambria Math"/>
                                  <a:ea typeface="Cambria Math"/>
                                </a:rPr>
                                <m:t>𝑧</m:t>
                              </m:r>
                            </m:e>
                            <m:sup>
                              <m:r>
                                <a:rPr lang="de-DE" sz="1200" b="0" i="1" smtClean="0">
                                  <a:latin typeface="Cambria Math"/>
                                  <a:ea typeface="Cambria Math"/>
                                </a:rPr>
                                <m:t>2</m:t>
                              </m:r>
                            </m:sup>
                          </m:sSup>
                        </m:num>
                        <m:den>
                          <m:sSup>
                            <m:sSupPr>
                              <m:ctrlPr>
                                <a:rPr lang="de-DE" sz="1200" b="0" i="1" smtClean="0">
                                  <a:latin typeface="Cambria Math"/>
                                  <a:ea typeface="Cambria Math"/>
                                </a:rPr>
                              </m:ctrlPr>
                            </m:sSupPr>
                            <m:e>
                              <m:r>
                                <a:rPr lang="de-DE" sz="1200" b="0" i="1" smtClean="0">
                                  <a:latin typeface="Cambria Math"/>
                                  <a:ea typeface="Cambria Math"/>
                                </a:rPr>
                                <m:t>𝛽</m:t>
                              </m:r>
                            </m:e>
                            <m:sup>
                              <m:r>
                                <a:rPr lang="de-DE" sz="1200" b="0" i="1" smtClean="0">
                                  <a:latin typeface="Cambria Math"/>
                                  <a:ea typeface="Cambria Math"/>
                                </a:rPr>
                                <m:t>2</m:t>
                              </m:r>
                            </m:sup>
                          </m:sSup>
                        </m:den>
                      </m:f>
                      <m:r>
                        <a:rPr lang="de-DE" sz="1200" b="0" i="1" smtClean="0">
                          <a:latin typeface="Cambria Math"/>
                          <a:ea typeface="Cambria Math"/>
                        </a:rPr>
                        <m:t>∙</m:t>
                      </m:r>
                      <m:d>
                        <m:dPr>
                          <m:begChr m:val="["/>
                          <m:endChr m:val="]"/>
                          <m:ctrlPr>
                            <a:rPr lang="de-DE" sz="1200" b="0" i="1" smtClean="0">
                              <a:latin typeface="Cambria Math"/>
                              <a:ea typeface="Cambria Math"/>
                            </a:rPr>
                          </m:ctrlPr>
                        </m:dPr>
                        <m:e>
                          <m:f>
                            <m:fPr>
                              <m:ctrlPr>
                                <a:rPr lang="de-DE" sz="1200" b="0" i="1" smtClean="0">
                                  <a:latin typeface="Cambria Math"/>
                                  <a:ea typeface="Cambria Math"/>
                                </a:rPr>
                              </m:ctrlPr>
                            </m:fPr>
                            <m:num>
                              <m:r>
                                <a:rPr lang="de-DE" sz="1200" b="0" i="1" smtClean="0">
                                  <a:latin typeface="Cambria Math"/>
                                  <a:ea typeface="Cambria Math"/>
                                </a:rPr>
                                <m:t>1</m:t>
                              </m:r>
                            </m:num>
                            <m:den>
                              <m:r>
                                <a:rPr lang="de-DE" sz="1200" b="0" i="1" smtClean="0">
                                  <a:latin typeface="Cambria Math"/>
                                  <a:ea typeface="Cambria Math"/>
                                </a:rPr>
                                <m:t>2</m:t>
                              </m:r>
                            </m:den>
                          </m:f>
                          <m:r>
                            <a:rPr lang="de-DE" sz="1200" b="0" i="1" smtClean="0">
                              <a:latin typeface="Cambria Math"/>
                              <a:ea typeface="Cambria Math"/>
                            </a:rPr>
                            <m:t>𝑙𝑛</m:t>
                          </m:r>
                          <m:d>
                            <m:dPr>
                              <m:ctrlPr>
                                <a:rPr lang="de-DE" sz="1200" b="0" i="1" smtClean="0">
                                  <a:latin typeface="Cambria Math"/>
                                  <a:ea typeface="Cambria Math"/>
                                </a:rPr>
                              </m:ctrlPr>
                            </m:dPr>
                            <m:e>
                              <m:f>
                                <m:fPr>
                                  <m:ctrlPr>
                                    <a:rPr lang="de-DE" sz="1200" b="0" i="1" smtClean="0">
                                      <a:latin typeface="Cambria Math"/>
                                      <a:ea typeface="Cambria Math"/>
                                    </a:rPr>
                                  </m:ctrlPr>
                                </m:fPr>
                                <m:num>
                                  <m:r>
                                    <a:rPr lang="de-DE" sz="1200" b="0" i="1" smtClean="0">
                                      <a:latin typeface="Cambria Math"/>
                                      <a:ea typeface="Cambria Math"/>
                                    </a:rPr>
                                    <m:t>2∙</m:t>
                                  </m:r>
                                  <m:sSub>
                                    <m:sSubPr>
                                      <m:ctrlPr>
                                        <a:rPr lang="de-DE" sz="1200" b="0" i="1" smtClean="0">
                                          <a:latin typeface="Cambria Math"/>
                                          <a:ea typeface="Cambria Math"/>
                                        </a:rPr>
                                      </m:ctrlPr>
                                    </m:sSubPr>
                                    <m:e>
                                      <m:r>
                                        <a:rPr lang="de-DE" sz="1200" b="0" i="1" smtClean="0">
                                          <a:latin typeface="Cambria Math"/>
                                          <a:ea typeface="Cambria Math"/>
                                        </a:rPr>
                                        <m:t>𝑚</m:t>
                                      </m:r>
                                    </m:e>
                                    <m:sub>
                                      <m:r>
                                        <a:rPr lang="de-DE" sz="1200" b="0" i="1" smtClean="0">
                                          <a:latin typeface="Cambria Math"/>
                                          <a:ea typeface="Cambria Math"/>
                                        </a:rPr>
                                        <m:t>𝑒</m:t>
                                      </m:r>
                                    </m:sub>
                                  </m:sSub>
                                  <m:sSup>
                                    <m:sSupPr>
                                      <m:ctrlPr>
                                        <a:rPr lang="de-DE" sz="1200" b="0" i="1" smtClean="0">
                                          <a:latin typeface="Cambria Math"/>
                                          <a:ea typeface="Cambria Math"/>
                                        </a:rPr>
                                      </m:ctrlPr>
                                    </m:sSupPr>
                                    <m:e>
                                      <m:r>
                                        <a:rPr lang="de-DE" sz="1200" b="0" i="1" smtClean="0">
                                          <a:latin typeface="Cambria Math"/>
                                          <a:ea typeface="Cambria Math"/>
                                        </a:rPr>
                                        <m:t>𝑐</m:t>
                                      </m:r>
                                    </m:e>
                                    <m:sup>
                                      <m:r>
                                        <a:rPr lang="de-DE" sz="1200" b="0" i="1" smtClean="0">
                                          <a:latin typeface="Cambria Math"/>
                                          <a:ea typeface="Cambria Math"/>
                                        </a:rPr>
                                        <m:t>2</m:t>
                                      </m:r>
                                    </m:sup>
                                  </m:sSup>
                                  <m:r>
                                    <a:rPr lang="de-DE" sz="1200" b="0" i="1" smtClean="0">
                                      <a:latin typeface="Cambria Math"/>
                                      <a:ea typeface="Cambria Math"/>
                                    </a:rPr>
                                    <m:t>∙</m:t>
                                  </m:r>
                                  <m:sSup>
                                    <m:sSupPr>
                                      <m:ctrlPr>
                                        <a:rPr lang="de-DE" sz="1200" b="0" i="1" smtClean="0">
                                          <a:latin typeface="Cambria Math"/>
                                          <a:ea typeface="Cambria Math"/>
                                        </a:rPr>
                                      </m:ctrlPr>
                                    </m:sSupPr>
                                    <m:e>
                                      <m:r>
                                        <a:rPr lang="de-DE" sz="1200" b="0" i="1" smtClean="0">
                                          <a:latin typeface="Cambria Math"/>
                                          <a:ea typeface="Cambria Math"/>
                                        </a:rPr>
                                        <m:t>𝛾</m:t>
                                      </m:r>
                                    </m:e>
                                    <m:sup>
                                      <m:r>
                                        <a:rPr lang="de-DE" sz="1200" b="0" i="1" smtClean="0">
                                          <a:latin typeface="Cambria Math"/>
                                          <a:ea typeface="Cambria Math"/>
                                        </a:rPr>
                                        <m:t>2</m:t>
                                      </m:r>
                                    </m:sup>
                                  </m:sSup>
                                  <m:r>
                                    <a:rPr lang="de-DE" sz="1200" b="0" i="1" smtClean="0">
                                      <a:latin typeface="Cambria Math"/>
                                      <a:ea typeface="Cambria Math"/>
                                    </a:rPr>
                                    <m:t>∙</m:t>
                                  </m:r>
                                  <m:sSup>
                                    <m:sSupPr>
                                      <m:ctrlPr>
                                        <a:rPr lang="de-DE" sz="1200" b="0" i="1" smtClean="0">
                                          <a:latin typeface="Cambria Math"/>
                                          <a:ea typeface="Cambria Math"/>
                                        </a:rPr>
                                      </m:ctrlPr>
                                    </m:sSupPr>
                                    <m:e>
                                      <m:r>
                                        <a:rPr lang="de-DE" sz="1200" b="0" i="1" smtClean="0">
                                          <a:latin typeface="Cambria Math"/>
                                          <a:ea typeface="Cambria Math"/>
                                        </a:rPr>
                                        <m:t>𝛽</m:t>
                                      </m:r>
                                    </m:e>
                                    <m:sup>
                                      <m:r>
                                        <a:rPr lang="de-DE" sz="1200" b="0" i="1" smtClean="0">
                                          <a:latin typeface="Cambria Math"/>
                                          <a:ea typeface="Cambria Math"/>
                                        </a:rPr>
                                        <m:t>2</m:t>
                                      </m:r>
                                    </m:sup>
                                  </m:sSup>
                                  <m:sSub>
                                    <m:sSubPr>
                                      <m:ctrlPr>
                                        <a:rPr lang="de-DE" sz="1200" b="0" i="1" smtClean="0">
                                          <a:latin typeface="Cambria Math"/>
                                          <a:ea typeface="Cambria Math"/>
                                        </a:rPr>
                                      </m:ctrlPr>
                                    </m:sSubPr>
                                    <m:e>
                                      <m:r>
                                        <a:rPr lang="de-DE" sz="1200" b="0" i="1" smtClean="0">
                                          <a:latin typeface="Cambria Math"/>
                                          <a:ea typeface="Cambria Math"/>
                                        </a:rPr>
                                        <m:t>∙</m:t>
                                      </m:r>
                                      <m:r>
                                        <a:rPr lang="de-DE" sz="1200" b="0" i="1" smtClean="0">
                                          <a:latin typeface="Cambria Math"/>
                                          <a:ea typeface="Cambria Math"/>
                                        </a:rPr>
                                        <m:t>𝑇</m:t>
                                      </m:r>
                                    </m:e>
                                    <m:sub>
                                      <m:r>
                                        <a:rPr lang="de-DE" sz="1200" b="0" i="1" smtClean="0">
                                          <a:latin typeface="Cambria Math"/>
                                          <a:ea typeface="Cambria Math"/>
                                        </a:rPr>
                                        <m:t>𝑚𝑎𝑥</m:t>
                                      </m:r>
                                    </m:sub>
                                  </m:sSub>
                                </m:num>
                                <m:den>
                                  <m:sSup>
                                    <m:sSupPr>
                                      <m:ctrlPr>
                                        <a:rPr lang="de-DE" sz="1200" b="0" i="1" smtClean="0">
                                          <a:latin typeface="Cambria Math"/>
                                          <a:ea typeface="Cambria Math"/>
                                        </a:rPr>
                                      </m:ctrlPr>
                                    </m:sSupPr>
                                    <m:e>
                                      <m:r>
                                        <a:rPr lang="de-DE" sz="1200" b="0" i="1" smtClean="0">
                                          <a:latin typeface="Cambria Math"/>
                                          <a:ea typeface="Cambria Math"/>
                                        </a:rPr>
                                        <m:t>𝐼</m:t>
                                      </m:r>
                                    </m:e>
                                    <m:sup>
                                      <m:r>
                                        <a:rPr lang="de-DE" sz="1200" b="0" i="1" smtClean="0">
                                          <a:latin typeface="Cambria Math"/>
                                          <a:ea typeface="Cambria Math"/>
                                        </a:rPr>
                                        <m:t>2</m:t>
                                      </m:r>
                                    </m:sup>
                                  </m:sSup>
                                </m:den>
                              </m:f>
                            </m:e>
                          </m:d>
                          <m:r>
                            <a:rPr lang="de-DE" sz="1200" b="0" i="1" smtClean="0">
                              <a:latin typeface="Cambria Math"/>
                              <a:ea typeface="Cambria Math"/>
                            </a:rPr>
                            <m:t>−</m:t>
                          </m:r>
                          <m:sSup>
                            <m:sSupPr>
                              <m:ctrlPr>
                                <a:rPr lang="de-DE" sz="1200" b="0" i="1" smtClean="0">
                                  <a:latin typeface="Cambria Math"/>
                                  <a:ea typeface="Cambria Math"/>
                                </a:rPr>
                              </m:ctrlPr>
                            </m:sSupPr>
                            <m:e>
                              <m:r>
                                <a:rPr lang="de-DE" sz="1200" b="0" i="1" smtClean="0">
                                  <a:latin typeface="Cambria Math"/>
                                  <a:ea typeface="Cambria Math"/>
                                </a:rPr>
                                <m:t>𝛽</m:t>
                              </m:r>
                            </m:e>
                            <m:sup>
                              <m:r>
                                <a:rPr lang="de-DE" sz="1200" b="0" i="1" smtClean="0">
                                  <a:latin typeface="Cambria Math"/>
                                  <a:ea typeface="Cambria Math"/>
                                </a:rPr>
                                <m:t>2</m:t>
                              </m:r>
                            </m:sup>
                          </m:sSup>
                          <m:r>
                            <a:rPr lang="de-DE" sz="1200" b="0" i="1" smtClean="0">
                              <a:latin typeface="Cambria Math"/>
                              <a:ea typeface="Cambria Math"/>
                            </a:rPr>
                            <m:t>−</m:t>
                          </m:r>
                          <m:r>
                            <a:rPr lang="de-DE" sz="1200" b="0" i="1" smtClean="0">
                              <a:solidFill>
                                <a:srgbClr val="FF0000"/>
                              </a:solidFill>
                              <a:latin typeface="Cambria Math"/>
                              <a:ea typeface="Cambria Math"/>
                            </a:rPr>
                            <m:t>𝛿</m:t>
                          </m:r>
                          <m:r>
                            <a:rPr lang="de-DE" sz="1200" b="0" i="1" smtClean="0">
                              <a:latin typeface="Cambria Math"/>
                              <a:ea typeface="Cambria Math"/>
                            </a:rPr>
                            <m:t>−2∙</m:t>
                          </m:r>
                          <m:f>
                            <m:fPr>
                              <m:ctrlPr>
                                <a:rPr lang="de-DE" sz="1200" b="0" i="1" smtClean="0">
                                  <a:latin typeface="Cambria Math"/>
                                  <a:ea typeface="Cambria Math"/>
                                </a:rPr>
                              </m:ctrlPr>
                            </m:fPr>
                            <m:num>
                              <m:r>
                                <a:rPr lang="de-DE" sz="1200" b="0" i="1" smtClean="0">
                                  <a:latin typeface="Cambria Math"/>
                                  <a:ea typeface="Cambria Math"/>
                                </a:rPr>
                                <m:t>𝐶</m:t>
                              </m:r>
                            </m:num>
                            <m:den>
                              <m:r>
                                <a:rPr lang="de-DE" sz="1200" b="0" i="1" smtClean="0">
                                  <a:latin typeface="Cambria Math"/>
                                  <a:ea typeface="Cambria Math"/>
                                </a:rPr>
                                <m:t>𝑍</m:t>
                              </m:r>
                            </m:den>
                          </m:f>
                        </m:e>
                      </m:d>
                    </m:oMath>
                  </m:oMathPara>
                </a14:m>
                <a:endParaRPr lang="de-DE" sz="1200" dirty="0"/>
              </a:p>
            </p:txBody>
          </p:sp>
        </mc:Choice>
        <mc:Fallback xmlns="">
          <p:sp>
            <p:nvSpPr>
              <p:cNvPr id="10" name="Textfeld 9"/>
              <p:cNvSpPr txBox="1">
                <a:spLocks noRot="1" noChangeAspect="1" noMove="1" noResize="1" noEditPoints="1" noAdjustHandles="1" noChangeArrowheads="1" noChangeShapeType="1" noTextEdit="1"/>
              </p:cNvSpPr>
              <p:nvPr/>
            </p:nvSpPr>
            <p:spPr>
              <a:xfrm>
                <a:off x="720000" y="900000"/>
                <a:ext cx="6049477" cy="510974"/>
              </a:xfrm>
              <a:prstGeom prst="rect">
                <a:avLst/>
              </a:prstGeom>
              <a:blipFill rotWithShape="1">
                <a:blip r:embed="rId8"/>
                <a:stretch>
                  <a:fillRect b="-1205"/>
                </a:stretch>
              </a:blipFill>
            </p:spPr>
            <p:txBody>
              <a:bodyPr/>
              <a:lstStyle/>
              <a:p>
                <a:r>
                  <a:rPr lang="en-US">
                    <a:noFill/>
                  </a:rPr>
                  <a:t> </a:t>
                </a:r>
              </a:p>
            </p:txBody>
          </p:sp>
        </mc:Fallback>
      </mc:AlternateContent>
      <p:sp>
        <p:nvSpPr>
          <p:cNvPr id="3" name="Textfeld 2"/>
          <p:cNvSpPr txBox="1"/>
          <p:nvPr/>
        </p:nvSpPr>
        <p:spPr>
          <a:xfrm>
            <a:off x="7020000" y="1001598"/>
            <a:ext cx="2145139" cy="307777"/>
          </a:xfrm>
          <a:prstGeom prst="rect">
            <a:avLst/>
          </a:prstGeom>
          <a:noFill/>
        </p:spPr>
        <p:txBody>
          <a:bodyPr wrap="none" rtlCol="0">
            <a:spAutoFit/>
          </a:bodyPr>
          <a:lstStyle/>
          <a:p>
            <a:r>
              <a:rPr lang="el-GR" sz="1400" dirty="0" smtClean="0">
                <a:solidFill>
                  <a:srgbClr val="FF0000"/>
                </a:solidFill>
              </a:rPr>
              <a:t>δ</a:t>
            </a:r>
            <a:r>
              <a:rPr lang="de-DE" sz="1400" dirty="0">
                <a:solidFill>
                  <a:srgbClr val="FF0000"/>
                </a:solidFill>
              </a:rPr>
              <a:t> </a:t>
            </a:r>
            <a:r>
              <a:rPr lang="de-DE" sz="1400" dirty="0" smtClean="0">
                <a:solidFill>
                  <a:srgbClr val="FF0000"/>
                </a:solidFill>
              </a:rPr>
              <a:t>≡ </a:t>
            </a:r>
            <a:r>
              <a:rPr lang="en-US" sz="1400" dirty="0" smtClean="0">
                <a:solidFill>
                  <a:srgbClr val="FF0000"/>
                </a:solidFill>
              </a:rPr>
              <a:t>polarization of medium</a:t>
            </a:r>
            <a:endParaRPr lang="en-US" sz="1400" dirty="0">
              <a:solidFill>
                <a:srgbClr val="FF0000"/>
              </a:solidFill>
            </a:endParaRPr>
          </a:p>
        </p:txBody>
      </p:sp>
      <p:sp>
        <p:nvSpPr>
          <p:cNvPr id="7" name="Textfeld 6"/>
          <p:cNvSpPr txBox="1"/>
          <p:nvPr/>
        </p:nvSpPr>
        <p:spPr>
          <a:xfrm>
            <a:off x="3780000" y="4320000"/>
            <a:ext cx="1391728" cy="338554"/>
          </a:xfrm>
          <a:prstGeom prst="rect">
            <a:avLst/>
          </a:prstGeom>
          <a:noFill/>
        </p:spPr>
        <p:txBody>
          <a:bodyPr wrap="none" rtlCol="0">
            <a:spAutoFit/>
          </a:bodyPr>
          <a:lstStyle/>
          <a:p>
            <a:r>
              <a:rPr lang="en-US" sz="1600" dirty="0" smtClean="0">
                <a:solidFill>
                  <a:srgbClr val="0000CC"/>
                </a:solidFill>
              </a:rPr>
              <a:t>atomic dipoles</a:t>
            </a:r>
            <a:endParaRPr lang="en-US" sz="1600" dirty="0">
              <a:solidFill>
                <a:srgbClr val="0000CC"/>
              </a:solidFill>
            </a:endParaRPr>
          </a:p>
        </p:txBody>
      </p:sp>
      <p:cxnSp>
        <p:nvCxnSpPr>
          <p:cNvPr id="11" name="Gerade Verbindung mit Pfeil 10"/>
          <p:cNvCxnSpPr/>
          <p:nvPr/>
        </p:nvCxnSpPr>
        <p:spPr>
          <a:xfrm flipH="1">
            <a:off x="2517084" y="4658554"/>
            <a:ext cx="1800000" cy="52538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a:off x="4500000" y="4658554"/>
            <a:ext cx="1800000" cy="52538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3600000" y="5824583"/>
            <a:ext cx="1766830" cy="276999"/>
          </a:xfrm>
          <a:prstGeom prst="rect">
            <a:avLst/>
          </a:prstGeom>
          <a:noFill/>
        </p:spPr>
        <p:txBody>
          <a:bodyPr wrap="none" rtlCol="0">
            <a:spAutoFit/>
          </a:bodyPr>
          <a:lstStyle/>
          <a:p>
            <a:r>
              <a:rPr lang="en-US" sz="1200" dirty="0" smtClean="0"/>
              <a:t>fast orientation of dipoles</a:t>
            </a:r>
            <a:endParaRPr lang="en-US" sz="1200" dirty="0"/>
          </a:p>
        </p:txBody>
      </p:sp>
      <p:sp>
        <p:nvSpPr>
          <p:cNvPr id="15" name="Geschweifte Klammer links 14"/>
          <p:cNvSpPr/>
          <p:nvPr/>
        </p:nvSpPr>
        <p:spPr>
          <a:xfrm rot="16200000">
            <a:off x="1901057" y="786434"/>
            <a:ext cx="316408" cy="128106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6" name="Textfeld 15"/>
          <p:cNvSpPr txBox="1"/>
          <p:nvPr/>
        </p:nvSpPr>
        <p:spPr>
          <a:xfrm>
            <a:off x="1331640" y="1585170"/>
            <a:ext cx="1368152" cy="246221"/>
          </a:xfrm>
          <a:prstGeom prst="rect">
            <a:avLst/>
          </a:prstGeom>
          <a:noFill/>
        </p:spPr>
        <p:txBody>
          <a:bodyPr wrap="square" rtlCol="0">
            <a:spAutoFit/>
          </a:bodyPr>
          <a:lstStyle/>
          <a:p>
            <a:r>
              <a:rPr lang="de-DE" sz="1000" dirty="0" smtClean="0">
                <a:latin typeface="Times New Roman" panose="02020603050405020304" pitchFamily="18" charset="0"/>
                <a:cs typeface="Times New Roman" panose="02020603050405020304" pitchFamily="18" charset="0"/>
              </a:rPr>
              <a:t>= 0.3071 </a:t>
            </a:r>
            <a:r>
              <a:rPr lang="de-DE" sz="1000" dirty="0" err="1" smtClean="0">
                <a:latin typeface="Times New Roman" panose="02020603050405020304" pitchFamily="18" charset="0"/>
                <a:cs typeface="Times New Roman" panose="02020603050405020304" pitchFamily="18" charset="0"/>
              </a:rPr>
              <a:t>MeV</a:t>
            </a:r>
            <a:r>
              <a:rPr lang="de-DE" sz="1000" dirty="0" smtClean="0">
                <a:latin typeface="Times New Roman" panose="02020603050405020304" pitchFamily="18" charset="0"/>
                <a:cs typeface="Times New Roman" panose="02020603050405020304" pitchFamily="18" charset="0"/>
              </a:rPr>
              <a:t> g</a:t>
            </a:r>
            <a:r>
              <a:rPr lang="de-DE" sz="1000" baseline="30000" dirty="0" smtClean="0">
                <a:latin typeface="Times New Roman" panose="02020603050405020304" pitchFamily="18" charset="0"/>
                <a:cs typeface="Times New Roman" panose="02020603050405020304" pitchFamily="18" charset="0"/>
              </a:rPr>
              <a:t>-1</a:t>
            </a:r>
            <a:r>
              <a:rPr lang="de-DE" sz="1000" dirty="0" smtClean="0">
                <a:latin typeface="Times New Roman" panose="02020603050405020304" pitchFamily="18" charset="0"/>
                <a:cs typeface="Times New Roman" panose="02020603050405020304" pitchFamily="18" charset="0"/>
              </a:rPr>
              <a:t>cm</a:t>
            </a:r>
            <a:r>
              <a:rPr lang="de-DE" sz="1000" baseline="30000" dirty="0" smtClean="0">
                <a:latin typeface="Times New Roman" panose="02020603050405020304" pitchFamily="18" charset="0"/>
                <a:cs typeface="Times New Roman" panose="02020603050405020304" pitchFamily="18" charset="0"/>
              </a:rPr>
              <a:t>2</a:t>
            </a:r>
            <a:endParaRPr lang="de-DE" sz="1000" baseline="30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83084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Cherenkov radiation</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311" y="1241456"/>
            <a:ext cx="6580001" cy="22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Textfeld 3"/>
              <p:cNvSpPr txBox="1"/>
              <p:nvPr/>
            </p:nvSpPr>
            <p:spPr>
              <a:xfrm>
                <a:off x="1520391" y="800696"/>
                <a:ext cx="81842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0000CC"/>
                          </a:solidFill>
                          <a:latin typeface="Cambria Math"/>
                          <a:ea typeface="Cambria Math"/>
                        </a:rPr>
                        <m:t>𝛽</m:t>
                      </m:r>
                      <m:r>
                        <a:rPr lang="de-DE" b="0" i="1" smtClean="0">
                          <a:solidFill>
                            <a:srgbClr val="0000CC"/>
                          </a:solidFill>
                          <a:latin typeface="Cambria Math"/>
                          <a:ea typeface="Cambria Math"/>
                        </a:rPr>
                        <m:t>=0</m:t>
                      </m:r>
                    </m:oMath>
                  </m:oMathPara>
                </a14:m>
                <a:endParaRPr lang="en-US" dirty="0">
                  <a:solidFill>
                    <a:srgbClr val="0000CC"/>
                  </a:solidFill>
                </a:endParaRPr>
              </a:p>
            </p:txBody>
          </p:sp>
        </mc:Choice>
        <mc:Fallback xmlns="">
          <p:sp>
            <p:nvSpPr>
              <p:cNvPr id="4" name="Textfeld 3"/>
              <p:cNvSpPr txBox="1">
                <a:spLocks noRot="1" noChangeAspect="1" noMove="1" noResize="1" noEditPoints="1" noAdjustHandles="1" noChangeArrowheads="1" noChangeShapeType="1" noTextEdit="1"/>
              </p:cNvSpPr>
              <p:nvPr/>
            </p:nvSpPr>
            <p:spPr>
              <a:xfrm>
                <a:off x="1520391" y="800696"/>
                <a:ext cx="818429" cy="369332"/>
              </a:xfrm>
              <a:prstGeom prst="rect">
                <a:avLst/>
              </a:prstGeom>
              <a:blipFill rotWithShape="1">
                <a:blip r:embed="rId3"/>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feld 4"/>
              <p:cNvSpPr txBox="1"/>
              <p:nvPr/>
            </p:nvSpPr>
            <p:spPr>
              <a:xfrm>
                <a:off x="3676704" y="692696"/>
                <a:ext cx="827213"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0000CC"/>
                          </a:solidFill>
                          <a:latin typeface="Cambria Math"/>
                          <a:ea typeface="Cambria Math"/>
                        </a:rPr>
                        <m:t>𝛽</m:t>
                      </m:r>
                      <m:r>
                        <a:rPr lang="en-US" i="1" smtClean="0">
                          <a:solidFill>
                            <a:srgbClr val="0000CC"/>
                          </a:solidFill>
                          <a:latin typeface="Cambria Math"/>
                          <a:ea typeface="Cambria Math"/>
                        </a:rPr>
                        <m:t>≤</m:t>
                      </m:r>
                      <m:f>
                        <m:fPr>
                          <m:ctrlPr>
                            <a:rPr lang="en-US" i="1" smtClean="0">
                              <a:solidFill>
                                <a:srgbClr val="0000CC"/>
                              </a:solidFill>
                              <a:latin typeface="Cambria Math"/>
                              <a:ea typeface="Cambria Math"/>
                            </a:rPr>
                          </m:ctrlPr>
                        </m:fPr>
                        <m:num>
                          <m:r>
                            <a:rPr lang="de-DE" b="0" i="1" smtClean="0">
                              <a:solidFill>
                                <a:srgbClr val="0000CC"/>
                              </a:solidFill>
                              <a:latin typeface="Cambria Math"/>
                              <a:ea typeface="Cambria Math"/>
                            </a:rPr>
                            <m:t>1</m:t>
                          </m:r>
                        </m:num>
                        <m:den>
                          <m:r>
                            <a:rPr lang="de-DE" b="0" i="1" smtClean="0">
                              <a:solidFill>
                                <a:srgbClr val="0000CC"/>
                              </a:solidFill>
                              <a:latin typeface="Cambria Math"/>
                              <a:ea typeface="Cambria Math"/>
                            </a:rPr>
                            <m:t>𝑛</m:t>
                          </m:r>
                        </m:den>
                      </m:f>
                    </m:oMath>
                  </m:oMathPara>
                </a14:m>
                <a:endParaRPr lang="en-US" dirty="0"/>
              </a:p>
            </p:txBody>
          </p:sp>
        </mc:Choice>
        <mc:Fallback xmlns="">
          <p:sp>
            <p:nvSpPr>
              <p:cNvPr id="5" name="Textfeld 4"/>
              <p:cNvSpPr txBox="1">
                <a:spLocks noRot="1" noChangeAspect="1" noMove="1" noResize="1" noEditPoints="1" noAdjustHandles="1" noChangeArrowheads="1" noChangeShapeType="1" noTextEdit="1"/>
              </p:cNvSpPr>
              <p:nvPr/>
            </p:nvSpPr>
            <p:spPr>
              <a:xfrm>
                <a:off x="3676704" y="692696"/>
                <a:ext cx="827213" cy="6127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5840671" y="692696"/>
                <a:ext cx="827213"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0000CC"/>
                          </a:solidFill>
                          <a:latin typeface="Cambria Math"/>
                          <a:ea typeface="Cambria Math"/>
                        </a:rPr>
                        <m:t>𝛽</m:t>
                      </m:r>
                      <m:r>
                        <a:rPr lang="en-US" i="1" smtClean="0">
                          <a:solidFill>
                            <a:srgbClr val="0000CC"/>
                          </a:solidFill>
                          <a:latin typeface="Cambria Math"/>
                          <a:ea typeface="Cambria Math"/>
                        </a:rPr>
                        <m:t>≥</m:t>
                      </m:r>
                      <m:f>
                        <m:fPr>
                          <m:ctrlPr>
                            <a:rPr lang="en-US" i="1" smtClean="0">
                              <a:solidFill>
                                <a:srgbClr val="0000CC"/>
                              </a:solidFill>
                              <a:latin typeface="Cambria Math"/>
                              <a:ea typeface="Cambria Math"/>
                            </a:rPr>
                          </m:ctrlPr>
                        </m:fPr>
                        <m:num>
                          <m:r>
                            <a:rPr lang="de-DE" b="0" i="1" smtClean="0">
                              <a:solidFill>
                                <a:srgbClr val="0000CC"/>
                              </a:solidFill>
                              <a:latin typeface="Cambria Math"/>
                              <a:ea typeface="Cambria Math"/>
                            </a:rPr>
                            <m:t>1</m:t>
                          </m:r>
                        </m:num>
                        <m:den>
                          <m:r>
                            <a:rPr lang="de-DE" b="0" i="1" smtClean="0">
                              <a:solidFill>
                                <a:srgbClr val="0000CC"/>
                              </a:solidFill>
                              <a:latin typeface="Cambria Math"/>
                              <a:ea typeface="Cambria Math"/>
                            </a:rPr>
                            <m:t>𝑛</m:t>
                          </m:r>
                        </m:den>
                      </m:f>
                    </m:oMath>
                  </m:oMathPara>
                </a14:m>
                <a:endParaRPr lang="en-US" dirty="0">
                  <a:solidFill>
                    <a:srgbClr val="0000CC"/>
                  </a:solidFill>
                </a:endParaRPr>
              </a:p>
            </p:txBody>
          </p:sp>
        </mc:Choice>
        <mc:Fallback xmlns="">
          <p:sp>
            <p:nvSpPr>
              <p:cNvPr id="6" name="Textfeld 5"/>
              <p:cNvSpPr txBox="1">
                <a:spLocks noRot="1" noChangeAspect="1" noMove="1" noResize="1" noEditPoints="1" noAdjustHandles="1" noChangeArrowheads="1" noChangeShapeType="1" noTextEdit="1"/>
              </p:cNvSpPr>
              <p:nvPr/>
            </p:nvSpPr>
            <p:spPr>
              <a:xfrm>
                <a:off x="5840671" y="692696"/>
                <a:ext cx="827213" cy="612732"/>
              </a:xfrm>
              <a:prstGeom prst="rect">
                <a:avLst/>
              </a:prstGeom>
              <a:blipFill rotWithShape="1">
                <a:blip r:embed="rId5"/>
                <a:stretch>
                  <a:fillRect/>
                </a:stretch>
              </a:blipFill>
            </p:spPr>
            <p:txBody>
              <a:bodyPr/>
              <a:lstStyle/>
              <a:p>
                <a:r>
                  <a:rPr lang="en-US">
                    <a:noFill/>
                  </a:rPr>
                  <a:t> </a:t>
                </a:r>
              </a:p>
            </p:txBody>
          </p:sp>
        </mc:Fallback>
      </mc:AlternateContent>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2000" y="612005"/>
            <a:ext cx="1280000" cy="180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7812360" y="2434857"/>
            <a:ext cx="1234633" cy="400110"/>
          </a:xfrm>
          <a:prstGeom prst="rect">
            <a:avLst/>
          </a:prstGeom>
          <a:noFill/>
        </p:spPr>
        <p:txBody>
          <a:bodyPr wrap="none" rtlCol="0">
            <a:spAutoFit/>
          </a:bodyPr>
          <a:lstStyle/>
          <a:p>
            <a:pPr algn="ctr"/>
            <a:r>
              <a:rPr lang="en-US" sz="1000" dirty="0" smtClean="0"/>
              <a:t>Pavel </a:t>
            </a:r>
            <a:r>
              <a:rPr lang="en-US" sz="1000" dirty="0" err="1" smtClean="0"/>
              <a:t>Alekseyevich</a:t>
            </a:r>
            <a:r>
              <a:rPr lang="en-US" sz="1000" dirty="0" smtClean="0"/>
              <a:t> </a:t>
            </a:r>
          </a:p>
          <a:p>
            <a:pPr algn="ctr"/>
            <a:r>
              <a:rPr lang="en-US" sz="1000" dirty="0" smtClean="0"/>
              <a:t>Cherenkov</a:t>
            </a:r>
            <a:endParaRPr lang="en-US" sz="1000" dirty="0"/>
          </a:p>
        </p:txBody>
      </p:sp>
      <p:pic>
        <p:nvPicPr>
          <p:cNvPr id="307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0311" y="3861048"/>
            <a:ext cx="2763203" cy="2077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98120" y="3816000"/>
            <a:ext cx="3760212" cy="21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584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Cherenkov radiation</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0000" y="864000"/>
            <a:ext cx="2716945" cy="25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0000" y="720000"/>
            <a:ext cx="3072179" cy="25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 name="Textfeld 3"/>
              <p:cNvSpPr txBox="1"/>
              <p:nvPr/>
            </p:nvSpPr>
            <p:spPr>
              <a:xfrm>
                <a:off x="900000" y="3600000"/>
                <a:ext cx="2570512" cy="483466"/>
              </a:xfrm>
              <a:prstGeom prst="rect">
                <a:avLst/>
              </a:prstGeom>
              <a:noFill/>
            </p:spPr>
            <p:txBody>
              <a:bodyPr wrap="none" rtlCol="0">
                <a:spAutoFit/>
              </a:bodyPr>
              <a:lstStyle/>
              <a:p>
                <a:r>
                  <a:rPr lang="en-US" dirty="0" smtClean="0"/>
                  <a:t>threshold velocity: </a:t>
                </a:r>
                <a14:m>
                  <m:oMath xmlns:m="http://schemas.openxmlformats.org/officeDocument/2006/math">
                    <m:r>
                      <a:rPr lang="en-US" i="1" smtClean="0">
                        <a:solidFill>
                          <a:srgbClr val="0000CC"/>
                        </a:solidFill>
                        <a:latin typeface="Cambria Math"/>
                        <a:ea typeface="Cambria Math"/>
                      </a:rPr>
                      <m:t>𝛽</m:t>
                    </m:r>
                    <m:r>
                      <a:rPr lang="en-US" i="1" smtClean="0">
                        <a:solidFill>
                          <a:srgbClr val="0000CC"/>
                        </a:solidFill>
                        <a:latin typeface="Cambria Math"/>
                        <a:ea typeface="Cambria Math"/>
                      </a:rPr>
                      <m:t>≥</m:t>
                    </m:r>
                    <m:f>
                      <m:fPr>
                        <m:ctrlPr>
                          <a:rPr lang="en-US" i="1" smtClean="0">
                            <a:solidFill>
                              <a:srgbClr val="0000CC"/>
                            </a:solidFill>
                            <a:latin typeface="Cambria Math"/>
                            <a:ea typeface="Cambria Math"/>
                          </a:rPr>
                        </m:ctrlPr>
                      </m:fPr>
                      <m:num>
                        <m:r>
                          <a:rPr lang="de-DE" b="0" i="1" smtClean="0">
                            <a:solidFill>
                              <a:srgbClr val="0000CC"/>
                            </a:solidFill>
                            <a:latin typeface="Cambria Math"/>
                            <a:ea typeface="Cambria Math"/>
                          </a:rPr>
                          <m:t>1</m:t>
                        </m:r>
                      </m:num>
                      <m:den>
                        <m:r>
                          <a:rPr lang="de-DE" b="0" i="1" smtClean="0">
                            <a:solidFill>
                              <a:srgbClr val="0000CC"/>
                            </a:solidFill>
                            <a:latin typeface="Cambria Math"/>
                            <a:ea typeface="Cambria Math"/>
                          </a:rPr>
                          <m:t>𝑛</m:t>
                        </m:r>
                      </m:den>
                    </m:f>
                  </m:oMath>
                </a14:m>
                <a:endParaRPr lang="en-US" dirty="0">
                  <a:solidFill>
                    <a:srgbClr val="0000CC"/>
                  </a:solidFill>
                </a:endParaRPr>
              </a:p>
            </p:txBody>
          </p:sp>
        </mc:Choice>
        <mc:Fallback xmlns="">
          <p:sp>
            <p:nvSpPr>
              <p:cNvPr id="4" name="Textfeld 3"/>
              <p:cNvSpPr txBox="1">
                <a:spLocks noRot="1" noChangeAspect="1" noMove="1" noResize="1" noEditPoints="1" noAdjustHandles="1" noChangeArrowheads="1" noChangeShapeType="1" noTextEdit="1"/>
              </p:cNvSpPr>
              <p:nvPr/>
            </p:nvSpPr>
            <p:spPr>
              <a:xfrm>
                <a:off x="900000" y="3600000"/>
                <a:ext cx="2570512" cy="483466"/>
              </a:xfrm>
              <a:prstGeom prst="rect">
                <a:avLst/>
              </a:prstGeom>
              <a:blipFill rotWithShape="1">
                <a:blip r:embed="rId4"/>
                <a:stretch>
                  <a:fillRect l="-2138" b="-75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feld 4"/>
              <p:cNvSpPr txBox="1"/>
              <p:nvPr/>
            </p:nvSpPr>
            <p:spPr>
              <a:xfrm>
                <a:off x="900000" y="4140000"/>
                <a:ext cx="2900859" cy="518732"/>
              </a:xfrm>
              <a:prstGeom prst="rect">
                <a:avLst/>
              </a:prstGeom>
              <a:noFill/>
            </p:spPr>
            <p:txBody>
              <a:bodyPr wrap="none" rtlCol="0">
                <a:spAutoFit/>
              </a:bodyPr>
              <a:lstStyle/>
              <a:p>
                <a:r>
                  <a:rPr lang="en-US" dirty="0" smtClean="0"/>
                  <a:t>threshold angle: </a:t>
                </a:r>
                <a14:m>
                  <m:oMath xmlns:m="http://schemas.openxmlformats.org/officeDocument/2006/math">
                    <m:func>
                      <m:funcPr>
                        <m:ctrlPr>
                          <a:rPr lang="de-DE" b="0" i="1" smtClean="0">
                            <a:solidFill>
                              <a:srgbClr val="0000CC"/>
                            </a:solidFill>
                            <a:latin typeface="Cambria Math"/>
                          </a:rPr>
                        </m:ctrlPr>
                      </m:funcPr>
                      <m:fName>
                        <m:r>
                          <m:rPr>
                            <m:sty m:val="p"/>
                          </m:rPr>
                          <a:rPr lang="de-DE" b="0" i="0" smtClean="0">
                            <a:solidFill>
                              <a:srgbClr val="0000CC"/>
                            </a:solidFill>
                            <a:latin typeface="Cambria Math"/>
                          </a:rPr>
                          <m:t>cos</m:t>
                        </m:r>
                      </m:fName>
                      <m:e>
                        <m:sSub>
                          <m:sSubPr>
                            <m:ctrlPr>
                              <a:rPr lang="de-DE" b="0" i="1" smtClean="0">
                                <a:solidFill>
                                  <a:srgbClr val="0000CC"/>
                                </a:solidFill>
                                <a:latin typeface="Cambria Math"/>
                              </a:rPr>
                            </m:ctrlPr>
                          </m:sSubPr>
                          <m:e>
                            <m:r>
                              <a:rPr lang="de-DE" b="0" i="1" smtClean="0">
                                <a:solidFill>
                                  <a:srgbClr val="0000CC"/>
                                </a:solidFill>
                                <a:latin typeface="Cambria Math"/>
                                <a:ea typeface="Cambria Math"/>
                              </a:rPr>
                              <m:t>𝜃</m:t>
                            </m:r>
                          </m:e>
                          <m:sub>
                            <m:r>
                              <a:rPr lang="de-DE" b="0" i="1" smtClean="0">
                                <a:solidFill>
                                  <a:srgbClr val="0000CC"/>
                                </a:solidFill>
                                <a:latin typeface="Cambria Math"/>
                              </a:rPr>
                              <m:t>𝐶</m:t>
                            </m:r>
                          </m:sub>
                        </m:sSub>
                        <m:r>
                          <a:rPr lang="de-DE" b="0" i="1" smtClean="0">
                            <a:solidFill>
                              <a:srgbClr val="0000CC"/>
                            </a:solidFill>
                            <a:latin typeface="Cambria Math"/>
                          </a:rPr>
                          <m:t>=</m:t>
                        </m:r>
                        <m:f>
                          <m:fPr>
                            <m:ctrlPr>
                              <a:rPr lang="de-DE" b="0" i="1" smtClean="0">
                                <a:solidFill>
                                  <a:srgbClr val="0000CC"/>
                                </a:solidFill>
                                <a:latin typeface="Cambria Math"/>
                              </a:rPr>
                            </m:ctrlPr>
                          </m:fPr>
                          <m:num>
                            <m:r>
                              <a:rPr lang="de-DE" b="0" i="1" smtClean="0">
                                <a:solidFill>
                                  <a:srgbClr val="0000CC"/>
                                </a:solidFill>
                                <a:latin typeface="Cambria Math"/>
                              </a:rPr>
                              <m:t>1</m:t>
                            </m:r>
                          </m:num>
                          <m:den>
                            <m:r>
                              <a:rPr lang="de-DE" b="0" i="1" smtClean="0">
                                <a:solidFill>
                                  <a:srgbClr val="0000CC"/>
                                </a:solidFill>
                                <a:latin typeface="Cambria Math"/>
                                <a:ea typeface="Cambria Math"/>
                              </a:rPr>
                              <m:t>𝛽</m:t>
                            </m:r>
                            <m:r>
                              <a:rPr lang="de-DE" b="0" i="1" smtClean="0">
                                <a:solidFill>
                                  <a:srgbClr val="0000CC"/>
                                </a:solidFill>
                                <a:latin typeface="Cambria Math"/>
                                <a:ea typeface="Cambria Math"/>
                              </a:rPr>
                              <m:t>∙</m:t>
                            </m:r>
                            <m:r>
                              <a:rPr lang="de-DE" b="0" i="1" smtClean="0">
                                <a:solidFill>
                                  <a:srgbClr val="0000CC"/>
                                </a:solidFill>
                                <a:latin typeface="Cambria Math"/>
                                <a:ea typeface="Cambria Math"/>
                              </a:rPr>
                              <m:t>𝑛</m:t>
                            </m:r>
                          </m:den>
                        </m:f>
                      </m:e>
                    </m:func>
                  </m:oMath>
                </a14:m>
                <a:endParaRPr lang="en-US" dirty="0"/>
              </a:p>
            </p:txBody>
          </p:sp>
        </mc:Choice>
        <mc:Fallback xmlns="">
          <p:sp>
            <p:nvSpPr>
              <p:cNvPr id="5" name="Textfeld 4"/>
              <p:cNvSpPr txBox="1">
                <a:spLocks noRot="1" noChangeAspect="1" noMove="1" noResize="1" noEditPoints="1" noAdjustHandles="1" noChangeArrowheads="1" noChangeShapeType="1" noTextEdit="1"/>
              </p:cNvSpPr>
              <p:nvPr/>
            </p:nvSpPr>
            <p:spPr>
              <a:xfrm>
                <a:off x="900000" y="4140000"/>
                <a:ext cx="2900859" cy="518732"/>
              </a:xfrm>
              <a:prstGeom prst="rect">
                <a:avLst/>
              </a:prstGeom>
              <a:blipFill rotWithShape="1">
                <a:blip r:embed="rId5"/>
                <a:stretch>
                  <a:fillRect l="-1891" b="-7059"/>
                </a:stretch>
              </a:blipFill>
            </p:spPr>
            <p:txBody>
              <a:bodyPr/>
              <a:lstStyle/>
              <a:p>
                <a:r>
                  <a:rPr lang="en-US">
                    <a:noFill/>
                  </a:rPr>
                  <a:t> </a:t>
                </a:r>
              </a:p>
            </p:txBody>
          </p:sp>
        </mc:Fallback>
      </mc:AlternateContent>
      <p:sp>
        <p:nvSpPr>
          <p:cNvPr id="6" name="Textfeld 5"/>
          <p:cNvSpPr txBox="1"/>
          <p:nvPr/>
        </p:nvSpPr>
        <p:spPr>
          <a:xfrm>
            <a:off x="4536000" y="4320000"/>
            <a:ext cx="2383986" cy="307777"/>
          </a:xfrm>
          <a:prstGeom prst="rect">
            <a:avLst/>
          </a:prstGeom>
          <a:noFill/>
        </p:spPr>
        <p:txBody>
          <a:bodyPr wrap="none" rtlCol="0">
            <a:spAutoFit/>
          </a:bodyPr>
          <a:lstStyle/>
          <a:p>
            <a:r>
              <a:rPr lang="en-US" sz="1400" dirty="0" smtClean="0"/>
              <a:t>Parameters of typical radiators</a:t>
            </a:r>
            <a:endParaRPr lang="en-US" sz="1400" dirty="0"/>
          </a:p>
        </p:txBody>
      </p:sp>
      <mc:AlternateContent xmlns:mc="http://schemas.openxmlformats.org/markup-compatibility/2006" xmlns:a14="http://schemas.microsoft.com/office/drawing/2010/main">
        <mc:Choice Requires="a14">
          <p:graphicFrame>
            <p:nvGraphicFramePr>
              <p:cNvPr id="7" name="Tabelle 6"/>
              <p:cNvGraphicFramePr>
                <a:graphicFrameLocks noGrp="1"/>
              </p:cNvGraphicFramePr>
              <p:nvPr>
                <p:extLst>
                  <p:ext uri="{D42A27DB-BD31-4B8C-83A1-F6EECF244321}">
                    <p14:modId xmlns:p14="http://schemas.microsoft.com/office/powerpoint/2010/main" val="3622751178"/>
                  </p:ext>
                </p:extLst>
              </p:nvPr>
            </p:nvGraphicFramePr>
            <p:xfrm>
              <a:off x="4499992" y="4680000"/>
              <a:ext cx="4464496" cy="1429906"/>
            </p:xfrm>
            <a:graphic>
              <a:graphicData uri="http://schemas.openxmlformats.org/drawingml/2006/table">
                <a:tbl>
                  <a:tblPr firstRow="1" bandRow="1">
                    <a:tableStyleId>{5C22544A-7EE6-4342-B048-85BDC9FD1C3A}</a:tableStyleId>
                  </a:tblPr>
                  <a:tblGrid>
                    <a:gridCol w="792088"/>
                    <a:gridCol w="792088"/>
                    <a:gridCol w="648072"/>
                    <a:gridCol w="1080120"/>
                    <a:gridCol w="1152128"/>
                  </a:tblGrid>
                  <a:tr h="277778">
                    <a:tc>
                      <a:txBody>
                        <a:bodyPr/>
                        <a:lstStyle/>
                        <a:p>
                          <a:pPr algn="ctr"/>
                          <a:r>
                            <a:rPr lang="en-US" sz="1200" dirty="0" smtClean="0"/>
                            <a:t>medium</a:t>
                          </a:r>
                          <a:endParaRPr lang="en-US" sz="1200" dirty="0"/>
                        </a:p>
                      </a:txBody>
                      <a:tcPr/>
                    </a:tc>
                    <a:tc>
                      <a:txBody>
                        <a:bodyPr/>
                        <a:lstStyle/>
                        <a:p>
                          <a:pPr algn="ctr"/>
                          <a:r>
                            <a:rPr lang="en-US" sz="1200" dirty="0" smtClean="0"/>
                            <a:t>n</a:t>
                          </a:r>
                          <a:endParaRPr lang="en-US" sz="12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200" i="1" smtClean="0">
                                        <a:latin typeface="Cambria Math"/>
                                      </a:rPr>
                                    </m:ctrlPr>
                                  </m:sSubPr>
                                  <m:e>
                                    <m:r>
                                      <a:rPr lang="en-US" sz="1200" i="1" smtClean="0">
                                        <a:latin typeface="Cambria Math"/>
                                        <a:ea typeface="Cambria Math"/>
                                      </a:rPr>
                                      <m:t>𝜷</m:t>
                                    </m:r>
                                  </m:e>
                                  <m:sub>
                                    <m:r>
                                      <a:rPr lang="de-DE" sz="1200" b="1" i="1" smtClean="0">
                                        <a:latin typeface="Cambria Math"/>
                                      </a:rPr>
                                      <m:t>𝒕𝒉𝒓</m:t>
                                    </m:r>
                                  </m:sub>
                                </m:sSub>
                              </m:oMath>
                            </m:oMathPara>
                          </a14:m>
                          <a:endParaRPr lang="en-US" sz="12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200" i="1" smtClean="0">
                                        <a:latin typeface="Cambria Math"/>
                                      </a:rPr>
                                    </m:ctrlPr>
                                  </m:sSubPr>
                                  <m:e>
                                    <m:r>
                                      <a:rPr lang="en-US" sz="1200" i="1" smtClean="0">
                                        <a:latin typeface="Cambria Math"/>
                                        <a:ea typeface="Cambria Math"/>
                                      </a:rPr>
                                      <m:t>𝜽</m:t>
                                    </m:r>
                                  </m:e>
                                  <m:sub>
                                    <m:r>
                                      <a:rPr lang="de-DE" sz="1200" b="1" i="1" smtClean="0">
                                        <a:latin typeface="Cambria Math"/>
                                      </a:rPr>
                                      <m:t>𝒎𝒂𝒙</m:t>
                                    </m:r>
                                  </m:sub>
                                </m:sSub>
                                <m:d>
                                  <m:dPr>
                                    <m:ctrlPr>
                                      <a:rPr lang="en-US" sz="1200" i="1" smtClean="0">
                                        <a:latin typeface="Cambria Math"/>
                                      </a:rPr>
                                    </m:ctrlPr>
                                  </m:dPr>
                                  <m:e>
                                    <m:r>
                                      <a:rPr lang="en-US" sz="1200" i="1" smtClean="0">
                                        <a:latin typeface="Cambria Math"/>
                                        <a:ea typeface="Cambria Math"/>
                                      </a:rPr>
                                      <m:t>𝜷</m:t>
                                    </m:r>
                                    <m:r>
                                      <a:rPr lang="de-DE" sz="1200" b="1" i="1" smtClean="0">
                                        <a:latin typeface="Cambria Math"/>
                                        <a:ea typeface="Cambria Math"/>
                                      </a:rPr>
                                      <m:t>=</m:t>
                                    </m:r>
                                    <m:r>
                                      <a:rPr lang="de-DE" sz="1200" b="1" i="1" smtClean="0">
                                        <a:latin typeface="Cambria Math"/>
                                        <a:ea typeface="Cambria Math"/>
                                      </a:rPr>
                                      <m:t>𝟏</m:t>
                                    </m:r>
                                  </m:e>
                                </m:d>
                              </m:oMath>
                            </m:oMathPara>
                          </a14:m>
                          <a:endParaRPr lang="en-US" sz="12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200" i="1" smtClean="0">
                                        <a:latin typeface="Cambria Math"/>
                                      </a:rPr>
                                    </m:ctrlPr>
                                  </m:sSubPr>
                                  <m:e>
                                    <m:r>
                                      <a:rPr lang="de-DE" sz="1200" b="1" i="1" smtClean="0">
                                        <a:latin typeface="Cambria Math"/>
                                      </a:rPr>
                                      <m:t>𝑵</m:t>
                                    </m:r>
                                  </m:e>
                                  <m:sub>
                                    <m:r>
                                      <a:rPr lang="de-DE" sz="1200" b="1" i="1" smtClean="0">
                                        <a:latin typeface="Cambria Math"/>
                                      </a:rPr>
                                      <m:t>𝒑𝒉</m:t>
                                    </m:r>
                                  </m:sub>
                                </m:sSub>
                                <m:d>
                                  <m:dPr>
                                    <m:ctrlPr>
                                      <a:rPr lang="en-US" sz="1200" i="1" smtClean="0">
                                        <a:latin typeface="Cambria Math"/>
                                      </a:rPr>
                                    </m:ctrlPr>
                                  </m:dPr>
                                  <m:e>
                                    <m:r>
                                      <a:rPr lang="de-DE" sz="1200" b="1" i="1" smtClean="0">
                                        <a:latin typeface="Cambria Math"/>
                                      </a:rPr>
                                      <m:t>𝒆</m:t>
                                    </m:r>
                                    <m:sSup>
                                      <m:sSupPr>
                                        <m:ctrlPr>
                                          <a:rPr lang="de-DE" sz="1200" b="1" i="1" smtClean="0">
                                            <a:latin typeface="Cambria Math"/>
                                          </a:rPr>
                                        </m:ctrlPr>
                                      </m:sSupPr>
                                      <m:e>
                                        <m:r>
                                          <a:rPr lang="de-DE" sz="1200" b="1" i="1" smtClean="0">
                                            <a:latin typeface="Cambria Math"/>
                                          </a:rPr>
                                          <m:t>𝑽</m:t>
                                        </m:r>
                                      </m:e>
                                      <m:sup>
                                        <m:r>
                                          <a:rPr lang="de-DE" sz="1200" b="1" i="1" smtClean="0">
                                            <a:latin typeface="Cambria Math"/>
                                          </a:rPr>
                                          <m:t>−</m:t>
                                        </m:r>
                                        <m:r>
                                          <a:rPr lang="de-DE" sz="1200" b="1" i="1" smtClean="0">
                                            <a:latin typeface="Cambria Math"/>
                                          </a:rPr>
                                          <m:t>𝟏</m:t>
                                        </m:r>
                                      </m:sup>
                                    </m:sSup>
                                    <m:sSup>
                                      <m:sSupPr>
                                        <m:ctrlPr>
                                          <a:rPr lang="de-DE" sz="1200" b="1" i="1" smtClean="0">
                                            <a:latin typeface="Cambria Math"/>
                                          </a:rPr>
                                        </m:ctrlPr>
                                      </m:sSupPr>
                                      <m:e>
                                        <m:r>
                                          <a:rPr lang="de-DE" sz="1200" b="1" i="1" smtClean="0">
                                            <a:latin typeface="Cambria Math"/>
                                          </a:rPr>
                                          <m:t>𝒄𝒎</m:t>
                                        </m:r>
                                      </m:e>
                                      <m:sup>
                                        <m:r>
                                          <a:rPr lang="de-DE" sz="1200" b="1" i="1" smtClean="0">
                                            <a:latin typeface="Cambria Math"/>
                                          </a:rPr>
                                          <m:t>−</m:t>
                                        </m:r>
                                        <m:r>
                                          <a:rPr lang="de-DE" sz="1200" b="1" i="1" smtClean="0">
                                            <a:latin typeface="Cambria Math"/>
                                          </a:rPr>
                                          <m:t>𝟏</m:t>
                                        </m:r>
                                      </m:sup>
                                    </m:sSup>
                                  </m:e>
                                </m:d>
                              </m:oMath>
                            </m:oMathPara>
                          </a14:m>
                          <a:endParaRPr lang="en-US" sz="1200" dirty="0"/>
                        </a:p>
                      </a:txBody>
                      <a:tcPr/>
                    </a:tc>
                  </a:tr>
                  <a:tr h="261962">
                    <a:tc>
                      <a:txBody>
                        <a:bodyPr/>
                        <a:lstStyle/>
                        <a:p>
                          <a:pPr algn="ctr"/>
                          <a:r>
                            <a:rPr lang="en-US" sz="1200" dirty="0" smtClean="0"/>
                            <a:t>air</a:t>
                          </a:r>
                          <a:endParaRPr lang="en-US" sz="1200" dirty="0"/>
                        </a:p>
                      </a:txBody>
                      <a:tcPr/>
                    </a:tc>
                    <a:tc>
                      <a:txBody>
                        <a:bodyPr/>
                        <a:lstStyle/>
                        <a:p>
                          <a:pPr algn="ctr"/>
                          <a:r>
                            <a:rPr lang="en-US" sz="1200" dirty="0" smtClean="0"/>
                            <a:t>1.000283</a:t>
                          </a:r>
                          <a:endParaRPr lang="en-US" sz="1200" dirty="0"/>
                        </a:p>
                      </a:txBody>
                      <a:tcPr/>
                    </a:tc>
                    <a:tc>
                      <a:txBody>
                        <a:bodyPr/>
                        <a:lstStyle/>
                        <a:p>
                          <a:pPr algn="ctr"/>
                          <a:r>
                            <a:rPr lang="en-US" sz="1200" dirty="0" smtClean="0"/>
                            <a:t>0.9997</a:t>
                          </a:r>
                          <a:endParaRPr lang="en-US" sz="1200" dirty="0"/>
                        </a:p>
                      </a:txBody>
                      <a:tcPr/>
                    </a:tc>
                    <a:tc>
                      <a:txBody>
                        <a:bodyPr/>
                        <a:lstStyle/>
                        <a:p>
                          <a:pPr algn="ctr"/>
                          <a:r>
                            <a:rPr lang="en-US" sz="1200" dirty="0" smtClean="0"/>
                            <a:t>1.36</a:t>
                          </a:r>
                          <a:endParaRPr lang="en-US" sz="1200" dirty="0"/>
                        </a:p>
                      </a:txBody>
                      <a:tcPr/>
                    </a:tc>
                    <a:tc>
                      <a:txBody>
                        <a:bodyPr/>
                        <a:lstStyle/>
                        <a:p>
                          <a:pPr algn="ctr"/>
                          <a:r>
                            <a:rPr lang="en-US" sz="1200" dirty="0" smtClean="0"/>
                            <a:t>0.208</a:t>
                          </a:r>
                          <a:endParaRPr lang="en-US" sz="1200" dirty="0"/>
                        </a:p>
                      </a:txBody>
                      <a:tcPr/>
                    </a:tc>
                  </a:tr>
                  <a:tr h="275674">
                    <a:tc>
                      <a:txBody>
                        <a:bodyPr/>
                        <a:lstStyle/>
                        <a:p>
                          <a:pPr algn="ctr"/>
                          <a:r>
                            <a:rPr lang="en-US" sz="1200" dirty="0" smtClean="0"/>
                            <a:t>isobutene</a:t>
                          </a:r>
                          <a:endParaRPr lang="en-US" sz="1200" dirty="0"/>
                        </a:p>
                      </a:txBody>
                      <a:tcPr/>
                    </a:tc>
                    <a:tc>
                      <a:txBody>
                        <a:bodyPr/>
                        <a:lstStyle/>
                        <a:p>
                          <a:pPr algn="ctr"/>
                          <a:r>
                            <a:rPr lang="en-US" sz="1200" dirty="0" smtClean="0"/>
                            <a:t>1.00127</a:t>
                          </a:r>
                          <a:endParaRPr lang="en-US" sz="1200" dirty="0"/>
                        </a:p>
                      </a:txBody>
                      <a:tcPr/>
                    </a:tc>
                    <a:tc>
                      <a:txBody>
                        <a:bodyPr/>
                        <a:lstStyle/>
                        <a:p>
                          <a:pPr algn="ctr"/>
                          <a:r>
                            <a:rPr lang="en-US" sz="1200" dirty="0" smtClean="0"/>
                            <a:t>0.9987</a:t>
                          </a:r>
                          <a:endParaRPr lang="en-US" sz="1200" dirty="0"/>
                        </a:p>
                      </a:txBody>
                      <a:tcPr/>
                    </a:tc>
                    <a:tc>
                      <a:txBody>
                        <a:bodyPr/>
                        <a:lstStyle/>
                        <a:p>
                          <a:pPr algn="ctr"/>
                          <a:r>
                            <a:rPr lang="en-US" sz="1200" dirty="0" smtClean="0"/>
                            <a:t>2.89</a:t>
                          </a:r>
                          <a:endParaRPr lang="en-US" sz="1200" dirty="0"/>
                        </a:p>
                      </a:txBody>
                      <a:tcPr/>
                    </a:tc>
                    <a:tc>
                      <a:txBody>
                        <a:bodyPr/>
                        <a:lstStyle/>
                        <a:p>
                          <a:pPr algn="ctr"/>
                          <a:r>
                            <a:rPr lang="en-US" sz="1200" dirty="0" smtClean="0"/>
                            <a:t>0.941</a:t>
                          </a:r>
                          <a:endParaRPr lang="en-US" sz="1200" dirty="0"/>
                        </a:p>
                      </a:txBody>
                      <a:tcPr/>
                    </a:tc>
                  </a:tr>
                  <a:tr h="288032">
                    <a:tc>
                      <a:txBody>
                        <a:bodyPr/>
                        <a:lstStyle/>
                        <a:p>
                          <a:pPr algn="ctr"/>
                          <a:r>
                            <a:rPr lang="en-US" sz="1200" dirty="0" smtClean="0"/>
                            <a:t>water</a:t>
                          </a:r>
                          <a:endParaRPr lang="en-US" sz="1200" dirty="0"/>
                        </a:p>
                      </a:txBody>
                      <a:tcPr/>
                    </a:tc>
                    <a:tc>
                      <a:txBody>
                        <a:bodyPr/>
                        <a:lstStyle/>
                        <a:p>
                          <a:pPr algn="ctr"/>
                          <a:r>
                            <a:rPr lang="en-US" sz="1200" dirty="0" smtClean="0"/>
                            <a:t>1.33</a:t>
                          </a:r>
                          <a:endParaRPr lang="en-US" sz="1200" dirty="0"/>
                        </a:p>
                      </a:txBody>
                      <a:tcPr/>
                    </a:tc>
                    <a:tc>
                      <a:txBody>
                        <a:bodyPr/>
                        <a:lstStyle/>
                        <a:p>
                          <a:pPr algn="ctr"/>
                          <a:r>
                            <a:rPr lang="en-US" sz="1200" dirty="0" smtClean="0"/>
                            <a:t>0.752</a:t>
                          </a:r>
                          <a:endParaRPr lang="en-US" sz="1200" dirty="0"/>
                        </a:p>
                      </a:txBody>
                      <a:tcPr/>
                    </a:tc>
                    <a:tc>
                      <a:txBody>
                        <a:bodyPr/>
                        <a:lstStyle/>
                        <a:p>
                          <a:pPr algn="ctr"/>
                          <a:r>
                            <a:rPr lang="en-US" sz="1200" dirty="0" smtClean="0"/>
                            <a:t>41.2</a:t>
                          </a:r>
                          <a:endParaRPr lang="en-US" sz="1200" dirty="0"/>
                        </a:p>
                      </a:txBody>
                      <a:tcPr/>
                    </a:tc>
                    <a:tc>
                      <a:txBody>
                        <a:bodyPr/>
                        <a:lstStyle/>
                        <a:p>
                          <a:pPr algn="ctr"/>
                          <a:r>
                            <a:rPr lang="en-US" sz="1200" dirty="0" smtClean="0"/>
                            <a:t>160.8</a:t>
                          </a:r>
                          <a:endParaRPr lang="en-US" sz="1200" dirty="0"/>
                        </a:p>
                      </a:txBody>
                      <a:tcPr/>
                    </a:tc>
                  </a:tr>
                  <a:tr h="288032">
                    <a:tc>
                      <a:txBody>
                        <a:bodyPr/>
                        <a:lstStyle/>
                        <a:p>
                          <a:pPr algn="ctr"/>
                          <a:r>
                            <a:rPr lang="en-US" sz="1200" dirty="0" smtClean="0"/>
                            <a:t>quartz</a:t>
                          </a:r>
                          <a:endParaRPr lang="en-US" sz="1200" dirty="0"/>
                        </a:p>
                      </a:txBody>
                      <a:tcPr/>
                    </a:tc>
                    <a:tc>
                      <a:txBody>
                        <a:bodyPr/>
                        <a:lstStyle/>
                        <a:p>
                          <a:pPr algn="ctr"/>
                          <a:r>
                            <a:rPr lang="en-US" sz="1200" dirty="0" smtClean="0"/>
                            <a:t>1.46</a:t>
                          </a:r>
                          <a:endParaRPr lang="en-US" sz="1200" dirty="0"/>
                        </a:p>
                      </a:txBody>
                      <a:tcPr/>
                    </a:tc>
                    <a:tc>
                      <a:txBody>
                        <a:bodyPr/>
                        <a:lstStyle/>
                        <a:p>
                          <a:pPr algn="ctr"/>
                          <a:r>
                            <a:rPr lang="en-US" sz="1200" dirty="0" smtClean="0"/>
                            <a:t>0.685</a:t>
                          </a:r>
                          <a:endParaRPr lang="en-US" sz="1200" dirty="0"/>
                        </a:p>
                      </a:txBody>
                      <a:tcPr/>
                    </a:tc>
                    <a:tc>
                      <a:txBody>
                        <a:bodyPr/>
                        <a:lstStyle/>
                        <a:p>
                          <a:pPr algn="ctr"/>
                          <a:r>
                            <a:rPr lang="en-US" sz="1200" dirty="0" smtClean="0"/>
                            <a:t>46.7</a:t>
                          </a:r>
                          <a:endParaRPr lang="en-US" sz="1200" dirty="0"/>
                        </a:p>
                      </a:txBody>
                      <a:tcPr/>
                    </a:tc>
                    <a:tc>
                      <a:txBody>
                        <a:bodyPr/>
                        <a:lstStyle/>
                        <a:p>
                          <a:pPr algn="ctr"/>
                          <a:r>
                            <a:rPr lang="en-US" sz="1200" dirty="0" smtClean="0"/>
                            <a:t>196.4</a:t>
                          </a:r>
                          <a:endParaRPr lang="en-US" sz="1200" dirty="0"/>
                        </a:p>
                      </a:txBody>
                      <a:tcPr/>
                    </a:tc>
                  </a:tr>
                </a:tbl>
              </a:graphicData>
            </a:graphic>
          </p:graphicFrame>
        </mc:Choice>
        <mc:Fallback xmlns="">
          <p:graphicFrame>
            <p:nvGraphicFramePr>
              <p:cNvPr id="7" name="Tabelle 6"/>
              <p:cNvGraphicFramePr>
                <a:graphicFrameLocks noGrp="1"/>
              </p:cNvGraphicFramePr>
              <p:nvPr>
                <p:extLst>
                  <p:ext uri="{D42A27DB-BD31-4B8C-83A1-F6EECF244321}">
                    <p14:modId xmlns:p14="http://schemas.microsoft.com/office/powerpoint/2010/main" val="2766882417"/>
                  </p:ext>
                </p:extLst>
              </p:nvPr>
            </p:nvGraphicFramePr>
            <p:xfrm>
              <a:off x="4499992" y="4680000"/>
              <a:ext cx="4464496" cy="1429906"/>
            </p:xfrm>
            <a:graphic>
              <a:graphicData uri="http://schemas.openxmlformats.org/drawingml/2006/table">
                <a:tbl>
                  <a:tblPr firstRow="1" bandRow="1">
                    <a:tableStyleId>{5C22544A-7EE6-4342-B048-85BDC9FD1C3A}</a:tableStyleId>
                  </a:tblPr>
                  <a:tblGrid>
                    <a:gridCol w="792088"/>
                    <a:gridCol w="792088"/>
                    <a:gridCol w="648072"/>
                    <a:gridCol w="1080120"/>
                    <a:gridCol w="1152128"/>
                  </a:tblGrid>
                  <a:tr h="303848">
                    <a:tc>
                      <a:txBody>
                        <a:bodyPr/>
                        <a:lstStyle/>
                        <a:p>
                          <a:pPr algn="ctr"/>
                          <a:r>
                            <a:rPr lang="en-US" sz="1200" dirty="0" smtClean="0"/>
                            <a:t>medium</a:t>
                          </a:r>
                          <a:endParaRPr lang="en-US" sz="1200" dirty="0"/>
                        </a:p>
                      </a:txBody>
                      <a:tcPr/>
                    </a:tc>
                    <a:tc>
                      <a:txBody>
                        <a:bodyPr/>
                        <a:lstStyle/>
                        <a:p>
                          <a:pPr algn="ctr"/>
                          <a:r>
                            <a:rPr lang="en-US" sz="1200" dirty="0" smtClean="0"/>
                            <a:t>n</a:t>
                          </a:r>
                          <a:endParaRPr lang="en-US" sz="1200" dirty="0"/>
                        </a:p>
                      </a:txBody>
                      <a:tcPr/>
                    </a:tc>
                    <a:tc>
                      <a:txBody>
                        <a:bodyPr/>
                        <a:lstStyle/>
                        <a:p>
                          <a:endParaRPr lang="en-US"/>
                        </a:p>
                      </a:txBody>
                      <a:tcPr>
                        <a:blipFill rotWithShape="1">
                          <a:blip r:embed="rId6"/>
                          <a:stretch>
                            <a:fillRect l="-242991" t="-2000" r="-342056" b="-380000"/>
                          </a:stretch>
                        </a:blipFill>
                      </a:tcPr>
                    </a:tc>
                    <a:tc>
                      <a:txBody>
                        <a:bodyPr/>
                        <a:lstStyle/>
                        <a:p>
                          <a:endParaRPr lang="en-US"/>
                        </a:p>
                      </a:txBody>
                      <a:tcPr>
                        <a:blipFill rotWithShape="1">
                          <a:blip r:embed="rId6"/>
                          <a:stretch>
                            <a:fillRect l="-207345" t="-2000" r="-106780" b="-380000"/>
                          </a:stretch>
                        </a:blipFill>
                      </a:tcPr>
                    </a:tc>
                    <a:tc>
                      <a:txBody>
                        <a:bodyPr/>
                        <a:lstStyle/>
                        <a:p>
                          <a:endParaRPr lang="en-US"/>
                        </a:p>
                      </a:txBody>
                      <a:tcPr>
                        <a:blipFill rotWithShape="1">
                          <a:blip r:embed="rId6"/>
                          <a:stretch>
                            <a:fillRect l="-287831" t="-2000" b="-380000"/>
                          </a:stretch>
                        </a:blipFill>
                      </a:tcPr>
                    </a:tc>
                  </a:tr>
                  <a:tr h="274320">
                    <a:tc>
                      <a:txBody>
                        <a:bodyPr/>
                        <a:lstStyle/>
                        <a:p>
                          <a:pPr algn="ctr"/>
                          <a:r>
                            <a:rPr lang="en-US" sz="1200" dirty="0" smtClean="0"/>
                            <a:t>air</a:t>
                          </a:r>
                          <a:endParaRPr lang="en-US" sz="1200" dirty="0"/>
                        </a:p>
                      </a:txBody>
                      <a:tcPr/>
                    </a:tc>
                    <a:tc>
                      <a:txBody>
                        <a:bodyPr/>
                        <a:lstStyle/>
                        <a:p>
                          <a:pPr algn="ctr"/>
                          <a:r>
                            <a:rPr lang="en-US" sz="1200" dirty="0" smtClean="0"/>
                            <a:t>1.000283</a:t>
                          </a:r>
                          <a:endParaRPr lang="en-US" sz="1200" dirty="0"/>
                        </a:p>
                      </a:txBody>
                      <a:tcPr/>
                    </a:tc>
                    <a:tc>
                      <a:txBody>
                        <a:bodyPr/>
                        <a:lstStyle/>
                        <a:p>
                          <a:pPr algn="ctr"/>
                          <a:r>
                            <a:rPr lang="en-US" sz="1200" dirty="0" smtClean="0"/>
                            <a:t>0.9997</a:t>
                          </a:r>
                          <a:endParaRPr lang="en-US" sz="1200" dirty="0"/>
                        </a:p>
                      </a:txBody>
                      <a:tcPr/>
                    </a:tc>
                    <a:tc>
                      <a:txBody>
                        <a:bodyPr/>
                        <a:lstStyle/>
                        <a:p>
                          <a:pPr algn="ctr"/>
                          <a:r>
                            <a:rPr lang="en-US" sz="1200" dirty="0" smtClean="0"/>
                            <a:t>1.36</a:t>
                          </a:r>
                          <a:endParaRPr lang="en-US" sz="1200" dirty="0"/>
                        </a:p>
                      </a:txBody>
                      <a:tcPr/>
                    </a:tc>
                    <a:tc>
                      <a:txBody>
                        <a:bodyPr/>
                        <a:lstStyle/>
                        <a:p>
                          <a:pPr algn="ctr"/>
                          <a:r>
                            <a:rPr lang="en-US" sz="1200" dirty="0" smtClean="0"/>
                            <a:t>0.208</a:t>
                          </a:r>
                          <a:endParaRPr lang="en-US" sz="1200" dirty="0"/>
                        </a:p>
                      </a:txBody>
                      <a:tcPr/>
                    </a:tc>
                  </a:tr>
                  <a:tr h="275674">
                    <a:tc>
                      <a:txBody>
                        <a:bodyPr/>
                        <a:lstStyle/>
                        <a:p>
                          <a:pPr algn="ctr"/>
                          <a:r>
                            <a:rPr lang="en-US" sz="1200" dirty="0" smtClean="0"/>
                            <a:t>isobutene</a:t>
                          </a:r>
                          <a:endParaRPr lang="en-US" sz="1200" dirty="0"/>
                        </a:p>
                      </a:txBody>
                      <a:tcPr/>
                    </a:tc>
                    <a:tc>
                      <a:txBody>
                        <a:bodyPr/>
                        <a:lstStyle/>
                        <a:p>
                          <a:pPr algn="ctr"/>
                          <a:r>
                            <a:rPr lang="en-US" sz="1200" dirty="0" smtClean="0"/>
                            <a:t>1.00127</a:t>
                          </a:r>
                          <a:endParaRPr lang="en-US" sz="1200" dirty="0"/>
                        </a:p>
                      </a:txBody>
                      <a:tcPr/>
                    </a:tc>
                    <a:tc>
                      <a:txBody>
                        <a:bodyPr/>
                        <a:lstStyle/>
                        <a:p>
                          <a:pPr algn="ctr"/>
                          <a:r>
                            <a:rPr lang="en-US" sz="1200" dirty="0" smtClean="0"/>
                            <a:t>0.9987</a:t>
                          </a:r>
                          <a:endParaRPr lang="en-US" sz="1200" dirty="0"/>
                        </a:p>
                      </a:txBody>
                      <a:tcPr/>
                    </a:tc>
                    <a:tc>
                      <a:txBody>
                        <a:bodyPr/>
                        <a:lstStyle/>
                        <a:p>
                          <a:pPr algn="ctr"/>
                          <a:r>
                            <a:rPr lang="en-US" sz="1200" dirty="0" smtClean="0"/>
                            <a:t>2.89</a:t>
                          </a:r>
                          <a:endParaRPr lang="en-US" sz="1200" dirty="0"/>
                        </a:p>
                      </a:txBody>
                      <a:tcPr/>
                    </a:tc>
                    <a:tc>
                      <a:txBody>
                        <a:bodyPr/>
                        <a:lstStyle/>
                        <a:p>
                          <a:pPr algn="ctr"/>
                          <a:r>
                            <a:rPr lang="en-US" sz="1200" dirty="0" smtClean="0"/>
                            <a:t>0.941</a:t>
                          </a:r>
                          <a:endParaRPr lang="en-US" sz="1200" dirty="0"/>
                        </a:p>
                      </a:txBody>
                      <a:tcPr/>
                    </a:tc>
                  </a:tr>
                  <a:tr h="288032">
                    <a:tc>
                      <a:txBody>
                        <a:bodyPr/>
                        <a:lstStyle/>
                        <a:p>
                          <a:pPr algn="ctr"/>
                          <a:r>
                            <a:rPr lang="en-US" sz="1200" dirty="0" smtClean="0"/>
                            <a:t>water</a:t>
                          </a:r>
                          <a:endParaRPr lang="en-US" sz="1200" dirty="0"/>
                        </a:p>
                      </a:txBody>
                      <a:tcPr/>
                    </a:tc>
                    <a:tc>
                      <a:txBody>
                        <a:bodyPr/>
                        <a:lstStyle/>
                        <a:p>
                          <a:pPr algn="ctr"/>
                          <a:r>
                            <a:rPr lang="en-US" sz="1200" dirty="0" smtClean="0"/>
                            <a:t>1.33</a:t>
                          </a:r>
                          <a:endParaRPr lang="en-US" sz="1200" dirty="0"/>
                        </a:p>
                      </a:txBody>
                      <a:tcPr/>
                    </a:tc>
                    <a:tc>
                      <a:txBody>
                        <a:bodyPr/>
                        <a:lstStyle/>
                        <a:p>
                          <a:pPr algn="ctr"/>
                          <a:r>
                            <a:rPr lang="en-US" sz="1200" dirty="0" smtClean="0"/>
                            <a:t>0.752</a:t>
                          </a:r>
                          <a:endParaRPr lang="en-US" sz="1200" dirty="0"/>
                        </a:p>
                      </a:txBody>
                      <a:tcPr/>
                    </a:tc>
                    <a:tc>
                      <a:txBody>
                        <a:bodyPr/>
                        <a:lstStyle/>
                        <a:p>
                          <a:pPr algn="ctr"/>
                          <a:r>
                            <a:rPr lang="en-US" sz="1200" dirty="0" smtClean="0"/>
                            <a:t>41.2</a:t>
                          </a:r>
                          <a:endParaRPr lang="en-US" sz="1200" dirty="0"/>
                        </a:p>
                      </a:txBody>
                      <a:tcPr/>
                    </a:tc>
                    <a:tc>
                      <a:txBody>
                        <a:bodyPr/>
                        <a:lstStyle/>
                        <a:p>
                          <a:pPr algn="ctr"/>
                          <a:r>
                            <a:rPr lang="en-US" sz="1200" dirty="0" smtClean="0"/>
                            <a:t>160.8</a:t>
                          </a:r>
                          <a:endParaRPr lang="en-US" sz="1200" dirty="0"/>
                        </a:p>
                      </a:txBody>
                      <a:tcPr/>
                    </a:tc>
                  </a:tr>
                  <a:tr h="288032">
                    <a:tc>
                      <a:txBody>
                        <a:bodyPr/>
                        <a:lstStyle/>
                        <a:p>
                          <a:pPr algn="ctr"/>
                          <a:r>
                            <a:rPr lang="en-US" sz="1200" dirty="0" smtClean="0"/>
                            <a:t>quartz</a:t>
                          </a:r>
                          <a:endParaRPr lang="en-US" sz="1200" dirty="0"/>
                        </a:p>
                      </a:txBody>
                      <a:tcPr/>
                    </a:tc>
                    <a:tc>
                      <a:txBody>
                        <a:bodyPr/>
                        <a:lstStyle/>
                        <a:p>
                          <a:pPr algn="ctr"/>
                          <a:r>
                            <a:rPr lang="en-US" sz="1200" dirty="0" smtClean="0"/>
                            <a:t>1.46</a:t>
                          </a:r>
                          <a:endParaRPr lang="en-US" sz="1200" dirty="0"/>
                        </a:p>
                      </a:txBody>
                      <a:tcPr/>
                    </a:tc>
                    <a:tc>
                      <a:txBody>
                        <a:bodyPr/>
                        <a:lstStyle/>
                        <a:p>
                          <a:pPr algn="ctr"/>
                          <a:r>
                            <a:rPr lang="en-US" sz="1200" dirty="0" smtClean="0"/>
                            <a:t>0.685</a:t>
                          </a:r>
                          <a:endParaRPr lang="en-US" sz="1200" dirty="0"/>
                        </a:p>
                      </a:txBody>
                      <a:tcPr/>
                    </a:tc>
                    <a:tc>
                      <a:txBody>
                        <a:bodyPr/>
                        <a:lstStyle/>
                        <a:p>
                          <a:pPr algn="ctr"/>
                          <a:r>
                            <a:rPr lang="en-US" sz="1200" dirty="0" smtClean="0"/>
                            <a:t>46.7</a:t>
                          </a:r>
                          <a:endParaRPr lang="en-US" sz="1200" dirty="0"/>
                        </a:p>
                      </a:txBody>
                      <a:tcPr/>
                    </a:tc>
                    <a:tc>
                      <a:txBody>
                        <a:bodyPr/>
                        <a:lstStyle/>
                        <a:p>
                          <a:pPr algn="ctr"/>
                          <a:r>
                            <a:rPr lang="en-US" sz="1200" dirty="0" smtClean="0"/>
                            <a:t>196.4</a:t>
                          </a:r>
                          <a:endParaRPr lang="en-US" sz="1200" dirty="0"/>
                        </a:p>
                      </a:txBody>
                      <a:tcPr/>
                    </a:tc>
                  </a:tr>
                </a:tbl>
              </a:graphicData>
            </a:graphic>
          </p:graphicFrame>
        </mc:Fallback>
      </mc:AlternateContent>
      <p:sp>
        <p:nvSpPr>
          <p:cNvPr id="8" name="Textfeld 7"/>
          <p:cNvSpPr txBox="1"/>
          <p:nvPr/>
        </p:nvSpPr>
        <p:spPr>
          <a:xfrm>
            <a:off x="720000" y="6228000"/>
            <a:ext cx="6466770" cy="307777"/>
          </a:xfrm>
          <a:prstGeom prst="rect">
            <a:avLst/>
          </a:prstGeom>
          <a:noFill/>
        </p:spPr>
        <p:txBody>
          <a:bodyPr wrap="none" rtlCol="0">
            <a:spAutoFit/>
          </a:bodyPr>
          <a:lstStyle/>
          <a:p>
            <a:r>
              <a:rPr lang="en-US" sz="1400" dirty="0" smtClean="0">
                <a:solidFill>
                  <a:srgbClr val="FF0000"/>
                </a:solidFill>
              </a:rPr>
              <a:t>Note: Energy loss due to Cherenkov radiation very </a:t>
            </a:r>
            <a:r>
              <a:rPr lang="en-US" sz="1400" smtClean="0">
                <a:solidFill>
                  <a:srgbClr val="FF0000"/>
                </a:solidFill>
              </a:rPr>
              <a:t>small compared </a:t>
            </a:r>
            <a:r>
              <a:rPr lang="en-US" sz="1400" dirty="0" smtClean="0">
                <a:solidFill>
                  <a:srgbClr val="FF0000"/>
                </a:solidFill>
              </a:rPr>
              <a:t>to ionization (&lt;1%)</a:t>
            </a:r>
            <a:endParaRPr lang="en-US" sz="1400" dirty="0">
              <a:solidFill>
                <a:srgbClr val="FF0000"/>
              </a:solidFill>
            </a:endParaRPr>
          </a:p>
        </p:txBody>
      </p:sp>
      <mc:AlternateContent xmlns:mc="http://schemas.openxmlformats.org/markup-compatibility/2006" xmlns:a14="http://schemas.microsoft.com/office/drawing/2010/main">
        <mc:Choice Requires="a14">
          <p:sp>
            <p:nvSpPr>
              <p:cNvPr id="9" name="Textfeld 8"/>
              <p:cNvSpPr txBox="1"/>
              <p:nvPr/>
            </p:nvSpPr>
            <p:spPr>
              <a:xfrm>
                <a:off x="4499992" y="3620165"/>
                <a:ext cx="2090059" cy="443135"/>
              </a:xfrm>
              <a:prstGeom prst="rect">
                <a:avLst/>
              </a:prstGeom>
              <a:noFill/>
              <a:ln>
                <a:solidFill>
                  <a:srgbClr val="0000CC"/>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a:ea typeface="Cambria Math"/>
                        </a:rPr>
                        <m:t>𝛾</m:t>
                      </m:r>
                      <m:r>
                        <a:rPr lang="de-DE" sz="1200" b="0" i="1" smtClean="0">
                          <a:latin typeface="Cambria Math"/>
                          <a:ea typeface="Cambria Math"/>
                        </a:rPr>
                        <m:t>=</m:t>
                      </m:r>
                      <m:sSup>
                        <m:sSupPr>
                          <m:ctrlPr>
                            <a:rPr lang="de-DE" sz="1200" b="0" i="1" smtClean="0">
                              <a:latin typeface="Cambria Math"/>
                              <a:ea typeface="Cambria Math"/>
                            </a:rPr>
                          </m:ctrlPr>
                        </m:sSupPr>
                        <m:e>
                          <m:d>
                            <m:dPr>
                              <m:ctrlPr>
                                <a:rPr lang="de-DE" sz="1200" b="0" i="1" smtClean="0">
                                  <a:latin typeface="Cambria Math"/>
                                  <a:ea typeface="Cambria Math"/>
                                </a:rPr>
                              </m:ctrlPr>
                            </m:dPr>
                            <m:e>
                              <m:r>
                                <a:rPr lang="de-DE" sz="1200" b="0" i="1" smtClean="0">
                                  <a:latin typeface="Cambria Math"/>
                                  <a:ea typeface="Cambria Math"/>
                                </a:rPr>
                                <m:t>1−</m:t>
                              </m:r>
                              <m:sSup>
                                <m:sSupPr>
                                  <m:ctrlPr>
                                    <a:rPr lang="de-DE" sz="1200" b="0" i="1" smtClean="0">
                                      <a:latin typeface="Cambria Math"/>
                                      <a:ea typeface="Cambria Math"/>
                                    </a:rPr>
                                  </m:ctrlPr>
                                </m:sSupPr>
                                <m:e>
                                  <m:r>
                                    <a:rPr lang="de-DE" sz="1200" b="0" i="1" smtClean="0">
                                      <a:latin typeface="Cambria Math"/>
                                      <a:ea typeface="Cambria Math"/>
                                    </a:rPr>
                                    <m:t>𝛽</m:t>
                                  </m:r>
                                </m:e>
                                <m:sup>
                                  <m:r>
                                    <a:rPr lang="de-DE" sz="1200" b="0" i="1" smtClean="0">
                                      <a:latin typeface="Cambria Math"/>
                                      <a:ea typeface="Cambria Math"/>
                                    </a:rPr>
                                    <m:t>2</m:t>
                                  </m:r>
                                </m:sup>
                              </m:sSup>
                            </m:e>
                          </m:d>
                        </m:e>
                        <m:sup>
                          <m:r>
                            <a:rPr lang="de-DE" sz="1200" b="0" i="1" smtClean="0">
                              <a:latin typeface="Cambria Math"/>
                              <a:ea typeface="Cambria Math"/>
                            </a:rPr>
                            <m:t>−</m:t>
                          </m:r>
                          <m:f>
                            <m:fPr>
                              <m:type m:val="lin"/>
                              <m:ctrlPr>
                                <a:rPr lang="de-DE" sz="1200" b="0" i="1" smtClean="0">
                                  <a:latin typeface="Cambria Math"/>
                                  <a:ea typeface="Cambria Math"/>
                                </a:rPr>
                              </m:ctrlPr>
                            </m:fPr>
                            <m:num>
                              <m:r>
                                <a:rPr lang="de-DE" sz="1200" b="0" i="1" smtClean="0">
                                  <a:latin typeface="Cambria Math"/>
                                  <a:ea typeface="Cambria Math"/>
                                </a:rPr>
                                <m:t>1</m:t>
                              </m:r>
                            </m:num>
                            <m:den>
                              <m:r>
                                <a:rPr lang="de-DE" sz="1200" b="0" i="1" smtClean="0">
                                  <a:latin typeface="Cambria Math"/>
                                  <a:ea typeface="Cambria Math"/>
                                </a:rPr>
                                <m:t>2</m:t>
                              </m:r>
                            </m:den>
                          </m:f>
                        </m:sup>
                      </m:sSup>
                      <m:r>
                        <a:rPr lang="de-DE" sz="1200" b="0" i="1" smtClean="0">
                          <a:latin typeface="Cambria Math"/>
                          <a:ea typeface="Cambria Math"/>
                        </a:rPr>
                        <m:t>≥</m:t>
                      </m:r>
                      <m:f>
                        <m:fPr>
                          <m:ctrlPr>
                            <a:rPr lang="de-DE" sz="1200" b="0" i="1" smtClean="0">
                              <a:latin typeface="Cambria Math"/>
                              <a:ea typeface="Cambria Math"/>
                            </a:rPr>
                          </m:ctrlPr>
                        </m:fPr>
                        <m:num>
                          <m:r>
                            <a:rPr lang="de-DE" sz="1200" b="0" i="1" smtClean="0">
                              <a:latin typeface="Cambria Math"/>
                              <a:ea typeface="Cambria Math"/>
                            </a:rPr>
                            <m:t>𝑛</m:t>
                          </m:r>
                        </m:num>
                        <m:den>
                          <m:rad>
                            <m:radPr>
                              <m:degHide m:val="on"/>
                              <m:ctrlPr>
                                <a:rPr lang="de-DE" sz="1200" b="0" i="1" smtClean="0">
                                  <a:latin typeface="Cambria Math"/>
                                  <a:ea typeface="Cambria Math"/>
                                </a:rPr>
                              </m:ctrlPr>
                            </m:radPr>
                            <m:deg/>
                            <m:e>
                              <m:sSup>
                                <m:sSupPr>
                                  <m:ctrlPr>
                                    <a:rPr lang="de-DE" sz="1200" b="0" i="1" smtClean="0">
                                      <a:latin typeface="Cambria Math"/>
                                      <a:ea typeface="Cambria Math"/>
                                    </a:rPr>
                                  </m:ctrlPr>
                                </m:sSupPr>
                                <m:e>
                                  <m:r>
                                    <a:rPr lang="de-DE" sz="1200" b="0" i="1" smtClean="0">
                                      <a:latin typeface="Cambria Math"/>
                                      <a:ea typeface="Cambria Math"/>
                                    </a:rPr>
                                    <m:t>𝑛</m:t>
                                  </m:r>
                                </m:e>
                                <m:sup>
                                  <m:r>
                                    <a:rPr lang="de-DE" sz="1200" b="0" i="1" smtClean="0">
                                      <a:latin typeface="Cambria Math"/>
                                      <a:ea typeface="Cambria Math"/>
                                    </a:rPr>
                                    <m:t>2</m:t>
                                  </m:r>
                                </m:sup>
                              </m:sSup>
                              <m:r>
                                <a:rPr lang="de-DE" sz="1200" b="0" i="1" smtClean="0">
                                  <a:latin typeface="Cambria Math"/>
                                  <a:ea typeface="Cambria Math"/>
                                </a:rPr>
                                <m:t>−1</m:t>
                              </m:r>
                            </m:e>
                          </m:rad>
                        </m:den>
                      </m:f>
                    </m:oMath>
                  </m:oMathPara>
                </a14:m>
                <a:endParaRPr lang="en-US" sz="1200" dirty="0"/>
              </a:p>
            </p:txBody>
          </p:sp>
        </mc:Choice>
        <mc:Fallback xmlns="">
          <p:sp>
            <p:nvSpPr>
              <p:cNvPr id="9" name="Textfeld 8"/>
              <p:cNvSpPr txBox="1">
                <a:spLocks noRot="1" noChangeAspect="1" noMove="1" noResize="1" noEditPoints="1" noAdjustHandles="1" noChangeArrowheads="1" noChangeShapeType="1" noTextEdit="1"/>
              </p:cNvSpPr>
              <p:nvPr/>
            </p:nvSpPr>
            <p:spPr>
              <a:xfrm>
                <a:off x="4499992" y="3620165"/>
                <a:ext cx="2090059" cy="443135"/>
              </a:xfrm>
              <a:prstGeom prst="rect">
                <a:avLst/>
              </a:prstGeom>
              <a:blipFill rotWithShape="1">
                <a:blip r:embed="rId7"/>
                <a:stretch>
                  <a:fillRect t="-28000" b="-22667"/>
                </a:stretch>
              </a:blipFill>
              <a:ln>
                <a:solidFill>
                  <a:srgbClr val="0000CC"/>
                </a:solidFill>
              </a:ln>
            </p:spPr>
            <p:txBody>
              <a:bodyPr/>
              <a:lstStyle/>
              <a:p>
                <a:r>
                  <a:rPr lang="en-US">
                    <a:noFill/>
                  </a:rPr>
                  <a:t> </a:t>
                </a:r>
              </a:p>
            </p:txBody>
          </p:sp>
        </mc:Fallback>
      </mc:AlternateContent>
    </p:spTree>
    <p:extLst>
      <p:ext uri="{BB962C8B-B14F-4D97-AF65-F5344CB8AC3E}">
        <p14:creationId xmlns:p14="http://schemas.microsoft.com/office/powerpoint/2010/main" val="4443177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de-DE" smtClean="0">
                <a:latin typeface="Times New Roman" pitchFamily="18" charset="0"/>
                <a:cs typeface="Times New Roman" pitchFamily="18" charset="0"/>
              </a:rPr>
              <a:t>Interaction of gamma rays with matter</a:t>
            </a:r>
          </a:p>
        </p:txBody>
      </p:sp>
      <p:pic>
        <p:nvPicPr>
          <p:cNvPr id="6147" name="Picture 3" descr="gamma-interaction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150"/>
            <a:ext cx="9094788" cy="50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04840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n-US" altLang="de-DE" dirty="0" smtClean="0">
                <a:latin typeface="Times New Roman" pitchFamily="18" charset="0"/>
                <a:cs typeface="Times New Roman" pitchFamily="18" charset="0"/>
              </a:rPr>
              <a:t>Interaction of gamma rays with matter</a:t>
            </a:r>
            <a:endParaRPr lang="el-GR" altLang="de-DE" dirty="0" smtClean="0">
              <a:latin typeface="Times New Roman" pitchFamily="18" charset="0"/>
              <a:cs typeface="Times New Roman" pitchFamily="18" charset="0"/>
            </a:endParaRPr>
          </a:p>
        </p:txBody>
      </p:sp>
      <p:pic>
        <p:nvPicPr>
          <p:cNvPr id="205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2325" y="1223963"/>
            <a:ext cx="5602288"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900113"/>
            <a:ext cx="231775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3" name="Text Box 7"/>
          <p:cNvSpPr txBox="1">
            <a:spLocks noChangeArrowheads="1"/>
          </p:cNvSpPr>
          <p:nvPr/>
        </p:nvSpPr>
        <p:spPr bwMode="auto">
          <a:xfrm>
            <a:off x="539750" y="2843213"/>
            <a:ext cx="27686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r>
              <a:rPr lang="de-DE" altLang="de-DE" sz="1200">
                <a:solidFill>
                  <a:srgbClr val="0000CC"/>
                </a:solidFill>
                <a:latin typeface="Times New Roman" pitchFamily="18" charset="0"/>
              </a:rPr>
              <a:t>total </a:t>
            </a:r>
            <a:r>
              <a:rPr lang="en-US" altLang="de-DE" sz="1200">
                <a:solidFill>
                  <a:srgbClr val="0000CC"/>
                </a:solidFill>
                <a:latin typeface="Times New Roman" pitchFamily="18" charset="0"/>
              </a:rPr>
              <a:t>absorption coefficient</a:t>
            </a:r>
            <a:r>
              <a:rPr lang="de-DE" altLang="de-DE" sz="1200">
                <a:solidFill>
                  <a:srgbClr val="0000CC"/>
                </a:solidFill>
                <a:latin typeface="Times New Roman" pitchFamily="18" charset="0"/>
              </a:rPr>
              <a:t>: </a:t>
            </a:r>
            <a:r>
              <a:rPr lang="el-GR" altLang="de-DE" sz="1400" b="1">
                <a:solidFill>
                  <a:srgbClr val="0000CC"/>
                </a:solidFill>
                <a:latin typeface="Times New Roman" pitchFamily="18" charset="0"/>
                <a:cs typeface="Times New Roman" pitchFamily="18" charset="0"/>
              </a:rPr>
              <a:t>μ</a:t>
            </a:r>
            <a:r>
              <a:rPr lang="de-DE" altLang="de-DE" sz="1400" b="1">
                <a:solidFill>
                  <a:srgbClr val="0000CC"/>
                </a:solidFill>
                <a:latin typeface="Times New Roman" pitchFamily="18" charset="0"/>
                <a:cs typeface="Times New Roman" pitchFamily="18" charset="0"/>
              </a:rPr>
              <a:t>/</a:t>
            </a:r>
            <a:r>
              <a:rPr lang="el-GR" altLang="de-DE" sz="1400" b="1">
                <a:solidFill>
                  <a:srgbClr val="0000CC"/>
                </a:solidFill>
                <a:latin typeface="Times New Roman" pitchFamily="18" charset="0"/>
                <a:cs typeface="Times New Roman" pitchFamily="18" charset="0"/>
              </a:rPr>
              <a:t>ρ</a:t>
            </a:r>
            <a:r>
              <a:rPr lang="de-DE" altLang="de-DE" sz="1400">
                <a:solidFill>
                  <a:srgbClr val="0000CC"/>
                </a:solidFill>
                <a:latin typeface="Times New Roman" pitchFamily="18" charset="0"/>
                <a:cs typeface="Times New Roman" pitchFamily="18" charset="0"/>
              </a:rPr>
              <a:t> [cm</a:t>
            </a:r>
            <a:r>
              <a:rPr lang="de-DE" altLang="de-DE" sz="1400" baseline="30000">
                <a:solidFill>
                  <a:srgbClr val="0000CC"/>
                </a:solidFill>
                <a:latin typeface="Times New Roman" pitchFamily="18" charset="0"/>
                <a:cs typeface="Times New Roman" pitchFamily="18" charset="0"/>
              </a:rPr>
              <a:t>2</a:t>
            </a:r>
            <a:r>
              <a:rPr lang="de-DE" altLang="de-DE" sz="1400">
                <a:solidFill>
                  <a:srgbClr val="0000CC"/>
                </a:solidFill>
                <a:latin typeface="Times New Roman" pitchFamily="18" charset="0"/>
                <a:cs typeface="Times New Roman" pitchFamily="18" charset="0"/>
              </a:rPr>
              <a:t>/g]</a:t>
            </a:r>
            <a:endParaRPr lang="el-GR" altLang="de-DE" sz="1400">
              <a:solidFill>
                <a:srgbClr val="0000CC"/>
              </a:solidFill>
              <a:latin typeface="Times New Roman" pitchFamily="18" charset="0"/>
              <a:cs typeface="Times New Roman" pitchFamily="18" charset="0"/>
            </a:endParaRPr>
          </a:p>
        </p:txBody>
      </p:sp>
      <p:sp>
        <p:nvSpPr>
          <p:cNvPr id="2054" name="Textfeld 1"/>
          <p:cNvSpPr txBox="1">
            <a:spLocks noChangeArrowheads="1"/>
          </p:cNvSpPr>
          <p:nvPr/>
        </p:nvSpPr>
        <p:spPr bwMode="auto">
          <a:xfrm>
            <a:off x="5083175" y="1692275"/>
            <a:ext cx="741363" cy="257175"/>
          </a:xfrm>
          <a:prstGeom prst="rect">
            <a:avLst/>
          </a:prstGeom>
          <a:solidFill>
            <a:schemeClr val="bg1"/>
          </a:solidFill>
          <a:ln w="9525">
            <a:solidFill>
              <a:srgbClr val="FF0000"/>
            </a:solidFill>
            <a:miter lim="800000"/>
            <a:headEnd/>
            <a:tailEnd/>
          </a:ln>
        </p:spPr>
        <p:txBody>
          <a:bodyPr wrap="none" lIns="36000" tIns="36000" rIns="36000" bIns="360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de-DE" sz="1200" dirty="0">
                <a:solidFill>
                  <a:srgbClr val="000000"/>
                </a:solidFill>
                <a:latin typeface="Times New Roman" pitchFamily="18" charset="0"/>
                <a:cs typeface="Times New Roman" pitchFamily="18" charset="0"/>
              </a:rPr>
              <a:t>Aluminum</a:t>
            </a:r>
          </a:p>
        </p:txBody>
      </p:sp>
      <p:sp>
        <p:nvSpPr>
          <p:cNvPr id="2055" name="Textfeld 9"/>
          <p:cNvSpPr txBox="1">
            <a:spLocks noChangeArrowheads="1"/>
          </p:cNvSpPr>
          <p:nvPr/>
        </p:nvSpPr>
        <p:spPr bwMode="auto">
          <a:xfrm>
            <a:off x="8064500" y="1692275"/>
            <a:ext cx="381000" cy="257175"/>
          </a:xfrm>
          <a:prstGeom prst="rect">
            <a:avLst/>
          </a:prstGeom>
          <a:solidFill>
            <a:schemeClr val="bg1"/>
          </a:solidFill>
          <a:ln w="9525">
            <a:solidFill>
              <a:srgbClr val="FF0000"/>
            </a:solidFill>
            <a:miter lim="800000"/>
            <a:headEnd/>
            <a:tailEnd/>
          </a:ln>
        </p:spPr>
        <p:txBody>
          <a:bodyPr wrap="none" lIns="36000" tIns="36000" rIns="36000" bIns="360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de-DE" sz="1200">
                <a:solidFill>
                  <a:srgbClr val="000000"/>
                </a:solidFill>
                <a:latin typeface="Times New Roman" pitchFamily="18" charset="0"/>
                <a:cs typeface="Times New Roman" pitchFamily="18" charset="0"/>
              </a:rPr>
              <a:t>Lead</a:t>
            </a:r>
          </a:p>
        </p:txBody>
      </p:sp>
      <p:sp>
        <p:nvSpPr>
          <p:cNvPr id="4" name="Textfeld 3"/>
          <p:cNvSpPr txBox="1">
            <a:spLocks noRot="1" noChangeAspect="1" noMove="1" noResize="1" noEditPoints="1" noAdjustHandles="1" noChangeArrowheads="1" noChangeShapeType="1" noTextEdit="1"/>
          </p:cNvSpPr>
          <p:nvPr/>
        </p:nvSpPr>
        <p:spPr>
          <a:xfrm>
            <a:off x="540000" y="3420000"/>
            <a:ext cx="1319014" cy="698012"/>
          </a:xfrm>
          <a:prstGeom prst="rect">
            <a:avLst/>
          </a:prstGeom>
          <a:blipFill rotWithShape="1">
            <a:blip r:embed="rId4"/>
            <a:stretch>
              <a:fillRect/>
            </a:stretch>
          </a:blipFill>
        </p:spPr>
        <p:txBody>
          <a:bodyPr/>
          <a:lstStyle/>
          <a:p>
            <a:r>
              <a:rPr lang="en-US">
                <a:noFill/>
              </a:rPr>
              <a:t> </a:t>
            </a:r>
          </a:p>
        </p:txBody>
      </p:sp>
      <p:sp>
        <p:nvSpPr>
          <p:cNvPr id="2057" name="Textfeld 4"/>
          <p:cNvSpPr txBox="1">
            <a:spLocks noChangeArrowheads="1"/>
          </p:cNvSpPr>
          <p:nvPr/>
        </p:nvSpPr>
        <p:spPr bwMode="auto">
          <a:xfrm>
            <a:off x="539750" y="4319588"/>
            <a:ext cx="19716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de-DE" sz="1400">
                <a:solidFill>
                  <a:srgbClr val="000000"/>
                </a:solidFill>
                <a:latin typeface="Times New Roman" pitchFamily="18" charset="0"/>
                <a:cs typeface="Times New Roman" pitchFamily="18" charset="0"/>
              </a:rPr>
              <a:t>i=1   photoelectric effect</a:t>
            </a:r>
          </a:p>
          <a:p>
            <a:pPr eaLnBrk="1" hangingPunct="1"/>
            <a:r>
              <a:rPr lang="en-US" altLang="de-DE" sz="1400">
                <a:solidFill>
                  <a:srgbClr val="000000"/>
                </a:solidFill>
                <a:latin typeface="Times New Roman" pitchFamily="18" charset="0"/>
                <a:cs typeface="Times New Roman" pitchFamily="18" charset="0"/>
              </a:rPr>
              <a:t>i=2   Compton scattering</a:t>
            </a:r>
          </a:p>
          <a:p>
            <a:pPr eaLnBrk="1" hangingPunct="1"/>
            <a:r>
              <a:rPr lang="en-US" altLang="de-DE" sz="1400">
                <a:solidFill>
                  <a:srgbClr val="000000"/>
                </a:solidFill>
                <a:latin typeface="Times New Roman" pitchFamily="18" charset="0"/>
                <a:cs typeface="Times New Roman" pitchFamily="18" charset="0"/>
              </a:rPr>
              <a:t>i=3   pair production</a:t>
            </a:r>
          </a:p>
        </p:txBody>
      </p:sp>
      <p:sp>
        <p:nvSpPr>
          <p:cNvPr id="7" name="Textfeld 6"/>
          <p:cNvSpPr txBox="1">
            <a:spLocks noRot="1" noChangeAspect="1" noMove="1" noResize="1" noEditPoints="1" noAdjustHandles="1" noChangeArrowheads="1" noChangeShapeType="1" noTextEdit="1"/>
          </p:cNvSpPr>
          <p:nvPr/>
        </p:nvSpPr>
        <p:spPr>
          <a:xfrm>
            <a:off x="540000" y="2160000"/>
            <a:ext cx="2091277" cy="447302"/>
          </a:xfrm>
          <a:prstGeom prst="rect">
            <a:avLst/>
          </a:prstGeom>
          <a:blipFill rotWithShape="1">
            <a:blip r:embed="rId5"/>
            <a:stretch>
              <a:fillRect/>
            </a:stretch>
          </a:blipFill>
          <a:ln>
            <a:solidFill>
              <a:srgbClr val="FF0000"/>
            </a:solidFill>
          </a:ln>
        </p:spPr>
        <p:txBody>
          <a:bodyPr/>
          <a:lstStyle/>
          <a:p>
            <a:r>
              <a:rPr lang="en-US">
                <a:noFill/>
              </a:rPr>
              <a:t> </a:t>
            </a:r>
          </a:p>
        </p:txBody>
      </p:sp>
    </p:spTree>
    <p:extLst>
      <p:ext uri="{BB962C8B-B14F-4D97-AF65-F5344CB8AC3E}">
        <p14:creationId xmlns:p14="http://schemas.microsoft.com/office/powerpoint/2010/main" val="209525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animBg="1"/>
      <p:bldP spid="205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de-DE" smtClean="0">
                <a:latin typeface="Times New Roman" pitchFamily="18" charset="0"/>
                <a:cs typeface="Times New Roman" pitchFamily="18" charset="0"/>
              </a:rPr>
              <a:t>Interaction of gamma rays with matter</a:t>
            </a:r>
            <a:endParaRPr lang="el-GR" altLang="de-DE" smtClean="0">
              <a:latin typeface="Times New Roman" pitchFamily="18" charset="0"/>
              <a:cs typeface="Times New Roman" pitchFamily="18" charset="0"/>
            </a:endParaRPr>
          </a:p>
        </p:txBody>
      </p:sp>
      <p:pic>
        <p:nvPicPr>
          <p:cNvPr id="7171"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268413"/>
            <a:ext cx="2152650" cy="207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2" name="Text Box 16"/>
          <p:cNvSpPr txBox="1">
            <a:spLocks noChangeArrowheads="1"/>
          </p:cNvSpPr>
          <p:nvPr/>
        </p:nvSpPr>
        <p:spPr bwMode="auto">
          <a:xfrm>
            <a:off x="611188" y="4219575"/>
            <a:ext cx="3313112" cy="116998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
                <a:srgbClr val="0000CC"/>
              </a:buClr>
              <a:buFont typeface="Wingdings" pitchFamily="2" charset="2"/>
              <a:buNone/>
            </a:pPr>
            <a:r>
              <a:rPr lang="en-US" altLang="de-DE" sz="1600" b="1">
                <a:solidFill>
                  <a:srgbClr val="000000"/>
                </a:solidFill>
                <a:latin typeface="Times New Roman" pitchFamily="18" charset="0"/>
              </a:rPr>
              <a:t>Photo effect:</a:t>
            </a:r>
          </a:p>
          <a:p>
            <a:pPr eaLnBrk="1" hangingPunct="1">
              <a:spcBef>
                <a:spcPct val="0"/>
              </a:spcBef>
              <a:buClr>
                <a:srgbClr val="0000CC"/>
              </a:buClr>
              <a:buFont typeface="Wingdings" pitchFamily="2" charset="2"/>
              <a:buNone/>
            </a:pPr>
            <a:r>
              <a:rPr lang="en-US" altLang="de-DE" sz="1400">
                <a:solidFill>
                  <a:srgbClr val="000000"/>
                </a:solidFill>
                <a:latin typeface="Times New Roman" pitchFamily="18" charset="0"/>
              </a:rPr>
              <a:t>Absorption of a photon by a bound electron and conversion of the </a:t>
            </a:r>
            <a:r>
              <a:rPr lang="el-GR" altLang="de-DE" sz="1400">
                <a:solidFill>
                  <a:srgbClr val="000000"/>
                </a:solidFill>
                <a:latin typeface="Times New Roman" pitchFamily="18" charset="0"/>
                <a:cs typeface="Times New Roman" pitchFamily="18" charset="0"/>
              </a:rPr>
              <a:t>γ</a:t>
            </a:r>
            <a:r>
              <a:rPr lang="de-DE" altLang="de-DE" sz="1400">
                <a:solidFill>
                  <a:srgbClr val="000000"/>
                </a:solidFill>
                <a:latin typeface="Times New Roman" pitchFamily="18" charset="0"/>
                <a:cs typeface="Times New Roman" pitchFamily="18" charset="0"/>
              </a:rPr>
              <a:t>-energy in potential and kinetical energy of the ejected electron.</a:t>
            </a:r>
          </a:p>
          <a:p>
            <a:pPr eaLnBrk="1" hangingPunct="1">
              <a:spcBef>
                <a:spcPct val="0"/>
              </a:spcBef>
              <a:buClr>
                <a:srgbClr val="0000CC"/>
              </a:buClr>
              <a:buFont typeface="Wingdings" pitchFamily="2" charset="2"/>
              <a:buNone/>
            </a:pPr>
            <a:r>
              <a:rPr lang="de-DE" altLang="de-DE" sz="1200">
                <a:solidFill>
                  <a:srgbClr val="000000"/>
                </a:solidFill>
                <a:latin typeface="Times New Roman" pitchFamily="18" charset="0"/>
                <a:cs typeface="Times New Roman" pitchFamily="18" charset="0"/>
              </a:rPr>
              <a:t>(Nucleus preserves the momentum conservation</a:t>
            </a:r>
            <a:r>
              <a:rPr lang="en-US" altLang="de-DE" sz="1200">
                <a:solidFill>
                  <a:srgbClr val="000000"/>
                </a:solidFill>
                <a:latin typeface="Times New Roman" pitchFamily="18" charset="0"/>
                <a:cs typeface="Times New Roman" pitchFamily="18" charset="0"/>
              </a:rPr>
              <a:t>.)</a:t>
            </a:r>
          </a:p>
        </p:txBody>
      </p:sp>
      <p:graphicFrame>
        <p:nvGraphicFramePr>
          <p:cNvPr id="7173" name="Object 17"/>
          <p:cNvGraphicFramePr>
            <a:graphicFrameLocks noChangeAspect="1"/>
          </p:cNvGraphicFramePr>
          <p:nvPr/>
        </p:nvGraphicFramePr>
        <p:xfrm>
          <a:off x="2195513" y="1052513"/>
          <a:ext cx="1590675" cy="301625"/>
        </p:xfrm>
        <a:graphic>
          <a:graphicData uri="http://schemas.openxmlformats.org/presentationml/2006/ole">
            <mc:AlternateContent xmlns:mc="http://schemas.openxmlformats.org/markup-compatibility/2006">
              <mc:Choice xmlns:v="urn:schemas-microsoft-com:vml" Requires="v">
                <p:oleObj spid="_x0000_s2072" name="Equation" r:id="rId4" imgW="1269449" imgH="241195" progId="Equation.3">
                  <p:embed/>
                </p:oleObj>
              </mc:Choice>
              <mc:Fallback>
                <p:oleObj name="Equation" r:id="rId4" imgW="1269449" imgH="241195"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513" y="1052513"/>
                        <a:ext cx="1590675"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7174"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5013" y="981075"/>
            <a:ext cx="3482975"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175" name="Object 19"/>
          <p:cNvGraphicFramePr>
            <a:graphicFrameLocks noChangeAspect="1"/>
          </p:cNvGraphicFramePr>
          <p:nvPr/>
        </p:nvGraphicFramePr>
        <p:xfrm>
          <a:off x="6292850" y="1341438"/>
          <a:ext cx="1341438" cy="319087"/>
        </p:xfrm>
        <a:graphic>
          <a:graphicData uri="http://schemas.openxmlformats.org/presentationml/2006/ole">
            <mc:AlternateContent xmlns:mc="http://schemas.openxmlformats.org/markup-compatibility/2006">
              <mc:Choice xmlns:v="urn:schemas-microsoft-com:vml" Requires="v">
                <p:oleObj spid="_x0000_s2073" name="Equation" r:id="rId7" imgW="1009530" imgH="200025" progId="Equation.3">
                  <p:embed/>
                </p:oleObj>
              </mc:Choice>
              <mc:Fallback>
                <p:oleObj name="Equation" r:id="rId7" imgW="1009530" imgH="200025"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92850" y="1341438"/>
                        <a:ext cx="1341438" cy="319087"/>
                      </a:xfrm>
                      <a:prstGeom prst="rect">
                        <a:avLst/>
                      </a:prstGeom>
                      <a:solidFill>
                        <a:srgbClr val="FFFF99"/>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9616951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Particle Interaction with Matter</a:t>
            </a:r>
            <a:endParaRPr lang="en-US" dirty="0"/>
          </a:p>
        </p:txBody>
      </p:sp>
      <p:grpSp>
        <p:nvGrpSpPr>
          <p:cNvPr id="7" name="Group 2"/>
          <p:cNvGrpSpPr>
            <a:grpSpLocks noChangeAspect="1"/>
          </p:cNvGrpSpPr>
          <p:nvPr/>
        </p:nvGrpSpPr>
        <p:grpSpPr bwMode="auto">
          <a:xfrm>
            <a:off x="720000" y="4500000"/>
            <a:ext cx="3057525" cy="600075"/>
            <a:chOff x="288" y="1489"/>
            <a:chExt cx="5136" cy="1008"/>
          </a:xfrm>
        </p:grpSpPr>
        <p:sp>
          <p:nvSpPr>
            <p:cNvPr id="8" name="Arc 3"/>
            <p:cNvSpPr>
              <a:spLocks/>
            </p:cNvSpPr>
            <p:nvPr/>
          </p:nvSpPr>
          <p:spPr bwMode="invGray">
            <a:xfrm>
              <a:off x="3595" y="1489"/>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Arc 4"/>
            <p:cNvSpPr>
              <a:spLocks/>
            </p:cNvSpPr>
            <p:nvPr/>
          </p:nvSpPr>
          <p:spPr bwMode="invGray">
            <a:xfrm>
              <a:off x="3548" y="1593"/>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Arc 5"/>
            <p:cNvSpPr>
              <a:spLocks/>
            </p:cNvSpPr>
            <p:nvPr/>
          </p:nvSpPr>
          <p:spPr bwMode="invGray">
            <a:xfrm>
              <a:off x="3521" y="1732"/>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 name="Textfeld 2"/>
          <p:cNvSpPr txBox="1"/>
          <p:nvPr/>
        </p:nvSpPr>
        <p:spPr>
          <a:xfrm>
            <a:off x="803993" y="4355812"/>
            <a:ext cx="1755609" cy="369332"/>
          </a:xfrm>
          <a:prstGeom prst="rect">
            <a:avLst/>
          </a:prstGeom>
          <a:noFill/>
        </p:spPr>
        <p:txBody>
          <a:bodyPr wrap="none" rtlCol="0">
            <a:spAutoFit/>
          </a:bodyPr>
          <a:lstStyle/>
          <a:p>
            <a:r>
              <a:rPr lang="en-US" dirty="0" smtClean="0">
                <a:solidFill>
                  <a:srgbClr val="FF0000"/>
                </a:solidFill>
              </a:rPr>
              <a:t>Cherenkov Light</a:t>
            </a:r>
            <a:endParaRPr lang="en-US"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00" y="720000"/>
            <a:ext cx="4475163"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720000" y="3600000"/>
            <a:ext cx="4464000" cy="307777"/>
          </a:xfrm>
          <a:prstGeom prst="rect">
            <a:avLst/>
          </a:prstGeom>
          <a:noFill/>
        </p:spPr>
        <p:txBody>
          <a:bodyPr wrap="square" rtlCol="0">
            <a:spAutoFit/>
          </a:bodyPr>
          <a:lstStyle/>
          <a:p>
            <a:pPr algn="ctr"/>
            <a:r>
              <a:rPr lang="en-US" sz="1400" dirty="0" smtClean="0"/>
              <a:t>Characteristic glow from a reactor</a:t>
            </a:r>
            <a:endParaRPr lang="en-US" sz="14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00" y="3384000"/>
            <a:ext cx="3580953" cy="2557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feld 11"/>
          <p:cNvSpPr txBox="1"/>
          <p:nvPr/>
        </p:nvSpPr>
        <p:spPr>
          <a:xfrm>
            <a:off x="5040000" y="5976000"/>
            <a:ext cx="4176464" cy="523220"/>
          </a:xfrm>
          <a:prstGeom prst="rect">
            <a:avLst/>
          </a:prstGeom>
          <a:noFill/>
        </p:spPr>
        <p:txBody>
          <a:bodyPr wrap="square" rtlCol="0">
            <a:spAutoFit/>
          </a:bodyPr>
          <a:lstStyle/>
          <a:p>
            <a:r>
              <a:rPr lang="en-US" sz="1400" dirty="0" smtClean="0"/>
              <a:t>Cherenkov radiation is an effect similar to sonic booms when the plane exceeds the velocity of sound</a:t>
            </a:r>
            <a:endParaRPr lang="en-US" sz="1400" dirty="0"/>
          </a:p>
        </p:txBody>
      </p:sp>
    </p:spTree>
    <p:extLst>
      <p:ext uri="{BB962C8B-B14F-4D97-AF65-F5344CB8AC3E}">
        <p14:creationId xmlns:p14="http://schemas.microsoft.com/office/powerpoint/2010/main" val="130136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de-DE" smtClean="0">
                <a:latin typeface="Times New Roman" pitchFamily="18" charset="0"/>
                <a:cs typeface="Times New Roman" pitchFamily="18" charset="0"/>
              </a:rPr>
              <a:t>Interaction of gamma rays with matter</a:t>
            </a:r>
            <a:endParaRPr lang="el-GR" altLang="de-DE" smtClean="0">
              <a:latin typeface="Times New Roman" pitchFamily="18" charset="0"/>
              <a:cs typeface="Times New Roman" pitchFamily="18" charset="0"/>
            </a:endParaRPr>
          </a:p>
        </p:txBody>
      </p:sp>
      <p:pic>
        <p:nvPicPr>
          <p:cNvPr id="8195"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1287463"/>
            <a:ext cx="2181225" cy="178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6" name="Text Box 18"/>
          <p:cNvSpPr txBox="1">
            <a:spLocks noChangeArrowheads="1"/>
          </p:cNvSpPr>
          <p:nvPr/>
        </p:nvSpPr>
        <p:spPr bwMode="auto">
          <a:xfrm>
            <a:off x="395288" y="3905250"/>
            <a:ext cx="2520950" cy="163195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
                <a:srgbClr val="0000CC"/>
              </a:buClr>
              <a:buFont typeface="Wingdings" pitchFamily="2" charset="2"/>
              <a:buNone/>
            </a:pPr>
            <a:r>
              <a:rPr lang="en-US" altLang="de-DE" sz="1600" b="1">
                <a:solidFill>
                  <a:srgbClr val="000000"/>
                </a:solidFill>
                <a:latin typeface="Times New Roman" pitchFamily="18" charset="0"/>
              </a:rPr>
              <a:t>Compton scattering:</a:t>
            </a:r>
          </a:p>
          <a:p>
            <a:pPr eaLnBrk="1" hangingPunct="1">
              <a:spcBef>
                <a:spcPct val="0"/>
              </a:spcBef>
              <a:buClr>
                <a:srgbClr val="0000CC"/>
              </a:buClr>
              <a:buFont typeface="Wingdings" pitchFamily="2" charset="2"/>
              <a:buNone/>
            </a:pPr>
            <a:r>
              <a:rPr lang="en-US" altLang="de-DE" sz="1400">
                <a:solidFill>
                  <a:srgbClr val="000000"/>
                </a:solidFill>
                <a:latin typeface="Times New Roman" pitchFamily="18" charset="0"/>
              </a:rPr>
              <a:t>Elastic scattering of a </a:t>
            </a:r>
            <a:r>
              <a:rPr lang="el-GR" altLang="de-DE" sz="1400">
                <a:solidFill>
                  <a:srgbClr val="000000"/>
                </a:solidFill>
                <a:latin typeface="Times New Roman" pitchFamily="18" charset="0"/>
                <a:cs typeface="Times New Roman" pitchFamily="18" charset="0"/>
              </a:rPr>
              <a:t>γ</a:t>
            </a:r>
            <a:r>
              <a:rPr lang="de-DE" altLang="de-DE" sz="1400">
                <a:solidFill>
                  <a:srgbClr val="000000"/>
                </a:solidFill>
                <a:latin typeface="Times New Roman" pitchFamily="18" charset="0"/>
                <a:cs typeface="Times New Roman" pitchFamily="18" charset="0"/>
              </a:rPr>
              <a:t>-ray on a free electron. A fraction of the  </a:t>
            </a:r>
            <a:r>
              <a:rPr lang="el-GR" altLang="de-DE" sz="1400">
                <a:solidFill>
                  <a:srgbClr val="000000"/>
                </a:solidFill>
                <a:latin typeface="Times New Roman" pitchFamily="18" charset="0"/>
                <a:cs typeface="Times New Roman" pitchFamily="18" charset="0"/>
              </a:rPr>
              <a:t>γ</a:t>
            </a:r>
            <a:r>
              <a:rPr lang="de-DE" altLang="de-DE" sz="1400">
                <a:solidFill>
                  <a:srgbClr val="000000"/>
                </a:solidFill>
                <a:latin typeface="Times New Roman" pitchFamily="18" charset="0"/>
                <a:cs typeface="Times New Roman" pitchFamily="18" charset="0"/>
              </a:rPr>
              <a:t>-ray energy is transferred to the Compton electron. The wave length of the scattered </a:t>
            </a:r>
            <a:r>
              <a:rPr lang="el-GR" altLang="de-DE" sz="1400">
                <a:solidFill>
                  <a:srgbClr val="000000"/>
                </a:solidFill>
                <a:latin typeface="Times New Roman" pitchFamily="18" charset="0"/>
                <a:cs typeface="Times New Roman" pitchFamily="18" charset="0"/>
              </a:rPr>
              <a:t>γ</a:t>
            </a:r>
            <a:r>
              <a:rPr lang="de-DE" altLang="de-DE" sz="1400">
                <a:solidFill>
                  <a:srgbClr val="000000"/>
                </a:solidFill>
                <a:latin typeface="Times New Roman" pitchFamily="18" charset="0"/>
                <a:cs typeface="Times New Roman" pitchFamily="18" charset="0"/>
              </a:rPr>
              <a:t>-ray is increased: </a:t>
            </a:r>
            <a:r>
              <a:rPr lang="el-GR" altLang="de-DE" sz="1400">
                <a:solidFill>
                  <a:srgbClr val="000000"/>
                </a:solidFill>
                <a:latin typeface="Times New Roman" pitchFamily="18" charset="0"/>
                <a:cs typeface="Times New Roman" pitchFamily="18" charset="0"/>
              </a:rPr>
              <a:t>λ</a:t>
            </a:r>
            <a:r>
              <a:rPr lang="de-DE" altLang="de-DE" sz="1400">
                <a:solidFill>
                  <a:srgbClr val="000000"/>
                </a:solidFill>
                <a:latin typeface="Times New Roman" pitchFamily="18" charset="0"/>
                <a:cs typeface="Times New Roman" pitchFamily="18" charset="0"/>
              </a:rPr>
              <a:t>‘ &gt; </a:t>
            </a:r>
            <a:r>
              <a:rPr lang="el-GR" altLang="de-DE" sz="1400">
                <a:solidFill>
                  <a:srgbClr val="000000"/>
                </a:solidFill>
                <a:latin typeface="Times New Roman" pitchFamily="18" charset="0"/>
                <a:cs typeface="Times New Roman" pitchFamily="18" charset="0"/>
              </a:rPr>
              <a:t>λ</a:t>
            </a:r>
            <a:r>
              <a:rPr lang="de-DE" altLang="de-DE" sz="1400">
                <a:solidFill>
                  <a:srgbClr val="000000"/>
                </a:solidFill>
                <a:latin typeface="Times New Roman" pitchFamily="18" charset="0"/>
                <a:cs typeface="Times New Roman" pitchFamily="18" charset="0"/>
              </a:rPr>
              <a:t>.</a:t>
            </a:r>
            <a:endParaRPr lang="el-GR" altLang="de-DE" sz="1400">
              <a:solidFill>
                <a:srgbClr val="000000"/>
              </a:solidFill>
              <a:latin typeface="Times New Roman" pitchFamily="18" charset="0"/>
              <a:cs typeface="Times New Roman" pitchFamily="18" charset="0"/>
            </a:endParaRPr>
          </a:p>
        </p:txBody>
      </p:sp>
      <p:pic>
        <p:nvPicPr>
          <p:cNvPr id="8197"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855663"/>
            <a:ext cx="3006725" cy="401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198" name="Object 20"/>
          <p:cNvGraphicFramePr>
            <a:graphicFrameLocks noChangeAspect="1"/>
          </p:cNvGraphicFramePr>
          <p:nvPr/>
        </p:nvGraphicFramePr>
        <p:xfrm>
          <a:off x="3201988" y="3275013"/>
          <a:ext cx="2084387" cy="604837"/>
        </p:xfrm>
        <a:graphic>
          <a:graphicData uri="http://schemas.openxmlformats.org/presentationml/2006/ole">
            <mc:AlternateContent xmlns:mc="http://schemas.openxmlformats.org/markup-compatibility/2006">
              <mc:Choice xmlns:v="urn:schemas-microsoft-com:vml" Requires="v">
                <p:oleObj spid="_x0000_s3129" name="Equation" r:id="rId5" imgW="1663700" imgH="482600" progId="Equation.3">
                  <p:embed/>
                </p:oleObj>
              </mc:Choice>
              <mc:Fallback>
                <p:oleObj name="Equation" r:id="rId5" imgW="1663700" imgH="482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1988" y="3275013"/>
                        <a:ext cx="2084387" cy="604837"/>
                      </a:xfrm>
                      <a:prstGeom prst="rect">
                        <a:avLst/>
                      </a:prstGeom>
                      <a:solidFill>
                        <a:srgbClr val="FFFF99"/>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9" name="Text Box 21"/>
          <p:cNvSpPr txBox="1">
            <a:spLocks noChangeArrowheads="1"/>
          </p:cNvSpPr>
          <p:nvPr/>
        </p:nvSpPr>
        <p:spPr bwMode="auto">
          <a:xfrm>
            <a:off x="3132138" y="1052513"/>
            <a:ext cx="2343150" cy="455453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r>
              <a:rPr lang="en-US" altLang="de-DE" sz="1400" dirty="0">
                <a:solidFill>
                  <a:srgbClr val="000000"/>
                </a:solidFill>
                <a:latin typeface="Times New Roman" pitchFamily="18" charset="0"/>
              </a:rPr>
              <a:t>Maximum energy of the </a:t>
            </a:r>
          </a:p>
          <a:p>
            <a:pPr eaLnBrk="1" hangingPunct="1">
              <a:spcBef>
                <a:spcPct val="0"/>
              </a:spcBef>
              <a:buClrTx/>
              <a:buFontTx/>
              <a:buNone/>
            </a:pPr>
            <a:r>
              <a:rPr lang="en-US" altLang="de-DE" sz="1400" dirty="0">
                <a:solidFill>
                  <a:srgbClr val="000000"/>
                </a:solidFill>
                <a:latin typeface="Times New Roman" pitchFamily="18" charset="0"/>
              </a:rPr>
              <a:t>scattered electron:</a:t>
            </a:r>
          </a:p>
          <a:p>
            <a:pPr eaLnBrk="1" hangingPunct="1">
              <a:spcBef>
                <a:spcPct val="0"/>
              </a:spcBef>
              <a:buClrTx/>
              <a:buFontTx/>
              <a:buNone/>
            </a:pPr>
            <a:endParaRPr lang="en-US" altLang="de-DE" sz="1600" dirty="0">
              <a:solidFill>
                <a:srgbClr val="000000"/>
              </a:solidFill>
              <a:latin typeface="Times New Roman" pitchFamily="18" charset="0"/>
            </a:endParaRPr>
          </a:p>
          <a:p>
            <a:pPr eaLnBrk="1" hangingPunct="1">
              <a:spcBef>
                <a:spcPct val="0"/>
              </a:spcBef>
              <a:buClrTx/>
              <a:buFontTx/>
              <a:buNone/>
            </a:pPr>
            <a:endParaRPr lang="en-US" altLang="de-DE" sz="1600" dirty="0">
              <a:solidFill>
                <a:srgbClr val="000000"/>
              </a:solidFill>
              <a:latin typeface="Times New Roman" pitchFamily="18" charset="0"/>
            </a:endParaRPr>
          </a:p>
          <a:p>
            <a:pPr eaLnBrk="1" hangingPunct="1">
              <a:spcBef>
                <a:spcPct val="0"/>
              </a:spcBef>
              <a:buClrTx/>
              <a:buFontTx/>
              <a:buNone/>
            </a:pPr>
            <a:endParaRPr lang="en-US" altLang="de-DE" sz="1600" dirty="0">
              <a:solidFill>
                <a:srgbClr val="000000"/>
              </a:solidFill>
              <a:latin typeface="Times New Roman" pitchFamily="18" charset="0"/>
            </a:endParaRPr>
          </a:p>
          <a:p>
            <a:pPr eaLnBrk="1" hangingPunct="1">
              <a:spcBef>
                <a:spcPct val="0"/>
              </a:spcBef>
              <a:buClrTx/>
              <a:buFontTx/>
              <a:buNone/>
            </a:pPr>
            <a:endParaRPr lang="en-US" altLang="de-DE" sz="1600" dirty="0">
              <a:solidFill>
                <a:srgbClr val="000000"/>
              </a:solidFill>
              <a:latin typeface="Times New Roman" pitchFamily="18" charset="0"/>
            </a:endParaRPr>
          </a:p>
          <a:p>
            <a:pPr eaLnBrk="1" hangingPunct="1">
              <a:spcBef>
                <a:spcPct val="0"/>
              </a:spcBef>
              <a:buClrTx/>
              <a:buFontTx/>
              <a:buNone/>
            </a:pPr>
            <a:endParaRPr lang="en-US" altLang="de-DE" sz="1600" dirty="0">
              <a:solidFill>
                <a:srgbClr val="000000"/>
              </a:solidFill>
              <a:latin typeface="Times New Roman" pitchFamily="18" charset="0"/>
            </a:endParaRPr>
          </a:p>
          <a:p>
            <a:pPr eaLnBrk="1" hangingPunct="1">
              <a:spcBef>
                <a:spcPct val="0"/>
              </a:spcBef>
              <a:buClrTx/>
              <a:buFontTx/>
              <a:buNone/>
            </a:pPr>
            <a:r>
              <a:rPr lang="en-US" altLang="de-DE" sz="1400" dirty="0">
                <a:solidFill>
                  <a:srgbClr val="000000"/>
                </a:solidFill>
                <a:latin typeface="Times New Roman" pitchFamily="18" charset="0"/>
              </a:rPr>
              <a:t>Energy of the scattered</a:t>
            </a:r>
          </a:p>
          <a:p>
            <a:pPr eaLnBrk="1" hangingPunct="1">
              <a:spcBef>
                <a:spcPct val="0"/>
              </a:spcBef>
              <a:buClrTx/>
              <a:buFontTx/>
              <a:buNone/>
            </a:pPr>
            <a:r>
              <a:rPr lang="en-US" altLang="de-DE" sz="1400" dirty="0">
                <a:solidFill>
                  <a:srgbClr val="000000"/>
                </a:solidFill>
                <a:latin typeface="Times New Roman" pitchFamily="18" charset="0"/>
                <a:cs typeface="Times New Roman" pitchFamily="18" charset="0"/>
              </a:rPr>
              <a:t>γ</a:t>
            </a:r>
            <a:r>
              <a:rPr lang="en-US" altLang="de-DE" sz="1400" dirty="0">
                <a:solidFill>
                  <a:srgbClr val="000000"/>
                </a:solidFill>
                <a:latin typeface="Times New Roman" pitchFamily="18" charset="0"/>
              </a:rPr>
              <a:t>-photon:</a:t>
            </a:r>
          </a:p>
          <a:p>
            <a:pPr eaLnBrk="1" hangingPunct="1">
              <a:spcBef>
                <a:spcPct val="0"/>
              </a:spcBef>
              <a:buClrTx/>
              <a:buFontTx/>
              <a:buNone/>
            </a:pPr>
            <a:endParaRPr lang="en-US" altLang="de-DE" sz="1600" dirty="0">
              <a:solidFill>
                <a:srgbClr val="000000"/>
              </a:solidFill>
              <a:latin typeface="Times New Roman" pitchFamily="18" charset="0"/>
            </a:endParaRPr>
          </a:p>
          <a:p>
            <a:pPr eaLnBrk="1" hangingPunct="1">
              <a:spcBef>
                <a:spcPct val="0"/>
              </a:spcBef>
              <a:buClrTx/>
              <a:buFontTx/>
              <a:buNone/>
            </a:pPr>
            <a:endParaRPr lang="en-US" altLang="de-DE" sz="1600" dirty="0">
              <a:solidFill>
                <a:srgbClr val="000000"/>
              </a:solidFill>
              <a:latin typeface="Times New Roman" pitchFamily="18" charset="0"/>
            </a:endParaRPr>
          </a:p>
          <a:p>
            <a:pPr eaLnBrk="1" hangingPunct="1">
              <a:spcBef>
                <a:spcPct val="0"/>
              </a:spcBef>
              <a:buClrTx/>
              <a:buFontTx/>
              <a:buNone/>
            </a:pPr>
            <a:endParaRPr lang="en-US" altLang="de-DE" sz="1600" dirty="0">
              <a:solidFill>
                <a:srgbClr val="000000"/>
              </a:solidFill>
              <a:latin typeface="Times New Roman" pitchFamily="18" charset="0"/>
            </a:endParaRPr>
          </a:p>
          <a:p>
            <a:pPr eaLnBrk="1" hangingPunct="1">
              <a:spcBef>
                <a:spcPct val="0"/>
              </a:spcBef>
              <a:buClrTx/>
              <a:buFontTx/>
              <a:buNone/>
            </a:pPr>
            <a:endParaRPr lang="en-US" altLang="de-DE" sz="1600" dirty="0">
              <a:solidFill>
                <a:srgbClr val="000000"/>
              </a:solidFill>
              <a:latin typeface="Times New Roman" pitchFamily="18" charset="0"/>
            </a:endParaRPr>
          </a:p>
          <a:p>
            <a:pPr eaLnBrk="1" hangingPunct="1">
              <a:spcBef>
                <a:spcPct val="0"/>
              </a:spcBef>
              <a:buClrTx/>
              <a:buFontTx/>
              <a:buNone/>
            </a:pPr>
            <a:endParaRPr lang="en-US" altLang="de-DE" sz="1600" dirty="0">
              <a:solidFill>
                <a:srgbClr val="000000"/>
              </a:solidFill>
              <a:latin typeface="Times New Roman" pitchFamily="18" charset="0"/>
            </a:endParaRPr>
          </a:p>
          <a:p>
            <a:pPr eaLnBrk="1" hangingPunct="1">
              <a:spcBef>
                <a:spcPct val="0"/>
              </a:spcBef>
              <a:buClrTx/>
              <a:buFontTx/>
              <a:buNone/>
            </a:pPr>
            <a:endParaRPr lang="en-US" altLang="de-DE" sz="1600" dirty="0">
              <a:solidFill>
                <a:srgbClr val="000000"/>
              </a:solidFill>
              <a:latin typeface="Times New Roman" pitchFamily="18" charset="0"/>
            </a:endParaRPr>
          </a:p>
          <a:p>
            <a:pPr eaLnBrk="1" hangingPunct="1">
              <a:spcBef>
                <a:spcPct val="0"/>
              </a:spcBef>
              <a:buClrTx/>
              <a:buFontTx/>
              <a:buNone/>
            </a:pPr>
            <a:r>
              <a:rPr lang="en-US" altLang="de-DE" sz="1400" dirty="0">
                <a:solidFill>
                  <a:srgbClr val="000000"/>
                </a:solidFill>
                <a:latin typeface="Times New Roman" pitchFamily="18" charset="0"/>
              </a:rPr>
              <a:t>Special case for </a:t>
            </a:r>
            <a:r>
              <a:rPr lang="en-US" altLang="de-DE" sz="1400" dirty="0" smtClean="0">
                <a:solidFill>
                  <a:srgbClr val="000000"/>
                </a:solidFill>
                <a:latin typeface="Times New Roman" pitchFamily="18" charset="0"/>
              </a:rPr>
              <a:t>E &gt;&gt; m</a:t>
            </a:r>
            <a:r>
              <a:rPr lang="en-US" altLang="de-DE" sz="1400" baseline="-25000" dirty="0" smtClean="0">
                <a:solidFill>
                  <a:srgbClr val="000000"/>
                </a:solidFill>
                <a:latin typeface="Times New Roman" pitchFamily="18" charset="0"/>
              </a:rPr>
              <a:t>e</a:t>
            </a:r>
            <a:r>
              <a:rPr lang="en-US" altLang="de-DE" sz="1400" dirty="0" smtClean="0">
                <a:solidFill>
                  <a:srgbClr val="000000"/>
                </a:solidFill>
                <a:latin typeface="Times New Roman" pitchFamily="18" charset="0"/>
              </a:rPr>
              <a:t>c</a:t>
            </a:r>
            <a:r>
              <a:rPr lang="en-US" altLang="de-DE" sz="1400" baseline="30000" dirty="0" smtClean="0">
                <a:solidFill>
                  <a:srgbClr val="000000"/>
                </a:solidFill>
                <a:latin typeface="Times New Roman" pitchFamily="18" charset="0"/>
              </a:rPr>
              <a:t>2</a:t>
            </a:r>
            <a:r>
              <a:rPr lang="en-US" altLang="de-DE" sz="1400" dirty="0">
                <a:solidFill>
                  <a:srgbClr val="000000"/>
                </a:solidFill>
                <a:latin typeface="Times New Roman" pitchFamily="18" charset="0"/>
              </a:rPr>
              <a:t>:</a:t>
            </a:r>
          </a:p>
          <a:p>
            <a:pPr eaLnBrk="1" hangingPunct="1">
              <a:spcBef>
                <a:spcPct val="0"/>
              </a:spcBef>
              <a:buClrTx/>
              <a:buFontTx/>
              <a:buNone/>
            </a:pPr>
            <a:r>
              <a:rPr lang="en-US" altLang="de-DE" sz="1400" dirty="0">
                <a:solidFill>
                  <a:srgbClr val="000000"/>
                </a:solidFill>
                <a:latin typeface="Times New Roman" pitchFamily="18" charset="0"/>
                <a:cs typeface="Times New Roman" pitchFamily="18" charset="0"/>
              </a:rPr>
              <a:t>γ-ray energy after 180</a:t>
            </a:r>
            <a:r>
              <a:rPr lang="en-US" altLang="de-DE" sz="1400" baseline="30000" dirty="0">
                <a:solidFill>
                  <a:srgbClr val="000000"/>
                </a:solidFill>
                <a:latin typeface="Times New Roman" pitchFamily="18" charset="0"/>
                <a:cs typeface="Times New Roman" pitchFamily="18" charset="0"/>
              </a:rPr>
              <a:t>0</a:t>
            </a:r>
            <a:r>
              <a:rPr lang="en-US" altLang="de-DE" sz="1400" dirty="0">
                <a:solidFill>
                  <a:srgbClr val="000000"/>
                </a:solidFill>
                <a:latin typeface="Times New Roman" pitchFamily="18" charset="0"/>
                <a:cs typeface="Times New Roman" pitchFamily="18" charset="0"/>
              </a:rPr>
              <a:t> scatter</a:t>
            </a:r>
          </a:p>
          <a:p>
            <a:pPr eaLnBrk="1" hangingPunct="1">
              <a:spcBef>
                <a:spcPct val="0"/>
              </a:spcBef>
              <a:buClrTx/>
              <a:buFontTx/>
              <a:buNone/>
            </a:pPr>
            <a:r>
              <a:rPr lang="en-US" altLang="de-DE" sz="1400" dirty="0">
                <a:solidFill>
                  <a:srgbClr val="000000"/>
                </a:solidFill>
                <a:latin typeface="Times New Roman" pitchFamily="18" charset="0"/>
                <a:cs typeface="Times New Roman" pitchFamily="18" charset="0"/>
              </a:rPr>
              <a:t> is approximately</a:t>
            </a:r>
            <a:endParaRPr lang="en-US" altLang="de-DE" sz="1400" dirty="0">
              <a:solidFill>
                <a:srgbClr val="000000"/>
              </a:solidFill>
              <a:latin typeface="Times New Roman" pitchFamily="18" charset="0"/>
            </a:endParaRPr>
          </a:p>
          <a:p>
            <a:pPr eaLnBrk="1" hangingPunct="1">
              <a:spcBef>
                <a:spcPct val="0"/>
              </a:spcBef>
              <a:buClrTx/>
              <a:buFontTx/>
              <a:buNone/>
            </a:pPr>
            <a:endParaRPr lang="en-US" altLang="de-DE" sz="1600" dirty="0">
              <a:solidFill>
                <a:srgbClr val="000000"/>
              </a:solidFill>
              <a:latin typeface="Times New Roman" pitchFamily="18" charset="0"/>
            </a:endParaRPr>
          </a:p>
        </p:txBody>
      </p:sp>
      <p:graphicFrame>
        <p:nvGraphicFramePr>
          <p:cNvPr id="8200" name="Object 22"/>
          <p:cNvGraphicFramePr>
            <a:graphicFrameLocks noChangeAspect="1"/>
          </p:cNvGraphicFramePr>
          <p:nvPr/>
        </p:nvGraphicFramePr>
        <p:xfrm>
          <a:off x="3187700" y="1593850"/>
          <a:ext cx="2165350" cy="588963"/>
        </p:xfrm>
        <a:graphic>
          <a:graphicData uri="http://schemas.openxmlformats.org/presentationml/2006/ole">
            <mc:AlternateContent xmlns:mc="http://schemas.openxmlformats.org/markup-compatibility/2006">
              <mc:Choice xmlns:v="urn:schemas-microsoft-com:vml" Requires="v">
                <p:oleObj spid="_x0000_s3130" name="Equation" r:id="rId7" imgW="1727200" imgH="469900" progId="Equation.3">
                  <p:embed/>
                </p:oleObj>
              </mc:Choice>
              <mc:Fallback>
                <p:oleObj name="Equation" r:id="rId7" imgW="1727200" imgH="4699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7700" y="1593850"/>
                        <a:ext cx="2165350" cy="588963"/>
                      </a:xfrm>
                      <a:prstGeom prst="rect">
                        <a:avLst/>
                      </a:prstGeom>
                      <a:solidFill>
                        <a:srgbClr val="FFFF99"/>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01" name="Text Box 23"/>
          <p:cNvSpPr txBox="1">
            <a:spLocks noChangeArrowheads="1"/>
          </p:cNvSpPr>
          <p:nvPr/>
        </p:nvSpPr>
        <p:spPr bwMode="auto">
          <a:xfrm>
            <a:off x="5811838" y="4959350"/>
            <a:ext cx="308133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r>
              <a:rPr lang="en-US" altLang="de-DE" sz="1000">
                <a:solidFill>
                  <a:srgbClr val="0000CC"/>
                </a:solidFill>
                <a:latin typeface="Times New Roman" pitchFamily="18" charset="0"/>
              </a:rPr>
              <a:t>Gap between the incoming </a:t>
            </a:r>
            <a:r>
              <a:rPr lang="el-GR" altLang="de-DE" sz="1000">
                <a:solidFill>
                  <a:srgbClr val="0000CC"/>
                </a:solidFill>
                <a:latin typeface="Times New Roman" pitchFamily="18" charset="0"/>
                <a:cs typeface="Times New Roman" pitchFamily="18" charset="0"/>
              </a:rPr>
              <a:t>γ</a:t>
            </a:r>
            <a:r>
              <a:rPr lang="de-DE" altLang="de-DE" sz="1000">
                <a:solidFill>
                  <a:srgbClr val="0000CC"/>
                </a:solidFill>
                <a:latin typeface="Times New Roman" pitchFamily="18" charset="0"/>
                <a:cs typeface="Times New Roman" pitchFamily="18" charset="0"/>
              </a:rPr>
              <a:t>-ray and the maximum electron energy.</a:t>
            </a:r>
            <a:endParaRPr lang="en-US" altLang="de-DE" sz="1000">
              <a:solidFill>
                <a:srgbClr val="0000CC"/>
              </a:solidFill>
              <a:latin typeface="Times New Roman" pitchFamily="18" charset="0"/>
              <a:cs typeface="Times New Roman" pitchFamily="18" charset="0"/>
            </a:endParaRPr>
          </a:p>
        </p:txBody>
      </p:sp>
      <p:graphicFrame>
        <p:nvGraphicFramePr>
          <p:cNvPr id="8202" name="Object 24"/>
          <p:cNvGraphicFramePr>
            <a:graphicFrameLocks noChangeAspect="1"/>
          </p:cNvGraphicFramePr>
          <p:nvPr/>
        </p:nvGraphicFramePr>
        <p:xfrm>
          <a:off x="3203575" y="4022725"/>
          <a:ext cx="1462088" cy="522288"/>
        </p:xfrm>
        <a:graphic>
          <a:graphicData uri="http://schemas.openxmlformats.org/presentationml/2006/ole">
            <mc:AlternateContent xmlns:mc="http://schemas.openxmlformats.org/markup-compatibility/2006">
              <mc:Choice xmlns:v="urn:schemas-microsoft-com:vml" Requires="v">
                <p:oleObj spid="_x0000_s3131" name="Equation" r:id="rId9" imgW="1459866" imgH="520474" progId="Equation.3">
                  <p:embed/>
                </p:oleObj>
              </mc:Choice>
              <mc:Fallback>
                <p:oleObj name="Equation" r:id="rId9" imgW="1459866" imgH="520474"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3575" y="4022725"/>
                        <a:ext cx="1462088" cy="5222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03" name="Object 25"/>
          <p:cNvGraphicFramePr>
            <a:graphicFrameLocks noChangeAspect="1"/>
          </p:cNvGraphicFramePr>
          <p:nvPr/>
        </p:nvGraphicFramePr>
        <p:xfrm>
          <a:off x="5951538" y="5392738"/>
          <a:ext cx="2292350" cy="484187"/>
        </p:xfrm>
        <a:graphic>
          <a:graphicData uri="http://schemas.openxmlformats.org/presentationml/2006/ole">
            <mc:AlternateContent xmlns:mc="http://schemas.openxmlformats.org/markup-compatibility/2006">
              <mc:Choice xmlns:v="urn:schemas-microsoft-com:vml" Requires="v">
                <p:oleObj spid="_x0000_s3132" name="Equation" r:id="rId11" imgW="2286000" imgH="482600" progId="Equation.3">
                  <p:embed/>
                </p:oleObj>
              </mc:Choice>
              <mc:Fallback>
                <p:oleObj name="Equation" r:id="rId11" imgW="2286000" imgH="482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51538" y="5392738"/>
                        <a:ext cx="2292350" cy="4841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04" name="Objekt 1"/>
          <p:cNvGraphicFramePr>
            <a:graphicFrameLocks noChangeAspect="1"/>
          </p:cNvGraphicFramePr>
          <p:nvPr/>
        </p:nvGraphicFramePr>
        <p:xfrm>
          <a:off x="3203575" y="5424488"/>
          <a:ext cx="1717675" cy="525462"/>
        </p:xfrm>
        <a:graphic>
          <a:graphicData uri="http://schemas.openxmlformats.org/presentationml/2006/ole">
            <mc:AlternateContent xmlns:mc="http://schemas.openxmlformats.org/markup-compatibility/2006">
              <mc:Choice xmlns:v="urn:schemas-microsoft-com:vml" Requires="v">
                <p:oleObj spid="_x0000_s3133" name="Equation" r:id="rId13" imgW="1371600" imgH="419100" progId="Equation.3">
                  <p:embed/>
                </p:oleObj>
              </mc:Choice>
              <mc:Fallback>
                <p:oleObj name="Equation" r:id="rId13" imgW="1371600" imgH="4191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03575" y="5424488"/>
                        <a:ext cx="1717675" cy="525462"/>
                      </a:xfrm>
                      <a:prstGeom prst="rect">
                        <a:avLst/>
                      </a:prstGeom>
                      <a:solidFill>
                        <a:srgbClr val="FFFF99"/>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8408770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de-DE" smtClean="0">
                <a:latin typeface="Times New Roman" pitchFamily="18" charset="0"/>
                <a:cs typeface="Times New Roman" pitchFamily="18" charset="0"/>
              </a:rPr>
              <a:t>Interaction of gamma rays with matter</a:t>
            </a:r>
            <a:endParaRPr lang="el-GR" altLang="de-DE" smtClean="0">
              <a:latin typeface="Times New Roman" pitchFamily="18" charset="0"/>
              <a:cs typeface="Times New Roman" pitchFamily="18" charset="0"/>
            </a:endParaRPr>
          </a:p>
        </p:txBody>
      </p:sp>
      <p:sp>
        <p:nvSpPr>
          <p:cNvPr id="11267" name="Text Box 30"/>
          <p:cNvSpPr txBox="1">
            <a:spLocks noChangeArrowheads="1"/>
          </p:cNvSpPr>
          <p:nvPr/>
        </p:nvSpPr>
        <p:spPr bwMode="auto">
          <a:xfrm>
            <a:off x="395288" y="3886200"/>
            <a:ext cx="3168650" cy="184626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
                <a:srgbClr val="0000CC"/>
              </a:buClr>
              <a:buFont typeface="Wingdings" pitchFamily="2" charset="2"/>
              <a:buNone/>
            </a:pPr>
            <a:r>
              <a:rPr lang="en-US" altLang="de-DE" sz="1600" b="1">
                <a:solidFill>
                  <a:srgbClr val="000000"/>
                </a:solidFill>
                <a:latin typeface="Times New Roman" pitchFamily="18" charset="0"/>
              </a:rPr>
              <a:t>Pair production:</a:t>
            </a:r>
          </a:p>
          <a:p>
            <a:pPr eaLnBrk="1" hangingPunct="1">
              <a:spcBef>
                <a:spcPct val="0"/>
              </a:spcBef>
              <a:buClr>
                <a:srgbClr val="0000CC"/>
              </a:buClr>
              <a:buFont typeface="Wingdings" pitchFamily="2" charset="2"/>
              <a:buNone/>
            </a:pPr>
            <a:r>
              <a:rPr lang="de-DE" altLang="de-DE" sz="1400">
                <a:solidFill>
                  <a:srgbClr val="000000"/>
                </a:solidFill>
                <a:latin typeface="Times New Roman" pitchFamily="18" charset="0"/>
              </a:rPr>
              <a:t>If </a:t>
            </a:r>
            <a:r>
              <a:rPr lang="el-GR" altLang="de-DE" sz="1400">
                <a:solidFill>
                  <a:srgbClr val="000000"/>
                </a:solidFill>
                <a:latin typeface="Times New Roman" pitchFamily="18" charset="0"/>
                <a:cs typeface="Times New Roman" pitchFamily="18" charset="0"/>
              </a:rPr>
              <a:t>γ</a:t>
            </a:r>
            <a:r>
              <a:rPr lang="de-DE" altLang="de-DE" sz="1400">
                <a:solidFill>
                  <a:srgbClr val="000000"/>
                </a:solidFill>
                <a:latin typeface="Times New Roman" pitchFamily="18" charset="0"/>
                <a:cs typeface="Times New Roman" pitchFamily="18" charset="0"/>
              </a:rPr>
              <a:t>-ray energy is &gt;&gt; 2m</a:t>
            </a:r>
            <a:r>
              <a:rPr lang="de-DE" altLang="de-DE" sz="1400" baseline="-25000">
                <a:solidFill>
                  <a:srgbClr val="000000"/>
                </a:solidFill>
                <a:latin typeface="Times New Roman" pitchFamily="18" charset="0"/>
                <a:cs typeface="Times New Roman" pitchFamily="18" charset="0"/>
              </a:rPr>
              <a:t>0</a:t>
            </a:r>
            <a:r>
              <a:rPr lang="de-DE" altLang="de-DE" sz="1400">
                <a:solidFill>
                  <a:srgbClr val="000000"/>
                </a:solidFill>
                <a:latin typeface="Times New Roman" pitchFamily="18" charset="0"/>
                <a:cs typeface="Times New Roman" pitchFamily="18" charset="0"/>
              </a:rPr>
              <a:t>c</a:t>
            </a:r>
            <a:r>
              <a:rPr lang="de-DE" altLang="de-DE" sz="1400" baseline="30000">
                <a:solidFill>
                  <a:srgbClr val="000000"/>
                </a:solidFill>
                <a:latin typeface="Times New Roman" pitchFamily="18" charset="0"/>
                <a:cs typeface="Times New Roman" pitchFamily="18" charset="0"/>
              </a:rPr>
              <a:t>2 </a:t>
            </a:r>
            <a:r>
              <a:rPr lang="de-DE" altLang="de-DE" sz="1400">
                <a:solidFill>
                  <a:srgbClr val="000000"/>
                </a:solidFill>
                <a:latin typeface="Times New Roman" pitchFamily="18" charset="0"/>
              </a:rPr>
              <a:t>(electron rest mass 511 keV), a positron-electron pair can be formed in the strong Coulomb field of a nucleus. This pair carries the   </a:t>
            </a:r>
            <a:r>
              <a:rPr lang="el-GR" altLang="de-DE" sz="1400">
                <a:solidFill>
                  <a:srgbClr val="000000"/>
                </a:solidFill>
                <a:latin typeface="Times New Roman" pitchFamily="18" charset="0"/>
                <a:cs typeface="Times New Roman" pitchFamily="18" charset="0"/>
              </a:rPr>
              <a:t>γ</a:t>
            </a:r>
            <a:r>
              <a:rPr lang="de-DE" altLang="de-DE" sz="1400">
                <a:solidFill>
                  <a:srgbClr val="000000"/>
                </a:solidFill>
                <a:latin typeface="Times New Roman" pitchFamily="18" charset="0"/>
                <a:cs typeface="Times New Roman" pitchFamily="18" charset="0"/>
              </a:rPr>
              <a:t>-ray energy minus 2m</a:t>
            </a:r>
            <a:r>
              <a:rPr lang="de-DE" altLang="de-DE" sz="1400" baseline="-25000">
                <a:solidFill>
                  <a:srgbClr val="000000"/>
                </a:solidFill>
                <a:latin typeface="Times New Roman" pitchFamily="18" charset="0"/>
                <a:cs typeface="Times New Roman" pitchFamily="18" charset="0"/>
              </a:rPr>
              <a:t>0</a:t>
            </a:r>
            <a:r>
              <a:rPr lang="de-DE" altLang="de-DE" sz="1400">
                <a:solidFill>
                  <a:srgbClr val="000000"/>
                </a:solidFill>
                <a:latin typeface="Times New Roman" pitchFamily="18" charset="0"/>
                <a:cs typeface="Times New Roman" pitchFamily="18" charset="0"/>
              </a:rPr>
              <a:t>c</a:t>
            </a:r>
            <a:r>
              <a:rPr lang="de-DE" altLang="de-DE" sz="1400" baseline="30000">
                <a:solidFill>
                  <a:srgbClr val="000000"/>
                </a:solidFill>
                <a:latin typeface="Times New Roman" pitchFamily="18" charset="0"/>
                <a:cs typeface="Times New Roman" pitchFamily="18" charset="0"/>
              </a:rPr>
              <a:t>2</a:t>
            </a:r>
            <a:r>
              <a:rPr lang="de-DE" altLang="de-DE" sz="1400">
                <a:solidFill>
                  <a:srgbClr val="000000"/>
                </a:solidFill>
                <a:latin typeface="Times New Roman" pitchFamily="18" charset="0"/>
                <a:cs typeface="Times New Roman" pitchFamily="18" charset="0"/>
              </a:rPr>
              <a:t>.</a:t>
            </a:r>
          </a:p>
          <a:p>
            <a:pPr eaLnBrk="1" hangingPunct="1">
              <a:spcBef>
                <a:spcPct val="0"/>
              </a:spcBef>
              <a:buClr>
                <a:srgbClr val="0000CC"/>
              </a:buClr>
              <a:buFont typeface="Wingdings" pitchFamily="2" charset="2"/>
              <a:buNone/>
            </a:pPr>
            <a:endParaRPr lang="de-DE" altLang="de-DE" sz="1400">
              <a:solidFill>
                <a:srgbClr val="000000"/>
              </a:solidFill>
              <a:latin typeface="Times New Roman" pitchFamily="18" charset="0"/>
              <a:cs typeface="Times New Roman" pitchFamily="18" charset="0"/>
            </a:endParaRPr>
          </a:p>
          <a:p>
            <a:pPr eaLnBrk="1" hangingPunct="1">
              <a:spcBef>
                <a:spcPct val="0"/>
              </a:spcBef>
              <a:buClr>
                <a:srgbClr val="0000CC"/>
              </a:buClr>
              <a:buFont typeface="Wingdings" pitchFamily="2" charset="2"/>
              <a:buNone/>
            </a:pPr>
            <a:r>
              <a:rPr lang="de-DE" altLang="de-DE" sz="1400">
                <a:solidFill>
                  <a:srgbClr val="000000"/>
                </a:solidFill>
                <a:latin typeface="Times New Roman" pitchFamily="18" charset="0"/>
                <a:cs typeface="Times New Roman" pitchFamily="18" charset="0"/>
              </a:rPr>
              <a:t>Pair production for E</a:t>
            </a:r>
            <a:r>
              <a:rPr lang="el-GR" altLang="de-DE" sz="1400" baseline="-25000">
                <a:solidFill>
                  <a:srgbClr val="000000"/>
                </a:solidFill>
                <a:latin typeface="Times New Roman" pitchFamily="18" charset="0"/>
                <a:cs typeface="Times New Roman" pitchFamily="18" charset="0"/>
              </a:rPr>
              <a:t>γ</a:t>
            </a:r>
            <a:r>
              <a:rPr lang="de-DE" altLang="de-DE" sz="1400">
                <a:solidFill>
                  <a:srgbClr val="000000"/>
                </a:solidFill>
                <a:latin typeface="Times New Roman" pitchFamily="18" charset="0"/>
                <a:cs typeface="Times New Roman" pitchFamily="18" charset="0"/>
              </a:rPr>
              <a:t>&gt;2m</a:t>
            </a:r>
            <a:r>
              <a:rPr lang="de-DE" altLang="de-DE" sz="1400" baseline="-25000">
                <a:solidFill>
                  <a:srgbClr val="000000"/>
                </a:solidFill>
                <a:latin typeface="Times New Roman" pitchFamily="18" charset="0"/>
                <a:cs typeface="Times New Roman" pitchFamily="18" charset="0"/>
              </a:rPr>
              <a:t>e</a:t>
            </a:r>
            <a:r>
              <a:rPr lang="de-DE" altLang="de-DE" sz="1400">
                <a:solidFill>
                  <a:srgbClr val="000000"/>
                </a:solidFill>
                <a:latin typeface="Times New Roman" pitchFamily="18" charset="0"/>
                <a:cs typeface="Times New Roman" pitchFamily="18" charset="0"/>
              </a:rPr>
              <a:t>c</a:t>
            </a:r>
            <a:r>
              <a:rPr lang="de-DE" altLang="de-DE" sz="1400" baseline="30000">
                <a:solidFill>
                  <a:srgbClr val="000000"/>
                </a:solidFill>
                <a:latin typeface="Times New Roman" pitchFamily="18" charset="0"/>
                <a:cs typeface="Times New Roman" pitchFamily="18" charset="0"/>
              </a:rPr>
              <a:t>2</a:t>
            </a:r>
            <a:r>
              <a:rPr lang="de-DE" altLang="de-DE" sz="1400">
                <a:solidFill>
                  <a:srgbClr val="000000"/>
                </a:solidFill>
                <a:latin typeface="Times New Roman" pitchFamily="18" charset="0"/>
                <a:cs typeface="Times New Roman" pitchFamily="18" charset="0"/>
              </a:rPr>
              <a:t>=1.022MeV</a:t>
            </a:r>
            <a:endParaRPr lang="el-GR" altLang="de-DE" sz="1400">
              <a:solidFill>
                <a:srgbClr val="000000"/>
              </a:solidFill>
              <a:latin typeface="Times New Roman" pitchFamily="18" charset="0"/>
              <a:cs typeface="Times New Roman" pitchFamily="18" charset="0"/>
            </a:endParaRPr>
          </a:p>
        </p:txBody>
      </p:sp>
      <p:pic>
        <p:nvPicPr>
          <p:cNvPr id="11268" name="Picture 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513" y="1123950"/>
            <a:ext cx="2155825" cy="185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052513"/>
            <a:ext cx="3622675" cy="495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33"/>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4017963"/>
            <a:ext cx="2324100" cy="1282700"/>
          </a:xfrm>
          <a:prstGeom prst="rect">
            <a:avLst/>
          </a:prstGeom>
          <a:noFill/>
          <a:ln w="9525" algn="ctr">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1" name="Text Box 34"/>
          <p:cNvSpPr txBox="1">
            <a:spLocks noChangeArrowheads="1"/>
          </p:cNvSpPr>
          <p:nvPr/>
        </p:nvSpPr>
        <p:spPr bwMode="auto">
          <a:xfrm>
            <a:off x="6799263" y="4494213"/>
            <a:ext cx="979487" cy="246062"/>
          </a:xfrm>
          <a:prstGeom prst="rect">
            <a:avLst/>
          </a:prstGeom>
          <a:solidFill>
            <a:srgbClr val="FFFFFF"/>
          </a:solidFill>
          <a:ln>
            <a:noFill/>
          </a:ln>
          <a:effectLst/>
          <a:extLst>
            <a:ext uri="{91240B29-F687-4F45-9708-019B960494DF}">
              <a14:hiddenLine xmlns:a14="http://schemas.microsoft.com/office/drawing/2010/main" w="9525" algn="ctr">
                <a:solidFill>
                  <a:srgbClr val="00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r>
              <a:rPr lang="el-GR" altLang="de-DE" sz="1000" b="1">
                <a:solidFill>
                  <a:srgbClr val="0000FF"/>
                </a:solidFill>
                <a:latin typeface="Times New Roman" pitchFamily="18" charset="0"/>
                <a:cs typeface="Times New Roman" pitchFamily="18" charset="0"/>
              </a:rPr>
              <a:t>γ</a:t>
            </a:r>
            <a:r>
              <a:rPr lang="de-DE" altLang="de-DE" sz="1000" b="1">
                <a:solidFill>
                  <a:srgbClr val="0000FF"/>
                </a:solidFill>
                <a:latin typeface="Times New Roman" pitchFamily="18" charset="0"/>
                <a:cs typeface="Times New Roman" pitchFamily="18" charset="0"/>
              </a:rPr>
              <a:t>-ray &gt; 1 MeV</a:t>
            </a:r>
            <a:endParaRPr lang="el-GR" altLang="de-DE" sz="1000" b="1">
              <a:solidFill>
                <a:srgbClr val="0000FF"/>
              </a:solidFill>
              <a:latin typeface="Times New Roman" pitchFamily="18" charset="0"/>
              <a:cs typeface="Times New Roman" pitchFamily="18" charset="0"/>
            </a:endParaRPr>
          </a:p>
        </p:txBody>
      </p:sp>
      <p:grpSp>
        <p:nvGrpSpPr>
          <p:cNvPr id="11272" name="Group 35"/>
          <p:cNvGrpSpPr>
            <a:grpSpLocks/>
          </p:cNvGrpSpPr>
          <p:nvPr/>
        </p:nvGrpSpPr>
        <p:grpSpPr bwMode="auto">
          <a:xfrm>
            <a:off x="8027988" y="5084763"/>
            <a:ext cx="1090612" cy="420687"/>
            <a:chOff x="5083" y="2840"/>
            <a:chExt cx="687" cy="265"/>
          </a:xfrm>
        </p:grpSpPr>
        <p:grpSp>
          <p:nvGrpSpPr>
            <p:cNvPr id="11281" name="Group 36"/>
            <p:cNvGrpSpPr>
              <a:grpSpLocks/>
            </p:cNvGrpSpPr>
            <p:nvPr/>
          </p:nvGrpSpPr>
          <p:grpSpPr bwMode="auto">
            <a:xfrm>
              <a:off x="5148" y="2840"/>
              <a:ext cx="98" cy="98"/>
              <a:chOff x="5148" y="2840"/>
              <a:chExt cx="98" cy="98"/>
            </a:xfrm>
          </p:grpSpPr>
          <p:sp>
            <p:nvSpPr>
              <p:cNvPr id="11283" name="Oval 37"/>
              <p:cNvSpPr>
                <a:spLocks noChangeArrowheads="1"/>
              </p:cNvSpPr>
              <p:nvPr/>
            </p:nvSpPr>
            <p:spPr bwMode="auto">
              <a:xfrm>
                <a:off x="5148" y="2840"/>
                <a:ext cx="98" cy="98"/>
              </a:xfrm>
              <a:prstGeom prst="ellipse">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endParaRPr lang="de-DE" altLang="de-DE" sz="1800">
                  <a:solidFill>
                    <a:schemeClr val="tx1"/>
                  </a:solidFill>
                </a:endParaRPr>
              </a:p>
            </p:txBody>
          </p:sp>
          <p:sp>
            <p:nvSpPr>
              <p:cNvPr id="11284" name="Oval 38"/>
              <p:cNvSpPr>
                <a:spLocks noChangeArrowheads="1"/>
              </p:cNvSpPr>
              <p:nvPr/>
            </p:nvSpPr>
            <p:spPr bwMode="auto">
              <a:xfrm>
                <a:off x="5176" y="2867"/>
                <a:ext cx="40" cy="40"/>
              </a:xfrm>
              <a:prstGeom prst="ellipse">
                <a:avLst/>
              </a:prstGeom>
              <a:solidFill>
                <a:srgbClr val="FF0000"/>
              </a:solidFill>
              <a:ln w="285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endParaRPr lang="de-DE" altLang="de-DE" sz="1800">
                  <a:solidFill>
                    <a:schemeClr val="tx1"/>
                  </a:solidFill>
                </a:endParaRPr>
              </a:p>
            </p:txBody>
          </p:sp>
        </p:grpSp>
        <p:sp>
          <p:nvSpPr>
            <p:cNvPr id="11282" name="Text Box 39"/>
            <p:cNvSpPr txBox="1">
              <a:spLocks noChangeArrowheads="1"/>
            </p:cNvSpPr>
            <p:nvPr/>
          </p:nvSpPr>
          <p:spPr bwMode="auto">
            <a:xfrm>
              <a:off x="5083" y="2931"/>
              <a:ext cx="687"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r>
                <a:rPr lang="en-US" altLang="de-DE" sz="1200" b="1" i="1">
                  <a:solidFill>
                    <a:srgbClr val="FF0000"/>
                  </a:solidFill>
                  <a:latin typeface="Times New Roman" pitchFamily="18" charset="0"/>
                </a:rPr>
                <a:t>magnetic field</a:t>
              </a:r>
            </a:p>
          </p:txBody>
        </p:sp>
      </p:grpSp>
      <p:sp>
        <p:nvSpPr>
          <p:cNvPr id="11273" name="Line 40"/>
          <p:cNvSpPr>
            <a:spLocks noChangeShapeType="1"/>
          </p:cNvSpPr>
          <p:nvPr/>
        </p:nvSpPr>
        <p:spPr bwMode="auto">
          <a:xfrm>
            <a:off x="5364163" y="4283075"/>
            <a:ext cx="215900" cy="0"/>
          </a:xfrm>
          <a:prstGeom prst="line">
            <a:avLst/>
          </a:prstGeom>
          <a:noFill/>
          <a:ln w="25400">
            <a:solidFill>
              <a:srgbClr val="00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4" name="Line 41"/>
          <p:cNvSpPr>
            <a:spLocks noChangeShapeType="1"/>
          </p:cNvSpPr>
          <p:nvPr/>
        </p:nvSpPr>
        <p:spPr bwMode="auto">
          <a:xfrm>
            <a:off x="5364163" y="4465638"/>
            <a:ext cx="215900" cy="0"/>
          </a:xfrm>
          <a:prstGeom prst="line">
            <a:avLst/>
          </a:prstGeom>
          <a:noFill/>
          <a:ln w="25400">
            <a:solidFill>
              <a:srgbClr val="00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5" name="Line 42"/>
          <p:cNvSpPr>
            <a:spLocks noChangeShapeType="1"/>
          </p:cNvSpPr>
          <p:nvPr/>
        </p:nvSpPr>
        <p:spPr bwMode="auto">
          <a:xfrm>
            <a:off x="5364163" y="4648200"/>
            <a:ext cx="215900" cy="0"/>
          </a:xfrm>
          <a:prstGeom prst="line">
            <a:avLst/>
          </a:prstGeom>
          <a:noFill/>
          <a:ln w="25400">
            <a:solidFill>
              <a:srgbClr val="00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6" name="Line 43"/>
          <p:cNvSpPr>
            <a:spLocks noChangeShapeType="1"/>
          </p:cNvSpPr>
          <p:nvPr/>
        </p:nvSpPr>
        <p:spPr bwMode="auto">
          <a:xfrm>
            <a:off x="5364163" y="4830763"/>
            <a:ext cx="215900" cy="0"/>
          </a:xfrm>
          <a:prstGeom prst="line">
            <a:avLst/>
          </a:prstGeom>
          <a:noFill/>
          <a:ln w="25400">
            <a:solidFill>
              <a:srgbClr val="00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7" name="Line 44"/>
          <p:cNvSpPr>
            <a:spLocks noChangeShapeType="1"/>
          </p:cNvSpPr>
          <p:nvPr/>
        </p:nvSpPr>
        <p:spPr bwMode="auto">
          <a:xfrm>
            <a:off x="5364163" y="5013325"/>
            <a:ext cx="215900" cy="0"/>
          </a:xfrm>
          <a:prstGeom prst="line">
            <a:avLst/>
          </a:prstGeom>
          <a:noFill/>
          <a:ln w="25400">
            <a:solidFill>
              <a:srgbClr val="00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8" name="Text Box 45"/>
          <p:cNvSpPr txBox="1">
            <a:spLocks noChangeArrowheads="1"/>
          </p:cNvSpPr>
          <p:nvPr/>
        </p:nvSpPr>
        <p:spPr bwMode="auto">
          <a:xfrm>
            <a:off x="5292725" y="5013325"/>
            <a:ext cx="3571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r>
              <a:rPr lang="el-GR" altLang="de-DE" sz="1200" b="1" i="1">
                <a:solidFill>
                  <a:srgbClr val="0000FF"/>
                </a:solidFill>
                <a:latin typeface="Times New Roman" pitchFamily="18" charset="0"/>
                <a:cs typeface="Times New Roman" pitchFamily="18" charset="0"/>
              </a:rPr>
              <a:t>γ</a:t>
            </a:r>
            <a:r>
              <a:rPr lang="en-US" altLang="de-DE" sz="1200" b="1" i="1">
                <a:solidFill>
                  <a:srgbClr val="0000FF"/>
                </a:solidFill>
                <a:latin typeface="Times New Roman" pitchFamily="18" charset="0"/>
                <a:cs typeface="Times New Roman" pitchFamily="18" charset="0"/>
              </a:rPr>
              <a:t>’s</a:t>
            </a:r>
            <a:endParaRPr lang="el-GR" altLang="de-DE" sz="1200" b="1" i="1">
              <a:solidFill>
                <a:srgbClr val="0000FF"/>
              </a:solidFill>
              <a:latin typeface="Times New Roman" pitchFamily="18" charset="0"/>
              <a:cs typeface="Times New Roman" pitchFamily="18" charset="0"/>
            </a:endParaRPr>
          </a:p>
        </p:txBody>
      </p:sp>
      <p:sp>
        <p:nvSpPr>
          <p:cNvPr id="11279" name="Text Box 46"/>
          <p:cNvSpPr txBox="1">
            <a:spLocks noChangeArrowheads="1"/>
          </p:cNvSpPr>
          <p:nvPr/>
        </p:nvSpPr>
        <p:spPr bwMode="auto">
          <a:xfrm>
            <a:off x="6372225" y="4449763"/>
            <a:ext cx="285750" cy="27463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r>
              <a:rPr lang="en-US" altLang="de-DE" sz="1200" b="1" i="1">
                <a:solidFill>
                  <a:srgbClr val="000000"/>
                </a:solidFill>
                <a:latin typeface="Times New Roman" pitchFamily="18" charset="0"/>
              </a:rPr>
              <a:t>e</a:t>
            </a:r>
            <a:r>
              <a:rPr lang="en-US" altLang="de-DE" sz="1200" b="1" i="1" baseline="30000">
                <a:solidFill>
                  <a:srgbClr val="000000"/>
                </a:solidFill>
                <a:latin typeface="Times New Roman" pitchFamily="18" charset="0"/>
              </a:rPr>
              <a:t>-</a:t>
            </a:r>
          </a:p>
        </p:txBody>
      </p:sp>
      <p:sp>
        <p:nvSpPr>
          <p:cNvPr id="11280" name="Text Box 47"/>
          <p:cNvSpPr txBox="1">
            <a:spLocks noChangeArrowheads="1"/>
          </p:cNvSpPr>
          <p:nvPr/>
        </p:nvSpPr>
        <p:spPr bwMode="auto">
          <a:xfrm>
            <a:off x="365125" y="6189663"/>
            <a:ext cx="1917700" cy="2762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r>
              <a:rPr lang="en-US" altLang="de-DE" sz="1200">
                <a:solidFill>
                  <a:srgbClr val="000000"/>
                </a:solidFill>
                <a:latin typeface="Times New Roman" pitchFamily="18" charset="0"/>
              </a:rPr>
              <a:t>picture of a bubble chamber</a:t>
            </a:r>
          </a:p>
        </p:txBody>
      </p:sp>
    </p:spTree>
    <p:extLst>
      <p:ext uri="{BB962C8B-B14F-4D97-AF65-F5344CB8AC3E}">
        <p14:creationId xmlns:p14="http://schemas.microsoft.com/office/powerpoint/2010/main" val="30808005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de-DE" smtClean="0">
                <a:latin typeface="Times New Roman" pitchFamily="18" charset="0"/>
                <a:ea typeface="Arial Unicode MS" pitchFamily="34" charset="-128"/>
                <a:cs typeface="Times New Roman" pitchFamily="18" charset="0"/>
              </a:rPr>
              <a:t>Gamma-ray interaction cross section</a:t>
            </a:r>
          </a:p>
        </p:txBody>
      </p:sp>
      <p:pic>
        <p:nvPicPr>
          <p:cNvPr id="1229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130425"/>
            <a:ext cx="4192588" cy="300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2" name="Text Box 8"/>
          <p:cNvSpPr txBox="1">
            <a:spLocks noChangeArrowheads="1"/>
          </p:cNvSpPr>
          <p:nvPr/>
        </p:nvSpPr>
        <p:spPr bwMode="auto">
          <a:xfrm>
            <a:off x="182563" y="836613"/>
            <a:ext cx="8782050" cy="489426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
                <a:srgbClr val="0000CC"/>
              </a:buClr>
              <a:buFont typeface="Wingdings" pitchFamily="2" charset="2"/>
              <a:buNone/>
            </a:pPr>
            <a:r>
              <a:rPr lang="de-DE" altLang="de-DE" sz="1400">
                <a:solidFill>
                  <a:srgbClr val="000000"/>
                </a:solidFill>
                <a:latin typeface="Times New Roman" pitchFamily="18" charset="0"/>
              </a:rPr>
              <a:t>All three interaction (photo effect, Compton scattering and pair production) lead to an attenuation of the </a:t>
            </a:r>
            <a:r>
              <a:rPr lang="el-GR" altLang="de-DE" sz="1400">
                <a:solidFill>
                  <a:srgbClr val="000000"/>
                </a:solidFill>
                <a:latin typeface="Times New Roman" pitchFamily="18" charset="0"/>
                <a:cs typeface="Times New Roman" pitchFamily="18" charset="0"/>
              </a:rPr>
              <a:t>γ</a:t>
            </a:r>
            <a:r>
              <a:rPr lang="de-DE" altLang="de-DE" sz="1400">
                <a:solidFill>
                  <a:srgbClr val="000000"/>
                </a:solidFill>
                <a:latin typeface="Times New Roman" pitchFamily="18" charset="0"/>
                <a:cs typeface="Times New Roman" pitchFamily="18" charset="0"/>
              </a:rPr>
              <a:t>-ray or X-ray radiation when passing through matter.</a:t>
            </a:r>
            <a:r>
              <a:rPr lang="de-DE" altLang="de-DE" sz="1400">
                <a:solidFill>
                  <a:srgbClr val="000000"/>
                </a:solidFill>
                <a:latin typeface="Times New Roman" pitchFamily="18" charset="0"/>
              </a:rPr>
              <a:t> The particular contribution depends on the </a:t>
            </a:r>
            <a:r>
              <a:rPr lang="el-GR" altLang="de-DE" sz="1400">
                <a:solidFill>
                  <a:srgbClr val="000000"/>
                </a:solidFill>
                <a:latin typeface="Times New Roman" pitchFamily="18" charset="0"/>
                <a:cs typeface="Times New Roman" pitchFamily="18" charset="0"/>
              </a:rPr>
              <a:t>γ</a:t>
            </a:r>
            <a:r>
              <a:rPr lang="de-DE" altLang="de-DE" sz="1400">
                <a:solidFill>
                  <a:srgbClr val="000000"/>
                </a:solidFill>
                <a:latin typeface="Times New Roman" pitchFamily="18" charset="0"/>
                <a:cs typeface="Times New Roman" pitchFamily="18" charset="0"/>
              </a:rPr>
              <a:t>-ray energy:</a:t>
            </a:r>
          </a:p>
          <a:p>
            <a:pPr eaLnBrk="1" hangingPunct="1">
              <a:spcBef>
                <a:spcPct val="0"/>
              </a:spcBef>
              <a:buClr>
                <a:srgbClr val="0000CC"/>
              </a:buClr>
              <a:buFont typeface="Wingdings" pitchFamily="2" charset="2"/>
              <a:buNone/>
            </a:pPr>
            <a:endParaRPr lang="de-DE" altLang="de-DE" sz="1600">
              <a:solidFill>
                <a:srgbClr val="000000"/>
              </a:solidFill>
              <a:latin typeface="Times New Roman" pitchFamily="18" charset="0"/>
              <a:cs typeface="Times New Roman" pitchFamily="18" charset="0"/>
            </a:endParaRPr>
          </a:p>
          <a:p>
            <a:pPr eaLnBrk="1" hangingPunct="1">
              <a:spcBef>
                <a:spcPct val="0"/>
              </a:spcBef>
              <a:buClr>
                <a:srgbClr val="0000CC"/>
              </a:buClr>
              <a:buFont typeface="Wingdings" pitchFamily="2" charset="2"/>
              <a:buNone/>
            </a:pPr>
            <a:endParaRPr lang="de-DE" altLang="de-DE" sz="1600">
              <a:solidFill>
                <a:srgbClr val="000000"/>
              </a:solidFill>
              <a:latin typeface="Times New Roman" pitchFamily="18" charset="0"/>
              <a:cs typeface="Times New Roman" pitchFamily="18" charset="0"/>
            </a:endParaRPr>
          </a:p>
          <a:p>
            <a:pPr eaLnBrk="1" hangingPunct="1">
              <a:spcBef>
                <a:spcPct val="0"/>
              </a:spcBef>
              <a:buClr>
                <a:srgbClr val="0000CC"/>
              </a:buClr>
              <a:buFont typeface="Wingdings" pitchFamily="2" charset="2"/>
              <a:buNone/>
            </a:pPr>
            <a:endParaRPr lang="de-DE" altLang="de-DE" sz="1600">
              <a:solidFill>
                <a:srgbClr val="000000"/>
              </a:solidFill>
              <a:latin typeface="Times New Roman" pitchFamily="18" charset="0"/>
              <a:cs typeface="Times New Roman" pitchFamily="18" charset="0"/>
            </a:endParaRPr>
          </a:p>
          <a:p>
            <a:pPr eaLnBrk="1" hangingPunct="1">
              <a:spcBef>
                <a:spcPct val="0"/>
              </a:spcBef>
              <a:buClr>
                <a:srgbClr val="0000CC"/>
              </a:buClr>
              <a:buFont typeface="Wingdings" pitchFamily="2" charset="2"/>
              <a:buNone/>
            </a:pPr>
            <a:endParaRPr lang="de-DE" altLang="de-DE" sz="1600">
              <a:solidFill>
                <a:srgbClr val="000000"/>
              </a:solidFill>
              <a:latin typeface="Times New Roman" pitchFamily="18" charset="0"/>
              <a:cs typeface="Times New Roman" pitchFamily="18" charset="0"/>
            </a:endParaRPr>
          </a:p>
          <a:p>
            <a:pPr eaLnBrk="1" hangingPunct="1">
              <a:spcBef>
                <a:spcPct val="0"/>
              </a:spcBef>
              <a:buClr>
                <a:srgbClr val="0000CC"/>
              </a:buClr>
              <a:buFont typeface="Wingdings" pitchFamily="2" charset="2"/>
              <a:buNone/>
            </a:pPr>
            <a:endParaRPr lang="de-DE" altLang="de-DE" sz="1600">
              <a:solidFill>
                <a:srgbClr val="000000"/>
              </a:solidFill>
              <a:latin typeface="Times New Roman" pitchFamily="18" charset="0"/>
              <a:cs typeface="Times New Roman" pitchFamily="18" charset="0"/>
            </a:endParaRPr>
          </a:p>
          <a:p>
            <a:pPr eaLnBrk="1" hangingPunct="1">
              <a:spcBef>
                <a:spcPct val="0"/>
              </a:spcBef>
              <a:buClr>
                <a:srgbClr val="0000CC"/>
              </a:buClr>
              <a:buFont typeface="Wingdings" pitchFamily="2" charset="2"/>
              <a:buNone/>
            </a:pPr>
            <a:endParaRPr lang="de-DE" altLang="de-DE" sz="1600">
              <a:solidFill>
                <a:srgbClr val="000000"/>
              </a:solidFill>
              <a:latin typeface="Times New Roman" pitchFamily="18" charset="0"/>
              <a:cs typeface="Times New Roman" pitchFamily="18" charset="0"/>
            </a:endParaRPr>
          </a:p>
          <a:p>
            <a:pPr eaLnBrk="1" hangingPunct="1">
              <a:spcBef>
                <a:spcPct val="0"/>
              </a:spcBef>
              <a:buClr>
                <a:srgbClr val="0000CC"/>
              </a:buClr>
              <a:buFont typeface="Wingdings" pitchFamily="2" charset="2"/>
              <a:buNone/>
            </a:pPr>
            <a:endParaRPr lang="de-DE" altLang="de-DE" sz="1600">
              <a:solidFill>
                <a:srgbClr val="000000"/>
              </a:solidFill>
              <a:latin typeface="Times New Roman" pitchFamily="18" charset="0"/>
              <a:cs typeface="Times New Roman" pitchFamily="18" charset="0"/>
            </a:endParaRPr>
          </a:p>
          <a:p>
            <a:pPr eaLnBrk="1" hangingPunct="1">
              <a:spcBef>
                <a:spcPct val="0"/>
              </a:spcBef>
              <a:buClr>
                <a:srgbClr val="0000CC"/>
              </a:buClr>
              <a:buFont typeface="Wingdings" pitchFamily="2" charset="2"/>
              <a:buNone/>
            </a:pPr>
            <a:endParaRPr lang="de-DE" altLang="de-DE" sz="1600">
              <a:solidFill>
                <a:srgbClr val="000000"/>
              </a:solidFill>
              <a:latin typeface="Times New Roman" pitchFamily="18" charset="0"/>
              <a:cs typeface="Times New Roman" pitchFamily="18" charset="0"/>
            </a:endParaRPr>
          </a:p>
          <a:p>
            <a:pPr eaLnBrk="1" hangingPunct="1">
              <a:spcBef>
                <a:spcPct val="0"/>
              </a:spcBef>
              <a:buClr>
                <a:srgbClr val="0000CC"/>
              </a:buClr>
              <a:buFont typeface="Wingdings" pitchFamily="2" charset="2"/>
              <a:buNone/>
            </a:pPr>
            <a:endParaRPr lang="de-DE" altLang="de-DE" sz="1600">
              <a:solidFill>
                <a:srgbClr val="000000"/>
              </a:solidFill>
              <a:latin typeface="Times New Roman" pitchFamily="18" charset="0"/>
              <a:cs typeface="Times New Roman" pitchFamily="18" charset="0"/>
            </a:endParaRPr>
          </a:p>
          <a:p>
            <a:pPr eaLnBrk="1" hangingPunct="1">
              <a:spcBef>
                <a:spcPct val="0"/>
              </a:spcBef>
              <a:buClr>
                <a:srgbClr val="0000CC"/>
              </a:buClr>
              <a:buFont typeface="Wingdings" pitchFamily="2" charset="2"/>
              <a:buNone/>
            </a:pPr>
            <a:endParaRPr lang="de-DE" altLang="de-DE" sz="1600">
              <a:solidFill>
                <a:srgbClr val="000000"/>
              </a:solidFill>
              <a:latin typeface="Times New Roman" pitchFamily="18" charset="0"/>
              <a:cs typeface="Times New Roman" pitchFamily="18" charset="0"/>
            </a:endParaRPr>
          </a:p>
          <a:p>
            <a:pPr eaLnBrk="1" hangingPunct="1">
              <a:spcBef>
                <a:spcPct val="0"/>
              </a:spcBef>
              <a:buClr>
                <a:srgbClr val="0000CC"/>
              </a:buClr>
              <a:buFont typeface="Wingdings" pitchFamily="2" charset="2"/>
              <a:buNone/>
            </a:pPr>
            <a:endParaRPr lang="de-DE" altLang="de-DE" sz="1600">
              <a:solidFill>
                <a:srgbClr val="000000"/>
              </a:solidFill>
              <a:latin typeface="Times New Roman" pitchFamily="18" charset="0"/>
              <a:cs typeface="Times New Roman" pitchFamily="18" charset="0"/>
            </a:endParaRPr>
          </a:p>
          <a:p>
            <a:pPr eaLnBrk="1" hangingPunct="1">
              <a:spcBef>
                <a:spcPct val="0"/>
              </a:spcBef>
              <a:buClr>
                <a:srgbClr val="0000CC"/>
              </a:buClr>
              <a:buFont typeface="Wingdings" pitchFamily="2" charset="2"/>
              <a:buNone/>
            </a:pPr>
            <a:endParaRPr lang="de-DE" altLang="de-DE" sz="1600">
              <a:solidFill>
                <a:srgbClr val="000000"/>
              </a:solidFill>
              <a:latin typeface="Times New Roman" pitchFamily="18" charset="0"/>
              <a:cs typeface="Times New Roman" pitchFamily="18" charset="0"/>
            </a:endParaRPr>
          </a:p>
          <a:p>
            <a:pPr eaLnBrk="1" hangingPunct="1">
              <a:spcBef>
                <a:spcPct val="0"/>
              </a:spcBef>
              <a:buClr>
                <a:srgbClr val="0000CC"/>
              </a:buClr>
              <a:buFont typeface="Wingdings" pitchFamily="2" charset="2"/>
              <a:buNone/>
            </a:pPr>
            <a:endParaRPr lang="de-DE" altLang="de-DE" sz="1600">
              <a:solidFill>
                <a:srgbClr val="000000"/>
              </a:solidFill>
              <a:latin typeface="Times New Roman" pitchFamily="18" charset="0"/>
              <a:cs typeface="Times New Roman" pitchFamily="18" charset="0"/>
            </a:endParaRPr>
          </a:p>
          <a:p>
            <a:pPr eaLnBrk="1" hangingPunct="1">
              <a:spcBef>
                <a:spcPct val="0"/>
              </a:spcBef>
              <a:buClr>
                <a:srgbClr val="0000CC"/>
              </a:buClr>
              <a:buFont typeface="Wingdings" pitchFamily="2" charset="2"/>
              <a:buNone/>
            </a:pPr>
            <a:endParaRPr lang="de-DE" altLang="de-DE" sz="1600">
              <a:solidFill>
                <a:srgbClr val="000000"/>
              </a:solidFill>
              <a:latin typeface="Times New Roman" pitchFamily="18" charset="0"/>
              <a:cs typeface="Times New Roman" pitchFamily="18" charset="0"/>
            </a:endParaRPr>
          </a:p>
          <a:p>
            <a:pPr eaLnBrk="1" hangingPunct="1">
              <a:spcBef>
                <a:spcPct val="0"/>
              </a:spcBef>
              <a:buClr>
                <a:srgbClr val="0000CC"/>
              </a:buClr>
              <a:buFont typeface="Wingdings" pitchFamily="2" charset="2"/>
              <a:buNone/>
            </a:pPr>
            <a:endParaRPr lang="de-DE" altLang="de-DE" sz="1600">
              <a:solidFill>
                <a:srgbClr val="000000"/>
              </a:solidFill>
              <a:latin typeface="Times New Roman" pitchFamily="18" charset="0"/>
              <a:cs typeface="Times New Roman" pitchFamily="18" charset="0"/>
            </a:endParaRPr>
          </a:p>
          <a:p>
            <a:pPr eaLnBrk="1" hangingPunct="1">
              <a:spcBef>
                <a:spcPct val="0"/>
              </a:spcBef>
              <a:buClr>
                <a:srgbClr val="0000CC"/>
              </a:buClr>
              <a:buFont typeface="Wingdings" pitchFamily="2" charset="2"/>
              <a:buNone/>
            </a:pPr>
            <a:endParaRPr lang="de-DE" altLang="de-DE" sz="1600">
              <a:solidFill>
                <a:srgbClr val="000000"/>
              </a:solidFill>
              <a:latin typeface="Times New Roman" pitchFamily="18" charset="0"/>
              <a:cs typeface="Times New Roman" pitchFamily="18" charset="0"/>
            </a:endParaRPr>
          </a:p>
          <a:p>
            <a:pPr eaLnBrk="1" hangingPunct="1">
              <a:spcBef>
                <a:spcPct val="0"/>
              </a:spcBef>
              <a:buClr>
                <a:srgbClr val="0000CC"/>
              </a:buClr>
              <a:buFont typeface="Wingdings" pitchFamily="2" charset="2"/>
              <a:buNone/>
            </a:pPr>
            <a:endParaRPr lang="de-DE" altLang="de-DE" sz="1400">
              <a:solidFill>
                <a:srgbClr val="000000"/>
              </a:solidFill>
              <a:latin typeface="Times New Roman" pitchFamily="18" charset="0"/>
              <a:cs typeface="Times New Roman" pitchFamily="18" charset="0"/>
            </a:endParaRPr>
          </a:p>
          <a:p>
            <a:pPr eaLnBrk="1" hangingPunct="1">
              <a:spcBef>
                <a:spcPct val="0"/>
              </a:spcBef>
              <a:buClr>
                <a:srgbClr val="0000CC"/>
              </a:buClr>
              <a:buFont typeface="Wingdings" pitchFamily="2" charset="2"/>
              <a:buNone/>
            </a:pPr>
            <a:r>
              <a:rPr lang="de-DE" altLang="de-DE" sz="1400">
                <a:solidFill>
                  <a:srgbClr val="0000CC"/>
                </a:solidFill>
                <a:latin typeface="Times New Roman" pitchFamily="18" charset="0"/>
                <a:cs typeface="Times New Roman" pitchFamily="18" charset="0"/>
              </a:rPr>
              <a:t>The absorption attenuates the intensity, but the energy and the frequency of the </a:t>
            </a:r>
            <a:r>
              <a:rPr lang="el-GR" altLang="de-DE" sz="1400">
                <a:solidFill>
                  <a:srgbClr val="0000CC"/>
                </a:solidFill>
                <a:latin typeface="Times New Roman" pitchFamily="18" charset="0"/>
                <a:cs typeface="Times New Roman" pitchFamily="18" charset="0"/>
              </a:rPr>
              <a:t>γ</a:t>
            </a:r>
            <a:r>
              <a:rPr lang="de-DE" altLang="de-DE" sz="1400">
                <a:solidFill>
                  <a:srgbClr val="0000CC"/>
                </a:solidFill>
                <a:latin typeface="Times New Roman" pitchFamily="18" charset="0"/>
                <a:cs typeface="Times New Roman" pitchFamily="18" charset="0"/>
              </a:rPr>
              <a:t>-ray and X-ray radiation is preserved!</a:t>
            </a:r>
            <a:endParaRPr lang="el-GR" altLang="de-DE" sz="1400">
              <a:solidFill>
                <a:srgbClr val="0000CC"/>
              </a:solidFill>
              <a:latin typeface="Times New Roman" pitchFamily="18" charset="0"/>
              <a:cs typeface="Times New Roman" pitchFamily="18" charset="0"/>
            </a:endParaRPr>
          </a:p>
        </p:txBody>
      </p:sp>
      <p:pic>
        <p:nvPicPr>
          <p:cNvPr id="12293" name="Picture 9"/>
          <p:cNvPicPr>
            <a:picLocks noChangeAspect="1" noChangeArrowheads="1"/>
          </p:cNvPicPr>
          <p:nvPr/>
        </p:nvPicPr>
        <p:blipFill>
          <a:blip r:embed="rId3">
            <a:extLst>
              <a:ext uri="{28A0092B-C50C-407E-A947-70E740481C1C}">
                <a14:useLocalDpi xmlns:a14="http://schemas.microsoft.com/office/drawing/2010/main" val="0"/>
              </a:ext>
            </a:extLst>
          </a:blip>
          <a:srcRect l="3922" t="21130" r="5956" b="15900"/>
          <a:stretch>
            <a:fillRect/>
          </a:stretch>
        </p:blipFill>
        <p:spPr bwMode="auto">
          <a:xfrm>
            <a:off x="4859338" y="1985963"/>
            <a:ext cx="3848100" cy="310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2014538" y="1628775"/>
            <a:ext cx="2532062" cy="830263"/>
          </a:xfrm>
          <a:prstGeom prst="rect">
            <a:avLst/>
          </a:prstGeom>
          <a:solidFill>
            <a:schemeClr val="accent1">
              <a:lumMod val="20000"/>
              <a:lumOff val="80000"/>
              <a:alpha val="50000"/>
            </a:schemeClr>
          </a:solidFill>
        </p:spPr>
        <p:txBody>
          <a:bodyPr wrap="none" lIns="0" tIns="0" rIns="0" bIns="0">
            <a:spAutoFit/>
          </a:bodyPr>
          <a:lstStyle/>
          <a:p>
            <a:pPr>
              <a:defRPr/>
            </a:pPr>
            <a:r>
              <a:rPr lang="de-DE" dirty="0" err="1">
                <a:solidFill>
                  <a:srgbClr val="000000"/>
                </a:solidFill>
                <a:latin typeface="Times New Roman" panose="02020603050405020304" pitchFamily="18" charset="0"/>
                <a:cs typeface="Times New Roman" panose="02020603050405020304" pitchFamily="18" charset="0"/>
              </a:rPr>
              <a:t>Photo</a:t>
            </a:r>
            <a:r>
              <a:rPr lang="de-DE" dirty="0">
                <a:solidFill>
                  <a:srgbClr val="000000"/>
                </a:solidFill>
                <a:latin typeface="Times New Roman" panose="02020603050405020304" pitchFamily="18" charset="0"/>
                <a:cs typeface="Times New Roman" panose="02020603050405020304" pitchFamily="18" charset="0"/>
              </a:rPr>
              <a:t> </a:t>
            </a:r>
            <a:r>
              <a:rPr lang="de-DE" dirty="0" err="1">
                <a:solidFill>
                  <a:srgbClr val="000000"/>
                </a:solidFill>
                <a:latin typeface="Times New Roman" panose="02020603050405020304" pitchFamily="18" charset="0"/>
                <a:cs typeface="Times New Roman" panose="02020603050405020304" pitchFamily="18" charset="0"/>
              </a:rPr>
              <a:t>effect</a:t>
            </a:r>
            <a:r>
              <a:rPr lang="de-DE" dirty="0">
                <a:solidFill>
                  <a:srgbClr val="000000"/>
                </a:solidFill>
                <a:latin typeface="Times New Roman" panose="02020603050405020304" pitchFamily="18" charset="0"/>
                <a:cs typeface="Times New Roman" panose="02020603050405020304" pitchFamily="18" charset="0"/>
              </a:rPr>
              <a:t>: ~Z</a:t>
            </a:r>
            <a:r>
              <a:rPr lang="de-DE" baseline="30000" dirty="0">
                <a:solidFill>
                  <a:srgbClr val="000000"/>
                </a:solidFill>
                <a:latin typeface="Times New Roman" panose="02020603050405020304" pitchFamily="18" charset="0"/>
                <a:cs typeface="Times New Roman" panose="02020603050405020304" pitchFamily="18" charset="0"/>
              </a:rPr>
              <a:t>4-5</a:t>
            </a:r>
            <a:r>
              <a:rPr lang="de-DE" dirty="0">
                <a:solidFill>
                  <a:srgbClr val="000000"/>
                </a:solidFill>
                <a:latin typeface="Times New Roman" panose="02020603050405020304" pitchFamily="18" charset="0"/>
                <a:cs typeface="Times New Roman" panose="02020603050405020304" pitchFamily="18" charset="0"/>
              </a:rPr>
              <a:t>, E</a:t>
            </a:r>
            <a:r>
              <a:rPr lang="el-GR" baseline="-25000" dirty="0">
                <a:solidFill>
                  <a:srgbClr val="000000"/>
                </a:solidFill>
                <a:latin typeface="Times New Roman"/>
                <a:cs typeface="Times New Roman"/>
              </a:rPr>
              <a:t>γ</a:t>
            </a:r>
            <a:r>
              <a:rPr lang="de-DE" baseline="30000" dirty="0">
                <a:solidFill>
                  <a:srgbClr val="000000"/>
                </a:solidFill>
                <a:latin typeface="Times New Roman"/>
                <a:cs typeface="Times New Roman"/>
              </a:rPr>
              <a:t>-3.5</a:t>
            </a:r>
          </a:p>
          <a:p>
            <a:pPr>
              <a:defRPr/>
            </a:pPr>
            <a:r>
              <a:rPr lang="de-DE" dirty="0">
                <a:solidFill>
                  <a:srgbClr val="000000"/>
                </a:solidFill>
                <a:latin typeface="Times New Roman"/>
                <a:cs typeface="Times New Roman"/>
              </a:rPr>
              <a:t>Compton: ~Z, E</a:t>
            </a:r>
            <a:r>
              <a:rPr lang="el-GR" baseline="-25000" dirty="0">
                <a:solidFill>
                  <a:srgbClr val="000000"/>
                </a:solidFill>
                <a:latin typeface="Times New Roman"/>
                <a:cs typeface="Times New Roman"/>
              </a:rPr>
              <a:t>γ</a:t>
            </a:r>
            <a:r>
              <a:rPr lang="de-DE" baseline="30000" dirty="0">
                <a:solidFill>
                  <a:srgbClr val="000000"/>
                </a:solidFill>
                <a:latin typeface="Times New Roman"/>
                <a:cs typeface="Times New Roman"/>
              </a:rPr>
              <a:t>-1</a:t>
            </a:r>
          </a:p>
          <a:p>
            <a:pPr>
              <a:defRPr/>
            </a:pPr>
            <a:r>
              <a:rPr lang="de-DE" dirty="0">
                <a:solidFill>
                  <a:srgbClr val="000000"/>
                </a:solidFill>
                <a:latin typeface="Times New Roman"/>
                <a:cs typeface="Times New Roman"/>
              </a:rPr>
              <a:t>Pair: ~Z</a:t>
            </a:r>
            <a:r>
              <a:rPr lang="de-DE" baseline="30000" dirty="0">
                <a:solidFill>
                  <a:srgbClr val="000000"/>
                </a:solidFill>
                <a:latin typeface="Times New Roman"/>
                <a:cs typeface="Times New Roman"/>
              </a:rPr>
              <a:t>2</a:t>
            </a:r>
            <a:r>
              <a:rPr lang="de-DE" dirty="0">
                <a:solidFill>
                  <a:srgbClr val="000000"/>
                </a:solidFill>
                <a:latin typeface="Times New Roman"/>
                <a:cs typeface="Times New Roman"/>
              </a:rPr>
              <a:t>, </a:t>
            </a:r>
            <a:r>
              <a:rPr lang="de-DE" dirty="0" err="1">
                <a:solidFill>
                  <a:srgbClr val="000000"/>
                </a:solidFill>
                <a:latin typeface="Times New Roman"/>
                <a:cs typeface="Times New Roman"/>
              </a:rPr>
              <a:t>increases</a:t>
            </a:r>
            <a:r>
              <a:rPr lang="de-DE" dirty="0">
                <a:solidFill>
                  <a:srgbClr val="000000"/>
                </a:solidFill>
                <a:latin typeface="Times New Roman"/>
                <a:cs typeface="Times New Roman"/>
              </a:rPr>
              <a:t> </a:t>
            </a:r>
            <a:r>
              <a:rPr lang="de-DE" dirty="0" err="1">
                <a:solidFill>
                  <a:srgbClr val="000000"/>
                </a:solidFill>
                <a:latin typeface="Times New Roman"/>
                <a:cs typeface="Times New Roman"/>
              </a:rPr>
              <a:t>with</a:t>
            </a:r>
            <a:r>
              <a:rPr lang="de-DE" dirty="0">
                <a:solidFill>
                  <a:srgbClr val="000000"/>
                </a:solidFill>
                <a:latin typeface="Times New Roman"/>
                <a:cs typeface="Times New Roman"/>
              </a:rPr>
              <a:t> E</a:t>
            </a:r>
            <a:r>
              <a:rPr lang="el-GR" baseline="-25000" dirty="0">
                <a:solidFill>
                  <a:srgbClr val="000000"/>
                </a:solidFill>
                <a:latin typeface="Times New Roman"/>
                <a:cs typeface="Times New Roman"/>
              </a:rPr>
              <a:t>γ</a:t>
            </a:r>
            <a:endParaRPr lang="de-DE" baseline="-250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78748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b="1" dirty="0" smtClean="0">
                <a:ea typeface="ＭＳ Ｐゴシック" pitchFamily="34" charset="-128"/>
              </a:rPr>
              <a:t>Literature</a:t>
            </a:r>
            <a:endParaRPr lang="en-US" dirty="0"/>
          </a:p>
        </p:txBody>
      </p:sp>
      <p:pic>
        <p:nvPicPr>
          <p:cNvPr id="3074" name="Picture 2" descr="Image result for particle detectors le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0000" y="900000"/>
            <a:ext cx="2143125" cy="285178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radiation detection and measurement knoll 4th edition pdf">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0000" y="900000"/>
            <a:ext cx="2276856" cy="2846070"/>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1404000" y="3780000"/>
            <a:ext cx="2268763" cy="307777"/>
          </a:xfrm>
          <a:prstGeom prst="rect">
            <a:avLst/>
          </a:prstGeom>
          <a:noFill/>
        </p:spPr>
        <p:txBody>
          <a:bodyPr wrap="none" rtlCol="0">
            <a:spAutoFit/>
          </a:bodyPr>
          <a:lstStyle/>
          <a:p>
            <a:pPr marL="285750" indent="-285750">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Recommended Textbook</a:t>
            </a:r>
            <a:endParaRPr lang="en-US" sz="1400" dirty="0">
              <a:latin typeface="Times New Roman" panose="02020603050405020304" pitchFamily="18" charset="0"/>
              <a:cs typeface="Times New Roman" panose="02020603050405020304" pitchFamily="18" charset="0"/>
            </a:endParaRPr>
          </a:p>
        </p:txBody>
      </p:sp>
      <p:sp>
        <p:nvSpPr>
          <p:cNvPr id="7" name="Textfeld 6"/>
          <p:cNvSpPr txBox="1"/>
          <p:nvPr/>
        </p:nvSpPr>
        <p:spPr>
          <a:xfrm>
            <a:off x="5040000" y="3780000"/>
            <a:ext cx="2268763" cy="307777"/>
          </a:xfrm>
          <a:prstGeom prst="rect">
            <a:avLst/>
          </a:prstGeom>
          <a:noFill/>
        </p:spPr>
        <p:txBody>
          <a:bodyPr wrap="none" rtlCol="0">
            <a:spAutoFit/>
          </a:bodyPr>
          <a:lstStyle/>
          <a:p>
            <a:pPr marL="285750" indent="-285750">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Recommended Textbook</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66427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Some Nuclear Units</a:t>
            </a:r>
            <a:endParaRPr lang="en-US" dirty="0"/>
          </a:p>
        </p:txBody>
      </p:sp>
      <p:sp>
        <p:nvSpPr>
          <p:cNvPr id="6" name="Textfeld 5"/>
          <p:cNvSpPr txBox="1"/>
          <p:nvPr/>
        </p:nvSpPr>
        <p:spPr>
          <a:xfrm>
            <a:off x="540000" y="720000"/>
            <a:ext cx="8280472" cy="1015663"/>
          </a:xfrm>
          <a:prstGeom prst="rect">
            <a:avLst/>
          </a:prstGeom>
          <a:noFill/>
        </p:spPr>
        <p:txBody>
          <a:bodyPr wrap="square" rtlCol="0">
            <a:spAutoFit/>
          </a:bodyPr>
          <a:lstStyle/>
          <a:p>
            <a:r>
              <a:rPr lang="en-US" sz="1200" dirty="0">
                <a:solidFill>
                  <a:srgbClr val="0000CC"/>
                </a:solidFill>
                <a:latin typeface="Times New Roman" panose="02020603050405020304" pitchFamily="18" charset="0"/>
                <a:cs typeface="Times New Roman" panose="02020603050405020304" pitchFamily="18" charset="0"/>
              </a:rPr>
              <a:t>Nuclear energies </a:t>
            </a:r>
            <a:r>
              <a:rPr lang="en-US" sz="1200" dirty="0">
                <a:latin typeface="Times New Roman" panose="02020603050405020304" pitchFamily="18" charset="0"/>
                <a:cs typeface="Times New Roman" panose="02020603050405020304" pitchFamily="18" charset="0"/>
              </a:rPr>
              <a:t>are very high compared to atomic processes, and need larger units. The most commonly used unit is the MeV. </a:t>
            </a:r>
            <a:endParaRPr lang="en-US" sz="1200" dirty="0" smtClean="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pPr algn="ctr"/>
            <a:r>
              <a:rPr lang="en-US" sz="1200" dirty="0" smtClean="0">
                <a:solidFill>
                  <a:srgbClr val="0000CC"/>
                </a:solidFill>
                <a:latin typeface="Times New Roman" panose="02020603050405020304" pitchFamily="18" charset="0"/>
                <a:cs typeface="Times New Roman" panose="02020603050405020304" pitchFamily="18" charset="0"/>
              </a:rPr>
              <a:t>1 electron Volt = 1 eV = 1.6·10</a:t>
            </a:r>
            <a:r>
              <a:rPr lang="en-US" sz="1200" baseline="30000" dirty="0" smtClean="0">
                <a:solidFill>
                  <a:srgbClr val="0000CC"/>
                </a:solidFill>
                <a:latin typeface="Times New Roman" panose="02020603050405020304" pitchFamily="18" charset="0"/>
                <a:cs typeface="Times New Roman" panose="02020603050405020304" pitchFamily="18" charset="0"/>
              </a:rPr>
              <a:t>-19</a:t>
            </a:r>
            <a:r>
              <a:rPr lang="en-US" sz="1200" dirty="0" smtClean="0">
                <a:solidFill>
                  <a:srgbClr val="0000CC"/>
                </a:solidFill>
                <a:latin typeface="Times New Roman" panose="02020603050405020304" pitchFamily="18" charset="0"/>
                <a:cs typeface="Times New Roman" panose="02020603050405020304" pitchFamily="18" charset="0"/>
              </a:rPr>
              <a:t> Joules</a:t>
            </a:r>
          </a:p>
          <a:p>
            <a:pPr algn="ctr"/>
            <a:endParaRPr lang="en-US" sz="1200" dirty="0">
              <a:latin typeface="Times New Roman" panose="02020603050405020304" pitchFamily="18" charset="0"/>
              <a:cs typeface="Times New Roman" panose="02020603050405020304" pitchFamily="18" charset="0"/>
            </a:endParaRPr>
          </a:p>
          <a:p>
            <a:pPr algn="ctr"/>
            <a:r>
              <a:rPr lang="en-US" sz="1200" dirty="0" smtClean="0">
                <a:latin typeface="Times New Roman" panose="02020603050405020304" pitchFamily="18" charset="0"/>
                <a:cs typeface="Times New Roman" panose="02020603050405020304" pitchFamily="18" charset="0"/>
              </a:rPr>
              <a:t>1 MeV = 10</a:t>
            </a:r>
            <a:r>
              <a:rPr lang="en-US" sz="1200" baseline="30000" dirty="0" smtClean="0">
                <a:latin typeface="Times New Roman" panose="02020603050405020304" pitchFamily="18" charset="0"/>
                <a:cs typeface="Times New Roman" panose="02020603050405020304" pitchFamily="18" charset="0"/>
              </a:rPr>
              <a:t>6</a:t>
            </a:r>
            <a:r>
              <a:rPr lang="en-US" sz="1200" dirty="0" smtClean="0">
                <a:latin typeface="Times New Roman" panose="02020603050405020304" pitchFamily="18" charset="0"/>
                <a:cs typeface="Times New Roman" panose="02020603050405020304" pitchFamily="18" charset="0"/>
              </a:rPr>
              <a:t> eV; 1 GeV = 10</a:t>
            </a:r>
            <a:r>
              <a:rPr lang="en-US" sz="1200" baseline="30000" dirty="0" smtClean="0">
                <a:latin typeface="Times New Roman" panose="02020603050405020304" pitchFamily="18" charset="0"/>
                <a:cs typeface="Times New Roman" panose="02020603050405020304" pitchFamily="18" charset="0"/>
              </a:rPr>
              <a:t>9</a:t>
            </a:r>
            <a:r>
              <a:rPr lang="en-US" sz="1200" dirty="0" smtClean="0">
                <a:latin typeface="Times New Roman" panose="02020603050405020304" pitchFamily="18" charset="0"/>
                <a:cs typeface="Times New Roman" panose="02020603050405020304" pitchFamily="18" charset="0"/>
              </a:rPr>
              <a:t> eV; 1 </a:t>
            </a:r>
            <a:r>
              <a:rPr lang="en-US" sz="1200" dirty="0" err="1" smtClean="0">
                <a:latin typeface="Times New Roman" panose="02020603050405020304" pitchFamily="18" charset="0"/>
                <a:cs typeface="Times New Roman" panose="02020603050405020304" pitchFamily="18" charset="0"/>
              </a:rPr>
              <a:t>TeV</a:t>
            </a:r>
            <a:r>
              <a:rPr lang="en-US" sz="1200" dirty="0" smtClean="0">
                <a:latin typeface="Times New Roman" panose="02020603050405020304" pitchFamily="18" charset="0"/>
                <a:cs typeface="Times New Roman" panose="02020603050405020304" pitchFamily="18" charset="0"/>
              </a:rPr>
              <a:t> = 10</a:t>
            </a:r>
            <a:r>
              <a:rPr lang="en-US" sz="1200" baseline="30000" dirty="0" smtClean="0">
                <a:latin typeface="Times New Roman" panose="02020603050405020304" pitchFamily="18" charset="0"/>
                <a:cs typeface="Times New Roman" panose="02020603050405020304" pitchFamily="18" charset="0"/>
              </a:rPr>
              <a:t>12</a:t>
            </a:r>
            <a:r>
              <a:rPr lang="en-US" sz="1200" dirty="0" smtClean="0">
                <a:latin typeface="Times New Roman" panose="02020603050405020304" pitchFamily="18" charset="0"/>
                <a:cs typeface="Times New Roman" panose="02020603050405020304" pitchFamily="18" charset="0"/>
              </a:rPr>
              <a:t> eV</a:t>
            </a:r>
            <a:endParaRPr lang="de-DE" sz="1200" dirty="0">
              <a:latin typeface="Times New Roman" panose="02020603050405020304" pitchFamily="18" charset="0"/>
              <a:cs typeface="Times New Roman" panose="02020603050405020304" pitchFamily="18" charset="0"/>
            </a:endParaRPr>
          </a:p>
        </p:txBody>
      </p:sp>
      <p:sp>
        <p:nvSpPr>
          <p:cNvPr id="15" name="Textfeld 14"/>
          <p:cNvSpPr txBox="1"/>
          <p:nvPr/>
        </p:nvSpPr>
        <p:spPr>
          <a:xfrm>
            <a:off x="540000" y="1980000"/>
            <a:ext cx="8280472" cy="120032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However, the </a:t>
            </a:r>
            <a:r>
              <a:rPr lang="en-US" sz="1200" dirty="0">
                <a:solidFill>
                  <a:srgbClr val="0000CC"/>
                </a:solidFill>
                <a:latin typeface="Times New Roman" panose="02020603050405020304" pitchFamily="18" charset="0"/>
                <a:cs typeface="Times New Roman" panose="02020603050405020304" pitchFamily="18" charset="0"/>
              </a:rPr>
              <a:t>nuclear </a:t>
            </a:r>
            <a:r>
              <a:rPr lang="en-US" sz="1200" dirty="0" smtClean="0">
                <a:solidFill>
                  <a:srgbClr val="0000CC"/>
                </a:solidFill>
                <a:latin typeface="Times New Roman" panose="02020603050405020304" pitchFamily="18" charset="0"/>
                <a:cs typeface="Times New Roman" panose="02020603050405020304" pitchFamily="18" charset="0"/>
              </a:rPr>
              <a:t>size</a:t>
            </a:r>
            <a:r>
              <a:rPr lang="en-US" sz="1200" dirty="0" smtClean="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are quite small and need smaller units</a:t>
            </a:r>
            <a:r>
              <a:rPr lang="en-US" sz="1200" dirty="0" smtClean="0">
                <a:latin typeface="Times New Roman" panose="02020603050405020304" pitchFamily="18" charset="0"/>
                <a:cs typeface="Times New Roman" panose="02020603050405020304" pitchFamily="18" charset="0"/>
              </a:rPr>
              <a:t>:</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Atomic sizes are on the order of 0.1 nm = 1 Angstrom = 10</a:t>
            </a:r>
            <a:r>
              <a:rPr lang="en-US" sz="1200" baseline="30000" dirty="0">
                <a:latin typeface="Times New Roman" panose="02020603050405020304" pitchFamily="18" charset="0"/>
                <a:cs typeface="Times New Roman" panose="02020603050405020304" pitchFamily="18" charset="0"/>
              </a:rPr>
              <a:t>-10</a:t>
            </a:r>
            <a:r>
              <a:rPr lang="en-US" sz="1200" dirty="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m. Nuclear </a:t>
            </a:r>
            <a:r>
              <a:rPr lang="en-US" sz="1200" dirty="0">
                <a:latin typeface="Times New Roman" panose="02020603050405020304" pitchFamily="18" charset="0"/>
                <a:cs typeface="Times New Roman" panose="02020603050405020304" pitchFamily="18" charset="0"/>
              </a:rPr>
              <a:t>sizes are on the order of </a:t>
            </a:r>
            <a:r>
              <a:rPr lang="en-US" sz="1200" dirty="0" err="1">
                <a:latin typeface="Times New Roman" panose="02020603050405020304" pitchFamily="18" charset="0"/>
                <a:cs typeface="Times New Roman" panose="02020603050405020304" pitchFamily="18" charset="0"/>
              </a:rPr>
              <a:t>femtometers</a:t>
            </a:r>
            <a:r>
              <a:rPr lang="en-US" sz="1200" dirty="0">
                <a:latin typeface="Times New Roman" panose="02020603050405020304" pitchFamily="18" charset="0"/>
                <a:cs typeface="Times New Roman" panose="02020603050405020304" pitchFamily="18" charset="0"/>
              </a:rPr>
              <a:t> which in the nuclear context are usually called fermis</a:t>
            </a:r>
            <a:r>
              <a:rPr lang="en-US" sz="1200" dirty="0" smtClean="0">
                <a:latin typeface="Times New Roman" panose="02020603050405020304" pitchFamily="18" charset="0"/>
                <a:cs typeface="Times New Roman" panose="02020603050405020304" pitchFamily="18" charset="0"/>
              </a:rPr>
              <a:t>:</a:t>
            </a:r>
          </a:p>
          <a:p>
            <a:endParaRPr lang="en-US" sz="1200" dirty="0">
              <a:latin typeface="Times New Roman" panose="02020603050405020304" pitchFamily="18" charset="0"/>
              <a:cs typeface="Times New Roman" panose="02020603050405020304" pitchFamily="18" charset="0"/>
            </a:endParaRPr>
          </a:p>
          <a:p>
            <a:pPr algn="ctr"/>
            <a:r>
              <a:rPr lang="en-US" sz="1200" dirty="0" smtClean="0">
                <a:solidFill>
                  <a:srgbClr val="0000CC"/>
                </a:solidFill>
                <a:latin typeface="Times New Roman" panose="02020603050405020304" pitchFamily="18" charset="0"/>
                <a:cs typeface="Times New Roman" panose="02020603050405020304" pitchFamily="18" charset="0"/>
              </a:rPr>
              <a:t>1 fermi = 1 </a:t>
            </a:r>
            <a:r>
              <a:rPr lang="en-US" sz="1200" dirty="0" err="1" smtClean="0">
                <a:solidFill>
                  <a:srgbClr val="0000CC"/>
                </a:solidFill>
                <a:latin typeface="Times New Roman" panose="02020603050405020304" pitchFamily="18" charset="0"/>
                <a:cs typeface="Times New Roman" panose="02020603050405020304" pitchFamily="18" charset="0"/>
              </a:rPr>
              <a:t>fm</a:t>
            </a:r>
            <a:r>
              <a:rPr lang="en-US" sz="1200" dirty="0" smtClean="0">
                <a:solidFill>
                  <a:srgbClr val="0000CC"/>
                </a:solidFill>
                <a:latin typeface="Times New Roman" panose="02020603050405020304" pitchFamily="18" charset="0"/>
                <a:cs typeface="Times New Roman" panose="02020603050405020304" pitchFamily="18" charset="0"/>
              </a:rPr>
              <a:t> = 10</a:t>
            </a:r>
            <a:r>
              <a:rPr lang="en-US" sz="1200" baseline="30000" dirty="0" smtClean="0">
                <a:solidFill>
                  <a:srgbClr val="0000CC"/>
                </a:solidFill>
                <a:latin typeface="Times New Roman" panose="02020603050405020304" pitchFamily="18" charset="0"/>
                <a:cs typeface="Times New Roman" panose="02020603050405020304" pitchFamily="18" charset="0"/>
              </a:rPr>
              <a:t>-15</a:t>
            </a:r>
            <a:r>
              <a:rPr lang="en-US" sz="1200" dirty="0" smtClean="0">
                <a:solidFill>
                  <a:srgbClr val="0000CC"/>
                </a:solidFill>
                <a:latin typeface="Times New Roman" panose="02020603050405020304" pitchFamily="18" charset="0"/>
                <a:cs typeface="Times New Roman" panose="02020603050405020304" pitchFamily="18" charset="0"/>
              </a:rPr>
              <a:t> m</a:t>
            </a:r>
          </a:p>
        </p:txBody>
      </p:sp>
      <p:sp>
        <p:nvSpPr>
          <p:cNvPr id="17" name="Textfeld 16"/>
          <p:cNvSpPr txBox="1"/>
          <p:nvPr/>
        </p:nvSpPr>
        <p:spPr>
          <a:xfrm>
            <a:off x="540000" y="3420000"/>
            <a:ext cx="8280472" cy="1138773"/>
          </a:xfrm>
          <a:prstGeom prst="rect">
            <a:avLst/>
          </a:prstGeom>
          <a:noFill/>
        </p:spPr>
        <p:txBody>
          <a:bodyPr wrap="square" rtlCol="0">
            <a:spAutoFit/>
          </a:bodyPr>
          <a:lstStyle/>
          <a:p>
            <a:r>
              <a:rPr lang="en-US" sz="1200" dirty="0">
                <a:solidFill>
                  <a:srgbClr val="0000CC"/>
                </a:solidFill>
                <a:latin typeface="Times New Roman" panose="02020603050405020304" pitchFamily="18" charset="0"/>
                <a:cs typeface="Times New Roman" panose="02020603050405020304" pitchFamily="18" charset="0"/>
              </a:rPr>
              <a:t>Atomic masses </a:t>
            </a:r>
            <a:r>
              <a:rPr lang="en-US" sz="1200" dirty="0">
                <a:latin typeface="Times New Roman" panose="02020603050405020304" pitchFamily="18" charset="0"/>
                <a:cs typeface="Times New Roman" panose="02020603050405020304" pitchFamily="18" charset="0"/>
              </a:rPr>
              <a:t>are measured in terms of atomic mass units with the carbon-12 atom defined as having a mass of exactly 12 </a:t>
            </a:r>
            <a:r>
              <a:rPr lang="en-US" sz="1200" dirty="0" err="1">
                <a:latin typeface="Times New Roman" panose="02020603050405020304" pitchFamily="18" charset="0"/>
                <a:cs typeface="Times New Roman" panose="02020603050405020304" pitchFamily="18" charset="0"/>
              </a:rPr>
              <a:t>amu</a:t>
            </a:r>
            <a:r>
              <a:rPr lang="en-US" sz="1200" dirty="0">
                <a:latin typeface="Times New Roman" panose="02020603050405020304" pitchFamily="18" charset="0"/>
                <a:cs typeface="Times New Roman" panose="02020603050405020304" pitchFamily="18" charset="0"/>
              </a:rPr>
              <a:t>. It is also common practice to quote the rest mass energy E=m</a:t>
            </a:r>
            <a:r>
              <a:rPr lang="en-US" sz="1200" baseline="-25000" dirty="0">
                <a:latin typeface="Times New Roman" panose="02020603050405020304" pitchFamily="18" charset="0"/>
                <a:cs typeface="Times New Roman" panose="02020603050405020304" pitchFamily="18" charset="0"/>
              </a:rPr>
              <a:t>0</a:t>
            </a:r>
            <a:r>
              <a:rPr lang="en-US" sz="1200" dirty="0">
                <a:latin typeface="Times New Roman" panose="02020603050405020304" pitchFamily="18" charset="0"/>
                <a:cs typeface="Times New Roman" panose="02020603050405020304" pitchFamily="18" charset="0"/>
              </a:rPr>
              <a:t>c</a:t>
            </a:r>
            <a:r>
              <a:rPr lang="en-US" sz="1200" baseline="30000" dirty="0">
                <a:latin typeface="Times New Roman" panose="02020603050405020304" pitchFamily="18" charset="0"/>
                <a:cs typeface="Times New Roman" panose="02020603050405020304" pitchFamily="18" charset="0"/>
              </a:rPr>
              <a:t>2</a:t>
            </a:r>
            <a:r>
              <a:rPr lang="en-US" sz="1200" dirty="0">
                <a:latin typeface="Times New Roman" panose="02020603050405020304" pitchFamily="18" charset="0"/>
                <a:cs typeface="Times New Roman" panose="02020603050405020304" pitchFamily="18" charset="0"/>
              </a:rPr>
              <a:t> as if it were the mass. The conversion to </a:t>
            </a:r>
            <a:r>
              <a:rPr lang="en-US" sz="1200" dirty="0" err="1">
                <a:latin typeface="Times New Roman" panose="02020603050405020304" pitchFamily="18" charset="0"/>
                <a:cs typeface="Times New Roman" panose="02020603050405020304" pitchFamily="18" charset="0"/>
              </a:rPr>
              <a:t>amu</a:t>
            </a:r>
            <a:r>
              <a:rPr lang="en-US" sz="1200" dirty="0">
                <a:latin typeface="Times New Roman" panose="02020603050405020304" pitchFamily="18" charset="0"/>
                <a:cs typeface="Times New Roman" panose="02020603050405020304" pitchFamily="18" charset="0"/>
              </a:rPr>
              <a:t> is</a:t>
            </a:r>
            <a:r>
              <a:rPr lang="en-US" sz="1200" dirty="0"/>
              <a:t>:</a:t>
            </a:r>
            <a:endParaRPr lang="en-US" sz="1200" dirty="0" smtClean="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pPr algn="ctr"/>
            <a:r>
              <a:rPr lang="en-US" sz="1200" dirty="0" smtClean="0">
                <a:solidFill>
                  <a:srgbClr val="0000CC"/>
                </a:solidFill>
                <a:latin typeface="Times New Roman" panose="02020603050405020304" pitchFamily="18" charset="0"/>
                <a:cs typeface="Times New Roman" panose="02020603050405020304" pitchFamily="18" charset="0"/>
              </a:rPr>
              <a:t>1 u = 1.66054·10</a:t>
            </a:r>
            <a:r>
              <a:rPr lang="en-US" sz="1200" baseline="30000" dirty="0" smtClean="0">
                <a:solidFill>
                  <a:srgbClr val="0000CC"/>
                </a:solidFill>
                <a:latin typeface="Times New Roman" panose="02020603050405020304" pitchFamily="18" charset="0"/>
                <a:cs typeface="Times New Roman" panose="02020603050405020304" pitchFamily="18" charset="0"/>
              </a:rPr>
              <a:t>-27</a:t>
            </a:r>
            <a:r>
              <a:rPr lang="en-US" sz="1200" dirty="0" smtClean="0">
                <a:solidFill>
                  <a:srgbClr val="0000CC"/>
                </a:solidFill>
                <a:latin typeface="Times New Roman" panose="02020603050405020304" pitchFamily="18" charset="0"/>
                <a:cs typeface="Times New Roman" panose="02020603050405020304" pitchFamily="18" charset="0"/>
              </a:rPr>
              <a:t> kg = 931.494 MeV/c</a:t>
            </a:r>
            <a:r>
              <a:rPr lang="en-US" sz="1200" baseline="30000" dirty="0" smtClean="0">
                <a:solidFill>
                  <a:srgbClr val="0000CC"/>
                </a:solidFill>
                <a:latin typeface="Times New Roman" panose="02020603050405020304" pitchFamily="18" charset="0"/>
                <a:cs typeface="Times New Roman" panose="02020603050405020304" pitchFamily="18" charset="0"/>
              </a:rPr>
              <a:t>2</a:t>
            </a:r>
          </a:p>
          <a:p>
            <a:pPr algn="ctr"/>
            <a:endParaRPr lang="en-US" sz="1200" baseline="30000" dirty="0">
              <a:solidFill>
                <a:srgbClr val="0000CC"/>
              </a:solidFill>
              <a:latin typeface="Times New Roman" panose="02020603050405020304" pitchFamily="18" charset="0"/>
              <a:cs typeface="Times New Roman" panose="02020603050405020304" pitchFamily="18" charset="0"/>
            </a:endParaRPr>
          </a:p>
          <a:p>
            <a:pPr algn="ctr"/>
            <a:r>
              <a:rPr lang="en-US" sz="1200" dirty="0" smtClean="0">
                <a:latin typeface="Times New Roman" panose="02020603050405020304" pitchFamily="18" charset="0"/>
                <a:cs typeface="Times New Roman" panose="02020603050405020304" pitchFamily="18" charset="0"/>
              </a:rPr>
              <a:t>electron mass = 0.511 MeV/c</a:t>
            </a:r>
            <a:r>
              <a:rPr lang="en-US" sz="1200" baseline="30000" dirty="0" smtClean="0">
                <a:latin typeface="Times New Roman" panose="02020603050405020304" pitchFamily="18" charset="0"/>
                <a:cs typeface="Times New Roman" panose="02020603050405020304" pitchFamily="18" charset="0"/>
              </a:rPr>
              <a:t>2</a:t>
            </a:r>
            <a:r>
              <a:rPr lang="en-US" sz="1200" dirty="0" smtClean="0">
                <a:latin typeface="Times New Roman" panose="02020603050405020304" pitchFamily="18" charset="0"/>
                <a:cs typeface="Times New Roman" panose="02020603050405020304" pitchFamily="18" charset="0"/>
              </a:rPr>
              <a:t>; proton mass = 938.27 MeV/c</a:t>
            </a:r>
            <a:r>
              <a:rPr lang="en-US" sz="1200" baseline="30000" dirty="0" smtClean="0">
                <a:latin typeface="Times New Roman" panose="02020603050405020304" pitchFamily="18" charset="0"/>
                <a:cs typeface="Times New Roman" panose="02020603050405020304" pitchFamily="18" charset="0"/>
              </a:rPr>
              <a:t>2</a:t>
            </a:r>
            <a:r>
              <a:rPr lang="en-US" sz="1200" dirty="0" smtClean="0">
                <a:latin typeface="Times New Roman" panose="02020603050405020304" pitchFamily="18" charset="0"/>
                <a:cs typeface="Times New Roman" panose="02020603050405020304" pitchFamily="18" charset="0"/>
              </a:rPr>
              <a:t>; neutron mass = 939.56 MeV/c</a:t>
            </a:r>
            <a:r>
              <a:rPr lang="en-US" sz="1200" baseline="30000" dirty="0" smtClean="0">
                <a:latin typeface="Times New Roman" panose="02020603050405020304" pitchFamily="18" charset="0"/>
                <a:cs typeface="Times New Roman" panose="02020603050405020304" pitchFamily="18" charset="0"/>
              </a:rPr>
              <a:t>2</a:t>
            </a:r>
          </a:p>
        </p:txBody>
      </p:sp>
      <p:sp>
        <p:nvSpPr>
          <p:cNvPr id="18" name="Text Box 3"/>
          <p:cNvSpPr txBox="1">
            <a:spLocks noChangeArrowheads="1"/>
          </p:cNvSpPr>
          <p:nvPr/>
        </p:nvSpPr>
        <p:spPr bwMode="auto">
          <a:xfrm>
            <a:off x="540000" y="5284440"/>
            <a:ext cx="42132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de-DE" sz="1400" b="1" dirty="0" smtClean="0">
                <a:solidFill>
                  <a:srgbClr val="FF0000"/>
                </a:solidFill>
                <a:latin typeface="Times New Roman" pitchFamily="18" charset="0"/>
              </a:rPr>
              <a:t>Mass data:</a:t>
            </a:r>
            <a:r>
              <a:rPr lang="en-US" altLang="de-DE" sz="1400" dirty="0" smtClean="0">
                <a:solidFill>
                  <a:srgbClr val="FF0000"/>
                </a:solidFill>
                <a:latin typeface="Times New Roman" pitchFamily="18" charset="0"/>
              </a:rPr>
              <a:t> </a:t>
            </a:r>
            <a:r>
              <a:rPr lang="en-US" altLang="de-DE" sz="1200" dirty="0" smtClean="0">
                <a:solidFill>
                  <a:srgbClr val="0000CC"/>
                </a:solidFill>
                <a:latin typeface="Times New Roman" pitchFamily="18" charset="0"/>
              </a:rPr>
              <a:t>www.nndc.bnl.gov/qcalc</a:t>
            </a:r>
            <a:r>
              <a:rPr lang="en-US" altLang="de-DE" sz="1200" dirty="0">
                <a:solidFill>
                  <a:srgbClr val="0000CC"/>
                </a:solidFill>
                <a:latin typeface="Times New Roman" pitchFamily="18" charset="0"/>
              </a:rPr>
              <a:t>/</a:t>
            </a:r>
            <a:endParaRPr lang="en-US" altLang="de-DE" sz="1200" dirty="0" smtClean="0">
              <a:solidFill>
                <a:srgbClr val="0000CC"/>
              </a:solidFill>
              <a:latin typeface="Times New Roman" pitchFamily="18" charset="0"/>
            </a:endParaRPr>
          </a:p>
        </p:txBody>
      </p:sp>
      <p:pic>
        <p:nvPicPr>
          <p:cNvPr id="1026" name="Picture 2" descr="Homep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000" y="5040000"/>
            <a:ext cx="2047875" cy="26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08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Some Nuclear Units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000" y="720000"/>
            <a:ext cx="7991475" cy="5395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38990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Relevant Formulae</a:t>
            </a:r>
            <a:endParaRPr lang="en-US" dirty="0"/>
          </a:p>
        </p:txBody>
      </p:sp>
      <p:sp>
        <p:nvSpPr>
          <p:cNvPr id="6" name="Textfeld 5"/>
          <p:cNvSpPr txBox="1"/>
          <p:nvPr/>
        </p:nvSpPr>
        <p:spPr>
          <a:xfrm>
            <a:off x="540000" y="720000"/>
            <a:ext cx="8280472" cy="461665"/>
          </a:xfrm>
          <a:prstGeom prst="rect">
            <a:avLst/>
          </a:prstGeom>
          <a:noFill/>
        </p:spPr>
        <p:txBody>
          <a:bodyPr wrap="square" rtlCol="0">
            <a:spAutoFit/>
          </a:bodyPr>
          <a:lstStyle/>
          <a:p>
            <a:r>
              <a:rPr lang="en-US" sz="1200" dirty="0" smtClean="0">
                <a:solidFill>
                  <a:prstClr val="black"/>
                </a:solidFill>
                <a:latin typeface="Times New Roman" panose="02020603050405020304" pitchFamily="18" charset="0"/>
                <a:cs typeface="Times New Roman" panose="02020603050405020304" pitchFamily="18" charset="0"/>
              </a:rPr>
              <a:t>The relevant formulae are calculated if A</a:t>
            </a:r>
            <a:r>
              <a:rPr lang="en-US" sz="1200" baseline="-25000" dirty="0" smtClean="0">
                <a:solidFill>
                  <a:prstClr val="black"/>
                </a:solidFill>
                <a:latin typeface="Times New Roman" panose="02020603050405020304" pitchFamily="18" charset="0"/>
                <a:cs typeface="Times New Roman" panose="02020603050405020304" pitchFamily="18" charset="0"/>
              </a:rPr>
              <a:t>1</a:t>
            </a:r>
            <a:r>
              <a:rPr lang="en-US" sz="1200" dirty="0" smtClean="0">
                <a:solidFill>
                  <a:prstClr val="black"/>
                </a:solidFill>
                <a:latin typeface="Times New Roman" panose="02020603050405020304" pitchFamily="18" charset="0"/>
                <a:cs typeface="Times New Roman" panose="02020603050405020304" pitchFamily="18" charset="0"/>
              </a:rPr>
              <a:t>, Z</a:t>
            </a:r>
            <a:r>
              <a:rPr lang="en-US" sz="1200" baseline="-25000" dirty="0" smtClean="0">
                <a:solidFill>
                  <a:prstClr val="black"/>
                </a:solidFill>
                <a:latin typeface="Times New Roman" panose="02020603050405020304" pitchFamily="18" charset="0"/>
                <a:cs typeface="Times New Roman" panose="02020603050405020304" pitchFamily="18" charset="0"/>
              </a:rPr>
              <a:t>1</a:t>
            </a:r>
            <a:r>
              <a:rPr lang="en-US" sz="1200" dirty="0" smtClean="0">
                <a:solidFill>
                  <a:prstClr val="black"/>
                </a:solidFill>
                <a:latin typeface="Times New Roman" panose="02020603050405020304" pitchFamily="18" charset="0"/>
                <a:cs typeface="Times New Roman" panose="02020603050405020304" pitchFamily="18" charset="0"/>
              </a:rPr>
              <a:t> and A</a:t>
            </a:r>
            <a:r>
              <a:rPr lang="en-US" sz="1200" baseline="-25000" dirty="0" smtClean="0">
                <a:solidFill>
                  <a:prstClr val="black"/>
                </a:solidFill>
                <a:latin typeface="Times New Roman" panose="02020603050405020304" pitchFamily="18" charset="0"/>
                <a:cs typeface="Times New Roman" panose="02020603050405020304" pitchFamily="18" charset="0"/>
              </a:rPr>
              <a:t>2</a:t>
            </a:r>
            <a:r>
              <a:rPr lang="en-US" sz="1200" dirty="0" smtClean="0">
                <a:solidFill>
                  <a:prstClr val="black"/>
                </a:solidFill>
                <a:latin typeface="Times New Roman" panose="02020603050405020304" pitchFamily="18" charset="0"/>
                <a:cs typeface="Times New Roman" panose="02020603050405020304" pitchFamily="18" charset="0"/>
              </a:rPr>
              <a:t>, Z</a:t>
            </a:r>
            <a:r>
              <a:rPr lang="en-US" sz="1200" baseline="-25000" dirty="0" smtClean="0">
                <a:solidFill>
                  <a:prstClr val="black"/>
                </a:solidFill>
                <a:latin typeface="Times New Roman" panose="02020603050405020304" pitchFamily="18" charset="0"/>
                <a:cs typeface="Times New Roman" panose="02020603050405020304" pitchFamily="18" charset="0"/>
              </a:rPr>
              <a:t>2</a:t>
            </a:r>
            <a:r>
              <a:rPr lang="en-US" sz="1200" dirty="0" smtClean="0">
                <a:solidFill>
                  <a:prstClr val="black"/>
                </a:solidFill>
                <a:latin typeface="Times New Roman" panose="02020603050405020304" pitchFamily="18" charset="0"/>
                <a:cs typeface="Times New Roman" panose="02020603050405020304" pitchFamily="18" charset="0"/>
              </a:rPr>
              <a:t> are the mass number (</a:t>
            </a:r>
            <a:r>
              <a:rPr lang="en-US" sz="1200" dirty="0" err="1" smtClean="0">
                <a:solidFill>
                  <a:prstClr val="black"/>
                </a:solidFill>
                <a:latin typeface="Times New Roman" panose="02020603050405020304" pitchFamily="18" charset="0"/>
                <a:cs typeface="Times New Roman" panose="02020603050405020304" pitchFamily="18" charset="0"/>
              </a:rPr>
              <a:t>amu</a:t>
            </a:r>
            <a:r>
              <a:rPr lang="en-US" sz="1200" dirty="0" smtClean="0">
                <a:solidFill>
                  <a:prstClr val="black"/>
                </a:solidFill>
                <a:latin typeface="Times New Roman" panose="02020603050405020304" pitchFamily="18" charset="0"/>
                <a:cs typeface="Times New Roman" panose="02020603050405020304" pitchFamily="18" charset="0"/>
              </a:rPr>
              <a:t>) and charge number of the projectile and target nucleus, respectively, and </a:t>
            </a:r>
            <a:r>
              <a:rPr lang="en-US" sz="1200" dirty="0" err="1" smtClean="0">
                <a:solidFill>
                  <a:prstClr val="black"/>
                </a:solidFill>
                <a:latin typeface="Times New Roman" panose="02020603050405020304" pitchFamily="18" charset="0"/>
                <a:cs typeface="Times New Roman" panose="02020603050405020304" pitchFamily="18" charset="0"/>
              </a:rPr>
              <a:t>T</a:t>
            </a:r>
            <a:r>
              <a:rPr lang="en-US" sz="1200" baseline="-25000" dirty="0" err="1" smtClean="0">
                <a:solidFill>
                  <a:prstClr val="black"/>
                </a:solidFill>
                <a:latin typeface="Times New Roman" panose="02020603050405020304" pitchFamily="18" charset="0"/>
                <a:cs typeface="Times New Roman" panose="02020603050405020304" pitchFamily="18" charset="0"/>
              </a:rPr>
              <a:t>lab</a:t>
            </a:r>
            <a:r>
              <a:rPr lang="en-US" sz="1200" dirty="0" smtClean="0">
                <a:solidFill>
                  <a:prstClr val="black"/>
                </a:solidFill>
                <a:latin typeface="Times New Roman" panose="02020603050405020304" pitchFamily="18" charset="0"/>
                <a:cs typeface="Times New Roman" panose="02020603050405020304" pitchFamily="18" charset="0"/>
              </a:rPr>
              <a:t> is the laboratory energy (MeV)</a:t>
            </a:r>
            <a:endParaRPr lang="en-US" sz="1200" dirty="0">
              <a:solidFill>
                <a:prstClr val="black"/>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Textfeld 9"/>
              <p:cNvSpPr txBox="1"/>
              <p:nvPr/>
            </p:nvSpPr>
            <p:spPr>
              <a:xfrm>
                <a:off x="3420000" y="1445943"/>
                <a:ext cx="163166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400" i="1" smtClean="0">
                          <a:solidFill>
                            <a:prstClr val="black"/>
                          </a:solidFill>
                          <a:latin typeface="Cambria Math"/>
                        </a:rPr>
                        <m:t>𝐸</m:t>
                      </m:r>
                      <m:r>
                        <a:rPr lang="de-DE" sz="1400" i="1" smtClean="0">
                          <a:solidFill>
                            <a:prstClr val="black"/>
                          </a:solidFill>
                          <a:latin typeface="Cambria Math"/>
                        </a:rPr>
                        <m:t>=</m:t>
                      </m:r>
                      <m:sSub>
                        <m:sSubPr>
                          <m:ctrlPr>
                            <a:rPr lang="de-DE" sz="1400" i="1" smtClean="0">
                              <a:solidFill>
                                <a:prstClr val="black"/>
                              </a:solidFill>
                              <a:latin typeface="Cambria Math"/>
                            </a:rPr>
                          </m:ctrlPr>
                        </m:sSubPr>
                        <m:e>
                          <m:r>
                            <a:rPr lang="de-DE" sz="1400" i="1" smtClean="0">
                              <a:solidFill>
                                <a:prstClr val="black"/>
                              </a:solidFill>
                              <a:latin typeface="Cambria Math"/>
                            </a:rPr>
                            <m:t>𝑇</m:t>
                          </m:r>
                        </m:e>
                        <m:sub>
                          <m:r>
                            <a:rPr lang="de-DE" sz="1400" i="1" smtClean="0">
                              <a:solidFill>
                                <a:prstClr val="black"/>
                              </a:solidFill>
                              <a:latin typeface="Cambria Math"/>
                            </a:rPr>
                            <m:t>𝑙𝑎𝑏</m:t>
                          </m:r>
                        </m:sub>
                      </m:sSub>
                      <m:r>
                        <a:rPr lang="de-DE" sz="1400" i="1" smtClean="0">
                          <a:solidFill>
                            <a:prstClr val="black"/>
                          </a:solidFill>
                          <a:latin typeface="Cambria Math"/>
                        </a:rPr>
                        <m:t>+</m:t>
                      </m:r>
                      <m:sSub>
                        <m:sSubPr>
                          <m:ctrlPr>
                            <a:rPr lang="de-DE" sz="1400" i="1" smtClean="0">
                              <a:solidFill>
                                <a:prstClr val="black"/>
                              </a:solidFill>
                              <a:latin typeface="Cambria Math"/>
                            </a:rPr>
                          </m:ctrlPr>
                        </m:sSubPr>
                        <m:e>
                          <m:r>
                            <a:rPr lang="de-DE" sz="1400" i="1" smtClean="0">
                              <a:solidFill>
                                <a:prstClr val="black"/>
                              </a:solidFill>
                              <a:latin typeface="Cambria Math"/>
                            </a:rPr>
                            <m:t>𝑚</m:t>
                          </m:r>
                        </m:e>
                        <m:sub>
                          <m:r>
                            <a:rPr lang="de-DE" sz="1400" i="1" smtClean="0">
                              <a:solidFill>
                                <a:prstClr val="black"/>
                              </a:solidFill>
                              <a:latin typeface="Cambria Math"/>
                            </a:rPr>
                            <m:t>0</m:t>
                          </m:r>
                        </m:sub>
                      </m:sSub>
                      <m:r>
                        <a:rPr lang="de-DE" sz="1400" i="1" smtClean="0">
                          <a:solidFill>
                            <a:prstClr val="black"/>
                          </a:solidFill>
                          <a:latin typeface="Cambria Math"/>
                          <a:ea typeface="Cambria Math"/>
                        </a:rPr>
                        <m:t>∙</m:t>
                      </m:r>
                      <m:sSup>
                        <m:sSupPr>
                          <m:ctrlPr>
                            <a:rPr lang="de-DE" sz="1400" i="1" smtClean="0">
                              <a:solidFill>
                                <a:prstClr val="black"/>
                              </a:solidFill>
                              <a:latin typeface="Cambria Math"/>
                              <a:ea typeface="Cambria Math"/>
                            </a:rPr>
                          </m:ctrlPr>
                        </m:sSupPr>
                        <m:e>
                          <m:r>
                            <a:rPr lang="de-DE" sz="1400" i="1" smtClean="0">
                              <a:solidFill>
                                <a:prstClr val="black"/>
                              </a:solidFill>
                              <a:latin typeface="Cambria Math"/>
                              <a:ea typeface="Cambria Math"/>
                            </a:rPr>
                            <m:t>𝑐</m:t>
                          </m:r>
                        </m:e>
                        <m:sup>
                          <m:r>
                            <a:rPr lang="de-DE" sz="1400" i="1" smtClean="0">
                              <a:solidFill>
                                <a:prstClr val="black"/>
                              </a:solidFill>
                              <a:latin typeface="Cambria Math"/>
                              <a:ea typeface="Cambria Math"/>
                            </a:rPr>
                            <m:t>2</m:t>
                          </m:r>
                        </m:sup>
                      </m:sSup>
                    </m:oMath>
                  </m:oMathPara>
                </a14:m>
                <a:endParaRPr lang="de-DE" sz="1400" dirty="0">
                  <a:solidFill>
                    <a:prstClr val="black"/>
                  </a:solidFill>
                </a:endParaRPr>
              </a:p>
            </p:txBody>
          </p:sp>
        </mc:Choice>
        <mc:Fallback xmlns="">
          <p:sp>
            <p:nvSpPr>
              <p:cNvPr id="10" name="Textfeld 9"/>
              <p:cNvSpPr txBox="1">
                <a:spLocks noRot="1" noChangeAspect="1" noMove="1" noResize="1" noEditPoints="1" noAdjustHandles="1" noChangeArrowheads="1" noChangeShapeType="1" noTextEdit="1"/>
              </p:cNvSpPr>
              <p:nvPr/>
            </p:nvSpPr>
            <p:spPr>
              <a:xfrm>
                <a:off x="3420000" y="1445943"/>
                <a:ext cx="1631665" cy="307777"/>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feld 11"/>
              <p:cNvSpPr txBox="1"/>
              <p:nvPr/>
            </p:nvSpPr>
            <p:spPr>
              <a:xfrm>
                <a:off x="3096000" y="1805943"/>
                <a:ext cx="196579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400" i="1" smtClean="0">
                          <a:solidFill>
                            <a:prstClr val="black"/>
                          </a:solidFill>
                          <a:latin typeface="Cambria Math"/>
                        </a:rPr>
                        <m:t>𝑚</m:t>
                      </m:r>
                      <m:r>
                        <a:rPr lang="de-DE" sz="1400" i="1" smtClean="0">
                          <a:solidFill>
                            <a:prstClr val="black"/>
                          </a:solidFill>
                          <a:latin typeface="Cambria Math"/>
                          <a:ea typeface="Cambria Math"/>
                        </a:rPr>
                        <m:t>∙</m:t>
                      </m:r>
                      <m:sSup>
                        <m:sSupPr>
                          <m:ctrlPr>
                            <a:rPr lang="de-DE" sz="1400" i="1" smtClean="0">
                              <a:solidFill>
                                <a:prstClr val="black"/>
                              </a:solidFill>
                              <a:latin typeface="Cambria Math"/>
                              <a:ea typeface="Cambria Math"/>
                            </a:rPr>
                          </m:ctrlPr>
                        </m:sSupPr>
                        <m:e>
                          <m:r>
                            <a:rPr lang="de-DE" sz="1400" i="1" smtClean="0">
                              <a:solidFill>
                                <a:prstClr val="black"/>
                              </a:solidFill>
                              <a:latin typeface="Cambria Math"/>
                              <a:ea typeface="Cambria Math"/>
                            </a:rPr>
                            <m:t>𝑐</m:t>
                          </m:r>
                        </m:e>
                        <m:sup>
                          <m:r>
                            <a:rPr lang="de-DE" sz="1400" i="1" smtClean="0">
                              <a:solidFill>
                                <a:prstClr val="black"/>
                              </a:solidFill>
                              <a:latin typeface="Cambria Math"/>
                              <a:ea typeface="Cambria Math"/>
                            </a:rPr>
                            <m:t>2</m:t>
                          </m:r>
                        </m:sup>
                      </m:sSup>
                      <m:r>
                        <a:rPr lang="de-DE" sz="1400" i="1" smtClean="0">
                          <a:solidFill>
                            <a:prstClr val="black"/>
                          </a:solidFill>
                          <a:latin typeface="Cambria Math"/>
                          <a:ea typeface="Cambria Math"/>
                        </a:rPr>
                        <m:t>=</m:t>
                      </m:r>
                      <m:sSub>
                        <m:sSubPr>
                          <m:ctrlPr>
                            <a:rPr lang="de-DE" sz="1400" i="1" smtClean="0">
                              <a:solidFill>
                                <a:prstClr val="black"/>
                              </a:solidFill>
                              <a:latin typeface="Cambria Math"/>
                              <a:ea typeface="Cambria Math"/>
                            </a:rPr>
                          </m:ctrlPr>
                        </m:sSubPr>
                        <m:e>
                          <m:r>
                            <a:rPr lang="de-DE" sz="1400" i="1" smtClean="0">
                              <a:solidFill>
                                <a:prstClr val="black"/>
                              </a:solidFill>
                              <a:latin typeface="Cambria Math"/>
                              <a:ea typeface="Cambria Math"/>
                            </a:rPr>
                            <m:t>𝑇</m:t>
                          </m:r>
                        </m:e>
                        <m:sub>
                          <m:r>
                            <a:rPr lang="de-DE" sz="1400" i="1" smtClean="0">
                              <a:solidFill>
                                <a:prstClr val="black"/>
                              </a:solidFill>
                              <a:latin typeface="Cambria Math"/>
                              <a:ea typeface="Cambria Math"/>
                            </a:rPr>
                            <m:t>𝑙𝑎𝑏</m:t>
                          </m:r>
                        </m:sub>
                      </m:sSub>
                      <m:r>
                        <a:rPr lang="de-DE" sz="1400" i="1" smtClean="0">
                          <a:solidFill>
                            <a:prstClr val="black"/>
                          </a:solidFill>
                          <a:latin typeface="Cambria Math"/>
                          <a:ea typeface="Cambria Math"/>
                        </a:rPr>
                        <m:t>+</m:t>
                      </m:r>
                      <m:sSub>
                        <m:sSubPr>
                          <m:ctrlPr>
                            <a:rPr lang="de-DE" sz="1400" i="1" smtClean="0">
                              <a:solidFill>
                                <a:prstClr val="black"/>
                              </a:solidFill>
                              <a:latin typeface="Cambria Math"/>
                              <a:ea typeface="Cambria Math"/>
                            </a:rPr>
                          </m:ctrlPr>
                        </m:sSubPr>
                        <m:e>
                          <m:r>
                            <a:rPr lang="de-DE" sz="1400" i="1" smtClean="0">
                              <a:solidFill>
                                <a:prstClr val="black"/>
                              </a:solidFill>
                              <a:latin typeface="Cambria Math"/>
                              <a:ea typeface="Cambria Math"/>
                            </a:rPr>
                            <m:t>𝑚</m:t>
                          </m:r>
                        </m:e>
                        <m:sub>
                          <m:r>
                            <a:rPr lang="de-DE" sz="1400" i="1" smtClean="0">
                              <a:solidFill>
                                <a:prstClr val="black"/>
                              </a:solidFill>
                              <a:latin typeface="Cambria Math"/>
                              <a:ea typeface="Cambria Math"/>
                            </a:rPr>
                            <m:t>0</m:t>
                          </m:r>
                        </m:sub>
                      </m:sSub>
                      <m:r>
                        <a:rPr lang="de-DE" sz="1400" i="1" smtClean="0">
                          <a:solidFill>
                            <a:prstClr val="black"/>
                          </a:solidFill>
                          <a:latin typeface="Cambria Math"/>
                          <a:ea typeface="Cambria Math"/>
                        </a:rPr>
                        <m:t>∙</m:t>
                      </m:r>
                      <m:sSup>
                        <m:sSupPr>
                          <m:ctrlPr>
                            <a:rPr lang="de-DE" sz="1400" i="1" smtClean="0">
                              <a:solidFill>
                                <a:prstClr val="black"/>
                              </a:solidFill>
                              <a:latin typeface="Cambria Math"/>
                              <a:ea typeface="Cambria Math"/>
                            </a:rPr>
                          </m:ctrlPr>
                        </m:sSupPr>
                        <m:e>
                          <m:r>
                            <a:rPr lang="de-DE" sz="1400" i="1" smtClean="0">
                              <a:solidFill>
                                <a:prstClr val="black"/>
                              </a:solidFill>
                              <a:latin typeface="Cambria Math"/>
                              <a:ea typeface="Cambria Math"/>
                            </a:rPr>
                            <m:t>𝑐</m:t>
                          </m:r>
                        </m:e>
                        <m:sup>
                          <m:r>
                            <a:rPr lang="de-DE" sz="1400" i="1" smtClean="0">
                              <a:solidFill>
                                <a:prstClr val="black"/>
                              </a:solidFill>
                              <a:latin typeface="Cambria Math"/>
                              <a:ea typeface="Cambria Math"/>
                            </a:rPr>
                            <m:t>2</m:t>
                          </m:r>
                        </m:sup>
                      </m:sSup>
                    </m:oMath>
                  </m:oMathPara>
                </a14:m>
                <a:endParaRPr lang="de-DE" sz="1400" dirty="0">
                  <a:solidFill>
                    <a:prstClr val="black"/>
                  </a:solidFill>
                </a:endParaRPr>
              </a:p>
            </p:txBody>
          </p:sp>
        </mc:Choice>
        <mc:Fallback xmlns="">
          <p:sp>
            <p:nvSpPr>
              <p:cNvPr id="12" name="Textfeld 11"/>
              <p:cNvSpPr txBox="1">
                <a:spLocks noRot="1" noChangeAspect="1" noMove="1" noResize="1" noEditPoints="1" noAdjustHandles="1" noChangeArrowheads="1" noChangeShapeType="1" noTextEdit="1"/>
              </p:cNvSpPr>
              <p:nvPr/>
            </p:nvSpPr>
            <p:spPr>
              <a:xfrm>
                <a:off x="3096000" y="1805943"/>
                <a:ext cx="1965795" cy="307777"/>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feld 12"/>
              <p:cNvSpPr txBox="1"/>
              <p:nvPr/>
            </p:nvSpPr>
            <p:spPr>
              <a:xfrm>
                <a:off x="2916000" y="2093943"/>
                <a:ext cx="2156809" cy="6149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de-DE" sz="1400" i="1" smtClean="0">
                              <a:solidFill>
                                <a:prstClr val="black"/>
                              </a:solidFill>
                              <a:latin typeface="Cambria Math"/>
                            </a:rPr>
                          </m:ctrlPr>
                        </m:fPr>
                        <m:num>
                          <m:sSub>
                            <m:sSubPr>
                              <m:ctrlPr>
                                <a:rPr lang="de-DE" sz="1400" i="1" smtClean="0">
                                  <a:solidFill>
                                    <a:prstClr val="black"/>
                                  </a:solidFill>
                                  <a:latin typeface="Cambria Math"/>
                                </a:rPr>
                              </m:ctrlPr>
                            </m:sSubPr>
                            <m:e>
                              <m:r>
                                <a:rPr lang="de-DE" sz="1400" i="1" smtClean="0">
                                  <a:solidFill>
                                    <a:prstClr val="black"/>
                                  </a:solidFill>
                                  <a:latin typeface="Cambria Math"/>
                                </a:rPr>
                                <m:t>𝑚</m:t>
                              </m:r>
                            </m:e>
                            <m:sub>
                              <m:r>
                                <a:rPr lang="de-DE" sz="1400" i="1" smtClean="0">
                                  <a:solidFill>
                                    <a:prstClr val="black"/>
                                  </a:solidFill>
                                  <a:latin typeface="Cambria Math"/>
                                </a:rPr>
                                <m:t>0</m:t>
                              </m:r>
                            </m:sub>
                          </m:sSub>
                          <m:r>
                            <a:rPr lang="de-DE" sz="1400" i="1" smtClean="0">
                              <a:solidFill>
                                <a:prstClr val="black"/>
                              </a:solidFill>
                              <a:latin typeface="Cambria Math"/>
                              <a:ea typeface="Cambria Math"/>
                            </a:rPr>
                            <m:t>∙</m:t>
                          </m:r>
                          <m:sSup>
                            <m:sSupPr>
                              <m:ctrlPr>
                                <a:rPr lang="de-DE" sz="1400" i="1" smtClean="0">
                                  <a:solidFill>
                                    <a:prstClr val="black"/>
                                  </a:solidFill>
                                  <a:latin typeface="Cambria Math"/>
                                  <a:ea typeface="Cambria Math"/>
                                </a:rPr>
                              </m:ctrlPr>
                            </m:sSupPr>
                            <m:e>
                              <m:r>
                                <a:rPr lang="de-DE" sz="1400" i="1" smtClean="0">
                                  <a:solidFill>
                                    <a:prstClr val="black"/>
                                  </a:solidFill>
                                  <a:latin typeface="Cambria Math"/>
                                  <a:ea typeface="Cambria Math"/>
                                </a:rPr>
                                <m:t>𝑐</m:t>
                              </m:r>
                            </m:e>
                            <m:sup>
                              <m:r>
                                <a:rPr lang="de-DE" sz="1400" i="1" smtClean="0">
                                  <a:solidFill>
                                    <a:prstClr val="black"/>
                                  </a:solidFill>
                                  <a:latin typeface="Cambria Math"/>
                                  <a:ea typeface="Cambria Math"/>
                                </a:rPr>
                                <m:t>2</m:t>
                              </m:r>
                            </m:sup>
                          </m:sSup>
                        </m:num>
                        <m:den>
                          <m:rad>
                            <m:radPr>
                              <m:degHide m:val="on"/>
                              <m:ctrlPr>
                                <a:rPr lang="de-DE" sz="1400" i="1" smtClean="0">
                                  <a:solidFill>
                                    <a:prstClr val="black"/>
                                  </a:solidFill>
                                  <a:latin typeface="Cambria Math"/>
                                </a:rPr>
                              </m:ctrlPr>
                            </m:radPr>
                            <m:deg/>
                            <m:e>
                              <m:r>
                                <a:rPr lang="de-DE" sz="1400" i="1" smtClean="0">
                                  <a:solidFill>
                                    <a:prstClr val="black"/>
                                  </a:solidFill>
                                  <a:latin typeface="Cambria Math"/>
                                </a:rPr>
                                <m:t>1−</m:t>
                              </m:r>
                              <m:sSup>
                                <m:sSupPr>
                                  <m:ctrlPr>
                                    <a:rPr lang="de-DE" sz="1400" i="1" smtClean="0">
                                      <a:solidFill>
                                        <a:prstClr val="black"/>
                                      </a:solidFill>
                                      <a:latin typeface="Cambria Math"/>
                                    </a:rPr>
                                  </m:ctrlPr>
                                </m:sSupPr>
                                <m:e>
                                  <m:r>
                                    <a:rPr lang="de-DE" sz="1400" i="1" smtClean="0">
                                      <a:solidFill>
                                        <a:prstClr val="black"/>
                                      </a:solidFill>
                                      <a:latin typeface="Cambria Math"/>
                                      <a:ea typeface="Cambria Math"/>
                                    </a:rPr>
                                    <m:t>𝛽</m:t>
                                  </m:r>
                                </m:e>
                                <m:sup>
                                  <m:r>
                                    <a:rPr lang="de-DE" sz="1400" i="1" smtClean="0">
                                      <a:solidFill>
                                        <a:prstClr val="black"/>
                                      </a:solidFill>
                                      <a:latin typeface="Cambria Math"/>
                                    </a:rPr>
                                    <m:t>2</m:t>
                                  </m:r>
                                </m:sup>
                              </m:sSup>
                            </m:e>
                          </m:rad>
                        </m:den>
                      </m:f>
                      <m:r>
                        <a:rPr lang="de-DE" sz="1400" i="1" smtClean="0">
                          <a:solidFill>
                            <a:prstClr val="black"/>
                          </a:solidFill>
                          <a:latin typeface="Cambria Math"/>
                        </a:rPr>
                        <m:t>=</m:t>
                      </m:r>
                      <m:sSub>
                        <m:sSubPr>
                          <m:ctrlPr>
                            <a:rPr lang="de-DE" sz="1400" i="1" smtClean="0">
                              <a:solidFill>
                                <a:prstClr val="black"/>
                              </a:solidFill>
                              <a:latin typeface="Cambria Math"/>
                            </a:rPr>
                          </m:ctrlPr>
                        </m:sSubPr>
                        <m:e>
                          <m:r>
                            <a:rPr lang="de-DE" sz="1400" i="1" smtClean="0">
                              <a:solidFill>
                                <a:prstClr val="black"/>
                              </a:solidFill>
                              <a:latin typeface="Cambria Math"/>
                            </a:rPr>
                            <m:t>𝑇</m:t>
                          </m:r>
                        </m:e>
                        <m:sub>
                          <m:r>
                            <a:rPr lang="de-DE" sz="1400" i="1" smtClean="0">
                              <a:solidFill>
                                <a:prstClr val="black"/>
                              </a:solidFill>
                              <a:latin typeface="Cambria Math"/>
                            </a:rPr>
                            <m:t>𝑙𝑎𝑏</m:t>
                          </m:r>
                        </m:sub>
                      </m:sSub>
                      <m:r>
                        <a:rPr lang="de-DE" sz="1400" i="1" smtClean="0">
                          <a:solidFill>
                            <a:prstClr val="black"/>
                          </a:solidFill>
                          <a:latin typeface="Cambria Math"/>
                        </a:rPr>
                        <m:t>+</m:t>
                      </m:r>
                      <m:sSub>
                        <m:sSubPr>
                          <m:ctrlPr>
                            <a:rPr lang="de-DE" sz="1400" i="1" smtClean="0">
                              <a:solidFill>
                                <a:prstClr val="black"/>
                              </a:solidFill>
                              <a:latin typeface="Cambria Math"/>
                            </a:rPr>
                          </m:ctrlPr>
                        </m:sSubPr>
                        <m:e>
                          <m:r>
                            <a:rPr lang="de-DE" sz="1400" i="1" smtClean="0">
                              <a:solidFill>
                                <a:prstClr val="black"/>
                              </a:solidFill>
                              <a:latin typeface="Cambria Math"/>
                            </a:rPr>
                            <m:t>𝑚</m:t>
                          </m:r>
                        </m:e>
                        <m:sub>
                          <m:r>
                            <a:rPr lang="de-DE" sz="1400" i="1" smtClean="0">
                              <a:solidFill>
                                <a:prstClr val="black"/>
                              </a:solidFill>
                              <a:latin typeface="Cambria Math"/>
                            </a:rPr>
                            <m:t>0</m:t>
                          </m:r>
                        </m:sub>
                      </m:sSub>
                      <m:r>
                        <a:rPr lang="de-DE" sz="1400" i="1" smtClean="0">
                          <a:solidFill>
                            <a:prstClr val="black"/>
                          </a:solidFill>
                          <a:latin typeface="Cambria Math"/>
                          <a:ea typeface="Cambria Math"/>
                        </a:rPr>
                        <m:t>∙</m:t>
                      </m:r>
                      <m:sSup>
                        <m:sSupPr>
                          <m:ctrlPr>
                            <a:rPr lang="de-DE" sz="1400" i="1" smtClean="0">
                              <a:solidFill>
                                <a:prstClr val="black"/>
                              </a:solidFill>
                              <a:latin typeface="Cambria Math"/>
                              <a:ea typeface="Cambria Math"/>
                            </a:rPr>
                          </m:ctrlPr>
                        </m:sSupPr>
                        <m:e>
                          <m:r>
                            <a:rPr lang="de-DE" sz="1400" i="1" smtClean="0">
                              <a:solidFill>
                                <a:prstClr val="black"/>
                              </a:solidFill>
                              <a:latin typeface="Cambria Math"/>
                              <a:ea typeface="Cambria Math"/>
                            </a:rPr>
                            <m:t>𝑐</m:t>
                          </m:r>
                        </m:e>
                        <m:sup>
                          <m:r>
                            <a:rPr lang="de-DE" sz="1400" i="1" smtClean="0">
                              <a:solidFill>
                                <a:prstClr val="black"/>
                              </a:solidFill>
                              <a:latin typeface="Cambria Math"/>
                              <a:ea typeface="Cambria Math"/>
                            </a:rPr>
                            <m:t>2</m:t>
                          </m:r>
                        </m:sup>
                      </m:sSup>
                    </m:oMath>
                  </m:oMathPara>
                </a14:m>
                <a:endParaRPr lang="de-DE" sz="1400" dirty="0">
                  <a:solidFill>
                    <a:prstClr val="black"/>
                  </a:solidFill>
                </a:endParaRPr>
              </a:p>
            </p:txBody>
          </p:sp>
        </mc:Choice>
        <mc:Fallback xmlns="">
          <p:sp>
            <p:nvSpPr>
              <p:cNvPr id="13" name="Textfeld 12"/>
              <p:cNvSpPr txBox="1">
                <a:spLocks noRot="1" noChangeAspect="1" noMove="1" noResize="1" noEditPoints="1" noAdjustHandles="1" noChangeArrowheads="1" noChangeShapeType="1" noTextEdit="1"/>
              </p:cNvSpPr>
              <p:nvPr/>
            </p:nvSpPr>
            <p:spPr>
              <a:xfrm>
                <a:off x="2916000" y="2093943"/>
                <a:ext cx="2156809" cy="614977"/>
              </a:xfrm>
              <a:prstGeom prst="rect">
                <a:avLst/>
              </a:prstGeom>
              <a:blipFill rotWithShape="1">
                <a:blip r:embed="rId4"/>
                <a:stretch>
                  <a:fillRect/>
                </a:stretch>
              </a:blipFill>
            </p:spPr>
            <p:txBody>
              <a:bodyPr/>
              <a:lstStyle/>
              <a:p>
                <a:r>
                  <a:rPr lang="en-US">
                    <a:noFill/>
                  </a:rPr>
                  <a:t> </a:t>
                </a:r>
              </a:p>
            </p:txBody>
          </p:sp>
        </mc:Fallback>
      </mc:AlternateContent>
      <p:sp>
        <p:nvSpPr>
          <p:cNvPr id="15" name="Textfeld 14"/>
          <p:cNvSpPr txBox="1"/>
          <p:nvPr/>
        </p:nvSpPr>
        <p:spPr>
          <a:xfrm>
            <a:off x="720000" y="3241631"/>
            <a:ext cx="1247457" cy="307777"/>
          </a:xfrm>
          <a:prstGeom prst="rect">
            <a:avLst/>
          </a:prstGeom>
          <a:noFill/>
        </p:spPr>
        <p:txBody>
          <a:bodyPr wrap="none" rtlCol="0">
            <a:spAutoFit/>
          </a:bodyPr>
          <a:lstStyle/>
          <a:p>
            <a:r>
              <a:rPr lang="en-US" sz="1400" dirty="0" smtClean="0">
                <a:solidFill>
                  <a:prstClr val="black"/>
                </a:solidFill>
                <a:latin typeface="Times New Roman" panose="02020603050405020304" pitchFamily="18" charset="0"/>
                <a:cs typeface="Times New Roman" panose="02020603050405020304" pitchFamily="18" charset="0"/>
              </a:rPr>
              <a:t>beam velocity</a:t>
            </a:r>
            <a:r>
              <a:rPr lang="de-DE" sz="1400" dirty="0" smtClean="0">
                <a:solidFill>
                  <a:prstClr val="black"/>
                </a:solidFill>
                <a:latin typeface="Times New Roman" panose="02020603050405020304" pitchFamily="18" charset="0"/>
                <a:cs typeface="Times New Roman" panose="02020603050405020304" pitchFamily="18" charset="0"/>
              </a:rPr>
              <a:t>:</a:t>
            </a:r>
            <a:endParaRPr lang="de-DE" sz="1400" dirty="0">
              <a:solidFill>
                <a:prstClr val="black"/>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Textfeld 15"/>
              <p:cNvSpPr txBox="1"/>
              <p:nvPr/>
            </p:nvSpPr>
            <p:spPr>
              <a:xfrm>
                <a:off x="3420000" y="2924944"/>
                <a:ext cx="2456506" cy="76848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400" i="1" smtClean="0">
                          <a:solidFill>
                            <a:prstClr val="black"/>
                          </a:solidFill>
                          <a:latin typeface="Cambria Math"/>
                          <a:ea typeface="Cambria Math"/>
                        </a:rPr>
                        <m:t>𝛽</m:t>
                      </m:r>
                      <m:r>
                        <a:rPr lang="de-DE" sz="1400" i="1" smtClean="0">
                          <a:solidFill>
                            <a:prstClr val="black"/>
                          </a:solidFill>
                          <a:latin typeface="Cambria Math"/>
                          <a:ea typeface="Cambria Math"/>
                        </a:rPr>
                        <m:t>=</m:t>
                      </m:r>
                      <m:f>
                        <m:fPr>
                          <m:ctrlPr>
                            <a:rPr lang="de-DE" sz="1400" i="1" smtClean="0">
                              <a:solidFill>
                                <a:prstClr val="black"/>
                              </a:solidFill>
                              <a:latin typeface="Cambria Math"/>
                              <a:ea typeface="Cambria Math"/>
                            </a:rPr>
                          </m:ctrlPr>
                        </m:fPr>
                        <m:num>
                          <m:rad>
                            <m:radPr>
                              <m:degHide m:val="on"/>
                              <m:ctrlPr>
                                <a:rPr lang="de-DE" sz="1400" i="1" smtClean="0">
                                  <a:solidFill>
                                    <a:prstClr val="black"/>
                                  </a:solidFill>
                                  <a:latin typeface="Cambria Math"/>
                                  <a:ea typeface="Cambria Math"/>
                                </a:rPr>
                              </m:ctrlPr>
                            </m:radPr>
                            <m:deg/>
                            <m:e>
                              <m:sSup>
                                <m:sSupPr>
                                  <m:ctrlPr>
                                    <a:rPr lang="de-DE" sz="1400" i="1" smtClean="0">
                                      <a:solidFill>
                                        <a:prstClr val="black"/>
                                      </a:solidFill>
                                      <a:latin typeface="Cambria Math"/>
                                      <a:ea typeface="Cambria Math"/>
                                    </a:rPr>
                                  </m:ctrlPr>
                                </m:sSupPr>
                                <m:e>
                                  <m:sSub>
                                    <m:sSubPr>
                                      <m:ctrlPr>
                                        <a:rPr lang="de-DE" sz="1400" i="1" smtClean="0">
                                          <a:solidFill>
                                            <a:prstClr val="black"/>
                                          </a:solidFill>
                                          <a:latin typeface="Cambria Math"/>
                                          <a:ea typeface="Cambria Math"/>
                                        </a:rPr>
                                      </m:ctrlPr>
                                    </m:sSubPr>
                                    <m:e>
                                      <m:r>
                                        <a:rPr lang="de-DE" sz="1400" i="1" smtClean="0">
                                          <a:solidFill>
                                            <a:prstClr val="black"/>
                                          </a:solidFill>
                                          <a:latin typeface="Cambria Math"/>
                                          <a:ea typeface="Cambria Math"/>
                                        </a:rPr>
                                        <m:t>𝑇</m:t>
                                      </m:r>
                                    </m:e>
                                    <m:sub>
                                      <m:r>
                                        <a:rPr lang="de-DE" sz="1400" i="1" smtClean="0">
                                          <a:solidFill>
                                            <a:prstClr val="black"/>
                                          </a:solidFill>
                                          <a:latin typeface="Cambria Math"/>
                                          <a:ea typeface="Cambria Math"/>
                                        </a:rPr>
                                        <m:t>𝑙𝑎𝑏</m:t>
                                      </m:r>
                                    </m:sub>
                                  </m:sSub>
                                </m:e>
                                <m:sup>
                                  <m:r>
                                    <a:rPr lang="de-DE" sz="1400" i="1" smtClean="0">
                                      <a:solidFill>
                                        <a:prstClr val="black"/>
                                      </a:solidFill>
                                      <a:latin typeface="Cambria Math"/>
                                      <a:ea typeface="Cambria Math"/>
                                    </a:rPr>
                                    <m:t>2</m:t>
                                  </m:r>
                                </m:sup>
                              </m:sSup>
                              <m:r>
                                <a:rPr lang="de-DE" sz="1400" i="1" smtClean="0">
                                  <a:solidFill>
                                    <a:prstClr val="black"/>
                                  </a:solidFill>
                                  <a:latin typeface="Cambria Math"/>
                                  <a:ea typeface="Cambria Math"/>
                                </a:rPr>
                                <m:t>+1863∙</m:t>
                              </m:r>
                              <m:sSub>
                                <m:sSubPr>
                                  <m:ctrlPr>
                                    <a:rPr lang="de-DE" sz="1400" i="1" smtClean="0">
                                      <a:solidFill>
                                        <a:prstClr val="black"/>
                                      </a:solidFill>
                                      <a:latin typeface="Cambria Math"/>
                                      <a:ea typeface="Cambria Math"/>
                                    </a:rPr>
                                  </m:ctrlPr>
                                </m:sSubPr>
                                <m:e>
                                  <m:r>
                                    <a:rPr lang="de-DE" sz="1400" i="1" smtClean="0">
                                      <a:solidFill>
                                        <a:prstClr val="black"/>
                                      </a:solidFill>
                                      <a:latin typeface="Cambria Math"/>
                                      <a:ea typeface="Cambria Math"/>
                                    </a:rPr>
                                    <m:t>𝐴</m:t>
                                  </m:r>
                                </m:e>
                                <m:sub>
                                  <m:r>
                                    <a:rPr lang="de-DE" sz="1400" i="1" smtClean="0">
                                      <a:solidFill>
                                        <a:prstClr val="black"/>
                                      </a:solidFill>
                                      <a:latin typeface="Cambria Math"/>
                                      <a:ea typeface="Cambria Math"/>
                                    </a:rPr>
                                    <m:t>1</m:t>
                                  </m:r>
                                </m:sub>
                              </m:sSub>
                              <m:r>
                                <a:rPr lang="de-DE" sz="1400" i="1" smtClean="0">
                                  <a:solidFill>
                                    <a:prstClr val="black"/>
                                  </a:solidFill>
                                  <a:latin typeface="Cambria Math"/>
                                  <a:ea typeface="Cambria Math"/>
                                </a:rPr>
                                <m:t>∙</m:t>
                              </m:r>
                              <m:sSub>
                                <m:sSubPr>
                                  <m:ctrlPr>
                                    <a:rPr lang="de-DE" sz="1400" i="1" smtClean="0">
                                      <a:solidFill>
                                        <a:prstClr val="black"/>
                                      </a:solidFill>
                                      <a:latin typeface="Cambria Math"/>
                                      <a:ea typeface="Cambria Math"/>
                                    </a:rPr>
                                  </m:ctrlPr>
                                </m:sSubPr>
                                <m:e>
                                  <m:r>
                                    <a:rPr lang="de-DE" sz="1400" i="1" smtClean="0">
                                      <a:solidFill>
                                        <a:prstClr val="black"/>
                                      </a:solidFill>
                                      <a:latin typeface="Cambria Math"/>
                                      <a:ea typeface="Cambria Math"/>
                                    </a:rPr>
                                    <m:t>𝑇</m:t>
                                  </m:r>
                                </m:e>
                                <m:sub>
                                  <m:r>
                                    <a:rPr lang="de-DE" sz="1400" i="1" smtClean="0">
                                      <a:solidFill>
                                        <a:prstClr val="black"/>
                                      </a:solidFill>
                                      <a:latin typeface="Cambria Math"/>
                                      <a:ea typeface="Cambria Math"/>
                                    </a:rPr>
                                    <m:t>𝑙𝑎𝑏</m:t>
                                  </m:r>
                                </m:sub>
                              </m:sSub>
                            </m:e>
                          </m:rad>
                        </m:num>
                        <m:den>
                          <m:r>
                            <a:rPr lang="de-DE" sz="1400" i="1" smtClean="0">
                              <a:solidFill>
                                <a:prstClr val="black"/>
                              </a:solidFill>
                              <a:latin typeface="Cambria Math"/>
                              <a:ea typeface="Cambria Math"/>
                            </a:rPr>
                            <m:t>931.5∙</m:t>
                          </m:r>
                          <m:sSub>
                            <m:sSubPr>
                              <m:ctrlPr>
                                <a:rPr lang="de-DE" sz="1400" i="1" smtClean="0">
                                  <a:solidFill>
                                    <a:prstClr val="black"/>
                                  </a:solidFill>
                                  <a:latin typeface="Cambria Math"/>
                                  <a:ea typeface="Cambria Math"/>
                                </a:rPr>
                              </m:ctrlPr>
                            </m:sSubPr>
                            <m:e>
                              <m:r>
                                <a:rPr lang="de-DE" sz="1400" i="1" smtClean="0">
                                  <a:solidFill>
                                    <a:prstClr val="black"/>
                                  </a:solidFill>
                                  <a:latin typeface="Cambria Math"/>
                                  <a:ea typeface="Cambria Math"/>
                                </a:rPr>
                                <m:t>𝐴</m:t>
                              </m:r>
                            </m:e>
                            <m:sub>
                              <m:r>
                                <a:rPr lang="de-DE" sz="1400" i="1" smtClean="0">
                                  <a:solidFill>
                                    <a:prstClr val="black"/>
                                  </a:solidFill>
                                  <a:latin typeface="Cambria Math"/>
                                  <a:ea typeface="Cambria Math"/>
                                </a:rPr>
                                <m:t>1</m:t>
                              </m:r>
                            </m:sub>
                          </m:sSub>
                          <m:r>
                            <a:rPr lang="de-DE" sz="1400" i="1" smtClean="0">
                              <a:solidFill>
                                <a:prstClr val="black"/>
                              </a:solidFill>
                              <a:latin typeface="Cambria Math"/>
                              <a:ea typeface="Cambria Math"/>
                            </a:rPr>
                            <m:t>+</m:t>
                          </m:r>
                          <m:sSub>
                            <m:sSubPr>
                              <m:ctrlPr>
                                <a:rPr lang="de-DE" sz="1400" i="1" smtClean="0">
                                  <a:solidFill>
                                    <a:prstClr val="black"/>
                                  </a:solidFill>
                                  <a:latin typeface="Cambria Math"/>
                                  <a:ea typeface="Cambria Math"/>
                                </a:rPr>
                              </m:ctrlPr>
                            </m:sSubPr>
                            <m:e>
                              <m:r>
                                <a:rPr lang="de-DE" sz="1400" i="1" smtClean="0">
                                  <a:solidFill>
                                    <a:prstClr val="black"/>
                                  </a:solidFill>
                                  <a:latin typeface="Cambria Math"/>
                                  <a:ea typeface="Cambria Math"/>
                                </a:rPr>
                                <m:t>𝑇</m:t>
                              </m:r>
                            </m:e>
                            <m:sub>
                              <m:r>
                                <a:rPr lang="de-DE" sz="1400" i="1" smtClean="0">
                                  <a:solidFill>
                                    <a:prstClr val="black"/>
                                  </a:solidFill>
                                  <a:latin typeface="Cambria Math"/>
                                  <a:ea typeface="Cambria Math"/>
                                </a:rPr>
                                <m:t>𝑙𝑎𝑏</m:t>
                              </m:r>
                            </m:sub>
                          </m:sSub>
                        </m:den>
                      </m:f>
                    </m:oMath>
                  </m:oMathPara>
                </a14:m>
                <a:endParaRPr lang="de-DE" sz="1400" dirty="0">
                  <a:solidFill>
                    <a:prstClr val="black"/>
                  </a:solidFill>
                </a:endParaRPr>
              </a:p>
            </p:txBody>
          </p:sp>
        </mc:Choice>
        <mc:Fallback xmlns="">
          <p:sp>
            <p:nvSpPr>
              <p:cNvPr id="16" name="Textfeld 15"/>
              <p:cNvSpPr txBox="1">
                <a:spLocks noRot="1" noChangeAspect="1" noMove="1" noResize="1" noEditPoints="1" noAdjustHandles="1" noChangeArrowheads="1" noChangeShapeType="1" noTextEdit="1"/>
              </p:cNvSpPr>
              <p:nvPr/>
            </p:nvSpPr>
            <p:spPr>
              <a:xfrm>
                <a:off x="3420000" y="2924944"/>
                <a:ext cx="2456506" cy="768480"/>
              </a:xfrm>
              <a:prstGeom prst="rect">
                <a:avLst/>
              </a:prstGeom>
              <a:blipFill rotWithShape="1">
                <a:blip r:embed="rId5"/>
                <a:stretch>
                  <a:fillRect/>
                </a:stretch>
              </a:blipFill>
            </p:spPr>
            <p:txBody>
              <a:bodyPr/>
              <a:lstStyle/>
              <a:p>
                <a:r>
                  <a:rPr lang="en-US">
                    <a:noFill/>
                  </a:rPr>
                  <a:t> </a:t>
                </a:r>
              </a:p>
            </p:txBody>
          </p:sp>
        </mc:Fallback>
      </mc:AlternateContent>
      <p:sp>
        <p:nvSpPr>
          <p:cNvPr id="17" name="Textfeld 16"/>
          <p:cNvSpPr txBox="1"/>
          <p:nvPr/>
        </p:nvSpPr>
        <p:spPr>
          <a:xfrm>
            <a:off x="720000" y="4041064"/>
            <a:ext cx="2108269" cy="307777"/>
          </a:xfrm>
          <a:prstGeom prst="rect">
            <a:avLst/>
          </a:prstGeom>
          <a:noFill/>
        </p:spPr>
        <p:txBody>
          <a:bodyPr wrap="none" rtlCol="0">
            <a:spAutoFit/>
          </a:bodyPr>
          <a:lstStyle/>
          <a:p>
            <a:r>
              <a:rPr lang="en-US" sz="1400" dirty="0" smtClean="0">
                <a:solidFill>
                  <a:prstClr val="black"/>
                </a:solidFill>
                <a:latin typeface="Times New Roman" panose="02020603050405020304" pitchFamily="18" charset="0"/>
                <a:cs typeface="Times New Roman" panose="02020603050405020304" pitchFamily="18" charset="0"/>
              </a:rPr>
              <a:t>Lorentz contraction factor:</a:t>
            </a:r>
            <a:endParaRPr lang="en-US" sz="1400" dirty="0">
              <a:solidFill>
                <a:prstClr val="black"/>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Textfeld 17"/>
              <p:cNvSpPr txBox="1"/>
              <p:nvPr/>
            </p:nvSpPr>
            <p:spPr>
              <a:xfrm>
                <a:off x="3420000" y="4005064"/>
                <a:ext cx="1543884" cy="3211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400" i="1" smtClean="0">
                          <a:solidFill>
                            <a:prstClr val="black"/>
                          </a:solidFill>
                          <a:latin typeface="Cambria Math"/>
                          <a:ea typeface="Cambria Math"/>
                        </a:rPr>
                        <m:t>𝛾</m:t>
                      </m:r>
                      <m:r>
                        <a:rPr lang="de-DE" sz="1400" i="1" smtClean="0">
                          <a:solidFill>
                            <a:prstClr val="black"/>
                          </a:solidFill>
                          <a:latin typeface="Cambria Math"/>
                          <a:ea typeface="Cambria Math"/>
                        </a:rPr>
                        <m:t>=</m:t>
                      </m:r>
                      <m:sSup>
                        <m:sSupPr>
                          <m:ctrlPr>
                            <a:rPr lang="de-DE" sz="1400" i="1" smtClean="0">
                              <a:solidFill>
                                <a:prstClr val="black"/>
                              </a:solidFill>
                              <a:latin typeface="Cambria Math"/>
                              <a:ea typeface="Cambria Math"/>
                            </a:rPr>
                          </m:ctrlPr>
                        </m:sSupPr>
                        <m:e>
                          <m:d>
                            <m:dPr>
                              <m:ctrlPr>
                                <a:rPr lang="de-DE" sz="1400" i="1" smtClean="0">
                                  <a:solidFill>
                                    <a:prstClr val="black"/>
                                  </a:solidFill>
                                  <a:latin typeface="Cambria Math"/>
                                  <a:ea typeface="Cambria Math"/>
                                </a:rPr>
                              </m:ctrlPr>
                            </m:dPr>
                            <m:e>
                              <m:r>
                                <a:rPr lang="de-DE" sz="1400" i="1" smtClean="0">
                                  <a:solidFill>
                                    <a:prstClr val="black"/>
                                  </a:solidFill>
                                  <a:latin typeface="Cambria Math"/>
                                  <a:ea typeface="Cambria Math"/>
                                </a:rPr>
                                <m:t>1−</m:t>
                              </m:r>
                              <m:sSup>
                                <m:sSupPr>
                                  <m:ctrlPr>
                                    <a:rPr lang="de-DE" sz="1400" i="1" smtClean="0">
                                      <a:solidFill>
                                        <a:prstClr val="black"/>
                                      </a:solidFill>
                                      <a:latin typeface="Cambria Math"/>
                                      <a:ea typeface="Cambria Math"/>
                                    </a:rPr>
                                  </m:ctrlPr>
                                </m:sSupPr>
                                <m:e>
                                  <m:r>
                                    <a:rPr lang="de-DE" sz="1400" i="1" smtClean="0">
                                      <a:solidFill>
                                        <a:prstClr val="black"/>
                                      </a:solidFill>
                                      <a:latin typeface="Cambria Math"/>
                                      <a:ea typeface="Cambria Math"/>
                                    </a:rPr>
                                    <m:t>𝛽</m:t>
                                  </m:r>
                                </m:e>
                                <m:sup>
                                  <m:r>
                                    <a:rPr lang="de-DE" sz="1400" i="1" smtClean="0">
                                      <a:solidFill>
                                        <a:prstClr val="black"/>
                                      </a:solidFill>
                                      <a:latin typeface="Cambria Math"/>
                                      <a:ea typeface="Cambria Math"/>
                                    </a:rPr>
                                    <m:t>2</m:t>
                                  </m:r>
                                </m:sup>
                              </m:sSup>
                            </m:e>
                          </m:d>
                        </m:e>
                        <m:sup>
                          <m:f>
                            <m:fPr>
                              <m:type m:val="lin"/>
                              <m:ctrlPr>
                                <a:rPr lang="de-DE" sz="1400" i="1" smtClean="0">
                                  <a:solidFill>
                                    <a:prstClr val="black"/>
                                  </a:solidFill>
                                  <a:latin typeface="Cambria Math"/>
                                  <a:ea typeface="Cambria Math"/>
                                </a:rPr>
                              </m:ctrlPr>
                            </m:fPr>
                            <m:num>
                              <m:r>
                                <a:rPr lang="de-DE" sz="1400" b="0" i="1" smtClean="0">
                                  <a:solidFill>
                                    <a:prstClr val="black"/>
                                  </a:solidFill>
                                  <a:latin typeface="Cambria Math"/>
                                  <a:ea typeface="Cambria Math"/>
                                </a:rPr>
                                <m:t>−</m:t>
                              </m:r>
                              <m:r>
                                <a:rPr lang="de-DE" sz="1400" i="1" smtClean="0">
                                  <a:solidFill>
                                    <a:prstClr val="black"/>
                                  </a:solidFill>
                                  <a:latin typeface="Cambria Math"/>
                                  <a:ea typeface="Cambria Math"/>
                                </a:rPr>
                                <m:t>1</m:t>
                              </m:r>
                            </m:num>
                            <m:den>
                              <m:r>
                                <a:rPr lang="de-DE" sz="1400" i="1" smtClean="0">
                                  <a:solidFill>
                                    <a:prstClr val="black"/>
                                  </a:solidFill>
                                  <a:latin typeface="Cambria Math"/>
                                  <a:ea typeface="Cambria Math"/>
                                </a:rPr>
                                <m:t>2</m:t>
                              </m:r>
                            </m:den>
                          </m:f>
                        </m:sup>
                      </m:sSup>
                    </m:oMath>
                  </m:oMathPara>
                </a14:m>
                <a:endParaRPr lang="de-DE" sz="1400" dirty="0">
                  <a:solidFill>
                    <a:prstClr val="black"/>
                  </a:solidFill>
                </a:endParaRPr>
              </a:p>
            </p:txBody>
          </p:sp>
        </mc:Choice>
        <mc:Fallback xmlns="">
          <p:sp>
            <p:nvSpPr>
              <p:cNvPr id="18" name="Textfeld 17"/>
              <p:cNvSpPr txBox="1">
                <a:spLocks noRot="1" noChangeAspect="1" noMove="1" noResize="1" noEditPoints="1" noAdjustHandles="1" noChangeArrowheads="1" noChangeShapeType="1" noTextEdit="1"/>
              </p:cNvSpPr>
              <p:nvPr/>
            </p:nvSpPr>
            <p:spPr>
              <a:xfrm>
                <a:off x="3420000" y="4005064"/>
                <a:ext cx="1543884" cy="321114"/>
              </a:xfrm>
              <a:prstGeom prst="rect">
                <a:avLst/>
              </a:prstGeom>
              <a:blipFill rotWithShape="1">
                <a:blip r:embed="rId6"/>
                <a:stretch>
                  <a:fillRect t="-64151" r="-16206" b="-754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feld 18"/>
              <p:cNvSpPr txBox="1"/>
              <p:nvPr/>
            </p:nvSpPr>
            <p:spPr>
              <a:xfrm>
                <a:off x="3420000" y="4473064"/>
                <a:ext cx="1830309" cy="5366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400" i="1" smtClean="0">
                          <a:solidFill>
                            <a:prstClr val="black"/>
                          </a:solidFill>
                          <a:latin typeface="Cambria Math"/>
                          <a:ea typeface="Cambria Math"/>
                        </a:rPr>
                        <m:t>𝛾</m:t>
                      </m:r>
                      <m:r>
                        <a:rPr lang="de-DE" sz="1400" i="1" smtClean="0">
                          <a:solidFill>
                            <a:prstClr val="black"/>
                          </a:solidFill>
                          <a:latin typeface="Cambria Math"/>
                          <a:ea typeface="Cambria Math"/>
                        </a:rPr>
                        <m:t>=</m:t>
                      </m:r>
                      <m:f>
                        <m:fPr>
                          <m:ctrlPr>
                            <a:rPr lang="de-DE" sz="1400" i="1" smtClean="0">
                              <a:solidFill>
                                <a:prstClr val="black"/>
                              </a:solidFill>
                              <a:latin typeface="Cambria Math"/>
                              <a:ea typeface="Cambria Math"/>
                            </a:rPr>
                          </m:ctrlPr>
                        </m:fPr>
                        <m:num>
                          <m:r>
                            <a:rPr lang="de-DE" sz="1400" i="1" smtClean="0">
                              <a:solidFill>
                                <a:prstClr val="black"/>
                              </a:solidFill>
                              <a:latin typeface="Cambria Math"/>
                              <a:ea typeface="Cambria Math"/>
                            </a:rPr>
                            <m:t>931.5∙</m:t>
                          </m:r>
                          <m:sSub>
                            <m:sSubPr>
                              <m:ctrlPr>
                                <a:rPr lang="de-DE" sz="1400" i="1" smtClean="0">
                                  <a:solidFill>
                                    <a:prstClr val="black"/>
                                  </a:solidFill>
                                  <a:latin typeface="Cambria Math"/>
                                  <a:ea typeface="Cambria Math"/>
                                </a:rPr>
                              </m:ctrlPr>
                            </m:sSubPr>
                            <m:e>
                              <m:r>
                                <a:rPr lang="de-DE" sz="1400" i="1" smtClean="0">
                                  <a:solidFill>
                                    <a:prstClr val="black"/>
                                  </a:solidFill>
                                  <a:latin typeface="Cambria Math"/>
                                  <a:ea typeface="Cambria Math"/>
                                </a:rPr>
                                <m:t>𝐴</m:t>
                              </m:r>
                            </m:e>
                            <m:sub>
                              <m:r>
                                <a:rPr lang="de-DE" sz="1400" i="1" smtClean="0">
                                  <a:solidFill>
                                    <a:prstClr val="black"/>
                                  </a:solidFill>
                                  <a:latin typeface="Cambria Math"/>
                                  <a:ea typeface="Cambria Math"/>
                                </a:rPr>
                                <m:t>1</m:t>
                              </m:r>
                            </m:sub>
                          </m:sSub>
                          <m:r>
                            <a:rPr lang="de-DE" sz="1400" i="1" smtClean="0">
                              <a:solidFill>
                                <a:prstClr val="black"/>
                              </a:solidFill>
                              <a:latin typeface="Cambria Math"/>
                              <a:ea typeface="Cambria Math"/>
                            </a:rPr>
                            <m:t>+</m:t>
                          </m:r>
                          <m:sSub>
                            <m:sSubPr>
                              <m:ctrlPr>
                                <a:rPr lang="de-DE" sz="1400" i="1" smtClean="0">
                                  <a:solidFill>
                                    <a:prstClr val="black"/>
                                  </a:solidFill>
                                  <a:latin typeface="Cambria Math"/>
                                  <a:ea typeface="Cambria Math"/>
                                </a:rPr>
                              </m:ctrlPr>
                            </m:sSubPr>
                            <m:e>
                              <m:r>
                                <a:rPr lang="de-DE" sz="1400" i="1" smtClean="0">
                                  <a:solidFill>
                                    <a:prstClr val="black"/>
                                  </a:solidFill>
                                  <a:latin typeface="Cambria Math"/>
                                  <a:ea typeface="Cambria Math"/>
                                </a:rPr>
                                <m:t>𝑇</m:t>
                              </m:r>
                            </m:e>
                            <m:sub>
                              <m:r>
                                <a:rPr lang="de-DE" sz="1400" i="1" smtClean="0">
                                  <a:solidFill>
                                    <a:prstClr val="black"/>
                                  </a:solidFill>
                                  <a:latin typeface="Cambria Math"/>
                                  <a:ea typeface="Cambria Math"/>
                                </a:rPr>
                                <m:t>𝑙𝑎𝑏</m:t>
                              </m:r>
                            </m:sub>
                          </m:sSub>
                        </m:num>
                        <m:den>
                          <m:r>
                            <a:rPr lang="de-DE" sz="1400" i="1" smtClean="0">
                              <a:solidFill>
                                <a:prstClr val="black"/>
                              </a:solidFill>
                              <a:latin typeface="Cambria Math"/>
                              <a:ea typeface="Cambria Math"/>
                            </a:rPr>
                            <m:t>931.5∙</m:t>
                          </m:r>
                          <m:sSub>
                            <m:sSubPr>
                              <m:ctrlPr>
                                <a:rPr lang="de-DE" sz="1400" i="1" smtClean="0">
                                  <a:solidFill>
                                    <a:prstClr val="black"/>
                                  </a:solidFill>
                                  <a:latin typeface="Cambria Math"/>
                                  <a:ea typeface="Cambria Math"/>
                                </a:rPr>
                              </m:ctrlPr>
                            </m:sSubPr>
                            <m:e>
                              <m:r>
                                <a:rPr lang="de-DE" sz="1400" i="1" smtClean="0">
                                  <a:solidFill>
                                    <a:prstClr val="black"/>
                                  </a:solidFill>
                                  <a:latin typeface="Cambria Math"/>
                                  <a:ea typeface="Cambria Math"/>
                                </a:rPr>
                                <m:t>𝐴</m:t>
                              </m:r>
                            </m:e>
                            <m:sub>
                              <m:r>
                                <a:rPr lang="de-DE" sz="1400" i="1" smtClean="0">
                                  <a:solidFill>
                                    <a:prstClr val="black"/>
                                  </a:solidFill>
                                  <a:latin typeface="Cambria Math"/>
                                  <a:ea typeface="Cambria Math"/>
                                </a:rPr>
                                <m:t>1</m:t>
                              </m:r>
                            </m:sub>
                          </m:sSub>
                        </m:den>
                      </m:f>
                    </m:oMath>
                  </m:oMathPara>
                </a14:m>
                <a:endParaRPr lang="de-DE" sz="1400" dirty="0">
                  <a:solidFill>
                    <a:prstClr val="black"/>
                  </a:solidFill>
                </a:endParaRPr>
              </a:p>
            </p:txBody>
          </p:sp>
        </mc:Choice>
        <mc:Fallback xmlns="">
          <p:sp>
            <p:nvSpPr>
              <p:cNvPr id="19" name="Textfeld 18"/>
              <p:cNvSpPr txBox="1">
                <a:spLocks noRot="1" noChangeAspect="1" noMove="1" noResize="1" noEditPoints="1" noAdjustHandles="1" noChangeArrowheads="1" noChangeShapeType="1" noTextEdit="1"/>
              </p:cNvSpPr>
              <p:nvPr/>
            </p:nvSpPr>
            <p:spPr>
              <a:xfrm>
                <a:off x="3420000" y="4473064"/>
                <a:ext cx="1830309" cy="53662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feld 2"/>
              <p:cNvSpPr txBox="1"/>
              <p:nvPr/>
            </p:nvSpPr>
            <p:spPr>
              <a:xfrm>
                <a:off x="3187602" y="5253962"/>
                <a:ext cx="2680542" cy="7673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a:ea typeface="Cambria Math"/>
                        </a:rPr>
                        <m:t>𝛽</m:t>
                      </m:r>
                      <m:r>
                        <a:rPr lang="en-US" sz="1400" i="1" smtClean="0">
                          <a:latin typeface="Cambria Math"/>
                          <a:ea typeface="Cambria Math"/>
                        </a:rPr>
                        <m:t>∙</m:t>
                      </m:r>
                      <m:r>
                        <a:rPr lang="en-US" sz="1400" i="1" smtClean="0">
                          <a:latin typeface="Cambria Math"/>
                          <a:ea typeface="Cambria Math"/>
                        </a:rPr>
                        <m:t>𝛾</m:t>
                      </m:r>
                      <m:r>
                        <a:rPr lang="de-DE" sz="1400" b="0" i="1" smtClean="0">
                          <a:latin typeface="Cambria Math"/>
                          <a:ea typeface="Cambria Math"/>
                        </a:rPr>
                        <m:t>=</m:t>
                      </m:r>
                      <m:f>
                        <m:fPr>
                          <m:ctrlPr>
                            <a:rPr lang="de-DE" sz="1400" b="0" i="1" smtClean="0">
                              <a:latin typeface="Cambria Math"/>
                              <a:ea typeface="Cambria Math"/>
                            </a:rPr>
                          </m:ctrlPr>
                        </m:fPr>
                        <m:num>
                          <m:rad>
                            <m:radPr>
                              <m:degHide m:val="on"/>
                              <m:ctrlPr>
                                <a:rPr lang="de-DE" sz="1400" b="0" i="1" smtClean="0">
                                  <a:latin typeface="Cambria Math"/>
                                  <a:ea typeface="Cambria Math"/>
                                </a:rPr>
                              </m:ctrlPr>
                            </m:radPr>
                            <m:deg/>
                            <m:e>
                              <m:sSup>
                                <m:sSupPr>
                                  <m:ctrlPr>
                                    <a:rPr lang="de-DE" sz="1400" b="0" i="1" smtClean="0">
                                      <a:latin typeface="Cambria Math"/>
                                      <a:ea typeface="Cambria Math"/>
                                    </a:rPr>
                                  </m:ctrlPr>
                                </m:sSupPr>
                                <m:e>
                                  <m:sSub>
                                    <m:sSubPr>
                                      <m:ctrlPr>
                                        <a:rPr lang="de-DE" sz="1400" b="0" i="1" smtClean="0">
                                          <a:latin typeface="Cambria Math"/>
                                          <a:ea typeface="Cambria Math"/>
                                        </a:rPr>
                                      </m:ctrlPr>
                                    </m:sSubPr>
                                    <m:e>
                                      <m:r>
                                        <a:rPr lang="de-DE" sz="1400" b="0" i="1" smtClean="0">
                                          <a:latin typeface="Cambria Math"/>
                                          <a:ea typeface="Cambria Math"/>
                                        </a:rPr>
                                        <m:t>𝑇</m:t>
                                      </m:r>
                                    </m:e>
                                    <m:sub>
                                      <m:r>
                                        <a:rPr lang="de-DE" sz="1400" b="0" i="1" smtClean="0">
                                          <a:latin typeface="Cambria Math"/>
                                          <a:ea typeface="Cambria Math"/>
                                        </a:rPr>
                                        <m:t>𝑙𝑎𝑏</m:t>
                                      </m:r>
                                    </m:sub>
                                  </m:sSub>
                                </m:e>
                                <m:sup>
                                  <m:r>
                                    <a:rPr lang="de-DE" sz="1400" b="0" i="1" smtClean="0">
                                      <a:latin typeface="Cambria Math"/>
                                      <a:ea typeface="Cambria Math"/>
                                    </a:rPr>
                                    <m:t>2</m:t>
                                  </m:r>
                                </m:sup>
                              </m:sSup>
                              <m:r>
                                <a:rPr lang="de-DE" sz="1400" b="0" i="1" smtClean="0">
                                  <a:latin typeface="Cambria Math"/>
                                  <a:ea typeface="Cambria Math"/>
                                </a:rPr>
                                <m:t>+1863∙</m:t>
                              </m:r>
                              <m:sSub>
                                <m:sSubPr>
                                  <m:ctrlPr>
                                    <a:rPr lang="de-DE" sz="1400" b="0" i="1" smtClean="0">
                                      <a:latin typeface="Cambria Math"/>
                                      <a:ea typeface="Cambria Math"/>
                                    </a:rPr>
                                  </m:ctrlPr>
                                </m:sSubPr>
                                <m:e>
                                  <m:r>
                                    <a:rPr lang="de-DE" sz="1400" b="0" i="1" smtClean="0">
                                      <a:latin typeface="Cambria Math"/>
                                      <a:ea typeface="Cambria Math"/>
                                    </a:rPr>
                                    <m:t>𝐴</m:t>
                                  </m:r>
                                </m:e>
                                <m:sub>
                                  <m:r>
                                    <a:rPr lang="de-DE" sz="1400" b="0" i="1" smtClean="0">
                                      <a:latin typeface="Cambria Math"/>
                                      <a:ea typeface="Cambria Math"/>
                                    </a:rPr>
                                    <m:t>1</m:t>
                                  </m:r>
                                </m:sub>
                              </m:sSub>
                              <m:r>
                                <a:rPr lang="de-DE" sz="1400" b="0" i="1" smtClean="0">
                                  <a:latin typeface="Cambria Math"/>
                                  <a:ea typeface="Cambria Math"/>
                                </a:rPr>
                                <m:t>∙</m:t>
                              </m:r>
                              <m:sSub>
                                <m:sSubPr>
                                  <m:ctrlPr>
                                    <a:rPr lang="de-DE" sz="1400" b="0" i="1" smtClean="0">
                                      <a:latin typeface="Cambria Math"/>
                                      <a:ea typeface="Cambria Math"/>
                                    </a:rPr>
                                  </m:ctrlPr>
                                </m:sSubPr>
                                <m:e>
                                  <m:r>
                                    <a:rPr lang="de-DE" sz="1400" b="0" i="1" smtClean="0">
                                      <a:latin typeface="Cambria Math"/>
                                      <a:ea typeface="Cambria Math"/>
                                    </a:rPr>
                                    <m:t>𝑇</m:t>
                                  </m:r>
                                </m:e>
                                <m:sub>
                                  <m:r>
                                    <a:rPr lang="de-DE" sz="1400" b="0" i="1" smtClean="0">
                                      <a:latin typeface="Cambria Math"/>
                                      <a:ea typeface="Cambria Math"/>
                                    </a:rPr>
                                    <m:t>𝑙𝑎𝑏</m:t>
                                  </m:r>
                                </m:sub>
                              </m:sSub>
                            </m:e>
                          </m:rad>
                        </m:num>
                        <m:den>
                          <m:r>
                            <a:rPr lang="de-DE" sz="1400" b="0" i="1" smtClean="0">
                              <a:latin typeface="Cambria Math"/>
                              <a:ea typeface="Cambria Math"/>
                            </a:rPr>
                            <m:t>931.5∙</m:t>
                          </m:r>
                          <m:sSub>
                            <m:sSubPr>
                              <m:ctrlPr>
                                <a:rPr lang="de-DE" sz="1400" b="0" i="1" smtClean="0">
                                  <a:latin typeface="Cambria Math"/>
                                  <a:ea typeface="Cambria Math"/>
                                </a:rPr>
                              </m:ctrlPr>
                            </m:sSubPr>
                            <m:e>
                              <m:r>
                                <a:rPr lang="de-DE" sz="1400" b="0" i="1" smtClean="0">
                                  <a:latin typeface="Cambria Math"/>
                                  <a:ea typeface="Cambria Math"/>
                                </a:rPr>
                                <m:t>𝐴</m:t>
                              </m:r>
                            </m:e>
                            <m:sub>
                              <m:r>
                                <a:rPr lang="de-DE" sz="1400" b="0" i="1" smtClean="0">
                                  <a:latin typeface="Cambria Math"/>
                                  <a:ea typeface="Cambria Math"/>
                                </a:rPr>
                                <m:t>1</m:t>
                              </m:r>
                            </m:sub>
                          </m:sSub>
                        </m:den>
                      </m:f>
                    </m:oMath>
                  </m:oMathPara>
                </a14:m>
                <a:endParaRPr lang="en-US" sz="1400" dirty="0"/>
              </a:p>
            </p:txBody>
          </p:sp>
        </mc:Choice>
        <mc:Fallback xmlns="">
          <p:sp>
            <p:nvSpPr>
              <p:cNvPr id="3" name="Textfeld 2"/>
              <p:cNvSpPr txBox="1">
                <a:spLocks noRot="1" noChangeAspect="1" noMove="1" noResize="1" noEditPoints="1" noAdjustHandles="1" noChangeArrowheads="1" noChangeShapeType="1" noTextEdit="1"/>
              </p:cNvSpPr>
              <p:nvPr/>
            </p:nvSpPr>
            <p:spPr>
              <a:xfrm>
                <a:off x="3187602" y="5253962"/>
                <a:ext cx="2680542" cy="767326"/>
              </a:xfrm>
              <a:prstGeom prst="rect">
                <a:avLst/>
              </a:prstGeom>
              <a:blipFill rotWithShape="1">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3940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6" grpId="0"/>
      <p:bldP spid="17" grpId="0"/>
      <p:bldP spid="18" grpId="0"/>
      <p:bldP spid="19" grpId="0"/>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Radiation protection</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000" y="612000"/>
            <a:ext cx="843333" cy="843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709243"/>
            <a:ext cx="3440000" cy="1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Textfeld 3"/>
              <p:cNvSpPr txBox="1"/>
              <p:nvPr/>
            </p:nvSpPr>
            <p:spPr>
              <a:xfrm>
                <a:off x="1260000" y="2880000"/>
                <a:ext cx="3500125" cy="559897"/>
              </a:xfrm>
              <a:prstGeom prst="rect">
                <a:avLst/>
              </a:prstGeom>
              <a:solidFill>
                <a:srgbClr val="FFFF00"/>
              </a:solid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00" b="0" i="1" smtClean="0">
                          <a:latin typeface="Cambria Math"/>
                        </a:rPr>
                        <m:t>𝑎𝑏𝑠𝑜𝑟𝑏𝑒𝑑</m:t>
                      </m:r>
                      <m:r>
                        <a:rPr lang="de-DE" sz="1600" b="0" i="1" smtClean="0">
                          <a:latin typeface="Cambria Math"/>
                        </a:rPr>
                        <m:t>  </m:t>
                      </m:r>
                      <m:r>
                        <a:rPr lang="de-DE" sz="1600" b="0" i="1" smtClean="0">
                          <a:latin typeface="Cambria Math"/>
                        </a:rPr>
                        <m:t>𝑑𝑜𝑠𝑒</m:t>
                      </m:r>
                      <m:r>
                        <a:rPr lang="de-DE" sz="1600" b="0" i="1" smtClean="0">
                          <a:latin typeface="Cambria Math"/>
                        </a:rPr>
                        <m:t>=</m:t>
                      </m:r>
                      <m:f>
                        <m:fPr>
                          <m:ctrlPr>
                            <a:rPr lang="de-DE" sz="1600" b="0" i="1" smtClean="0">
                              <a:latin typeface="Cambria Math"/>
                            </a:rPr>
                          </m:ctrlPr>
                        </m:fPr>
                        <m:num>
                          <m:r>
                            <a:rPr lang="de-DE" sz="1600" b="0" i="1" smtClean="0">
                              <a:latin typeface="Cambria Math"/>
                            </a:rPr>
                            <m:t>𝑎𝑏𝑠𝑜𝑟𝑏𝑒𝑑</m:t>
                          </m:r>
                          <m:r>
                            <a:rPr lang="de-DE" sz="1600" b="0" i="1" smtClean="0">
                              <a:latin typeface="Cambria Math"/>
                            </a:rPr>
                            <m:t>  </m:t>
                          </m:r>
                          <m:r>
                            <a:rPr lang="de-DE" sz="1600" b="0" i="1" smtClean="0">
                              <a:latin typeface="Cambria Math"/>
                            </a:rPr>
                            <m:t>𝑒𝑛𝑒𝑟𝑔𝑦</m:t>
                          </m:r>
                        </m:num>
                        <m:den>
                          <m:r>
                            <a:rPr lang="de-DE" sz="1600" b="0" i="1" smtClean="0">
                              <a:latin typeface="Cambria Math"/>
                            </a:rPr>
                            <m:t>𝑚𝑎𝑠𝑠</m:t>
                          </m:r>
                        </m:den>
                      </m:f>
                    </m:oMath>
                  </m:oMathPara>
                </a14:m>
                <a:endParaRPr lang="en-US" sz="1600" dirty="0"/>
              </a:p>
            </p:txBody>
          </p:sp>
        </mc:Choice>
        <mc:Fallback xmlns="">
          <p:sp>
            <p:nvSpPr>
              <p:cNvPr id="4" name="Textfeld 3"/>
              <p:cNvSpPr txBox="1">
                <a:spLocks noRot="1" noChangeAspect="1" noMove="1" noResize="1" noEditPoints="1" noAdjustHandles="1" noChangeArrowheads="1" noChangeShapeType="1" noTextEdit="1"/>
              </p:cNvSpPr>
              <p:nvPr/>
            </p:nvSpPr>
            <p:spPr>
              <a:xfrm>
                <a:off x="1260000" y="2880000"/>
                <a:ext cx="3500125" cy="559897"/>
              </a:xfrm>
              <a:prstGeom prst="rect">
                <a:avLst/>
              </a:prstGeom>
              <a:blipFill rotWithShape="1">
                <a:blip r:embed="rId5"/>
                <a:stretch>
                  <a:fillRect/>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feld 4"/>
              <p:cNvSpPr txBox="1"/>
              <p:nvPr/>
            </p:nvSpPr>
            <p:spPr>
              <a:xfrm>
                <a:off x="5220072" y="2855730"/>
                <a:ext cx="2250360" cy="6030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00" b="0" i="1" smtClean="0">
                          <a:latin typeface="Cambria Math"/>
                        </a:rPr>
                        <m:t>1 </m:t>
                      </m:r>
                      <m:f>
                        <m:fPr>
                          <m:ctrlPr>
                            <a:rPr lang="de-DE" sz="1600" b="0" i="1" smtClean="0">
                              <a:latin typeface="Cambria Math"/>
                            </a:rPr>
                          </m:ctrlPr>
                        </m:fPr>
                        <m:num>
                          <m:r>
                            <a:rPr lang="de-DE" sz="1600" b="0" i="1" smtClean="0">
                              <a:latin typeface="Cambria Math"/>
                            </a:rPr>
                            <m:t>𝐽𝑜𝑢𝑙𝑒</m:t>
                          </m:r>
                        </m:num>
                        <m:den>
                          <m:r>
                            <a:rPr lang="de-DE" sz="1600" b="0" i="1" smtClean="0">
                              <a:latin typeface="Cambria Math"/>
                            </a:rPr>
                            <m:t>𝑘𝑔</m:t>
                          </m:r>
                        </m:den>
                      </m:f>
                      <m:r>
                        <a:rPr lang="de-DE" sz="1600" b="0" i="1" smtClean="0">
                          <a:latin typeface="Cambria Math"/>
                        </a:rPr>
                        <m:t>=1 </m:t>
                      </m:r>
                      <m:r>
                        <a:rPr lang="de-DE" sz="1600" b="0" i="1" smtClean="0">
                          <a:latin typeface="Cambria Math"/>
                        </a:rPr>
                        <m:t>𝐺𝑟𝑎𝑦</m:t>
                      </m:r>
                      <m:r>
                        <a:rPr lang="de-DE" sz="1600" b="0" i="1" smtClean="0">
                          <a:latin typeface="Cambria Math"/>
                        </a:rPr>
                        <m:t> (</m:t>
                      </m:r>
                      <m:r>
                        <a:rPr lang="de-DE" sz="1600" b="0" i="1" smtClean="0">
                          <a:latin typeface="Cambria Math"/>
                        </a:rPr>
                        <m:t>𝐺𝑦</m:t>
                      </m:r>
                      <m:r>
                        <a:rPr lang="de-DE" sz="1600" b="0" i="1" smtClean="0">
                          <a:latin typeface="Cambria Math"/>
                        </a:rPr>
                        <m:t>)</m:t>
                      </m:r>
                    </m:oMath>
                  </m:oMathPara>
                </a14:m>
                <a:endParaRPr lang="en-US" sz="1600" dirty="0"/>
              </a:p>
            </p:txBody>
          </p:sp>
        </mc:Choice>
        <mc:Fallback xmlns="">
          <p:sp>
            <p:nvSpPr>
              <p:cNvPr id="5" name="Textfeld 4"/>
              <p:cNvSpPr txBox="1">
                <a:spLocks noRot="1" noChangeAspect="1" noMove="1" noResize="1" noEditPoints="1" noAdjustHandles="1" noChangeArrowheads="1" noChangeShapeType="1" noTextEdit="1"/>
              </p:cNvSpPr>
              <p:nvPr/>
            </p:nvSpPr>
            <p:spPr>
              <a:xfrm>
                <a:off x="5220072" y="2855730"/>
                <a:ext cx="2250360" cy="603050"/>
              </a:xfrm>
              <a:prstGeom prst="rect">
                <a:avLst/>
              </a:prstGeom>
              <a:blipFill rotWithShape="1">
                <a:blip r:embed="rId6"/>
                <a:stretch>
                  <a:fillRect/>
                </a:stretch>
              </a:blipFill>
            </p:spPr>
            <p:txBody>
              <a:bodyPr/>
              <a:lstStyle/>
              <a:p>
                <a:r>
                  <a:rPr lang="en-US">
                    <a:noFill/>
                  </a:rPr>
                  <a:t> </a:t>
                </a:r>
              </a:p>
            </p:txBody>
          </p:sp>
        </mc:Fallback>
      </mc:AlternateContent>
      <p:sp>
        <p:nvSpPr>
          <p:cNvPr id="6" name="Textfeld 5"/>
          <p:cNvSpPr txBox="1"/>
          <p:nvPr/>
        </p:nvSpPr>
        <p:spPr>
          <a:xfrm>
            <a:off x="720001" y="3600000"/>
            <a:ext cx="7812440" cy="1077218"/>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The biological dose, sometimes also known as the dose equivalent is expressed in units of Sieverts [</a:t>
            </a:r>
            <a:r>
              <a:rPr lang="en-US" sz="1600" dirty="0" err="1" smtClean="0">
                <a:latin typeface="Times New Roman" panose="02020603050405020304" pitchFamily="18" charset="0"/>
                <a:cs typeface="Times New Roman" panose="02020603050405020304" pitchFamily="18" charset="0"/>
              </a:rPr>
              <a:t>Sv</a:t>
            </a:r>
            <a:r>
              <a:rPr lang="en-US" sz="1600" dirty="0" smtClean="0">
                <a:latin typeface="Times New Roman" panose="02020603050405020304" pitchFamily="18" charset="0"/>
                <a:cs typeface="Times New Roman" panose="02020603050405020304" pitchFamily="18" charset="0"/>
              </a:rPr>
              <a:t>]. This dose reflects the fact that the biological damage caused by a particle depends not only on the total energy deposited but also on the rate of energy loss per unit distance traversed by the particle.</a:t>
            </a:r>
            <a:endParaRPr lang="en-US" sz="1600" dirty="0">
              <a:latin typeface="Times New Roman" panose="02020603050405020304" pitchFamily="18" charset="0"/>
              <a:cs typeface="Times New Roman" panose="02020603050405020304" pitchFamily="18" charset="0"/>
            </a:endParaRPr>
          </a:p>
        </p:txBody>
      </p:sp>
      <p:sp>
        <p:nvSpPr>
          <p:cNvPr id="10" name="Textfeld 9"/>
          <p:cNvSpPr txBox="1"/>
          <p:nvPr/>
        </p:nvSpPr>
        <p:spPr>
          <a:xfrm>
            <a:off x="1260000" y="4716000"/>
            <a:ext cx="4198072" cy="338554"/>
          </a:xfrm>
          <a:prstGeom prst="rect">
            <a:avLst/>
          </a:prstGeom>
          <a:solidFill>
            <a:srgbClr val="FFFF00"/>
          </a:solidFill>
          <a:ln>
            <a:solidFill>
              <a:srgbClr val="FF0000"/>
            </a:solidFill>
          </a:ln>
        </p:spPr>
        <p:txBody>
          <a:bodyPr wrap="none" rtlCol="0">
            <a:spAutoFit/>
          </a:bodyPr>
          <a:lstStyle/>
          <a:p>
            <a:r>
              <a:rPr lang="en-US" sz="1600" dirty="0" smtClean="0">
                <a:latin typeface="Times New Roman" panose="02020603050405020304" pitchFamily="18" charset="0"/>
                <a:cs typeface="Times New Roman" panose="02020603050405020304" pitchFamily="18" charset="0"/>
              </a:rPr>
              <a:t>equivalent dose  = energy dose </a:t>
            </a:r>
            <a:r>
              <a:rPr lang="en-US" sz="1600" dirty="0" smtClean="0">
                <a:latin typeface="Times New Roman"/>
                <a:cs typeface="Times New Roman"/>
              </a:rPr>
              <a:t>· quality factor Q</a:t>
            </a:r>
            <a:endParaRPr lang="en-US" sz="1600" dirty="0">
              <a:latin typeface="Times New Roman" panose="02020603050405020304" pitchFamily="18" charset="0"/>
              <a:cs typeface="Times New Roman" panose="02020603050405020304" pitchFamily="18" charset="0"/>
            </a:endParaRPr>
          </a:p>
        </p:txBody>
      </p:sp>
      <p:graphicFrame>
        <p:nvGraphicFramePr>
          <p:cNvPr id="16" name="Tabelle 15"/>
          <p:cNvGraphicFramePr>
            <a:graphicFrameLocks noGrp="1"/>
          </p:cNvGraphicFramePr>
          <p:nvPr>
            <p:extLst>
              <p:ext uri="{D42A27DB-BD31-4B8C-83A1-F6EECF244321}">
                <p14:modId xmlns:p14="http://schemas.microsoft.com/office/powerpoint/2010/main" val="1701666630"/>
              </p:ext>
            </p:extLst>
          </p:nvPr>
        </p:nvGraphicFramePr>
        <p:xfrm>
          <a:off x="5760000" y="4716000"/>
          <a:ext cx="2772440" cy="1371600"/>
        </p:xfrm>
        <a:graphic>
          <a:graphicData uri="http://schemas.openxmlformats.org/drawingml/2006/table">
            <a:tbl>
              <a:tblPr firstRow="1" bandRow="1">
                <a:tableStyleId>{5940675A-B579-460E-94D1-54222C63F5DA}</a:tableStyleId>
              </a:tblPr>
              <a:tblGrid>
                <a:gridCol w="1620312"/>
                <a:gridCol w="1152128"/>
              </a:tblGrid>
              <a:tr h="231800">
                <a:tc>
                  <a:txBody>
                    <a:bodyPr/>
                    <a:lstStyle/>
                    <a:p>
                      <a:pPr algn="ctr"/>
                      <a:r>
                        <a:rPr lang="en-US" sz="1200" dirty="0" smtClean="0">
                          <a:latin typeface="Times New Roman" panose="02020603050405020304" pitchFamily="18" charset="0"/>
                          <a:cs typeface="Times New Roman" panose="02020603050405020304" pitchFamily="18" charset="0"/>
                        </a:rPr>
                        <a:t>radiation</a:t>
                      </a:r>
                      <a:endParaRPr lang="en-US" sz="1200" dirty="0">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latin typeface="Times New Roman" panose="02020603050405020304" pitchFamily="18" charset="0"/>
                          <a:cs typeface="Times New Roman" panose="02020603050405020304" pitchFamily="18" charset="0"/>
                        </a:rPr>
                        <a:t>quality factor Q</a:t>
                      </a:r>
                      <a:endParaRPr lang="en-US" sz="1200" dirty="0">
                        <a:latin typeface="Times New Roman" panose="02020603050405020304" pitchFamily="18" charset="0"/>
                        <a:cs typeface="Times New Roman" panose="02020603050405020304" pitchFamily="18" charset="0"/>
                      </a:endParaRPr>
                    </a:p>
                  </a:txBody>
                  <a:tcPr/>
                </a:tc>
              </a:tr>
              <a:tr h="157728">
                <a:tc>
                  <a:txBody>
                    <a:bodyPr/>
                    <a:lstStyle/>
                    <a:p>
                      <a:pPr algn="ctr"/>
                      <a:r>
                        <a:rPr lang="en-US" sz="1100" dirty="0" smtClean="0">
                          <a:latin typeface="Times New Roman" panose="02020603050405020304" pitchFamily="18" charset="0"/>
                          <a:cs typeface="Times New Roman" panose="02020603050405020304" pitchFamily="18" charset="0"/>
                        </a:rPr>
                        <a:t>X-ray, </a:t>
                      </a:r>
                      <a:r>
                        <a:rPr lang="el-GR" sz="1100" dirty="0" smtClean="0">
                          <a:latin typeface="Times New Roman"/>
                          <a:cs typeface="Times New Roman"/>
                        </a:rPr>
                        <a:t>γ</a:t>
                      </a:r>
                      <a:r>
                        <a:rPr lang="de-DE" sz="1100" dirty="0" smtClean="0">
                          <a:latin typeface="Times New Roman"/>
                          <a:cs typeface="Times New Roman"/>
                        </a:rPr>
                        <a:t>, </a:t>
                      </a:r>
                      <a:r>
                        <a:rPr lang="el-GR" sz="1100" dirty="0" smtClean="0">
                          <a:latin typeface="Times New Roman"/>
                          <a:cs typeface="Times New Roman"/>
                        </a:rPr>
                        <a:t>β</a:t>
                      </a:r>
                      <a:endParaRPr lang="en-US" sz="1100" dirty="0">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latin typeface="Times New Roman" panose="02020603050405020304" pitchFamily="18" charset="0"/>
                          <a:cs typeface="Times New Roman" panose="02020603050405020304" pitchFamily="18" charset="0"/>
                        </a:rPr>
                        <a:t>1</a:t>
                      </a:r>
                      <a:endParaRPr lang="en-US" sz="1200" dirty="0">
                        <a:latin typeface="Times New Roman" panose="02020603050405020304" pitchFamily="18" charset="0"/>
                        <a:cs typeface="Times New Roman" panose="02020603050405020304" pitchFamily="18" charset="0"/>
                      </a:endParaRPr>
                    </a:p>
                  </a:txBody>
                  <a:tcPr/>
                </a:tc>
              </a:tr>
              <a:tr h="243448">
                <a:tc>
                  <a:txBody>
                    <a:bodyPr/>
                    <a:lstStyle/>
                    <a:p>
                      <a:pPr algn="ctr"/>
                      <a:r>
                        <a:rPr lang="en-US" sz="1200" dirty="0" smtClean="0">
                          <a:latin typeface="Times New Roman" panose="02020603050405020304" pitchFamily="18" charset="0"/>
                          <a:cs typeface="Times New Roman" panose="02020603050405020304" pitchFamily="18" charset="0"/>
                        </a:rPr>
                        <a:t>thermal neutrons</a:t>
                      </a:r>
                      <a:endParaRPr lang="en-US" sz="1200" dirty="0">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latin typeface="Times New Roman" panose="02020603050405020304" pitchFamily="18" charset="0"/>
                          <a:cs typeface="Times New Roman" panose="02020603050405020304" pitchFamily="18" charset="0"/>
                        </a:rPr>
                        <a:t>2.3</a:t>
                      </a:r>
                      <a:endParaRPr lang="en-US" sz="1200" dirty="0">
                        <a:latin typeface="Times New Roman" panose="02020603050405020304" pitchFamily="18" charset="0"/>
                        <a:cs typeface="Times New Roman" panose="02020603050405020304" pitchFamily="18" charset="0"/>
                      </a:endParaRPr>
                    </a:p>
                  </a:txBody>
                  <a:tcPr/>
                </a:tc>
              </a:tr>
              <a:tr h="185152">
                <a:tc>
                  <a:txBody>
                    <a:bodyPr/>
                    <a:lstStyle/>
                    <a:p>
                      <a:pPr algn="ctr"/>
                      <a:r>
                        <a:rPr lang="en-US" sz="1200" dirty="0" smtClean="0">
                          <a:latin typeface="Times New Roman" panose="02020603050405020304" pitchFamily="18" charset="0"/>
                          <a:cs typeface="Times New Roman" panose="02020603050405020304" pitchFamily="18" charset="0"/>
                        </a:rPr>
                        <a:t>fast neutrons</a:t>
                      </a:r>
                      <a:endParaRPr lang="en-US" sz="1200" dirty="0">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latin typeface="Times New Roman" panose="02020603050405020304" pitchFamily="18" charset="0"/>
                          <a:cs typeface="Times New Roman" panose="02020603050405020304" pitchFamily="18" charset="0"/>
                        </a:rPr>
                        <a:t>10</a:t>
                      </a:r>
                      <a:endParaRPr lang="en-US" sz="1200" dirty="0">
                        <a:latin typeface="Times New Roman" panose="02020603050405020304" pitchFamily="18" charset="0"/>
                        <a:cs typeface="Times New Roman" panose="02020603050405020304" pitchFamily="18" charset="0"/>
                      </a:endParaRPr>
                    </a:p>
                  </a:txBody>
                  <a:tcPr/>
                </a:tc>
              </a:tr>
              <a:tr h="136000">
                <a:tc>
                  <a:txBody>
                    <a:bodyPr/>
                    <a:lstStyle/>
                    <a:p>
                      <a:pPr algn="ctr"/>
                      <a:r>
                        <a:rPr lang="el-GR" sz="1200" dirty="0" smtClean="0">
                          <a:latin typeface="Times New Roman"/>
                          <a:cs typeface="Times New Roman"/>
                        </a:rPr>
                        <a:t>α</a:t>
                      </a:r>
                      <a:r>
                        <a:rPr lang="de-DE" sz="1200" dirty="0" smtClean="0">
                          <a:latin typeface="Times New Roman"/>
                          <a:cs typeface="Times New Roman"/>
                        </a:rPr>
                        <a:t>-</a:t>
                      </a:r>
                      <a:r>
                        <a:rPr lang="en-US" sz="1200" noProof="0" dirty="0" smtClean="0">
                          <a:latin typeface="Times New Roman"/>
                          <a:cs typeface="Times New Roman"/>
                        </a:rPr>
                        <a:t>particles</a:t>
                      </a:r>
                      <a:r>
                        <a:rPr lang="de-DE" sz="1200" dirty="0" smtClean="0">
                          <a:latin typeface="Times New Roman"/>
                          <a:cs typeface="Times New Roman"/>
                        </a:rPr>
                        <a:t>, </a:t>
                      </a:r>
                      <a:r>
                        <a:rPr lang="en-US" sz="1200" noProof="0" dirty="0" smtClean="0">
                          <a:latin typeface="Times New Roman"/>
                          <a:cs typeface="Times New Roman"/>
                        </a:rPr>
                        <a:t>heavy ions</a:t>
                      </a:r>
                      <a:endParaRPr lang="en-US" sz="1200" noProof="0" dirty="0">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latin typeface="Times New Roman" panose="02020603050405020304" pitchFamily="18" charset="0"/>
                          <a:cs typeface="Times New Roman" panose="02020603050405020304" pitchFamily="18" charset="0"/>
                        </a:rPr>
                        <a:t>20</a:t>
                      </a:r>
                      <a:endParaRPr lang="en-US" sz="12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56037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Radiation protection</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000" y="612000"/>
            <a:ext cx="843333" cy="843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uppieren 7"/>
          <p:cNvGrpSpPr/>
          <p:nvPr/>
        </p:nvGrpSpPr>
        <p:grpSpPr>
          <a:xfrm>
            <a:off x="720000" y="756000"/>
            <a:ext cx="3219450" cy="2390554"/>
            <a:chOff x="720000" y="756000"/>
            <a:chExt cx="3219450" cy="2390554"/>
          </a:xfrm>
        </p:grpSpPr>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000" y="756000"/>
              <a:ext cx="321945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feld 6"/>
            <p:cNvSpPr txBox="1"/>
            <p:nvPr/>
          </p:nvSpPr>
          <p:spPr>
            <a:xfrm>
              <a:off x="1619672" y="2808000"/>
              <a:ext cx="1471878"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range in air [m]</a:t>
              </a:r>
              <a:endParaRPr lang="en-US" sz="1600" dirty="0">
                <a:latin typeface="Times New Roman" panose="02020603050405020304" pitchFamily="18" charset="0"/>
                <a:cs typeface="Times New Roman" panose="02020603050405020304" pitchFamily="18" charset="0"/>
              </a:endParaRPr>
            </a:p>
          </p:txBody>
        </p:sp>
      </p:grpSp>
      <p:grpSp>
        <p:nvGrpSpPr>
          <p:cNvPr id="12" name="Gruppieren 11"/>
          <p:cNvGrpSpPr/>
          <p:nvPr/>
        </p:nvGrpSpPr>
        <p:grpSpPr>
          <a:xfrm>
            <a:off x="720000" y="4068000"/>
            <a:ext cx="3899425" cy="2085563"/>
            <a:chOff x="720000" y="4068000"/>
            <a:chExt cx="3899425" cy="2085563"/>
          </a:xfrm>
        </p:grpSpPr>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000" y="4320000"/>
              <a:ext cx="3067050" cy="1833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feld 8"/>
            <p:cNvSpPr txBox="1"/>
            <p:nvPr/>
          </p:nvSpPr>
          <p:spPr>
            <a:xfrm>
              <a:off x="2988000" y="4068000"/>
              <a:ext cx="708848" cy="276999"/>
            </a:xfrm>
            <a:prstGeom prst="rect">
              <a:avLst/>
            </a:prstGeom>
            <a:no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concrete</a:t>
              </a:r>
              <a:endParaRPr lang="en-US" sz="1200" dirty="0">
                <a:latin typeface="Times New Roman" panose="02020603050405020304" pitchFamily="18" charset="0"/>
                <a:cs typeface="Times New Roman" panose="02020603050405020304" pitchFamily="18" charset="0"/>
              </a:endParaRPr>
            </a:p>
          </p:txBody>
        </p:sp>
        <p:sp>
          <p:nvSpPr>
            <p:cNvPr id="23" name="Textfeld 22"/>
            <p:cNvSpPr txBox="1"/>
            <p:nvPr/>
          </p:nvSpPr>
          <p:spPr>
            <a:xfrm>
              <a:off x="2052000" y="4068000"/>
              <a:ext cx="346570" cy="276999"/>
            </a:xfrm>
            <a:prstGeom prst="rect">
              <a:avLst/>
            </a:prstGeom>
            <a:noFill/>
          </p:spPr>
          <p:txBody>
            <a:bodyPr wrap="none" rtlCol="0">
              <a:spAutoFit/>
            </a:bodyPr>
            <a:lstStyle/>
            <a:p>
              <a:r>
                <a:rPr lang="en-US" sz="1200" dirty="0" err="1" smtClean="0">
                  <a:latin typeface="Times New Roman" panose="02020603050405020304" pitchFamily="18" charset="0"/>
                  <a:cs typeface="Times New Roman" panose="02020603050405020304" pitchFamily="18" charset="0"/>
                </a:rPr>
                <a:t>Pb</a:t>
              </a:r>
              <a:endParaRPr lang="en-US" sz="1200" dirty="0">
                <a:latin typeface="Times New Roman" panose="02020603050405020304" pitchFamily="18" charset="0"/>
                <a:cs typeface="Times New Roman" panose="02020603050405020304" pitchFamily="18" charset="0"/>
              </a:endParaRPr>
            </a:p>
          </p:txBody>
        </p:sp>
        <p:sp>
          <p:nvSpPr>
            <p:cNvPr id="24" name="Textfeld 23"/>
            <p:cNvSpPr txBox="1"/>
            <p:nvPr/>
          </p:nvSpPr>
          <p:spPr>
            <a:xfrm>
              <a:off x="1476000" y="4068000"/>
              <a:ext cx="338554" cy="276999"/>
            </a:xfrm>
            <a:prstGeom prst="rect">
              <a:avLst/>
            </a:prstGeom>
            <a:no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Al</a:t>
              </a:r>
              <a:endParaRPr lang="en-US" sz="1200" dirty="0">
                <a:latin typeface="Times New Roman" panose="02020603050405020304" pitchFamily="18" charset="0"/>
                <a:cs typeface="Times New Roman" panose="02020603050405020304" pitchFamily="18" charset="0"/>
              </a:endParaRPr>
            </a:p>
          </p:txBody>
        </p:sp>
        <p:sp>
          <p:nvSpPr>
            <p:cNvPr id="11" name="Textfeld 10"/>
            <p:cNvSpPr txBox="1"/>
            <p:nvPr/>
          </p:nvSpPr>
          <p:spPr>
            <a:xfrm>
              <a:off x="3816000" y="4500000"/>
              <a:ext cx="803425" cy="1169551"/>
            </a:xfrm>
            <a:prstGeom prst="rect">
              <a:avLst/>
            </a:prstGeom>
            <a:noFill/>
          </p:spPr>
          <p:txBody>
            <a:bodyPr wrap="none" rtlCol="0">
              <a:spAutoFit/>
            </a:bodyPr>
            <a:lstStyle/>
            <a:p>
              <a:r>
                <a:rPr lang="el-GR" sz="1400" dirty="0" smtClean="0">
                  <a:latin typeface="Times New Roman" panose="02020603050405020304" pitchFamily="18" charset="0"/>
                  <a:cs typeface="Times New Roman" panose="02020603050405020304" pitchFamily="18" charset="0"/>
                </a:rPr>
                <a:t>α</a:t>
              </a:r>
              <a:r>
                <a:rPr lang="de-DE" sz="1400" dirty="0" smtClean="0">
                  <a:latin typeface="Times New Roman" panose="02020603050405020304" pitchFamily="18" charset="0"/>
                  <a:cs typeface="Times New Roman" panose="02020603050405020304" pitchFamily="18" charset="0"/>
                </a:rPr>
                <a:t>´s</a:t>
              </a:r>
            </a:p>
            <a:p>
              <a:r>
                <a:rPr lang="de-DE" sz="1400" dirty="0" smtClean="0">
                  <a:latin typeface="Times New Roman" panose="02020603050405020304" pitchFamily="18" charset="0"/>
                  <a:cs typeface="Times New Roman" panose="02020603050405020304" pitchFamily="18" charset="0"/>
                </a:rPr>
                <a:t>β´s</a:t>
              </a:r>
            </a:p>
            <a:p>
              <a:r>
                <a:rPr lang="de-DE" sz="1400" dirty="0" smtClean="0">
                  <a:latin typeface="Times New Roman" panose="02020603050405020304" pitchFamily="18" charset="0"/>
                  <a:cs typeface="Times New Roman" panose="02020603050405020304" pitchFamily="18" charset="0"/>
                </a:rPr>
                <a:t>X-</a:t>
              </a:r>
              <a:r>
                <a:rPr lang="en-US" sz="1400" dirty="0" smtClean="0">
                  <a:latin typeface="Times New Roman" panose="02020603050405020304" pitchFamily="18" charset="0"/>
                  <a:cs typeface="Times New Roman" panose="02020603050405020304" pitchFamily="18" charset="0"/>
                </a:rPr>
                <a:t>rays</a:t>
              </a:r>
            </a:p>
            <a:p>
              <a:r>
                <a:rPr lang="de-DE" sz="1400" dirty="0" smtClean="0">
                  <a:latin typeface="Times New Roman" panose="02020603050405020304" pitchFamily="18" charset="0"/>
                  <a:cs typeface="Times New Roman" panose="02020603050405020304" pitchFamily="18" charset="0"/>
                </a:rPr>
                <a:t>γ-</a:t>
              </a:r>
              <a:r>
                <a:rPr lang="en-US" sz="1400" dirty="0" smtClean="0">
                  <a:latin typeface="Times New Roman" panose="02020603050405020304" pitchFamily="18" charset="0"/>
                  <a:cs typeface="Times New Roman" panose="02020603050405020304" pitchFamily="18" charset="0"/>
                </a:rPr>
                <a:t>rays</a:t>
              </a:r>
            </a:p>
            <a:p>
              <a:r>
                <a:rPr lang="en-US" sz="1400" dirty="0" smtClean="0">
                  <a:latin typeface="Times New Roman" panose="02020603050405020304" pitchFamily="18" charset="0"/>
                  <a:cs typeface="Times New Roman" panose="02020603050405020304" pitchFamily="18" charset="0"/>
                </a:rPr>
                <a:t>neutrons</a:t>
              </a:r>
              <a:endParaRPr lang="en-US" sz="1400" dirty="0">
                <a:latin typeface="Times New Roman" panose="02020603050405020304" pitchFamily="18" charset="0"/>
                <a:cs typeface="Times New Roman" panose="02020603050405020304" pitchFamily="18" charset="0"/>
              </a:endParaRPr>
            </a:p>
          </p:txBody>
        </p:sp>
      </p:grpSp>
      <p:grpSp>
        <p:nvGrpSpPr>
          <p:cNvPr id="14" name="Gruppieren 13"/>
          <p:cNvGrpSpPr/>
          <p:nvPr/>
        </p:nvGrpSpPr>
        <p:grpSpPr>
          <a:xfrm>
            <a:off x="5076000" y="2340000"/>
            <a:ext cx="3914775" cy="2133600"/>
            <a:chOff x="4932040" y="2366400"/>
            <a:chExt cx="3914775" cy="2133600"/>
          </a:xfrm>
        </p:grpSpPr>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040" y="2366400"/>
              <a:ext cx="391477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feld 12"/>
            <p:cNvSpPr txBox="1"/>
            <p:nvPr/>
          </p:nvSpPr>
          <p:spPr>
            <a:xfrm>
              <a:off x="4967649" y="3348000"/>
              <a:ext cx="988018" cy="492443"/>
            </a:xfrm>
            <a:prstGeom prst="rect">
              <a:avLst/>
            </a:prstGeom>
            <a:solidFill>
              <a:srgbClr val="FFFF00"/>
            </a:solidFill>
          </p:spPr>
          <p:txBody>
            <a:bodyPr wrap="none" lIns="36000" tIns="0" rIns="36000" bIns="0" rtlCol="0">
              <a:spAutoFit/>
            </a:bodyPr>
            <a:lstStyle/>
            <a:p>
              <a:pPr algn="ctr"/>
              <a:r>
                <a:rPr lang="en-US" sz="1600" dirty="0" smtClean="0">
                  <a:latin typeface="Times New Roman" panose="02020603050405020304" pitchFamily="18" charset="0"/>
                  <a:cs typeface="Times New Roman" panose="02020603050405020304" pitchFamily="18" charset="0"/>
                </a:rPr>
                <a:t>radioactive</a:t>
              </a:r>
            </a:p>
            <a:p>
              <a:pPr algn="ctr"/>
              <a:r>
                <a:rPr lang="en-US" sz="1600" dirty="0" smtClean="0">
                  <a:latin typeface="Times New Roman" panose="02020603050405020304" pitchFamily="18" charset="0"/>
                  <a:cs typeface="Times New Roman" panose="02020603050405020304" pitchFamily="18" charset="0"/>
                </a:rPr>
                <a:t>source</a:t>
              </a:r>
              <a:endParaRPr lang="en-US" sz="1600" dirty="0">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15" name="Textfeld 14"/>
              <p:cNvSpPr txBox="1"/>
              <p:nvPr/>
            </p:nvSpPr>
            <p:spPr>
              <a:xfrm>
                <a:off x="6093295" y="4650338"/>
                <a:ext cx="2136611" cy="586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600" i="1" smtClean="0">
                          <a:latin typeface="Cambria Math"/>
                          <a:ea typeface="Cambria Math"/>
                        </a:rPr>
                        <m:t>Ω</m:t>
                      </m:r>
                      <m:r>
                        <a:rPr lang="de-DE" sz="1600" b="0" i="1" smtClean="0">
                          <a:latin typeface="Cambria Math"/>
                          <a:ea typeface="Cambria Math"/>
                        </a:rPr>
                        <m:t>=</m:t>
                      </m:r>
                      <m:f>
                        <m:fPr>
                          <m:ctrlPr>
                            <a:rPr lang="de-DE" sz="1600" b="0" i="1" smtClean="0">
                              <a:latin typeface="Cambria Math"/>
                              <a:ea typeface="Cambria Math"/>
                            </a:rPr>
                          </m:ctrlPr>
                        </m:fPr>
                        <m:num>
                          <m:sSup>
                            <m:sSupPr>
                              <m:ctrlPr>
                                <a:rPr lang="de-DE" sz="1600" b="0" i="1" smtClean="0">
                                  <a:latin typeface="Cambria Math"/>
                                  <a:ea typeface="Cambria Math"/>
                                </a:rPr>
                              </m:ctrlPr>
                            </m:sSupPr>
                            <m:e>
                              <m:r>
                                <a:rPr lang="de-DE" sz="1600" b="0" i="1" smtClean="0">
                                  <a:latin typeface="Cambria Math"/>
                                  <a:ea typeface="Cambria Math"/>
                                </a:rPr>
                                <m:t>𝑎</m:t>
                              </m:r>
                            </m:e>
                            <m:sup>
                              <m:r>
                                <a:rPr lang="de-DE" sz="1600" b="0" i="1" smtClean="0">
                                  <a:latin typeface="Cambria Math"/>
                                  <a:ea typeface="Cambria Math"/>
                                </a:rPr>
                                <m:t>2</m:t>
                              </m:r>
                            </m:sup>
                          </m:sSup>
                        </m:num>
                        <m:den>
                          <m:r>
                            <a:rPr lang="de-DE" sz="1600" b="0" i="1" smtClean="0">
                              <a:latin typeface="Cambria Math"/>
                              <a:ea typeface="Cambria Math"/>
                            </a:rPr>
                            <m:t>4</m:t>
                          </m:r>
                          <m:r>
                            <a:rPr lang="de-DE" sz="1600" b="0" i="1" smtClean="0">
                              <a:latin typeface="Cambria Math"/>
                              <a:ea typeface="Cambria Math"/>
                            </a:rPr>
                            <m:t>𝜋</m:t>
                          </m:r>
                          <m:r>
                            <a:rPr lang="de-DE" sz="1600" b="0" i="1" smtClean="0">
                              <a:latin typeface="Cambria Math"/>
                              <a:ea typeface="Cambria Math"/>
                            </a:rPr>
                            <m:t>∙</m:t>
                          </m:r>
                          <m:sSup>
                            <m:sSupPr>
                              <m:ctrlPr>
                                <a:rPr lang="de-DE" sz="1600" b="0" i="1" smtClean="0">
                                  <a:latin typeface="Cambria Math"/>
                                  <a:ea typeface="Cambria Math"/>
                                </a:rPr>
                              </m:ctrlPr>
                            </m:sSupPr>
                            <m:e>
                              <m:r>
                                <a:rPr lang="de-DE" sz="1600" b="0" i="1" smtClean="0">
                                  <a:latin typeface="Cambria Math"/>
                                  <a:ea typeface="Cambria Math"/>
                                </a:rPr>
                                <m:t>𝑅</m:t>
                              </m:r>
                            </m:e>
                            <m:sup>
                              <m:r>
                                <a:rPr lang="de-DE" sz="1600" b="0" i="1" smtClean="0">
                                  <a:latin typeface="Cambria Math"/>
                                  <a:ea typeface="Cambria Math"/>
                                </a:rPr>
                                <m:t>2</m:t>
                              </m:r>
                            </m:sup>
                          </m:sSup>
                        </m:den>
                      </m:f>
                      <m:r>
                        <a:rPr lang="de-DE" sz="1600" b="0" i="1" smtClean="0">
                          <a:latin typeface="Cambria Math"/>
                          <a:ea typeface="Cambria Math"/>
                        </a:rPr>
                        <m:t>=</m:t>
                      </m:r>
                      <m:f>
                        <m:fPr>
                          <m:ctrlPr>
                            <a:rPr lang="de-DE" sz="1600" b="0" i="1" smtClean="0">
                              <a:latin typeface="Cambria Math"/>
                              <a:ea typeface="Cambria Math"/>
                            </a:rPr>
                          </m:ctrlPr>
                        </m:fPr>
                        <m:num>
                          <m:r>
                            <a:rPr lang="de-DE" sz="1600" b="0" i="1" smtClean="0">
                              <a:latin typeface="Cambria Math"/>
                              <a:ea typeface="Cambria Math"/>
                            </a:rPr>
                            <m:t>𝜋</m:t>
                          </m:r>
                          <m:r>
                            <a:rPr lang="de-DE" sz="1600" b="0" i="1" smtClean="0">
                              <a:latin typeface="Cambria Math"/>
                              <a:ea typeface="Cambria Math"/>
                            </a:rPr>
                            <m:t>∙</m:t>
                          </m:r>
                          <m:sSup>
                            <m:sSupPr>
                              <m:ctrlPr>
                                <a:rPr lang="de-DE" sz="1600" b="0" i="1" smtClean="0">
                                  <a:latin typeface="Cambria Math"/>
                                  <a:ea typeface="Cambria Math"/>
                                </a:rPr>
                              </m:ctrlPr>
                            </m:sSupPr>
                            <m:e>
                              <m:r>
                                <a:rPr lang="de-DE" sz="1600" b="0" i="1" smtClean="0">
                                  <a:latin typeface="Cambria Math"/>
                                  <a:ea typeface="Cambria Math"/>
                                </a:rPr>
                                <m:t>𝑟</m:t>
                              </m:r>
                            </m:e>
                            <m:sup>
                              <m:r>
                                <a:rPr lang="de-DE" sz="1600" b="0" i="1" smtClean="0">
                                  <a:latin typeface="Cambria Math"/>
                                  <a:ea typeface="Cambria Math"/>
                                </a:rPr>
                                <m:t>2</m:t>
                              </m:r>
                            </m:sup>
                          </m:sSup>
                        </m:num>
                        <m:den>
                          <m:r>
                            <a:rPr lang="de-DE" sz="1600" b="0" i="1" smtClean="0">
                              <a:latin typeface="Cambria Math"/>
                              <a:ea typeface="Cambria Math"/>
                            </a:rPr>
                            <m:t>4</m:t>
                          </m:r>
                          <m:r>
                            <a:rPr lang="de-DE" sz="1600" b="0" i="1" smtClean="0">
                              <a:latin typeface="Cambria Math"/>
                              <a:ea typeface="Cambria Math"/>
                            </a:rPr>
                            <m:t>𝜋</m:t>
                          </m:r>
                          <m:r>
                            <a:rPr lang="de-DE" sz="1600" b="0" i="1" smtClean="0">
                              <a:latin typeface="Cambria Math"/>
                              <a:ea typeface="Cambria Math"/>
                            </a:rPr>
                            <m:t>∙</m:t>
                          </m:r>
                          <m:sSup>
                            <m:sSupPr>
                              <m:ctrlPr>
                                <a:rPr lang="de-DE" sz="1600" b="0" i="1" smtClean="0">
                                  <a:latin typeface="Cambria Math"/>
                                  <a:ea typeface="Cambria Math"/>
                                </a:rPr>
                              </m:ctrlPr>
                            </m:sSupPr>
                            <m:e>
                              <m:r>
                                <a:rPr lang="de-DE" sz="1600" b="0" i="1" smtClean="0">
                                  <a:latin typeface="Cambria Math"/>
                                  <a:ea typeface="Cambria Math"/>
                                </a:rPr>
                                <m:t>𝑅</m:t>
                              </m:r>
                            </m:e>
                            <m:sup>
                              <m:r>
                                <a:rPr lang="de-DE" sz="1600" b="0" i="1" smtClean="0">
                                  <a:latin typeface="Cambria Math"/>
                                  <a:ea typeface="Cambria Math"/>
                                </a:rPr>
                                <m:t>2</m:t>
                              </m:r>
                            </m:sup>
                          </m:sSup>
                        </m:den>
                      </m:f>
                    </m:oMath>
                  </m:oMathPara>
                </a14:m>
                <a:endParaRPr lang="en-US" sz="1600" dirty="0"/>
              </a:p>
            </p:txBody>
          </p:sp>
        </mc:Choice>
        <mc:Fallback xmlns="">
          <p:sp>
            <p:nvSpPr>
              <p:cNvPr id="15" name="Textfeld 14"/>
              <p:cNvSpPr txBox="1">
                <a:spLocks noRot="1" noChangeAspect="1" noMove="1" noResize="1" noEditPoints="1" noAdjustHandles="1" noChangeArrowheads="1" noChangeShapeType="1" noTextEdit="1"/>
              </p:cNvSpPr>
              <p:nvPr/>
            </p:nvSpPr>
            <p:spPr>
              <a:xfrm>
                <a:off x="6093295" y="4650338"/>
                <a:ext cx="2136611" cy="586443"/>
              </a:xfrm>
              <a:prstGeom prst="rect">
                <a:avLst/>
              </a:prstGeom>
              <a:blipFill rotWithShape="1">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5404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Solid angle</a:t>
            </a:r>
            <a:endParaRPr lang="en-US" dirty="0"/>
          </a:p>
        </p:txBody>
      </p:sp>
      <p:grpSp>
        <p:nvGrpSpPr>
          <p:cNvPr id="14" name="Gruppieren 13"/>
          <p:cNvGrpSpPr/>
          <p:nvPr/>
        </p:nvGrpSpPr>
        <p:grpSpPr>
          <a:xfrm>
            <a:off x="6948000" y="908720"/>
            <a:ext cx="2062163" cy="2062163"/>
            <a:chOff x="6372200" y="1272296"/>
            <a:chExt cx="2062163" cy="2062163"/>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1272296"/>
              <a:ext cx="2062163" cy="206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6991200" y="2304000"/>
              <a:ext cx="128240" cy="276999"/>
            </a:xfrm>
            <a:prstGeom prst="rect">
              <a:avLst/>
            </a:prstGeom>
            <a:solidFill>
              <a:srgbClr val="BEBEC2"/>
            </a:solidFill>
            <a:ln>
              <a:noFill/>
            </a:ln>
          </p:spPr>
          <p:txBody>
            <a:bodyPr wrap="none" lIns="0" tIns="0" rIns="0" bIns="0" rtlCol="0">
              <a:spAutoFit/>
            </a:bodyPr>
            <a:lstStyle/>
            <a:p>
              <a:r>
                <a:rPr lang="en-US" dirty="0">
                  <a:latin typeface="Arial" panose="020B0604020202020204" pitchFamily="34" charset="0"/>
                  <a:cs typeface="Arial" panose="020B0604020202020204" pitchFamily="34" charset="0"/>
                </a:rPr>
                <a:t>d</a:t>
              </a:r>
            </a:p>
          </p:txBody>
        </p:sp>
      </p:grpSp>
      <mc:AlternateContent xmlns:mc="http://schemas.openxmlformats.org/markup-compatibility/2006" xmlns:a14="http://schemas.microsoft.com/office/drawing/2010/main">
        <mc:Choice Requires="a14">
          <p:sp>
            <p:nvSpPr>
              <p:cNvPr id="6" name="Textfeld 5"/>
              <p:cNvSpPr txBox="1"/>
              <p:nvPr/>
            </p:nvSpPr>
            <p:spPr>
              <a:xfrm>
                <a:off x="6840000" y="3024000"/>
                <a:ext cx="2233945" cy="6481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l-GR" i="1" smtClean="0">
                              <a:latin typeface="Cambria Math"/>
                              <a:ea typeface="Cambria Math"/>
                            </a:rPr>
                          </m:ctrlPr>
                        </m:fPr>
                        <m:num>
                          <m:r>
                            <m:rPr>
                              <m:sty m:val="p"/>
                            </m:rPr>
                            <a:rPr lang="el-GR" i="1" smtClean="0">
                              <a:latin typeface="Cambria Math"/>
                              <a:ea typeface="Cambria Math"/>
                            </a:rPr>
                            <m:t>Ω</m:t>
                          </m:r>
                        </m:num>
                        <m:den>
                          <m:r>
                            <a:rPr lang="de-DE" b="0" i="1" smtClean="0">
                              <a:latin typeface="Cambria Math"/>
                              <a:ea typeface="Cambria Math"/>
                            </a:rPr>
                            <m:t>4</m:t>
                          </m:r>
                          <m:r>
                            <a:rPr lang="de-DE" b="0" i="1" smtClean="0">
                              <a:latin typeface="Cambria Math"/>
                              <a:ea typeface="Cambria Math"/>
                            </a:rPr>
                            <m:t>𝜋</m:t>
                          </m:r>
                        </m:den>
                      </m:f>
                      <m:r>
                        <a:rPr lang="de-DE" i="1">
                          <a:latin typeface="Cambria Math"/>
                          <a:ea typeface="Cambria Math"/>
                        </a:rPr>
                        <m:t>≅</m:t>
                      </m:r>
                      <m:f>
                        <m:fPr>
                          <m:ctrlPr>
                            <a:rPr lang="de-DE" b="0" i="1" smtClean="0">
                              <a:latin typeface="Cambria Math"/>
                              <a:ea typeface="Cambria Math"/>
                            </a:rPr>
                          </m:ctrlPr>
                        </m:fPr>
                        <m:num>
                          <m:r>
                            <a:rPr lang="de-DE" b="0" i="1" smtClean="0">
                              <a:latin typeface="Cambria Math"/>
                              <a:ea typeface="Cambria Math"/>
                            </a:rPr>
                            <m:t>𝜋</m:t>
                          </m:r>
                          <m:sSup>
                            <m:sSupPr>
                              <m:ctrlPr>
                                <a:rPr lang="de-DE" b="0" i="1" smtClean="0">
                                  <a:latin typeface="Cambria Math"/>
                                  <a:ea typeface="Cambria Math"/>
                                </a:rPr>
                              </m:ctrlPr>
                            </m:sSupPr>
                            <m:e>
                              <m:r>
                                <a:rPr lang="de-DE" b="0" i="1" smtClean="0">
                                  <a:latin typeface="Cambria Math"/>
                                  <a:ea typeface="Cambria Math"/>
                                </a:rPr>
                                <m:t>𝑟</m:t>
                              </m:r>
                            </m:e>
                            <m:sup>
                              <m:r>
                                <a:rPr lang="de-DE" b="0" i="1" smtClean="0">
                                  <a:latin typeface="Cambria Math"/>
                                  <a:ea typeface="Cambria Math"/>
                                </a:rPr>
                                <m:t>2</m:t>
                              </m:r>
                            </m:sup>
                          </m:sSup>
                        </m:num>
                        <m:den>
                          <m:r>
                            <a:rPr lang="de-DE" b="0" i="1" smtClean="0">
                              <a:latin typeface="Cambria Math"/>
                              <a:ea typeface="Cambria Math"/>
                            </a:rPr>
                            <m:t>4</m:t>
                          </m:r>
                          <m:r>
                            <a:rPr lang="de-DE" b="0" i="1" smtClean="0">
                              <a:latin typeface="Cambria Math"/>
                              <a:ea typeface="Cambria Math"/>
                            </a:rPr>
                            <m:t>𝜋</m:t>
                          </m:r>
                          <m:sSup>
                            <m:sSupPr>
                              <m:ctrlPr>
                                <a:rPr lang="de-DE" b="0" i="1" smtClean="0">
                                  <a:latin typeface="Cambria Math"/>
                                  <a:ea typeface="Cambria Math"/>
                                </a:rPr>
                              </m:ctrlPr>
                            </m:sSupPr>
                            <m:e>
                              <m:r>
                                <a:rPr lang="de-DE" b="0" i="1" smtClean="0">
                                  <a:latin typeface="Cambria Math"/>
                                  <a:ea typeface="Cambria Math"/>
                                </a:rPr>
                                <m:t>𝑑</m:t>
                              </m:r>
                            </m:e>
                            <m:sup>
                              <m:r>
                                <a:rPr lang="de-DE" b="0" i="1" smtClean="0">
                                  <a:latin typeface="Cambria Math"/>
                                  <a:ea typeface="Cambria Math"/>
                                </a:rPr>
                                <m:t>2</m:t>
                              </m:r>
                            </m:sup>
                          </m:sSup>
                        </m:den>
                      </m:f>
                      <m:r>
                        <a:rPr lang="de-DE" b="0" i="1" smtClean="0">
                          <a:latin typeface="Cambria Math"/>
                          <a:ea typeface="Cambria Math"/>
                        </a:rPr>
                        <m:t>=</m:t>
                      </m:r>
                      <m:sSup>
                        <m:sSupPr>
                          <m:ctrlPr>
                            <a:rPr lang="de-DE" b="0" i="1" smtClean="0">
                              <a:latin typeface="Cambria Math"/>
                              <a:ea typeface="Cambria Math"/>
                            </a:rPr>
                          </m:ctrlPr>
                        </m:sSupPr>
                        <m:e>
                          <m:d>
                            <m:dPr>
                              <m:ctrlPr>
                                <a:rPr lang="de-DE" b="0" i="1" smtClean="0">
                                  <a:latin typeface="Cambria Math"/>
                                  <a:ea typeface="Cambria Math"/>
                                </a:rPr>
                              </m:ctrlPr>
                            </m:dPr>
                            <m:e>
                              <m:f>
                                <m:fPr>
                                  <m:ctrlPr>
                                    <a:rPr lang="de-DE" b="0" i="1" smtClean="0">
                                      <a:latin typeface="Cambria Math"/>
                                      <a:ea typeface="Cambria Math"/>
                                    </a:rPr>
                                  </m:ctrlPr>
                                </m:fPr>
                                <m:num>
                                  <m:r>
                                    <a:rPr lang="de-DE" b="0" i="1" smtClean="0">
                                      <a:latin typeface="Cambria Math"/>
                                      <a:ea typeface="Cambria Math"/>
                                    </a:rPr>
                                    <m:t>𝑟</m:t>
                                  </m:r>
                                </m:num>
                                <m:den>
                                  <m:r>
                                    <a:rPr lang="de-DE" b="0" i="1" smtClean="0">
                                      <a:latin typeface="Cambria Math"/>
                                      <a:ea typeface="Cambria Math"/>
                                    </a:rPr>
                                    <m:t>2</m:t>
                                  </m:r>
                                  <m:r>
                                    <a:rPr lang="de-DE" b="0" i="1" smtClean="0">
                                      <a:latin typeface="Cambria Math"/>
                                      <a:ea typeface="Cambria Math"/>
                                    </a:rPr>
                                    <m:t>𝑑</m:t>
                                  </m:r>
                                </m:den>
                              </m:f>
                            </m:e>
                          </m:d>
                        </m:e>
                        <m:sup>
                          <m:r>
                            <a:rPr lang="de-DE" b="0" i="1" smtClean="0">
                              <a:latin typeface="Cambria Math"/>
                              <a:ea typeface="Cambria Math"/>
                            </a:rPr>
                            <m:t>2</m:t>
                          </m:r>
                        </m:sup>
                      </m:sSup>
                    </m:oMath>
                  </m:oMathPara>
                </a14:m>
                <a:endParaRPr lang="en-US" dirty="0"/>
              </a:p>
            </p:txBody>
          </p:sp>
        </mc:Choice>
        <mc:Fallback xmlns="">
          <p:sp>
            <p:nvSpPr>
              <p:cNvPr id="6" name="Textfeld 5"/>
              <p:cNvSpPr txBox="1">
                <a:spLocks noRot="1" noChangeAspect="1" noMove="1" noResize="1" noEditPoints="1" noAdjustHandles="1" noChangeArrowheads="1" noChangeShapeType="1" noTextEdit="1"/>
              </p:cNvSpPr>
              <p:nvPr/>
            </p:nvSpPr>
            <p:spPr>
              <a:xfrm>
                <a:off x="6840000" y="3024000"/>
                <a:ext cx="2233945" cy="648191"/>
              </a:xfrm>
              <a:prstGeom prst="rect">
                <a:avLst/>
              </a:prstGeom>
              <a:blipFill rotWithShape="1">
                <a:blip r:embed="rId4"/>
                <a:stretch>
                  <a:fillRect/>
                </a:stretch>
              </a:blipFill>
            </p:spPr>
            <p:txBody>
              <a:bodyPr/>
              <a:lstStyle/>
              <a:p>
                <a:r>
                  <a:rPr lang="en-US">
                    <a:noFill/>
                  </a:rPr>
                  <a:t> </a:t>
                </a:r>
              </a:p>
            </p:txBody>
          </p:sp>
        </mc:Fallback>
      </mc:AlternateContent>
      <p:sp>
        <p:nvSpPr>
          <p:cNvPr id="7" name="Textfeld 6"/>
          <p:cNvSpPr txBox="1"/>
          <p:nvPr/>
        </p:nvSpPr>
        <p:spPr>
          <a:xfrm>
            <a:off x="4320000" y="1188000"/>
            <a:ext cx="1885453"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1 Ci = 3.7·10</a:t>
            </a:r>
            <a:r>
              <a:rPr lang="en-US" baseline="30000" dirty="0" smtClean="0">
                <a:latin typeface="Times New Roman" panose="02020603050405020304" pitchFamily="18" charset="0"/>
                <a:cs typeface="Times New Roman" panose="02020603050405020304" pitchFamily="18" charset="0"/>
              </a:rPr>
              <a:t>10</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Bq</a:t>
            </a:r>
            <a:endParaRPr lang="en-US" dirty="0">
              <a:latin typeface="Times New Roman" panose="02020603050405020304" pitchFamily="18" charset="0"/>
              <a:cs typeface="Times New Roman" panose="02020603050405020304" pitchFamily="18" charset="0"/>
            </a:endParaRPr>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000" y="719705"/>
            <a:ext cx="3857625"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360000" y="3600000"/>
            <a:ext cx="4666662" cy="923330"/>
          </a:xfrm>
          <a:prstGeom prst="rect">
            <a:avLst/>
          </a:prstGeom>
          <a:noFill/>
        </p:spPr>
        <p:txBody>
          <a:bodyPr wrap="none" rtlCol="0">
            <a:spAutoFit/>
          </a:bodyPr>
          <a:lstStyle/>
          <a:p>
            <a:r>
              <a:rPr lang="el-GR" dirty="0" smtClean="0"/>
              <a:t>Ω</a:t>
            </a:r>
            <a:r>
              <a:rPr lang="de-DE" dirty="0" smtClean="0"/>
              <a:t> </a:t>
            </a:r>
            <a:r>
              <a:rPr lang="en-US" dirty="0" smtClean="0"/>
              <a:t>= solid angle between source and detector (</a:t>
            </a:r>
            <a:r>
              <a:rPr lang="en-US" dirty="0" err="1" smtClean="0"/>
              <a:t>sr</a:t>
            </a:r>
            <a:r>
              <a:rPr lang="en-US" dirty="0" smtClean="0"/>
              <a:t>)</a:t>
            </a:r>
          </a:p>
          <a:p>
            <a:endParaRPr lang="en-US" dirty="0"/>
          </a:p>
          <a:p>
            <a:r>
              <a:rPr lang="en-US" dirty="0" smtClean="0"/>
              <a:t>For a point source:</a:t>
            </a:r>
            <a:endParaRPr lang="en-US" dirty="0"/>
          </a:p>
        </p:txBody>
      </p:sp>
      <mc:AlternateContent xmlns:mc="http://schemas.openxmlformats.org/markup-compatibility/2006" xmlns:a14="http://schemas.microsoft.com/office/drawing/2010/main">
        <mc:Choice Requires="a14">
          <p:sp>
            <p:nvSpPr>
              <p:cNvPr id="8" name="Textfeld 7"/>
              <p:cNvSpPr txBox="1"/>
              <p:nvPr/>
            </p:nvSpPr>
            <p:spPr>
              <a:xfrm>
                <a:off x="952259" y="4523330"/>
                <a:ext cx="2673103"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0000CC"/>
                              </a:solidFill>
                              <a:latin typeface="Cambria Math"/>
                            </a:rPr>
                          </m:ctrlPr>
                        </m:fPr>
                        <m:num>
                          <m:r>
                            <m:rPr>
                              <m:sty m:val="p"/>
                            </m:rPr>
                            <a:rPr lang="el-GR" i="1" smtClean="0">
                              <a:solidFill>
                                <a:srgbClr val="0000CC"/>
                              </a:solidFill>
                              <a:latin typeface="Cambria Math"/>
                              <a:ea typeface="Cambria Math"/>
                            </a:rPr>
                            <m:t>Ω</m:t>
                          </m:r>
                        </m:num>
                        <m:den>
                          <m:r>
                            <a:rPr lang="de-DE" b="0" i="1" smtClean="0">
                              <a:solidFill>
                                <a:srgbClr val="0000CC"/>
                              </a:solidFill>
                              <a:latin typeface="Cambria Math"/>
                            </a:rPr>
                            <m:t>4</m:t>
                          </m:r>
                          <m:r>
                            <a:rPr lang="de-DE" b="0" i="1" smtClean="0">
                              <a:solidFill>
                                <a:srgbClr val="0000CC"/>
                              </a:solidFill>
                              <a:latin typeface="Cambria Math"/>
                              <a:ea typeface="Cambria Math"/>
                            </a:rPr>
                            <m:t>𝜋</m:t>
                          </m:r>
                        </m:den>
                      </m:f>
                      <m:r>
                        <a:rPr lang="de-DE" b="0" i="1" smtClean="0">
                          <a:solidFill>
                            <a:srgbClr val="0000CC"/>
                          </a:solidFill>
                          <a:latin typeface="Cambria Math"/>
                        </a:rPr>
                        <m:t>=</m:t>
                      </m:r>
                      <m:f>
                        <m:fPr>
                          <m:ctrlPr>
                            <a:rPr lang="de-DE" b="0" i="1" smtClean="0">
                              <a:solidFill>
                                <a:srgbClr val="0000CC"/>
                              </a:solidFill>
                              <a:latin typeface="Cambria Math"/>
                            </a:rPr>
                          </m:ctrlPr>
                        </m:fPr>
                        <m:num>
                          <m:r>
                            <a:rPr lang="de-DE" b="0" i="1" smtClean="0">
                              <a:solidFill>
                                <a:srgbClr val="0000CC"/>
                              </a:solidFill>
                              <a:latin typeface="Cambria Math"/>
                            </a:rPr>
                            <m:t>1</m:t>
                          </m:r>
                        </m:num>
                        <m:den>
                          <m:r>
                            <a:rPr lang="de-DE" b="0" i="1" smtClean="0">
                              <a:solidFill>
                                <a:srgbClr val="0000CC"/>
                              </a:solidFill>
                              <a:latin typeface="Cambria Math"/>
                            </a:rPr>
                            <m:t>2</m:t>
                          </m:r>
                        </m:den>
                      </m:f>
                      <m:r>
                        <a:rPr lang="de-DE" b="0" i="1" smtClean="0">
                          <a:solidFill>
                            <a:srgbClr val="0000CC"/>
                          </a:solidFill>
                          <a:latin typeface="Cambria Math"/>
                          <a:ea typeface="Cambria Math"/>
                        </a:rPr>
                        <m:t>∙</m:t>
                      </m:r>
                      <m:d>
                        <m:dPr>
                          <m:ctrlPr>
                            <a:rPr lang="de-DE" b="0" i="1" smtClean="0">
                              <a:solidFill>
                                <a:srgbClr val="0000CC"/>
                              </a:solidFill>
                              <a:latin typeface="Cambria Math"/>
                              <a:ea typeface="Cambria Math"/>
                            </a:rPr>
                          </m:ctrlPr>
                        </m:dPr>
                        <m:e>
                          <m:r>
                            <a:rPr lang="de-DE" b="0" i="1" smtClean="0">
                              <a:solidFill>
                                <a:srgbClr val="0000CC"/>
                              </a:solidFill>
                              <a:latin typeface="Cambria Math"/>
                              <a:ea typeface="Cambria Math"/>
                            </a:rPr>
                            <m:t>1−</m:t>
                          </m:r>
                          <m:f>
                            <m:fPr>
                              <m:ctrlPr>
                                <a:rPr lang="de-DE" b="0" i="1" smtClean="0">
                                  <a:solidFill>
                                    <a:srgbClr val="0000CC"/>
                                  </a:solidFill>
                                  <a:latin typeface="Cambria Math"/>
                                  <a:ea typeface="Cambria Math"/>
                                </a:rPr>
                              </m:ctrlPr>
                            </m:fPr>
                            <m:num>
                              <m:r>
                                <a:rPr lang="de-DE" b="0" i="1" smtClean="0">
                                  <a:solidFill>
                                    <a:srgbClr val="0000CC"/>
                                  </a:solidFill>
                                  <a:latin typeface="Cambria Math"/>
                                  <a:ea typeface="Cambria Math"/>
                                </a:rPr>
                                <m:t>𝑑</m:t>
                              </m:r>
                            </m:num>
                            <m:den>
                              <m:rad>
                                <m:radPr>
                                  <m:degHide m:val="on"/>
                                  <m:ctrlPr>
                                    <a:rPr lang="de-DE" b="0" i="1" smtClean="0">
                                      <a:solidFill>
                                        <a:srgbClr val="0000CC"/>
                                      </a:solidFill>
                                      <a:latin typeface="Cambria Math"/>
                                      <a:ea typeface="Cambria Math"/>
                                    </a:rPr>
                                  </m:ctrlPr>
                                </m:radPr>
                                <m:deg/>
                                <m:e>
                                  <m:sSup>
                                    <m:sSupPr>
                                      <m:ctrlPr>
                                        <a:rPr lang="de-DE" b="0" i="1" smtClean="0">
                                          <a:solidFill>
                                            <a:srgbClr val="0000CC"/>
                                          </a:solidFill>
                                          <a:latin typeface="Cambria Math"/>
                                          <a:ea typeface="Cambria Math"/>
                                        </a:rPr>
                                      </m:ctrlPr>
                                    </m:sSupPr>
                                    <m:e>
                                      <m:r>
                                        <a:rPr lang="de-DE" b="0" i="1" smtClean="0">
                                          <a:solidFill>
                                            <a:srgbClr val="0000CC"/>
                                          </a:solidFill>
                                          <a:latin typeface="Cambria Math"/>
                                          <a:ea typeface="Cambria Math"/>
                                        </a:rPr>
                                        <m:t>𝑑</m:t>
                                      </m:r>
                                    </m:e>
                                    <m:sup>
                                      <m:r>
                                        <a:rPr lang="de-DE" b="0" i="1" smtClean="0">
                                          <a:solidFill>
                                            <a:srgbClr val="0000CC"/>
                                          </a:solidFill>
                                          <a:latin typeface="Cambria Math"/>
                                          <a:ea typeface="Cambria Math"/>
                                        </a:rPr>
                                        <m:t>2</m:t>
                                      </m:r>
                                    </m:sup>
                                  </m:sSup>
                                  <m:r>
                                    <a:rPr lang="de-DE" b="0" i="1" smtClean="0">
                                      <a:solidFill>
                                        <a:srgbClr val="0000CC"/>
                                      </a:solidFill>
                                      <a:latin typeface="Cambria Math"/>
                                      <a:ea typeface="Cambria Math"/>
                                    </a:rPr>
                                    <m:t>+</m:t>
                                  </m:r>
                                  <m:sSup>
                                    <m:sSupPr>
                                      <m:ctrlPr>
                                        <a:rPr lang="de-DE" b="0" i="1" smtClean="0">
                                          <a:solidFill>
                                            <a:srgbClr val="0000CC"/>
                                          </a:solidFill>
                                          <a:latin typeface="Cambria Math"/>
                                          <a:ea typeface="Cambria Math"/>
                                        </a:rPr>
                                      </m:ctrlPr>
                                    </m:sSupPr>
                                    <m:e>
                                      <m:r>
                                        <a:rPr lang="de-DE" b="0" i="1" smtClean="0">
                                          <a:solidFill>
                                            <a:srgbClr val="0000CC"/>
                                          </a:solidFill>
                                          <a:latin typeface="Cambria Math"/>
                                          <a:ea typeface="Cambria Math"/>
                                        </a:rPr>
                                        <m:t>𝑟</m:t>
                                      </m:r>
                                    </m:e>
                                    <m:sup>
                                      <m:r>
                                        <a:rPr lang="de-DE" b="0" i="1" smtClean="0">
                                          <a:solidFill>
                                            <a:srgbClr val="0000CC"/>
                                          </a:solidFill>
                                          <a:latin typeface="Cambria Math"/>
                                          <a:ea typeface="Cambria Math"/>
                                        </a:rPr>
                                        <m:t>2</m:t>
                                      </m:r>
                                    </m:sup>
                                  </m:sSup>
                                </m:e>
                              </m:rad>
                            </m:den>
                          </m:f>
                        </m:e>
                      </m:d>
                    </m:oMath>
                  </m:oMathPara>
                </a14:m>
                <a:endParaRPr lang="en-US" dirty="0">
                  <a:solidFill>
                    <a:srgbClr val="0000CC"/>
                  </a:solidFill>
                </a:endParaRPr>
              </a:p>
            </p:txBody>
          </p:sp>
        </mc:Choice>
        <mc:Fallback xmlns="">
          <p:sp>
            <p:nvSpPr>
              <p:cNvPr id="8" name="Textfeld 7"/>
              <p:cNvSpPr txBox="1">
                <a:spLocks noRot="1" noChangeAspect="1" noMove="1" noResize="1" noEditPoints="1" noAdjustHandles="1" noChangeArrowheads="1" noChangeShapeType="1" noTextEdit="1"/>
              </p:cNvSpPr>
              <p:nvPr/>
            </p:nvSpPr>
            <p:spPr>
              <a:xfrm>
                <a:off x="952259" y="4523330"/>
                <a:ext cx="2673103" cy="714683"/>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9" name="Tabelle 8"/>
              <p:cNvGraphicFramePr>
                <a:graphicFrameLocks noGrp="1"/>
              </p:cNvGraphicFramePr>
              <p:nvPr>
                <p:extLst>
                  <p:ext uri="{D42A27DB-BD31-4B8C-83A1-F6EECF244321}">
                    <p14:modId xmlns:p14="http://schemas.microsoft.com/office/powerpoint/2010/main" val="4159873723"/>
                  </p:ext>
                </p:extLst>
              </p:nvPr>
            </p:nvGraphicFramePr>
            <p:xfrm>
              <a:off x="4680000" y="4320000"/>
              <a:ext cx="3718803" cy="1483360"/>
            </p:xfrm>
            <a:graphic>
              <a:graphicData uri="http://schemas.openxmlformats.org/drawingml/2006/table">
                <a:tbl>
                  <a:tblPr firstRow="1" bandRow="1">
                    <a:tableStyleId>{5940675A-B579-460E-94D1-54222C63F5DA}</a:tableStyleId>
                  </a:tblPr>
                  <a:tblGrid>
                    <a:gridCol w="1440160"/>
                    <a:gridCol w="1126515"/>
                    <a:gridCol w="1152128"/>
                  </a:tblGrid>
                  <a:tr h="370840">
                    <a:tc>
                      <a:txBody>
                        <a:bodyPr/>
                        <a:lstStyle/>
                        <a:p>
                          <a:r>
                            <a:rPr lang="en-US" b="1" i="0" dirty="0" smtClean="0"/>
                            <a:t>d</a:t>
                          </a:r>
                          <a:r>
                            <a:rPr lang="en-US" dirty="0" smtClean="0"/>
                            <a:t> (cm)</a:t>
                          </a:r>
                          <a:r>
                            <a:rPr lang="en-US" baseline="0" dirty="0" smtClean="0"/>
                            <a:t> </a:t>
                          </a:r>
                          <a:r>
                            <a:rPr lang="en-US" sz="1400" baseline="0" dirty="0" smtClean="0"/>
                            <a:t>r = 3cm</a:t>
                          </a:r>
                          <a:endParaRPr lang="en-US" sz="1400" dirty="0"/>
                        </a:p>
                      </a:txBody>
                      <a:tcPr/>
                    </a:tc>
                    <a:tc>
                      <a:txBody>
                        <a:bodyPr/>
                        <a:lstStyle/>
                        <a:p>
                          <a:pPr/>
                          <a14:m>
                            <m:oMathPara xmlns:m="http://schemas.openxmlformats.org/officeDocument/2006/math">
                              <m:oMathParaPr>
                                <m:jc m:val="centerGroup"/>
                              </m:oMathParaPr>
                              <m:oMath xmlns:m="http://schemas.openxmlformats.org/officeDocument/2006/math">
                                <m:f>
                                  <m:fPr>
                                    <m:type m:val="lin"/>
                                    <m:ctrlPr>
                                      <a:rPr lang="en-US" i="1" smtClean="0">
                                        <a:solidFill>
                                          <a:srgbClr val="0000CC"/>
                                        </a:solidFill>
                                        <a:latin typeface="Cambria Math"/>
                                      </a:rPr>
                                    </m:ctrlPr>
                                  </m:fPr>
                                  <m:num>
                                    <m:r>
                                      <m:rPr>
                                        <m:sty m:val="p"/>
                                      </m:rPr>
                                      <a:rPr lang="el-GR" i="1" smtClean="0">
                                        <a:solidFill>
                                          <a:srgbClr val="0000CC"/>
                                        </a:solidFill>
                                        <a:latin typeface="Cambria Math"/>
                                        <a:ea typeface="Cambria Math"/>
                                      </a:rPr>
                                      <m:t>Ω</m:t>
                                    </m:r>
                                  </m:num>
                                  <m:den>
                                    <m:r>
                                      <a:rPr lang="de-DE" b="0" i="1" smtClean="0">
                                        <a:solidFill>
                                          <a:srgbClr val="0000CC"/>
                                        </a:solidFill>
                                        <a:latin typeface="Cambria Math"/>
                                      </a:rPr>
                                      <m:t>4</m:t>
                                    </m:r>
                                    <m:r>
                                      <a:rPr lang="de-DE" b="0" i="1" smtClean="0">
                                        <a:solidFill>
                                          <a:srgbClr val="0000CC"/>
                                        </a:solidFill>
                                        <a:latin typeface="Cambria Math"/>
                                        <a:ea typeface="Cambria Math"/>
                                      </a:rPr>
                                      <m:t>𝜋</m:t>
                                    </m:r>
                                  </m:den>
                                </m:f>
                                <m:r>
                                  <a:rPr lang="de-DE" b="0" i="1" smtClean="0">
                                    <a:solidFill>
                                      <a:srgbClr val="0000CC"/>
                                    </a:solidFill>
                                    <a:latin typeface="Cambria Math"/>
                                  </a:rPr>
                                  <m:t> </m:t>
                                </m:r>
                                <m:d>
                                  <m:dPr>
                                    <m:begChr m:val="["/>
                                    <m:endChr m:val="]"/>
                                    <m:ctrlPr>
                                      <a:rPr lang="de-DE" b="0" i="1" smtClean="0">
                                        <a:solidFill>
                                          <a:srgbClr val="0000CC"/>
                                        </a:solidFill>
                                        <a:latin typeface="Cambria Math"/>
                                      </a:rPr>
                                    </m:ctrlPr>
                                  </m:dPr>
                                  <m:e>
                                    <m:r>
                                      <a:rPr lang="de-DE" b="0" i="1" smtClean="0">
                                        <a:solidFill>
                                          <a:srgbClr val="0000CC"/>
                                        </a:solidFill>
                                        <a:latin typeface="Cambria Math"/>
                                      </a:rPr>
                                      <m:t>%</m:t>
                                    </m:r>
                                  </m:e>
                                </m:d>
                              </m:oMath>
                            </m:oMathPara>
                          </a14:m>
                          <a:endParaRPr lang="en-US" dirty="0">
                            <a:solidFill>
                              <a:srgbClr val="0000CC"/>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type m:val="lin"/>
                                    <m:ctrlPr>
                                      <a:rPr lang="en-US" i="1" smtClean="0">
                                        <a:latin typeface="Cambria Math"/>
                                      </a:rPr>
                                    </m:ctrlPr>
                                  </m:fPr>
                                  <m:num>
                                    <m:r>
                                      <m:rPr>
                                        <m:sty m:val="p"/>
                                      </m:rPr>
                                      <a:rPr lang="el-GR" i="1" smtClean="0">
                                        <a:latin typeface="Cambria Math"/>
                                        <a:ea typeface="Cambria Math"/>
                                      </a:rPr>
                                      <m:t>Ω</m:t>
                                    </m:r>
                                  </m:num>
                                  <m:den>
                                    <m:r>
                                      <a:rPr lang="de-DE" b="0" i="1" smtClean="0">
                                        <a:latin typeface="Cambria Math"/>
                                      </a:rPr>
                                      <m:t>4</m:t>
                                    </m:r>
                                    <m:r>
                                      <a:rPr lang="de-DE" b="0" i="1" smtClean="0">
                                        <a:latin typeface="Cambria Math"/>
                                        <a:ea typeface="Cambria Math"/>
                                      </a:rPr>
                                      <m:t>𝜋</m:t>
                                    </m:r>
                                  </m:den>
                                </m:f>
                                <m:r>
                                  <a:rPr lang="de-DE" b="0" i="1" smtClean="0">
                                    <a:latin typeface="Cambria Math"/>
                                  </a:rPr>
                                  <m:t> </m:t>
                                </m:r>
                                <m:d>
                                  <m:dPr>
                                    <m:begChr m:val="["/>
                                    <m:endChr m:val="]"/>
                                    <m:ctrlPr>
                                      <a:rPr lang="de-DE" b="0" i="1" smtClean="0">
                                        <a:latin typeface="Cambria Math"/>
                                      </a:rPr>
                                    </m:ctrlPr>
                                  </m:dPr>
                                  <m:e>
                                    <m:r>
                                      <a:rPr lang="de-DE" b="0" i="1" smtClean="0">
                                        <a:latin typeface="Cambria Math"/>
                                      </a:rPr>
                                      <m:t>%</m:t>
                                    </m:r>
                                  </m:e>
                                </m:d>
                              </m:oMath>
                            </m:oMathPara>
                          </a14:m>
                          <a:endParaRPr lang="en-US" dirty="0"/>
                        </a:p>
                      </a:txBody>
                      <a:tcPr/>
                    </a:tc>
                  </a:tr>
                  <a:tr h="370840">
                    <a:tc>
                      <a:txBody>
                        <a:bodyPr/>
                        <a:lstStyle/>
                        <a:p>
                          <a:pPr algn="ctr"/>
                          <a:r>
                            <a:rPr lang="en-US" dirty="0" smtClean="0"/>
                            <a:t>5</a:t>
                          </a:r>
                          <a:endParaRPr lang="en-US" dirty="0"/>
                        </a:p>
                      </a:txBody>
                      <a:tcPr/>
                    </a:tc>
                    <a:tc>
                      <a:txBody>
                        <a:bodyPr/>
                        <a:lstStyle/>
                        <a:p>
                          <a:pPr algn="ctr"/>
                          <a:r>
                            <a:rPr lang="en-US" dirty="0" smtClean="0">
                              <a:solidFill>
                                <a:srgbClr val="0000CC"/>
                              </a:solidFill>
                            </a:rPr>
                            <a:t>7.13</a:t>
                          </a:r>
                          <a:endParaRPr lang="en-US" dirty="0">
                            <a:solidFill>
                              <a:srgbClr val="0000CC"/>
                            </a:solidFill>
                          </a:endParaRPr>
                        </a:p>
                      </a:txBody>
                      <a:tcPr/>
                    </a:tc>
                    <a:tc>
                      <a:txBody>
                        <a:bodyPr/>
                        <a:lstStyle/>
                        <a:p>
                          <a:pPr algn="ctr"/>
                          <a:r>
                            <a:rPr lang="en-US" dirty="0" smtClean="0"/>
                            <a:t>55</a:t>
                          </a:r>
                          <a:endParaRPr lang="en-US" dirty="0"/>
                        </a:p>
                      </a:txBody>
                      <a:tcPr/>
                    </a:tc>
                  </a:tr>
                  <a:tr h="370840">
                    <a:tc>
                      <a:txBody>
                        <a:bodyPr/>
                        <a:lstStyle/>
                        <a:p>
                          <a:pPr algn="ctr"/>
                          <a:r>
                            <a:rPr lang="en-US" dirty="0" smtClean="0"/>
                            <a:t>10</a:t>
                          </a:r>
                          <a:endParaRPr lang="en-US" dirty="0"/>
                        </a:p>
                      </a:txBody>
                      <a:tcPr/>
                    </a:tc>
                    <a:tc>
                      <a:txBody>
                        <a:bodyPr/>
                        <a:lstStyle/>
                        <a:p>
                          <a:pPr algn="ctr"/>
                          <a:r>
                            <a:rPr lang="en-US" dirty="0" smtClean="0">
                              <a:solidFill>
                                <a:srgbClr val="0000CC"/>
                              </a:solidFill>
                            </a:rPr>
                            <a:t>2.11</a:t>
                          </a:r>
                          <a:endParaRPr lang="en-US" dirty="0">
                            <a:solidFill>
                              <a:srgbClr val="0000CC"/>
                            </a:solidFill>
                          </a:endParaRPr>
                        </a:p>
                      </a:txBody>
                      <a:tcPr/>
                    </a:tc>
                    <a:tc>
                      <a:txBody>
                        <a:bodyPr/>
                        <a:lstStyle/>
                        <a:p>
                          <a:pPr algn="ctr"/>
                          <a:r>
                            <a:rPr lang="en-US" dirty="0" smtClean="0"/>
                            <a:t>2.25</a:t>
                          </a:r>
                          <a:endParaRPr lang="en-US" dirty="0"/>
                        </a:p>
                      </a:txBody>
                      <a:tcPr/>
                    </a:tc>
                  </a:tr>
                  <a:tr h="370840">
                    <a:tc>
                      <a:txBody>
                        <a:bodyPr/>
                        <a:lstStyle/>
                        <a:p>
                          <a:pPr algn="ctr"/>
                          <a:r>
                            <a:rPr lang="en-US" dirty="0" smtClean="0"/>
                            <a:t>15</a:t>
                          </a:r>
                          <a:endParaRPr lang="en-US" dirty="0"/>
                        </a:p>
                      </a:txBody>
                      <a:tcPr/>
                    </a:tc>
                    <a:tc>
                      <a:txBody>
                        <a:bodyPr/>
                        <a:lstStyle/>
                        <a:p>
                          <a:pPr algn="ctr"/>
                          <a:r>
                            <a:rPr lang="en-US" dirty="0" smtClean="0">
                              <a:solidFill>
                                <a:srgbClr val="0000CC"/>
                              </a:solidFill>
                            </a:rPr>
                            <a:t>0.97</a:t>
                          </a:r>
                          <a:endParaRPr lang="en-US" dirty="0">
                            <a:solidFill>
                              <a:srgbClr val="0000CC"/>
                            </a:solidFill>
                          </a:endParaRPr>
                        </a:p>
                      </a:txBody>
                      <a:tcPr/>
                    </a:tc>
                    <a:tc>
                      <a:txBody>
                        <a:bodyPr/>
                        <a:lstStyle/>
                        <a:p>
                          <a:pPr algn="ctr"/>
                          <a:r>
                            <a:rPr lang="en-US" dirty="0" smtClean="0"/>
                            <a:t>1</a:t>
                          </a:r>
                          <a:endParaRPr lang="en-US" dirty="0"/>
                        </a:p>
                      </a:txBody>
                      <a:tcPr/>
                    </a:tc>
                  </a:tr>
                </a:tbl>
              </a:graphicData>
            </a:graphic>
          </p:graphicFrame>
        </mc:Choice>
        <mc:Fallback xmlns="">
          <p:graphicFrame>
            <p:nvGraphicFramePr>
              <p:cNvPr id="9" name="Tabelle 8"/>
              <p:cNvGraphicFramePr>
                <a:graphicFrameLocks noGrp="1"/>
              </p:cNvGraphicFramePr>
              <p:nvPr>
                <p:extLst>
                  <p:ext uri="{D42A27DB-BD31-4B8C-83A1-F6EECF244321}">
                    <p14:modId xmlns:p14="http://schemas.microsoft.com/office/powerpoint/2010/main" val="2614568246"/>
                  </p:ext>
                </p:extLst>
              </p:nvPr>
            </p:nvGraphicFramePr>
            <p:xfrm>
              <a:off x="4680000" y="4320000"/>
              <a:ext cx="3718803" cy="1483360"/>
            </p:xfrm>
            <a:graphic>
              <a:graphicData uri="http://schemas.openxmlformats.org/drawingml/2006/table">
                <a:tbl>
                  <a:tblPr firstRow="1" bandRow="1">
                    <a:tableStyleId>{5940675A-B579-460E-94D1-54222C63F5DA}</a:tableStyleId>
                  </a:tblPr>
                  <a:tblGrid>
                    <a:gridCol w="1440160"/>
                    <a:gridCol w="1126515"/>
                    <a:gridCol w="1152128"/>
                  </a:tblGrid>
                  <a:tr h="370840">
                    <a:tc>
                      <a:txBody>
                        <a:bodyPr/>
                        <a:lstStyle/>
                        <a:p>
                          <a:r>
                            <a:rPr lang="en-US" b="1" i="0" dirty="0" smtClean="0"/>
                            <a:t>d</a:t>
                          </a:r>
                          <a:r>
                            <a:rPr lang="en-US" dirty="0" smtClean="0"/>
                            <a:t> (cm)</a:t>
                          </a:r>
                          <a:r>
                            <a:rPr lang="en-US" baseline="0" dirty="0" smtClean="0"/>
                            <a:t> </a:t>
                          </a:r>
                          <a:r>
                            <a:rPr lang="en-US" sz="1400" baseline="0" dirty="0" smtClean="0"/>
                            <a:t>r = 3cm</a:t>
                          </a:r>
                          <a:endParaRPr lang="en-US" sz="1400" dirty="0"/>
                        </a:p>
                      </a:txBody>
                      <a:tcPr/>
                    </a:tc>
                    <a:tc>
                      <a:txBody>
                        <a:bodyPr/>
                        <a:lstStyle/>
                        <a:p>
                          <a:endParaRPr lang="en-US"/>
                        </a:p>
                      </a:txBody>
                      <a:tcPr>
                        <a:blipFill rotWithShape="1">
                          <a:blip r:embed="rId7"/>
                          <a:stretch>
                            <a:fillRect l="-128108" t="-114754" r="-102162" b="-322951"/>
                          </a:stretch>
                        </a:blipFill>
                      </a:tcPr>
                    </a:tc>
                    <a:tc>
                      <a:txBody>
                        <a:bodyPr/>
                        <a:lstStyle/>
                        <a:p>
                          <a:endParaRPr lang="en-US"/>
                        </a:p>
                      </a:txBody>
                      <a:tcPr>
                        <a:blipFill rotWithShape="1">
                          <a:blip r:embed="rId7"/>
                          <a:stretch>
                            <a:fillRect l="-223280" t="-114754" b="-322951"/>
                          </a:stretch>
                        </a:blipFill>
                      </a:tcPr>
                    </a:tc>
                  </a:tr>
                  <a:tr h="370840">
                    <a:tc>
                      <a:txBody>
                        <a:bodyPr/>
                        <a:lstStyle/>
                        <a:p>
                          <a:pPr algn="ctr"/>
                          <a:r>
                            <a:rPr lang="en-US" dirty="0" smtClean="0"/>
                            <a:t>5</a:t>
                          </a:r>
                          <a:endParaRPr lang="en-US" dirty="0"/>
                        </a:p>
                      </a:txBody>
                      <a:tcPr/>
                    </a:tc>
                    <a:tc>
                      <a:txBody>
                        <a:bodyPr/>
                        <a:lstStyle/>
                        <a:p>
                          <a:pPr algn="ctr"/>
                          <a:r>
                            <a:rPr lang="en-US" dirty="0" smtClean="0">
                              <a:solidFill>
                                <a:srgbClr val="0000CC"/>
                              </a:solidFill>
                            </a:rPr>
                            <a:t>7.13</a:t>
                          </a:r>
                          <a:endParaRPr lang="en-US" dirty="0">
                            <a:solidFill>
                              <a:srgbClr val="0000CC"/>
                            </a:solidFill>
                          </a:endParaRPr>
                        </a:p>
                      </a:txBody>
                      <a:tcPr/>
                    </a:tc>
                    <a:tc>
                      <a:txBody>
                        <a:bodyPr/>
                        <a:lstStyle/>
                        <a:p>
                          <a:pPr algn="ctr"/>
                          <a:r>
                            <a:rPr lang="en-US" dirty="0" smtClean="0"/>
                            <a:t>55</a:t>
                          </a:r>
                          <a:endParaRPr lang="en-US" dirty="0"/>
                        </a:p>
                      </a:txBody>
                      <a:tcPr/>
                    </a:tc>
                  </a:tr>
                  <a:tr h="370840">
                    <a:tc>
                      <a:txBody>
                        <a:bodyPr/>
                        <a:lstStyle/>
                        <a:p>
                          <a:pPr algn="ctr"/>
                          <a:r>
                            <a:rPr lang="en-US" dirty="0" smtClean="0"/>
                            <a:t>10</a:t>
                          </a:r>
                          <a:endParaRPr lang="en-US" dirty="0"/>
                        </a:p>
                      </a:txBody>
                      <a:tcPr/>
                    </a:tc>
                    <a:tc>
                      <a:txBody>
                        <a:bodyPr/>
                        <a:lstStyle/>
                        <a:p>
                          <a:pPr algn="ctr"/>
                          <a:r>
                            <a:rPr lang="en-US" dirty="0" smtClean="0">
                              <a:solidFill>
                                <a:srgbClr val="0000CC"/>
                              </a:solidFill>
                            </a:rPr>
                            <a:t>2.11</a:t>
                          </a:r>
                          <a:endParaRPr lang="en-US" dirty="0">
                            <a:solidFill>
                              <a:srgbClr val="0000CC"/>
                            </a:solidFill>
                          </a:endParaRPr>
                        </a:p>
                      </a:txBody>
                      <a:tcPr/>
                    </a:tc>
                    <a:tc>
                      <a:txBody>
                        <a:bodyPr/>
                        <a:lstStyle/>
                        <a:p>
                          <a:pPr algn="ctr"/>
                          <a:r>
                            <a:rPr lang="en-US" dirty="0" smtClean="0"/>
                            <a:t>2.25</a:t>
                          </a:r>
                          <a:endParaRPr lang="en-US" dirty="0"/>
                        </a:p>
                      </a:txBody>
                      <a:tcPr/>
                    </a:tc>
                  </a:tr>
                  <a:tr h="370840">
                    <a:tc>
                      <a:txBody>
                        <a:bodyPr/>
                        <a:lstStyle/>
                        <a:p>
                          <a:pPr algn="ctr"/>
                          <a:r>
                            <a:rPr lang="en-US" dirty="0" smtClean="0"/>
                            <a:t>15</a:t>
                          </a:r>
                          <a:endParaRPr lang="en-US" dirty="0"/>
                        </a:p>
                      </a:txBody>
                      <a:tcPr/>
                    </a:tc>
                    <a:tc>
                      <a:txBody>
                        <a:bodyPr/>
                        <a:lstStyle/>
                        <a:p>
                          <a:pPr algn="ctr"/>
                          <a:r>
                            <a:rPr lang="en-US" dirty="0" smtClean="0">
                              <a:solidFill>
                                <a:srgbClr val="0000CC"/>
                              </a:solidFill>
                            </a:rPr>
                            <a:t>0.97</a:t>
                          </a:r>
                          <a:endParaRPr lang="en-US" dirty="0">
                            <a:solidFill>
                              <a:srgbClr val="0000CC"/>
                            </a:solidFill>
                          </a:endParaRPr>
                        </a:p>
                      </a:txBody>
                      <a:tcPr/>
                    </a:tc>
                    <a:tc>
                      <a:txBody>
                        <a:bodyPr/>
                        <a:lstStyle/>
                        <a:p>
                          <a:pPr algn="ctr"/>
                          <a:r>
                            <a:rPr lang="en-US" dirty="0" smtClean="0"/>
                            <a:t>1</a:t>
                          </a:r>
                          <a:endParaRPr lang="en-US" dirty="0"/>
                        </a:p>
                      </a:txBody>
                      <a:tcPr/>
                    </a:tc>
                  </a:tr>
                </a:tbl>
              </a:graphicData>
            </a:graphic>
          </p:graphicFrame>
        </mc:Fallback>
      </mc:AlternateContent>
    </p:spTree>
    <p:extLst>
      <p:ext uri="{BB962C8B-B14F-4D97-AF65-F5344CB8AC3E}">
        <p14:creationId xmlns:p14="http://schemas.microsoft.com/office/powerpoint/2010/main" val="2432723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Particle Interaction with Matter</a:t>
            </a:r>
            <a:endParaRPr lang="en-US" dirty="0"/>
          </a:p>
        </p:txBody>
      </p:sp>
      <p:grpSp>
        <p:nvGrpSpPr>
          <p:cNvPr id="7" name="Group 2"/>
          <p:cNvGrpSpPr>
            <a:grpSpLocks noChangeAspect="1"/>
          </p:cNvGrpSpPr>
          <p:nvPr/>
        </p:nvGrpSpPr>
        <p:grpSpPr bwMode="auto">
          <a:xfrm>
            <a:off x="720000" y="4500000"/>
            <a:ext cx="3057525" cy="600075"/>
            <a:chOff x="288" y="1489"/>
            <a:chExt cx="5136" cy="1008"/>
          </a:xfrm>
        </p:grpSpPr>
        <p:sp>
          <p:nvSpPr>
            <p:cNvPr id="8" name="Arc 3"/>
            <p:cNvSpPr>
              <a:spLocks/>
            </p:cNvSpPr>
            <p:nvPr/>
          </p:nvSpPr>
          <p:spPr bwMode="invGray">
            <a:xfrm>
              <a:off x="3595" y="1489"/>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Arc 4"/>
            <p:cNvSpPr>
              <a:spLocks/>
            </p:cNvSpPr>
            <p:nvPr/>
          </p:nvSpPr>
          <p:spPr bwMode="invGray">
            <a:xfrm>
              <a:off x="3548" y="1593"/>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Arc 5"/>
            <p:cNvSpPr>
              <a:spLocks/>
            </p:cNvSpPr>
            <p:nvPr/>
          </p:nvSpPr>
          <p:spPr bwMode="invGray">
            <a:xfrm>
              <a:off x="3521" y="1732"/>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 name="Textfeld 2"/>
          <p:cNvSpPr txBox="1"/>
          <p:nvPr/>
        </p:nvSpPr>
        <p:spPr>
          <a:xfrm>
            <a:off x="803993" y="4355812"/>
            <a:ext cx="1646605" cy="369332"/>
          </a:xfrm>
          <a:prstGeom prst="rect">
            <a:avLst/>
          </a:prstGeom>
          <a:noFill/>
        </p:spPr>
        <p:txBody>
          <a:bodyPr wrap="none" rtlCol="0">
            <a:spAutoFit/>
          </a:bodyPr>
          <a:lstStyle/>
          <a:p>
            <a:r>
              <a:rPr lang="en-US" dirty="0" smtClean="0">
                <a:solidFill>
                  <a:srgbClr val="FF0000"/>
                </a:solidFill>
              </a:rPr>
              <a:t>Bremsstrahlung</a:t>
            </a:r>
            <a:endParaRPr lang="en-US" dirty="0">
              <a:solidFill>
                <a:srgbClr val="FF0000"/>
              </a:solidFill>
            </a:endParaRPr>
          </a:p>
        </p:txBody>
      </p:sp>
      <p:sp>
        <p:nvSpPr>
          <p:cNvPr id="6" name="Textfeld 5"/>
          <p:cNvSpPr txBox="1"/>
          <p:nvPr/>
        </p:nvSpPr>
        <p:spPr>
          <a:xfrm>
            <a:off x="720000" y="3697287"/>
            <a:ext cx="3333750" cy="307777"/>
          </a:xfrm>
          <a:prstGeom prst="rect">
            <a:avLst/>
          </a:prstGeom>
          <a:noFill/>
        </p:spPr>
        <p:txBody>
          <a:bodyPr wrap="square" rtlCol="0">
            <a:spAutoFit/>
          </a:bodyPr>
          <a:lstStyle/>
          <a:p>
            <a:pPr algn="ctr"/>
            <a:r>
              <a:rPr lang="en-US" sz="1400" dirty="0" smtClean="0"/>
              <a:t>Bremsstrahlung or ‘braking radiation’</a:t>
            </a:r>
            <a:endParaRPr lang="en-US" sz="1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00" y="565200"/>
            <a:ext cx="3333750"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000" y="576000"/>
            <a:ext cx="4720114" cy="3216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feld 16"/>
          <p:cNvSpPr txBox="1"/>
          <p:nvPr/>
        </p:nvSpPr>
        <p:spPr>
          <a:xfrm>
            <a:off x="4716016" y="3852000"/>
            <a:ext cx="4536504" cy="646331"/>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Spectrum of the X-rays emitted by an X-ray </a:t>
            </a:r>
            <a:r>
              <a:rPr lang="en-US" sz="1200" dirty="0" smtClean="0">
                <a:latin typeface="Times New Roman" panose="02020603050405020304" pitchFamily="18" charset="0"/>
                <a:cs typeface="Times New Roman" panose="02020603050405020304" pitchFamily="18" charset="0"/>
              </a:rPr>
              <a:t>tube with </a:t>
            </a:r>
            <a:r>
              <a:rPr lang="en-US" sz="1200" dirty="0">
                <a:latin typeface="Times New Roman" panose="02020603050405020304" pitchFamily="18" charset="0"/>
                <a:cs typeface="Times New Roman" panose="02020603050405020304" pitchFamily="18" charset="0"/>
              </a:rPr>
              <a:t>a rhodium target, operated at 60 kV. </a:t>
            </a:r>
            <a:r>
              <a:rPr lang="en-US" sz="1200" dirty="0">
                <a:solidFill>
                  <a:srgbClr val="0000CC"/>
                </a:solidFill>
                <a:latin typeface="Times New Roman" panose="02020603050405020304" pitchFamily="18" charset="0"/>
                <a:cs typeface="Times New Roman" panose="02020603050405020304" pitchFamily="18" charset="0"/>
              </a:rPr>
              <a:t>The continuous curve is due to bremsstrahlung</a:t>
            </a:r>
            <a:r>
              <a:rPr lang="en-US" sz="1200" dirty="0">
                <a:latin typeface="Times New Roman" panose="02020603050405020304" pitchFamily="18" charset="0"/>
                <a:cs typeface="Times New Roman" panose="02020603050405020304" pitchFamily="18" charset="0"/>
              </a:rPr>
              <a:t>, and the spikes are characteristic K lines for rhodium. </a:t>
            </a:r>
          </a:p>
        </p:txBody>
      </p:sp>
      <p:pic>
        <p:nvPicPr>
          <p:cNvPr id="18" name="Grafik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8000" y="756000"/>
            <a:ext cx="1714500" cy="1285875"/>
          </a:xfrm>
          <a:prstGeom prst="rect">
            <a:avLst/>
          </a:prstGeom>
        </p:spPr>
      </p:pic>
    </p:spTree>
    <p:extLst>
      <p:ext uri="{BB962C8B-B14F-4D97-AF65-F5344CB8AC3E}">
        <p14:creationId xmlns:p14="http://schemas.microsoft.com/office/powerpoint/2010/main" val="7015722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00" y="1368000"/>
            <a:ext cx="1447520" cy="20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en-US" dirty="0" smtClean="0"/>
              <a:t>First Detectors – </a:t>
            </a:r>
            <a:r>
              <a:rPr lang="en-US" dirty="0"/>
              <a:t>p</a:t>
            </a:r>
            <a:r>
              <a:rPr lang="en-US" dirty="0" smtClean="0"/>
              <a:t>hotographic plates</a:t>
            </a:r>
            <a:endParaRPr lang="en-US" dirty="0"/>
          </a:p>
        </p:txBody>
      </p:sp>
      <p:sp>
        <p:nvSpPr>
          <p:cNvPr id="6" name="Textfeld 5"/>
          <p:cNvSpPr txBox="1"/>
          <p:nvPr/>
        </p:nvSpPr>
        <p:spPr>
          <a:xfrm>
            <a:off x="720000" y="720000"/>
            <a:ext cx="5666359" cy="646331"/>
          </a:xfrm>
          <a:prstGeom prst="rect">
            <a:avLst/>
          </a:prstGeom>
          <a:noFill/>
        </p:spPr>
        <p:txBody>
          <a:bodyPr wrap="none" rtlCol="0">
            <a:spAutoFit/>
          </a:bodyPr>
          <a:lstStyle/>
          <a:p>
            <a:pPr marL="285750" indent="-285750">
              <a:buFont typeface="Wingdings" panose="05000000000000000000" pitchFamily="2" charset="2"/>
              <a:buChar char="v"/>
            </a:pPr>
            <a:r>
              <a:rPr lang="en-US" dirty="0" smtClean="0">
                <a:solidFill>
                  <a:srgbClr val="0000CC"/>
                </a:solidFill>
              </a:rPr>
              <a:t> </a:t>
            </a:r>
            <a:r>
              <a:rPr lang="en-US" dirty="0" smtClean="0"/>
              <a:t>First X-ray image by Wilhelm Conrad Roentgen (1895)</a:t>
            </a:r>
          </a:p>
          <a:p>
            <a:pPr marL="285750" indent="-285750">
              <a:buFont typeface="Wingdings" panose="05000000000000000000" pitchFamily="2" charset="2"/>
              <a:buChar char="v"/>
            </a:pPr>
            <a:r>
              <a:rPr lang="en-US" dirty="0">
                <a:solidFill>
                  <a:srgbClr val="0000CC"/>
                </a:solidFill>
              </a:rPr>
              <a:t> </a:t>
            </a:r>
            <a:r>
              <a:rPr lang="en-US" dirty="0" smtClean="0"/>
              <a:t>Henri </a:t>
            </a:r>
            <a:r>
              <a:rPr lang="en-US" dirty="0" err="1" smtClean="0"/>
              <a:t>Bequerel’s</a:t>
            </a:r>
            <a:r>
              <a:rPr lang="en-US" dirty="0" smtClean="0"/>
              <a:t> first “picture” of Uranium (1896)</a:t>
            </a:r>
            <a:endParaRPr lang="en-US" dirty="0">
              <a:solidFill>
                <a:srgbClr val="0000CC"/>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000" y="3420000"/>
            <a:ext cx="5185715" cy="3085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0000" y="1368000"/>
            <a:ext cx="2590354" cy="20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3" name="Textfeld 2"/>
              <p:cNvSpPr txBox="1"/>
              <p:nvPr/>
            </p:nvSpPr>
            <p:spPr>
              <a:xfrm>
                <a:off x="4958795" y="3024000"/>
                <a:ext cx="1019766"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i="1" smtClean="0">
                          <a:solidFill>
                            <a:srgbClr val="FF0000"/>
                          </a:solidFill>
                          <a:latin typeface="Cambria Math"/>
                          <a:ea typeface="Cambria Math"/>
                        </a:rPr>
                        <m:t>𝛾</m:t>
                      </m:r>
                      <m:r>
                        <a:rPr lang="de-DE" sz="1600" b="0" i="1" smtClean="0">
                          <a:solidFill>
                            <a:srgbClr val="FF0000"/>
                          </a:solidFill>
                          <a:latin typeface="Cambria Math"/>
                          <a:ea typeface="Cambria Math"/>
                        </a:rPr>
                        <m:t>−</m:t>
                      </m:r>
                      <m:r>
                        <a:rPr lang="de-DE" sz="1600" b="0" i="1" smtClean="0">
                          <a:solidFill>
                            <a:srgbClr val="FF0000"/>
                          </a:solidFill>
                          <a:latin typeface="Cambria Math"/>
                          <a:ea typeface="Cambria Math"/>
                        </a:rPr>
                        <m:t>𝑟𝑎𝑦𝑠</m:t>
                      </m:r>
                    </m:oMath>
                  </m:oMathPara>
                </a14:m>
                <a:endParaRPr lang="en-US" sz="1600" dirty="0">
                  <a:solidFill>
                    <a:srgbClr val="FF0000"/>
                  </a:solidFill>
                </a:endParaRPr>
              </a:p>
            </p:txBody>
          </p:sp>
        </mc:Choice>
        <mc:Fallback xmlns="">
          <p:sp>
            <p:nvSpPr>
              <p:cNvPr id="3" name="Textfeld 2"/>
              <p:cNvSpPr txBox="1">
                <a:spLocks noRot="1" noChangeAspect="1" noMove="1" noResize="1" noEditPoints="1" noAdjustHandles="1" noChangeArrowheads="1" noChangeShapeType="1" noTextEdit="1"/>
              </p:cNvSpPr>
              <p:nvPr/>
            </p:nvSpPr>
            <p:spPr>
              <a:xfrm>
                <a:off x="4958795" y="3024000"/>
                <a:ext cx="1019766" cy="338554"/>
              </a:xfrm>
              <a:prstGeom prst="rect">
                <a:avLst/>
              </a:prstGeom>
              <a:blipFill rotWithShape="1">
                <a:blip r:embed="rId5"/>
                <a:stretch>
                  <a:fillRect b="-3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feld 7"/>
              <p:cNvSpPr txBox="1"/>
              <p:nvPr/>
            </p:nvSpPr>
            <p:spPr>
              <a:xfrm>
                <a:off x="6588224" y="3024000"/>
                <a:ext cx="103810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00" b="0" i="1" smtClean="0">
                          <a:solidFill>
                            <a:srgbClr val="FF0000"/>
                          </a:solidFill>
                          <a:latin typeface="Cambria Math"/>
                          <a:ea typeface="Cambria Math"/>
                        </a:rPr>
                        <m:t>𝛽</m:t>
                      </m:r>
                      <m:r>
                        <a:rPr lang="de-DE" sz="1600" b="0" i="1" smtClean="0">
                          <a:solidFill>
                            <a:srgbClr val="FF0000"/>
                          </a:solidFill>
                          <a:latin typeface="Cambria Math"/>
                          <a:ea typeface="Cambria Math"/>
                        </a:rPr>
                        <m:t>−</m:t>
                      </m:r>
                      <m:r>
                        <a:rPr lang="de-DE" sz="1600" b="0" i="1" smtClean="0">
                          <a:solidFill>
                            <a:srgbClr val="FF0000"/>
                          </a:solidFill>
                          <a:latin typeface="Cambria Math"/>
                          <a:ea typeface="Cambria Math"/>
                        </a:rPr>
                        <m:t>𝑟𝑎𝑦𝑠</m:t>
                      </m:r>
                    </m:oMath>
                  </m:oMathPara>
                </a14:m>
                <a:endParaRPr lang="en-US" sz="1600" dirty="0">
                  <a:solidFill>
                    <a:srgbClr val="FF0000"/>
                  </a:solidFill>
                </a:endParaRPr>
              </a:p>
            </p:txBody>
          </p:sp>
        </mc:Choice>
        <mc:Fallback xmlns="">
          <p:sp>
            <p:nvSpPr>
              <p:cNvPr id="8" name="Textfeld 7"/>
              <p:cNvSpPr txBox="1">
                <a:spLocks noRot="1" noChangeAspect="1" noMove="1" noResize="1" noEditPoints="1" noAdjustHandles="1" noChangeArrowheads="1" noChangeShapeType="1" noTextEdit="1"/>
              </p:cNvSpPr>
              <p:nvPr/>
            </p:nvSpPr>
            <p:spPr>
              <a:xfrm>
                <a:off x="6588224" y="3024000"/>
                <a:ext cx="1038105" cy="338554"/>
              </a:xfrm>
              <a:prstGeom prst="rect">
                <a:avLst/>
              </a:prstGeom>
              <a:blipFill rotWithShape="1">
                <a:blip r:embed="rId6"/>
                <a:stretch>
                  <a:fillRect b="-10714"/>
                </a:stretch>
              </a:blipFill>
            </p:spPr>
            <p:txBody>
              <a:bodyPr/>
              <a:lstStyle/>
              <a:p>
                <a:r>
                  <a:rPr lang="en-US">
                    <a:noFill/>
                  </a:rPr>
                  <a:t> </a:t>
                </a:r>
              </a:p>
            </p:txBody>
          </p:sp>
        </mc:Fallback>
      </mc:AlternateContent>
      <p:sp>
        <p:nvSpPr>
          <p:cNvPr id="4" name="Rechteck 3"/>
          <p:cNvSpPr/>
          <p:nvPr/>
        </p:nvSpPr>
        <p:spPr>
          <a:xfrm>
            <a:off x="4374000" y="5760000"/>
            <a:ext cx="666000" cy="324000"/>
          </a:xfrm>
          <a:prstGeom prst="rect">
            <a:avLst/>
          </a:pr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hteck 9"/>
          <p:cNvSpPr/>
          <p:nvPr/>
        </p:nvSpPr>
        <p:spPr>
          <a:xfrm>
            <a:off x="4986000" y="5418000"/>
            <a:ext cx="720000" cy="306000"/>
          </a:xfrm>
          <a:prstGeom prst="rect">
            <a:avLst/>
          </a:pr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3613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de-DE" smtClean="0">
                <a:latin typeface="Times New Roman" pitchFamily="18" charset="0"/>
                <a:cs typeface="Times New Roman" pitchFamily="18" charset="0"/>
              </a:rPr>
              <a:t>Interaction of gamma rays with matter</a:t>
            </a:r>
          </a:p>
        </p:txBody>
      </p:sp>
      <p:pic>
        <p:nvPicPr>
          <p:cNvPr id="6147" name="Picture 3" descr="gamma-interaction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150"/>
            <a:ext cx="9094788" cy="50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2532" name="Rectangle 4"/>
          <p:cNvSpPr>
            <a:spLocks noChangeArrowheads="1"/>
          </p:cNvSpPr>
          <p:nvPr/>
        </p:nvSpPr>
        <p:spPr bwMode="auto">
          <a:xfrm>
            <a:off x="2411413" y="1341438"/>
            <a:ext cx="3744912" cy="4535487"/>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endParaRPr lang="de-DE" altLang="de-DE" sz="1800">
              <a:solidFill>
                <a:schemeClr val="tx1"/>
              </a:solidFill>
            </a:endParaRPr>
          </a:p>
        </p:txBody>
      </p:sp>
      <p:sp>
        <p:nvSpPr>
          <p:cNvPr id="662533" name="Rectangle 5"/>
          <p:cNvSpPr>
            <a:spLocks noChangeArrowheads="1"/>
          </p:cNvSpPr>
          <p:nvPr/>
        </p:nvSpPr>
        <p:spPr bwMode="auto">
          <a:xfrm>
            <a:off x="6156325" y="1339850"/>
            <a:ext cx="2987675" cy="4537075"/>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endParaRPr lang="de-DE" altLang="de-DE" sz="1800">
              <a:solidFill>
                <a:schemeClr val="tx1"/>
              </a:solidFill>
            </a:endParaRPr>
          </a:p>
        </p:txBody>
      </p:sp>
    </p:spTree>
    <p:extLst>
      <p:ext uri="{BB962C8B-B14F-4D97-AF65-F5344CB8AC3E}">
        <p14:creationId xmlns:p14="http://schemas.microsoft.com/office/powerpoint/2010/main" val="687695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62532"/>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625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2532" grpId="0" animBg="1"/>
      <p:bldP spid="6625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Energy loss – </a:t>
            </a:r>
            <a:r>
              <a:rPr lang="en-US" dirty="0" err="1" smtClean="0"/>
              <a:t>dE</a:t>
            </a:r>
            <a:r>
              <a:rPr lang="en-US" dirty="0" smtClean="0"/>
              <a:t>/dx</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0000" y="565200"/>
            <a:ext cx="184785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Textfeld 3"/>
              <p:cNvSpPr txBox="1">
                <a:spLocks noChangeAspect="1"/>
              </p:cNvSpPr>
              <p:nvPr/>
            </p:nvSpPr>
            <p:spPr>
              <a:xfrm>
                <a:off x="180000" y="2700000"/>
                <a:ext cx="8797986" cy="706732"/>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00" b="0" i="1" smtClean="0">
                          <a:solidFill>
                            <a:srgbClr val="0000CC"/>
                          </a:solidFill>
                          <a:latin typeface="Cambria Math"/>
                        </a:rPr>
                        <m:t>−</m:t>
                      </m:r>
                      <m:sSub>
                        <m:sSubPr>
                          <m:ctrlPr>
                            <a:rPr lang="de-DE" sz="1600" b="0" i="1" smtClean="0">
                              <a:solidFill>
                                <a:srgbClr val="0000CC"/>
                              </a:solidFill>
                              <a:latin typeface="Cambria Math"/>
                            </a:rPr>
                          </m:ctrlPr>
                        </m:sSubPr>
                        <m:e>
                          <m:d>
                            <m:dPr>
                              <m:ctrlPr>
                                <a:rPr lang="de-DE" sz="1600" b="0" i="1" smtClean="0">
                                  <a:solidFill>
                                    <a:srgbClr val="0000CC"/>
                                  </a:solidFill>
                                  <a:latin typeface="Cambria Math"/>
                                </a:rPr>
                              </m:ctrlPr>
                            </m:dPr>
                            <m:e>
                              <m:f>
                                <m:fPr>
                                  <m:ctrlPr>
                                    <a:rPr lang="de-DE" sz="1600" b="0" i="1" smtClean="0">
                                      <a:solidFill>
                                        <a:srgbClr val="0000CC"/>
                                      </a:solidFill>
                                      <a:latin typeface="Cambria Math"/>
                                    </a:rPr>
                                  </m:ctrlPr>
                                </m:fPr>
                                <m:num>
                                  <m:r>
                                    <a:rPr lang="de-DE" sz="1600" b="0" i="1" smtClean="0">
                                      <a:solidFill>
                                        <a:srgbClr val="0000CC"/>
                                      </a:solidFill>
                                      <a:latin typeface="Cambria Math"/>
                                    </a:rPr>
                                    <m:t>𝑑𝐸</m:t>
                                  </m:r>
                                </m:num>
                                <m:den>
                                  <m:r>
                                    <a:rPr lang="de-DE" sz="1600" b="0" i="1" smtClean="0">
                                      <a:solidFill>
                                        <a:srgbClr val="0000CC"/>
                                      </a:solidFill>
                                      <a:latin typeface="Cambria Math"/>
                                    </a:rPr>
                                    <m:t>𝑑𝑥</m:t>
                                  </m:r>
                                </m:den>
                              </m:f>
                            </m:e>
                          </m:d>
                        </m:e>
                        <m:sub>
                          <m:r>
                            <a:rPr lang="de-DE" sz="1600" b="0" i="1" smtClean="0">
                              <a:solidFill>
                                <a:srgbClr val="0000CC"/>
                              </a:solidFill>
                              <a:latin typeface="Cambria Math"/>
                            </a:rPr>
                            <m:t>𝑡𝑜𝑡</m:t>
                          </m:r>
                        </m:sub>
                      </m:sSub>
                      <m:r>
                        <a:rPr lang="de-DE" sz="1600" b="0" i="1" smtClean="0">
                          <a:solidFill>
                            <a:srgbClr val="0000CC"/>
                          </a:solidFill>
                          <a:latin typeface="Cambria Math"/>
                        </a:rPr>
                        <m:t>=−</m:t>
                      </m:r>
                      <m:sSub>
                        <m:sSubPr>
                          <m:ctrlPr>
                            <a:rPr lang="de-DE" sz="1600" b="0" i="1" smtClean="0">
                              <a:solidFill>
                                <a:srgbClr val="0000CC"/>
                              </a:solidFill>
                              <a:latin typeface="Cambria Math"/>
                            </a:rPr>
                          </m:ctrlPr>
                        </m:sSubPr>
                        <m:e>
                          <m:d>
                            <m:dPr>
                              <m:ctrlPr>
                                <a:rPr lang="de-DE" sz="1600" b="0" i="1" smtClean="0">
                                  <a:solidFill>
                                    <a:srgbClr val="0000CC"/>
                                  </a:solidFill>
                                  <a:latin typeface="Cambria Math"/>
                                </a:rPr>
                              </m:ctrlPr>
                            </m:dPr>
                            <m:e>
                              <m:f>
                                <m:fPr>
                                  <m:ctrlPr>
                                    <a:rPr lang="de-DE" sz="1600" b="0" i="1" smtClean="0">
                                      <a:solidFill>
                                        <a:srgbClr val="0000CC"/>
                                      </a:solidFill>
                                      <a:latin typeface="Cambria Math"/>
                                    </a:rPr>
                                  </m:ctrlPr>
                                </m:fPr>
                                <m:num>
                                  <m:r>
                                    <a:rPr lang="de-DE" sz="1600" b="0" i="1" smtClean="0">
                                      <a:solidFill>
                                        <a:srgbClr val="0000CC"/>
                                      </a:solidFill>
                                      <a:latin typeface="Cambria Math"/>
                                    </a:rPr>
                                    <m:t>𝑑𝐸</m:t>
                                  </m:r>
                                </m:num>
                                <m:den>
                                  <m:r>
                                    <a:rPr lang="de-DE" sz="1600" b="0" i="1" smtClean="0">
                                      <a:solidFill>
                                        <a:srgbClr val="0000CC"/>
                                      </a:solidFill>
                                      <a:latin typeface="Cambria Math"/>
                                    </a:rPr>
                                    <m:t>𝑑𝑥</m:t>
                                  </m:r>
                                </m:den>
                              </m:f>
                            </m:e>
                          </m:d>
                        </m:e>
                        <m:sub>
                          <m:r>
                            <a:rPr lang="de-DE" sz="1600" b="0" i="1" smtClean="0">
                              <a:solidFill>
                                <a:srgbClr val="0000CC"/>
                              </a:solidFill>
                              <a:latin typeface="Cambria Math"/>
                            </a:rPr>
                            <m:t>𝑐𝑜𝑙𝑙</m:t>
                          </m:r>
                        </m:sub>
                      </m:sSub>
                      <m:r>
                        <a:rPr lang="de-DE" sz="1600" b="0" i="1" smtClean="0">
                          <a:solidFill>
                            <a:srgbClr val="0000CC"/>
                          </a:solidFill>
                          <a:latin typeface="Cambria Math"/>
                        </a:rPr>
                        <m:t>−</m:t>
                      </m:r>
                      <m:sSub>
                        <m:sSubPr>
                          <m:ctrlPr>
                            <a:rPr lang="de-DE" sz="1600" b="0" i="1" smtClean="0">
                              <a:solidFill>
                                <a:srgbClr val="0000CC"/>
                              </a:solidFill>
                              <a:latin typeface="Cambria Math"/>
                            </a:rPr>
                          </m:ctrlPr>
                        </m:sSubPr>
                        <m:e>
                          <m:d>
                            <m:dPr>
                              <m:ctrlPr>
                                <a:rPr lang="de-DE" sz="1600" b="0" i="1" smtClean="0">
                                  <a:solidFill>
                                    <a:srgbClr val="0000CC"/>
                                  </a:solidFill>
                                  <a:latin typeface="Cambria Math"/>
                                </a:rPr>
                              </m:ctrlPr>
                            </m:dPr>
                            <m:e>
                              <m:f>
                                <m:fPr>
                                  <m:ctrlPr>
                                    <a:rPr lang="de-DE" sz="1600" b="0" i="1" smtClean="0">
                                      <a:solidFill>
                                        <a:srgbClr val="0000CC"/>
                                      </a:solidFill>
                                      <a:latin typeface="Cambria Math"/>
                                    </a:rPr>
                                  </m:ctrlPr>
                                </m:fPr>
                                <m:num>
                                  <m:r>
                                    <a:rPr lang="de-DE" sz="1600" b="0" i="1" smtClean="0">
                                      <a:solidFill>
                                        <a:srgbClr val="0000CC"/>
                                      </a:solidFill>
                                      <a:latin typeface="Cambria Math"/>
                                    </a:rPr>
                                    <m:t>𝑑𝐸</m:t>
                                  </m:r>
                                </m:num>
                                <m:den>
                                  <m:r>
                                    <a:rPr lang="de-DE" sz="1600" b="0" i="1" smtClean="0">
                                      <a:solidFill>
                                        <a:srgbClr val="0000CC"/>
                                      </a:solidFill>
                                      <a:latin typeface="Cambria Math"/>
                                    </a:rPr>
                                    <m:t>𝑑𝑥</m:t>
                                  </m:r>
                                </m:den>
                              </m:f>
                            </m:e>
                          </m:d>
                        </m:e>
                        <m:sub>
                          <m:r>
                            <a:rPr lang="de-DE" sz="1600" b="0" i="1" smtClean="0">
                              <a:solidFill>
                                <a:srgbClr val="0000CC"/>
                              </a:solidFill>
                              <a:latin typeface="Cambria Math"/>
                            </a:rPr>
                            <m:t>𝑟𝑎𝑑</m:t>
                          </m:r>
                        </m:sub>
                      </m:sSub>
                      <m:r>
                        <a:rPr lang="de-DE" sz="1600" b="0" i="1" smtClean="0">
                          <a:solidFill>
                            <a:srgbClr val="0000CC"/>
                          </a:solidFill>
                          <a:latin typeface="Cambria Math"/>
                        </a:rPr>
                        <m:t>−</m:t>
                      </m:r>
                      <m:sSub>
                        <m:sSubPr>
                          <m:ctrlPr>
                            <a:rPr lang="de-DE" sz="1600" b="0" i="1" smtClean="0">
                              <a:solidFill>
                                <a:srgbClr val="0000CC"/>
                              </a:solidFill>
                              <a:latin typeface="Cambria Math"/>
                            </a:rPr>
                          </m:ctrlPr>
                        </m:sSubPr>
                        <m:e>
                          <m:d>
                            <m:dPr>
                              <m:ctrlPr>
                                <a:rPr lang="de-DE" sz="1600" b="0" i="1" smtClean="0">
                                  <a:solidFill>
                                    <a:srgbClr val="0000CC"/>
                                  </a:solidFill>
                                  <a:latin typeface="Cambria Math"/>
                                </a:rPr>
                              </m:ctrlPr>
                            </m:dPr>
                            <m:e>
                              <m:f>
                                <m:fPr>
                                  <m:ctrlPr>
                                    <a:rPr lang="de-DE" sz="1600" b="0" i="1" smtClean="0">
                                      <a:solidFill>
                                        <a:srgbClr val="0000CC"/>
                                      </a:solidFill>
                                      <a:latin typeface="Cambria Math"/>
                                    </a:rPr>
                                  </m:ctrlPr>
                                </m:fPr>
                                <m:num>
                                  <m:r>
                                    <a:rPr lang="de-DE" sz="1600" b="0" i="1" smtClean="0">
                                      <a:solidFill>
                                        <a:srgbClr val="0000CC"/>
                                      </a:solidFill>
                                      <a:latin typeface="Cambria Math"/>
                                    </a:rPr>
                                    <m:t>𝑑𝐸</m:t>
                                  </m:r>
                                </m:num>
                                <m:den>
                                  <m:r>
                                    <a:rPr lang="de-DE" sz="1600" b="0" i="1" smtClean="0">
                                      <a:solidFill>
                                        <a:srgbClr val="0000CC"/>
                                      </a:solidFill>
                                      <a:latin typeface="Cambria Math"/>
                                    </a:rPr>
                                    <m:t>𝑑𝑥</m:t>
                                  </m:r>
                                </m:den>
                              </m:f>
                            </m:e>
                          </m:d>
                        </m:e>
                        <m:sub>
                          <m:r>
                            <a:rPr lang="de-DE" sz="1600" b="0" i="1" smtClean="0">
                              <a:solidFill>
                                <a:srgbClr val="0000CC"/>
                              </a:solidFill>
                              <a:latin typeface="Cambria Math"/>
                            </a:rPr>
                            <m:t>𝑝h𝑜𝑡𝑜𝑒𝑓𝑓</m:t>
                          </m:r>
                        </m:sub>
                      </m:sSub>
                      <m:r>
                        <a:rPr lang="de-DE" sz="1600" b="0" i="1" smtClean="0">
                          <a:solidFill>
                            <a:srgbClr val="0000CC"/>
                          </a:solidFill>
                          <a:latin typeface="Cambria Math"/>
                        </a:rPr>
                        <m:t>−</m:t>
                      </m:r>
                      <m:sSub>
                        <m:sSubPr>
                          <m:ctrlPr>
                            <a:rPr lang="de-DE" sz="1600" b="0" i="1" smtClean="0">
                              <a:solidFill>
                                <a:srgbClr val="0000CC"/>
                              </a:solidFill>
                              <a:latin typeface="Cambria Math"/>
                            </a:rPr>
                          </m:ctrlPr>
                        </m:sSubPr>
                        <m:e>
                          <m:d>
                            <m:dPr>
                              <m:ctrlPr>
                                <a:rPr lang="de-DE" sz="1600" b="0" i="1" smtClean="0">
                                  <a:solidFill>
                                    <a:srgbClr val="0000CC"/>
                                  </a:solidFill>
                                  <a:latin typeface="Cambria Math"/>
                                </a:rPr>
                              </m:ctrlPr>
                            </m:dPr>
                            <m:e>
                              <m:f>
                                <m:fPr>
                                  <m:ctrlPr>
                                    <a:rPr lang="de-DE" sz="1600" b="0" i="1" smtClean="0">
                                      <a:solidFill>
                                        <a:srgbClr val="0000CC"/>
                                      </a:solidFill>
                                      <a:latin typeface="Cambria Math"/>
                                    </a:rPr>
                                  </m:ctrlPr>
                                </m:fPr>
                                <m:num>
                                  <m:r>
                                    <a:rPr lang="de-DE" sz="1600" b="0" i="1" smtClean="0">
                                      <a:solidFill>
                                        <a:srgbClr val="0000CC"/>
                                      </a:solidFill>
                                      <a:latin typeface="Cambria Math"/>
                                    </a:rPr>
                                    <m:t>𝑑𝐸</m:t>
                                  </m:r>
                                </m:num>
                                <m:den>
                                  <m:r>
                                    <a:rPr lang="de-DE" sz="1600" b="0" i="1" smtClean="0">
                                      <a:solidFill>
                                        <a:srgbClr val="0000CC"/>
                                      </a:solidFill>
                                      <a:latin typeface="Cambria Math"/>
                                    </a:rPr>
                                    <m:t>𝑑𝑥</m:t>
                                  </m:r>
                                </m:den>
                              </m:f>
                            </m:e>
                          </m:d>
                        </m:e>
                        <m:sub>
                          <m:r>
                            <a:rPr lang="de-DE" sz="1600" b="0" i="1" smtClean="0">
                              <a:solidFill>
                                <a:srgbClr val="0000CC"/>
                              </a:solidFill>
                              <a:latin typeface="Cambria Math"/>
                            </a:rPr>
                            <m:t>𝑐𝑜𝑚𝑝𝑡𝑜𝑛</m:t>
                          </m:r>
                        </m:sub>
                      </m:sSub>
                      <m:r>
                        <a:rPr lang="de-DE" sz="1600" b="0" i="1" smtClean="0">
                          <a:solidFill>
                            <a:srgbClr val="0000CC"/>
                          </a:solidFill>
                          <a:latin typeface="Cambria Math"/>
                        </a:rPr>
                        <m:t>−</m:t>
                      </m:r>
                      <m:sSub>
                        <m:sSubPr>
                          <m:ctrlPr>
                            <a:rPr lang="de-DE" sz="1600" b="0" i="1" smtClean="0">
                              <a:solidFill>
                                <a:srgbClr val="0000CC"/>
                              </a:solidFill>
                              <a:latin typeface="Cambria Math"/>
                            </a:rPr>
                          </m:ctrlPr>
                        </m:sSubPr>
                        <m:e>
                          <m:d>
                            <m:dPr>
                              <m:ctrlPr>
                                <a:rPr lang="de-DE" sz="1600" b="0" i="1" smtClean="0">
                                  <a:solidFill>
                                    <a:srgbClr val="0000CC"/>
                                  </a:solidFill>
                                  <a:latin typeface="Cambria Math"/>
                                </a:rPr>
                              </m:ctrlPr>
                            </m:dPr>
                            <m:e>
                              <m:f>
                                <m:fPr>
                                  <m:ctrlPr>
                                    <a:rPr lang="de-DE" sz="1600" b="0" i="1" smtClean="0">
                                      <a:solidFill>
                                        <a:srgbClr val="0000CC"/>
                                      </a:solidFill>
                                      <a:latin typeface="Cambria Math"/>
                                    </a:rPr>
                                  </m:ctrlPr>
                                </m:fPr>
                                <m:num>
                                  <m:r>
                                    <a:rPr lang="de-DE" sz="1600" b="0" i="1" smtClean="0">
                                      <a:solidFill>
                                        <a:srgbClr val="0000CC"/>
                                      </a:solidFill>
                                      <a:latin typeface="Cambria Math"/>
                                    </a:rPr>
                                    <m:t>𝑑𝐸</m:t>
                                  </m:r>
                                </m:num>
                                <m:den>
                                  <m:r>
                                    <a:rPr lang="de-DE" sz="1600" b="0" i="1" smtClean="0">
                                      <a:solidFill>
                                        <a:srgbClr val="0000CC"/>
                                      </a:solidFill>
                                      <a:latin typeface="Cambria Math"/>
                                    </a:rPr>
                                    <m:t>𝑑𝑥</m:t>
                                  </m:r>
                                </m:den>
                              </m:f>
                            </m:e>
                          </m:d>
                        </m:e>
                        <m:sub>
                          <m:r>
                            <a:rPr lang="de-DE" sz="1600" b="0" i="1" smtClean="0">
                              <a:solidFill>
                                <a:srgbClr val="0000CC"/>
                              </a:solidFill>
                              <a:latin typeface="Cambria Math"/>
                            </a:rPr>
                            <m:t>𝑝𝑎𝑖𝑟</m:t>
                          </m:r>
                        </m:sub>
                      </m:sSub>
                      <m:r>
                        <a:rPr lang="de-DE" sz="1600" b="0" i="1" smtClean="0">
                          <a:solidFill>
                            <a:srgbClr val="0000CC"/>
                          </a:solidFill>
                          <a:latin typeface="Cambria Math"/>
                        </a:rPr>
                        <m:t>−</m:t>
                      </m:r>
                      <m:sSub>
                        <m:sSubPr>
                          <m:ctrlPr>
                            <a:rPr lang="de-DE" sz="1600" b="0" i="1" smtClean="0">
                              <a:solidFill>
                                <a:srgbClr val="0000CC"/>
                              </a:solidFill>
                              <a:latin typeface="Cambria Math"/>
                            </a:rPr>
                          </m:ctrlPr>
                        </m:sSubPr>
                        <m:e>
                          <m:d>
                            <m:dPr>
                              <m:ctrlPr>
                                <a:rPr lang="de-DE" sz="1600" b="0" i="1" smtClean="0">
                                  <a:solidFill>
                                    <a:srgbClr val="0000CC"/>
                                  </a:solidFill>
                                  <a:latin typeface="Cambria Math"/>
                                </a:rPr>
                              </m:ctrlPr>
                            </m:dPr>
                            <m:e>
                              <m:f>
                                <m:fPr>
                                  <m:ctrlPr>
                                    <a:rPr lang="de-DE" sz="1600" b="0" i="1" smtClean="0">
                                      <a:solidFill>
                                        <a:srgbClr val="0000CC"/>
                                      </a:solidFill>
                                      <a:latin typeface="Cambria Math"/>
                                    </a:rPr>
                                  </m:ctrlPr>
                                </m:fPr>
                                <m:num>
                                  <m:r>
                                    <a:rPr lang="de-DE" sz="1600" b="0" i="1" smtClean="0">
                                      <a:solidFill>
                                        <a:srgbClr val="0000CC"/>
                                      </a:solidFill>
                                      <a:latin typeface="Cambria Math"/>
                                    </a:rPr>
                                    <m:t>𝑑𝐸</m:t>
                                  </m:r>
                                </m:num>
                                <m:den>
                                  <m:r>
                                    <a:rPr lang="de-DE" sz="1600" b="0" i="1" smtClean="0">
                                      <a:solidFill>
                                        <a:srgbClr val="0000CC"/>
                                      </a:solidFill>
                                      <a:latin typeface="Cambria Math"/>
                                    </a:rPr>
                                    <m:t>𝑑𝑥</m:t>
                                  </m:r>
                                </m:den>
                              </m:f>
                            </m:e>
                          </m:d>
                        </m:e>
                        <m:sub>
                          <m:r>
                            <a:rPr lang="de-DE" sz="1600" b="0" i="1" smtClean="0">
                              <a:solidFill>
                                <a:srgbClr val="0000CC"/>
                              </a:solidFill>
                              <a:latin typeface="Cambria Math"/>
                            </a:rPr>
                            <m:t>h𝑎𝑑𝑟𝑜𝑛</m:t>
                          </m:r>
                        </m:sub>
                      </m:sSub>
                      <m:r>
                        <a:rPr lang="de-DE" sz="1600" b="0" i="1" smtClean="0">
                          <a:solidFill>
                            <a:srgbClr val="0000CC"/>
                          </a:solidFill>
                          <a:latin typeface="Cambria Math"/>
                          <a:ea typeface="Cambria Math"/>
                        </a:rPr>
                        <m:t>⋯</m:t>
                      </m:r>
                    </m:oMath>
                  </m:oMathPara>
                </a14:m>
                <a:endParaRPr lang="en-US" sz="1600" dirty="0">
                  <a:solidFill>
                    <a:srgbClr val="0000CC"/>
                  </a:solidFill>
                </a:endParaRPr>
              </a:p>
            </p:txBody>
          </p:sp>
        </mc:Choice>
        <mc:Fallback xmlns="">
          <p:sp>
            <p:nvSpPr>
              <p:cNvPr id="4" name="Textfeld 3"/>
              <p:cNvSpPr txBox="1">
                <a:spLocks noRot="1" noChangeAspect="1" noMove="1" noResize="1" noEditPoints="1" noAdjustHandles="1" noChangeArrowheads="1" noChangeShapeType="1" noTextEdit="1"/>
              </p:cNvSpPr>
              <p:nvPr/>
            </p:nvSpPr>
            <p:spPr>
              <a:xfrm>
                <a:off x="180000" y="2700000"/>
                <a:ext cx="8797986" cy="706732"/>
              </a:xfrm>
              <a:prstGeom prst="rect">
                <a:avLst/>
              </a:prstGeom>
              <a:blipFill rotWithShape="1">
                <a:blip r:embed="rId3"/>
                <a:stretch>
                  <a:fillRect/>
                </a:stretch>
              </a:blipFill>
              <a:ln>
                <a:solidFill>
                  <a:srgbClr val="FF0000"/>
                </a:solidFill>
              </a:ln>
            </p:spPr>
            <p:txBody>
              <a:bodyPr/>
              <a:lstStyle/>
              <a:p>
                <a:r>
                  <a:rPr lang="en-US">
                    <a:noFill/>
                  </a:rPr>
                  <a:t> </a:t>
                </a:r>
              </a:p>
            </p:txBody>
          </p:sp>
        </mc:Fallback>
      </mc:AlternateContent>
      <p:sp>
        <p:nvSpPr>
          <p:cNvPr id="5" name="Textfeld 4"/>
          <p:cNvSpPr txBox="1"/>
          <p:nvPr/>
        </p:nvSpPr>
        <p:spPr>
          <a:xfrm>
            <a:off x="720000" y="864000"/>
            <a:ext cx="6192240" cy="923330"/>
          </a:xfrm>
          <a:prstGeom prst="rect">
            <a:avLst/>
          </a:prstGeom>
          <a:noFill/>
        </p:spPr>
        <p:txBody>
          <a:bodyPr wrap="square" rtlCol="0">
            <a:spAutoFit/>
          </a:bodyPr>
          <a:lstStyle/>
          <a:p>
            <a:r>
              <a:rPr lang="en-US" dirty="0" smtClean="0">
                <a:solidFill>
                  <a:srgbClr val="FF0000"/>
                </a:solidFill>
              </a:rPr>
              <a:t>Particles interact differently with matter. </a:t>
            </a:r>
            <a:r>
              <a:rPr lang="en-US" dirty="0" smtClean="0">
                <a:solidFill>
                  <a:srgbClr val="0000CC"/>
                </a:solidFill>
              </a:rPr>
              <a:t>Important for detectors is the energy loss per path length. The total energy loss per path length is the sum of all contributions.</a:t>
            </a:r>
            <a:endParaRPr lang="en-US" dirty="0">
              <a:solidFill>
                <a:srgbClr val="0000CC"/>
              </a:solidFill>
            </a:endParaRPr>
          </a:p>
        </p:txBody>
      </p:sp>
      <p:sp>
        <p:nvSpPr>
          <p:cNvPr id="6" name="Textfeld 5"/>
          <p:cNvSpPr txBox="1"/>
          <p:nvPr/>
        </p:nvSpPr>
        <p:spPr>
          <a:xfrm>
            <a:off x="720000" y="4140000"/>
            <a:ext cx="8100000" cy="923330"/>
          </a:xfrm>
          <a:prstGeom prst="rect">
            <a:avLst/>
          </a:prstGeom>
          <a:noFill/>
        </p:spPr>
        <p:txBody>
          <a:bodyPr wrap="square" rtlCol="0">
            <a:spAutoFit/>
          </a:bodyPr>
          <a:lstStyle/>
          <a:p>
            <a:r>
              <a:rPr lang="en-US" dirty="0" smtClean="0"/>
              <a:t>Depending on the particle type, the particle energy and the material some processes dominate, other do not occur. For instance only charged particles will interact with electrons of atoms and produce ionization, etc.</a:t>
            </a:r>
          </a:p>
        </p:txBody>
      </p:sp>
    </p:spTree>
    <p:extLst>
      <p:ext uri="{BB962C8B-B14F-4D97-AF65-F5344CB8AC3E}">
        <p14:creationId xmlns:p14="http://schemas.microsoft.com/office/powerpoint/2010/main" val="28997049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Measurement Principles</a:t>
            </a:r>
            <a:endParaRPr lang="en-US" dirty="0"/>
          </a:p>
        </p:txBody>
      </p:sp>
      <p:sp>
        <p:nvSpPr>
          <p:cNvPr id="4" name="Textfeld 3"/>
          <p:cNvSpPr txBox="1"/>
          <p:nvPr/>
        </p:nvSpPr>
        <p:spPr>
          <a:xfrm>
            <a:off x="720000" y="900000"/>
            <a:ext cx="8100472" cy="584775"/>
          </a:xfrm>
          <a:prstGeom prst="rect">
            <a:avLst/>
          </a:prstGeom>
          <a:noFill/>
        </p:spPr>
        <p:txBody>
          <a:bodyPr wrap="square" rtlCol="0">
            <a:spAutoFit/>
          </a:bodyPr>
          <a:lstStyle/>
          <a:p>
            <a:r>
              <a:rPr lang="en-US" sz="1600" dirty="0" smtClean="0">
                <a:solidFill>
                  <a:srgbClr val="0000CC"/>
                </a:solidFill>
              </a:rPr>
              <a:t>A measurement requires an interaction of the particle with the material of the detector. </a:t>
            </a:r>
            <a:r>
              <a:rPr lang="en-US" sz="1600" dirty="0" smtClean="0"/>
              <a:t>The interaction provokes two effects:</a:t>
            </a:r>
            <a:endParaRPr lang="en-US" sz="1600" dirty="0"/>
          </a:p>
        </p:txBody>
      </p:sp>
      <p:sp>
        <p:nvSpPr>
          <p:cNvPr id="5" name="Textfeld 4"/>
          <p:cNvSpPr txBox="1"/>
          <p:nvPr/>
        </p:nvSpPr>
        <p:spPr>
          <a:xfrm>
            <a:off x="720000" y="1620000"/>
            <a:ext cx="6909135" cy="2985433"/>
          </a:xfrm>
          <a:prstGeom prst="rect">
            <a:avLst/>
          </a:prstGeom>
          <a:noFill/>
        </p:spPr>
        <p:txBody>
          <a:bodyPr wrap="none" rtlCol="0">
            <a:spAutoFit/>
          </a:bodyPr>
          <a:lstStyle/>
          <a:p>
            <a:r>
              <a:rPr lang="en-US" dirty="0" smtClean="0"/>
              <a:t>1</a:t>
            </a:r>
            <a:r>
              <a:rPr lang="en-US" baseline="30000" dirty="0" smtClean="0"/>
              <a:t>st</a:t>
            </a:r>
            <a:r>
              <a:rPr lang="en-US" dirty="0" smtClean="0"/>
              <a:t>	</a:t>
            </a:r>
            <a:r>
              <a:rPr lang="en-US" dirty="0" smtClean="0">
                <a:solidFill>
                  <a:srgbClr val="FF0000"/>
                </a:solidFill>
              </a:rPr>
              <a:t>Creation of a detectable signal</a:t>
            </a:r>
            <a:r>
              <a:rPr lang="en-US" dirty="0" smtClean="0"/>
              <a:t>, e.g.</a:t>
            </a:r>
          </a:p>
          <a:p>
            <a:r>
              <a:rPr lang="en-US" dirty="0"/>
              <a:t>	</a:t>
            </a:r>
            <a:r>
              <a:rPr lang="en-US" dirty="0" smtClean="0"/>
              <a:t>ionization → charges</a:t>
            </a:r>
          </a:p>
          <a:p>
            <a:r>
              <a:rPr lang="en-US" dirty="0"/>
              <a:t>	</a:t>
            </a:r>
            <a:r>
              <a:rPr lang="en-US" dirty="0" smtClean="0"/>
              <a:t>excitation → scintillation</a:t>
            </a:r>
          </a:p>
          <a:p>
            <a:r>
              <a:rPr lang="en-US" dirty="0"/>
              <a:t>	</a:t>
            </a:r>
            <a:r>
              <a:rPr lang="en-US" dirty="0" smtClean="0"/>
              <a:t>excitation of phonons → heat</a:t>
            </a:r>
          </a:p>
          <a:p>
            <a:endParaRPr lang="en-US" dirty="0"/>
          </a:p>
          <a:p>
            <a:r>
              <a:rPr lang="en-US" dirty="0" smtClean="0"/>
              <a:t>2</a:t>
            </a:r>
            <a:r>
              <a:rPr lang="en-US" baseline="30000" dirty="0" smtClean="0"/>
              <a:t>nd</a:t>
            </a:r>
            <a:r>
              <a:rPr lang="en-US" dirty="0" smtClean="0"/>
              <a:t>	</a:t>
            </a:r>
            <a:r>
              <a:rPr lang="en-US" dirty="0" smtClean="0">
                <a:solidFill>
                  <a:srgbClr val="FF0000"/>
                </a:solidFill>
              </a:rPr>
              <a:t>Alternation of the particles properties</a:t>
            </a:r>
            <a:r>
              <a:rPr lang="en-US" dirty="0" smtClean="0"/>
              <a:t>, e.g.</a:t>
            </a:r>
          </a:p>
          <a:p>
            <a:r>
              <a:rPr lang="en-US" dirty="0"/>
              <a:t>	</a:t>
            </a:r>
            <a:r>
              <a:rPr lang="en-US" dirty="0" smtClean="0"/>
              <a:t>energy loss</a:t>
            </a:r>
          </a:p>
          <a:p>
            <a:r>
              <a:rPr lang="en-US" dirty="0"/>
              <a:t>	</a:t>
            </a:r>
            <a:r>
              <a:rPr lang="en-US" dirty="0" smtClean="0"/>
              <a:t>change of trajectory due to scattering</a:t>
            </a:r>
          </a:p>
          <a:p>
            <a:r>
              <a:rPr lang="en-US" dirty="0"/>
              <a:t>	</a:t>
            </a:r>
            <a:r>
              <a:rPr lang="en-US" dirty="0" smtClean="0"/>
              <a:t>absorption</a:t>
            </a:r>
          </a:p>
          <a:p>
            <a:endParaRPr lang="en-US" sz="800" dirty="0"/>
          </a:p>
          <a:p>
            <a:r>
              <a:rPr lang="en-US" dirty="0" smtClean="0"/>
              <a:t>	</a:t>
            </a:r>
            <a:r>
              <a:rPr lang="en-US" sz="1400" dirty="0" smtClean="0"/>
              <a:t>unwanted side effects. They need to be as small as possible and well understood.</a:t>
            </a:r>
            <a:endParaRPr lang="en-US" sz="1400" dirty="0"/>
          </a:p>
        </p:txBody>
      </p:sp>
    </p:spTree>
    <p:extLst>
      <p:ext uri="{BB962C8B-B14F-4D97-AF65-F5344CB8AC3E}">
        <p14:creationId xmlns:p14="http://schemas.microsoft.com/office/powerpoint/2010/main" val="9400824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Measurement Principles</a:t>
            </a:r>
            <a:endParaRPr lang="en-US" dirty="0"/>
          </a:p>
        </p:txBody>
      </p:sp>
      <p:sp>
        <p:nvSpPr>
          <p:cNvPr id="3" name="Textfeld 2"/>
          <p:cNvSpPr txBox="1"/>
          <p:nvPr/>
        </p:nvSpPr>
        <p:spPr>
          <a:xfrm>
            <a:off x="540000" y="1080000"/>
            <a:ext cx="8090741" cy="369332"/>
          </a:xfrm>
          <a:prstGeom prst="rect">
            <a:avLst/>
          </a:prstGeom>
          <a:noFill/>
          <a:ln>
            <a:solidFill>
              <a:srgbClr val="FF0000"/>
            </a:solidFill>
          </a:ln>
        </p:spPr>
        <p:txBody>
          <a:bodyPr wrap="none" rtlCol="0">
            <a:spAutoFit/>
          </a:bodyPr>
          <a:lstStyle/>
          <a:p>
            <a:r>
              <a:rPr lang="en-US" i="1" dirty="0" smtClean="0">
                <a:solidFill>
                  <a:srgbClr val="0000CC"/>
                </a:solidFill>
              </a:rPr>
              <a:t>A particle detector is an instrument to measure one or more properties of a particle …</a:t>
            </a:r>
            <a:endParaRPr lang="en-US" i="1" dirty="0">
              <a:solidFill>
                <a:srgbClr val="0000CC"/>
              </a:solidFill>
            </a:endParaRPr>
          </a:p>
        </p:txBody>
      </p:sp>
      <mc:AlternateContent xmlns:mc="http://schemas.openxmlformats.org/markup-compatibility/2006" xmlns:a14="http://schemas.microsoft.com/office/drawing/2010/main">
        <mc:Choice Requires="a14">
          <p:graphicFrame>
            <p:nvGraphicFramePr>
              <p:cNvPr id="6" name="Tabelle 5"/>
              <p:cNvGraphicFramePr>
                <a:graphicFrameLocks noGrp="1"/>
              </p:cNvGraphicFramePr>
              <p:nvPr>
                <p:extLst>
                  <p:ext uri="{D42A27DB-BD31-4B8C-83A1-F6EECF244321}">
                    <p14:modId xmlns:p14="http://schemas.microsoft.com/office/powerpoint/2010/main" val="3982208076"/>
                  </p:ext>
                </p:extLst>
              </p:nvPr>
            </p:nvGraphicFramePr>
            <p:xfrm>
              <a:off x="1440000" y="1980000"/>
              <a:ext cx="6216352" cy="2966720"/>
            </p:xfrm>
            <a:graphic>
              <a:graphicData uri="http://schemas.openxmlformats.org/drawingml/2006/table">
                <a:tbl>
                  <a:tblPr firstRow="1" bandRow="1">
                    <a:tableStyleId>{2D5ABB26-0587-4C30-8999-92F81FD0307C}</a:tableStyleId>
                  </a:tblPr>
                  <a:tblGrid>
                    <a:gridCol w="2327920"/>
                    <a:gridCol w="648072"/>
                    <a:gridCol w="3240360"/>
                  </a:tblGrid>
                  <a:tr h="370840">
                    <a:tc>
                      <a:txBody>
                        <a:bodyPr/>
                        <a:lstStyle/>
                        <a:p>
                          <a:r>
                            <a:rPr lang="en-US" u="sng" dirty="0" smtClean="0">
                              <a:solidFill>
                                <a:srgbClr val="0000CC"/>
                              </a:solidFill>
                            </a:rPr>
                            <a:t>Properties of a particle</a:t>
                          </a:r>
                          <a:endParaRPr lang="en-US" u="sng" dirty="0">
                            <a:solidFill>
                              <a:srgbClr val="0000CC"/>
                            </a:solidFill>
                          </a:endParaRPr>
                        </a:p>
                      </a:txBody>
                      <a:tcPr/>
                    </a:tc>
                    <a:tc>
                      <a:txBody>
                        <a:bodyPr/>
                        <a:lstStyle/>
                        <a:p>
                          <a:endParaRPr lang="en-US"/>
                        </a:p>
                      </a:txBody>
                      <a:tcPr/>
                    </a:tc>
                    <a:tc>
                      <a:txBody>
                        <a:bodyPr/>
                        <a:lstStyle/>
                        <a:p>
                          <a:r>
                            <a:rPr lang="en-US" u="sng" dirty="0" smtClean="0">
                              <a:solidFill>
                                <a:srgbClr val="0000CC"/>
                              </a:solidFill>
                            </a:rPr>
                            <a:t>Type</a:t>
                          </a:r>
                          <a:r>
                            <a:rPr lang="en-US" u="sng" baseline="0" dirty="0" smtClean="0">
                              <a:solidFill>
                                <a:srgbClr val="0000CC"/>
                              </a:solidFill>
                            </a:rPr>
                            <a:t> of detection principle:</a:t>
                          </a:r>
                          <a:endParaRPr lang="en-US" u="sng" dirty="0">
                            <a:solidFill>
                              <a:srgbClr val="0000CC"/>
                            </a:solidFill>
                          </a:endParaRPr>
                        </a:p>
                      </a:txBody>
                      <a:tcPr/>
                    </a:tc>
                  </a:tr>
                  <a:tr h="370840">
                    <a:tc>
                      <a:txBody>
                        <a:bodyPr/>
                        <a:lstStyle/>
                        <a:p>
                          <a:r>
                            <a:rPr lang="en-US" sz="1600" dirty="0" smtClean="0"/>
                            <a:t>-</a:t>
                          </a:r>
                          <a:r>
                            <a:rPr lang="en-US" sz="1600" baseline="0" dirty="0" smtClean="0"/>
                            <a:t> position and direction</a:t>
                          </a:r>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a:rPr lang="de-DE" b="0" i="1" smtClean="0">
                                    <a:solidFill>
                                      <a:srgbClr val="0000CC"/>
                                    </a:solidFill>
                                    <a:latin typeface="Cambria Math"/>
                                  </a:rPr>
                                  <m:t>𝑥</m:t>
                                </m:r>
                                <m:r>
                                  <a:rPr lang="de-DE" b="0" i="1" smtClean="0">
                                    <a:solidFill>
                                      <a:srgbClr val="0000CC"/>
                                    </a:solidFill>
                                    <a:latin typeface="Cambria Math"/>
                                  </a:rPr>
                                  <m:t>, </m:t>
                                </m:r>
                                <m:acc>
                                  <m:accPr>
                                    <m:chr m:val="⃑"/>
                                    <m:ctrlPr>
                                      <a:rPr lang="de-DE" b="0" i="1" smtClean="0">
                                        <a:solidFill>
                                          <a:srgbClr val="0000CC"/>
                                        </a:solidFill>
                                        <a:latin typeface="Cambria Math"/>
                                      </a:rPr>
                                    </m:ctrlPr>
                                  </m:accPr>
                                  <m:e>
                                    <m:r>
                                      <a:rPr lang="de-DE" b="0" i="1" smtClean="0">
                                        <a:solidFill>
                                          <a:srgbClr val="0000CC"/>
                                        </a:solidFill>
                                        <a:latin typeface="Cambria Math"/>
                                      </a:rPr>
                                      <m:t>𝑥</m:t>
                                    </m:r>
                                  </m:e>
                                </m:acc>
                              </m:oMath>
                            </m:oMathPara>
                          </a14:m>
                          <a:endParaRPr lang="en-US" dirty="0">
                            <a:solidFill>
                              <a:srgbClr val="0000CC"/>
                            </a:solidFill>
                          </a:endParaRPr>
                        </a:p>
                      </a:txBody>
                      <a:tcPr/>
                    </a:tc>
                    <a:tc>
                      <a:txBody>
                        <a:bodyPr/>
                        <a:lstStyle/>
                        <a:p>
                          <a:r>
                            <a:rPr lang="en-US" sz="1600" dirty="0" smtClean="0"/>
                            <a:t>position and tracking</a:t>
                          </a:r>
                          <a:endParaRPr lang="en-US" sz="1600" dirty="0"/>
                        </a:p>
                      </a:txBody>
                      <a:tcPr/>
                    </a:tc>
                  </a:tr>
                  <a:tr h="370840">
                    <a:tc>
                      <a:txBody>
                        <a:bodyPr/>
                        <a:lstStyle/>
                        <a:p>
                          <a:r>
                            <a:rPr lang="en-US" sz="1600" dirty="0" smtClean="0"/>
                            <a:t>- momentum</a:t>
                          </a:r>
                          <a:endParaRPr lang="en-US" sz="16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solidFill>
                                          <a:srgbClr val="0000CC"/>
                                        </a:solidFill>
                                        <a:latin typeface="Cambria Math"/>
                                      </a:rPr>
                                    </m:ctrlPr>
                                  </m:dPr>
                                  <m:e>
                                    <m:acc>
                                      <m:accPr>
                                        <m:chr m:val="⃑"/>
                                        <m:ctrlPr>
                                          <a:rPr lang="en-US" i="1" smtClean="0">
                                            <a:solidFill>
                                              <a:srgbClr val="0000CC"/>
                                            </a:solidFill>
                                            <a:latin typeface="Cambria Math"/>
                                          </a:rPr>
                                        </m:ctrlPr>
                                      </m:accPr>
                                      <m:e>
                                        <m:r>
                                          <a:rPr lang="de-DE" b="0" i="1" smtClean="0">
                                            <a:solidFill>
                                              <a:srgbClr val="0000CC"/>
                                            </a:solidFill>
                                            <a:latin typeface="Cambria Math"/>
                                          </a:rPr>
                                          <m:t>𝑝</m:t>
                                        </m:r>
                                      </m:e>
                                    </m:acc>
                                  </m:e>
                                </m:d>
                              </m:oMath>
                            </m:oMathPara>
                          </a14:m>
                          <a:endParaRPr lang="en-US" dirty="0">
                            <a:solidFill>
                              <a:srgbClr val="0000CC"/>
                            </a:solidFill>
                          </a:endParaRPr>
                        </a:p>
                      </a:txBody>
                      <a:tcPr/>
                    </a:tc>
                    <a:tc>
                      <a:txBody>
                        <a:bodyPr/>
                        <a:lstStyle/>
                        <a:p>
                          <a:r>
                            <a:rPr lang="en-US" sz="1600" dirty="0" smtClean="0"/>
                            <a:t>tracking in a magnetic field</a:t>
                          </a:r>
                          <a:endParaRPr lang="en-US" sz="1600" dirty="0"/>
                        </a:p>
                      </a:txBody>
                      <a:tcPr/>
                    </a:tc>
                  </a:tr>
                  <a:tr h="370840">
                    <a:tc>
                      <a:txBody>
                        <a:bodyPr/>
                        <a:lstStyle/>
                        <a:p>
                          <a:r>
                            <a:rPr lang="en-US" sz="1600" dirty="0" smtClean="0"/>
                            <a:t>- energy</a:t>
                          </a:r>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a:rPr lang="de-DE" b="0" i="1" smtClean="0">
                                    <a:solidFill>
                                      <a:srgbClr val="0000CC"/>
                                    </a:solidFill>
                                    <a:latin typeface="Cambria Math"/>
                                  </a:rPr>
                                  <m:t>𝐸</m:t>
                                </m:r>
                              </m:oMath>
                            </m:oMathPara>
                          </a14:m>
                          <a:endParaRPr lang="en-US" dirty="0">
                            <a:solidFill>
                              <a:srgbClr val="0000CC"/>
                            </a:solidFill>
                          </a:endParaRPr>
                        </a:p>
                      </a:txBody>
                      <a:tcPr/>
                    </a:tc>
                    <a:tc>
                      <a:txBody>
                        <a:bodyPr/>
                        <a:lstStyle/>
                        <a:p>
                          <a:r>
                            <a:rPr lang="en-US" sz="1600" dirty="0" smtClean="0"/>
                            <a:t>calorimetry</a:t>
                          </a:r>
                          <a:endParaRPr lang="en-US" sz="1600" dirty="0"/>
                        </a:p>
                      </a:txBody>
                      <a:tcPr/>
                    </a:tc>
                  </a:tr>
                  <a:tr h="370840">
                    <a:tc>
                      <a:txBody>
                        <a:bodyPr/>
                        <a:lstStyle/>
                        <a:p>
                          <a:r>
                            <a:rPr lang="en-US" sz="1600" dirty="0" smtClean="0"/>
                            <a:t>- mass</a:t>
                          </a:r>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a:rPr lang="de-DE" b="0" i="1" smtClean="0">
                                    <a:solidFill>
                                      <a:srgbClr val="0000CC"/>
                                    </a:solidFill>
                                    <a:latin typeface="Cambria Math"/>
                                  </a:rPr>
                                  <m:t>𝑚</m:t>
                                </m:r>
                              </m:oMath>
                            </m:oMathPara>
                          </a14:m>
                          <a:endParaRPr lang="en-US" dirty="0">
                            <a:solidFill>
                              <a:srgbClr val="0000CC"/>
                            </a:solidFill>
                          </a:endParaRPr>
                        </a:p>
                      </a:txBody>
                      <a:tcPr/>
                    </a:tc>
                    <a:tc>
                      <a:txBody>
                        <a:bodyPr/>
                        <a:lstStyle/>
                        <a:p>
                          <a:r>
                            <a:rPr lang="en-US" sz="1600" dirty="0" smtClean="0"/>
                            <a:t>spectroscopy and PID</a:t>
                          </a:r>
                          <a:endParaRPr lang="en-US" sz="1600" dirty="0"/>
                        </a:p>
                      </a:txBody>
                      <a:tcPr/>
                    </a:tc>
                  </a:tr>
                  <a:tr h="370840">
                    <a:tc>
                      <a:txBody>
                        <a:bodyPr/>
                        <a:lstStyle/>
                        <a:p>
                          <a:r>
                            <a:rPr lang="en-US" sz="1600" dirty="0" smtClean="0"/>
                            <a:t>- velocity</a:t>
                          </a:r>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a:rPr lang="en-US" i="1" smtClean="0">
                                    <a:solidFill>
                                      <a:srgbClr val="0000CC"/>
                                    </a:solidFill>
                                    <a:latin typeface="Cambria Math"/>
                                    <a:ea typeface="Cambria Math"/>
                                  </a:rPr>
                                  <m:t>𝛽</m:t>
                                </m:r>
                              </m:oMath>
                            </m:oMathPara>
                          </a14:m>
                          <a:endParaRPr lang="en-US" dirty="0">
                            <a:solidFill>
                              <a:srgbClr val="0000CC"/>
                            </a:solidFill>
                          </a:endParaRPr>
                        </a:p>
                      </a:txBody>
                      <a:tcPr/>
                    </a:tc>
                    <a:tc>
                      <a:txBody>
                        <a:bodyPr/>
                        <a:lstStyle/>
                        <a:p>
                          <a:r>
                            <a:rPr lang="en-US" sz="1600" dirty="0" smtClean="0"/>
                            <a:t>Cherenkov radiation or time of flight</a:t>
                          </a:r>
                          <a:endParaRPr lang="en-US" sz="1600" dirty="0"/>
                        </a:p>
                      </a:txBody>
                      <a:tcPr/>
                    </a:tc>
                  </a:tr>
                  <a:tr h="370840">
                    <a:tc>
                      <a:txBody>
                        <a:bodyPr/>
                        <a:lstStyle/>
                        <a:p>
                          <a:r>
                            <a:rPr lang="en-US" sz="1600" dirty="0" smtClean="0"/>
                            <a:t>- transition</a:t>
                          </a:r>
                          <a:r>
                            <a:rPr lang="en-US" sz="1600" baseline="0" dirty="0" smtClean="0"/>
                            <a:t> radiation</a:t>
                          </a:r>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a:rPr lang="en-US" i="1" smtClean="0">
                                    <a:solidFill>
                                      <a:srgbClr val="0000CC"/>
                                    </a:solidFill>
                                    <a:latin typeface="Cambria Math"/>
                                    <a:ea typeface="Cambria Math"/>
                                  </a:rPr>
                                  <m:t>𝛾</m:t>
                                </m:r>
                              </m:oMath>
                            </m:oMathPara>
                          </a14:m>
                          <a:endParaRPr lang="en-US" dirty="0">
                            <a:solidFill>
                              <a:srgbClr val="0000CC"/>
                            </a:solidFill>
                          </a:endParaRPr>
                        </a:p>
                      </a:txBody>
                      <a:tcPr/>
                    </a:tc>
                    <a:tc>
                      <a:txBody>
                        <a:bodyPr/>
                        <a:lstStyle/>
                        <a:p>
                          <a:r>
                            <a:rPr lang="en-US" sz="1600" dirty="0" smtClean="0"/>
                            <a:t>TRD</a:t>
                          </a:r>
                          <a:endParaRPr lang="en-US" sz="1600" dirty="0"/>
                        </a:p>
                      </a:txBody>
                      <a:tcPr/>
                    </a:tc>
                  </a:tr>
                  <a:tr h="370840">
                    <a:tc>
                      <a:txBody>
                        <a:bodyPr/>
                        <a:lstStyle/>
                        <a:p>
                          <a:r>
                            <a:rPr lang="en-US" sz="1200" dirty="0" smtClean="0"/>
                            <a:t>- spin, lifetime</a:t>
                          </a:r>
                          <a:endParaRPr lang="en-US" sz="1200" dirty="0"/>
                        </a:p>
                      </a:txBody>
                      <a:tcPr/>
                    </a:tc>
                    <a:tc>
                      <a:txBody>
                        <a:bodyPr/>
                        <a:lstStyle/>
                        <a:p>
                          <a:endParaRPr lang="en-US"/>
                        </a:p>
                      </a:txBody>
                      <a:tcPr/>
                    </a:tc>
                    <a:tc>
                      <a:txBody>
                        <a:bodyPr/>
                        <a:lstStyle/>
                        <a:p>
                          <a:endParaRPr lang="en-US" dirty="0"/>
                        </a:p>
                      </a:txBody>
                      <a:tcPr/>
                    </a:tc>
                  </a:tr>
                </a:tbl>
              </a:graphicData>
            </a:graphic>
          </p:graphicFrame>
        </mc:Choice>
        <mc:Fallback xmlns="">
          <p:graphicFrame>
            <p:nvGraphicFramePr>
              <p:cNvPr id="6" name="Tabelle 5"/>
              <p:cNvGraphicFramePr>
                <a:graphicFrameLocks noGrp="1"/>
              </p:cNvGraphicFramePr>
              <p:nvPr>
                <p:extLst>
                  <p:ext uri="{D42A27DB-BD31-4B8C-83A1-F6EECF244321}">
                    <p14:modId xmlns:p14="http://schemas.microsoft.com/office/powerpoint/2010/main" val="3982208076"/>
                  </p:ext>
                </p:extLst>
              </p:nvPr>
            </p:nvGraphicFramePr>
            <p:xfrm>
              <a:off x="1440000" y="1980000"/>
              <a:ext cx="6216352" cy="2966720"/>
            </p:xfrm>
            <a:graphic>
              <a:graphicData uri="http://schemas.openxmlformats.org/drawingml/2006/table">
                <a:tbl>
                  <a:tblPr firstRow="1" bandRow="1">
                    <a:tableStyleId>{2D5ABB26-0587-4C30-8999-92F81FD0307C}</a:tableStyleId>
                  </a:tblPr>
                  <a:tblGrid>
                    <a:gridCol w="2327920"/>
                    <a:gridCol w="648072"/>
                    <a:gridCol w="3240360"/>
                  </a:tblGrid>
                  <a:tr h="370840">
                    <a:tc>
                      <a:txBody>
                        <a:bodyPr/>
                        <a:lstStyle/>
                        <a:p>
                          <a:r>
                            <a:rPr lang="en-US" u="sng" dirty="0" smtClean="0">
                              <a:solidFill>
                                <a:srgbClr val="0000CC"/>
                              </a:solidFill>
                            </a:rPr>
                            <a:t>Properties of a particle</a:t>
                          </a:r>
                          <a:endParaRPr lang="en-US" u="sng" dirty="0">
                            <a:solidFill>
                              <a:srgbClr val="0000CC"/>
                            </a:solidFill>
                          </a:endParaRPr>
                        </a:p>
                      </a:txBody>
                      <a:tcPr/>
                    </a:tc>
                    <a:tc>
                      <a:txBody>
                        <a:bodyPr/>
                        <a:lstStyle/>
                        <a:p>
                          <a:endParaRPr lang="en-US"/>
                        </a:p>
                      </a:txBody>
                      <a:tcPr/>
                    </a:tc>
                    <a:tc>
                      <a:txBody>
                        <a:bodyPr/>
                        <a:lstStyle/>
                        <a:p>
                          <a:r>
                            <a:rPr lang="en-US" u="sng" dirty="0" smtClean="0">
                              <a:solidFill>
                                <a:srgbClr val="0000CC"/>
                              </a:solidFill>
                            </a:rPr>
                            <a:t>Type</a:t>
                          </a:r>
                          <a:r>
                            <a:rPr lang="en-US" u="sng" baseline="0" dirty="0" smtClean="0">
                              <a:solidFill>
                                <a:srgbClr val="0000CC"/>
                              </a:solidFill>
                            </a:rPr>
                            <a:t> of detection principle:</a:t>
                          </a:r>
                          <a:endParaRPr lang="en-US" u="sng" dirty="0">
                            <a:solidFill>
                              <a:srgbClr val="0000CC"/>
                            </a:solidFill>
                          </a:endParaRPr>
                        </a:p>
                      </a:txBody>
                      <a:tcPr/>
                    </a:tc>
                  </a:tr>
                  <a:tr h="370840">
                    <a:tc>
                      <a:txBody>
                        <a:bodyPr/>
                        <a:lstStyle/>
                        <a:p>
                          <a:r>
                            <a:rPr lang="en-US" sz="1600" dirty="0" smtClean="0"/>
                            <a:t>-</a:t>
                          </a:r>
                          <a:r>
                            <a:rPr lang="en-US" sz="1600" baseline="0" dirty="0" smtClean="0"/>
                            <a:t> position and direction</a:t>
                          </a:r>
                          <a:endParaRPr lang="en-US" sz="1600" dirty="0"/>
                        </a:p>
                      </a:txBody>
                      <a:tcPr/>
                    </a:tc>
                    <a:tc>
                      <a:txBody>
                        <a:bodyPr/>
                        <a:lstStyle/>
                        <a:p>
                          <a:endParaRPr lang="en-US"/>
                        </a:p>
                      </a:txBody>
                      <a:tcPr>
                        <a:blipFill rotWithShape="1">
                          <a:blip r:embed="rId2"/>
                          <a:stretch>
                            <a:fillRect l="-360377" t="-108197" r="-501887" b="-598361"/>
                          </a:stretch>
                        </a:blipFill>
                      </a:tcPr>
                    </a:tc>
                    <a:tc>
                      <a:txBody>
                        <a:bodyPr/>
                        <a:lstStyle/>
                        <a:p>
                          <a:r>
                            <a:rPr lang="en-US" sz="1600" dirty="0" smtClean="0"/>
                            <a:t>position and tracking</a:t>
                          </a:r>
                          <a:endParaRPr lang="en-US" sz="1600" dirty="0"/>
                        </a:p>
                      </a:txBody>
                      <a:tcPr/>
                    </a:tc>
                  </a:tr>
                  <a:tr h="370840">
                    <a:tc>
                      <a:txBody>
                        <a:bodyPr/>
                        <a:lstStyle/>
                        <a:p>
                          <a:r>
                            <a:rPr lang="en-US" sz="1600" dirty="0" smtClean="0"/>
                            <a:t>- momentum</a:t>
                          </a:r>
                          <a:endParaRPr lang="en-US" sz="1600" dirty="0"/>
                        </a:p>
                      </a:txBody>
                      <a:tcPr/>
                    </a:tc>
                    <a:tc>
                      <a:txBody>
                        <a:bodyPr/>
                        <a:lstStyle/>
                        <a:p>
                          <a:endParaRPr lang="en-US"/>
                        </a:p>
                      </a:txBody>
                      <a:tcPr>
                        <a:blipFill rotWithShape="1">
                          <a:blip r:embed="rId2"/>
                          <a:stretch>
                            <a:fillRect l="-360377" t="-211667" r="-501887" b="-508333"/>
                          </a:stretch>
                        </a:blipFill>
                      </a:tcPr>
                    </a:tc>
                    <a:tc>
                      <a:txBody>
                        <a:bodyPr/>
                        <a:lstStyle/>
                        <a:p>
                          <a:r>
                            <a:rPr lang="en-US" sz="1600" dirty="0" smtClean="0"/>
                            <a:t>tracking in a magnetic field</a:t>
                          </a:r>
                          <a:endParaRPr lang="en-US" sz="1600" dirty="0"/>
                        </a:p>
                      </a:txBody>
                      <a:tcPr/>
                    </a:tc>
                  </a:tr>
                  <a:tr h="370840">
                    <a:tc>
                      <a:txBody>
                        <a:bodyPr/>
                        <a:lstStyle/>
                        <a:p>
                          <a:r>
                            <a:rPr lang="en-US" sz="1600" dirty="0" smtClean="0"/>
                            <a:t>- energy</a:t>
                          </a:r>
                          <a:endParaRPr lang="en-US" sz="1600" dirty="0"/>
                        </a:p>
                      </a:txBody>
                      <a:tcPr/>
                    </a:tc>
                    <a:tc>
                      <a:txBody>
                        <a:bodyPr/>
                        <a:lstStyle/>
                        <a:p>
                          <a:endParaRPr lang="en-US"/>
                        </a:p>
                      </a:txBody>
                      <a:tcPr>
                        <a:blipFill rotWithShape="1">
                          <a:blip r:embed="rId2"/>
                          <a:stretch>
                            <a:fillRect l="-360377" t="-306557" r="-501887" b="-400000"/>
                          </a:stretch>
                        </a:blipFill>
                      </a:tcPr>
                    </a:tc>
                    <a:tc>
                      <a:txBody>
                        <a:bodyPr/>
                        <a:lstStyle/>
                        <a:p>
                          <a:r>
                            <a:rPr lang="en-US" sz="1600" dirty="0" smtClean="0"/>
                            <a:t>calorimetry</a:t>
                          </a:r>
                          <a:endParaRPr lang="en-US" sz="1600" dirty="0"/>
                        </a:p>
                      </a:txBody>
                      <a:tcPr/>
                    </a:tc>
                  </a:tr>
                  <a:tr h="370840">
                    <a:tc>
                      <a:txBody>
                        <a:bodyPr/>
                        <a:lstStyle/>
                        <a:p>
                          <a:r>
                            <a:rPr lang="en-US" sz="1600" dirty="0" smtClean="0"/>
                            <a:t>- mass</a:t>
                          </a:r>
                          <a:endParaRPr lang="en-US" sz="1600" dirty="0"/>
                        </a:p>
                      </a:txBody>
                      <a:tcPr/>
                    </a:tc>
                    <a:tc>
                      <a:txBody>
                        <a:bodyPr/>
                        <a:lstStyle/>
                        <a:p>
                          <a:endParaRPr lang="en-US"/>
                        </a:p>
                      </a:txBody>
                      <a:tcPr>
                        <a:blipFill rotWithShape="1">
                          <a:blip r:embed="rId2"/>
                          <a:stretch>
                            <a:fillRect l="-360377" t="-406557" r="-501887" b="-300000"/>
                          </a:stretch>
                        </a:blipFill>
                      </a:tcPr>
                    </a:tc>
                    <a:tc>
                      <a:txBody>
                        <a:bodyPr/>
                        <a:lstStyle/>
                        <a:p>
                          <a:r>
                            <a:rPr lang="en-US" sz="1600" dirty="0" smtClean="0"/>
                            <a:t>spectroscopy and PID</a:t>
                          </a:r>
                          <a:endParaRPr lang="en-US" sz="1600" dirty="0"/>
                        </a:p>
                      </a:txBody>
                      <a:tcPr/>
                    </a:tc>
                  </a:tr>
                  <a:tr h="370840">
                    <a:tc>
                      <a:txBody>
                        <a:bodyPr/>
                        <a:lstStyle/>
                        <a:p>
                          <a:r>
                            <a:rPr lang="en-US" sz="1600" dirty="0" smtClean="0"/>
                            <a:t>- velocity</a:t>
                          </a:r>
                          <a:endParaRPr lang="en-US" sz="1600" dirty="0"/>
                        </a:p>
                      </a:txBody>
                      <a:tcPr/>
                    </a:tc>
                    <a:tc>
                      <a:txBody>
                        <a:bodyPr/>
                        <a:lstStyle/>
                        <a:p>
                          <a:endParaRPr lang="en-US"/>
                        </a:p>
                      </a:txBody>
                      <a:tcPr>
                        <a:blipFill rotWithShape="1">
                          <a:blip r:embed="rId2"/>
                          <a:stretch>
                            <a:fillRect l="-360377" t="-506557" r="-501887" b="-200000"/>
                          </a:stretch>
                        </a:blipFill>
                      </a:tcPr>
                    </a:tc>
                    <a:tc>
                      <a:txBody>
                        <a:bodyPr/>
                        <a:lstStyle/>
                        <a:p>
                          <a:r>
                            <a:rPr lang="en-US" sz="1600" dirty="0" smtClean="0"/>
                            <a:t>Cherenkov radiation or time of flight</a:t>
                          </a:r>
                          <a:endParaRPr lang="en-US" sz="1600" dirty="0"/>
                        </a:p>
                      </a:txBody>
                      <a:tcPr/>
                    </a:tc>
                  </a:tr>
                  <a:tr h="370840">
                    <a:tc>
                      <a:txBody>
                        <a:bodyPr/>
                        <a:lstStyle/>
                        <a:p>
                          <a:r>
                            <a:rPr lang="en-US" sz="1600" dirty="0" smtClean="0"/>
                            <a:t>- transition</a:t>
                          </a:r>
                          <a:r>
                            <a:rPr lang="en-US" sz="1600" baseline="0" dirty="0" smtClean="0"/>
                            <a:t> radiation</a:t>
                          </a:r>
                          <a:endParaRPr lang="en-US" sz="1600" dirty="0"/>
                        </a:p>
                      </a:txBody>
                      <a:tcPr/>
                    </a:tc>
                    <a:tc>
                      <a:txBody>
                        <a:bodyPr/>
                        <a:lstStyle/>
                        <a:p>
                          <a:endParaRPr lang="en-US"/>
                        </a:p>
                      </a:txBody>
                      <a:tcPr>
                        <a:blipFill rotWithShape="1">
                          <a:blip r:embed="rId2"/>
                          <a:stretch>
                            <a:fillRect l="-360377" t="-616667" r="-501887" b="-103333"/>
                          </a:stretch>
                        </a:blipFill>
                      </a:tcPr>
                    </a:tc>
                    <a:tc>
                      <a:txBody>
                        <a:bodyPr/>
                        <a:lstStyle/>
                        <a:p>
                          <a:r>
                            <a:rPr lang="en-US" sz="1600" dirty="0" smtClean="0"/>
                            <a:t>TRD</a:t>
                          </a:r>
                          <a:endParaRPr lang="en-US" sz="1600" dirty="0"/>
                        </a:p>
                      </a:txBody>
                      <a:tcPr/>
                    </a:tc>
                  </a:tr>
                  <a:tr h="370840">
                    <a:tc>
                      <a:txBody>
                        <a:bodyPr/>
                        <a:lstStyle/>
                        <a:p>
                          <a:r>
                            <a:rPr lang="en-US" sz="1200" dirty="0" smtClean="0"/>
                            <a:t>- spin, lifetime</a:t>
                          </a:r>
                          <a:endParaRPr lang="en-US" sz="1200" dirty="0"/>
                        </a:p>
                      </a:txBody>
                      <a:tcPr/>
                    </a:tc>
                    <a:tc>
                      <a:txBody>
                        <a:bodyPr/>
                        <a:lstStyle/>
                        <a:p>
                          <a:endParaRPr lang="en-US"/>
                        </a:p>
                      </a:txBody>
                      <a:tcPr/>
                    </a:tc>
                    <a:tc>
                      <a:txBody>
                        <a:bodyPr/>
                        <a:lstStyle/>
                        <a:p>
                          <a:endParaRPr lang="en-US" dirty="0"/>
                        </a:p>
                      </a:txBody>
                      <a:tcPr/>
                    </a:tc>
                  </a:tr>
                </a:tbl>
              </a:graphicData>
            </a:graphic>
          </p:graphicFrame>
        </mc:Fallback>
      </mc:AlternateContent>
    </p:spTree>
    <p:extLst>
      <p:ext uri="{BB962C8B-B14F-4D97-AF65-F5344CB8AC3E}">
        <p14:creationId xmlns:p14="http://schemas.microsoft.com/office/powerpoint/2010/main" val="2542641095"/>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enutzerdefiniert 1">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3461</Words>
  <Application>Microsoft Office PowerPoint</Application>
  <PresentationFormat>Bildschirmpräsentation (4:3)</PresentationFormat>
  <Paragraphs>454</Paragraphs>
  <Slides>39</Slides>
  <Notes>7</Notes>
  <HiddenSlides>1</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39</vt:i4>
      </vt:variant>
    </vt:vector>
  </HeadingPairs>
  <TitlesOfParts>
    <vt:vector size="41" baseType="lpstr">
      <vt:lpstr>Larissa</vt:lpstr>
      <vt:lpstr>Equation</vt:lpstr>
      <vt:lpstr>Particle and Radiation Detectors: Advances &amp; Applications</vt:lpstr>
      <vt:lpstr>Particle Interaction with Matter</vt:lpstr>
      <vt:lpstr>Particle Interaction with Matter</vt:lpstr>
      <vt:lpstr>Particle Interaction with Matter</vt:lpstr>
      <vt:lpstr>First Detectors – photographic plates</vt:lpstr>
      <vt:lpstr>Interaction of gamma rays with matter</vt:lpstr>
      <vt:lpstr>Energy loss – dE/dx</vt:lpstr>
      <vt:lpstr>Measurement Principles</vt:lpstr>
      <vt:lpstr>Measurement Principles</vt:lpstr>
      <vt:lpstr>What is a Particle?</vt:lpstr>
      <vt:lpstr>How do we see Particles?</vt:lpstr>
      <vt:lpstr>Energy, Wavelength and Resolution</vt:lpstr>
      <vt:lpstr>Detection and Identification of Particles</vt:lpstr>
      <vt:lpstr>Detection and Identification of Particles</vt:lpstr>
      <vt:lpstr>Energetic charged particles in matter</vt:lpstr>
      <vt:lpstr>Energetic charged particles in matter</vt:lpstr>
      <vt:lpstr>Energetic charged particles in matter</vt:lpstr>
      <vt:lpstr>Energy loss and range of charged particles</vt:lpstr>
      <vt:lpstr>Interaction of charged particles in matter</vt:lpstr>
      <vt:lpstr>Energy loss of charged particles – dE/dx for different particles</vt:lpstr>
      <vt:lpstr>Energy loss for electrons and positrons</vt:lpstr>
      <vt:lpstr>Bremsstrahlung</vt:lpstr>
      <vt:lpstr>Comparison between electrons (β-) and positrons (β+) on their way through matter</vt:lpstr>
      <vt:lpstr>Cherenkov radiation</vt:lpstr>
      <vt:lpstr>Cherenkov radiation</vt:lpstr>
      <vt:lpstr>Cherenkov radiation</vt:lpstr>
      <vt:lpstr>Interaction of gamma rays with matter</vt:lpstr>
      <vt:lpstr>Interaction of gamma rays with matter</vt:lpstr>
      <vt:lpstr>Interaction of gamma rays with matter</vt:lpstr>
      <vt:lpstr>Interaction of gamma rays with matter</vt:lpstr>
      <vt:lpstr>Interaction of gamma rays with matter</vt:lpstr>
      <vt:lpstr>Gamma-ray interaction cross section</vt:lpstr>
      <vt:lpstr>Literature</vt:lpstr>
      <vt:lpstr>Some Nuclear Units</vt:lpstr>
      <vt:lpstr>Some Nuclear Units</vt:lpstr>
      <vt:lpstr>Relevant Formulae</vt:lpstr>
      <vt:lpstr>Radiation protection</vt:lpstr>
      <vt:lpstr>Radiation protection</vt:lpstr>
      <vt:lpstr>Solid angle</vt:lpstr>
    </vt:vector>
  </TitlesOfParts>
  <Company>GSI Helmholzzentrum für Schwerionenforschung 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Hans</dc:creator>
  <cp:lastModifiedBy>Hans</cp:lastModifiedBy>
  <cp:revision>192</cp:revision>
  <dcterms:created xsi:type="dcterms:W3CDTF">2016-04-06T12:04:03Z</dcterms:created>
  <dcterms:modified xsi:type="dcterms:W3CDTF">2018-11-12T21:17:49Z</dcterms:modified>
</cp:coreProperties>
</file>