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4" r:id="rId2"/>
    <p:sldId id="294" r:id="rId3"/>
    <p:sldId id="289" r:id="rId4"/>
    <p:sldId id="297" r:id="rId5"/>
    <p:sldId id="296" r:id="rId6"/>
    <p:sldId id="290" r:id="rId7"/>
    <p:sldId id="292" r:id="rId8"/>
    <p:sldId id="291" r:id="rId9"/>
    <p:sldId id="285" r:id="rId10"/>
    <p:sldId id="286" r:id="rId11"/>
    <p:sldId id="287" r:id="rId12"/>
    <p:sldId id="299" r:id="rId13"/>
    <p:sldId id="298" r:id="rId14"/>
    <p:sldId id="302" r:id="rId15"/>
    <p:sldId id="303" r:id="rId16"/>
    <p:sldId id="304" r:id="rId17"/>
    <p:sldId id="305" r:id="rId1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CCCC"/>
    <a:srgbClr val="C4C4C4"/>
    <a:srgbClr val="DDDDDD"/>
    <a:srgbClr val="C0C0C0"/>
    <a:srgbClr val="006600"/>
    <a:srgbClr val="009900"/>
    <a:srgbClr val="B2B2B2"/>
    <a:srgbClr val="CCCCFF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28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5A71C-3DBC-4F59-884F-AEEDC74888B3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0D4B7-0143-42CE-ACBB-5FD4AF8FBEF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54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ian.iitkgp.ac.in/cgenmenu/index.html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10.12.2018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074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10.12.2018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942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10.12.2018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88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Line 5"/>
          <p:cNvSpPr>
            <a:spLocks noChangeShapeType="1"/>
          </p:cNvSpPr>
          <p:nvPr userDrawn="1"/>
        </p:nvSpPr>
        <p:spPr bwMode="auto">
          <a:xfrm>
            <a:off x="2381" y="65520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2381" y="6570000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err="1" smtClean="0">
                <a:solidFill>
                  <a:srgbClr val="0000CC"/>
                </a:solidFill>
                <a:cs typeface="Arial" charset="0"/>
              </a:rPr>
              <a:t>Pushpendra</a:t>
            </a:r>
            <a:r>
              <a:rPr lang="de-DE" altLang="de-DE" sz="1000" baseline="0" dirty="0" smtClean="0">
                <a:solidFill>
                  <a:srgbClr val="0000CC"/>
                </a:solidFill>
                <a:cs typeface="Arial" charset="0"/>
              </a:rPr>
              <a:t> P. Singh &amp; Hans Jürgen </a:t>
            </a:r>
            <a:r>
              <a:rPr lang="de-DE" altLang="de-DE" sz="1000" baseline="0" dirty="0" err="1" smtClean="0">
                <a:solidFill>
                  <a:srgbClr val="0000CC"/>
                </a:solidFill>
                <a:cs typeface="Arial" charset="0"/>
              </a:rPr>
              <a:t>Wollersheim</a:t>
            </a:r>
            <a:r>
              <a:rPr lang="de-DE" altLang="de-DE" sz="1000" baseline="0" dirty="0" smtClean="0">
                <a:solidFill>
                  <a:srgbClr val="0000CC"/>
                </a:solidFill>
                <a:cs typeface="Arial" charset="0"/>
              </a:rPr>
              <a:t> (2018)</a:t>
            </a:r>
            <a:endParaRPr lang="en-US" altLang="de-DE" sz="1000" dirty="0" smtClean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6" name="Picture 2" descr="Global Initiative of Academic Networks(GIAN)">
            <a:hlinkClick r:id="rId2" tooltip="Global Initiative of Academic Networks (GIAN)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" y="6570000"/>
            <a:ext cx="2146364" cy="28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677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10.12.2018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025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10.12.2018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603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10.12.2018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5671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10.12.2018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797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10.12.2018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713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10.12.2018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16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10.12.2018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40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607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processing</a:t>
            </a:r>
            <a:endParaRPr lang="en-US" dirty="0"/>
          </a:p>
        </p:txBody>
      </p:sp>
      <p:sp>
        <p:nvSpPr>
          <p:cNvPr id="17" name="Textfeld 16"/>
          <p:cNvSpPr txBox="1"/>
          <p:nvPr/>
        </p:nvSpPr>
        <p:spPr>
          <a:xfrm>
            <a:off x="2915816" y="900000"/>
            <a:ext cx="34921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Hans-Jürgen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Wollersheim</a:t>
            </a:r>
            <a:endParaRPr lang="en-US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e-mail: h.j.wollersheim@gsi.de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55776" y="5014917"/>
            <a:ext cx="3271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smtClean="0"/>
              <a:t>Working with an oscilloscope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smtClean="0"/>
              <a:t>Signal processing</a:t>
            </a:r>
            <a:endParaRPr 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00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s://upload.wikimedia.org/wikipedia/commons/6/67/CROxoffse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782002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67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processing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900000"/>
            <a:ext cx="8027987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851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Shaping amplifier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000" y="3060000"/>
            <a:ext cx="50292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20000" y="900000"/>
            <a:ext cx="335220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Shape pulses to: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Improve signal to noise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 Reduce pileup effects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Keep signal height information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Lose shape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3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Shaping amplifier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0000"/>
            <a:ext cx="7970837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084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mtClean="0">
                <a:latin typeface="Times New Roman" pitchFamily="18" charset="0"/>
                <a:cs typeface="Times New Roman" pitchFamily="18" charset="0"/>
              </a:rPr>
              <a:t>Signal processing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701675"/>
            <a:ext cx="6546850" cy="236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 descr="CIMG56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6" t="8452" r="13148" b="14211"/>
          <a:stretch>
            <a:fillRect/>
          </a:stretch>
        </p:blipFill>
        <p:spPr bwMode="auto">
          <a:xfrm>
            <a:off x="323850" y="3403600"/>
            <a:ext cx="3498850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3403600"/>
            <a:ext cx="520065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89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1841500"/>
            <a:ext cx="2716213" cy="461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3" name="Textfeld 7"/>
          <p:cNvSpPr txBox="1">
            <a:spLocks noChangeArrowheads="1"/>
          </p:cNvSpPr>
          <p:nvPr/>
        </p:nvSpPr>
        <p:spPr bwMode="auto">
          <a:xfrm>
            <a:off x="3500438" y="4365625"/>
            <a:ext cx="20081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Adding of the signals   </a:t>
            </a:r>
            <a:r>
              <a:rPr lang="de-DE" altLang="de-DE" sz="1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(a)</a:t>
            </a: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de-DE" altLang="de-DE" sz="1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(b)</a:t>
            </a: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de-DE" altLang="de-DE" sz="1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(The zero crossing is independent of the signal amplitude) </a:t>
            </a:r>
          </a:p>
        </p:txBody>
      </p:sp>
      <p:sp>
        <p:nvSpPr>
          <p:cNvPr id="13" name="Rechteck 12"/>
          <p:cNvSpPr>
            <a:spLocks noChangeArrowheads="1"/>
          </p:cNvSpPr>
          <p:nvPr/>
        </p:nvSpPr>
        <p:spPr bwMode="auto">
          <a:xfrm>
            <a:off x="3492500" y="4365625"/>
            <a:ext cx="4238625" cy="10795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1800">
              <a:solidFill>
                <a:schemeClr val="tx1"/>
              </a:solidFill>
            </a:endParaRPr>
          </a:p>
        </p:txBody>
      </p:sp>
      <p:sp>
        <p:nvSpPr>
          <p:cNvPr id="20485" name="Textfeld 6"/>
          <p:cNvSpPr txBox="1">
            <a:spLocks noChangeArrowheads="1"/>
          </p:cNvSpPr>
          <p:nvPr/>
        </p:nvSpPr>
        <p:spPr bwMode="auto">
          <a:xfrm>
            <a:off x="3492500" y="3459163"/>
            <a:ext cx="1727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other  signal </a:t>
            </a:r>
            <a:r>
              <a:rPr lang="de-DE" altLang="de-DE" sz="13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(b)</a:t>
            </a:r>
            <a:r>
              <a:rPr lang="de-DE" altLang="de-DE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gets delayed </a:t>
            </a:r>
          </a:p>
        </p:txBody>
      </p:sp>
      <p:sp>
        <p:nvSpPr>
          <p:cNvPr id="12" name="Rechteck 11"/>
          <p:cNvSpPr>
            <a:spLocks noChangeArrowheads="1"/>
          </p:cNvSpPr>
          <p:nvPr/>
        </p:nvSpPr>
        <p:spPr bwMode="auto">
          <a:xfrm>
            <a:off x="3492500" y="3455988"/>
            <a:ext cx="4238625" cy="9175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1800">
              <a:solidFill>
                <a:schemeClr val="tx1"/>
              </a:solidFill>
            </a:endParaRPr>
          </a:p>
        </p:txBody>
      </p:sp>
      <p:sp>
        <p:nvSpPr>
          <p:cNvPr id="20487" name="Textfeld 5"/>
          <p:cNvSpPr txBox="1">
            <a:spLocks noChangeArrowheads="1"/>
          </p:cNvSpPr>
          <p:nvPr/>
        </p:nvSpPr>
        <p:spPr bwMode="auto">
          <a:xfrm>
            <a:off x="3492500" y="2924175"/>
            <a:ext cx="1722438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One signal </a:t>
            </a:r>
            <a:r>
              <a:rPr lang="de-DE" altLang="de-DE" sz="13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(a)</a:t>
            </a:r>
            <a:r>
              <a:rPr lang="de-DE" altLang="de-DE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is in-verted and attenuated </a:t>
            </a:r>
          </a:p>
        </p:txBody>
      </p:sp>
      <p:sp>
        <p:nvSpPr>
          <p:cNvPr id="2" name="Rechteck 1"/>
          <p:cNvSpPr>
            <a:spLocks noChangeArrowheads="1"/>
          </p:cNvSpPr>
          <p:nvPr/>
        </p:nvSpPr>
        <p:spPr bwMode="auto">
          <a:xfrm>
            <a:off x="3492500" y="2987675"/>
            <a:ext cx="4238625" cy="46831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1800">
              <a:solidFill>
                <a:schemeClr val="tx1"/>
              </a:solidFill>
            </a:endParaRPr>
          </a:p>
        </p:txBody>
      </p:sp>
      <p:sp>
        <p:nvSpPr>
          <p:cNvPr id="2048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mtClean="0">
                <a:latin typeface="Times New Roman" pitchFamily="18" charset="0"/>
                <a:cs typeface="Times New Roman" pitchFamily="18" charset="0"/>
              </a:rPr>
              <a:t>Constant Fraction Discriminator</a:t>
            </a:r>
          </a:p>
        </p:txBody>
      </p:sp>
      <p:sp>
        <p:nvSpPr>
          <p:cNvPr id="20490" name="Textfeld 3"/>
          <p:cNvSpPr txBox="1">
            <a:spLocks noChangeArrowheads="1"/>
          </p:cNvSpPr>
          <p:nvPr/>
        </p:nvSpPr>
        <p:spPr bwMode="auto">
          <a:xfrm>
            <a:off x="3963988" y="2128838"/>
            <a:ext cx="103981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Input signals</a:t>
            </a:r>
          </a:p>
        </p:txBody>
      </p:sp>
      <p:sp>
        <p:nvSpPr>
          <p:cNvPr id="20491" name="Textfeld 8"/>
          <p:cNvSpPr txBox="1">
            <a:spLocks noChangeArrowheads="1"/>
          </p:cNvSpPr>
          <p:nvPr/>
        </p:nvSpPr>
        <p:spPr bwMode="auto">
          <a:xfrm>
            <a:off x="3492500" y="5445125"/>
            <a:ext cx="20161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Rectangular output signal </a:t>
            </a:r>
          </a:p>
        </p:txBody>
      </p:sp>
      <p:pic>
        <p:nvPicPr>
          <p:cNvPr id="20492" name="Picture 4" descr="CIMG7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3" t="5138" r="35103" b="49004"/>
          <a:stretch>
            <a:fillRect/>
          </a:stretch>
        </p:blipFill>
        <p:spPr bwMode="auto">
          <a:xfrm>
            <a:off x="7974013" y="655638"/>
            <a:ext cx="1062037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hteck 13"/>
          <p:cNvSpPr>
            <a:spLocks noChangeArrowheads="1"/>
          </p:cNvSpPr>
          <p:nvPr/>
        </p:nvSpPr>
        <p:spPr bwMode="auto">
          <a:xfrm>
            <a:off x="3492500" y="5445125"/>
            <a:ext cx="4238625" cy="100806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1800">
              <a:solidFill>
                <a:schemeClr val="tx1"/>
              </a:solidFill>
            </a:endParaRPr>
          </a:p>
        </p:txBody>
      </p:sp>
      <p:grpSp>
        <p:nvGrpSpPr>
          <p:cNvPr id="20494" name="Gruppieren 4"/>
          <p:cNvGrpSpPr>
            <a:grpSpLocks/>
          </p:cNvGrpSpPr>
          <p:nvPr/>
        </p:nvGrpSpPr>
        <p:grpSpPr bwMode="auto">
          <a:xfrm>
            <a:off x="134938" y="655638"/>
            <a:ext cx="3429000" cy="1657350"/>
            <a:chOff x="134938" y="655638"/>
            <a:chExt cx="3429000" cy="1657350"/>
          </a:xfrm>
        </p:grpSpPr>
        <p:pic>
          <p:nvPicPr>
            <p:cNvPr id="204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38" y="655638"/>
              <a:ext cx="3429000" cy="1657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496" name="Ellipse 2"/>
            <p:cNvSpPr>
              <a:spLocks noChangeArrowheads="1"/>
            </p:cNvSpPr>
            <p:nvPr/>
          </p:nvSpPr>
          <p:spPr bwMode="auto">
            <a:xfrm>
              <a:off x="1304032" y="1268313"/>
              <a:ext cx="216000" cy="216000"/>
            </a:xfrm>
            <a:prstGeom prst="ellipse">
              <a:avLst/>
            </a:prstGeom>
            <a:solidFill>
              <a:schemeClr val="tx1"/>
            </a:solidFill>
            <a:ln w="19050" algn="ctr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800">
                <a:solidFill>
                  <a:schemeClr val="tx1"/>
                </a:solidFill>
              </a:endParaRPr>
            </a:p>
          </p:txBody>
        </p:sp>
        <p:sp>
          <p:nvSpPr>
            <p:cNvPr id="20497" name="Ellipse 15"/>
            <p:cNvSpPr>
              <a:spLocks noChangeArrowheads="1"/>
            </p:cNvSpPr>
            <p:nvPr/>
          </p:nvSpPr>
          <p:spPr bwMode="auto">
            <a:xfrm>
              <a:off x="2332328" y="764704"/>
              <a:ext cx="216000" cy="216000"/>
            </a:xfrm>
            <a:prstGeom prst="ellipse">
              <a:avLst/>
            </a:prstGeom>
            <a:solidFill>
              <a:schemeClr val="tx1"/>
            </a:solidFill>
            <a:ln w="19050" algn="ctr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800">
                <a:solidFill>
                  <a:schemeClr val="tx1"/>
                </a:solidFill>
              </a:endParaRPr>
            </a:p>
          </p:txBody>
        </p:sp>
        <p:sp>
          <p:nvSpPr>
            <p:cNvPr id="20498" name="Textfeld 3"/>
            <p:cNvSpPr txBox="1">
              <a:spLocks noChangeArrowheads="1"/>
            </p:cNvSpPr>
            <p:nvPr/>
          </p:nvSpPr>
          <p:spPr bwMode="auto">
            <a:xfrm>
              <a:off x="1368000" y="1260000"/>
              <a:ext cx="8015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20499" name="Textfeld 17"/>
            <p:cNvSpPr txBox="1">
              <a:spLocks noChangeArrowheads="1"/>
            </p:cNvSpPr>
            <p:nvPr/>
          </p:nvSpPr>
          <p:spPr bwMode="auto">
            <a:xfrm>
              <a:off x="2394000" y="756000"/>
              <a:ext cx="8976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651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2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>
                <a:latin typeface="Times New Roman" pitchFamily="18" charset="0"/>
                <a:cs typeface="Times New Roman" pitchFamily="18" charset="0"/>
              </a:rPr>
              <a:t>The coincidence unit</a:t>
            </a:r>
          </a:p>
        </p:txBody>
      </p:sp>
      <p:grpSp>
        <p:nvGrpSpPr>
          <p:cNvPr id="21507" name="Gruppieren 5"/>
          <p:cNvGrpSpPr>
            <a:grpSpLocks/>
          </p:cNvGrpSpPr>
          <p:nvPr/>
        </p:nvGrpSpPr>
        <p:grpSpPr bwMode="auto">
          <a:xfrm>
            <a:off x="482600" y="692150"/>
            <a:ext cx="5313363" cy="1308100"/>
            <a:chOff x="481844" y="692696"/>
            <a:chExt cx="5314292" cy="1307369"/>
          </a:xfrm>
        </p:grpSpPr>
        <p:sp>
          <p:nvSpPr>
            <p:cNvPr id="21514" name="Textfeld 3"/>
            <p:cNvSpPr txBox="1">
              <a:spLocks noChangeArrowheads="1"/>
            </p:cNvSpPr>
            <p:nvPr/>
          </p:nvSpPr>
          <p:spPr bwMode="auto">
            <a:xfrm>
              <a:off x="481844" y="692696"/>
              <a:ext cx="2686826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detector 1: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detector 2: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(detector 1) AND (detector 2):</a:t>
              </a:r>
            </a:p>
          </p:txBody>
        </p:sp>
        <p:pic>
          <p:nvPicPr>
            <p:cNvPr id="2151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7236" y="809440"/>
              <a:ext cx="2628900" cy="1190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Gruppieren 6"/>
          <p:cNvGrpSpPr>
            <a:grpSpLocks/>
          </p:cNvGrpSpPr>
          <p:nvPr/>
        </p:nvGrpSpPr>
        <p:grpSpPr bwMode="auto">
          <a:xfrm>
            <a:off x="539750" y="2203450"/>
            <a:ext cx="5846763" cy="1238250"/>
            <a:chOff x="540000" y="2202763"/>
            <a:chExt cx="5846686" cy="1238250"/>
          </a:xfrm>
        </p:grpSpPr>
        <p:pic>
          <p:nvPicPr>
            <p:cNvPr id="2151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7236" y="2202763"/>
              <a:ext cx="3219450" cy="1238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513" name="Textfeld 7"/>
            <p:cNvSpPr txBox="1">
              <a:spLocks noChangeArrowheads="1"/>
            </p:cNvSpPr>
            <p:nvPr/>
          </p:nvSpPr>
          <p:spPr bwMode="auto">
            <a:xfrm>
              <a:off x="540000" y="2314057"/>
              <a:ext cx="2686826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detector 1: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detector 2: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(detector 1) AND (detector 2):</a:t>
              </a:r>
            </a:p>
          </p:txBody>
        </p:sp>
      </p:grpSp>
      <p:pic>
        <p:nvPicPr>
          <p:cNvPr id="21509" name="Picture 5" descr="CIMG7008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0" t="5138" r="71964" b="53142"/>
          <a:stretch>
            <a:fillRect/>
          </a:stretch>
        </p:blipFill>
        <p:spPr bwMode="auto">
          <a:xfrm>
            <a:off x="7974013" y="655638"/>
            <a:ext cx="1062037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3203575" y="3519488"/>
          <a:ext cx="3152775" cy="235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r:id="rId6" imgW="9752381" imgH="7314286" progId="">
                  <p:embed/>
                </p:oleObj>
              </mc:Choice>
              <mc:Fallback>
                <p:oleObj r:id="rId6" imgW="9752381" imgH="731428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1037" t="5907" r="11037" b="16241"/>
                      <a:stretch>
                        <a:fillRect/>
                      </a:stretch>
                    </p:blipFill>
                    <p:spPr bwMode="auto">
                      <a:xfrm>
                        <a:off x="3203575" y="3519488"/>
                        <a:ext cx="3152775" cy="235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/>
          <p:cNvSpPr>
            <a:spLocks noChangeArrowheads="1"/>
          </p:cNvSpPr>
          <p:nvPr/>
        </p:nvSpPr>
        <p:spPr bwMode="auto">
          <a:xfrm>
            <a:off x="482600" y="1457325"/>
            <a:ext cx="5903913" cy="97472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63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>
                <a:latin typeface="Times New Roman" pitchFamily="18" charset="0"/>
                <a:cs typeface="Times New Roman" pitchFamily="18" charset="0"/>
              </a:rPr>
              <a:t>Coincidence electronic</a:t>
            </a:r>
          </a:p>
        </p:txBody>
      </p:sp>
      <p:graphicFrame>
        <p:nvGraphicFramePr>
          <p:cNvPr id="22531" name="Objekt 3"/>
          <p:cNvGraphicFramePr>
            <a:graphicFrameLocks noChangeAspect="1"/>
          </p:cNvGraphicFramePr>
          <p:nvPr/>
        </p:nvGraphicFramePr>
        <p:xfrm>
          <a:off x="5003800" y="1141413"/>
          <a:ext cx="3513138" cy="468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r:id="rId3" imgW="8783276" imgH="11704762" progId="">
                  <p:embed/>
                </p:oleObj>
              </mc:Choice>
              <mc:Fallback>
                <p:oleObj r:id="rId3" imgW="8783276" imgH="1170476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1141413"/>
                        <a:ext cx="3513138" cy="468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125538"/>
            <a:ext cx="4551363" cy="466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775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Oscilloscope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6858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495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the Scope’s Display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764704"/>
            <a:ext cx="5419725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205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Measurements – by visual estimation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8047037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030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Oscilloscope Setup Controls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8104187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5491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Properly Scaling the Waveform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7866062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3407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Oscilloscope Triggering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7923212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3333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 Examples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980728"/>
            <a:ext cx="93345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54160"/>
            <a:ext cx="7789862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955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upload.wikimedia.org/wikipedia/commons/9/96/CROyoffse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82002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24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utzerdefiniert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</Words>
  <Application>Microsoft Office PowerPoint</Application>
  <PresentationFormat>Bildschirmpräsentation (4:3)</PresentationFormat>
  <Paragraphs>45</Paragraphs>
  <Slides>17</Slides>
  <Notes>0</Notes>
  <HiddenSlides>3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0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Larissa</vt:lpstr>
      <vt:lpstr>Signal processing</vt:lpstr>
      <vt:lpstr>Digital Oscilloscope</vt:lpstr>
      <vt:lpstr>Understanding the Scope’s Display</vt:lpstr>
      <vt:lpstr>Making Measurements – by visual estimation</vt:lpstr>
      <vt:lpstr>Primary Oscilloscope Setup Controls</vt:lpstr>
      <vt:lpstr>Properly Scaling the Waveform</vt:lpstr>
      <vt:lpstr>Understanding Oscilloscope Triggering</vt:lpstr>
      <vt:lpstr>Trigger Examples</vt:lpstr>
      <vt:lpstr>PowerPoint-Präsentation</vt:lpstr>
      <vt:lpstr>PowerPoint-Präsentation</vt:lpstr>
      <vt:lpstr>Signal processing</vt:lpstr>
      <vt:lpstr>Shaping amplifier</vt:lpstr>
      <vt:lpstr>Shaping amplifier</vt:lpstr>
      <vt:lpstr>Signal processing</vt:lpstr>
      <vt:lpstr>Constant Fraction Discriminator</vt:lpstr>
      <vt:lpstr>The coincidence unit</vt:lpstr>
      <vt:lpstr>Coincidence electronic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</dc:creator>
  <cp:lastModifiedBy>Wollersheim, Hans-Juergen Dr.</cp:lastModifiedBy>
  <cp:revision>182</cp:revision>
  <dcterms:created xsi:type="dcterms:W3CDTF">2016-04-06T12:04:03Z</dcterms:created>
  <dcterms:modified xsi:type="dcterms:W3CDTF">2018-12-10T08:52:52Z</dcterms:modified>
</cp:coreProperties>
</file>