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7" r:id="rId2"/>
    <p:sldId id="297" r:id="rId3"/>
    <p:sldId id="264" r:id="rId4"/>
    <p:sldId id="262" r:id="rId5"/>
    <p:sldId id="260" r:id="rId6"/>
    <p:sldId id="263" r:id="rId7"/>
    <p:sldId id="265" r:id="rId8"/>
    <p:sldId id="299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91" r:id="rId27"/>
    <p:sldId id="301" r:id="rId28"/>
    <p:sldId id="303" r:id="rId29"/>
    <p:sldId id="304" r:id="rId30"/>
    <p:sldId id="306" r:id="rId31"/>
    <p:sldId id="30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16" r:id="rId40"/>
    <p:sldId id="317" r:id="rId41"/>
    <p:sldId id="292" r:id="rId42"/>
    <p:sldId id="293" r:id="rId43"/>
    <p:sldId id="294" r:id="rId44"/>
    <p:sldId id="295" r:id="rId45"/>
    <p:sldId id="296" r:id="rId4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  <a:srgbClr val="C4C4C4"/>
    <a:srgbClr val="DDDDDD"/>
    <a:srgbClr val="C0C0C0"/>
    <a:srgbClr val="009900"/>
    <a:srgbClr val="B2B2B2"/>
    <a:srgbClr val="CCCCFF"/>
    <a:srgbClr val="0099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72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Relationship Id="rId4" Type="http://schemas.openxmlformats.org/officeDocument/2006/relationships/image" Target="../media/image8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5A71C-3DBC-4F59-884F-AEEDC74888B3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0D4B7-0143-42CE-ACBB-5FD4AF8FBE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5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86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86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864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15.11.2018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748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15.11.2018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42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15.11.2018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88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677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15.11.2018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25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15.11.2018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03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15.11.2018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67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15.11.2018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97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15.11.2018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1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15.11.2018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16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15.11.2018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40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gian.iitkgp.ac.in/cgenmenu/index.html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2381" y="65520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2381" y="6570000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err="1" smtClean="0">
                <a:solidFill>
                  <a:srgbClr val="0000CC"/>
                </a:solidFill>
                <a:cs typeface="Arial" charset="0"/>
              </a:rPr>
              <a:t>Pushpendra</a:t>
            </a:r>
            <a:r>
              <a:rPr lang="de-DE" altLang="de-DE" sz="1000" baseline="0" dirty="0" smtClean="0">
                <a:solidFill>
                  <a:srgbClr val="0000CC"/>
                </a:solidFill>
                <a:cs typeface="Arial" charset="0"/>
              </a:rPr>
              <a:t> P. Singh &amp; Hans Jürgen </a:t>
            </a:r>
            <a:r>
              <a:rPr lang="de-DE" altLang="de-DE" sz="1000" baseline="0" dirty="0" err="1" smtClean="0">
                <a:solidFill>
                  <a:srgbClr val="0000CC"/>
                </a:solidFill>
                <a:cs typeface="Arial" charset="0"/>
              </a:rPr>
              <a:t>Wollersheim</a:t>
            </a:r>
            <a:r>
              <a:rPr lang="de-DE" altLang="de-DE" sz="1000" baseline="0" dirty="0" smtClean="0">
                <a:solidFill>
                  <a:srgbClr val="0000CC"/>
                </a:solidFill>
                <a:cs typeface="Arial" charset="0"/>
              </a:rPr>
              <a:t> (2018)</a:t>
            </a:r>
            <a:endParaRPr lang="en-US" altLang="de-DE" sz="1000" dirty="0" smtClean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6" name="Picture 2" descr="Global Initiative of Academic Networks(GIAN)">
            <a:hlinkClick r:id="rId13" tooltip="Global Initiative of Academic Networks (GIAN)"/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" y="6570000"/>
            <a:ext cx="2146364" cy="28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07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5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61.png"/><Relationship Id="rId4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72.png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5.png"/><Relationship Id="rId11" Type="http://schemas.openxmlformats.org/officeDocument/2006/relationships/image" Target="../media/image70.wmf"/><Relationship Id="rId5" Type="http://schemas.openxmlformats.org/officeDocument/2006/relationships/image" Target="../media/image67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71.png"/><Relationship Id="rId9" Type="http://schemas.openxmlformats.org/officeDocument/2006/relationships/image" Target="../media/image69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8.png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84.png"/><Relationship Id="rId10" Type="http://schemas.openxmlformats.org/officeDocument/2006/relationships/image" Target="../media/image86.png"/><Relationship Id="rId4" Type="http://schemas.openxmlformats.org/officeDocument/2006/relationships/oleObject" Target="../embeddings/oleObject8.bin"/><Relationship Id="rId9" Type="http://schemas.openxmlformats.org/officeDocument/2006/relationships/oleObject" Target="../embeddings/oleObject10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/ Future in Scintillation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2915816" y="900000"/>
            <a:ext cx="34921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Hans-Jürgen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Wollersheim</a:t>
            </a:r>
            <a:endParaRPr lang="en-US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e-mail: h.j.wollersheim@gsi.de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pet-camer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0" y="3960000"/>
            <a:ext cx="2833722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3960000"/>
            <a:ext cx="3836064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30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Computed Tomography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2880000"/>
            <a:ext cx="38100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2880000"/>
            <a:ext cx="3229211" cy="28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20000" y="720000"/>
            <a:ext cx="4769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</a:rPr>
              <a:t> </a:t>
            </a:r>
            <a:r>
              <a:rPr lang="en-US" sz="1600" dirty="0" smtClean="0"/>
              <a:t>CT scanning (originally known as CAT)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dirty="0" smtClean="0"/>
              <a:t>X-rays taken at a range of angles around the patient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dirty="0" smtClean="0"/>
              <a:t>Generation of 3D images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900000" y="2160000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Radiation detector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240000" y="2160000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X-ray source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Gerade Verbindung mit Pfeil 8"/>
          <p:cNvCxnSpPr>
            <a:stCxn id="6" idx="2"/>
          </p:cNvCxnSpPr>
          <p:nvPr/>
        </p:nvCxnSpPr>
        <p:spPr>
          <a:xfrm>
            <a:off x="1841925" y="2529332"/>
            <a:ext cx="281803" cy="2411836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>
            <a:stCxn id="7" idx="2"/>
          </p:cNvCxnSpPr>
          <p:nvPr/>
        </p:nvCxnSpPr>
        <p:spPr>
          <a:xfrm flipH="1">
            <a:off x="3240000" y="2529332"/>
            <a:ext cx="691856" cy="1205918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5472000" y="2160000"/>
            <a:ext cx="205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Standard CT-system</a:t>
            </a:r>
            <a:endParaRPr 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200" y="2880015"/>
            <a:ext cx="1326833" cy="136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92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Positron Emission </a:t>
            </a:r>
            <a:r>
              <a:rPr lang="en-US" dirty="0"/>
              <a:t>T</a:t>
            </a:r>
            <a:r>
              <a:rPr lang="en-US" dirty="0" smtClean="0"/>
              <a:t>omography</a:t>
            </a:r>
            <a:endParaRPr lang="en-US" dirty="0"/>
          </a:p>
        </p:txBody>
      </p:sp>
      <p:pic>
        <p:nvPicPr>
          <p:cNvPr id="7" name="Picture 6" descr="pet-camer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1341438"/>
            <a:ext cx="5203825" cy="429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+e-dec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032000"/>
            <a:ext cx="352425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pet-came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39370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44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Positron emission tomography</a:t>
            </a:r>
            <a:endParaRPr lang="en-US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1080000"/>
            <a:ext cx="7021512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60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PET Isotopes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720000"/>
            <a:ext cx="779526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93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 Isotopes: Positron Range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720000"/>
            <a:ext cx="7787640" cy="25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7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ingle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hoton </a:t>
            </a:r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dirty="0" smtClean="0"/>
              <a:t>mission 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omputed </a:t>
            </a:r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omography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720000"/>
            <a:ext cx="7627620" cy="380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40000" y="4860000"/>
            <a:ext cx="8208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Most commonly used tracer in SPECT is </a:t>
            </a:r>
            <a:r>
              <a:rPr lang="en-US" baseline="30000" dirty="0" smtClean="0"/>
              <a:t>99</a:t>
            </a:r>
            <a:r>
              <a:rPr lang="en-US" dirty="0" smtClean="0"/>
              <a:t>Tc</a:t>
            </a:r>
            <a:r>
              <a:rPr lang="en-US" baseline="30000" dirty="0" smtClean="0"/>
              <a:t>m</a:t>
            </a:r>
            <a:r>
              <a:rPr lang="en-US" dirty="0" smtClean="0"/>
              <a:t>,  140 </a:t>
            </a:r>
            <a:r>
              <a:rPr lang="en-US" dirty="0" err="1" smtClean="0"/>
              <a:t>keV</a:t>
            </a:r>
            <a:r>
              <a:rPr lang="en-US" dirty="0" smtClean="0"/>
              <a:t> a pure single photon emitter T</a:t>
            </a:r>
            <a:r>
              <a:rPr lang="en-US" baseline="-25000" dirty="0" smtClean="0"/>
              <a:t>1/2</a:t>
            </a:r>
            <a:r>
              <a:rPr lang="en-US" dirty="0" smtClean="0"/>
              <a:t> = 6.02 h.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smtClean="0"/>
              <a:t>Utilizes a gamma-ray camera rotated in small ~3</a:t>
            </a:r>
            <a:r>
              <a:rPr lang="en-US" baseline="30000" dirty="0" smtClean="0"/>
              <a:t>0</a:t>
            </a:r>
            <a:r>
              <a:rPr lang="en-US" dirty="0" smtClean="0"/>
              <a:t> steps around the patient.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Technetium- 99m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720000"/>
            <a:ext cx="7472839" cy="365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20000" y="4680000"/>
            <a:ext cx="66928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Supplied in a generator consisting of 99Mo absorbed onto alumina.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Container allows liquid introduced at top to be collected at bottom.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Needs replacing weekly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6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motivation behind the project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720000"/>
            <a:ext cx="66484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620000" y="3960000"/>
            <a:ext cx="540994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</a:rPr>
              <a:t> </a:t>
            </a:r>
            <a:r>
              <a:rPr lang="en-US" sz="1600" dirty="0" smtClean="0"/>
              <a:t>Existing technology relies on BGO scintillator technology</a:t>
            </a:r>
          </a:p>
          <a:p>
            <a:endParaRPr lang="en-US" sz="800" dirty="0">
              <a:solidFill>
                <a:srgbClr val="0000CC"/>
              </a:solidFill>
            </a:endParaRPr>
          </a:p>
          <a:p>
            <a:r>
              <a:rPr lang="en-US" sz="1600" dirty="0" smtClean="0">
                <a:solidFill>
                  <a:srgbClr val="0000CC"/>
                </a:solidFill>
              </a:rPr>
              <a:t>       </a:t>
            </a:r>
            <a:r>
              <a:rPr lang="en-US" sz="1600" dirty="0" smtClean="0"/>
              <a:t>- Limited position resolution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- High patient dose requirement.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- Poor energy resolution only accept </a:t>
            </a:r>
            <a:r>
              <a:rPr lang="en-US" sz="1600" dirty="0" err="1" smtClean="0"/>
              <a:t>photopeak</a:t>
            </a:r>
            <a:r>
              <a:rPr lang="en-US" sz="1600" dirty="0" smtClean="0"/>
              <a:t> events.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- Will not function in large magnetic field</a:t>
            </a:r>
          </a:p>
          <a:p>
            <a:endParaRPr lang="en-US" sz="8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</a:rPr>
              <a:t> </a:t>
            </a:r>
            <a:r>
              <a:rPr lang="en-US" sz="1600" dirty="0" smtClean="0"/>
              <a:t>SPECT applications utilizing Compton Camera techniques.</a:t>
            </a:r>
            <a:endParaRPr lang="en-US" sz="1600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2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</a:t>
            </a:r>
            <a:r>
              <a:rPr lang="el-GR" dirty="0" smtClean="0"/>
              <a:t>γ</a:t>
            </a:r>
            <a:r>
              <a:rPr lang="en-US" dirty="0" smtClean="0"/>
              <a:t>-ray camera to be used?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720000" y="720000"/>
            <a:ext cx="4022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</a:rPr>
              <a:t>Requirements: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smtClean="0"/>
              <a:t>Excellent resolution </a:t>
            </a:r>
            <a:r>
              <a:rPr lang="el-GR" dirty="0" smtClean="0"/>
              <a:t>Δ</a:t>
            </a:r>
            <a:r>
              <a:rPr lang="de-DE" dirty="0" smtClean="0"/>
              <a:t>x = 2 mm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en-US" dirty="0" smtClean="0"/>
              <a:t>Large field of view (</a:t>
            </a:r>
            <a:r>
              <a:rPr lang="en-US" b="1" dirty="0" smtClean="0"/>
              <a:t>FOV</a:t>
            </a:r>
            <a:r>
              <a:rPr lang="en-US" dirty="0" smtClean="0"/>
              <a:t>) = 8x9 cm</a:t>
            </a:r>
            <a:r>
              <a:rPr lang="en-US" baseline="30000" dirty="0" smtClean="0"/>
              <a:t>2</a:t>
            </a:r>
            <a:endParaRPr lang="en-US" baseline="30000" dirty="0">
              <a:solidFill>
                <a:srgbClr val="0000CC"/>
              </a:solidFill>
            </a:endParaRPr>
          </a:p>
        </p:txBody>
      </p:sp>
      <p:pic>
        <p:nvPicPr>
          <p:cNvPr id="21" name="Picture 63" descr="Gamma-Camera-at-Nuclear-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2592000"/>
            <a:ext cx="2502000" cy="156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5" descr="Schematic diagram through a Gamma Camera showing its functional component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4320000"/>
            <a:ext cx="2500313" cy="21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81"/>
          <p:cNvSpPr txBox="1">
            <a:spLocks noChangeArrowheads="1"/>
          </p:cNvSpPr>
          <p:nvPr/>
        </p:nvSpPr>
        <p:spPr bwMode="auto">
          <a:xfrm rot="16200000">
            <a:off x="3255057" y="3312000"/>
            <a:ext cx="176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</a:rPr>
              <a:t>www.siemens.de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080000" y="1980000"/>
            <a:ext cx="3129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dirty="0" smtClean="0"/>
              <a:t>Large FOV of ~20 cm diam.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dirty="0" smtClean="0"/>
              <a:t>Low spatial resolution 0.5-1 cm</a:t>
            </a:r>
            <a:endParaRPr lang="en-US" sz="1600" dirty="0">
              <a:solidFill>
                <a:srgbClr val="0000CC"/>
              </a:solidFill>
            </a:endParaRPr>
          </a:p>
        </p:txBody>
      </p:sp>
      <p:pic>
        <p:nvPicPr>
          <p:cNvPr id="24" name="Picture 67" descr="2004-11_0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7"/>
          <a:stretch>
            <a:fillRect/>
          </a:stretch>
        </p:blipFill>
        <p:spPr bwMode="auto">
          <a:xfrm>
            <a:off x="5097463" y="2880000"/>
            <a:ext cx="1663700" cy="32527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69"/>
          <p:cNvGrpSpPr>
            <a:grpSpLocks/>
          </p:cNvGrpSpPr>
          <p:nvPr/>
        </p:nvGrpSpPr>
        <p:grpSpPr bwMode="auto">
          <a:xfrm>
            <a:off x="6768000" y="3040063"/>
            <a:ext cx="2035175" cy="2168525"/>
            <a:chOff x="960" y="1200"/>
            <a:chExt cx="1491" cy="1642"/>
          </a:xfrm>
        </p:grpSpPr>
        <p:pic>
          <p:nvPicPr>
            <p:cNvPr id="26" name="Picture 7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69"/>
            <a:stretch>
              <a:fillRect/>
            </a:stretch>
          </p:blipFill>
          <p:spPr bwMode="auto">
            <a:xfrm>
              <a:off x="960" y="1200"/>
              <a:ext cx="1491" cy="1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Oval 71"/>
            <p:cNvSpPr>
              <a:spLocks noChangeArrowheads="1"/>
            </p:cNvSpPr>
            <p:nvPr/>
          </p:nvSpPr>
          <p:spPr bwMode="auto">
            <a:xfrm>
              <a:off x="1360" y="1298"/>
              <a:ext cx="863" cy="817"/>
            </a:xfrm>
            <a:prstGeom prst="ellipse">
              <a:avLst/>
            </a:prstGeom>
            <a:solidFill>
              <a:srgbClr val="66FF33">
                <a:alpha val="27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8" name="Picture 7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3" r="9322" b="15805"/>
          <a:stretch>
            <a:fillRect/>
          </a:stretch>
        </p:blipFill>
        <p:spPr bwMode="auto">
          <a:xfrm>
            <a:off x="7308000" y="5220000"/>
            <a:ext cx="1236662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feld 28"/>
          <p:cNvSpPr txBox="1"/>
          <p:nvPr/>
        </p:nvSpPr>
        <p:spPr>
          <a:xfrm>
            <a:off x="5040000" y="1980000"/>
            <a:ext cx="3097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dirty="0" smtClean="0"/>
              <a:t>Small FOV of 3-4 cm diam.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dirty="0" smtClean="0"/>
              <a:t>High spatial resolution 2-3 mm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080000" y="1836000"/>
            <a:ext cx="3240000" cy="46800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/>
          <p:cNvSpPr/>
          <p:nvPr/>
        </p:nvSpPr>
        <p:spPr>
          <a:xfrm>
            <a:off x="5004408" y="1836000"/>
            <a:ext cx="3708000" cy="46800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82"/>
          <p:cNvSpPr txBox="1">
            <a:spLocks noChangeArrowheads="1"/>
          </p:cNvSpPr>
          <p:nvPr/>
        </p:nvSpPr>
        <p:spPr bwMode="auto">
          <a:xfrm>
            <a:off x="5040000" y="6120000"/>
            <a:ext cx="19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Gem-imaging.com</a:t>
            </a:r>
          </a:p>
        </p:txBody>
      </p:sp>
    </p:spTree>
    <p:extLst>
      <p:ext uri="{BB962C8B-B14F-4D97-AF65-F5344CB8AC3E}">
        <p14:creationId xmlns:p14="http://schemas.microsoft.com/office/powerpoint/2010/main" val="139173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 Camera: Individual multi-anode readout</a:t>
            </a:r>
            <a:endParaRPr lang="en-US" dirty="0"/>
          </a:p>
        </p:txBody>
      </p:sp>
      <p:graphicFrame>
        <p:nvGraphicFramePr>
          <p:cNvPr id="1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65625"/>
              </p:ext>
            </p:extLst>
          </p:nvPr>
        </p:nvGraphicFramePr>
        <p:xfrm>
          <a:off x="4953000" y="908720"/>
          <a:ext cx="2881313" cy="2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Photo Editor Photo" r:id="rId4" imgW="10000000" imgH="6668431" progId="MSPhotoEd.3">
                  <p:embed/>
                </p:oleObj>
              </mc:Choice>
              <mc:Fallback>
                <p:oleObj name="Photo Editor Photo" r:id="rId4" imgW="10000000" imgH="666843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908720"/>
                        <a:ext cx="2881313" cy="25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02076906"/>
              </p:ext>
            </p:extLst>
          </p:nvPr>
        </p:nvGraphicFramePr>
        <p:xfrm>
          <a:off x="330200" y="1304008"/>
          <a:ext cx="3302000" cy="449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Bitmap Image" r:id="rId6" imgW="4086795" imgH="5047619" progId="Paint.Picture">
                  <p:embed/>
                </p:oleObj>
              </mc:Choice>
              <mc:Fallback>
                <p:oleObj name="Bitmap Image" r:id="rId6" imgW="4086795" imgH="5047619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200" y="1304008"/>
                        <a:ext cx="3302000" cy="449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40000" y="900000"/>
            <a:ext cx="37013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wires in X axis and 16 wires in Y axis </a:t>
            </a:r>
            <a:endParaRPr lang="de-DE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45570"/>
            <a:ext cx="2881313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Line 8"/>
          <p:cNvSpPr>
            <a:spLocks noChangeShapeType="1"/>
          </p:cNvSpPr>
          <p:nvPr/>
        </p:nvSpPr>
        <p:spPr bwMode="auto">
          <a:xfrm>
            <a:off x="5362575" y="4934620"/>
            <a:ext cx="1223963" cy="7207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5518150" y="3369345"/>
            <a:ext cx="18732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en-GB" altLang="en-US" sz="1400">
                <a:solidFill>
                  <a:schemeClr val="tx1"/>
                </a:solidFill>
                <a:latin typeface="Verdana" pitchFamily="34" charset="0"/>
              </a:rPr>
              <a:t>Hamamatsu R2486 PSPMT</a:t>
            </a:r>
            <a:endParaRPr lang="de-DE" altLang="en-US" sz="140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5854700" y="6123658"/>
            <a:ext cx="1079500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en-GB" altLang="en-US" sz="1400">
                <a:solidFill>
                  <a:schemeClr val="tx1"/>
                </a:solidFill>
                <a:latin typeface="Verdana" pitchFamily="34" charset="0"/>
              </a:rPr>
              <a:t>Photocathode = 56.25 mm</a:t>
            </a:r>
            <a:endParaRPr lang="de-DE" altLang="en-US" sz="140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7956000" y="2132683"/>
            <a:ext cx="1368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en-GB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76 mm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= 3 mm  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de-DE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7.4 g/cm</a:t>
            </a:r>
            <a:r>
              <a:rPr lang="en-GB" altLang="en-US" sz="14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7848600" y="930945"/>
            <a:ext cx="10080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LYSO </a:t>
            </a:r>
          </a:p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scintillator</a:t>
            </a:r>
            <a:endParaRPr lang="de-DE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540000" y="6300000"/>
            <a:ext cx="3996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en-US" sz="1000" dirty="0" err="1">
                <a:solidFill>
                  <a:schemeClr val="tx1"/>
                </a:solidFill>
                <a:latin typeface="Verdana" pitchFamily="34" charset="0"/>
              </a:rPr>
              <a:t>C.Domingo</a:t>
            </a:r>
            <a:r>
              <a:rPr lang="de-DE" altLang="en-US" sz="1000" dirty="0">
                <a:solidFill>
                  <a:schemeClr val="tx1"/>
                </a:solidFill>
                <a:latin typeface="Verdana" pitchFamily="34" charset="0"/>
              </a:rPr>
              <a:t> Pardo, N. </a:t>
            </a:r>
            <a:r>
              <a:rPr lang="de-DE" altLang="en-US" sz="1000" dirty="0" err="1">
                <a:solidFill>
                  <a:schemeClr val="tx1"/>
                </a:solidFill>
                <a:latin typeface="Verdana" pitchFamily="34" charset="0"/>
              </a:rPr>
              <a:t>Goel</a:t>
            </a:r>
            <a:r>
              <a:rPr lang="de-DE" altLang="en-US" sz="1000" dirty="0">
                <a:solidFill>
                  <a:schemeClr val="tx1"/>
                </a:solidFill>
                <a:latin typeface="Verdana" pitchFamily="34" charset="0"/>
              </a:rPr>
              <a:t>, et.al., IEEE, Vol.28, </a:t>
            </a:r>
            <a:r>
              <a:rPr lang="de-DE" altLang="en-US" sz="1000" dirty="0" err="1">
                <a:solidFill>
                  <a:schemeClr val="tx1"/>
                </a:solidFill>
                <a:latin typeface="Verdana" pitchFamily="34" charset="0"/>
              </a:rPr>
              <a:t>Dec</a:t>
            </a:r>
            <a:r>
              <a:rPr lang="de-DE" altLang="en-US" sz="1000" dirty="0">
                <a:solidFill>
                  <a:schemeClr val="tx1"/>
                </a:solidFill>
                <a:latin typeface="Verdana" pitchFamily="34" charset="0"/>
              </a:rPr>
              <a:t>. 2009</a:t>
            </a:r>
          </a:p>
        </p:txBody>
      </p:sp>
    </p:spTree>
    <p:extLst>
      <p:ext uri="{BB962C8B-B14F-4D97-AF65-F5344CB8AC3E}">
        <p14:creationId xmlns:p14="http://schemas.microsoft.com/office/powerpoint/2010/main" val="116911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4" grpId="0"/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/ Future in Scintillation</a:t>
            </a:r>
            <a:endParaRPr lang="en-US" dirty="0"/>
          </a:p>
        </p:txBody>
      </p:sp>
      <p:pic>
        <p:nvPicPr>
          <p:cNvPr id="8" name="Picture 61" descr="pet-came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000" y="2520001"/>
            <a:ext cx="2138400" cy="120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3" descr="satel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000" y="900000"/>
            <a:ext cx="2138362" cy="129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0" descr="x-ray-scatter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000" y="4680000"/>
            <a:ext cx="2138400" cy="86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540000" y="900000"/>
            <a:ext cx="5250155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smtClean="0"/>
              <a:t>High </a:t>
            </a:r>
            <a:r>
              <a:rPr lang="en-US" b="1" dirty="0" smtClean="0"/>
              <a:t>energy astrophysics</a:t>
            </a:r>
          </a:p>
          <a:p>
            <a:pPr fontAlgn="base"/>
            <a:endParaRPr lang="en-US" sz="800" dirty="0" smtClean="0"/>
          </a:p>
          <a:p>
            <a:pPr fontAlgn="base"/>
            <a:r>
              <a:rPr lang="en-US" sz="1600" dirty="0" smtClean="0"/>
              <a:t>Correlate the detected photon to source object</a:t>
            </a:r>
            <a:r>
              <a:rPr lang="de-DE" sz="1600" dirty="0" smtClean="0"/>
              <a:t> </a:t>
            </a:r>
            <a:r>
              <a:rPr lang="en-US" sz="1600" dirty="0" smtClean="0"/>
              <a:t>as known </a:t>
            </a:r>
          </a:p>
          <a:p>
            <a:pPr fontAlgn="base"/>
            <a:r>
              <a:rPr lang="en-US" sz="1600" dirty="0" smtClean="0"/>
              <a:t>from more precise observations in other wavelength</a:t>
            </a:r>
          </a:p>
          <a:p>
            <a:pPr fontAlgn="base"/>
            <a:endParaRPr lang="en-US" sz="800" dirty="0" smtClean="0"/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smtClean="0"/>
              <a:t>Biomedical </a:t>
            </a:r>
            <a:r>
              <a:rPr lang="en-US" b="1" dirty="0" smtClean="0"/>
              <a:t>research</a:t>
            </a:r>
          </a:p>
          <a:p>
            <a:pPr fontAlgn="base"/>
            <a:r>
              <a:rPr lang="en-US" sz="800" b="1" dirty="0" smtClean="0"/>
              <a:t> </a:t>
            </a:r>
          </a:p>
          <a:p>
            <a:pPr fontAlgn="base"/>
            <a:r>
              <a:rPr lang="en-US" sz="1600" dirty="0" smtClean="0"/>
              <a:t>Precise</a:t>
            </a:r>
            <a:r>
              <a:rPr lang="de-DE" sz="1600" dirty="0" smtClean="0"/>
              <a:t> </a:t>
            </a:r>
            <a:r>
              <a:rPr lang="en-US" sz="1600" dirty="0" smtClean="0"/>
              <a:t>localization of radioactive tracers in the body</a:t>
            </a:r>
            <a:endParaRPr lang="en-US" sz="1600" dirty="0"/>
          </a:p>
          <a:p>
            <a:pPr fontAlgn="base"/>
            <a:r>
              <a:rPr lang="en-US" sz="1600" dirty="0" smtClean="0"/>
              <a:t>Cancer diagnosis</a:t>
            </a:r>
            <a:endParaRPr lang="en-US" sz="1600" dirty="0"/>
          </a:p>
          <a:p>
            <a:pPr fontAlgn="base"/>
            <a:r>
              <a:rPr lang="en-US" sz="1600" dirty="0" smtClean="0"/>
              <a:t>Molecular targeted radiation therapy</a:t>
            </a:r>
            <a:endParaRPr lang="en-US" sz="1600" dirty="0"/>
          </a:p>
          <a:p>
            <a:pPr fontAlgn="base"/>
            <a:r>
              <a:rPr lang="en-US" sz="1600" dirty="0" smtClean="0"/>
              <a:t>Monitor changes in the tracer distribution </a:t>
            </a:r>
            <a:r>
              <a:rPr lang="de-DE" sz="1600" dirty="0" smtClean="0"/>
              <a:t>→ </a:t>
            </a:r>
            <a:r>
              <a:rPr lang="en-US" sz="1600" dirty="0" smtClean="0"/>
              <a:t>dynamic studies</a:t>
            </a:r>
          </a:p>
          <a:p>
            <a:pPr fontAlgn="base"/>
            <a:endParaRPr lang="en-US" sz="800" dirty="0" smtClean="0"/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National security </a:t>
            </a:r>
          </a:p>
          <a:p>
            <a:pPr fontAlgn="base"/>
            <a:endParaRPr lang="en-US" sz="800" dirty="0"/>
          </a:p>
          <a:p>
            <a:pPr fontAlgn="base"/>
            <a:r>
              <a:rPr lang="en-US" sz="1600" dirty="0" smtClean="0"/>
              <a:t>Nuclear non-proliferation / nuclear counter terrorism</a:t>
            </a:r>
            <a:endParaRPr lang="en-US" sz="1600" dirty="0"/>
          </a:p>
          <a:p>
            <a:pPr fontAlgn="base"/>
            <a:r>
              <a:rPr lang="en-US" sz="1600" dirty="0" smtClean="0"/>
              <a:t>Contraband detection</a:t>
            </a:r>
            <a:endParaRPr lang="en-US" sz="1600" dirty="0"/>
          </a:p>
          <a:p>
            <a:pPr fontAlgn="base"/>
            <a:r>
              <a:rPr lang="en-US" sz="1600" dirty="0" smtClean="0"/>
              <a:t>Stockpile stewardship</a:t>
            </a:r>
            <a:endParaRPr lang="en-US" sz="1600" dirty="0"/>
          </a:p>
          <a:p>
            <a:pPr fontAlgn="base"/>
            <a:r>
              <a:rPr lang="en-US" sz="1600" dirty="0" smtClean="0"/>
              <a:t>Nuclear waste monitoring and management</a:t>
            </a:r>
            <a:endParaRPr lang="de-DE" sz="1600" dirty="0" smtClean="0"/>
          </a:p>
          <a:p>
            <a:pPr fontAlgn="base"/>
            <a:endParaRPr lang="en-US" sz="800" dirty="0"/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smtClean="0"/>
              <a:t>Industrial </a:t>
            </a:r>
            <a:r>
              <a:rPr lang="en-US" b="1" dirty="0" smtClean="0"/>
              <a:t>non-destructive assessments</a:t>
            </a:r>
            <a:endParaRPr lang="de-DE" b="1" dirty="0" smtClean="0"/>
          </a:p>
          <a:p>
            <a:pPr fontAlgn="base"/>
            <a:endParaRPr lang="en-US" sz="800" dirty="0"/>
          </a:p>
          <a:p>
            <a:pPr fontAlgn="base"/>
            <a:r>
              <a:rPr lang="en-US" sz="1600" dirty="0" smtClean="0"/>
              <a:t>Determination of the material density distribution</a:t>
            </a:r>
            <a:endParaRPr lang="en-US" sz="1600" dirty="0"/>
          </a:p>
          <a:p>
            <a:pPr fontAlgn="base"/>
            <a:r>
              <a:rPr lang="en-US" sz="1600" dirty="0" smtClean="0"/>
              <a:t>between the source and detector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12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</a:t>
            </a:r>
            <a:r>
              <a:rPr lang="el-GR" dirty="0" smtClean="0"/>
              <a:t>γ</a:t>
            </a:r>
            <a:r>
              <a:rPr lang="en-US" dirty="0" smtClean="0"/>
              <a:t>-ray camera to be used?</a:t>
            </a:r>
            <a:endParaRPr lang="en-US" dirty="0"/>
          </a:p>
        </p:txBody>
      </p:sp>
      <p:pic>
        <p:nvPicPr>
          <p:cNvPr id="24" name="Picture 67" descr="2004-11_01-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7"/>
          <a:stretch>
            <a:fillRect/>
          </a:stretch>
        </p:blipFill>
        <p:spPr bwMode="auto">
          <a:xfrm>
            <a:off x="5097463" y="2880000"/>
            <a:ext cx="1663700" cy="32527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69"/>
          <p:cNvGrpSpPr>
            <a:grpSpLocks/>
          </p:cNvGrpSpPr>
          <p:nvPr/>
        </p:nvGrpSpPr>
        <p:grpSpPr bwMode="auto">
          <a:xfrm>
            <a:off x="6768000" y="3040063"/>
            <a:ext cx="2035175" cy="2168525"/>
            <a:chOff x="960" y="1200"/>
            <a:chExt cx="1491" cy="1642"/>
          </a:xfrm>
        </p:grpSpPr>
        <p:pic>
          <p:nvPicPr>
            <p:cNvPr id="26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69"/>
            <a:stretch>
              <a:fillRect/>
            </a:stretch>
          </p:blipFill>
          <p:spPr bwMode="auto">
            <a:xfrm>
              <a:off x="960" y="1200"/>
              <a:ext cx="1491" cy="1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Oval 71"/>
            <p:cNvSpPr>
              <a:spLocks noChangeArrowheads="1"/>
            </p:cNvSpPr>
            <p:nvPr/>
          </p:nvSpPr>
          <p:spPr bwMode="auto">
            <a:xfrm>
              <a:off x="1360" y="1298"/>
              <a:ext cx="863" cy="817"/>
            </a:xfrm>
            <a:prstGeom prst="ellipse">
              <a:avLst/>
            </a:prstGeom>
            <a:solidFill>
              <a:srgbClr val="66FF33">
                <a:alpha val="27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8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3" r="9322" b="15805"/>
          <a:stretch>
            <a:fillRect/>
          </a:stretch>
        </p:blipFill>
        <p:spPr bwMode="auto">
          <a:xfrm>
            <a:off x="7308000" y="5220000"/>
            <a:ext cx="1236662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feld 28"/>
          <p:cNvSpPr txBox="1"/>
          <p:nvPr/>
        </p:nvSpPr>
        <p:spPr>
          <a:xfrm>
            <a:off x="5040000" y="1980000"/>
            <a:ext cx="3097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dirty="0" smtClean="0"/>
              <a:t>Small FOV of 3-4 cm diam.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dirty="0" smtClean="0"/>
              <a:t>High spatial resolution 2-3 mm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5004408" y="1836000"/>
            <a:ext cx="3708000" cy="46800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82"/>
          <p:cNvSpPr txBox="1">
            <a:spLocks noChangeArrowheads="1"/>
          </p:cNvSpPr>
          <p:nvPr/>
        </p:nvSpPr>
        <p:spPr bwMode="auto">
          <a:xfrm>
            <a:off x="5040000" y="6120000"/>
            <a:ext cx="19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Gem-imaging.com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20000" y="720000"/>
            <a:ext cx="4022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</a:rPr>
              <a:t>Requirements: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smtClean="0"/>
              <a:t>Excellent resolution </a:t>
            </a:r>
            <a:r>
              <a:rPr lang="el-GR" dirty="0" smtClean="0"/>
              <a:t>Δ</a:t>
            </a:r>
            <a:r>
              <a:rPr lang="de-DE" dirty="0" smtClean="0"/>
              <a:t>x = 2 mm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en-US" dirty="0" smtClean="0"/>
              <a:t>Large field of view (FOV) = 8x9 cm</a:t>
            </a:r>
            <a:r>
              <a:rPr lang="en-US" baseline="30000" dirty="0" smtClean="0"/>
              <a:t>2</a:t>
            </a:r>
            <a:endParaRPr lang="en-US" baseline="30000" dirty="0">
              <a:solidFill>
                <a:srgbClr val="0000CC"/>
              </a:solidFill>
            </a:endParaRPr>
          </a:p>
        </p:txBody>
      </p:sp>
      <p:sp>
        <p:nvSpPr>
          <p:cNvPr id="18" name="Rectangle 35"/>
          <p:cNvSpPr>
            <a:spLocks noChangeArrowheads="1"/>
          </p:cNvSpPr>
          <p:nvPr/>
        </p:nvSpPr>
        <p:spPr bwMode="auto">
          <a:xfrm>
            <a:off x="725488" y="3062288"/>
            <a:ext cx="2873375" cy="609600"/>
          </a:xfrm>
          <a:prstGeom prst="rect">
            <a:avLst/>
          </a:prstGeom>
          <a:solidFill>
            <a:srgbClr val="66FF33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725488" y="3846513"/>
            <a:ext cx="2873375" cy="1160462"/>
          </a:xfrm>
          <a:prstGeom prst="rect">
            <a:avLst/>
          </a:prstGeom>
          <a:solidFill>
            <a:srgbClr val="808080">
              <a:alpha val="2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37"/>
          <p:cNvSpPr>
            <a:spLocks noChangeArrowheads="1"/>
          </p:cNvSpPr>
          <p:nvPr/>
        </p:nvSpPr>
        <p:spPr bwMode="auto">
          <a:xfrm>
            <a:off x="763588" y="514350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val 38"/>
          <p:cNvSpPr>
            <a:spLocks noChangeArrowheads="1"/>
          </p:cNvSpPr>
          <p:nvPr/>
        </p:nvSpPr>
        <p:spPr bwMode="auto">
          <a:xfrm>
            <a:off x="992188" y="514985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39"/>
          <p:cNvSpPr>
            <a:spLocks noChangeArrowheads="1"/>
          </p:cNvSpPr>
          <p:nvPr/>
        </p:nvSpPr>
        <p:spPr bwMode="auto">
          <a:xfrm>
            <a:off x="1230313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Oval 40"/>
          <p:cNvSpPr>
            <a:spLocks noChangeArrowheads="1"/>
          </p:cNvSpPr>
          <p:nvPr/>
        </p:nvSpPr>
        <p:spPr bwMode="auto">
          <a:xfrm>
            <a:off x="1482725" y="5148263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Oval 41"/>
          <p:cNvSpPr>
            <a:spLocks noChangeArrowheads="1"/>
          </p:cNvSpPr>
          <p:nvPr/>
        </p:nvSpPr>
        <p:spPr bwMode="auto">
          <a:xfrm>
            <a:off x="1739900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Oval 44"/>
          <p:cNvSpPr>
            <a:spLocks noChangeArrowheads="1"/>
          </p:cNvSpPr>
          <p:nvPr/>
        </p:nvSpPr>
        <p:spPr bwMode="auto">
          <a:xfrm>
            <a:off x="1971675" y="515778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54"/>
          <p:cNvSpPr>
            <a:spLocks noChangeArrowheads="1"/>
          </p:cNvSpPr>
          <p:nvPr/>
        </p:nvSpPr>
        <p:spPr bwMode="auto">
          <a:xfrm>
            <a:off x="2209800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55"/>
          <p:cNvSpPr>
            <a:spLocks noChangeArrowheads="1"/>
          </p:cNvSpPr>
          <p:nvPr/>
        </p:nvSpPr>
        <p:spPr bwMode="auto">
          <a:xfrm>
            <a:off x="2438400" y="515778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Oval 56"/>
          <p:cNvSpPr>
            <a:spLocks noChangeArrowheads="1"/>
          </p:cNvSpPr>
          <p:nvPr/>
        </p:nvSpPr>
        <p:spPr bwMode="auto">
          <a:xfrm>
            <a:off x="2676525" y="515937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57"/>
          <p:cNvSpPr>
            <a:spLocks noChangeArrowheads="1"/>
          </p:cNvSpPr>
          <p:nvPr/>
        </p:nvSpPr>
        <p:spPr bwMode="auto">
          <a:xfrm>
            <a:off x="2928938" y="515620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58"/>
          <p:cNvSpPr>
            <a:spLocks noChangeArrowheads="1"/>
          </p:cNvSpPr>
          <p:nvPr/>
        </p:nvSpPr>
        <p:spPr bwMode="auto">
          <a:xfrm>
            <a:off x="3186113" y="515937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59"/>
          <p:cNvSpPr>
            <a:spLocks noChangeArrowheads="1"/>
          </p:cNvSpPr>
          <p:nvPr/>
        </p:nvSpPr>
        <p:spPr bwMode="auto">
          <a:xfrm>
            <a:off x="3417888" y="516572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Text Box 62"/>
          <p:cNvSpPr txBox="1">
            <a:spLocks noChangeArrowheads="1"/>
          </p:cNvSpPr>
          <p:nvPr/>
        </p:nvSpPr>
        <p:spPr bwMode="auto">
          <a:xfrm>
            <a:off x="3670300" y="3092450"/>
            <a:ext cx="1447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Scintillator</a:t>
            </a:r>
          </a:p>
        </p:txBody>
      </p:sp>
      <p:sp>
        <p:nvSpPr>
          <p:cNvPr id="44" name="Rectangle 63"/>
          <p:cNvSpPr>
            <a:spLocks noChangeArrowheads="1"/>
          </p:cNvSpPr>
          <p:nvPr/>
        </p:nvSpPr>
        <p:spPr bwMode="auto">
          <a:xfrm>
            <a:off x="698500" y="3810000"/>
            <a:ext cx="2921000" cy="200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64"/>
          <p:cNvSpPr txBox="1">
            <a:spLocks noChangeArrowheads="1"/>
          </p:cNvSpPr>
          <p:nvPr/>
        </p:nvSpPr>
        <p:spPr bwMode="auto">
          <a:xfrm>
            <a:off x="3784600" y="4013200"/>
            <a:ext cx="157480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Position Sensitive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 PMT</a:t>
            </a:r>
          </a:p>
        </p:txBody>
      </p:sp>
    </p:spTree>
    <p:extLst>
      <p:ext uri="{BB962C8B-B14F-4D97-AF65-F5344CB8AC3E}">
        <p14:creationId xmlns:p14="http://schemas.microsoft.com/office/powerpoint/2010/main" val="51846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</a:t>
            </a:r>
            <a:r>
              <a:rPr lang="el-GR" dirty="0" smtClean="0"/>
              <a:t>γ</a:t>
            </a:r>
            <a:r>
              <a:rPr lang="en-US" dirty="0" smtClean="0"/>
              <a:t>-ray camera to be used?</a:t>
            </a:r>
            <a:endParaRPr lang="en-US" dirty="0"/>
          </a:p>
        </p:txBody>
      </p:sp>
      <p:pic>
        <p:nvPicPr>
          <p:cNvPr id="24" name="Picture 67" descr="2004-11_01-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7"/>
          <a:stretch>
            <a:fillRect/>
          </a:stretch>
        </p:blipFill>
        <p:spPr bwMode="auto">
          <a:xfrm>
            <a:off x="5097463" y="2880000"/>
            <a:ext cx="1663700" cy="32527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69"/>
          <p:cNvGrpSpPr>
            <a:grpSpLocks/>
          </p:cNvGrpSpPr>
          <p:nvPr/>
        </p:nvGrpSpPr>
        <p:grpSpPr bwMode="auto">
          <a:xfrm>
            <a:off x="6768000" y="3040063"/>
            <a:ext cx="2035175" cy="2168525"/>
            <a:chOff x="960" y="1200"/>
            <a:chExt cx="1491" cy="1642"/>
          </a:xfrm>
        </p:grpSpPr>
        <p:pic>
          <p:nvPicPr>
            <p:cNvPr id="26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69"/>
            <a:stretch>
              <a:fillRect/>
            </a:stretch>
          </p:blipFill>
          <p:spPr bwMode="auto">
            <a:xfrm>
              <a:off x="960" y="1200"/>
              <a:ext cx="1491" cy="1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Oval 71"/>
            <p:cNvSpPr>
              <a:spLocks noChangeArrowheads="1"/>
            </p:cNvSpPr>
            <p:nvPr/>
          </p:nvSpPr>
          <p:spPr bwMode="auto">
            <a:xfrm>
              <a:off x="1360" y="1298"/>
              <a:ext cx="863" cy="817"/>
            </a:xfrm>
            <a:prstGeom prst="ellipse">
              <a:avLst/>
            </a:prstGeom>
            <a:solidFill>
              <a:srgbClr val="66FF33">
                <a:alpha val="27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8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3" r="9322" b="15805"/>
          <a:stretch>
            <a:fillRect/>
          </a:stretch>
        </p:blipFill>
        <p:spPr bwMode="auto">
          <a:xfrm>
            <a:off x="7308000" y="5220000"/>
            <a:ext cx="1236662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feld 28"/>
          <p:cNvSpPr txBox="1"/>
          <p:nvPr/>
        </p:nvSpPr>
        <p:spPr>
          <a:xfrm>
            <a:off x="5040000" y="1980000"/>
            <a:ext cx="3097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dirty="0" smtClean="0"/>
              <a:t>Small FOV of 3-4 cm diam.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dirty="0" smtClean="0"/>
              <a:t>High spatial resolution 2-3 mm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5004408" y="1836000"/>
            <a:ext cx="3708000" cy="46800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82"/>
          <p:cNvSpPr txBox="1">
            <a:spLocks noChangeArrowheads="1"/>
          </p:cNvSpPr>
          <p:nvPr/>
        </p:nvSpPr>
        <p:spPr bwMode="auto">
          <a:xfrm>
            <a:off x="5040000" y="6120000"/>
            <a:ext cx="19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Gem-imaging.com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20000" y="720000"/>
            <a:ext cx="4022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</a:rPr>
              <a:t>Requirements: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smtClean="0"/>
              <a:t>Excellent resolution </a:t>
            </a:r>
            <a:r>
              <a:rPr lang="el-GR" dirty="0" smtClean="0"/>
              <a:t>Δ</a:t>
            </a:r>
            <a:r>
              <a:rPr lang="de-DE" dirty="0" smtClean="0"/>
              <a:t>x = 2 mm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en-US" dirty="0" smtClean="0"/>
              <a:t>Large field of view (FOV) = 8x9 cm</a:t>
            </a:r>
            <a:r>
              <a:rPr lang="en-US" baseline="30000" dirty="0" smtClean="0"/>
              <a:t>2</a:t>
            </a:r>
            <a:endParaRPr lang="en-US" baseline="30000" dirty="0">
              <a:solidFill>
                <a:srgbClr val="0000CC"/>
              </a:solidFill>
            </a:endParaRPr>
          </a:p>
        </p:txBody>
      </p:sp>
      <p:sp>
        <p:nvSpPr>
          <p:cNvPr id="18" name="Rectangle 35"/>
          <p:cNvSpPr>
            <a:spLocks noChangeArrowheads="1"/>
          </p:cNvSpPr>
          <p:nvPr/>
        </p:nvSpPr>
        <p:spPr bwMode="auto">
          <a:xfrm>
            <a:off x="725488" y="3062288"/>
            <a:ext cx="2873375" cy="609600"/>
          </a:xfrm>
          <a:prstGeom prst="rect">
            <a:avLst/>
          </a:prstGeom>
          <a:solidFill>
            <a:srgbClr val="66FF33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725488" y="3846513"/>
            <a:ext cx="2873375" cy="1160462"/>
          </a:xfrm>
          <a:prstGeom prst="rect">
            <a:avLst/>
          </a:prstGeom>
          <a:solidFill>
            <a:srgbClr val="808080">
              <a:alpha val="2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37"/>
          <p:cNvSpPr>
            <a:spLocks noChangeArrowheads="1"/>
          </p:cNvSpPr>
          <p:nvPr/>
        </p:nvSpPr>
        <p:spPr bwMode="auto">
          <a:xfrm>
            <a:off x="763588" y="514350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val 38"/>
          <p:cNvSpPr>
            <a:spLocks noChangeArrowheads="1"/>
          </p:cNvSpPr>
          <p:nvPr/>
        </p:nvSpPr>
        <p:spPr bwMode="auto">
          <a:xfrm>
            <a:off x="992188" y="514985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39"/>
          <p:cNvSpPr>
            <a:spLocks noChangeArrowheads="1"/>
          </p:cNvSpPr>
          <p:nvPr/>
        </p:nvSpPr>
        <p:spPr bwMode="auto">
          <a:xfrm>
            <a:off x="1230313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Oval 40"/>
          <p:cNvSpPr>
            <a:spLocks noChangeArrowheads="1"/>
          </p:cNvSpPr>
          <p:nvPr/>
        </p:nvSpPr>
        <p:spPr bwMode="auto">
          <a:xfrm>
            <a:off x="1482725" y="5148263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Oval 41"/>
          <p:cNvSpPr>
            <a:spLocks noChangeArrowheads="1"/>
          </p:cNvSpPr>
          <p:nvPr/>
        </p:nvSpPr>
        <p:spPr bwMode="auto">
          <a:xfrm>
            <a:off x="1739900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Oval 44"/>
          <p:cNvSpPr>
            <a:spLocks noChangeArrowheads="1"/>
          </p:cNvSpPr>
          <p:nvPr/>
        </p:nvSpPr>
        <p:spPr bwMode="auto">
          <a:xfrm>
            <a:off x="1971675" y="515778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54"/>
          <p:cNvSpPr>
            <a:spLocks noChangeArrowheads="1"/>
          </p:cNvSpPr>
          <p:nvPr/>
        </p:nvSpPr>
        <p:spPr bwMode="auto">
          <a:xfrm>
            <a:off x="2209800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55"/>
          <p:cNvSpPr>
            <a:spLocks noChangeArrowheads="1"/>
          </p:cNvSpPr>
          <p:nvPr/>
        </p:nvSpPr>
        <p:spPr bwMode="auto">
          <a:xfrm>
            <a:off x="2438400" y="515778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Oval 56"/>
          <p:cNvSpPr>
            <a:spLocks noChangeArrowheads="1"/>
          </p:cNvSpPr>
          <p:nvPr/>
        </p:nvSpPr>
        <p:spPr bwMode="auto">
          <a:xfrm>
            <a:off x="2676525" y="515937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57"/>
          <p:cNvSpPr>
            <a:spLocks noChangeArrowheads="1"/>
          </p:cNvSpPr>
          <p:nvPr/>
        </p:nvSpPr>
        <p:spPr bwMode="auto">
          <a:xfrm>
            <a:off x="2928938" y="515620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58"/>
          <p:cNvSpPr>
            <a:spLocks noChangeArrowheads="1"/>
          </p:cNvSpPr>
          <p:nvPr/>
        </p:nvSpPr>
        <p:spPr bwMode="auto">
          <a:xfrm>
            <a:off x="3186113" y="515937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59"/>
          <p:cNvSpPr>
            <a:spLocks noChangeArrowheads="1"/>
          </p:cNvSpPr>
          <p:nvPr/>
        </p:nvSpPr>
        <p:spPr bwMode="auto">
          <a:xfrm>
            <a:off x="3417888" y="516572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Text Box 62"/>
          <p:cNvSpPr txBox="1">
            <a:spLocks noChangeArrowheads="1"/>
          </p:cNvSpPr>
          <p:nvPr/>
        </p:nvSpPr>
        <p:spPr bwMode="auto">
          <a:xfrm>
            <a:off x="3670300" y="3092450"/>
            <a:ext cx="1447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Scintillator</a:t>
            </a:r>
          </a:p>
        </p:txBody>
      </p:sp>
      <p:sp>
        <p:nvSpPr>
          <p:cNvPr id="44" name="Rectangle 63"/>
          <p:cNvSpPr>
            <a:spLocks noChangeArrowheads="1"/>
          </p:cNvSpPr>
          <p:nvPr/>
        </p:nvSpPr>
        <p:spPr bwMode="auto">
          <a:xfrm>
            <a:off x="698500" y="3810000"/>
            <a:ext cx="2921000" cy="200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64"/>
          <p:cNvSpPr txBox="1">
            <a:spLocks noChangeArrowheads="1"/>
          </p:cNvSpPr>
          <p:nvPr/>
        </p:nvSpPr>
        <p:spPr bwMode="auto">
          <a:xfrm>
            <a:off x="3784600" y="4013200"/>
            <a:ext cx="157480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Position Sensitive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 PMT</a:t>
            </a:r>
          </a:p>
        </p:txBody>
      </p:sp>
      <p:pic>
        <p:nvPicPr>
          <p:cNvPr id="46" name="Picture 4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2171700"/>
            <a:ext cx="388937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Line 44"/>
          <p:cNvSpPr>
            <a:spLocks noChangeShapeType="1"/>
          </p:cNvSpPr>
          <p:nvPr/>
        </p:nvSpPr>
        <p:spPr bwMode="auto">
          <a:xfrm>
            <a:off x="2247900" y="2514600"/>
            <a:ext cx="330200" cy="9144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Text Box 46"/>
          <p:cNvSpPr txBox="1">
            <a:spLocks noChangeArrowheads="1"/>
          </p:cNvSpPr>
          <p:nvPr/>
        </p:nvSpPr>
        <p:spPr bwMode="auto">
          <a:xfrm>
            <a:off x="2412000" y="2565400"/>
            <a:ext cx="720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66FF33"/>
                </a:solidFill>
                <a:latin typeface="Symbol" pitchFamily="18" charset="2"/>
              </a:rPr>
              <a:t>g</a:t>
            </a:r>
            <a:r>
              <a:rPr lang="en-US" altLang="en-US" b="1" dirty="0">
                <a:solidFill>
                  <a:srgbClr val="66FF33"/>
                </a:solidFill>
              </a:rPr>
              <a:t>-ray </a:t>
            </a:r>
          </a:p>
        </p:txBody>
      </p:sp>
    </p:spTree>
    <p:extLst>
      <p:ext uri="{BB962C8B-B14F-4D97-AF65-F5344CB8AC3E}">
        <p14:creationId xmlns:p14="http://schemas.microsoft.com/office/powerpoint/2010/main" val="357908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</a:t>
            </a:r>
            <a:r>
              <a:rPr lang="el-GR" dirty="0" smtClean="0"/>
              <a:t>γ</a:t>
            </a:r>
            <a:r>
              <a:rPr lang="en-US" dirty="0" smtClean="0"/>
              <a:t>-ray camera to be used?</a:t>
            </a:r>
            <a:endParaRPr lang="en-US" dirty="0"/>
          </a:p>
        </p:txBody>
      </p:sp>
      <p:pic>
        <p:nvPicPr>
          <p:cNvPr id="24" name="Picture 67" descr="2004-11_01-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7"/>
          <a:stretch>
            <a:fillRect/>
          </a:stretch>
        </p:blipFill>
        <p:spPr bwMode="auto">
          <a:xfrm>
            <a:off x="5097463" y="2880000"/>
            <a:ext cx="1663700" cy="32527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69"/>
          <p:cNvGrpSpPr>
            <a:grpSpLocks/>
          </p:cNvGrpSpPr>
          <p:nvPr/>
        </p:nvGrpSpPr>
        <p:grpSpPr bwMode="auto">
          <a:xfrm>
            <a:off x="6768000" y="3040063"/>
            <a:ext cx="2035175" cy="2168525"/>
            <a:chOff x="960" y="1200"/>
            <a:chExt cx="1491" cy="1642"/>
          </a:xfrm>
        </p:grpSpPr>
        <p:pic>
          <p:nvPicPr>
            <p:cNvPr id="26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69"/>
            <a:stretch>
              <a:fillRect/>
            </a:stretch>
          </p:blipFill>
          <p:spPr bwMode="auto">
            <a:xfrm>
              <a:off x="960" y="1200"/>
              <a:ext cx="1491" cy="1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Oval 71"/>
            <p:cNvSpPr>
              <a:spLocks noChangeArrowheads="1"/>
            </p:cNvSpPr>
            <p:nvPr/>
          </p:nvSpPr>
          <p:spPr bwMode="auto">
            <a:xfrm>
              <a:off x="1360" y="1298"/>
              <a:ext cx="863" cy="817"/>
            </a:xfrm>
            <a:prstGeom prst="ellipse">
              <a:avLst/>
            </a:prstGeom>
            <a:solidFill>
              <a:srgbClr val="66FF33">
                <a:alpha val="27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8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3" r="9322" b="15805"/>
          <a:stretch>
            <a:fillRect/>
          </a:stretch>
        </p:blipFill>
        <p:spPr bwMode="auto">
          <a:xfrm>
            <a:off x="7308000" y="5220000"/>
            <a:ext cx="1236662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feld 28"/>
          <p:cNvSpPr txBox="1"/>
          <p:nvPr/>
        </p:nvSpPr>
        <p:spPr>
          <a:xfrm>
            <a:off x="5040000" y="1980000"/>
            <a:ext cx="3097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dirty="0" smtClean="0"/>
              <a:t>Small FOV of 3-4 cm diam.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dirty="0" smtClean="0"/>
              <a:t>High spatial resolution 2-3 mm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5004408" y="1836000"/>
            <a:ext cx="3708000" cy="46800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82"/>
          <p:cNvSpPr txBox="1">
            <a:spLocks noChangeArrowheads="1"/>
          </p:cNvSpPr>
          <p:nvPr/>
        </p:nvSpPr>
        <p:spPr bwMode="auto">
          <a:xfrm>
            <a:off x="5040000" y="6120000"/>
            <a:ext cx="19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Gem-imaging.com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20000" y="720000"/>
            <a:ext cx="4022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</a:rPr>
              <a:t>Requirements: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smtClean="0"/>
              <a:t>Excellent resolution </a:t>
            </a:r>
            <a:r>
              <a:rPr lang="el-GR" dirty="0" smtClean="0"/>
              <a:t>Δ</a:t>
            </a:r>
            <a:r>
              <a:rPr lang="de-DE" dirty="0" smtClean="0"/>
              <a:t>x = 2 mm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en-US" dirty="0" smtClean="0"/>
              <a:t>Large field of view (FOV) = 8x9 cm</a:t>
            </a:r>
            <a:r>
              <a:rPr lang="en-US" baseline="30000" dirty="0" smtClean="0"/>
              <a:t>2</a:t>
            </a:r>
            <a:endParaRPr lang="en-US" baseline="30000" dirty="0">
              <a:solidFill>
                <a:srgbClr val="0000CC"/>
              </a:solidFill>
            </a:endParaRPr>
          </a:p>
        </p:txBody>
      </p:sp>
      <p:sp>
        <p:nvSpPr>
          <p:cNvPr id="18" name="Rectangle 35"/>
          <p:cNvSpPr>
            <a:spLocks noChangeArrowheads="1"/>
          </p:cNvSpPr>
          <p:nvPr/>
        </p:nvSpPr>
        <p:spPr bwMode="auto">
          <a:xfrm>
            <a:off x="725488" y="3062288"/>
            <a:ext cx="2873375" cy="609600"/>
          </a:xfrm>
          <a:prstGeom prst="rect">
            <a:avLst/>
          </a:prstGeom>
          <a:solidFill>
            <a:srgbClr val="66FF33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725488" y="3846513"/>
            <a:ext cx="2873375" cy="1160462"/>
          </a:xfrm>
          <a:prstGeom prst="rect">
            <a:avLst/>
          </a:prstGeom>
          <a:solidFill>
            <a:srgbClr val="808080">
              <a:alpha val="2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37"/>
          <p:cNvSpPr>
            <a:spLocks noChangeArrowheads="1"/>
          </p:cNvSpPr>
          <p:nvPr/>
        </p:nvSpPr>
        <p:spPr bwMode="auto">
          <a:xfrm>
            <a:off x="763588" y="514350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val 38"/>
          <p:cNvSpPr>
            <a:spLocks noChangeArrowheads="1"/>
          </p:cNvSpPr>
          <p:nvPr/>
        </p:nvSpPr>
        <p:spPr bwMode="auto">
          <a:xfrm>
            <a:off x="992188" y="514985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39"/>
          <p:cNvSpPr>
            <a:spLocks noChangeArrowheads="1"/>
          </p:cNvSpPr>
          <p:nvPr/>
        </p:nvSpPr>
        <p:spPr bwMode="auto">
          <a:xfrm>
            <a:off x="1230313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Oval 40"/>
          <p:cNvSpPr>
            <a:spLocks noChangeArrowheads="1"/>
          </p:cNvSpPr>
          <p:nvPr/>
        </p:nvSpPr>
        <p:spPr bwMode="auto">
          <a:xfrm>
            <a:off x="1482725" y="5148263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Oval 41"/>
          <p:cNvSpPr>
            <a:spLocks noChangeArrowheads="1"/>
          </p:cNvSpPr>
          <p:nvPr/>
        </p:nvSpPr>
        <p:spPr bwMode="auto">
          <a:xfrm>
            <a:off x="1739900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Oval 44"/>
          <p:cNvSpPr>
            <a:spLocks noChangeArrowheads="1"/>
          </p:cNvSpPr>
          <p:nvPr/>
        </p:nvSpPr>
        <p:spPr bwMode="auto">
          <a:xfrm>
            <a:off x="1971675" y="515778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54"/>
          <p:cNvSpPr>
            <a:spLocks noChangeArrowheads="1"/>
          </p:cNvSpPr>
          <p:nvPr/>
        </p:nvSpPr>
        <p:spPr bwMode="auto">
          <a:xfrm>
            <a:off x="2209800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55"/>
          <p:cNvSpPr>
            <a:spLocks noChangeArrowheads="1"/>
          </p:cNvSpPr>
          <p:nvPr/>
        </p:nvSpPr>
        <p:spPr bwMode="auto">
          <a:xfrm>
            <a:off x="2438400" y="515778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Oval 56"/>
          <p:cNvSpPr>
            <a:spLocks noChangeArrowheads="1"/>
          </p:cNvSpPr>
          <p:nvPr/>
        </p:nvSpPr>
        <p:spPr bwMode="auto">
          <a:xfrm>
            <a:off x="2676525" y="515937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57"/>
          <p:cNvSpPr>
            <a:spLocks noChangeArrowheads="1"/>
          </p:cNvSpPr>
          <p:nvPr/>
        </p:nvSpPr>
        <p:spPr bwMode="auto">
          <a:xfrm>
            <a:off x="2928938" y="515620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58"/>
          <p:cNvSpPr>
            <a:spLocks noChangeArrowheads="1"/>
          </p:cNvSpPr>
          <p:nvPr/>
        </p:nvSpPr>
        <p:spPr bwMode="auto">
          <a:xfrm>
            <a:off x="3186113" y="515937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59"/>
          <p:cNvSpPr>
            <a:spLocks noChangeArrowheads="1"/>
          </p:cNvSpPr>
          <p:nvPr/>
        </p:nvSpPr>
        <p:spPr bwMode="auto">
          <a:xfrm>
            <a:off x="3417888" y="516572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Text Box 62"/>
          <p:cNvSpPr txBox="1">
            <a:spLocks noChangeArrowheads="1"/>
          </p:cNvSpPr>
          <p:nvPr/>
        </p:nvSpPr>
        <p:spPr bwMode="auto">
          <a:xfrm>
            <a:off x="3670300" y="3092450"/>
            <a:ext cx="1447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Scintillator</a:t>
            </a:r>
          </a:p>
        </p:txBody>
      </p:sp>
      <p:sp>
        <p:nvSpPr>
          <p:cNvPr id="44" name="Rectangle 63"/>
          <p:cNvSpPr>
            <a:spLocks noChangeArrowheads="1"/>
          </p:cNvSpPr>
          <p:nvPr/>
        </p:nvSpPr>
        <p:spPr bwMode="auto">
          <a:xfrm>
            <a:off x="698500" y="3810000"/>
            <a:ext cx="2921000" cy="200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64"/>
          <p:cNvSpPr txBox="1">
            <a:spLocks noChangeArrowheads="1"/>
          </p:cNvSpPr>
          <p:nvPr/>
        </p:nvSpPr>
        <p:spPr bwMode="auto">
          <a:xfrm>
            <a:off x="3784600" y="4013200"/>
            <a:ext cx="157480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Position Sensitive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 PMT</a:t>
            </a:r>
          </a:p>
        </p:txBody>
      </p:sp>
      <p:pic>
        <p:nvPicPr>
          <p:cNvPr id="46" name="Picture 4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2171700"/>
            <a:ext cx="388937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Line 44"/>
          <p:cNvSpPr>
            <a:spLocks noChangeShapeType="1"/>
          </p:cNvSpPr>
          <p:nvPr/>
        </p:nvSpPr>
        <p:spPr bwMode="auto">
          <a:xfrm>
            <a:off x="2247900" y="2514600"/>
            <a:ext cx="330200" cy="9144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AutoShape 45"/>
          <p:cNvSpPr>
            <a:spLocks noChangeArrowheads="1"/>
          </p:cNvSpPr>
          <p:nvPr/>
        </p:nvSpPr>
        <p:spPr bwMode="auto">
          <a:xfrm>
            <a:off x="2476500" y="3314700"/>
            <a:ext cx="228600" cy="228600"/>
          </a:xfrm>
          <a:prstGeom prst="star32">
            <a:avLst>
              <a:gd name="adj" fmla="val 3750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Text Box 46"/>
          <p:cNvSpPr txBox="1">
            <a:spLocks noChangeArrowheads="1"/>
          </p:cNvSpPr>
          <p:nvPr/>
        </p:nvSpPr>
        <p:spPr bwMode="auto">
          <a:xfrm>
            <a:off x="2412000" y="2565400"/>
            <a:ext cx="720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66FF33"/>
                </a:solidFill>
                <a:latin typeface="Symbol" pitchFamily="18" charset="2"/>
              </a:rPr>
              <a:t>g</a:t>
            </a:r>
            <a:r>
              <a:rPr lang="en-US" altLang="en-US" b="1" dirty="0">
                <a:solidFill>
                  <a:srgbClr val="66FF33"/>
                </a:solidFill>
              </a:rPr>
              <a:t>-ray </a:t>
            </a:r>
          </a:p>
        </p:txBody>
      </p:sp>
    </p:spTree>
    <p:extLst>
      <p:ext uri="{BB962C8B-B14F-4D97-AF65-F5344CB8AC3E}">
        <p14:creationId xmlns:p14="http://schemas.microsoft.com/office/powerpoint/2010/main" val="354336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</a:t>
            </a:r>
            <a:r>
              <a:rPr lang="el-GR" dirty="0" smtClean="0"/>
              <a:t>γ</a:t>
            </a:r>
            <a:r>
              <a:rPr lang="en-US" dirty="0" smtClean="0"/>
              <a:t>-ray camera to be used?</a:t>
            </a:r>
            <a:endParaRPr lang="en-US" dirty="0"/>
          </a:p>
        </p:txBody>
      </p:sp>
      <p:pic>
        <p:nvPicPr>
          <p:cNvPr id="24" name="Picture 67" descr="2004-11_01-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7"/>
          <a:stretch>
            <a:fillRect/>
          </a:stretch>
        </p:blipFill>
        <p:spPr bwMode="auto">
          <a:xfrm>
            <a:off x="5097463" y="2880000"/>
            <a:ext cx="1663700" cy="32527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69"/>
          <p:cNvGrpSpPr>
            <a:grpSpLocks/>
          </p:cNvGrpSpPr>
          <p:nvPr/>
        </p:nvGrpSpPr>
        <p:grpSpPr bwMode="auto">
          <a:xfrm>
            <a:off x="6768000" y="3040063"/>
            <a:ext cx="2035175" cy="2168525"/>
            <a:chOff x="960" y="1200"/>
            <a:chExt cx="1491" cy="1642"/>
          </a:xfrm>
        </p:grpSpPr>
        <p:pic>
          <p:nvPicPr>
            <p:cNvPr id="26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69"/>
            <a:stretch>
              <a:fillRect/>
            </a:stretch>
          </p:blipFill>
          <p:spPr bwMode="auto">
            <a:xfrm>
              <a:off x="960" y="1200"/>
              <a:ext cx="1491" cy="1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Oval 71"/>
            <p:cNvSpPr>
              <a:spLocks noChangeArrowheads="1"/>
            </p:cNvSpPr>
            <p:nvPr/>
          </p:nvSpPr>
          <p:spPr bwMode="auto">
            <a:xfrm>
              <a:off x="1360" y="1298"/>
              <a:ext cx="863" cy="817"/>
            </a:xfrm>
            <a:prstGeom prst="ellipse">
              <a:avLst/>
            </a:prstGeom>
            <a:solidFill>
              <a:srgbClr val="66FF33">
                <a:alpha val="27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8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3" r="9322" b="15805"/>
          <a:stretch>
            <a:fillRect/>
          </a:stretch>
        </p:blipFill>
        <p:spPr bwMode="auto">
          <a:xfrm>
            <a:off x="7308000" y="5220000"/>
            <a:ext cx="1236662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feld 28"/>
          <p:cNvSpPr txBox="1"/>
          <p:nvPr/>
        </p:nvSpPr>
        <p:spPr>
          <a:xfrm>
            <a:off x="5040000" y="1980000"/>
            <a:ext cx="3097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dirty="0" smtClean="0"/>
              <a:t>Small FOV of 3-4 cm diam.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dirty="0" smtClean="0"/>
              <a:t>High spatial resolution 2-3 mm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5004408" y="1836000"/>
            <a:ext cx="3708000" cy="46800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82"/>
          <p:cNvSpPr txBox="1">
            <a:spLocks noChangeArrowheads="1"/>
          </p:cNvSpPr>
          <p:nvPr/>
        </p:nvSpPr>
        <p:spPr bwMode="auto">
          <a:xfrm>
            <a:off x="5040000" y="6120000"/>
            <a:ext cx="19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Gem-imaging.com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20000" y="720000"/>
            <a:ext cx="4022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</a:rPr>
              <a:t>Requirements: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smtClean="0"/>
              <a:t>Excellent resolution </a:t>
            </a:r>
            <a:r>
              <a:rPr lang="el-GR" dirty="0" smtClean="0"/>
              <a:t>Δ</a:t>
            </a:r>
            <a:r>
              <a:rPr lang="de-DE" dirty="0" smtClean="0"/>
              <a:t>x = 2 mm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en-US" dirty="0" smtClean="0"/>
              <a:t>Large field of view (FOV) = 8x9 cm</a:t>
            </a:r>
            <a:r>
              <a:rPr lang="en-US" baseline="30000" dirty="0" smtClean="0"/>
              <a:t>2</a:t>
            </a:r>
            <a:endParaRPr lang="en-US" baseline="30000" dirty="0">
              <a:solidFill>
                <a:srgbClr val="0000CC"/>
              </a:solidFill>
            </a:endParaRPr>
          </a:p>
        </p:txBody>
      </p:sp>
      <p:sp>
        <p:nvSpPr>
          <p:cNvPr id="18" name="Rectangle 35"/>
          <p:cNvSpPr>
            <a:spLocks noChangeArrowheads="1"/>
          </p:cNvSpPr>
          <p:nvPr/>
        </p:nvSpPr>
        <p:spPr bwMode="auto">
          <a:xfrm>
            <a:off x="725488" y="3062288"/>
            <a:ext cx="2873375" cy="609600"/>
          </a:xfrm>
          <a:prstGeom prst="rect">
            <a:avLst/>
          </a:prstGeom>
          <a:solidFill>
            <a:srgbClr val="66FF33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725488" y="3846513"/>
            <a:ext cx="2873375" cy="1160462"/>
          </a:xfrm>
          <a:prstGeom prst="rect">
            <a:avLst/>
          </a:prstGeom>
          <a:solidFill>
            <a:srgbClr val="808080">
              <a:alpha val="2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37"/>
          <p:cNvSpPr>
            <a:spLocks noChangeArrowheads="1"/>
          </p:cNvSpPr>
          <p:nvPr/>
        </p:nvSpPr>
        <p:spPr bwMode="auto">
          <a:xfrm>
            <a:off x="763588" y="514350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val 38"/>
          <p:cNvSpPr>
            <a:spLocks noChangeArrowheads="1"/>
          </p:cNvSpPr>
          <p:nvPr/>
        </p:nvSpPr>
        <p:spPr bwMode="auto">
          <a:xfrm>
            <a:off x="992188" y="514985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39"/>
          <p:cNvSpPr>
            <a:spLocks noChangeArrowheads="1"/>
          </p:cNvSpPr>
          <p:nvPr/>
        </p:nvSpPr>
        <p:spPr bwMode="auto">
          <a:xfrm>
            <a:off x="1230313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Oval 40"/>
          <p:cNvSpPr>
            <a:spLocks noChangeArrowheads="1"/>
          </p:cNvSpPr>
          <p:nvPr/>
        </p:nvSpPr>
        <p:spPr bwMode="auto">
          <a:xfrm>
            <a:off x="1482725" y="5148263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Oval 41"/>
          <p:cNvSpPr>
            <a:spLocks noChangeArrowheads="1"/>
          </p:cNvSpPr>
          <p:nvPr/>
        </p:nvSpPr>
        <p:spPr bwMode="auto">
          <a:xfrm>
            <a:off x="1739900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Oval 44"/>
          <p:cNvSpPr>
            <a:spLocks noChangeArrowheads="1"/>
          </p:cNvSpPr>
          <p:nvPr/>
        </p:nvSpPr>
        <p:spPr bwMode="auto">
          <a:xfrm>
            <a:off x="1971675" y="515778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54"/>
          <p:cNvSpPr>
            <a:spLocks noChangeArrowheads="1"/>
          </p:cNvSpPr>
          <p:nvPr/>
        </p:nvSpPr>
        <p:spPr bwMode="auto">
          <a:xfrm>
            <a:off x="2209800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55"/>
          <p:cNvSpPr>
            <a:spLocks noChangeArrowheads="1"/>
          </p:cNvSpPr>
          <p:nvPr/>
        </p:nvSpPr>
        <p:spPr bwMode="auto">
          <a:xfrm>
            <a:off x="2438400" y="515778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Oval 56"/>
          <p:cNvSpPr>
            <a:spLocks noChangeArrowheads="1"/>
          </p:cNvSpPr>
          <p:nvPr/>
        </p:nvSpPr>
        <p:spPr bwMode="auto">
          <a:xfrm>
            <a:off x="2676525" y="515937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57"/>
          <p:cNvSpPr>
            <a:spLocks noChangeArrowheads="1"/>
          </p:cNvSpPr>
          <p:nvPr/>
        </p:nvSpPr>
        <p:spPr bwMode="auto">
          <a:xfrm>
            <a:off x="2928938" y="515620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58"/>
          <p:cNvSpPr>
            <a:spLocks noChangeArrowheads="1"/>
          </p:cNvSpPr>
          <p:nvPr/>
        </p:nvSpPr>
        <p:spPr bwMode="auto">
          <a:xfrm>
            <a:off x="3186113" y="515937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59"/>
          <p:cNvSpPr>
            <a:spLocks noChangeArrowheads="1"/>
          </p:cNvSpPr>
          <p:nvPr/>
        </p:nvSpPr>
        <p:spPr bwMode="auto">
          <a:xfrm>
            <a:off x="3417888" y="516572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Text Box 62"/>
          <p:cNvSpPr txBox="1">
            <a:spLocks noChangeArrowheads="1"/>
          </p:cNvSpPr>
          <p:nvPr/>
        </p:nvSpPr>
        <p:spPr bwMode="auto">
          <a:xfrm>
            <a:off x="3670300" y="3092450"/>
            <a:ext cx="1447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Scintillator</a:t>
            </a:r>
          </a:p>
        </p:txBody>
      </p:sp>
      <p:sp>
        <p:nvSpPr>
          <p:cNvPr id="44" name="Rectangle 63"/>
          <p:cNvSpPr>
            <a:spLocks noChangeArrowheads="1"/>
          </p:cNvSpPr>
          <p:nvPr/>
        </p:nvSpPr>
        <p:spPr bwMode="auto">
          <a:xfrm>
            <a:off x="698500" y="3810000"/>
            <a:ext cx="2921000" cy="200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64"/>
          <p:cNvSpPr txBox="1">
            <a:spLocks noChangeArrowheads="1"/>
          </p:cNvSpPr>
          <p:nvPr/>
        </p:nvSpPr>
        <p:spPr bwMode="auto">
          <a:xfrm>
            <a:off x="3784600" y="4013200"/>
            <a:ext cx="157480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Position Sensitive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 PMT</a:t>
            </a:r>
          </a:p>
        </p:txBody>
      </p:sp>
      <p:pic>
        <p:nvPicPr>
          <p:cNvPr id="46" name="Picture 4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2171700"/>
            <a:ext cx="388937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Line 44"/>
          <p:cNvSpPr>
            <a:spLocks noChangeShapeType="1"/>
          </p:cNvSpPr>
          <p:nvPr/>
        </p:nvSpPr>
        <p:spPr bwMode="auto">
          <a:xfrm>
            <a:off x="2247900" y="2514600"/>
            <a:ext cx="330200" cy="9144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AutoShape 45"/>
          <p:cNvSpPr>
            <a:spLocks noChangeArrowheads="1"/>
          </p:cNvSpPr>
          <p:nvPr/>
        </p:nvSpPr>
        <p:spPr bwMode="auto">
          <a:xfrm>
            <a:off x="2349500" y="3200400"/>
            <a:ext cx="558800" cy="482600"/>
          </a:xfrm>
          <a:prstGeom prst="star32">
            <a:avLst>
              <a:gd name="adj" fmla="val 3750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Oval 33"/>
          <p:cNvSpPr>
            <a:spLocks noChangeArrowheads="1"/>
          </p:cNvSpPr>
          <p:nvPr/>
        </p:nvSpPr>
        <p:spPr bwMode="auto">
          <a:xfrm>
            <a:off x="1972800" y="5158800"/>
            <a:ext cx="88900" cy="144462"/>
          </a:xfrm>
          <a:prstGeom prst="ellipse">
            <a:avLst/>
          </a:prstGeom>
          <a:solidFill>
            <a:srgbClr val="F5E72B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Oval 34"/>
          <p:cNvSpPr>
            <a:spLocks noChangeArrowheads="1"/>
          </p:cNvSpPr>
          <p:nvPr/>
        </p:nvSpPr>
        <p:spPr bwMode="auto">
          <a:xfrm>
            <a:off x="2210400" y="5151600"/>
            <a:ext cx="88900" cy="144462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Oval 35"/>
          <p:cNvSpPr>
            <a:spLocks noChangeArrowheads="1"/>
          </p:cNvSpPr>
          <p:nvPr/>
        </p:nvSpPr>
        <p:spPr bwMode="auto">
          <a:xfrm>
            <a:off x="2437200" y="5158800"/>
            <a:ext cx="8890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Oval 36"/>
          <p:cNvSpPr>
            <a:spLocks noChangeArrowheads="1"/>
          </p:cNvSpPr>
          <p:nvPr/>
        </p:nvSpPr>
        <p:spPr bwMode="auto">
          <a:xfrm>
            <a:off x="2678400" y="5158800"/>
            <a:ext cx="88900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Oval 37"/>
          <p:cNvSpPr>
            <a:spLocks noChangeArrowheads="1"/>
          </p:cNvSpPr>
          <p:nvPr/>
        </p:nvSpPr>
        <p:spPr bwMode="auto">
          <a:xfrm>
            <a:off x="2930400" y="5155200"/>
            <a:ext cx="88900" cy="144463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Oval 38"/>
          <p:cNvSpPr>
            <a:spLocks noChangeArrowheads="1"/>
          </p:cNvSpPr>
          <p:nvPr/>
        </p:nvSpPr>
        <p:spPr bwMode="auto">
          <a:xfrm>
            <a:off x="3186000" y="5158800"/>
            <a:ext cx="88900" cy="144463"/>
          </a:xfrm>
          <a:prstGeom prst="ellipse">
            <a:avLst/>
          </a:prstGeom>
          <a:solidFill>
            <a:srgbClr val="F5E72B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Text Box 46"/>
          <p:cNvSpPr txBox="1">
            <a:spLocks noChangeArrowheads="1"/>
          </p:cNvSpPr>
          <p:nvPr/>
        </p:nvSpPr>
        <p:spPr bwMode="auto">
          <a:xfrm>
            <a:off x="2412000" y="2565400"/>
            <a:ext cx="720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66FF33"/>
                </a:solidFill>
                <a:latin typeface="Symbol" pitchFamily="18" charset="2"/>
              </a:rPr>
              <a:t>g</a:t>
            </a:r>
            <a:r>
              <a:rPr lang="en-US" altLang="en-US" b="1" dirty="0">
                <a:solidFill>
                  <a:srgbClr val="66FF33"/>
                </a:solidFill>
              </a:rPr>
              <a:t>-ray </a:t>
            </a:r>
          </a:p>
        </p:txBody>
      </p:sp>
    </p:spTree>
    <p:extLst>
      <p:ext uri="{BB962C8B-B14F-4D97-AF65-F5344CB8AC3E}">
        <p14:creationId xmlns:p14="http://schemas.microsoft.com/office/powerpoint/2010/main" val="201544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</a:t>
            </a:r>
            <a:r>
              <a:rPr lang="el-GR" dirty="0" smtClean="0"/>
              <a:t>γ</a:t>
            </a:r>
            <a:r>
              <a:rPr lang="en-US" dirty="0" smtClean="0"/>
              <a:t>-ray camera to be used?</a:t>
            </a:r>
            <a:endParaRPr lang="en-US" dirty="0"/>
          </a:p>
        </p:txBody>
      </p:sp>
      <p:pic>
        <p:nvPicPr>
          <p:cNvPr id="24" name="Picture 67" descr="2004-11_01-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7"/>
          <a:stretch>
            <a:fillRect/>
          </a:stretch>
        </p:blipFill>
        <p:spPr bwMode="auto">
          <a:xfrm>
            <a:off x="5097463" y="2880000"/>
            <a:ext cx="1663700" cy="32527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69"/>
          <p:cNvGrpSpPr>
            <a:grpSpLocks/>
          </p:cNvGrpSpPr>
          <p:nvPr/>
        </p:nvGrpSpPr>
        <p:grpSpPr bwMode="auto">
          <a:xfrm>
            <a:off x="6768000" y="3040063"/>
            <a:ext cx="2035175" cy="2168525"/>
            <a:chOff x="960" y="1200"/>
            <a:chExt cx="1491" cy="1642"/>
          </a:xfrm>
        </p:grpSpPr>
        <p:pic>
          <p:nvPicPr>
            <p:cNvPr id="26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69"/>
            <a:stretch>
              <a:fillRect/>
            </a:stretch>
          </p:blipFill>
          <p:spPr bwMode="auto">
            <a:xfrm>
              <a:off x="960" y="1200"/>
              <a:ext cx="1491" cy="1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Oval 71"/>
            <p:cNvSpPr>
              <a:spLocks noChangeArrowheads="1"/>
            </p:cNvSpPr>
            <p:nvPr/>
          </p:nvSpPr>
          <p:spPr bwMode="auto">
            <a:xfrm>
              <a:off x="1360" y="1298"/>
              <a:ext cx="863" cy="817"/>
            </a:xfrm>
            <a:prstGeom prst="ellipse">
              <a:avLst/>
            </a:prstGeom>
            <a:solidFill>
              <a:srgbClr val="66FF33">
                <a:alpha val="27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8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3" r="9322" b="15805"/>
          <a:stretch>
            <a:fillRect/>
          </a:stretch>
        </p:blipFill>
        <p:spPr bwMode="auto">
          <a:xfrm>
            <a:off x="7308000" y="5220000"/>
            <a:ext cx="1236662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feld 28"/>
          <p:cNvSpPr txBox="1"/>
          <p:nvPr/>
        </p:nvSpPr>
        <p:spPr>
          <a:xfrm>
            <a:off x="5040000" y="1980000"/>
            <a:ext cx="3097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dirty="0" smtClean="0"/>
              <a:t>Small FOV of 3-4 cm diam.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dirty="0" smtClean="0"/>
              <a:t>High spatial resolution 2-3 mm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5004408" y="1836000"/>
            <a:ext cx="3708000" cy="46800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82"/>
          <p:cNvSpPr txBox="1">
            <a:spLocks noChangeArrowheads="1"/>
          </p:cNvSpPr>
          <p:nvPr/>
        </p:nvSpPr>
        <p:spPr bwMode="auto">
          <a:xfrm>
            <a:off x="5040000" y="6120000"/>
            <a:ext cx="19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Gem-imaging.com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20000" y="720000"/>
            <a:ext cx="4022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</a:rPr>
              <a:t>Requirements: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smtClean="0"/>
              <a:t>Excellent resolution </a:t>
            </a:r>
            <a:r>
              <a:rPr lang="el-GR" dirty="0" smtClean="0"/>
              <a:t>Δ</a:t>
            </a:r>
            <a:r>
              <a:rPr lang="de-DE" dirty="0" smtClean="0"/>
              <a:t>x = 2 mm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en-US" dirty="0" smtClean="0"/>
              <a:t>Large field of view (FOV) = 8x9 cm</a:t>
            </a:r>
            <a:r>
              <a:rPr lang="en-US" baseline="30000" dirty="0" smtClean="0"/>
              <a:t>2</a:t>
            </a:r>
            <a:endParaRPr lang="en-US" baseline="30000" dirty="0">
              <a:solidFill>
                <a:srgbClr val="0000CC"/>
              </a:solidFill>
            </a:endParaRPr>
          </a:p>
        </p:txBody>
      </p:sp>
      <p:sp>
        <p:nvSpPr>
          <p:cNvPr id="18" name="Rectangle 35"/>
          <p:cNvSpPr>
            <a:spLocks noChangeArrowheads="1"/>
          </p:cNvSpPr>
          <p:nvPr/>
        </p:nvSpPr>
        <p:spPr bwMode="auto">
          <a:xfrm>
            <a:off x="725488" y="3062288"/>
            <a:ext cx="2873375" cy="609600"/>
          </a:xfrm>
          <a:prstGeom prst="rect">
            <a:avLst/>
          </a:prstGeom>
          <a:solidFill>
            <a:srgbClr val="66FF33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725488" y="3846513"/>
            <a:ext cx="2873375" cy="1160462"/>
          </a:xfrm>
          <a:prstGeom prst="rect">
            <a:avLst/>
          </a:prstGeom>
          <a:solidFill>
            <a:srgbClr val="808080">
              <a:alpha val="2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37"/>
          <p:cNvSpPr>
            <a:spLocks noChangeArrowheads="1"/>
          </p:cNvSpPr>
          <p:nvPr/>
        </p:nvSpPr>
        <p:spPr bwMode="auto">
          <a:xfrm>
            <a:off x="763588" y="514350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val 38"/>
          <p:cNvSpPr>
            <a:spLocks noChangeArrowheads="1"/>
          </p:cNvSpPr>
          <p:nvPr/>
        </p:nvSpPr>
        <p:spPr bwMode="auto">
          <a:xfrm>
            <a:off x="992188" y="514985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39"/>
          <p:cNvSpPr>
            <a:spLocks noChangeArrowheads="1"/>
          </p:cNvSpPr>
          <p:nvPr/>
        </p:nvSpPr>
        <p:spPr bwMode="auto">
          <a:xfrm>
            <a:off x="1230313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Oval 40"/>
          <p:cNvSpPr>
            <a:spLocks noChangeArrowheads="1"/>
          </p:cNvSpPr>
          <p:nvPr/>
        </p:nvSpPr>
        <p:spPr bwMode="auto">
          <a:xfrm>
            <a:off x="1482725" y="5148263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Oval 41"/>
          <p:cNvSpPr>
            <a:spLocks noChangeArrowheads="1"/>
          </p:cNvSpPr>
          <p:nvPr/>
        </p:nvSpPr>
        <p:spPr bwMode="auto">
          <a:xfrm>
            <a:off x="1739900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Oval 44"/>
          <p:cNvSpPr>
            <a:spLocks noChangeArrowheads="1"/>
          </p:cNvSpPr>
          <p:nvPr/>
        </p:nvSpPr>
        <p:spPr bwMode="auto">
          <a:xfrm>
            <a:off x="1971675" y="515778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54"/>
          <p:cNvSpPr>
            <a:spLocks noChangeArrowheads="1"/>
          </p:cNvSpPr>
          <p:nvPr/>
        </p:nvSpPr>
        <p:spPr bwMode="auto">
          <a:xfrm>
            <a:off x="2209800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55"/>
          <p:cNvSpPr>
            <a:spLocks noChangeArrowheads="1"/>
          </p:cNvSpPr>
          <p:nvPr/>
        </p:nvSpPr>
        <p:spPr bwMode="auto">
          <a:xfrm>
            <a:off x="2438400" y="515778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Oval 56"/>
          <p:cNvSpPr>
            <a:spLocks noChangeArrowheads="1"/>
          </p:cNvSpPr>
          <p:nvPr/>
        </p:nvSpPr>
        <p:spPr bwMode="auto">
          <a:xfrm>
            <a:off x="2676525" y="515937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57"/>
          <p:cNvSpPr>
            <a:spLocks noChangeArrowheads="1"/>
          </p:cNvSpPr>
          <p:nvPr/>
        </p:nvSpPr>
        <p:spPr bwMode="auto">
          <a:xfrm>
            <a:off x="2928938" y="515620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58"/>
          <p:cNvSpPr>
            <a:spLocks noChangeArrowheads="1"/>
          </p:cNvSpPr>
          <p:nvPr/>
        </p:nvSpPr>
        <p:spPr bwMode="auto">
          <a:xfrm>
            <a:off x="3186113" y="515937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59"/>
          <p:cNvSpPr>
            <a:spLocks noChangeArrowheads="1"/>
          </p:cNvSpPr>
          <p:nvPr/>
        </p:nvSpPr>
        <p:spPr bwMode="auto">
          <a:xfrm>
            <a:off x="3417888" y="516572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Text Box 62"/>
          <p:cNvSpPr txBox="1">
            <a:spLocks noChangeArrowheads="1"/>
          </p:cNvSpPr>
          <p:nvPr/>
        </p:nvSpPr>
        <p:spPr bwMode="auto">
          <a:xfrm>
            <a:off x="3670300" y="3092450"/>
            <a:ext cx="1447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Scintillator</a:t>
            </a:r>
          </a:p>
        </p:txBody>
      </p:sp>
      <p:sp>
        <p:nvSpPr>
          <p:cNvPr id="44" name="Rectangle 63"/>
          <p:cNvSpPr>
            <a:spLocks noChangeArrowheads="1"/>
          </p:cNvSpPr>
          <p:nvPr/>
        </p:nvSpPr>
        <p:spPr bwMode="auto">
          <a:xfrm>
            <a:off x="698500" y="3810000"/>
            <a:ext cx="2921000" cy="200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64"/>
          <p:cNvSpPr txBox="1">
            <a:spLocks noChangeArrowheads="1"/>
          </p:cNvSpPr>
          <p:nvPr/>
        </p:nvSpPr>
        <p:spPr bwMode="auto">
          <a:xfrm>
            <a:off x="3784600" y="4013200"/>
            <a:ext cx="157480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Position Sensitive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 PMT</a:t>
            </a:r>
          </a:p>
        </p:txBody>
      </p:sp>
      <p:pic>
        <p:nvPicPr>
          <p:cNvPr id="46" name="Picture 4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2171700"/>
            <a:ext cx="388937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Line 44"/>
          <p:cNvSpPr>
            <a:spLocks noChangeShapeType="1"/>
          </p:cNvSpPr>
          <p:nvPr/>
        </p:nvSpPr>
        <p:spPr bwMode="auto">
          <a:xfrm>
            <a:off x="2247900" y="2514600"/>
            <a:ext cx="330200" cy="9144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Text Box 46"/>
          <p:cNvSpPr txBox="1">
            <a:spLocks noChangeArrowheads="1"/>
          </p:cNvSpPr>
          <p:nvPr/>
        </p:nvSpPr>
        <p:spPr bwMode="auto">
          <a:xfrm>
            <a:off x="2412000" y="2565400"/>
            <a:ext cx="720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66FF33"/>
                </a:solidFill>
                <a:latin typeface="Symbol" pitchFamily="18" charset="2"/>
              </a:rPr>
              <a:t>g</a:t>
            </a:r>
            <a:r>
              <a:rPr lang="en-US" altLang="en-US" b="1" dirty="0">
                <a:solidFill>
                  <a:srgbClr val="66FF33"/>
                </a:solidFill>
              </a:rPr>
              <a:t>-ray </a:t>
            </a:r>
          </a:p>
        </p:txBody>
      </p:sp>
      <p:sp>
        <p:nvSpPr>
          <p:cNvPr id="50" name="Line 47"/>
          <p:cNvSpPr>
            <a:spLocks noChangeShapeType="1"/>
          </p:cNvSpPr>
          <p:nvPr/>
        </p:nvSpPr>
        <p:spPr bwMode="auto">
          <a:xfrm flipH="1">
            <a:off x="1589088" y="2514600"/>
            <a:ext cx="584200" cy="9144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Text Box 48"/>
          <p:cNvSpPr txBox="1">
            <a:spLocks noChangeArrowheads="1"/>
          </p:cNvSpPr>
          <p:nvPr/>
        </p:nvSpPr>
        <p:spPr bwMode="auto">
          <a:xfrm>
            <a:off x="992188" y="2566988"/>
            <a:ext cx="86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66FF33"/>
                </a:solidFill>
                <a:latin typeface="Symbol" pitchFamily="18" charset="2"/>
              </a:rPr>
              <a:t>g</a:t>
            </a:r>
            <a:r>
              <a:rPr lang="en-US" altLang="en-US" b="1" dirty="0">
                <a:solidFill>
                  <a:srgbClr val="66FF33"/>
                </a:solidFill>
              </a:rPr>
              <a:t>-ray 2</a:t>
            </a:r>
          </a:p>
        </p:txBody>
      </p:sp>
      <p:sp>
        <p:nvSpPr>
          <p:cNvPr id="53" name="Oval 29"/>
          <p:cNvSpPr>
            <a:spLocks noChangeArrowheads="1"/>
          </p:cNvSpPr>
          <p:nvPr/>
        </p:nvSpPr>
        <p:spPr bwMode="auto">
          <a:xfrm>
            <a:off x="993600" y="5151600"/>
            <a:ext cx="88900" cy="144463"/>
          </a:xfrm>
          <a:prstGeom prst="ellipse">
            <a:avLst/>
          </a:prstGeom>
          <a:solidFill>
            <a:srgbClr val="F5E72B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Oval 30"/>
          <p:cNvSpPr>
            <a:spLocks noChangeArrowheads="1"/>
          </p:cNvSpPr>
          <p:nvPr/>
        </p:nvSpPr>
        <p:spPr bwMode="auto">
          <a:xfrm>
            <a:off x="1231200" y="5151600"/>
            <a:ext cx="88900" cy="144462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Oval 31"/>
          <p:cNvSpPr>
            <a:spLocks noChangeArrowheads="1"/>
          </p:cNvSpPr>
          <p:nvPr/>
        </p:nvSpPr>
        <p:spPr bwMode="auto">
          <a:xfrm>
            <a:off x="1483200" y="5148000"/>
            <a:ext cx="8890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Oval 32"/>
          <p:cNvSpPr>
            <a:spLocks noChangeArrowheads="1"/>
          </p:cNvSpPr>
          <p:nvPr/>
        </p:nvSpPr>
        <p:spPr bwMode="auto">
          <a:xfrm>
            <a:off x="1738800" y="5151600"/>
            <a:ext cx="88900" cy="144462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Oval 33"/>
          <p:cNvSpPr>
            <a:spLocks noChangeArrowheads="1"/>
          </p:cNvSpPr>
          <p:nvPr/>
        </p:nvSpPr>
        <p:spPr bwMode="auto">
          <a:xfrm>
            <a:off x="1972800" y="5158800"/>
            <a:ext cx="88900" cy="144462"/>
          </a:xfrm>
          <a:prstGeom prst="ellipse">
            <a:avLst/>
          </a:prstGeom>
          <a:solidFill>
            <a:srgbClr val="F5E72B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7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Gamma-ray tracking – the concept</a:t>
            </a:r>
            <a:endParaRPr lang="en-US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2520000" y="900000"/>
            <a:ext cx="1757925" cy="4907850"/>
            <a:chOff x="2520000" y="900000"/>
            <a:chExt cx="1757925" cy="49078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000" y="900000"/>
              <a:ext cx="1724025" cy="179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000" y="2880000"/>
              <a:ext cx="1685925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uppieren 11"/>
            <p:cNvGrpSpPr/>
            <p:nvPr/>
          </p:nvGrpSpPr>
          <p:grpSpPr>
            <a:xfrm>
              <a:off x="2592000" y="3960000"/>
              <a:ext cx="1632000" cy="1847850"/>
              <a:chOff x="2592000" y="3960000"/>
              <a:chExt cx="1632000" cy="1847850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0000" y="3960000"/>
                <a:ext cx="1524000" cy="1847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echteck 10"/>
              <p:cNvSpPr/>
              <p:nvPr/>
            </p:nvSpPr>
            <p:spPr>
              <a:xfrm>
                <a:off x="2592000" y="5373216"/>
                <a:ext cx="251808" cy="4346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Textfeld 13"/>
          <p:cNvSpPr txBox="1"/>
          <p:nvPr/>
        </p:nvSpPr>
        <p:spPr>
          <a:xfrm>
            <a:off x="540000" y="1512000"/>
            <a:ext cx="1908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without Compton suppression shield</a:t>
            </a:r>
            <a:endParaRPr lang="en-US" sz="1600" dirty="0"/>
          </a:p>
        </p:txBody>
      </p:sp>
      <p:sp>
        <p:nvSpPr>
          <p:cNvPr id="15" name="Textfeld 14"/>
          <p:cNvSpPr txBox="1"/>
          <p:nvPr/>
        </p:nvSpPr>
        <p:spPr>
          <a:xfrm>
            <a:off x="540000" y="3212976"/>
            <a:ext cx="1838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with BGO shielding</a:t>
            </a:r>
            <a:endParaRPr lang="en-US" sz="1600" dirty="0"/>
          </a:p>
        </p:txBody>
      </p:sp>
      <p:sp>
        <p:nvSpPr>
          <p:cNvPr id="16" name="Textfeld 15"/>
          <p:cNvSpPr txBox="1"/>
          <p:nvPr/>
        </p:nvSpPr>
        <p:spPr>
          <a:xfrm>
            <a:off x="540001" y="4572000"/>
            <a:ext cx="1979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with highly segmented detectors</a:t>
            </a:r>
            <a:endParaRPr lang="en-US" sz="16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0" y="1224000"/>
            <a:ext cx="21145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0" y="2772000"/>
            <a:ext cx="2113200" cy="122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6660000" y="1476000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Compton continuum → small peak to total ratio</a:t>
            </a:r>
            <a:endParaRPr lang="en-US" sz="1600" dirty="0"/>
          </a:p>
        </p:txBody>
      </p:sp>
      <p:sp>
        <p:nvSpPr>
          <p:cNvPr id="18" name="Textfeld 17"/>
          <p:cNvSpPr txBox="1"/>
          <p:nvPr/>
        </p:nvSpPr>
        <p:spPr>
          <a:xfrm>
            <a:off x="6660000" y="3024000"/>
            <a:ext cx="2339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Less solid angle coverage → big drop in efficiency</a:t>
            </a:r>
            <a:endParaRPr lang="en-US" sz="1600" dirty="0"/>
          </a:p>
        </p:txBody>
      </p:sp>
      <p:sp>
        <p:nvSpPr>
          <p:cNvPr id="19" name="Textfeld 18"/>
          <p:cNvSpPr txBox="1"/>
          <p:nvPr/>
        </p:nvSpPr>
        <p:spPr>
          <a:xfrm>
            <a:off x="4320000" y="4680000"/>
            <a:ext cx="4608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Path of </a:t>
            </a:r>
            <a:r>
              <a:rPr lang="el-GR" sz="1600" dirty="0" smtClean="0"/>
              <a:t>γ</a:t>
            </a:r>
            <a:r>
              <a:rPr lang="en-US" sz="1600" dirty="0" smtClean="0"/>
              <a:t>-ray reconstructed to form full energy event</a:t>
            </a:r>
          </a:p>
          <a:p>
            <a:endParaRPr lang="en-US" sz="400" dirty="0" smtClean="0"/>
          </a:p>
          <a:p>
            <a:r>
              <a:rPr lang="en-US" sz="1600" dirty="0" smtClean="0"/>
              <a:t>→ Compton continuum reduced</a:t>
            </a:r>
          </a:p>
          <a:p>
            <a:r>
              <a:rPr lang="en-US" sz="1600" dirty="0" smtClean="0"/>
              <a:t>→ Excellent efficiency </a:t>
            </a:r>
            <a:r>
              <a:rPr lang="en-US" sz="1600" dirty="0" smtClean="0">
                <a:solidFill>
                  <a:srgbClr val="FF0000"/>
                </a:solidFill>
              </a:rPr>
              <a:t>~50% </a:t>
            </a:r>
            <a:r>
              <a:rPr lang="en-US" sz="1600" dirty="0" smtClean="0"/>
              <a:t>@ 1 MeV</a:t>
            </a:r>
          </a:p>
          <a:p>
            <a:r>
              <a:rPr lang="en-US" sz="1600" dirty="0" smtClean="0"/>
              <a:t>→ Greatly improved </a:t>
            </a:r>
            <a:r>
              <a:rPr lang="en-US" sz="1600" dirty="0" smtClean="0">
                <a:solidFill>
                  <a:srgbClr val="FF0000"/>
                </a:solidFill>
              </a:rPr>
              <a:t>angular resolution </a:t>
            </a:r>
            <a:r>
              <a:rPr lang="en-US" sz="1600" dirty="0" smtClean="0"/>
              <a:t>(~1%)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to reduce </a:t>
            </a:r>
            <a:r>
              <a:rPr lang="en-US" sz="1600" dirty="0" smtClean="0">
                <a:solidFill>
                  <a:srgbClr val="FF0000"/>
                </a:solidFill>
              </a:rPr>
              <a:t>Doppler effect</a:t>
            </a:r>
            <a:r>
              <a:rPr lang="en-US" sz="1600" dirty="0" smtClean="0"/>
              <a:t>.</a:t>
            </a:r>
            <a:endParaRPr lang="en-US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540000" y="5580000"/>
                <a:ext cx="2704778" cy="579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′</m:t>
                          </m:r>
                        </m:sup>
                      </m:sSub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1+</m:t>
                          </m:r>
                          <m:d>
                            <m:d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1−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𝑐𝑜𝑠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5580000"/>
                <a:ext cx="2704778" cy="579198"/>
              </a:xfrm>
              <a:prstGeom prst="rect">
                <a:avLst/>
              </a:prstGeom>
              <a:blipFill rotWithShape="1">
                <a:blip r:embed="rId8"/>
                <a:stretch>
                  <a:fillRect t="-5263" b="-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950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Scanner at GSI</a:t>
            </a:r>
            <a:endParaRPr lang="en-US" dirty="0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5562600" y="1975520"/>
            <a:ext cx="2819400" cy="144655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Faster</a:t>
            </a:r>
            <a:endParaRPr lang="en-US" altLang="de-DE" sz="1600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Precision: 1-2 mm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Imaging capability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052000" y="4909520"/>
            <a:ext cx="2988000" cy="1323439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</a:t>
            </a:r>
          </a:p>
          <a:p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Position sensitive detector</a:t>
            </a:r>
          </a:p>
          <a:p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Excellent </a:t>
            </a:r>
            <a:r>
              <a:rPr lang="el-GR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x/x</a:t>
            </a:r>
          </a:p>
          <a:p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Large field of view</a:t>
            </a:r>
          </a:p>
          <a:p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Method to compare the pulses</a:t>
            </a:r>
            <a:endParaRPr lang="de-DE" altLang="de-DE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08720"/>
            <a:ext cx="4724400" cy="39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AutoShape 12"/>
          <p:cNvSpPr>
            <a:spLocks noChangeArrowheads="1"/>
          </p:cNvSpPr>
          <p:nvPr/>
        </p:nvSpPr>
        <p:spPr bwMode="auto">
          <a:xfrm>
            <a:off x="3657600" y="3575720"/>
            <a:ext cx="504825" cy="838200"/>
          </a:xfrm>
          <a:prstGeom prst="curvedLeftArrow">
            <a:avLst>
              <a:gd name="adj1" fmla="val 33208"/>
              <a:gd name="adj2" fmla="val 66415"/>
              <a:gd name="adj3" fmla="val 33333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5105400" y="3804320"/>
            <a:ext cx="2209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Rotating</a:t>
            </a:r>
            <a:r>
              <a:rPr lang="de-DE" altLang="de-DE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</a:t>
            </a:r>
            <a:endParaRPr lang="de-DE" altLang="de-DE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14"/>
          <p:cNvSpPr>
            <a:spLocks noChangeShapeType="1"/>
          </p:cNvSpPr>
          <p:nvPr/>
        </p:nvSpPr>
        <p:spPr bwMode="auto">
          <a:xfrm flipH="1">
            <a:off x="4267200" y="3956720"/>
            <a:ext cx="8382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Line 15"/>
          <p:cNvSpPr>
            <a:spLocks noChangeShapeType="1"/>
          </p:cNvSpPr>
          <p:nvPr/>
        </p:nvSpPr>
        <p:spPr bwMode="auto">
          <a:xfrm flipH="1">
            <a:off x="4419600" y="1670720"/>
            <a:ext cx="6858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5105400" y="151832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 sensitive </a:t>
            </a:r>
            <a:r>
              <a:rPr lang="de-DE" altLang="de-DE" sz="1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  <a:endParaRPr lang="de-DE" altLang="de-DE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AutoShape 17"/>
          <p:cNvSpPr>
            <a:spLocks noChangeArrowheads="1"/>
          </p:cNvSpPr>
          <p:nvPr/>
        </p:nvSpPr>
        <p:spPr bwMode="auto">
          <a:xfrm>
            <a:off x="3733800" y="1823120"/>
            <a:ext cx="76200" cy="762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Oval 18"/>
          <p:cNvSpPr>
            <a:spLocks noChangeArrowheads="1"/>
          </p:cNvSpPr>
          <p:nvPr/>
        </p:nvSpPr>
        <p:spPr bwMode="auto">
          <a:xfrm>
            <a:off x="3429000" y="1318295"/>
            <a:ext cx="647700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de-DE" sz="1200" b="1" baseline="30000">
                <a:solidFill>
                  <a:srgbClr val="FFCC00"/>
                </a:solidFill>
                <a:latin typeface="Verdana" pitchFamily="34" charset="0"/>
              </a:rPr>
              <a:t>22</a:t>
            </a:r>
            <a:r>
              <a:rPr lang="en-GB" altLang="de-DE" sz="1200" b="1">
                <a:solidFill>
                  <a:srgbClr val="FFCC00"/>
                </a:solidFill>
                <a:latin typeface="Verdana" pitchFamily="34" charset="0"/>
              </a:rPr>
              <a:t>Na</a:t>
            </a:r>
            <a:endParaRPr lang="de-DE" altLang="de-DE" sz="1200" b="1">
              <a:solidFill>
                <a:srgbClr val="FFCC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47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 calibration</a:t>
            </a:r>
            <a:endParaRPr lang="en-US" dirty="0"/>
          </a:p>
        </p:txBody>
      </p:sp>
      <p:sp>
        <p:nvSpPr>
          <p:cNvPr id="16" name="Rechteck 15"/>
          <p:cNvSpPr/>
          <p:nvPr/>
        </p:nvSpPr>
        <p:spPr bwMode="auto">
          <a:xfrm>
            <a:off x="0" y="5733336"/>
            <a:ext cx="9151700" cy="720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7" name="Picture 3" descr="scanner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287691"/>
            <a:ext cx="25923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elec_scann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421291"/>
            <a:ext cx="2003367" cy="267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180000" y="763232"/>
            <a:ext cx="345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" altLang="de-DE" dirty="0"/>
              <a:t> </a:t>
            </a:r>
            <a:r>
              <a:rPr lang="es-E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Determine:  </a:t>
            </a:r>
            <a:r>
              <a:rPr lang="es-ES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s-ES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E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s-ES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ES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,y</a:t>
            </a:r>
            <a:r>
              <a:rPr lang="es-ES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E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s-ES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s-ES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E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s-ES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ES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,y</a:t>
            </a:r>
            <a:r>
              <a:rPr lang="es-ES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E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5105400" y="105909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 sz="1800"/>
          </a:p>
        </p:txBody>
      </p:sp>
      <p:graphicFrame>
        <p:nvGraphicFramePr>
          <p:cNvPr id="3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9468780"/>
              </p:ext>
            </p:extLst>
          </p:nvPr>
        </p:nvGraphicFramePr>
        <p:xfrm>
          <a:off x="4514850" y="3313341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13341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4608000" y="763232"/>
            <a:ext cx="32788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Gamma</a:t>
            </a: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de-DE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ray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scattering technique</a:t>
            </a:r>
            <a:endParaRPr lang="de-DE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11" descr="&quot;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1291"/>
            <a:ext cx="28956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3923928" y="5805344"/>
            <a:ext cx="441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Grid</a:t>
            </a:r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raw</a:t>
            </a:r>
            <a:r>
              <a:rPr lang="de-DE" altLang="de-D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image</a:t>
            </a:r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parallel </a:t>
            </a:r>
            <a:r>
              <a:rPr lang="de-DE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PSD </a:t>
            </a:r>
            <a:r>
              <a:rPr lang="de-DE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DE" alt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de-DE" alt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deg</a:t>
            </a:r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5486400" y="3421291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400"/>
              <a:t> 0</a:t>
            </a:r>
            <a:r>
              <a:rPr lang="de-DE" altLang="de-DE" sz="1200" baseline="30000"/>
              <a:t>0</a:t>
            </a:r>
            <a:r>
              <a:rPr lang="de-DE" altLang="de-DE" sz="1800"/>
              <a:t> </a:t>
            </a:r>
            <a:r>
              <a:rPr lang="de-DE" altLang="de-DE" sz="1400"/>
              <a:t>position</a:t>
            </a:r>
          </a:p>
        </p:txBody>
      </p:sp>
      <p:sp>
        <p:nvSpPr>
          <p:cNvPr id="39" name="Rechteck 38"/>
          <p:cNvSpPr/>
          <p:nvPr/>
        </p:nvSpPr>
        <p:spPr bwMode="auto">
          <a:xfrm>
            <a:off x="3923928" y="3348032"/>
            <a:ext cx="4419600" cy="29685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0" name="Picture 7" descr="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5" y="1365465"/>
            <a:ext cx="3760860" cy="247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86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 reconstruction</a:t>
            </a:r>
            <a:endParaRPr lang="en-US" dirty="0"/>
          </a:p>
        </p:txBody>
      </p:sp>
      <p:pic>
        <p:nvPicPr>
          <p:cNvPr id="15" name="Picture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3435123"/>
            <a:ext cx="2661657" cy="26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3435123"/>
            <a:ext cx="3258005" cy="247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1514475" y="1104337"/>
            <a:ext cx="2160588" cy="2016125"/>
          </a:xfrm>
          <a:prstGeom prst="ellipse">
            <a:avLst/>
          </a:prstGeom>
          <a:solidFill>
            <a:srgbClr val="339966"/>
          </a:solidFill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0" name="Oval 6"/>
          <p:cNvSpPr>
            <a:spLocks noChangeArrowheads="1"/>
          </p:cNvSpPr>
          <p:nvPr/>
        </p:nvSpPr>
        <p:spPr bwMode="auto">
          <a:xfrm>
            <a:off x="1874838" y="1464699"/>
            <a:ext cx="1476375" cy="1328738"/>
          </a:xfrm>
          <a:prstGeom prst="ellipse">
            <a:avLst/>
          </a:prstGeom>
          <a:solidFill>
            <a:srgbClr val="B2B2B2"/>
          </a:solidFill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>
            <a:off x="1565275" y="2110812"/>
            <a:ext cx="2036763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2090738" y="2761687"/>
            <a:ext cx="100806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de-DE" sz="900" b="1" smtClean="0">
                <a:solidFill>
                  <a:srgbClr val="003399"/>
                </a:solidFill>
                <a:latin typeface="Verdana" pitchFamily="34" charset="0"/>
              </a:rPr>
              <a:t>LYSO =76 mm</a:t>
            </a:r>
            <a:endParaRPr lang="de-DE" altLang="de-DE" sz="900" b="1" smtClean="0">
              <a:solidFill>
                <a:srgbClr val="003399"/>
              </a:solidFill>
              <a:latin typeface="Verdana" pitchFamily="34" charset="0"/>
            </a:endParaRPr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2593975" y="1439299"/>
            <a:ext cx="1588" cy="13287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1874838" y="1609162"/>
            <a:ext cx="16779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de-DE" sz="900" b="1" smtClean="0">
                <a:solidFill>
                  <a:srgbClr val="003399"/>
                </a:solidFill>
                <a:latin typeface="Verdana" pitchFamily="34" charset="0"/>
              </a:rPr>
              <a:t>Photocathode=56.26 mm</a:t>
            </a:r>
            <a:endParaRPr lang="de-DE" altLang="de-DE" sz="900" b="1" smtClean="0">
              <a:solidFill>
                <a:srgbClr val="003399"/>
              </a:solidFill>
              <a:latin typeface="Verdana" pitchFamily="34" charset="0"/>
            </a:endParaRPr>
          </a:p>
        </p:txBody>
      </p:sp>
      <p:sp>
        <p:nvSpPr>
          <p:cNvPr id="25" name="AutoShape 11"/>
          <p:cNvSpPr>
            <a:spLocks noChangeArrowheads="1"/>
          </p:cNvSpPr>
          <p:nvPr/>
        </p:nvSpPr>
        <p:spPr bwMode="auto">
          <a:xfrm>
            <a:off x="2522538" y="1969524"/>
            <a:ext cx="144462" cy="2159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>
            <a:off x="2667000" y="2185424"/>
            <a:ext cx="1676400" cy="10826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760413" y="859862"/>
            <a:ext cx="38877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de-DE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 Interaction</a:t>
            </a:r>
            <a:endParaRPr lang="de-DE" altLang="de-DE" sz="1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14"/>
          <p:cNvSpPr>
            <a:spLocks noChangeArrowheads="1"/>
          </p:cNvSpPr>
          <p:nvPr/>
        </p:nvSpPr>
        <p:spPr bwMode="auto">
          <a:xfrm>
            <a:off x="5011738" y="1134499"/>
            <a:ext cx="2160587" cy="2016125"/>
          </a:xfrm>
          <a:prstGeom prst="ellipse">
            <a:avLst/>
          </a:prstGeom>
          <a:solidFill>
            <a:srgbClr val="339966"/>
          </a:solidFill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9" name="Oval 15"/>
          <p:cNvSpPr>
            <a:spLocks noChangeArrowheads="1"/>
          </p:cNvSpPr>
          <p:nvPr/>
        </p:nvSpPr>
        <p:spPr bwMode="auto">
          <a:xfrm>
            <a:off x="5372100" y="1494862"/>
            <a:ext cx="1476375" cy="1328737"/>
          </a:xfrm>
          <a:prstGeom prst="ellipse">
            <a:avLst/>
          </a:prstGeom>
          <a:solidFill>
            <a:srgbClr val="B2B2B2"/>
          </a:solidFill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6710363" y="2071124"/>
            <a:ext cx="144462" cy="2159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1" name="Line 17"/>
          <p:cNvSpPr>
            <a:spLocks noChangeShapeType="1"/>
          </p:cNvSpPr>
          <p:nvPr/>
        </p:nvSpPr>
        <p:spPr bwMode="auto">
          <a:xfrm>
            <a:off x="6781800" y="2201299"/>
            <a:ext cx="1670050" cy="105092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2" name="Text Box 18"/>
          <p:cNvSpPr txBox="1">
            <a:spLocks noChangeArrowheads="1"/>
          </p:cNvSpPr>
          <p:nvPr/>
        </p:nvSpPr>
        <p:spPr bwMode="auto">
          <a:xfrm>
            <a:off x="4648200" y="829699"/>
            <a:ext cx="29511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de-DE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Peripheral Interaction</a:t>
            </a:r>
            <a:endParaRPr lang="de-DE" altLang="de-DE" sz="1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35"/>
          <p:cNvSpPr txBox="1">
            <a:spLocks noChangeArrowheads="1"/>
          </p:cNvSpPr>
          <p:nvPr/>
        </p:nvSpPr>
        <p:spPr bwMode="auto">
          <a:xfrm>
            <a:off x="0" y="6279123"/>
            <a:ext cx="4032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Domingo Pardo, </a:t>
            </a:r>
            <a:r>
              <a:rPr lang="en-GB" altLang="de-DE" sz="1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N.Goel</a:t>
            </a:r>
            <a:r>
              <a:rPr lang="en-GB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et.al., IEEE, </a:t>
            </a:r>
            <a:r>
              <a:rPr lang="de-DE" altLang="de-DE" sz="1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2009 Volume: 28 </a:t>
            </a:r>
            <a:r>
              <a:rPr lang="de-DE" altLang="de-DE" sz="1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Issue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</a:p>
        </p:txBody>
      </p:sp>
      <p:sp>
        <p:nvSpPr>
          <p:cNvPr id="44" name="Text Box 36"/>
          <p:cNvSpPr txBox="1">
            <a:spLocks noChangeArrowheads="1"/>
          </p:cNvSpPr>
          <p:nvPr/>
        </p:nvSpPr>
        <p:spPr bwMode="auto">
          <a:xfrm>
            <a:off x="5436000" y="3435123"/>
            <a:ext cx="13636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charge profile at the </a:t>
            </a:r>
            <a:r>
              <a:rPr lang="en-GB" altLang="de-DE" sz="1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lang="en-GB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altLang="de-DE" sz="1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Line 37"/>
          <p:cNvSpPr>
            <a:spLocks noChangeShapeType="1"/>
          </p:cNvSpPr>
          <p:nvPr/>
        </p:nvSpPr>
        <p:spPr bwMode="auto">
          <a:xfrm>
            <a:off x="5715000" y="3877699"/>
            <a:ext cx="288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6" name="Text Box 40"/>
          <p:cNvSpPr txBox="1">
            <a:spLocks noChangeArrowheads="1"/>
          </p:cNvSpPr>
          <p:nvPr/>
        </p:nvSpPr>
        <p:spPr bwMode="auto">
          <a:xfrm>
            <a:off x="5940000" y="3111123"/>
            <a:ext cx="1728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de-DE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 peak fitting</a:t>
            </a:r>
            <a:r>
              <a:rPr lang="en-GB" alt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altLang="de-DE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41"/>
          <p:cNvSpPr txBox="1">
            <a:spLocks noChangeArrowheads="1"/>
          </p:cNvSpPr>
          <p:nvPr/>
        </p:nvSpPr>
        <p:spPr bwMode="auto">
          <a:xfrm rot="16200000">
            <a:off x="4716000" y="3831123"/>
            <a:ext cx="972000" cy="2333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de-DE" altLang="de-D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Charge (</a:t>
            </a:r>
            <a:r>
              <a:rPr kumimoji="0" lang="de-DE" altLang="de-DE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a.u</a:t>
            </a:r>
            <a:r>
              <a:rPr kumimoji="0" lang="de-DE" altLang="de-D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48" name="Text Box 42"/>
          <p:cNvSpPr txBox="1">
            <a:spLocks noChangeArrowheads="1"/>
          </p:cNvSpPr>
          <p:nvPr/>
        </p:nvSpPr>
        <p:spPr bwMode="auto">
          <a:xfrm rot="16200000">
            <a:off x="4716000" y="5127123"/>
            <a:ext cx="936000" cy="2333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de-DE" altLang="de-D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Charge (</a:t>
            </a:r>
            <a:r>
              <a:rPr kumimoji="0" lang="de-DE" altLang="de-DE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a.u</a:t>
            </a:r>
            <a:r>
              <a:rPr kumimoji="0" lang="de-DE" altLang="de-D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49" name="Text Box 43"/>
          <p:cNvSpPr txBox="1">
            <a:spLocks noChangeArrowheads="1"/>
          </p:cNvSpPr>
          <p:nvPr/>
        </p:nvSpPr>
        <p:spPr bwMode="auto">
          <a:xfrm>
            <a:off x="7452000" y="4479123"/>
            <a:ext cx="720000" cy="2333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de-DE" altLang="de-D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 (mm)</a:t>
            </a:r>
          </a:p>
        </p:txBody>
      </p:sp>
      <p:sp>
        <p:nvSpPr>
          <p:cNvPr id="50" name="Text Box 44"/>
          <p:cNvSpPr txBox="1">
            <a:spLocks noChangeArrowheads="1"/>
          </p:cNvSpPr>
          <p:nvPr/>
        </p:nvSpPr>
        <p:spPr bwMode="auto">
          <a:xfrm>
            <a:off x="7452000" y="5775123"/>
            <a:ext cx="684000" cy="2333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de-DE" altLang="de-D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 (mm)</a:t>
            </a:r>
          </a:p>
        </p:txBody>
      </p:sp>
      <p:sp>
        <p:nvSpPr>
          <p:cNvPr id="51" name="Text Box 19"/>
          <p:cNvSpPr txBox="1">
            <a:spLocks noChangeArrowheads="1"/>
          </p:cNvSpPr>
          <p:nvPr/>
        </p:nvSpPr>
        <p:spPr bwMode="auto">
          <a:xfrm>
            <a:off x="4104000" y="6279123"/>
            <a:ext cx="3312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de-DE" sz="1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C.W.Lerche</a:t>
            </a:r>
            <a:r>
              <a:rPr lang="en-GB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et.al., NIM A, Vol 537, pp. 326-330, Jan. 2005</a:t>
            </a:r>
            <a:endParaRPr lang="de-DE" altLang="de-DE" sz="1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01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  <p:bldP spid="24" grpId="0"/>
      <p:bldP spid="25" grpId="0" animBg="1"/>
      <p:bldP spid="26" grpId="0" animBg="1"/>
      <p:bldP spid="27" grpId="0"/>
      <p:bldP spid="28" grpId="0" animBg="1"/>
      <p:bldP spid="29" grpId="0" animBg="1"/>
      <p:bldP spid="30" grpId="0" animBg="1"/>
      <p:bldP spid="41" grpId="0" animBg="1"/>
      <p:bldP spid="42" grpId="0"/>
      <p:bldP spid="44" grpId="0"/>
      <p:bldP spid="45" grpId="0" animBg="1"/>
      <p:bldP spid="46" grpId="0"/>
      <p:bldP spid="47" grpId="0" animBg="1"/>
      <p:bldP spid="48" grpId="0" animBg="1"/>
      <p:bldP spid="49" grpId="0" animBg="1"/>
      <p:bldP spid="5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 reconstruction</a:t>
            </a:r>
            <a:endParaRPr lang="en-US" dirty="0"/>
          </a:p>
        </p:txBody>
      </p:sp>
      <p:graphicFrame>
        <p:nvGraphicFramePr>
          <p:cNvPr id="31" name="Object 2"/>
          <p:cNvGraphicFramePr>
            <a:graphicFrameLocks noChangeAspect="1"/>
          </p:cNvGraphicFramePr>
          <p:nvPr/>
        </p:nvGraphicFramePr>
        <p:xfrm>
          <a:off x="166688" y="1641475"/>
          <a:ext cx="4175125" cy="323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Bitmap Image" r:id="rId4" imgW="6095238" imgH="4723810" progId="Paint.Picture">
                  <p:embed/>
                </p:oleObj>
              </mc:Choice>
              <mc:Fallback>
                <p:oleObj name="Bitmap Image" r:id="rId4" imgW="6095238" imgH="4723810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8" y="1641475"/>
                        <a:ext cx="4175125" cy="323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"/>
          <p:cNvGraphicFramePr>
            <a:graphicFrameLocks noChangeAspect="1"/>
          </p:cNvGraphicFramePr>
          <p:nvPr/>
        </p:nvGraphicFramePr>
        <p:xfrm>
          <a:off x="4919663" y="1727200"/>
          <a:ext cx="3816350" cy="322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Bitmap Image" r:id="rId6" imgW="6028571" imgH="5095238" progId="Paint.Picture">
                  <p:embed/>
                </p:oleObj>
              </mc:Choice>
              <mc:Fallback>
                <p:oleObj name="Bitmap Image" r:id="rId6" imgW="6028571" imgH="5095238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663" y="1727200"/>
                        <a:ext cx="3816350" cy="322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814388" y="1295400"/>
            <a:ext cx="28082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Gaussian fitting </a:t>
            </a:r>
            <a:endParaRPr lang="de-DE" altLang="de-DE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>
            <a:off x="730250" y="1828800"/>
            <a:ext cx="338455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5029200" y="1295400"/>
            <a:ext cx="3716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 peak fitting </a:t>
            </a:r>
            <a:endParaRPr lang="de-DE" altLang="de-DE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5135563" y="5112000"/>
            <a:ext cx="3779837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 for 50 mm</a:t>
            </a:r>
          </a:p>
          <a:p>
            <a:pPr algn="ctr"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of view = 28 cm</a:t>
            </a:r>
            <a:r>
              <a:rPr lang="en-GB" altLang="de-DE" sz="16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de-DE" altLang="de-DE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2471738" y="4692650"/>
            <a:ext cx="1657350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49263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Pos. X (mm)</a:t>
            </a:r>
            <a:endParaRPr kumimoji="0" lang="de-DE" altLang="de-DE" sz="16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612000" y="5112000"/>
            <a:ext cx="333948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Gaussian fitting works relatively well in the central region</a:t>
            </a:r>
            <a:endParaRPr lang="de-DE" altLang="de-DE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2232000" y="6019800"/>
            <a:ext cx="4392000" cy="376238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</a:t>
            </a:r>
            <a:r>
              <a:rPr lang="de-DE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de-DE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X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de-DE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~ 1mm</a:t>
            </a:r>
            <a:endParaRPr lang="de-DE" altLang="de-DE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12"/>
          <p:cNvSpPr txBox="1">
            <a:spLocks noChangeArrowheads="1"/>
          </p:cNvSpPr>
          <p:nvPr/>
        </p:nvSpPr>
        <p:spPr bwMode="auto">
          <a:xfrm>
            <a:off x="7029450" y="4692650"/>
            <a:ext cx="1657350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49263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Pos. X (mm)</a:t>
            </a:r>
            <a:endParaRPr kumimoji="0" lang="de-DE" altLang="de-DE" sz="16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47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/ Future in Scintillation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260000"/>
            <a:ext cx="3514725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56992"/>
            <a:ext cx="38100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20000" y="720000"/>
            <a:ext cx="3014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Afterglow = </a:t>
            </a:r>
            <a:r>
              <a:rPr lang="en-US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phosphorescence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680000" y="1620000"/>
            <a:ext cx="3593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Phosphorescence is a property of many crystals and organic materials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080000" y="4320000"/>
            <a:ext cx="2690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is produced by </a:t>
            </a:r>
            <a:r>
              <a:rPr lang="en-US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deexcitation</a:t>
            </a:r>
            <a:r>
              <a:rPr lang="en-US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molecules</a:t>
            </a:r>
            <a:endParaRPr lang="en-US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4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Scanner at GSI</a:t>
            </a:r>
            <a:endParaRPr lang="en-US" dirty="0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5562600" y="1975520"/>
            <a:ext cx="2819400" cy="144655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Faster</a:t>
            </a:r>
            <a:endParaRPr lang="en-US" altLang="de-DE" sz="1600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Precision: 1-2 mm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Imaging capability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052000" y="4909520"/>
            <a:ext cx="2988000" cy="1323439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</a:t>
            </a:r>
          </a:p>
          <a:p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Position sensitive detector</a:t>
            </a:r>
          </a:p>
          <a:p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Excellent </a:t>
            </a:r>
            <a:r>
              <a:rPr lang="el-GR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x/x</a:t>
            </a:r>
          </a:p>
          <a:p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Large field of view</a:t>
            </a:r>
          </a:p>
          <a:p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Method to compare the pulses</a:t>
            </a:r>
            <a:endParaRPr lang="de-DE" altLang="de-DE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08720"/>
            <a:ext cx="4724400" cy="39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AutoShape 12"/>
          <p:cNvSpPr>
            <a:spLocks noChangeArrowheads="1"/>
          </p:cNvSpPr>
          <p:nvPr/>
        </p:nvSpPr>
        <p:spPr bwMode="auto">
          <a:xfrm>
            <a:off x="3657600" y="3575720"/>
            <a:ext cx="504825" cy="838200"/>
          </a:xfrm>
          <a:prstGeom prst="curvedLeftArrow">
            <a:avLst>
              <a:gd name="adj1" fmla="val 33208"/>
              <a:gd name="adj2" fmla="val 66415"/>
              <a:gd name="adj3" fmla="val 33333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5105400" y="3804320"/>
            <a:ext cx="2209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Rotating</a:t>
            </a:r>
            <a:r>
              <a:rPr lang="de-DE" altLang="de-DE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</a:t>
            </a:r>
            <a:endParaRPr lang="de-DE" altLang="de-DE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14"/>
          <p:cNvSpPr>
            <a:spLocks noChangeShapeType="1"/>
          </p:cNvSpPr>
          <p:nvPr/>
        </p:nvSpPr>
        <p:spPr bwMode="auto">
          <a:xfrm flipH="1">
            <a:off x="4267200" y="3956720"/>
            <a:ext cx="8382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Line 15"/>
          <p:cNvSpPr>
            <a:spLocks noChangeShapeType="1"/>
          </p:cNvSpPr>
          <p:nvPr/>
        </p:nvSpPr>
        <p:spPr bwMode="auto">
          <a:xfrm flipH="1">
            <a:off x="4419600" y="1670720"/>
            <a:ext cx="6858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5105400" y="151832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 sensitive </a:t>
            </a:r>
            <a:r>
              <a:rPr lang="de-DE" altLang="de-DE" sz="1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  <a:endParaRPr lang="de-DE" altLang="de-DE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AutoShape 17"/>
          <p:cNvSpPr>
            <a:spLocks noChangeArrowheads="1"/>
          </p:cNvSpPr>
          <p:nvPr/>
        </p:nvSpPr>
        <p:spPr bwMode="auto">
          <a:xfrm>
            <a:off x="3733800" y="1823120"/>
            <a:ext cx="76200" cy="762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Oval 18"/>
          <p:cNvSpPr>
            <a:spLocks noChangeArrowheads="1"/>
          </p:cNvSpPr>
          <p:nvPr/>
        </p:nvSpPr>
        <p:spPr bwMode="auto">
          <a:xfrm>
            <a:off x="3429000" y="1318295"/>
            <a:ext cx="647700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de-DE" sz="1200" b="1" baseline="30000">
                <a:solidFill>
                  <a:srgbClr val="FFCC00"/>
                </a:solidFill>
                <a:latin typeface="Verdana" pitchFamily="34" charset="0"/>
              </a:rPr>
              <a:t>22</a:t>
            </a:r>
            <a:r>
              <a:rPr lang="en-GB" altLang="de-DE" sz="1200" b="1">
                <a:solidFill>
                  <a:srgbClr val="FFCC00"/>
                </a:solidFill>
                <a:latin typeface="Verdana" pitchFamily="34" charset="0"/>
              </a:rPr>
              <a:t>Na</a:t>
            </a:r>
            <a:endParaRPr lang="de-DE" altLang="de-DE" sz="1200" b="1">
              <a:solidFill>
                <a:srgbClr val="FFCC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05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Superiority over conventional scanner </a:t>
            </a:r>
            <a:endParaRPr lang="en-US" dirty="0"/>
          </a:p>
        </p:txBody>
      </p:sp>
      <p:pic>
        <p:nvPicPr>
          <p:cNvPr id="13" name="Picture 2" descr="conventionalscan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20875"/>
            <a:ext cx="5448300" cy="303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59999" y="5036983"/>
            <a:ext cx="8316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Advantage over conventional scanner: Full detector can be scanned in one measurement 10 times faster than a conventional scanner                                                            Accuracy of simulations can be checked for complex regions of electric field</a:t>
            </a:r>
            <a:endParaRPr lang="en-US" alt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72"/>
          <p:cNvSpPr txBox="1">
            <a:spLocks noChangeArrowheads="1"/>
          </p:cNvSpPr>
          <p:nvPr/>
        </p:nvSpPr>
        <p:spPr bwMode="auto">
          <a:xfrm>
            <a:off x="504000" y="2736000"/>
            <a:ext cx="612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6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BGO</a:t>
            </a:r>
          </a:p>
        </p:txBody>
      </p:sp>
      <p:sp>
        <p:nvSpPr>
          <p:cNvPr id="18" name="Text Box 72"/>
          <p:cNvSpPr txBox="1">
            <a:spLocks noChangeArrowheads="1"/>
          </p:cNvSpPr>
          <p:nvPr/>
        </p:nvSpPr>
        <p:spPr bwMode="auto">
          <a:xfrm>
            <a:off x="4176000" y="2736000"/>
            <a:ext cx="612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6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BGO</a:t>
            </a:r>
          </a:p>
        </p:txBody>
      </p:sp>
      <p:sp>
        <p:nvSpPr>
          <p:cNvPr id="19" name="Text Box 83"/>
          <p:cNvSpPr txBox="1">
            <a:spLocks noChangeArrowheads="1"/>
          </p:cNvSpPr>
          <p:nvPr/>
        </p:nvSpPr>
        <p:spPr bwMode="auto">
          <a:xfrm>
            <a:off x="683568" y="1268760"/>
            <a:ext cx="38884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coincidence between the Germanium and BGO detectors for 90 degree </a:t>
            </a:r>
            <a:r>
              <a:rPr lang="en-US" altLang="de-DE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ompton scattered events for depth determination</a:t>
            </a:r>
            <a:endParaRPr lang="en-US" altLang="de-DE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999" y="2520000"/>
            <a:ext cx="2904762" cy="109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5436096" y="407707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7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Scanner based on pulse shape comparison scan </a:t>
            </a:r>
            <a:endParaRPr lang="en-US" dirty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964284" y="2209800"/>
            <a:ext cx="83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 sz="1600">
              <a:solidFill>
                <a:srgbClr val="000000"/>
              </a:solidFill>
            </a:endParaRPr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216884" y="1368000"/>
            <a:ext cx="2895600" cy="1939925"/>
            <a:chOff x="0" y="960"/>
            <a:chExt cx="1824" cy="1222"/>
          </a:xfrm>
        </p:grpSpPr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60"/>
              <a:ext cx="1824" cy="1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288" y="1008"/>
              <a:ext cx="4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de-DE" sz="1600" b="1">
                  <a:solidFill>
                    <a:srgbClr val="FF0000"/>
                  </a:solidFill>
                </a:rPr>
                <a:t>a)</a:t>
              </a: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7" t="27321" r="6444"/>
          <a:stretch>
            <a:fillRect/>
          </a:stretch>
        </p:blipFill>
        <p:spPr bwMode="auto">
          <a:xfrm>
            <a:off x="4069184" y="1412776"/>
            <a:ext cx="13779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4"/>
          <p:cNvGrpSpPr>
            <a:grpSpLocks/>
          </p:cNvGrpSpPr>
          <p:nvPr/>
        </p:nvGrpSpPr>
        <p:grpSpPr bwMode="auto">
          <a:xfrm rot="18900000">
            <a:off x="4788322" y="1700113"/>
            <a:ext cx="107950" cy="468313"/>
            <a:chOff x="2959" y="1207"/>
            <a:chExt cx="68" cy="295"/>
          </a:xfrm>
        </p:grpSpPr>
        <p:sp>
          <p:nvSpPr>
            <p:cNvPr id="24" name="AutoShape 5"/>
            <p:cNvSpPr>
              <a:spLocks noChangeArrowheads="1"/>
            </p:cNvSpPr>
            <p:nvPr/>
          </p:nvSpPr>
          <p:spPr bwMode="auto">
            <a:xfrm>
              <a:off x="2959" y="1457"/>
              <a:ext cx="68" cy="45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AutoShape 6"/>
            <p:cNvSpPr>
              <a:spLocks noChangeArrowheads="1"/>
            </p:cNvSpPr>
            <p:nvPr/>
          </p:nvSpPr>
          <p:spPr bwMode="auto">
            <a:xfrm>
              <a:off x="2959" y="1366"/>
              <a:ext cx="68" cy="45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AutoShape 7"/>
            <p:cNvSpPr>
              <a:spLocks noChangeArrowheads="1"/>
            </p:cNvSpPr>
            <p:nvPr/>
          </p:nvSpPr>
          <p:spPr bwMode="auto">
            <a:xfrm>
              <a:off x="2959" y="1298"/>
              <a:ext cx="68" cy="45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AutoShape 8"/>
            <p:cNvSpPr>
              <a:spLocks noChangeArrowheads="1"/>
            </p:cNvSpPr>
            <p:nvPr/>
          </p:nvSpPr>
          <p:spPr bwMode="auto">
            <a:xfrm>
              <a:off x="2959" y="1207"/>
              <a:ext cx="68" cy="45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5580484" y="2239863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b="1">
                <a:solidFill>
                  <a:srgbClr val="FF0000"/>
                </a:solidFill>
              </a:rPr>
              <a:t>a)</a:t>
            </a:r>
          </a:p>
        </p:txBody>
      </p:sp>
      <p:sp>
        <p:nvSpPr>
          <p:cNvPr id="29" name="Line 10"/>
          <p:cNvSpPr>
            <a:spLocks noChangeShapeType="1"/>
          </p:cNvSpPr>
          <p:nvPr/>
        </p:nvSpPr>
        <p:spPr bwMode="auto">
          <a:xfrm flipH="1" flipV="1">
            <a:off x="5185197" y="2239863"/>
            <a:ext cx="612775" cy="53975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Line 11"/>
          <p:cNvSpPr>
            <a:spLocks noChangeShapeType="1"/>
          </p:cNvSpPr>
          <p:nvPr/>
        </p:nvSpPr>
        <p:spPr bwMode="auto">
          <a:xfrm flipH="1" flipV="1">
            <a:off x="4572422" y="1700113"/>
            <a:ext cx="612775" cy="539750"/>
          </a:xfrm>
          <a:prstGeom prst="line">
            <a:avLst/>
          </a:prstGeom>
          <a:noFill/>
          <a:ln w="19050">
            <a:solidFill>
              <a:srgbClr val="00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AutoShape 16"/>
          <p:cNvSpPr>
            <a:spLocks noChangeArrowheads="1"/>
          </p:cNvSpPr>
          <p:nvPr/>
        </p:nvSpPr>
        <p:spPr bwMode="auto">
          <a:xfrm rot="18900000">
            <a:off x="4826422" y="1950938"/>
            <a:ext cx="107950" cy="71438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AutoShape 29"/>
          <p:cNvSpPr>
            <a:spLocks noChangeArrowheads="1"/>
          </p:cNvSpPr>
          <p:nvPr/>
        </p:nvSpPr>
        <p:spPr bwMode="auto">
          <a:xfrm rot="18900000">
            <a:off x="5701134" y="2693888"/>
            <a:ext cx="361950" cy="285750"/>
          </a:xfrm>
          <a:prstGeom prst="cube">
            <a:avLst>
              <a:gd name="adj" fmla="val 25000"/>
            </a:avLst>
          </a:prstGeom>
          <a:solidFill>
            <a:schemeClr val="accent2">
              <a:alpha val="67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AutoShape 30"/>
          <p:cNvSpPr>
            <a:spLocks noChangeArrowheads="1"/>
          </p:cNvSpPr>
          <p:nvPr/>
        </p:nvSpPr>
        <p:spPr bwMode="auto">
          <a:xfrm>
            <a:off x="5783684" y="2751038"/>
            <a:ext cx="228600" cy="228600"/>
          </a:xfrm>
          <a:prstGeom prst="star5">
            <a:avLst/>
          </a:prstGeom>
          <a:solidFill>
            <a:srgbClr val="FF0000">
              <a:alpha val="52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98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Scanner based on pulse shape comparison scan </a:t>
            </a:r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7" t="27321" r="6444"/>
          <a:stretch>
            <a:fillRect/>
          </a:stretch>
        </p:blipFill>
        <p:spPr bwMode="auto">
          <a:xfrm>
            <a:off x="4076700" y="1413372"/>
            <a:ext cx="13779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971800" y="2065834"/>
            <a:ext cx="83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 sz="1600">
              <a:solidFill>
                <a:srgbClr val="000000"/>
              </a:solidFill>
            </a:endParaRPr>
          </a:p>
        </p:txBody>
      </p:sp>
      <p:grpSp>
        <p:nvGrpSpPr>
          <p:cNvPr id="34" name="Group 4"/>
          <p:cNvGrpSpPr>
            <a:grpSpLocks/>
          </p:cNvGrpSpPr>
          <p:nvPr/>
        </p:nvGrpSpPr>
        <p:grpSpPr bwMode="auto">
          <a:xfrm rot="18900000">
            <a:off x="4795838" y="1700709"/>
            <a:ext cx="107950" cy="468313"/>
            <a:chOff x="2959" y="1207"/>
            <a:chExt cx="68" cy="295"/>
          </a:xfrm>
        </p:grpSpPr>
        <p:sp>
          <p:nvSpPr>
            <p:cNvPr id="35" name="AutoShape 5"/>
            <p:cNvSpPr>
              <a:spLocks noChangeArrowheads="1"/>
            </p:cNvSpPr>
            <p:nvPr/>
          </p:nvSpPr>
          <p:spPr bwMode="auto">
            <a:xfrm>
              <a:off x="2959" y="1457"/>
              <a:ext cx="68" cy="45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AutoShape 6"/>
            <p:cNvSpPr>
              <a:spLocks noChangeArrowheads="1"/>
            </p:cNvSpPr>
            <p:nvPr/>
          </p:nvSpPr>
          <p:spPr bwMode="auto">
            <a:xfrm>
              <a:off x="2959" y="1366"/>
              <a:ext cx="68" cy="45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" name="AutoShape 7"/>
            <p:cNvSpPr>
              <a:spLocks noChangeArrowheads="1"/>
            </p:cNvSpPr>
            <p:nvPr/>
          </p:nvSpPr>
          <p:spPr bwMode="auto">
            <a:xfrm>
              <a:off x="2959" y="1298"/>
              <a:ext cx="68" cy="45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AutoShape 8"/>
            <p:cNvSpPr>
              <a:spLocks noChangeArrowheads="1"/>
            </p:cNvSpPr>
            <p:nvPr/>
          </p:nvSpPr>
          <p:spPr bwMode="auto">
            <a:xfrm>
              <a:off x="2959" y="1207"/>
              <a:ext cx="68" cy="45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5588000" y="2240459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b="1">
                <a:solidFill>
                  <a:srgbClr val="FF0000"/>
                </a:solidFill>
              </a:rPr>
              <a:t>a)</a:t>
            </a:r>
          </a:p>
        </p:txBody>
      </p:sp>
      <p:sp>
        <p:nvSpPr>
          <p:cNvPr id="40" name="Line 10"/>
          <p:cNvSpPr>
            <a:spLocks noChangeShapeType="1"/>
          </p:cNvSpPr>
          <p:nvPr/>
        </p:nvSpPr>
        <p:spPr bwMode="auto">
          <a:xfrm flipH="1" flipV="1">
            <a:off x="5192713" y="2240459"/>
            <a:ext cx="612775" cy="53975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Line 11"/>
          <p:cNvSpPr>
            <a:spLocks noChangeShapeType="1"/>
          </p:cNvSpPr>
          <p:nvPr/>
        </p:nvSpPr>
        <p:spPr bwMode="auto">
          <a:xfrm flipH="1" flipV="1">
            <a:off x="4579938" y="1700709"/>
            <a:ext cx="612775" cy="539750"/>
          </a:xfrm>
          <a:prstGeom prst="line">
            <a:avLst/>
          </a:prstGeom>
          <a:noFill/>
          <a:ln w="19050">
            <a:solidFill>
              <a:srgbClr val="00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Line 12"/>
          <p:cNvSpPr>
            <a:spLocks noChangeShapeType="1"/>
          </p:cNvSpPr>
          <p:nvPr/>
        </p:nvSpPr>
        <p:spPr bwMode="auto">
          <a:xfrm flipH="1">
            <a:off x="4724400" y="1197472"/>
            <a:ext cx="971550" cy="935037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" name="AutoShape 13"/>
          <p:cNvSpPr>
            <a:spLocks noChangeArrowheads="1"/>
          </p:cNvSpPr>
          <p:nvPr/>
        </p:nvSpPr>
        <p:spPr bwMode="auto">
          <a:xfrm rot="18900000">
            <a:off x="5126038" y="1659434"/>
            <a:ext cx="107950" cy="71438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AutoShape 14"/>
          <p:cNvSpPr>
            <a:spLocks noChangeArrowheads="1"/>
          </p:cNvSpPr>
          <p:nvPr/>
        </p:nvSpPr>
        <p:spPr bwMode="auto">
          <a:xfrm rot="18900000">
            <a:off x="5048250" y="1737222"/>
            <a:ext cx="107950" cy="71437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5" name="AutoShape 15"/>
          <p:cNvSpPr>
            <a:spLocks noChangeArrowheads="1"/>
          </p:cNvSpPr>
          <p:nvPr/>
        </p:nvSpPr>
        <p:spPr bwMode="auto">
          <a:xfrm rot="18900000">
            <a:off x="4940300" y="1845172"/>
            <a:ext cx="107950" cy="71437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" name="AutoShape 16"/>
          <p:cNvSpPr>
            <a:spLocks noChangeArrowheads="1"/>
          </p:cNvSpPr>
          <p:nvPr/>
        </p:nvSpPr>
        <p:spPr bwMode="auto">
          <a:xfrm rot="18900000">
            <a:off x="4833938" y="1951534"/>
            <a:ext cx="107950" cy="71438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7" name="Group 17"/>
          <p:cNvGrpSpPr>
            <a:grpSpLocks/>
          </p:cNvGrpSpPr>
          <p:nvPr/>
        </p:nvGrpSpPr>
        <p:grpSpPr bwMode="auto">
          <a:xfrm>
            <a:off x="179388" y="3673972"/>
            <a:ext cx="3249612" cy="2201862"/>
            <a:chOff x="17" y="2405"/>
            <a:chExt cx="2047" cy="1387"/>
          </a:xfrm>
        </p:grpSpPr>
        <p:pic>
          <p:nvPicPr>
            <p:cNvPr id="48" name="Picture 18" descr="ge_pulsesv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" y="2405"/>
              <a:ext cx="2047" cy="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 Box 19"/>
            <p:cNvSpPr txBox="1">
              <a:spLocks noChangeArrowheads="1"/>
            </p:cNvSpPr>
            <p:nvPr/>
          </p:nvSpPr>
          <p:spPr bwMode="auto">
            <a:xfrm>
              <a:off x="362" y="2620"/>
              <a:ext cx="45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de-DE" sz="1600" b="1">
                  <a:solidFill>
                    <a:srgbClr val="0066FF"/>
                  </a:solidFill>
                </a:rPr>
                <a:t>b)</a:t>
              </a:r>
            </a:p>
          </p:txBody>
        </p:sp>
      </p:grpSp>
      <p:pic>
        <p:nvPicPr>
          <p:cNvPr id="50" name="Picture 20" descr="ge_pu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05722"/>
            <a:ext cx="3200400" cy="21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21"/>
          <p:cNvSpPr txBox="1">
            <a:spLocks noChangeArrowheads="1"/>
          </p:cNvSpPr>
          <p:nvPr/>
        </p:nvSpPr>
        <p:spPr bwMode="auto">
          <a:xfrm>
            <a:off x="5876925" y="1043484"/>
            <a:ext cx="720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b="1">
                <a:solidFill>
                  <a:srgbClr val="0066FF"/>
                </a:solidFill>
              </a:rPr>
              <a:t>b)</a:t>
            </a:r>
          </a:p>
        </p:txBody>
      </p:sp>
      <p:sp>
        <p:nvSpPr>
          <p:cNvPr id="52" name="Text Box 22"/>
          <p:cNvSpPr txBox="1">
            <a:spLocks noChangeArrowheads="1"/>
          </p:cNvSpPr>
          <p:nvPr/>
        </p:nvSpPr>
        <p:spPr bwMode="auto">
          <a:xfrm>
            <a:off x="3417888" y="3239952"/>
            <a:ext cx="277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>
                <a:solidFill>
                  <a:srgbClr val="000000"/>
                </a:solidFill>
              </a:rPr>
              <a:t>Geometric crossing point: </a:t>
            </a:r>
            <a:r>
              <a:rPr lang="en-US" altLang="de-DE" sz="1600" b="1" dirty="0" err="1">
                <a:solidFill>
                  <a:srgbClr val="000000"/>
                </a:solidFill>
              </a:rPr>
              <a:t>x,y,z</a:t>
            </a:r>
            <a:endParaRPr lang="en-US" altLang="de-DE" sz="1600" b="1" dirty="0">
              <a:solidFill>
                <a:srgbClr val="000000"/>
              </a:solidFill>
            </a:endParaRPr>
          </a:p>
        </p:txBody>
      </p:sp>
      <p:sp>
        <p:nvSpPr>
          <p:cNvPr id="53" name="Text Box 23"/>
          <p:cNvSpPr txBox="1">
            <a:spLocks noChangeArrowheads="1"/>
          </p:cNvSpPr>
          <p:nvPr/>
        </p:nvSpPr>
        <p:spPr bwMode="auto">
          <a:xfrm>
            <a:off x="5876400" y="3635952"/>
            <a:ext cx="349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>
                <a:solidFill>
                  <a:srgbClr val="000000"/>
                </a:solidFill>
              </a:rPr>
              <a:t>Common pulse out of data sets (a) &amp; (b)</a:t>
            </a:r>
          </a:p>
        </p:txBody>
      </p:sp>
      <p:grpSp>
        <p:nvGrpSpPr>
          <p:cNvPr id="54" name="Group 24"/>
          <p:cNvGrpSpPr>
            <a:grpSpLocks/>
          </p:cNvGrpSpPr>
          <p:nvPr/>
        </p:nvGrpSpPr>
        <p:grpSpPr bwMode="auto">
          <a:xfrm>
            <a:off x="224400" y="1367952"/>
            <a:ext cx="2895600" cy="1939925"/>
            <a:chOff x="0" y="960"/>
            <a:chExt cx="1824" cy="1222"/>
          </a:xfrm>
        </p:grpSpPr>
        <p:pic>
          <p:nvPicPr>
            <p:cNvPr id="55" name="Picture 2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60"/>
              <a:ext cx="1824" cy="1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288" y="1008"/>
              <a:ext cx="4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de-DE" sz="1600" b="1">
                  <a:solidFill>
                    <a:srgbClr val="FF0000"/>
                  </a:solidFill>
                </a:rPr>
                <a:t>a)</a:t>
              </a:r>
            </a:p>
          </p:txBody>
        </p:sp>
      </p:grpSp>
      <p:sp>
        <p:nvSpPr>
          <p:cNvPr id="57" name="AutoShape 29"/>
          <p:cNvSpPr>
            <a:spLocks noChangeArrowheads="1"/>
          </p:cNvSpPr>
          <p:nvPr/>
        </p:nvSpPr>
        <p:spPr bwMode="auto">
          <a:xfrm rot="18900000">
            <a:off x="5708650" y="2694484"/>
            <a:ext cx="361950" cy="285750"/>
          </a:xfrm>
          <a:prstGeom prst="cube">
            <a:avLst>
              <a:gd name="adj" fmla="val 25000"/>
            </a:avLst>
          </a:prstGeom>
          <a:solidFill>
            <a:schemeClr val="accent2">
              <a:alpha val="67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" name="AutoShape 30"/>
          <p:cNvSpPr>
            <a:spLocks noChangeArrowheads="1"/>
          </p:cNvSpPr>
          <p:nvPr/>
        </p:nvSpPr>
        <p:spPr bwMode="auto">
          <a:xfrm>
            <a:off x="5791200" y="2751634"/>
            <a:ext cx="228600" cy="228600"/>
          </a:xfrm>
          <a:prstGeom prst="star5">
            <a:avLst/>
          </a:prstGeom>
          <a:solidFill>
            <a:srgbClr val="FF0000">
              <a:alpha val="52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" name="AutoShape 31"/>
          <p:cNvSpPr>
            <a:spLocks noChangeArrowheads="1"/>
          </p:cNvSpPr>
          <p:nvPr/>
        </p:nvSpPr>
        <p:spPr bwMode="auto">
          <a:xfrm rot="18900000">
            <a:off x="5638800" y="922834"/>
            <a:ext cx="361950" cy="285750"/>
          </a:xfrm>
          <a:prstGeom prst="cube">
            <a:avLst>
              <a:gd name="adj" fmla="val 25000"/>
            </a:avLst>
          </a:prstGeom>
          <a:solidFill>
            <a:schemeClr val="accent2">
              <a:alpha val="67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" name="AutoShape 32"/>
          <p:cNvSpPr>
            <a:spLocks noChangeArrowheads="1"/>
          </p:cNvSpPr>
          <p:nvPr/>
        </p:nvSpPr>
        <p:spPr bwMode="auto">
          <a:xfrm>
            <a:off x="5721350" y="979984"/>
            <a:ext cx="228600" cy="228600"/>
          </a:xfrm>
          <a:prstGeom prst="star5">
            <a:avLst/>
          </a:prstGeom>
          <a:solidFill>
            <a:srgbClr val="FF0000">
              <a:alpha val="52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" name="Text Box 33"/>
          <p:cNvSpPr txBox="1">
            <a:spLocks noChangeArrowheads="1"/>
          </p:cNvSpPr>
          <p:nvPr/>
        </p:nvSpPr>
        <p:spPr bwMode="auto">
          <a:xfrm>
            <a:off x="6019800" y="2675434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400" dirty="0" err="1">
                <a:solidFill>
                  <a:srgbClr val="000000"/>
                </a:solidFill>
                <a:latin typeface="Verdana" pitchFamily="34" charset="0"/>
              </a:rPr>
              <a:t>Collimated</a:t>
            </a:r>
            <a:r>
              <a:rPr lang="de-DE" altLang="de-DE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  <a:latin typeface="Verdana" pitchFamily="34" charset="0"/>
              </a:rPr>
              <a:t>source</a:t>
            </a:r>
            <a:endParaRPr lang="de-DE" altLang="de-DE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2" name="Text Box 11"/>
          <p:cNvSpPr txBox="1">
            <a:spLocks noChangeArrowheads="1"/>
          </p:cNvSpPr>
          <p:nvPr/>
        </p:nvSpPr>
        <p:spPr bwMode="auto">
          <a:xfrm>
            <a:off x="512400" y="6191952"/>
            <a:ext cx="2448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F.C.L. </a:t>
            </a:r>
            <a:r>
              <a:rPr lang="es-ES" altLang="de-DE" sz="1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Crespi</a:t>
            </a:r>
            <a:r>
              <a:rPr lang="es-ES" altLang="de-DE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 al. NIM A </a:t>
            </a:r>
            <a:r>
              <a:rPr lang="es-ES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593 (2008), 440</a:t>
            </a:r>
            <a:endParaRPr lang="es-ES" altLang="de-DE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55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Pulse shape comparison scan method based on a position sensitive detector </a:t>
            </a:r>
            <a:endParaRPr lang="en-US" dirty="0"/>
          </a:p>
        </p:txBody>
      </p:sp>
      <p:sp>
        <p:nvSpPr>
          <p:cNvPr id="95" name="Oval 2"/>
          <p:cNvSpPr>
            <a:spLocks noChangeArrowheads="1"/>
          </p:cNvSpPr>
          <p:nvPr/>
        </p:nvSpPr>
        <p:spPr bwMode="auto">
          <a:xfrm>
            <a:off x="3059113" y="1052736"/>
            <a:ext cx="2808287" cy="2376488"/>
          </a:xfrm>
          <a:prstGeom prst="ellipse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6" name="AutoShape 3"/>
          <p:cNvSpPr>
            <a:spLocks noChangeArrowheads="1"/>
          </p:cNvSpPr>
          <p:nvPr/>
        </p:nvSpPr>
        <p:spPr bwMode="auto">
          <a:xfrm>
            <a:off x="3348038" y="1340074"/>
            <a:ext cx="2233612" cy="1728787"/>
          </a:xfrm>
          <a:prstGeom prst="hexagon">
            <a:avLst>
              <a:gd name="adj" fmla="val 32300"/>
              <a:gd name="vf" fmla="val 115470"/>
            </a:avLst>
          </a:prstGeom>
          <a:solidFill>
            <a:schemeClr val="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7" name="AutoShape 4"/>
          <p:cNvSpPr>
            <a:spLocks noChangeArrowheads="1"/>
          </p:cNvSpPr>
          <p:nvPr/>
        </p:nvSpPr>
        <p:spPr bwMode="auto">
          <a:xfrm rot="5400000">
            <a:off x="433387" y="1773462"/>
            <a:ext cx="574675" cy="863600"/>
          </a:xfrm>
          <a:prstGeom prst="can">
            <a:avLst>
              <a:gd name="adj" fmla="val 3756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8" name="AutoShape 5"/>
          <p:cNvSpPr>
            <a:spLocks noChangeArrowheads="1"/>
          </p:cNvSpPr>
          <p:nvPr/>
        </p:nvSpPr>
        <p:spPr bwMode="auto">
          <a:xfrm>
            <a:off x="4211638" y="5229449"/>
            <a:ext cx="576262" cy="900112"/>
          </a:xfrm>
          <a:prstGeom prst="can">
            <a:avLst>
              <a:gd name="adj" fmla="val 3905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9" name="Line 6"/>
          <p:cNvSpPr>
            <a:spLocks noChangeShapeType="1"/>
          </p:cNvSpPr>
          <p:nvPr/>
        </p:nvSpPr>
        <p:spPr bwMode="auto">
          <a:xfrm>
            <a:off x="1042988" y="1916336"/>
            <a:ext cx="3024187" cy="1512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" name="Line 7"/>
          <p:cNvSpPr>
            <a:spLocks noChangeShapeType="1"/>
          </p:cNvSpPr>
          <p:nvPr/>
        </p:nvSpPr>
        <p:spPr bwMode="auto">
          <a:xfrm flipV="1">
            <a:off x="1042988" y="1124174"/>
            <a:ext cx="2881312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" name="Line 8"/>
          <p:cNvSpPr>
            <a:spLocks noChangeShapeType="1"/>
          </p:cNvSpPr>
          <p:nvPr/>
        </p:nvSpPr>
        <p:spPr bwMode="auto">
          <a:xfrm flipH="1" flipV="1">
            <a:off x="3059113" y="2492599"/>
            <a:ext cx="1728787" cy="2808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" name="Line 9"/>
          <p:cNvSpPr>
            <a:spLocks noChangeShapeType="1"/>
          </p:cNvSpPr>
          <p:nvPr/>
        </p:nvSpPr>
        <p:spPr bwMode="auto">
          <a:xfrm>
            <a:off x="4427538" y="1052736"/>
            <a:ext cx="73025" cy="4321175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" name="Line 10"/>
          <p:cNvSpPr>
            <a:spLocks noChangeShapeType="1"/>
          </p:cNvSpPr>
          <p:nvPr/>
        </p:nvSpPr>
        <p:spPr bwMode="auto">
          <a:xfrm flipH="1">
            <a:off x="1042988" y="2205261"/>
            <a:ext cx="4752975" cy="0"/>
          </a:xfrm>
          <a:prstGeom prst="line">
            <a:avLst/>
          </a:prstGeom>
          <a:noFill/>
          <a:ln w="31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4" name="Oval 11"/>
          <p:cNvSpPr>
            <a:spLocks noChangeArrowheads="1"/>
          </p:cNvSpPr>
          <p:nvPr/>
        </p:nvSpPr>
        <p:spPr bwMode="auto">
          <a:xfrm>
            <a:off x="900113" y="1916336"/>
            <a:ext cx="287337" cy="576263"/>
          </a:xfrm>
          <a:prstGeom prst="ellipse">
            <a:avLst/>
          </a:prstGeom>
          <a:solidFill>
            <a:schemeClr val="hlink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Oval 12"/>
          <p:cNvSpPr>
            <a:spLocks noChangeArrowheads="1"/>
          </p:cNvSpPr>
          <p:nvPr/>
        </p:nvSpPr>
        <p:spPr bwMode="auto">
          <a:xfrm rot="5400000">
            <a:off x="4356100" y="5084987"/>
            <a:ext cx="287337" cy="576262"/>
          </a:xfrm>
          <a:prstGeom prst="ellipse">
            <a:avLst/>
          </a:prstGeom>
          <a:solidFill>
            <a:schemeClr val="hlink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" name="AutoShape 13"/>
          <p:cNvSpPr>
            <a:spLocks noChangeArrowheads="1"/>
          </p:cNvSpPr>
          <p:nvPr/>
        </p:nvSpPr>
        <p:spPr bwMode="auto">
          <a:xfrm>
            <a:off x="1476375" y="2060799"/>
            <a:ext cx="287338" cy="287337"/>
          </a:xfrm>
          <a:prstGeom prst="irregularSeal2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7" name="AutoShape 14"/>
          <p:cNvSpPr>
            <a:spLocks noChangeArrowheads="1"/>
          </p:cNvSpPr>
          <p:nvPr/>
        </p:nvSpPr>
        <p:spPr bwMode="auto">
          <a:xfrm>
            <a:off x="4356100" y="4724624"/>
            <a:ext cx="287338" cy="287337"/>
          </a:xfrm>
          <a:prstGeom prst="irregularSeal2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" name="Oval 15"/>
          <p:cNvSpPr>
            <a:spLocks noChangeArrowheads="1"/>
          </p:cNvSpPr>
          <p:nvPr/>
        </p:nvSpPr>
        <p:spPr bwMode="auto">
          <a:xfrm>
            <a:off x="1258888" y="2276699"/>
            <a:ext cx="647700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de-DE" sz="1200" b="1" baseline="30000">
                <a:solidFill>
                  <a:srgbClr val="000000"/>
                </a:solidFill>
                <a:latin typeface="Verdana" pitchFamily="34" charset="0"/>
              </a:rPr>
              <a:t>22</a:t>
            </a:r>
            <a:r>
              <a:rPr lang="en-GB" altLang="de-DE" sz="1200" b="1">
                <a:solidFill>
                  <a:srgbClr val="000000"/>
                </a:solidFill>
                <a:latin typeface="Verdana" pitchFamily="34" charset="0"/>
              </a:rPr>
              <a:t>Na</a:t>
            </a:r>
            <a:endParaRPr lang="de-DE" altLang="de-DE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9" name="Oval 16"/>
          <p:cNvSpPr>
            <a:spLocks noChangeArrowheads="1"/>
          </p:cNvSpPr>
          <p:nvPr/>
        </p:nvSpPr>
        <p:spPr bwMode="auto">
          <a:xfrm>
            <a:off x="395288" y="1340074"/>
            <a:ext cx="1081087" cy="64928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 sensitive</a:t>
            </a:r>
          </a:p>
          <a:p>
            <a:pPr algn="ctr"/>
            <a:r>
              <a:rPr lang="en-GB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detector</a:t>
            </a:r>
            <a:endParaRPr lang="de-DE" altLang="de-DE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Rectangle 17"/>
          <p:cNvSpPr>
            <a:spLocks noChangeArrowheads="1"/>
          </p:cNvSpPr>
          <p:nvPr/>
        </p:nvSpPr>
        <p:spPr bwMode="auto">
          <a:xfrm>
            <a:off x="611188" y="2708499"/>
            <a:ext cx="50482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/>
            <a:r>
              <a:rPr lang="en-GB" altLang="de-DE" b="1">
                <a:solidFill>
                  <a:srgbClr val="000000"/>
                </a:solidFill>
                <a:latin typeface="Verdana" pitchFamily="34" charset="0"/>
              </a:rPr>
              <a:t>a)</a:t>
            </a:r>
            <a:endParaRPr lang="de-DE" altLang="de-DE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1" name="Rectangle 18"/>
          <p:cNvSpPr>
            <a:spLocks noChangeArrowheads="1"/>
          </p:cNvSpPr>
          <p:nvPr/>
        </p:nvSpPr>
        <p:spPr bwMode="auto">
          <a:xfrm>
            <a:off x="5003800" y="5300886"/>
            <a:ext cx="50482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/>
            <a:r>
              <a:rPr lang="en-GB" altLang="de-DE" b="1">
                <a:solidFill>
                  <a:srgbClr val="000000"/>
                </a:solidFill>
                <a:latin typeface="Verdana" pitchFamily="34" charset="0"/>
              </a:rPr>
              <a:t>b)</a:t>
            </a:r>
            <a:endParaRPr lang="de-DE" altLang="de-DE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2" name="Line 22"/>
          <p:cNvSpPr>
            <a:spLocks noChangeShapeType="1"/>
          </p:cNvSpPr>
          <p:nvPr/>
        </p:nvSpPr>
        <p:spPr bwMode="auto">
          <a:xfrm flipH="1">
            <a:off x="1116013" y="1340074"/>
            <a:ext cx="4248150" cy="1008062"/>
          </a:xfrm>
          <a:prstGeom prst="line">
            <a:avLst/>
          </a:prstGeom>
          <a:noFill/>
          <a:ln w="31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3" name="Line 23"/>
          <p:cNvSpPr>
            <a:spLocks noChangeShapeType="1"/>
          </p:cNvSpPr>
          <p:nvPr/>
        </p:nvSpPr>
        <p:spPr bwMode="auto">
          <a:xfrm flipH="1">
            <a:off x="1258888" y="1124174"/>
            <a:ext cx="3744912" cy="1223962"/>
          </a:xfrm>
          <a:prstGeom prst="line">
            <a:avLst/>
          </a:prstGeom>
          <a:noFill/>
          <a:ln w="31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" name="Line 24"/>
          <p:cNvSpPr>
            <a:spLocks noChangeShapeType="1"/>
          </p:cNvSpPr>
          <p:nvPr/>
        </p:nvSpPr>
        <p:spPr bwMode="auto">
          <a:xfrm flipH="1">
            <a:off x="1116013" y="1700436"/>
            <a:ext cx="4535487" cy="576263"/>
          </a:xfrm>
          <a:prstGeom prst="line">
            <a:avLst/>
          </a:prstGeom>
          <a:noFill/>
          <a:ln w="31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5" name="Line 25"/>
          <p:cNvSpPr>
            <a:spLocks noChangeShapeType="1"/>
          </p:cNvSpPr>
          <p:nvPr/>
        </p:nvSpPr>
        <p:spPr bwMode="auto">
          <a:xfrm flipH="1" flipV="1">
            <a:off x="1187450" y="2205261"/>
            <a:ext cx="4537075" cy="503238"/>
          </a:xfrm>
          <a:prstGeom prst="line">
            <a:avLst/>
          </a:prstGeom>
          <a:noFill/>
          <a:ln w="31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6" name="Line 26"/>
          <p:cNvSpPr>
            <a:spLocks noChangeShapeType="1"/>
          </p:cNvSpPr>
          <p:nvPr/>
        </p:nvSpPr>
        <p:spPr bwMode="auto">
          <a:xfrm flipH="1" flipV="1">
            <a:off x="1042988" y="2132236"/>
            <a:ext cx="4465637" cy="936625"/>
          </a:xfrm>
          <a:prstGeom prst="line">
            <a:avLst/>
          </a:prstGeom>
          <a:noFill/>
          <a:ln w="31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7" name="Line 27"/>
          <p:cNvSpPr>
            <a:spLocks noChangeShapeType="1"/>
          </p:cNvSpPr>
          <p:nvPr/>
        </p:nvSpPr>
        <p:spPr bwMode="auto">
          <a:xfrm flipH="1" flipV="1">
            <a:off x="1116013" y="2060799"/>
            <a:ext cx="3960812" cy="1223962"/>
          </a:xfrm>
          <a:prstGeom prst="line">
            <a:avLst/>
          </a:prstGeom>
          <a:noFill/>
          <a:ln w="31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8" name="Line 28"/>
          <p:cNvSpPr>
            <a:spLocks noChangeShapeType="1"/>
          </p:cNvSpPr>
          <p:nvPr/>
        </p:nvSpPr>
        <p:spPr bwMode="auto">
          <a:xfrm flipH="1">
            <a:off x="4500563" y="1124174"/>
            <a:ext cx="287337" cy="40322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9" name="Line 29"/>
          <p:cNvSpPr>
            <a:spLocks noChangeShapeType="1"/>
          </p:cNvSpPr>
          <p:nvPr/>
        </p:nvSpPr>
        <p:spPr bwMode="auto">
          <a:xfrm flipH="1">
            <a:off x="4427538" y="1197199"/>
            <a:ext cx="649287" cy="4176712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0" name="Line 30"/>
          <p:cNvSpPr>
            <a:spLocks noChangeShapeType="1"/>
          </p:cNvSpPr>
          <p:nvPr/>
        </p:nvSpPr>
        <p:spPr bwMode="auto">
          <a:xfrm flipH="1">
            <a:off x="4427538" y="1340074"/>
            <a:ext cx="936625" cy="3960812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1" name="Line 31"/>
          <p:cNvSpPr>
            <a:spLocks noChangeShapeType="1"/>
          </p:cNvSpPr>
          <p:nvPr/>
        </p:nvSpPr>
        <p:spPr bwMode="auto">
          <a:xfrm flipH="1">
            <a:off x="4356100" y="1555974"/>
            <a:ext cx="1295400" cy="3744912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2" name="Line 33"/>
          <p:cNvSpPr>
            <a:spLocks noChangeShapeType="1"/>
          </p:cNvSpPr>
          <p:nvPr/>
        </p:nvSpPr>
        <p:spPr bwMode="auto">
          <a:xfrm>
            <a:off x="3635375" y="1197199"/>
            <a:ext cx="936625" cy="4103687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3" name="Line 34"/>
          <p:cNvSpPr>
            <a:spLocks noChangeShapeType="1"/>
          </p:cNvSpPr>
          <p:nvPr/>
        </p:nvSpPr>
        <p:spPr bwMode="auto">
          <a:xfrm>
            <a:off x="3276600" y="1555974"/>
            <a:ext cx="1366838" cy="3817937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4" name="Line 35"/>
          <p:cNvSpPr>
            <a:spLocks noChangeShapeType="1"/>
          </p:cNvSpPr>
          <p:nvPr/>
        </p:nvSpPr>
        <p:spPr bwMode="auto">
          <a:xfrm flipV="1">
            <a:off x="4211638" y="2348136"/>
            <a:ext cx="1728787" cy="295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5" name="Text Box 36"/>
          <p:cNvSpPr txBox="1">
            <a:spLocks noChangeArrowheads="1"/>
          </p:cNvSpPr>
          <p:nvPr/>
        </p:nvSpPr>
        <p:spPr bwMode="auto">
          <a:xfrm>
            <a:off x="5076825" y="4581749"/>
            <a:ext cx="10810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Rotated by 90</a:t>
            </a:r>
            <a:r>
              <a:rPr lang="en-GB" altLang="de-DE" sz="1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de-DE" altLang="de-DE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Rectangle 37"/>
          <p:cNvSpPr>
            <a:spLocks noChangeArrowheads="1"/>
          </p:cNvSpPr>
          <p:nvPr/>
        </p:nvSpPr>
        <p:spPr bwMode="auto">
          <a:xfrm>
            <a:off x="5940425" y="2230661"/>
            <a:ext cx="3203575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GB" altLang="de-DE" sz="1600" dirty="0">
                <a:cs typeface="Times New Roman" panose="02020603050405020304" pitchFamily="18" charset="0"/>
              </a:rPr>
              <a:t>Recording  pulse shapes for positions (a) and (b)</a:t>
            </a:r>
          </a:p>
          <a:p>
            <a:endParaRPr lang="en-GB" altLang="de-DE" sz="1600" dirty="0">
              <a:cs typeface="Times New Roman" panose="02020603050405020304" pitchFamily="18" charset="0"/>
            </a:endParaRPr>
          </a:p>
          <a:p>
            <a:r>
              <a:rPr lang="en-GB" altLang="de-DE" sz="1600" dirty="0">
                <a:cs typeface="Times New Roman" panose="02020603050405020304" pitchFamily="18" charset="0"/>
              </a:rPr>
              <a:t>Identical signals at the crossing point.</a:t>
            </a:r>
          </a:p>
          <a:p>
            <a:endParaRPr lang="en-GB" altLang="de-DE" sz="1600" dirty="0">
              <a:latin typeface="Verdana" pitchFamily="34" charset="0"/>
            </a:endParaRPr>
          </a:p>
          <a:p>
            <a:pPr>
              <a:buFont typeface="Times New Roman" pitchFamily="18" charset="0"/>
              <a:buNone/>
            </a:pPr>
            <a:r>
              <a:rPr lang="en-GB" altLang="de-DE" sz="1600" dirty="0">
                <a:latin typeface="Verdana" pitchFamily="34" charset="0"/>
              </a:rPr>
              <a:t>  </a:t>
            </a:r>
          </a:p>
          <a:p>
            <a:endParaRPr lang="en-GB" altLang="de-DE" sz="1600" dirty="0">
              <a:latin typeface="Verdana" pitchFamily="34" charset="0"/>
            </a:endParaRPr>
          </a:p>
          <a:p>
            <a:endParaRPr lang="en-GB" altLang="de-DE" sz="1600" dirty="0">
              <a:latin typeface="Verdana" pitchFamily="34" charset="0"/>
            </a:endParaRPr>
          </a:p>
          <a:p>
            <a:endParaRPr lang="en-GB" altLang="de-DE" sz="1600" dirty="0">
              <a:latin typeface="Verdana" pitchFamily="34" charset="0"/>
            </a:endParaRPr>
          </a:p>
        </p:txBody>
      </p:sp>
      <p:sp>
        <p:nvSpPr>
          <p:cNvPr id="127" name="Line 38"/>
          <p:cNvSpPr>
            <a:spLocks noChangeShapeType="1"/>
          </p:cNvSpPr>
          <p:nvPr/>
        </p:nvSpPr>
        <p:spPr bwMode="auto">
          <a:xfrm>
            <a:off x="3708400" y="2132236"/>
            <a:ext cx="287338" cy="1444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8" name="Line 39"/>
          <p:cNvSpPr>
            <a:spLocks noChangeShapeType="1"/>
          </p:cNvSpPr>
          <p:nvPr/>
        </p:nvSpPr>
        <p:spPr bwMode="auto">
          <a:xfrm flipH="1">
            <a:off x="3708400" y="2060799"/>
            <a:ext cx="287338" cy="2873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9" name="Text Box 41"/>
          <p:cNvSpPr txBox="1">
            <a:spLocks noChangeArrowheads="1"/>
          </p:cNvSpPr>
          <p:nvPr/>
        </p:nvSpPr>
        <p:spPr bwMode="auto">
          <a:xfrm>
            <a:off x="1295400" y="1849661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400">
                <a:solidFill>
                  <a:srgbClr val="000000"/>
                </a:solidFill>
                <a:latin typeface="Verdana" pitchFamily="34" charset="0"/>
              </a:rPr>
              <a:t>511 keV</a:t>
            </a:r>
          </a:p>
        </p:txBody>
      </p:sp>
      <p:sp>
        <p:nvSpPr>
          <p:cNvPr id="130" name="Oval 42"/>
          <p:cNvSpPr>
            <a:spLocks noChangeArrowheads="1"/>
          </p:cNvSpPr>
          <p:nvPr/>
        </p:nvSpPr>
        <p:spPr bwMode="auto">
          <a:xfrm>
            <a:off x="3771900" y="4669061"/>
            <a:ext cx="647700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de-DE" sz="1200" b="1" baseline="30000">
                <a:solidFill>
                  <a:srgbClr val="000000"/>
                </a:solidFill>
                <a:latin typeface="Verdana" pitchFamily="34" charset="0"/>
              </a:rPr>
              <a:t>22</a:t>
            </a:r>
            <a:r>
              <a:rPr lang="en-GB" altLang="de-DE" sz="1200" b="1">
                <a:solidFill>
                  <a:srgbClr val="000000"/>
                </a:solidFill>
                <a:latin typeface="Verdana" pitchFamily="34" charset="0"/>
              </a:rPr>
              <a:t>Na</a:t>
            </a:r>
            <a:endParaRPr lang="de-DE" altLang="de-DE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1" name="Line 32"/>
          <p:cNvSpPr>
            <a:spLocks noChangeShapeType="1"/>
          </p:cNvSpPr>
          <p:nvPr/>
        </p:nvSpPr>
        <p:spPr bwMode="auto">
          <a:xfrm>
            <a:off x="4067175" y="1052736"/>
            <a:ext cx="433388" cy="42481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59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5" grpId="0" animBg="1"/>
      <p:bldP spid="107" grpId="0" animBg="1"/>
      <p:bldP spid="111" grpId="0" autoUpdateAnimBg="0"/>
      <p:bldP spid="112" grpId="0" animBg="1"/>
      <p:bldP spid="113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utoUpdateAnimBg="0"/>
      <p:bldP spid="126" grpId="0" autoUpdateAnimBg="0"/>
      <p:bldP spid="127" grpId="0" animBg="1"/>
      <p:bldP spid="128" grpId="0" animBg="1"/>
      <p:bldP spid="130" grpId="0"/>
      <p:bldP spid="13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𝜒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minimization method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4"/>
                <a:stretch>
                  <a:fillRect b="-16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2" descr="ge_pulsesv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53147"/>
            <a:ext cx="2386584" cy="16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205547"/>
            <a:ext cx="2286000" cy="153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3024188" y="4772660"/>
            <a:ext cx="2270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20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endParaRPr lang="en-GB" altLang="de-DE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" name="Rectangle 5"/>
          <p:cNvSpPr>
            <a:spLocks noChangeArrowheads="1"/>
          </p:cNvSpPr>
          <p:nvPr/>
        </p:nvSpPr>
        <p:spPr bwMode="auto">
          <a:xfrm>
            <a:off x="3024188" y="6075997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smtClean="0">
                <a:solidFill>
                  <a:srgbClr val="000000"/>
                </a:solidFill>
                <a:latin typeface="Arial" charset="0"/>
              </a:rPr>
              <a:t> </a:t>
            </a:r>
            <a:endParaRPr lang="de-DE" altLang="de-DE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936000" y="908720"/>
            <a:ext cx="1512000" cy="3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0° measurement</a:t>
            </a:r>
            <a:endParaRPr lang="de-DE" altLang="de-DE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7"/>
          <p:cNvGrpSpPr>
            <a:grpSpLocks noChangeAspect="1"/>
          </p:cNvGrpSpPr>
          <p:nvPr/>
        </p:nvGrpSpPr>
        <p:grpSpPr bwMode="auto">
          <a:xfrm>
            <a:off x="152443" y="3196311"/>
            <a:ext cx="3321109" cy="2995517"/>
            <a:chOff x="1728" y="578"/>
            <a:chExt cx="2160" cy="2062"/>
          </a:xfrm>
        </p:grpSpPr>
        <p:pic>
          <p:nvPicPr>
            <p:cNvPr id="47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578"/>
              <a:ext cx="2160" cy="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Line 9"/>
            <p:cNvSpPr>
              <a:spLocks noChangeShapeType="1"/>
            </p:cNvSpPr>
            <p:nvPr/>
          </p:nvSpPr>
          <p:spPr bwMode="auto">
            <a:xfrm>
              <a:off x="2496" y="1872"/>
              <a:ext cx="0" cy="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49" name="Line 11"/>
          <p:cNvSpPr>
            <a:spLocks noChangeShapeType="1"/>
          </p:cNvSpPr>
          <p:nvPr/>
        </p:nvSpPr>
        <p:spPr bwMode="auto">
          <a:xfrm>
            <a:off x="2286000" y="1443672"/>
            <a:ext cx="0" cy="1143000"/>
          </a:xfrm>
          <a:prstGeom prst="line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" name="Line 12"/>
          <p:cNvSpPr>
            <a:spLocks noChangeShapeType="1"/>
          </p:cNvSpPr>
          <p:nvPr/>
        </p:nvSpPr>
        <p:spPr bwMode="auto">
          <a:xfrm>
            <a:off x="8077200" y="1443672"/>
            <a:ext cx="0" cy="1219200"/>
          </a:xfrm>
          <a:prstGeom prst="line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1" name="Text Box 13"/>
          <p:cNvSpPr txBox="1">
            <a:spLocks noChangeArrowheads="1"/>
          </p:cNvSpPr>
          <p:nvPr/>
        </p:nvSpPr>
        <p:spPr bwMode="auto">
          <a:xfrm>
            <a:off x="2189163" y="2665520"/>
            <a:ext cx="540000" cy="3143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t(</a:t>
            </a:r>
            <a:r>
              <a:rPr kumimoji="0" lang="de-DE" alt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  <a:r>
              <a:rPr kumimoji="0" lang="de-DE" alt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2" name="Text Box 14"/>
          <p:cNvSpPr txBox="1">
            <a:spLocks noChangeArrowheads="1"/>
          </p:cNvSpPr>
          <p:nvPr/>
        </p:nvSpPr>
        <p:spPr bwMode="auto">
          <a:xfrm>
            <a:off x="7956000" y="2665520"/>
            <a:ext cx="540000" cy="3143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t(</a:t>
            </a:r>
            <a:r>
              <a:rPr kumimoji="0" lang="de-DE" alt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  <a:r>
              <a:rPr kumimoji="0" lang="de-DE" alt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5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7904702"/>
              </p:ext>
            </p:extLst>
          </p:nvPr>
        </p:nvGraphicFramePr>
        <p:xfrm>
          <a:off x="3400712" y="2529088"/>
          <a:ext cx="2539440" cy="685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8" imgW="1269720" imgH="342720" progId="Equation.3">
                  <p:embed/>
                </p:oleObj>
              </mc:Choice>
              <mc:Fallback>
                <p:oleObj name="Equation" r:id="rId8" imgW="126972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0712" y="2529088"/>
                        <a:ext cx="2539440" cy="6854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Line 16"/>
          <p:cNvSpPr>
            <a:spLocks noChangeShapeType="1"/>
          </p:cNvSpPr>
          <p:nvPr/>
        </p:nvSpPr>
        <p:spPr bwMode="auto">
          <a:xfrm flipV="1">
            <a:off x="1600200" y="2205672"/>
            <a:ext cx="0" cy="381000"/>
          </a:xfrm>
          <a:prstGeom prst="line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5" name="Line 17"/>
          <p:cNvSpPr>
            <a:spLocks noChangeShapeType="1"/>
          </p:cNvSpPr>
          <p:nvPr/>
        </p:nvSpPr>
        <p:spPr bwMode="auto">
          <a:xfrm flipV="1">
            <a:off x="7467600" y="2281872"/>
            <a:ext cx="0" cy="381000"/>
          </a:xfrm>
          <a:prstGeom prst="line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 rot="16200000">
            <a:off x="5575300" y="1657520"/>
            <a:ext cx="1366838" cy="28416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amplitude</a:t>
            </a:r>
            <a:r>
              <a:rPr kumimoji="0" lang="de-DE" alt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, </a:t>
            </a:r>
            <a:r>
              <a:rPr kumimoji="0" lang="el-GR" altLang="de-DE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Φ</a:t>
            </a:r>
          </a:p>
        </p:txBody>
      </p:sp>
      <p:grpSp>
        <p:nvGrpSpPr>
          <p:cNvPr id="57" name="Group 21"/>
          <p:cNvGrpSpPr>
            <a:grpSpLocks/>
          </p:cNvGrpSpPr>
          <p:nvPr/>
        </p:nvGrpSpPr>
        <p:grpSpPr bwMode="auto">
          <a:xfrm>
            <a:off x="683568" y="3214528"/>
            <a:ext cx="2590800" cy="368300"/>
            <a:chOff x="960" y="2112"/>
            <a:chExt cx="1632" cy="232"/>
          </a:xfrm>
        </p:grpSpPr>
        <p:sp>
          <p:nvSpPr>
            <p:cNvPr id="58" name="Text Box 22"/>
            <p:cNvSpPr txBox="1">
              <a:spLocks noChangeArrowheads="1"/>
            </p:cNvSpPr>
            <p:nvPr/>
          </p:nvSpPr>
          <p:spPr bwMode="auto">
            <a:xfrm>
              <a:off x="1056" y="2152"/>
              <a:ext cx="15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distribution</a:t>
              </a:r>
              <a:endParaRPr kumimoji="0" lang="de-DE" alt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graphicFrame>
          <p:nvGraphicFramePr>
            <p:cNvPr id="59" name="Object 23"/>
            <p:cNvGraphicFramePr>
              <a:graphicFrameLocks noChangeAspect="1"/>
            </p:cNvGraphicFramePr>
            <p:nvPr/>
          </p:nvGraphicFramePr>
          <p:xfrm>
            <a:off x="960" y="2112"/>
            <a:ext cx="187" cy="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3" name="Equation" r:id="rId10" imgW="203040" imgH="228600" progId="Equation.3">
                    <p:embed/>
                  </p:oleObj>
                </mc:Choice>
                <mc:Fallback>
                  <p:oleObj name="Equation" r:id="rId10" imgW="2030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" y="2112"/>
                          <a:ext cx="187" cy="2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0" name="Picture 2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97972"/>
            <a:ext cx="2438400" cy="149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25"/>
          <p:cNvSpPr txBox="1">
            <a:spLocks noChangeArrowheads="1"/>
          </p:cNvSpPr>
          <p:nvPr/>
        </p:nvSpPr>
        <p:spPr bwMode="auto">
          <a:xfrm>
            <a:off x="8229600" y="5558472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Verdana" pitchFamily="34" charset="0"/>
              </a:rPr>
              <a:t>t(ns)</a:t>
            </a:r>
          </a:p>
        </p:txBody>
      </p:sp>
      <p:sp>
        <p:nvSpPr>
          <p:cNvPr id="62" name="Text Box 26"/>
          <p:cNvSpPr txBox="1">
            <a:spLocks noChangeArrowheads="1"/>
          </p:cNvSpPr>
          <p:nvPr/>
        </p:nvSpPr>
        <p:spPr bwMode="auto">
          <a:xfrm rot="16200000">
            <a:off x="4976019" y="4162266"/>
            <a:ext cx="2667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200" smtClean="0">
                <a:solidFill>
                  <a:srgbClr val="000000"/>
                </a:solidFill>
                <a:latin typeface="Verdana" pitchFamily="34" charset="0"/>
              </a:rPr>
              <a:t>amplitude, </a:t>
            </a:r>
            <a:r>
              <a:rPr lang="el-GR" altLang="de-DE" sz="1200" i="1" smtClean="0">
                <a:solidFill>
                  <a:srgbClr val="000000"/>
                </a:solidFill>
                <a:latin typeface="Verdana" pitchFamily="34" charset="0"/>
              </a:rPr>
              <a:t>Φ</a:t>
            </a: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6781800" y="3805872"/>
            <a:ext cx="1368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pulse</a:t>
            </a:r>
          </a:p>
        </p:txBody>
      </p:sp>
      <p:sp>
        <p:nvSpPr>
          <p:cNvPr id="64" name="Text Box 28"/>
          <p:cNvSpPr txBox="1">
            <a:spLocks noChangeArrowheads="1"/>
          </p:cNvSpPr>
          <p:nvPr/>
        </p:nvSpPr>
        <p:spPr bwMode="auto">
          <a:xfrm rot="16200000">
            <a:off x="-160337" y="1670684"/>
            <a:ext cx="1366838" cy="28416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amplitude</a:t>
            </a:r>
            <a:r>
              <a:rPr kumimoji="0" lang="de-DE" alt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, </a:t>
            </a:r>
            <a:r>
              <a:rPr kumimoji="0" lang="el-GR" altLang="de-DE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Φ</a:t>
            </a:r>
          </a:p>
        </p:txBody>
      </p:sp>
      <p:sp>
        <p:nvSpPr>
          <p:cNvPr id="65" name="Text Box 29"/>
          <p:cNvSpPr txBox="1">
            <a:spLocks noChangeArrowheads="1"/>
          </p:cNvSpPr>
          <p:nvPr/>
        </p:nvSpPr>
        <p:spPr bwMode="auto">
          <a:xfrm>
            <a:off x="685800" y="4789520"/>
            <a:ext cx="864000" cy="29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fontAlgn="base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altLang="de-DE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threshold</a:t>
            </a:r>
            <a:endParaRPr lang="de-DE" altLang="de-DE" sz="1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AutoShape 30"/>
          <p:cNvSpPr>
            <a:spLocks noChangeArrowheads="1"/>
          </p:cNvSpPr>
          <p:nvPr/>
        </p:nvSpPr>
        <p:spPr bwMode="auto">
          <a:xfrm>
            <a:off x="4495800" y="4567872"/>
            <a:ext cx="1066800" cy="381000"/>
          </a:xfrm>
          <a:prstGeom prst="rightArrow">
            <a:avLst>
              <a:gd name="adj1" fmla="val 50000"/>
              <a:gd name="adj2" fmla="val 70000"/>
            </a:avLst>
          </a:prstGeom>
          <a:solidFill>
            <a:srgbClr val="00B8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7" name="Text Box 6"/>
          <p:cNvSpPr txBox="1">
            <a:spLocks noChangeArrowheads="1"/>
          </p:cNvSpPr>
          <p:nvPr/>
        </p:nvSpPr>
        <p:spPr bwMode="auto">
          <a:xfrm>
            <a:off x="6696000" y="908720"/>
            <a:ext cx="1656000" cy="3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90° measurement</a:t>
            </a:r>
            <a:endParaRPr lang="de-DE" altLang="de-DE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18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5" grpId="0"/>
      <p:bldP spid="6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Characterization of planar </a:t>
            </a:r>
            <a:r>
              <a:rPr lang="en-US" dirty="0" err="1" smtClean="0"/>
              <a:t>HPGe</a:t>
            </a:r>
            <a:r>
              <a:rPr lang="en-US" dirty="0" smtClean="0"/>
              <a:t> detector</a:t>
            </a:r>
            <a:endParaRPr lang="en-US" dirty="0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800000" y="1332000"/>
            <a:ext cx="118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 view</a:t>
            </a:r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5940000" y="1332000"/>
            <a:ext cx="118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 view</a:t>
            </a:r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5" descr="cimg377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1450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 descr="cimg377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31963"/>
            <a:ext cx="3786188" cy="284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Line 7"/>
          <p:cNvSpPr>
            <a:spLocks noChangeShapeType="1"/>
          </p:cNvSpPr>
          <p:nvPr/>
        </p:nvSpPr>
        <p:spPr bwMode="auto">
          <a:xfrm flipV="1">
            <a:off x="1219200" y="3352800"/>
            <a:ext cx="762000" cy="1600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684000" y="4932000"/>
            <a:ext cx="10440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Planar Ge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= 4 cm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= 2 cm</a:t>
            </a:r>
            <a:endParaRPr lang="en-US" alt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9"/>
          <p:cNvSpPr>
            <a:spLocks noChangeArrowheads="1"/>
          </p:cNvSpPr>
          <p:nvPr/>
        </p:nvSpPr>
        <p:spPr bwMode="auto">
          <a:xfrm>
            <a:off x="2971800" y="32004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auto">
          <a:xfrm>
            <a:off x="6096000" y="29718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11"/>
          <p:cNvSpPr>
            <a:spLocks noChangeShapeType="1"/>
          </p:cNvSpPr>
          <p:nvPr/>
        </p:nvSpPr>
        <p:spPr bwMode="auto">
          <a:xfrm flipH="1" flipV="1">
            <a:off x="3124200" y="3352800"/>
            <a:ext cx="609600" cy="1600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3384000" y="4932000"/>
            <a:ext cx="64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en-US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de-DE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 flipH="1" flipV="1">
            <a:off x="4038600" y="3429000"/>
            <a:ext cx="533400" cy="1447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4"/>
          <p:cNvSpPr>
            <a:spLocks noChangeShapeType="1"/>
          </p:cNvSpPr>
          <p:nvPr/>
        </p:nvSpPr>
        <p:spPr bwMode="auto">
          <a:xfrm flipV="1">
            <a:off x="4572000" y="3276600"/>
            <a:ext cx="533400" cy="1600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4419600" y="4932000"/>
            <a:ext cx="241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 sensitive detector</a:t>
            </a:r>
            <a:endParaRPr lang="en-US" alt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61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scan</a:t>
            </a:r>
            <a:endParaRPr lang="en-US" dirty="0"/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14127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0" y="14127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0" y="146429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0" y="146429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0" y="145869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0" y="364075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0" y="364075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2819400" y="2416796"/>
            <a:ext cx="83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</p:txBody>
      </p:sp>
      <p:pic>
        <p:nvPicPr>
          <p:cNvPr id="37" name="Picture 4" descr="cimg37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1584000"/>
            <a:ext cx="22860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 descr="cimg376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3780000"/>
            <a:ext cx="23622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cimg377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00" y="1584000"/>
            <a:ext cx="25146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cimg377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000" y="3672000"/>
            <a:ext cx="1719263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533400" y="1196752"/>
            <a:ext cx="19736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 view (0 </a:t>
            </a:r>
            <a:r>
              <a:rPr lang="en-US" altLang="de-D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609600" y="3356992"/>
            <a:ext cx="19992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 view (90 </a:t>
            </a:r>
            <a:r>
              <a:rPr lang="en-US" altLang="de-D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grpSp>
        <p:nvGrpSpPr>
          <p:cNvPr id="43" name="Group 10"/>
          <p:cNvGrpSpPr>
            <a:grpSpLocks/>
          </p:cNvGrpSpPr>
          <p:nvPr/>
        </p:nvGrpSpPr>
        <p:grpSpPr bwMode="auto">
          <a:xfrm rot="10800000">
            <a:off x="3836988" y="4053012"/>
            <a:ext cx="1244600" cy="1219200"/>
            <a:chOff x="272" y="2048"/>
            <a:chExt cx="880" cy="816"/>
          </a:xfrm>
        </p:grpSpPr>
        <p:grpSp>
          <p:nvGrpSpPr>
            <p:cNvPr id="44" name="Group 11"/>
            <p:cNvGrpSpPr>
              <a:grpSpLocks/>
            </p:cNvGrpSpPr>
            <p:nvPr/>
          </p:nvGrpSpPr>
          <p:grpSpPr bwMode="auto">
            <a:xfrm>
              <a:off x="272" y="2048"/>
              <a:ext cx="736" cy="816"/>
              <a:chOff x="304" y="3200"/>
              <a:chExt cx="736" cy="816"/>
            </a:xfrm>
          </p:grpSpPr>
          <p:sp>
            <p:nvSpPr>
              <p:cNvPr id="46" name="Rectangle 12"/>
              <p:cNvSpPr>
                <a:spLocks noChangeArrowheads="1"/>
              </p:cNvSpPr>
              <p:nvPr/>
            </p:nvSpPr>
            <p:spPr bwMode="auto">
              <a:xfrm>
                <a:off x="304" y="3200"/>
                <a:ext cx="736" cy="81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Rectangle 13"/>
              <p:cNvSpPr>
                <a:spLocks noChangeArrowheads="1"/>
              </p:cNvSpPr>
              <p:nvPr/>
            </p:nvSpPr>
            <p:spPr bwMode="auto">
              <a:xfrm>
                <a:off x="432" y="3344"/>
                <a:ext cx="256" cy="512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5" name="Rectangle 14"/>
            <p:cNvSpPr>
              <a:spLocks noChangeArrowheads="1"/>
            </p:cNvSpPr>
            <p:nvPr/>
          </p:nvSpPr>
          <p:spPr bwMode="auto">
            <a:xfrm>
              <a:off x="1008" y="2256"/>
              <a:ext cx="144" cy="4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8" name="Group 17"/>
          <p:cNvGrpSpPr>
            <a:grpSpLocks/>
          </p:cNvGrpSpPr>
          <p:nvPr/>
        </p:nvGrpSpPr>
        <p:grpSpPr bwMode="auto">
          <a:xfrm>
            <a:off x="3709988" y="1757984"/>
            <a:ext cx="1346200" cy="1346200"/>
            <a:chOff x="3761" y="1985"/>
            <a:chExt cx="848" cy="848"/>
          </a:xfrm>
        </p:grpSpPr>
        <p:sp>
          <p:nvSpPr>
            <p:cNvPr id="49" name="Oval 15"/>
            <p:cNvSpPr>
              <a:spLocks noChangeArrowheads="1"/>
            </p:cNvSpPr>
            <p:nvPr/>
          </p:nvSpPr>
          <p:spPr bwMode="auto">
            <a:xfrm>
              <a:off x="3761" y="1985"/>
              <a:ext cx="848" cy="8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16"/>
            <p:cNvSpPr>
              <a:spLocks noChangeArrowheads="1"/>
            </p:cNvSpPr>
            <p:nvPr/>
          </p:nvSpPr>
          <p:spPr bwMode="auto">
            <a:xfrm>
              <a:off x="3906" y="2114"/>
              <a:ext cx="576" cy="592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431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scan</a:t>
            </a:r>
            <a:endParaRPr lang="en-US" dirty="0"/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0" y="14127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0" y="14127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0" y="146429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0" y="146429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145869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0" y="364075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" name="Rectangle 11"/>
          <p:cNvSpPr>
            <a:spLocks noChangeArrowheads="1"/>
          </p:cNvSpPr>
          <p:nvPr/>
        </p:nvSpPr>
        <p:spPr bwMode="auto">
          <a:xfrm>
            <a:off x="0" y="364075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" name="Text Box 2"/>
          <p:cNvSpPr txBox="1">
            <a:spLocks noChangeArrowheads="1"/>
          </p:cNvSpPr>
          <p:nvPr/>
        </p:nvSpPr>
        <p:spPr bwMode="auto">
          <a:xfrm>
            <a:off x="2819400" y="2416796"/>
            <a:ext cx="83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</p:txBody>
      </p:sp>
      <p:pic>
        <p:nvPicPr>
          <p:cNvPr id="53" name="Picture 4" descr="cimg37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1584000"/>
            <a:ext cx="22860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" descr="cimg376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3780000"/>
            <a:ext cx="23622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8"/>
          <p:cNvSpPr txBox="1">
            <a:spLocks noChangeArrowheads="1"/>
          </p:cNvSpPr>
          <p:nvPr/>
        </p:nvSpPr>
        <p:spPr bwMode="auto">
          <a:xfrm>
            <a:off x="533400" y="1196752"/>
            <a:ext cx="19736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 view (0 </a:t>
            </a:r>
            <a:r>
              <a:rPr lang="en-US" altLang="de-D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609600" y="3356992"/>
            <a:ext cx="19992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 view (90 </a:t>
            </a:r>
            <a:r>
              <a:rPr lang="en-US" altLang="de-D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grpSp>
        <p:nvGrpSpPr>
          <p:cNvPr id="57" name="Group 10"/>
          <p:cNvGrpSpPr>
            <a:grpSpLocks/>
          </p:cNvGrpSpPr>
          <p:nvPr/>
        </p:nvGrpSpPr>
        <p:grpSpPr bwMode="auto">
          <a:xfrm rot="10800000">
            <a:off x="3836988" y="4053012"/>
            <a:ext cx="1244600" cy="1219200"/>
            <a:chOff x="272" y="2048"/>
            <a:chExt cx="880" cy="816"/>
          </a:xfrm>
        </p:grpSpPr>
        <p:grpSp>
          <p:nvGrpSpPr>
            <p:cNvPr id="58" name="Group 11"/>
            <p:cNvGrpSpPr>
              <a:grpSpLocks/>
            </p:cNvGrpSpPr>
            <p:nvPr/>
          </p:nvGrpSpPr>
          <p:grpSpPr bwMode="auto">
            <a:xfrm>
              <a:off x="272" y="2048"/>
              <a:ext cx="736" cy="816"/>
              <a:chOff x="304" y="3200"/>
              <a:chExt cx="736" cy="816"/>
            </a:xfrm>
          </p:grpSpPr>
          <p:sp>
            <p:nvSpPr>
              <p:cNvPr id="60" name="Rectangle 12"/>
              <p:cNvSpPr>
                <a:spLocks noChangeArrowheads="1"/>
              </p:cNvSpPr>
              <p:nvPr/>
            </p:nvSpPr>
            <p:spPr bwMode="auto">
              <a:xfrm>
                <a:off x="304" y="3200"/>
                <a:ext cx="736" cy="81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13"/>
              <p:cNvSpPr>
                <a:spLocks noChangeArrowheads="1"/>
              </p:cNvSpPr>
              <p:nvPr/>
            </p:nvSpPr>
            <p:spPr bwMode="auto">
              <a:xfrm>
                <a:off x="432" y="3344"/>
                <a:ext cx="256" cy="512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" name="Rectangle 14"/>
            <p:cNvSpPr>
              <a:spLocks noChangeArrowheads="1"/>
            </p:cNvSpPr>
            <p:nvPr/>
          </p:nvSpPr>
          <p:spPr bwMode="auto">
            <a:xfrm>
              <a:off x="1008" y="2256"/>
              <a:ext cx="144" cy="4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" name="Group 17"/>
          <p:cNvGrpSpPr>
            <a:grpSpLocks/>
          </p:cNvGrpSpPr>
          <p:nvPr/>
        </p:nvGrpSpPr>
        <p:grpSpPr bwMode="auto">
          <a:xfrm>
            <a:off x="3709988" y="1757984"/>
            <a:ext cx="1346200" cy="1346200"/>
            <a:chOff x="3761" y="1985"/>
            <a:chExt cx="848" cy="848"/>
          </a:xfrm>
        </p:grpSpPr>
        <p:sp>
          <p:nvSpPr>
            <p:cNvPr id="63" name="Oval 15"/>
            <p:cNvSpPr>
              <a:spLocks noChangeArrowheads="1"/>
            </p:cNvSpPr>
            <p:nvPr/>
          </p:nvSpPr>
          <p:spPr bwMode="auto">
            <a:xfrm>
              <a:off x="3761" y="1985"/>
              <a:ext cx="848" cy="8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16"/>
            <p:cNvSpPr>
              <a:spLocks noChangeArrowheads="1"/>
            </p:cNvSpPr>
            <p:nvPr/>
          </p:nvSpPr>
          <p:spPr bwMode="auto">
            <a:xfrm>
              <a:off x="3906" y="2114"/>
              <a:ext cx="576" cy="592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5" name="Picture 8" descr="front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0" y="1195200"/>
            <a:ext cx="2363788" cy="239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9" descr="sidevie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999" y="3780000"/>
            <a:ext cx="2323308" cy="241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92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0" y="6165384"/>
            <a:ext cx="9151700" cy="720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CC"/>
                </a:solidFill>
                <a:latin typeface="Times New Roman"/>
                <a:ea typeface="ＭＳ Ｐゴシック" pitchFamily="34" charset="-128"/>
                <a:cs typeface="Times New Roman"/>
              </a:rPr>
              <a:t>Detector scan (data analysis)</a:t>
            </a:r>
            <a:endParaRPr lang="en-US" altLang="de-DE" sz="2600" b="1" dirty="0" smtClean="0">
              <a:solidFill>
                <a:srgbClr val="0000C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0" y="14127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" name="Rectangle 15"/>
          <p:cNvSpPr>
            <a:spLocks noChangeArrowheads="1"/>
          </p:cNvSpPr>
          <p:nvPr/>
        </p:nvSpPr>
        <p:spPr bwMode="auto">
          <a:xfrm>
            <a:off x="0" y="14127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0" y="146429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146429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0" y="145869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0" y="364075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0" y="364075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195200"/>
            <a:ext cx="7626757" cy="568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06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Zinc Sulfide </a:t>
            </a:r>
            <a:r>
              <a:rPr lang="en-US" dirty="0" err="1" smtClean="0"/>
              <a:t>ZnS</a:t>
            </a:r>
            <a:r>
              <a:rPr lang="en-US" dirty="0" smtClean="0"/>
              <a:t>(Ag) Scintillation Material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20001" y="900000"/>
            <a:ext cx="6732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1866 – Theodore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Sidot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reported the phosphorescence of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1903 – William Crookes invented a device called 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spinthariscope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with 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screen to see scintillations from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-particles.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20688"/>
            <a:ext cx="1524000" cy="126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3420000" y="2257527"/>
            <a:ext cx="5400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1903 W. Crookes demonstrated in England his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spinthariscope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for the visual observation of individual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scintillations caused by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α-particles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impinging upon 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screen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 contrast to the analogue methods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measurements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that time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spinthariscope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single particle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counter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being the precursor of scintillation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counters since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 the same period F.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Giesel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Elster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H.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Geitel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Germany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found that scintillations from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represent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single particle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events. This paper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summarizes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historical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events relevant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advent of scintillation counting.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540000" y="5857527"/>
            <a:ext cx="7218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spinthariscope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1904. Height about 5 cm, Ra-source (A), </a:t>
            </a:r>
            <a:r>
              <a:rPr lang="en-US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ZnS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screen (B), magnifying glass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2257527"/>
            <a:ext cx="13525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00" y="2257527"/>
            <a:ext cx="120015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28" y="4417527"/>
            <a:ext cx="1215238" cy="107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23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0" y="6165384"/>
            <a:ext cx="9151700" cy="720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CC"/>
                </a:solidFill>
                <a:latin typeface="Times New Roman"/>
                <a:ea typeface="ＭＳ Ｐゴシック" pitchFamily="34" charset="-128"/>
                <a:cs typeface="Times New Roman"/>
              </a:rPr>
              <a:t>Experimental validation of the method</a:t>
            </a:r>
            <a:endParaRPr lang="en-US" altLang="de-DE" sz="2600" b="1" dirty="0" smtClean="0">
              <a:solidFill>
                <a:srgbClr val="0000C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0" y="14127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" name="Rectangle 15"/>
          <p:cNvSpPr>
            <a:spLocks noChangeArrowheads="1"/>
          </p:cNvSpPr>
          <p:nvPr/>
        </p:nvSpPr>
        <p:spPr bwMode="auto">
          <a:xfrm>
            <a:off x="0" y="14127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0" y="146429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146429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0" y="145869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0" y="364075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0" y="364075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195205"/>
            <a:ext cx="8021812" cy="536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6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lanar </a:t>
            </a:r>
            <a:r>
              <a:rPr lang="en-US" dirty="0" err="1" smtClean="0"/>
              <a:t>HPGe</a:t>
            </a:r>
            <a:r>
              <a:rPr lang="en-US" dirty="0" smtClean="0"/>
              <a:t> detector scan</a:t>
            </a:r>
            <a:endParaRPr lang="en-US" dirty="0"/>
          </a:p>
        </p:txBody>
      </p:sp>
      <p:graphicFrame>
        <p:nvGraphicFramePr>
          <p:cNvPr id="16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6499225" y="3860800"/>
          <a:ext cx="2492375" cy="232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Bitmap Image" r:id="rId4" imgW="2828571" imgH="3343742" progId="Paint.Picture">
                  <p:embed/>
                </p:oleObj>
              </mc:Choice>
              <mc:Fallback>
                <p:oleObj name="Bitmap Image" r:id="rId4" imgW="2828571" imgH="3343742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9225" y="3860800"/>
                        <a:ext cx="2492375" cy="2325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95600"/>
            <a:ext cx="3733800" cy="243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812509053"/>
              </p:ext>
            </p:extLst>
          </p:nvPr>
        </p:nvGraphicFramePr>
        <p:xfrm>
          <a:off x="250825" y="1440000"/>
          <a:ext cx="2384425" cy="216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name="Bitmap Image" r:id="rId7" imgW="2790476" imgH="3285714" progId="Paint.Picture">
                  <p:embed/>
                </p:oleObj>
              </mc:Choice>
              <mc:Fallback>
                <p:oleObj name="Bitmap Image" r:id="rId7" imgW="2790476" imgH="3285714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440000"/>
                        <a:ext cx="2384425" cy="2160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4759325" y="3016250"/>
            <a:ext cx="574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en-US"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rPr>
              <a:t>(a)</a:t>
            </a: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3048000" y="5029200"/>
            <a:ext cx="574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en-US"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rPr>
              <a:t>(b)</a:t>
            </a: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1619250" y="2349500"/>
            <a:ext cx="71438" cy="7302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7813675" y="4724400"/>
            <a:ext cx="71438" cy="7302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6" name="Object 9"/>
          <p:cNvGraphicFramePr>
            <a:graphicFrameLocks noChangeAspect="1"/>
          </p:cNvGraphicFramePr>
          <p:nvPr/>
        </p:nvGraphicFramePr>
        <p:xfrm>
          <a:off x="323850" y="3860800"/>
          <a:ext cx="2447925" cy="200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Bitmap Image" r:id="rId9" imgW="3648584" imgH="1457143" progId="Paint.Picture">
                  <p:embed/>
                </p:oleObj>
              </mc:Choice>
              <mc:Fallback>
                <p:oleObj name="Bitmap Image" r:id="rId9" imgW="3648584" imgH="145714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3860800"/>
                        <a:ext cx="2447925" cy="200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457330"/>
              </p:ext>
            </p:extLst>
          </p:nvPr>
        </p:nvGraphicFramePr>
        <p:xfrm>
          <a:off x="6372225" y="1440000"/>
          <a:ext cx="2544763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" name="Bitmap Image" r:id="rId11" imgW="3696216" imgH="1504762" progId="Paint.Picture">
                  <p:embed/>
                </p:oleObj>
              </mc:Choice>
              <mc:Fallback>
                <p:oleObj name="Bitmap Image" r:id="rId11" imgW="3696216" imgH="15047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1440000"/>
                        <a:ext cx="2544763" cy="201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540000" y="900000"/>
            <a:ext cx="3816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Intensity distribution for </a:t>
            </a:r>
            <a:r>
              <a:rPr lang="en-US" altLang="en-US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photopeak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events</a:t>
            </a:r>
            <a:endParaRPr lang="en-US" alt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2057400" y="57150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en-US" sz="1400">
                <a:solidFill>
                  <a:schemeClr val="tx1"/>
                </a:solidFill>
                <a:latin typeface="Verdana" pitchFamily="34" charset="0"/>
              </a:rPr>
              <a:t>t(ns)</a:t>
            </a: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 rot="16200000">
            <a:off x="-1104900" y="4229100"/>
            <a:ext cx="2667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en-US" sz="1400">
                <a:solidFill>
                  <a:schemeClr val="tx1"/>
                </a:solidFill>
                <a:latin typeface="Verdana" pitchFamily="34" charset="0"/>
              </a:rPr>
              <a:t>amplitude, </a:t>
            </a:r>
            <a:r>
              <a:rPr lang="el-GR" altLang="en-US" sz="1400" i="1">
                <a:solidFill>
                  <a:schemeClr val="tx1"/>
                </a:solidFill>
                <a:latin typeface="Verdana" pitchFamily="34" charset="0"/>
              </a:rPr>
              <a:t>Φ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8280000" y="3240000"/>
            <a:ext cx="648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en-US" sz="1400" dirty="0">
                <a:solidFill>
                  <a:schemeClr val="tx1"/>
                </a:solidFill>
                <a:latin typeface="Verdana" pitchFamily="34" charset="0"/>
              </a:rPr>
              <a:t>t(</a:t>
            </a:r>
            <a:r>
              <a:rPr lang="de-DE" altLang="en-US" sz="1400" dirty="0" err="1">
                <a:solidFill>
                  <a:schemeClr val="tx1"/>
                </a:solidFill>
                <a:latin typeface="Verdana" pitchFamily="34" charset="0"/>
              </a:rPr>
              <a:t>ns</a:t>
            </a:r>
            <a:r>
              <a:rPr lang="de-DE" altLang="en-US" sz="1400" dirty="0">
                <a:solidFill>
                  <a:schemeClr val="tx1"/>
                </a:solidFill>
                <a:latin typeface="Verdana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7328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pic>
        <p:nvPicPr>
          <p:cNvPr id="20" name="Picture 6" descr="scanner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9" r="44527" b="23763"/>
          <a:stretch>
            <a:fillRect/>
          </a:stretch>
        </p:blipFill>
        <p:spPr bwMode="auto">
          <a:xfrm>
            <a:off x="719995" y="719994"/>
            <a:ext cx="2135978" cy="182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elec_scann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700000"/>
            <a:ext cx="2134800" cy="28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AutoShape 8"/>
          <p:cNvSpPr>
            <a:spLocks noChangeArrowheads="1"/>
          </p:cNvSpPr>
          <p:nvPr/>
        </p:nvSpPr>
        <p:spPr bwMode="auto">
          <a:xfrm>
            <a:off x="3057400" y="3831704"/>
            <a:ext cx="793750" cy="533400"/>
          </a:xfrm>
          <a:prstGeom prst="rightArrow">
            <a:avLst>
              <a:gd name="adj1" fmla="val 32537"/>
              <a:gd name="adj2" fmla="val 67667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3138363" y="3379266"/>
            <a:ext cx="7397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/>
              <a:t>?</a:t>
            </a: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4320000" y="5328000"/>
            <a:ext cx="2808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dirty="0"/>
              <a:t>M.J. French et al., NIMA 466 (2001) </a:t>
            </a:r>
            <a:r>
              <a:rPr lang="en-US" altLang="en-US" sz="1200" dirty="0" smtClean="0"/>
              <a:t>359</a:t>
            </a:r>
            <a:endParaRPr lang="en-US" altLang="en-US" sz="1200" dirty="0"/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4176588" y="2648173"/>
            <a:ext cx="4787900" cy="3013075"/>
          </a:xfrm>
          <a:prstGeom prst="rect">
            <a:avLst/>
          </a:prstGeom>
          <a:noFill/>
          <a:ln w="25400">
            <a:solidFill>
              <a:srgbClr val="0000CC">
                <a:alpha val="52000"/>
              </a:srgb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" name="Picture 15" descr="APV25 Chi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763" y="3102198"/>
            <a:ext cx="2206625" cy="22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4248025" y="2751360"/>
            <a:ext cx="4465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APV25 chip  (from CERN CMS experiment)</a:t>
            </a: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6918200" y="3475260"/>
            <a:ext cx="13985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128-channel analogue pipeline chip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240000" y="720000"/>
            <a:ext cx="57244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GSI system </a:t>
            </a:r>
            <a:r>
              <a:rPr lang="en-US" altLang="en-US" sz="1400" dirty="0"/>
              <a:t>uses conventional NIM and VME electronics, which makes it not easily portable, not easily scalable and rather expensive if one wants to build many of these devices. </a:t>
            </a:r>
            <a:endParaRPr lang="en-US" altLang="en-US" sz="1400" dirty="0" smtClean="0"/>
          </a:p>
          <a:p>
            <a:r>
              <a:rPr lang="en-US" altLang="en-US" sz="1400" dirty="0" smtClean="0"/>
              <a:t>However</a:t>
            </a:r>
            <a:r>
              <a:rPr lang="en-US" altLang="en-US" sz="1400" dirty="0"/>
              <a:t>, this drawback could be overcome thanks to the increasing technology of electronics, e.g. a new acquisition system based on ASIC, FPGA, </a:t>
            </a:r>
            <a:r>
              <a:rPr lang="en-US" altLang="en-US" sz="1400" dirty="0" smtClean="0"/>
              <a:t>etc. </a:t>
            </a:r>
            <a:r>
              <a:rPr lang="en-US" altLang="en-US" sz="1400" dirty="0"/>
              <a:t>technologies. This would also make the system more suitable for medical applications</a:t>
            </a:r>
            <a:r>
              <a:rPr lang="en-US" altLang="en-US" sz="1400" dirty="0" smtClean="0"/>
              <a:t>.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69089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 Extraction in Planar Detectors</a:t>
            </a:r>
            <a:endParaRPr lang="en-US" dirty="0"/>
          </a:p>
        </p:txBody>
      </p:sp>
      <p:pic>
        <p:nvPicPr>
          <p:cNvPr id="18" name="Picture 4" descr="DSSS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269330"/>
            <a:ext cx="4689475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077618"/>
            <a:ext cx="367665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" descr="DSSSD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99793"/>
            <a:ext cx="3757613" cy="224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9" descr="DSSSD-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69330"/>
            <a:ext cx="3738562" cy="220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DSSSD-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53430"/>
            <a:ext cx="3181350" cy="23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14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 Extraction in Planar Detectors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2438400"/>
            <a:ext cx="740092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628775"/>
            <a:ext cx="74295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508500"/>
            <a:ext cx="27813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437063"/>
            <a:ext cx="268605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4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Gamma-Ray Imaging</a:t>
            </a:r>
            <a:endParaRPr lang="en-US" dirty="0"/>
          </a:p>
        </p:txBody>
      </p:sp>
      <p:pic>
        <p:nvPicPr>
          <p:cNvPr id="7" name="Picture 2" descr="gamma-cam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1438"/>
            <a:ext cx="7853362" cy="468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645025" y="1433513"/>
            <a:ext cx="43195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CC"/>
                </a:solidFill>
              </a:rPr>
              <a:t>Gamma-ray imagers are detectors that separate radioactive objects from local background.</a:t>
            </a:r>
            <a:endParaRPr lang="en-US" altLang="en-US" sz="140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44463" y="6003925"/>
            <a:ext cx="8964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/>
              <a:t>Conventional detectors accept gamma-rays from all directions and can be overwhelmed by local backgrounds.</a:t>
            </a:r>
          </a:p>
        </p:txBody>
      </p:sp>
    </p:spTree>
    <p:extLst>
      <p:ext uri="{BB962C8B-B14F-4D97-AF65-F5344CB8AC3E}">
        <p14:creationId xmlns:p14="http://schemas.microsoft.com/office/powerpoint/2010/main" val="400612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Zinc Sulfide </a:t>
            </a:r>
            <a:r>
              <a:rPr lang="en-US" dirty="0" err="1" smtClean="0"/>
              <a:t>ZnS</a:t>
            </a:r>
            <a:r>
              <a:rPr lang="en-US" dirty="0" smtClean="0"/>
              <a:t>(Ag) Scintillation Material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20001" y="900000"/>
            <a:ext cx="6732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1944 – photomultiplier tube was invented</a:t>
            </a:r>
          </a:p>
        </p:txBody>
      </p:sp>
      <p:pic>
        <p:nvPicPr>
          <p:cNvPr id="2052" name="Picture 4" descr="https://upload.wikimedia.org/wikipedia/commons/thumb/3/36/Pmside.jpg/320px-Pms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000" y="1747302"/>
            <a:ext cx="1522800" cy="386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3644800"/>
            <a:ext cx="30575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1628800"/>
            <a:ext cx="3048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2600800"/>
            <a:ext cx="30575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4652800"/>
            <a:ext cx="30670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040000" y="2060800"/>
            <a:ext cx="947695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-particles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040000" y="4998973"/>
            <a:ext cx="622286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γ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-rays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040000" y="4000498"/>
            <a:ext cx="944489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-particles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040000" y="2839252"/>
            <a:ext cx="1527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pulses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naphtalene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-20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20000" y="5760000"/>
            <a:ext cx="6732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1948 – H.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Kallmann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2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2052000" y="1080000"/>
            <a:ext cx="4629150" cy="2709332"/>
            <a:chOff x="2052000" y="1440000"/>
            <a:chExt cx="4629150" cy="270933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000" y="1440000"/>
              <a:ext cx="4629150" cy="2371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feld 4"/>
            <p:cNvSpPr txBox="1"/>
            <p:nvPr/>
          </p:nvSpPr>
          <p:spPr>
            <a:xfrm>
              <a:off x="2232000" y="3780000"/>
              <a:ext cx="43909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year of introduction of a scintillation material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Scintillators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360000" y="720000"/>
            <a:ext cx="8749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History of scintillators starts short after the discovery of X-rays at the end of 19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century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51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Compton Suppression Shields </a:t>
            </a:r>
            <a:r>
              <a:rPr lang="en-US" dirty="0" err="1" smtClean="0"/>
              <a:t>NaI</a:t>
            </a:r>
            <a:r>
              <a:rPr lang="en-US" dirty="0" smtClean="0"/>
              <a:t>(Tl) versus BGO</a:t>
            </a:r>
            <a:endParaRPr lang="en-US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897756"/>
              </p:ext>
            </p:extLst>
          </p:nvPr>
        </p:nvGraphicFramePr>
        <p:xfrm>
          <a:off x="684000" y="720000"/>
          <a:ext cx="4356224" cy="2504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0040"/>
                <a:gridCol w="936104"/>
                <a:gridCol w="7200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NaI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(Tl)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BGO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7499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density (g/cm</a:t>
                      </a:r>
                      <a:r>
                        <a:rPr lang="en-US" sz="14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3,67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7.13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 attenuation for 662 </a:t>
                      </a:r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cm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145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Index of refraction 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1.85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2.15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9669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Emission (photons/</a:t>
                      </a:r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7992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Decay time (ns)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3516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Maximum size grown (mm)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1840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Radioactive contamination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382626"/>
            <a:ext cx="4687887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539663"/>
            <a:ext cx="326707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225588"/>
            <a:ext cx="37338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092000" y="2772000"/>
            <a:ext cx="655949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(Tl)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668000" y="4546800"/>
            <a:ext cx="323807" cy="1846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BGO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79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Heidelberg – GSI Crystal Ball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" y="576000"/>
            <a:ext cx="7019925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382" y="3501008"/>
            <a:ext cx="3931429" cy="29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5472000" y="3996000"/>
            <a:ext cx="628377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(Tl)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472000" y="5328000"/>
            <a:ext cx="559449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Ge(Li)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20000" y="5220000"/>
            <a:ext cx="415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~160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(Tl) and 5 EUROBALL detectors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46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Tomographic Imaging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980728"/>
            <a:ext cx="47625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3400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4320008"/>
            <a:ext cx="2119693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00" y="4320000"/>
            <a:ext cx="1951808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000" y="4320000"/>
            <a:ext cx="1764356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00" y="4320008"/>
            <a:ext cx="2077255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368000" y="385200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PET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1187624" y="59400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</a:t>
            </a:r>
            <a:endParaRPr lang="en-US" dirty="0"/>
          </a:p>
        </p:txBody>
      </p:sp>
      <p:sp>
        <p:nvSpPr>
          <p:cNvPr id="19" name="Textfeld 18"/>
          <p:cNvSpPr txBox="1"/>
          <p:nvPr/>
        </p:nvSpPr>
        <p:spPr>
          <a:xfrm>
            <a:off x="3600000" y="594000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CT</a:t>
            </a:r>
            <a:endParaRPr lang="en-US" dirty="0"/>
          </a:p>
        </p:txBody>
      </p:sp>
      <p:sp>
        <p:nvSpPr>
          <p:cNvPr id="20" name="Textfeld 19"/>
          <p:cNvSpPr txBox="1"/>
          <p:nvPr/>
        </p:nvSpPr>
        <p:spPr>
          <a:xfrm>
            <a:off x="5364000" y="59400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</a:t>
            </a:r>
            <a:endParaRPr lang="en-US" dirty="0"/>
          </a:p>
        </p:txBody>
      </p:sp>
      <p:sp>
        <p:nvSpPr>
          <p:cNvPr id="21" name="Textfeld 20"/>
          <p:cNvSpPr txBox="1"/>
          <p:nvPr/>
        </p:nvSpPr>
        <p:spPr>
          <a:xfrm>
            <a:off x="7560000" y="594000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88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1757</Words>
  <Application>Microsoft Office PowerPoint</Application>
  <PresentationFormat>Bildschirmpräsentation (4:3)</PresentationFormat>
  <Paragraphs>376</Paragraphs>
  <Slides>45</Slides>
  <Notes>38</Notes>
  <HiddenSlides>6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45</vt:i4>
      </vt:variant>
    </vt:vector>
  </HeadingPairs>
  <TitlesOfParts>
    <vt:vector size="49" baseType="lpstr">
      <vt:lpstr>Larissa</vt:lpstr>
      <vt:lpstr>Photo Editor Photo</vt:lpstr>
      <vt:lpstr>Bitmap Image</vt:lpstr>
      <vt:lpstr>Equation</vt:lpstr>
      <vt:lpstr>Past / Future in Scintillation</vt:lpstr>
      <vt:lpstr>Past / Future in Scintillation</vt:lpstr>
      <vt:lpstr>Past / Future in Scintillation</vt:lpstr>
      <vt:lpstr>Zinc Sulfide ZnS(Ag) Scintillation Material</vt:lpstr>
      <vt:lpstr>Zinc Sulfide ZnS(Ag) Scintillation Material</vt:lpstr>
      <vt:lpstr>History of Scintillators</vt:lpstr>
      <vt:lpstr>Compton Suppression Shields NaI(Tl) versus BGO</vt:lpstr>
      <vt:lpstr>Heidelberg – GSI Crystal Ball</vt:lpstr>
      <vt:lpstr>Tomographic Imaging</vt:lpstr>
      <vt:lpstr>Computed Tomography</vt:lpstr>
      <vt:lpstr>Positron Emission Tomography</vt:lpstr>
      <vt:lpstr>Positron emission tomography</vt:lpstr>
      <vt:lpstr>Common PET Isotopes</vt:lpstr>
      <vt:lpstr>PET Isotopes: Positron Range</vt:lpstr>
      <vt:lpstr>Single Photon Emission Computed Tomography</vt:lpstr>
      <vt:lpstr>Technetium- 99m</vt:lpstr>
      <vt:lpstr>The motivation behind the project</vt:lpstr>
      <vt:lpstr>Which γ-ray camera to be used?</vt:lpstr>
      <vt:lpstr>Gamma Camera: Individual multi-anode readout</vt:lpstr>
      <vt:lpstr>Which γ-ray camera to be used?</vt:lpstr>
      <vt:lpstr>Which γ-ray camera to be used?</vt:lpstr>
      <vt:lpstr>Which γ-ray camera to be used?</vt:lpstr>
      <vt:lpstr>Which γ-ray camera to be used?</vt:lpstr>
      <vt:lpstr>Which γ-ray camera to be used?</vt:lpstr>
      <vt:lpstr>Gamma-ray tracking – the concept</vt:lpstr>
      <vt:lpstr>Scanner at GSI</vt:lpstr>
      <vt:lpstr>Position calibration</vt:lpstr>
      <vt:lpstr>Position reconstruction</vt:lpstr>
      <vt:lpstr>Position reconstruction</vt:lpstr>
      <vt:lpstr>Scanner at GSI</vt:lpstr>
      <vt:lpstr>Superiority over conventional scanner </vt:lpstr>
      <vt:lpstr>Scanner based on pulse shape comparison scan </vt:lpstr>
      <vt:lpstr>Scanner based on pulse shape comparison scan </vt:lpstr>
      <vt:lpstr>Pulse shape comparison scan method based on a position sensitive detector </vt:lpstr>
      <vt:lpstr>χ^2 minimization method </vt:lpstr>
      <vt:lpstr>Characterization of planar HPGe detector</vt:lpstr>
      <vt:lpstr>Detector scan</vt:lpstr>
      <vt:lpstr>Detector scan</vt:lpstr>
      <vt:lpstr>PowerPoint-Präsentation</vt:lpstr>
      <vt:lpstr>PowerPoint-Präsentation</vt:lpstr>
      <vt:lpstr>Planar HPGe detector scan</vt:lpstr>
      <vt:lpstr>Outlook</vt:lpstr>
      <vt:lpstr>Position Extraction in Planar Detectors</vt:lpstr>
      <vt:lpstr>Position Extraction in Planar Detectors</vt:lpstr>
      <vt:lpstr>Gamma-Ray Imaging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Hans</cp:lastModifiedBy>
  <cp:revision>287</cp:revision>
  <dcterms:created xsi:type="dcterms:W3CDTF">2016-04-06T12:04:03Z</dcterms:created>
  <dcterms:modified xsi:type="dcterms:W3CDTF">2018-11-15T10:43:31Z</dcterms:modified>
</cp:coreProperties>
</file>