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301" r:id="rId3"/>
    <p:sldId id="295" r:id="rId4"/>
    <p:sldId id="296" r:id="rId5"/>
    <p:sldId id="297" r:id="rId6"/>
    <p:sldId id="298" r:id="rId7"/>
    <p:sldId id="299" r:id="rId8"/>
    <p:sldId id="300" r:id="rId9"/>
    <p:sldId id="266" r:id="rId10"/>
    <p:sldId id="259" r:id="rId11"/>
    <p:sldId id="264" r:id="rId12"/>
    <p:sldId id="290" r:id="rId13"/>
    <p:sldId id="291" r:id="rId14"/>
    <p:sldId id="292" r:id="rId15"/>
    <p:sldId id="293" r:id="rId16"/>
    <p:sldId id="294" r:id="rId17"/>
    <p:sldId id="267" r:id="rId18"/>
    <p:sldId id="273" r:id="rId19"/>
    <p:sldId id="260" r:id="rId20"/>
    <p:sldId id="275" r:id="rId21"/>
    <p:sldId id="274" r:id="rId22"/>
    <p:sldId id="276" r:id="rId23"/>
    <p:sldId id="278" r:id="rId24"/>
    <p:sldId id="279" r:id="rId25"/>
    <p:sldId id="280" r:id="rId26"/>
    <p:sldId id="281" r:id="rId27"/>
    <p:sldId id="282" r:id="rId28"/>
    <p:sldId id="268" r:id="rId29"/>
    <p:sldId id="269" r:id="rId30"/>
    <p:sldId id="270" r:id="rId31"/>
    <p:sldId id="283" r:id="rId32"/>
    <p:sldId id="287" r:id="rId33"/>
    <p:sldId id="286" r:id="rId34"/>
    <p:sldId id="285" r:id="rId35"/>
    <p:sldId id="288" r:id="rId36"/>
    <p:sldId id="284" r:id="rId37"/>
    <p:sldId id="272" r:id="rId38"/>
    <p:sldId id="289" r:id="rId39"/>
    <p:sldId id="258" r:id="rId4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CC"/>
    <a:srgbClr val="008080"/>
    <a:srgbClr val="FF00FF"/>
    <a:srgbClr val="F6F0FA"/>
    <a:srgbClr val="F4EDF9"/>
    <a:srgbClr val="F1EDF9"/>
    <a:srgbClr val="F8F6FC"/>
    <a:srgbClr val="F3EEF7"/>
    <a:srgbClr val="F6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>
        <p:scale>
          <a:sx n="90" d="100"/>
          <a:sy n="90" d="100"/>
        </p:scale>
        <p:origin x="-72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1/22/2018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3EF73-D9D4-4A7D-B1C6-5C75E8CFA9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1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3EF73-D9D4-4A7D-B1C6-5C75E8CFA9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4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3EF73-D9D4-4A7D-B1C6-5C75E8CFA9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9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3EF73-D9D4-4A7D-B1C6-5C75E8CFA9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76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3EF73-D9D4-4A7D-B1C6-5C75E8CFA9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23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3EF73-D9D4-4A7D-B1C6-5C75E8CFA9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22.01.2018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2018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dirty="0" smtClean="0">
                <a:solidFill>
                  <a:srgbClr val="FF0000"/>
                </a:solidFill>
              </a:rPr>
              <a:t>Indian Institute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1300" dirty="0" smtClean="0">
                <a:solidFill>
                  <a:srgbClr val="FF0000"/>
                </a:solidFill>
              </a:rPr>
              <a:t> Technology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Ropar</a:t>
            </a:r>
            <a:endParaRPr lang="de-DE" altLang="de-DE" sz="1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nhaiya.jha@iitrpr.ac.i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n/url?sa=i&amp;rct=j&amp;q=&amp;esrc=s&amp;source=images&amp;cd=&amp;cad=rja&amp;uact=8&amp;ved=0ahUKEwiAz6zY8YbQAhVJLI8KHfhCAzgQjRwIBw&amp;url=https://www.amazon.com/Nuclear-Physics-Introduction-S-Patel/dp/1848290446&amp;psig=AFQjCNEDVMrVYZsz5jpuR-Fy7eI7TAr5pA&amp;ust=147806669957789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ookzz.org/" TargetMode="Externa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5/5f/Hans_Bethe.jpg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52.jpeg"/><Relationship Id="rId7" Type="http://schemas.openxmlformats.org/officeDocument/2006/relationships/image" Target="../media/image3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hyperlink" Target="https://pms.wikipedia.org/wiki/Figura:Heisenberg,Werner_1926.jpeg" TargetMode="External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Datei:Hans_Bethe.jpg" TargetMode="External"/><Relationship Id="rId13" Type="http://schemas.openxmlformats.org/officeDocument/2006/relationships/image" Target="../media/image64.jpeg"/><Relationship Id="rId3" Type="http://schemas.openxmlformats.org/officeDocument/2006/relationships/image" Target="../media/image370.png"/><Relationship Id="rId7" Type="http://schemas.openxmlformats.org/officeDocument/2006/relationships/image" Target="../media/image61.jpeg"/><Relationship Id="rId12" Type="http://schemas.openxmlformats.org/officeDocument/2006/relationships/hyperlink" Target="https://de.wikipedia.org/wiki/Datei:Jensen.jpg" TargetMode="External"/><Relationship Id="rId17" Type="http://schemas.openxmlformats.org/officeDocument/2006/relationships/image" Target="../media/image67.png"/><Relationship Id="rId2" Type="http://schemas.openxmlformats.org/officeDocument/2006/relationships/image" Target="../media/image57.gif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3.jpeg"/><Relationship Id="rId5" Type="http://schemas.openxmlformats.org/officeDocument/2006/relationships/image" Target="../media/image59.jpeg"/><Relationship Id="rId15" Type="http://schemas.openxmlformats.org/officeDocument/2006/relationships/image" Target="../media/image65.png"/><Relationship Id="rId10" Type="http://schemas.openxmlformats.org/officeDocument/2006/relationships/hyperlink" Target="https://de.wikipedia.org/wiki/Datei:Maria_Goeppert-Mayer.jpg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2.jpeg"/><Relationship Id="rId14" Type="http://schemas.openxmlformats.org/officeDocument/2006/relationships/hyperlink" Target="https://en.wikipedia.org/wiki/File:Beta-minus_Decay.sv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hyperlink" Target="https://de.wikipedia.org/wiki/Datei:Carlo_Rubbia_W_and_Z_bosons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6.jpe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2017phs1021@iitrpr.ac.in" TargetMode="External"/><Relationship Id="rId13" Type="http://schemas.openxmlformats.org/officeDocument/2006/relationships/hyperlink" Target="mailto:2017phs1019@iitrpr.ac.in" TargetMode="External"/><Relationship Id="rId18" Type="http://schemas.openxmlformats.org/officeDocument/2006/relationships/hyperlink" Target="mailto:2017phs1016@iitrpr.ac.in" TargetMode="External"/><Relationship Id="rId3" Type="http://schemas.openxmlformats.org/officeDocument/2006/relationships/hyperlink" Target="mailto:2017phs1020@iitrpr.ac.in" TargetMode="External"/><Relationship Id="rId21" Type="http://schemas.openxmlformats.org/officeDocument/2006/relationships/hyperlink" Target="mailto:2017phs1005@iitrpr.ac.in" TargetMode="External"/><Relationship Id="rId7" Type="http://schemas.openxmlformats.org/officeDocument/2006/relationships/hyperlink" Target="mailto:2017phs1018@iitrpr.ac.in" TargetMode="External"/><Relationship Id="rId12" Type="http://schemas.openxmlformats.org/officeDocument/2006/relationships/hyperlink" Target="mailto:2017phs1011@iitrpr.ac.in" TargetMode="External"/><Relationship Id="rId17" Type="http://schemas.openxmlformats.org/officeDocument/2006/relationships/hyperlink" Target="mailto:2017phs1002@iitrpr.ac.in" TargetMode="External"/><Relationship Id="rId2" Type="http://schemas.openxmlformats.org/officeDocument/2006/relationships/hyperlink" Target="mailto:mscphysics17@iitrpr.ac.in" TargetMode="External"/><Relationship Id="rId16" Type="http://schemas.openxmlformats.org/officeDocument/2006/relationships/hyperlink" Target="mailto:2017phs1024@iitrpr.ac.in" TargetMode="External"/><Relationship Id="rId20" Type="http://schemas.openxmlformats.org/officeDocument/2006/relationships/hyperlink" Target="mailto:2017phs1012@iitrpr.ac.i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2017phs1026@iitrpr.ac.in" TargetMode="External"/><Relationship Id="rId11" Type="http://schemas.openxmlformats.org/officeDocument/2006/relationships/hyperlink" Target="mailto:2017phs1014@iitrpr.ac.in" TargetMode="External"/><Relationship Id="rId24" Type="http://schemas.openxmlformats.org/officeDocument/2006/relationships/hyperlink" Target="mailto:2017phs1013@iitrpr.ac.in" TargetMode="External"/><Relationship Id="rId5" Type="http://schemas.openxmlformats.org/officeDocument/2006/relationships/hyperlink" Target="mailto:2017phs1015@iitrpr.ac.in" TargetMode="External"/><Relationship Id="rId15" Type="http://schemas.openxmlformats.org/officeDocument/2006/relationships/hyperlink" Target="mailto:2017phs1023@iitrpr.ac.in" TargetMode="External"/><Relationship Id="rId23" Type="http://schemas.openxmlformats.org/officeDocument/2006/relationships/hyperlink" Target="mailto:2017phs1006@iitrpr.ac.in" TargetMode="External"/><Relationship Id="rId10" Type="http://schemas.openxmlformats.org/officeDocument/2006/relationships/hyperlink" Target="mailto:2017phs1025@iitrpr.ac.in" TargetMode="External"/><Relationship Id="rId19" Type="http://schemas.openxmlformats.org/officeDocument/2006/relationships/hyperlink" Target="mailto:2017phs1008@iitrpr.ac.in" TargetMode="External"/><Relationship Id="rId4" Type="http://schemas.openxmlformats.org/officeDocument/2006/relationships/hyperlink" Target="mailto:2017phs1010@iitrpr.ac.in" TargetMode="External"/><Relationship Id="rId9" Type="http://schemas.openxmlformats.org/officeDocument/2006/relationships/hyperlink" Target="mailto:2017phs1003@iitrpr.ac.in" TargetMode="External"/><Relationship Id="rId14" Type="http://schemas.openxmlformats.org/officeDocument/2006/relationships/hyperlink" Target="mailto:2017phs1007@iitrpr.ac.in" TargetMode="External"/><Relationship Id="rId22" Type="http://schemas.openxmlformats.org/officeDocument/2006/relationships/hyperlink" Target="mailto:2017phs1017@iitrpr.ac.i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6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2.gif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gif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IIT-Ropar\NuclearPhysics\HJW\rproc_2b_decay_selfcontained.avi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7/79/Alpha_Decay.svg" TargetMode="External"/><Relationship Id="rId7" Type="http://schemas.openxmlformats.org/officeDocument/2006/relationships/image" Target="../media/image110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PHL424: Nuclear and Particle Physics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1196752"/>
            <a:ext cx="3492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Lectures: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Hans-Jürgen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office: 360          phone: 0188 1242294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h.j.wollersheim@gsi.de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700000" y="5022000"/>
            <a:ext cx="3332866" cy="1402069"/>
            <a:chOff x="2700000" y="5022000"/>
            <a:chExt cx="3332866" cy="1402069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000" y="5040000"/>
              <a:ext cx="1438183" cy="1384069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000" y="5040000"/>
              <a:ext cx="1424866" cy="1334193"/>
            </a:xfrm>
            <a:prstGeom prst="rect">
              <a:avLst/>
            </a:prstGeom>
          </p:spPr>
        </p:pic>
        <p:sp>
          <p:nvSpPr>
            <p:cNvPr id="7" name="Träne 6"/>
            <p:cNvSpPr/>
            <p:nvPr/>
          </p:nvSpPr>
          <p:spPr>
            <a:xfrm rot="13560000">
              <a:off x="4662000" y="5022000"/>
              <a:ext cx="1368000" cy="1368000"/>
            </a:xfrm>
            <a:prstGeom prst="teardrop">
              <a:avLst>
                <a:gd name="adj" fmla="val 200000"/>
              </a:avLst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131840" y="2924944"/>
            <a:ext cx="2929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         9:55 – 10:45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Thursday          10:50 – 11:40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riday               11:45 – 12:35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Friday(T)            8:00 –   8:50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32000" y="4365104"/>
            <a:ext cx="3669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Tutor: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Kanhaiya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kanhaiya.jha@iitrpr.ac.in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Literature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620000" y="4032000"/>
            <a:ext cx="2268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 Textbook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40000" y="4032000"/>
            <a:ext cx="2177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Supplemental Textbook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9" y="1080018"/>
            <a:ext cx="2064476" cy="285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Bildergebnis für nuclear physics pate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0" y="1080002"/>
            <a:ext cx="2165985" cy="28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6300000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www.bookzz.org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9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00"/>
            <a:ext cx="9143999" cy="5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00" y="6"/>
            <a:ext cx="16335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0000"/>
            <a:ext cx="1507236" cy="145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60" y="44624"/>
            <a:ext cx="17145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5112000"/>
            <a:ext cx="26670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1692000"/>
            <a:ext cx="1769650" cy="100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atei:Hans Beth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4500000"/>
            <a:ext cx="873252" cy="127158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0" y="4500000"/>
            <a:ext cx="876300" cy="127158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Gerade Verbindung 5"/>
          <p:cNvCxnSpPr/>
          <p:nvPr/>
        </p:nvCxnSpPr>
        <p:spPr>
          <a:xfrm flipH="1">
            <a:off x="6912000" y="188640"/>
            <a:ext cx="427403" cy="43700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rot="120000" flipH="1">
            <a:off x="6912000" y="319509"/>
            <a:ext cx="567218" cy="445195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H="1">
            <a:off x="6876000" y="252000"/>
            <a:ext cx="574814" cy="464721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98233" y="116632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5536" y="1465039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supernovae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95536" y="3697287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596336" y="4561383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ion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308304" y="4797152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reactions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420002" y="155857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nuclei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6" y="1800863"/>
            <a:ext cx="1528763" cy="154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9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/>
              <a:t>Brief historical overview</a:t>
            </a:r>
            <a:br>
              <a:rPr lang="en-US" sz="2200" dirty="0" smtClean="0"/>
            </a:br>
            <a:r>
              <a:rPr lang="en-US" sz="1600" dirty="0" smtClean="0">
                <a:solidFill>
                  <a:schemeClr val="tx1"/>
                </a:solidFill>
              </a:rPr>
              <a:t>in search of the building blocks of the universe ...</a:t>
            </a:r>
            <a:endParaRPr lang="en-US" sz="16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040000" y="836712"/>
            <a:ext cx="2952000" cy="1944000"/>
            <a:chOff x="5040000" y="836712"/>
            <a:chExt cx="2952000" cy="1944000"/>
          </a:xfrm>
        </p:grpSpPr>
        <p:pic>
          <p:nvPicPr>
            <p:cNvPr id="1026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000" y="1808712"/>
              <a:ext cx="14760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000" y="836712"/>
              <a:ext cx="1476375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00" y="836712"/>
              <a:ext cx="14760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00" y="1808712"/>
              <a:ext cx="1476000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feld 3"/>
          <p:cNvSpPr txBox="1"/>
          <p:nvPr/>
        </p:nvSpPr>
        <p:spPr>
          <a:xfrm>
            <a:off x="4392000" y="11247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56000" y="209632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992000" y="11247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992000" y="209632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900000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Greek philosophers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building blocks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20000" y="1872000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5</a:t>
            </a:r>
            <a:r>
              <a:rPr lang="en-US" sz="1400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US" sz="1400" u="sng" dirty="0" smtClean="0">
                <a:latin typeface="Comic Sans MS" panose="030F0702030302020204" pitchFamily="66" charset="0"/>
              </a:rPr>
              <a:t> BC</a:t>
            </a:r>
            <a:r>
              <a:rPr lang="en-US" sz="1400" dirty="0" smtClean="0">
                <a:latin typeface="Comic Sans MS" panose="030F0702030302020204" pitchFamily="66" charset="0"/>
              </a:rPr>
              <a:t> - Democritus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            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hypothesis</a:t>
            </a:r>
          </a:p>
        </p:txBody>
      </p:sp>
      <p:pic>
        <p:nvPicPr>
          <p:cNvPr id="1031" name="Picture 7" descr="Democritus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160000"/>
            <a:ext cx="614680" cy="6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720000" y="2952000"/>
            <a:ext cx="43524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18</a:t>
            </a:r>
            <a:r>
              <a:rPr lang="en-US" sz="1400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US" sz="1400" u="sng" dirty="0">
                <a:latin typeface="Comic Sans MS" panose="030F0702030302020204" pitchFamily="66" charset="0"/>
              </a:rPr>
              <a:t> </a:t>
            </a:r>
            <a:r>
              <a:rPr lang="en-US" sz="1400" u="sng" dirty="0" smtClean="0">
                <a:latin typeface="Comic Sans MS" panose="030F0702030302020204" pitchFamily="66" charset="0"/>
              </a:rPr>
              <a:t>– 19</a:t>
            </a:r>
            <a:r>
              <a:rPr lang="en-US" sz="1400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US" sz="1400" u="sng" dirty="0" smtClean="0">
                <a:latin typeface="Comic Sans MS" panose="030F0702030302020204" pitchFamily="66" charset="0"/>
              </a:rPr>
              <a:t> century</a:t>
            </a:r>
            <a:r>
              <a:rPr lang="en-US" sz="1400" dirty="0" smtClean="0">
                <a:latin typeface="Comic Sans MS" panose="030F0702030302020204" pitchFamily="66" charset="0"/>
              </a:rPr>
              <a:t> Lavoisier, Dalton, ...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        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atomic hypothesis on firm basis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distinction between compounds and pure elements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20000" y="3924000"/>
            <a:ext cx="213071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1896</a:t>
            </a:r>
            <a:r>
              <a:rPr lang="en-US" sz="1400" dirty="0" smtClean="0">
                <a:latin typeface="Comic Sans MS" panose="030F0702030302020204" pitchFamily="66" charset="0"/>
              </a:rPr>
              <a:t> Dmitri Mendeleev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92 building blocks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(chemical elements)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He, ... 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00" y="3996000"/>
            <a:ext cx="621792" cy="6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888000"/>
            <a:ext cx="4741255" cy="241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5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/>
              <a:t>Brief historical overview</a:t>
            </a:r>
            <a:br>
              <a:rPr lang="en-US" sz="2200" dirty="0" smtClean="0"/>
            </a:br>
            <a:r>
              <a:rPr lang="en-US" sz="1600" dirty="0" smtClean="0">
                <a:solidFill>
                  <a:schemeClr val="tx1"/>
                </a:solidFill>
              </a:rPr>
              <a:t>in search of the building blocks of the universe ...</a:t>
            </a:r>
            <a:endParaRPr lang="en-US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720000" y="720000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1896</a:t>
            </a:r>
            <a:r>
              <a:rPr lang="en-US" sz="1400" dirty="0" smtClean="0">
                <a:latin typeface="Comic Sans MS" panose="030F0702030302020204" pitchFamily="66" charset="0"/>
              </a:rPr>
              <a:t> Henri Becquerel</a:t>
            </a:r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discovers radioactivity</a:t>
            </a:r>
          </a:p>
        </p:txBody>
      </p:sp>
      <p:pic>
        <p:nvPicPr>
          <p:cNvPr id="2052" name="Picture 4" descr="http://faculty.randolphcollege.edu/tmichalik/images/becquer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2696"/>
            <a:ext cx="6294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ieren 11"/>
          <p:cNvGrpSpPr/>
          <p:nvPr/>
        </p:nvGrpSpPr>
        <p:grpSpPr>
          <a:xfrm>
            <a:off x="5796284" y="856307"/>
            <a:ext cx="3024188" cy="1852613"/>
            <a:chOff x="4860032" y="720000"/>
            <a:chExt cx="3024188" cy="1852613"/>
          </a:xfrm>
        </p:grpSpPr>
        <p:pic>
          <p:nvPicPr>
            <p:cNvPr id="2053" name="Picture 5" descr="D:\web-docs\Schuelerlabor\IMAGES\abg-magnet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720000"/>
              <a:ext cx="3024188" cy="18526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3" name="Textfeld 2"/>
            <p:cNvSpPr txBox="1"/>
            <p:nvPr/>
          </p:nvSpPr>
          <p:spPr>
            <a:xfrm>
              <a:off x="6876256" y="1512000"/>
              <a:ext cx="828000" cy="276999"/>
            </a:xfrm>
            <a:prstGeom prst="rect">
              <a:avLst/>
            </a:prstGeom>
            <a:solidFill>
              <a:srgbClr val="F6F0FA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electromagnetic wave</a:t>
              </a:r>
              <a:endParaRPr lang="en-US" sz="900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326000" y="1188000"/>
              <a:ext cx="396000" cy="276999"/>
            </a:xfrm>
            <a:prstGeom prst="rect">
              <a:avLst/>
            </a:prstGeom>
            <a:solidFill>
              <a:srgbClr val="F6F0FA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Helium</a:t>
              </a:r>
            </a:p>
            <a:p>
              <a:r>
                <a:rPr lang="en-US" sz="900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nucleus</a:t>
              </a:r>
              <a:endParaRPr lang="en-US" sz="900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948000" y="2268000"/>
              <a:ext cx="432000" cy="144000"/>
            </a:xfrm>
            <a:prstGeom prst="rect">
              <a:avLst/>
            </a:prstGeom>
            <a:solidFill>
              <a:srgbClr val="F6F0FA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rgbClr val="0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71600" y="1700808"/>
            <a:ext cx="4720719" cy="1384995"/>
            <a:chOff x="971600" y="1837273"/>
            <a:chExt cx="4720719" cy="1384995"/>
          </a:xfrm>
        </p:grpSpPr>
        <p:sp>
          <p:nvSpPr>
            <p:cNvPr id="7" name="Pfeil nach rechts 6"/>
            <p:cNvSpPr/>
            <p:nvPr/>
          </p:nvSpPr>
          <p:spPr>
            <a:xfrm>
              <a:off x="971600" y="2000453"/>
              <a:ext cx="216024" cy="181903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187624" y="1837273"/>
              <a:ext cx="450469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emission of radiation from atoms</a:t>
              </a:r>
            </a:p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types observed: </a:t>
              </a:r>
              <a:r>
                <a:rPr lang="el-GR" sz="1400" dirty="0" smtClean="0">
                  <a:latin typeface="Times New Roman"/>
                  <a:cs typeface="Times New Roman"/>
                </a:rPr>
                <a:t>α</a:t>
              </a:r>
              <a:r>
                <a:rPr lang="de-DE" sz="1400" dirty="0" smtClean="0">
                  <a:latin typeface="Times New Roman"/>
                  <a:cs typeface="Times New Roman"/>
                </a:rPr>
                <a:t>, </a:t>
              </a:r>
              <a:r>
                <a:rPr lang="el-GR" sz="1400" dirty="0" smtClean="0">
                  <a:latin typeface="Times New Roman"/>
                  <a:cs typeface="Times New Roman"/>
                </a:rPr>
                <a:t>β</a:t>
              </a:r>
              <a:r>
                <a:rPr lang="de-DE" sz="1400" dirty="0" smtClean="0">
                  <a:latin typeface="Times New Roman"/>
                  <a:cs typeface="Times New Roman"/>
                </a:rPr>
                <a:t> </a:t>
              </a:r>
              <a:r>
                <a:rPr lang="en-US" sz="1400" dirty="0" smtClean="0">
                  <a:latin typeface="Times New Roman"/>
                  <a:cs typeface="Times New Roman"/>
                </a:rPr>
                <a:t>and</a:t>
              </a:r>
              <a:r>
                <a:rPr lang="de-DE" sz="1400" dirty="0" smtClean="0">
                  <a:latin typeface="Times New Roman"/>
                  <a:cs typeface="Times New Roman"/>
                </a:rPr>
                <a:t> </a:t>
              </a:r>
              <a:r>
                <a:rPr lang="el-GR" sz="1400" dirty="0" smtClean="0">
                  <a:latin typeface="Times New Roman"/>
                  <a:cs typeface="Times New Roman"/>
                </a:rPr>
                <a:t>γ</a:t>
              </a:r>
              <a:endParaRPr lang="de-DE" sz="1400" dirty="0" smtClean="0">
                <a:latin typeface="Times New Roman"/>
                <a:cs typeface="Times New Roman"/>
              </a:endParaRPr>
            </a:p>
            <a:p>
              <a:endParaRPr lang="de-DE" sz="1400" dirty="0">
                <a:latin typeface="Times New Roman"/>
                <a:cs typeface="Times New Roman"/>
              </a:endParaRPr>
            </a:p>
            <a:p>
              <a:r>
                <a:rPr lang="el-GR" sz="1400" dirty="0" smtClean="0">
                  <a:latin typeface="Times New Roman"/>
                  <a:cs typeface="Times New Roman"/>
                </a:rPr>
                <a:t>α</a:t>
              </a:r>
              <a:r>
                <a:rPr lang="de-DE" sz="1400" dirty="0" smtClean="0">
                  <a:latin typeface="Times New Roman"/>
                  <a:cs typeface="Times New Roman"/>
                </a:rPr>
                <a:t> </a:t>
              </a:r>
              <a:r>
                <a:rPr lang="en-US" sz="1400" dirty="0" smtClean="0">
                  <a:latin typeface="Times New Roman"/>
                  <a:cs typeface="Times New Roman"/>
                </a:rPr>
                <a:t>and</a:t>
              </a:r>
              <a:r>
                <a:rPr lang="de-DE" sz="1400" dirty="0" smtClean="0">
                  <a:latin typeface="Times New Roman"/>
                  <a:cs typeface="Times New Roman"/>
                </a:rPr>
                <a:t> </a:t>
              </a:r>
              <a:r>
                <a:rPr lang="el-GR" sz="1400" dirty="0" smtClean="0">
                  <a:latin typeface="Times New Roman"/>
                  <a:cs typeface="Times New Roman"/>
                </a:rPr>
                <a:t>β</a:t>
              </a:r>
              <a:r>
                <a:rPr lang="de-DE" sz="1400" dirty="0" smtClean="0">
                  <a:latin typeface="Times New Roman"/>
                  <a:cs typeface="Times New Roman"/>
                </a:rPr>
                <a:t> </a:t>
              </a:r>
              <a:r>
                <a:rPr lang="en-US" sz="1400" dirty="0" smtClean="0">
                  <a:latin typeface="Times New Roman"/>
                  <a:cs typeface="Times New Roman"/>
                </a:rPr>
                <a:t>deflected in opposite direction        opposite charges</a:t>
              </a:r>
            </a:p>
            <a:p>
              <a:r>
                <a:rPr lang="en-US" sz="1400" dirty="0" smtClean="0">
                  <a:latin typeface="Times New Roman"/>
                  <a:cs typeface="Times New Roman"/>
                </a:rPr>
                <a:t>α deflected less than </a:t>
              </a:r>
              <a:r>
                <a:rPr lang="el-GR" sz="1400" dirty="0" smtClean="0">
                  <a:latin typeface="Times New Roman"/>
                  <a:cs typeface="Times New Roman"/>
                </a:rPr>
                <a:t>β</a:t>
              </a:r>
              <a:r>
                <a:rPr lang="de-DE" sz="1400" dirty="0" smtClean="0">
                  <a:latin typeface="Times New Roman"/>
                  <a:cs typeface="Times New Roman"/>
                </a:rPr>
                <a:t>        </a:t>
              </a:r>
              <a:r>
                <a:rPr lang="el-GR" sz="1400" dirty="0" smtClean="0">
                  <a:latin typeface="Times New Roman"/>
                  <a:cs typeface="Times New Roman"/>
                </a:rPr>
                <a:t>α</a:t>
              </a:r>
              <a:r>
                <a:rPr lang="de-DE" sz="1400" dirty="0" smtClean="0">
                  <a:latin typeface="Times New Roman"/>
                  <a:cs typeface="Times New Roman"/>
                </a:rPr>
                <a:t> </a:t>
              </a:r>
              <a:r>
                <a:rPr lang="en-US" sz="1400" dirty="0" smtClean="0">
                  <a:latin typeface="Times New Roman"/>
                  <a:cs typeface="Times New Roman"/>
                </a:rPr>
                <a:t>must have larger mass</a:t>
              </a:r>
            </a:p>
            <a:p>
              <a:r>
                <a:rPr lang="de-DE" sz="1400" dirty="0" smtClean="0">
                  <a:latin typeface="Times New Roman"/>
                  <a:cs typeface="Times New Roman"/>
                </a:rPr>
                <a:t>γ not </a:t>
              </a:r>
              <a:r>
                <a:rPr lang="en-US" sz="1400" dirty="0" smtClean="0">
                  <a:latin typeface="Times New Roman"/>
                  <a:cs typeface="Times New Roman"/>
                </a:rPr>
                <a:t>deflected        uncharged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Pfeil nach rechts 27"/>
            <p:cNvSpPr/>
            <p:nvPr/>
          </p:nvSpPr>
          <p:spPr>
            <a:xfrm>
              <a:off x="4104000" y="2566465"/>
              <a:ext cx="216024" cy="144000"/>
            </a:xfrm>
            <a:prstGeom prst="rightArrow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feil nach rechts 28"/>
            <p:cNvSpPr/>
            <p:nvPr/>
          </p:nvSpPr>
          <p:spPr>
            <a:xfrm>
              <a:off x="2411760" y="2998465"/>
              <a:ext cx="216024" cy="144000"/>
            </a:xfrm>
            <a:prstGeom prst="rightArrow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feil nach rechts 29"/>
            <p:cNvSpPr/>
            <p:nvPr/>
          </p:nvSpPr>
          <p:spPr>
            <a:xfrm>
              <a:off x="2952000" y="2782465"/>
              <a:ext cx="216024" cy="144000"/>
            </a:xfrm>
            <a:prstGeom prst="rightArrow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720000" y="3240000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~1900</a:t>
            </a:r>
            <a:r>
              <a:rPr lang="en-US" sz="1400" dirty="0" smtClean="0">
                <a:latin typeface="Comic Sans MS" panose="030F0702030302020204" pitchFamily="66" charset="0"/>
              </a:rPr>
              <a:t> Ernest Rutherford</a:t>
            </a:r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investigates new radiation</a:t>
            </a:r>
          </a:p>
        </p:txBody>
      </p:sp>
      <p:pic>
        <p:nvPicPr>
          <p:cNvPr id="2054" name="Picture 6" descr="D:\web-docs\TELEKOLLEG\KERN\IMAGES\People\ErnestRutherf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54" y="3240000"/>
            <a:ext cx="1003935" cy="9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1312647" y="4176000"/>
            <a:ext cx="3331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smtClean="0">
                <a:latin typeface="Times New Roman"/>
                <a:cs typeface="Times New Roman"/>
              </a:rPr>
              <a:t>β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emissions change nature of element</a:t>
            </a:r>
          </a:p>
          <a:p>
            <a:r>
              <a:rPr lang="de-DE" sz="1400" dirty="0" smtClean="0">
                <a:latin typeface="Times New Roman"/>
                <a:cs typeface="Times New Roman"/>
              </a:rPr>
              <a:t>α‘s </a:t>
            </a:r>
            <a:r>
              <a:rPr lang="en-US" sz="1400" dirty="0" smtClean="0">
                <a:latin typeface="Times New Roman"/>
                <a:cs typeface="Times New Roman"/>
              </a:rPr>
              <a:t>charge</a:t>
            </a:r>
            <a:r>
              <a:rPr lang="de-DE" sz="1400" dirty="0" smtClean="0">
                <a:latin typeface="Times New Roman"/>
                <a:cs typeface="Times New Roman"/>
              </a:rPr>
              <a:t> = +2e          </a:t>
            </a:r>
            <a:r>
              <a:rPr lang="el-GR" sz="1400" dirty="0" smtClean="0">
                <a:latin typeface="Times New Roman"/>
                <a:cs typeface="Times New Roman"/>
              </a:rPr>
              <a:t>α</a:t>
            </a:r>
            <a:r>
              <a:rPr lang="de-DE" sz="1400" dirty="0" smtClean="0">
                <a:latin typeface="Times New Roman"/>
                <a:cs typeface="Times New Roman"/>
              </a:rPr>
              <a:t>‘s </a:t>
            </a:r>
            <a:r>
              <a:rPr lang="en-US" sz="1400" dirty="0" smtClean="0">
                <a:latin typeface="Times New Roman"/>
                <a:cs typeface="Times New Roman"/>
              </a:rPr>
              <a:t>mass</a:t>
            </a:r>
            <a:r>
              <a:rPr lang="de-DE" sz="1400" dirty="0" smtClean="0">
                <a:latin typeface="Times New Roman"/>
                <a:cs typeface="Times New Roman"/>
              </a:rPr>
              <a:t> ~ 4H</a:t>
            </a:r>
          </a:p>
          <a:p>
            <a:r>
              <a:rPr lang="de-DE" sz="1400" dirty="0" smtClean="0">
                <a:latin typeface="Times New Roman"/>
                <a:cs typeface="Times New Roman"/>
              </a:rPr>
              <a:t>β </a:t>
            </a:r>
            <a:r>
              <a:rPr lang="en-US" sz="1400" dirty="0" smtClean="0">
                <a:latin typeface="Times New Roman"/>
                <a:cs typeface="Times New Roman"/>
              </a:rPr>
              <a:t>radiation = electrons</a:t>
            </a:r>
          </a:p>
          <a:p>
            <a:r>
              <a:rPr lang="de-DE" sz="1400" dirty="0" smtClean="0">
                <a:latin typeface="Times New Roman"/>
                <a:cs typeface="Times New Roman"/>
              </a:rPr>
              <a:t>γ = </a:t>
            </a:r>
            <a:r>
              <a:rPr lang="en-US" sz="1400" dirty="0" smtClean="0">
                <a:latin typeface="Times New Roman"/>
                <a:cs typeface="Times New Roman"/>
              </a:rPr>
              <a:t>electromagnetic radiation (photons</a:t>
            </a:r>
            <a:r>
              <a:rPr lang="de-DE" sz="1400" dirty="0" smtClean="0">
                <a:latin typeface="Times New Roman"/>
                <a:cs typeface="Times New Roman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20000" y="5184000"/>
            <a:ext cx="473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1911</a:t>
            </a:r>
            <a:r>
              <a:rPr lang="en-US" sz="1400" dirty="0" smtClean="0">
                <a:latin typeface="Comic Sans MS" panose="030F0702030302020204" pitchFamily="66" charset="0"/>
              </a:rPr>
              <a:t> Ernest Rutherford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Thomson’s model of the atom</a:t>
            </a:r>
            <a:endParaRPr lang="en-US" sz="400" u="sng" dirty="0" smtClean="0">
              <a:latin typeface="Comic Sans MS" panose="030F0702030302020204" pitchFamily="66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00" y="5544000"/>
            <a:ext cx="6000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755576" y="6165304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“plum pudding model”</a:t>
            </a:r>
            <a:endParaRPr lang="en-US" sz="12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123728" y="5693186"/>
            <a:ext cx="258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electrons (-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dirty="0" err="1" smtClean="0">
                <a:latin typeface="Times New Roman"/>
                <a:cs typeface="Times New Roman"/>
              </a:rPr>
              <a:t>·N</a:t>
            </a:r>
            <a:r>
              <a:rPr lang="en-US" sz="1000" dirty="0" smtClean="0">
                <a:latin typeface="Times New Roman"/>
                <a:cs typeface="Times New Roman"/>
              </a:rPr>
              <a:t>) embedded in (+</a:t>
            </a:r>
            <a:r>
              <a:rPr lang="en-US" sz="1000" dirty="0" err="1" smtClean="0">
                <a:latin typeface="Times New Roman"/>
                <a:cs typeface="Times New Roman"/>
              </a:rPr>
              <a:t>e·N</a:t>
            </a:r>
            <a:r>
              <a:rPr lang="en-US" sz="1000" dirty="0" smtClean="0">
                <a:latin typeface="Times New Roman"/>
                <a:cs typeface="Times New Roman"/>
              </a:rPr>
              <a:t>) charge uniformly distributed over atomic volume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D:\web-docs\TELEKOLLEG\ATOM\IMAGES\ruther1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5596656"/>
            <a:ext cx="1343025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web-docs\TELEKOLLEG\ATOM\IMAGES\ruther2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00" y="5596656"/>
            <a:ext cx="1343025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feld 41"/>
          <p:cNvSpPr txBox="1"/>
          <p:nvPr/>
        </p:nvSpPr>
        <p:spPr>
          <a:xfrm>
            <a:off x="5508000" y="3420000"/>
            <a:ext cx="3492000" cy="75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“... it was as incredible as if you had fired a 15-inch shell at a piece of tissue paper and it came back and hit you”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652000" y="4876656"/>
            <a:ext cx="20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α’s (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He) pushed a little to the side by charges of atom (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740000" y="4876656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α’s deflected backwards to 180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0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  <p:bldP spid="36" grpId="0"/>
      <p:bldP spid="17" grpId="0"/>
      <p:bldP spid="19" grpId="0"/>
      <p:bldP spid="42" grpId="0" animBg="1"/>
      <p:bldP spid="20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Brief historical overview</a:t>
            </a:r>
            <a:br>
              <a:rPr lang="en-US" sz="2200" dirty="0"/>
            </a:br>
            <a:r>
              <a:rPr lang="en-US" sz="1600" dirty="0">
                <a:solidFill>
                  <a:prstClr val="black"/>
                </a:solidFill>
              </a:rPr>
              <a:t>in search of the building blocks of the universe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00" y="612000"/>
            <a:ext cx="2173333" cy="132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0000" y="72000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1913</a:t>
            </a:r>
            <a:r>
              <a:rPr lang="en-US" sz="1400" dirty="0" smtClean="0">
                <a:latin typeface="Comic Sans MS" panose="030F0702030302020204" pitchFamily="66" charset="0"/>
              </a:rPr>
              <a:t> Niels Bohr</a:t>
            </a:r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planetary model of atom</a:t>
            </a:r>
          </a:p>
        </p:txBody>
      </p:sp>
      <p:pic>
        <p:nvPicPr>
          <p:cNvPr id="8" name="Picture 4" descr="https://www.nobelprize.org/nobel_prizes/physics/laureates/1922/boh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663512" cy="9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068000" y="1152000"/>
            <a:ext cx="262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positive charges (and ~ all mass) concentrated in tiny region at the center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1800000"/>
            <a:ext cx="6149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1920</a:t>
            </a:r>
            <a:r>
              <a:rPr lang="en-US" sz="1400" dirty="0" smtClean="0">
                <a:latin typeface="Comic Sans MS" panose="030F0702030302020204" pitchFamily="66" charset="0"/>
              </a:rPr>
              <a:t> Francis William Aston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mass spectrograph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masses of atoms </a:t>
            </a:r>
            <a:endParaRPr lang="en-US" sz="400" u="sng" dirty="0" smtClean="0">
              <a:latin typeface="Comic Sans MS" panose="030F0702030302020204" pitchFamily="66" charset="0"/>
            </a:endParaRPr>
          </a:p>
        </p:txBody>
      </p:sp>
      <p:pic>
        <p:nvPicPr>
          <p:cNvPr id="3078" name="Picture 6" descr="https://upload.wikimedia.org/wikipedia/commons/thumb/f/f4/Heisenberg%2CWerner_1926.jpeg/170px-Heisenberg%2CWerner_1926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3132000"/>
            <a:ext cx="699516" cy="9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720000" y="3060000"/>
            <a:ext cx="2297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1925</a:t>
            </a:r>
            <a:r>
              <a:rPr lang="en-US" sz="1400" dirty="0" smtClean="0">
                <a:latin typeface="Comic Sans MS" panose="030F0702030302020204" pitchFamily="66" charset="0"/>
              </a:rPr>
              <a:t> Werner Heisenberg</a:t>
            </a:r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quantum mechanic 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simplest atom = H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its nucleus = proton</a:t>
            </a:r>
          </a:p>
        </p:txBody>
      </p:sp>
      <p:sp>
        <p:nvSpPr>
          <p:cNvPr id="13" name="Pfeil nach rechts 12"/>
          <p:cNvSpPr/>
          <p:nvPr/>
        </p:nvSpPr>
        <p:spPr>
          <a:xfrm>
            <a:off x="4499992" y="1908000"/>
            <a:ext cx="216024" cy="14400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00" y="2196000"/>
            <a:ext cx="234315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984000" y="2160000"/>
                <a:ext cx="159274" cy="241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000" y="2160000"/>
                <a:ext cx="159274" cy="241605"/>
              </a:xfrm>
              <a:prstGeom prst="rect">
                <a:avLst/>
              </a:prstGeom>
              <a:blipFill rotWithShape="1">
                <a:blip r:embed="rId7"/>
                <a:stretch>
                  <a:fillRect l="-26923" r="-1923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8820000" y="2196000"/>
                <a:ext cx="163506" cy="241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000" y="2196000"/>
                <a:ext cx="163506" cy="241605"/>
              </a:xfrm>
              <a:prstGeom prst="rect">
                <a:avLst/>
              </a:prstGeom>
              <a:blipFill rotWithShape="1">
                <a:blip r:embed="rId8"/>
                <a:stretch>
                  <a:fillRect l="-25926" r="-18519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363987"/>
              </p:ext>
            </p:extLst>
          </p:nvPr>
        </p:nvGraphicFramePr>
        <p:xfrm>
          <a:off x="4860000" y="2052000"/>
          <a:ext cx="160289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0802"/>
                <a:gridCol w="792088"/>
              </a:tblGrid>
              <a:tr h="119648"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</a:t>
                      </a:r>
                      <a:endParaRPr lang="en-US" sz="1200" b="1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</a:t>
                      </a:r>
                      <a:endParaRPr lang="en-US" sz="1200" b="1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~ 4 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= 2 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62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~ 12 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= 6 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79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~ 16 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= 8 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4860000" y="3132000"/>
            <a:ext cx="3453189" cy="27699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 of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 particle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nucleus with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~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2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20000" y="4320000"/>
            <a:ext cx="221887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1932</a:t>
            </a:r>
            <a:r>
              <a:rPr lang="en-US" sz="1400" dirty="0" smtClean="0">
                <a:latin typeface="Comic Sans MS" panose="030F0702030302020204" pitchFamily="66" charset="0"/>
              </a:rPr>
              <a:t> James Chadwick</a:t>
            </a:r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discovers the neutron</a:t>
            </a:r>
          </a:p>
          <a:p>
            <a:endParaRPr lang="en-US" sz="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3 building blocks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+ proton + neutron</a:t>
            </a: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</a:p>
        </p:txBody>
      </p:sp>
      <p:pic>
        <p:nvPicPr>
          <p:cNvPr id="3082" name="Picture 10" descr="James Chadwi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4320000"/>
            <a:ext cx="6667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feil nach rechts 21"/>
          <p:cNvSpPr/>
          <p:nvPr/>
        </p:nvSpPr>
        <p:spPr>
          <a:xfrm>
            <a:off x="828000" y="5688000"/>
            <a:ext cx="216024" cy="18190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8" y="4500000"/>
            <a:ext cx="1586144" cy="196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5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7" grpId="0" animBg="1"/>
      <p:bldP spid="17" grpId="0" animBg="1"/>
      <p:bldP spid="1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98" y="3627670"/>
            <a:ext cx="2680335" cy="131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Brief historical overview</a:t>
            </a:r>
            <a:br>
              <a:rPr lang="en-US" sz="2200" dirty="0"/>
            </a:br>
            <a:r>
              <a:rPr lang="en-US" sz="1600" dirty="0">
                <a:solidFill>
                  <a:prstClr val="black"/>
                </a:solidFill>
              </a:rPr>
              <a:t>in search of the building blocks of the universe</a:t>
            </a:r>
            <a:endParaRPr lang="en-US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720000"/>
            <a:ext cx="2949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1932</a:t>
            </a:r>
            <a:r>
              <a:rPr lang="en-US" sz="1400" dirty="0" smtClean="0">
                <a:latin typeface="Comic Sans MS" panose="030F0702030302020204" pitchFamily="66" charset="0"/>
              </a:rPr>
              <a:t> Enrico Fermi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developed the theory of 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β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endParaRPr lang="en-US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059832" y="1882533"/>
                <a:ext cx="2093843" cy="316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sz="1400" i="1" smtClean="0">
                              <a:latin typeface="Cambria Math"/>
                            </a:rPr>
                            <m:t>1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27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𝐴𝑙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15</m:t>
                              </m:r>
                            </m:sub>
                            <m:sup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30</m:t>
                              </m:r>
                            </m:sup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</m:sPre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+1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882533"/>
                <a:ext cx="2093843" cy="3163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/>
          <p:cNvSpPr txBox="1"/>
          <p:nvPr/>
        </p:nvSpPr>
        <p:spPr>
          <a:xfrm>
            <a:off x="720000" y="3383313"/>
            <a:ext cx="4379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1938</a:t>
            </a:r>
            <a:r>
              <a:rPr lang="en-US" sz="1400" dirty="0" smtClean="0">
                <a:latin typeface="Comic Sans MS" panose="030F0702030302020204" pitchFamily="66" charset="0"/>
              </a:rPr>
              <a:t> Otto Hahn, </a:t>
            </a:r>
            <a:r>
              <a:rPr lang="en-US" sz="1400" dirty="0" err="1" smtClean="0">
                <a:latin typeface="Comic Sans MS" panose="030F0702030302020204" pitchFamily="66" charset="0"/>
              </a:rPr>
              <a:t>Lise</a:t>
            </a:r>
            <a:r>
              <a:rPr lang="en-US" sz="1400" dirty="0" smtClean="0">
                <a:latin typeface="Comic Sans MS" panose="030F0702030302020204" pitchFamily="66" charset="0"/>
              </a:rPr>
              <a:t> Meitner &amp; Fritz </a:t>
            </a:r>
            <a:r>
              <a:rPr lang="en-US" sz="1400" dirty="0" err="1" smtClean="0">
                <a:latin typeface="Comic Sans MS" panose="030F0702030302020204" pitchFamily="66" charset="0"/>
              </a:rPr>
              <a:t>Strassmann</a:t>
            </a:r>
            <a:endParaRPr lang="en-US" sz="1400" dirty="0" smtClean="0">
              <a:latin typeface="Comic Sans MS" panose="030F0702030302020204" pitchFamily="66" charset="0"/>
            </a:endParaRP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discover nuclear fission</a:t>
            </a:r>
          </a:p>
        </p:txBody>
      </p:sp>
      <p:pic>
        <p:nvPicPr>
          <p:cNvPr id="1030" name="Picture 6" descr="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763134"/>
            <a:ext cx="663184" cy="9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itz Strassmann.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3763134"/>
            <a:ext cx="715804" cy="9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3763134"/>
            <a:ext cx="681411" cy="95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720000" y="2423277"/>
            <a:ext cx="3241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1934</a:t>
            </a:r>
            <a:r>
              <a:rPr lang="en-US" sz="1400" dirty="0" smtClean="0">
                <a:latin typeface="Comic Sans MS" panose="030F0702030302020204" pitchFamily="66" charset="0"/>
              </a:rPr>
              <a:t> Hans Bethe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liquid drop model and mass formula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20000" y="1558533"/>
            <a:ext cx="366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1934</a:t>
            </a:r>
            <a:r>
              <a:rPr lang="en-US" sz="1400" dirty="0" smtClean="0">
                <a:latin typeface="Comic Sans MS" panose="030F0702030302020204" pitchFamily="66" charset="0"/>
              </a:rPr>
              <a:t> Irene Joliot-Curie &amp; Frederic Joliot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artificial radioactivity</a:t>
            </a:r>
          </a:p>
        </p:txBody>
      </p:sp>
      <p:pic>
        <p:nvPicPr>
          <p:cNvPr id="1036" name="Picture 12" descr="http://www.nobelprize.org/nobel_prizes/physics/laureates/1938/ferm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99918"/>
            <a:ext cx="663512" cy="9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thumb/5/5f/Hans_Bethe.jpg/220px-Hans_Beth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304000"/>
            <a:ext cx="649605" cy="9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720000" y="4968000"/>
            <a:ext cx="427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1948</a:t>
            </a:r>
            <a:r>
              <a:rPr lang="en-US" sz="1400" dirty="0" smtClean="0">
                <a:latin typeface="Comic Sans MS" panose="030F0702030302020204" pitchFamily="66" charset="0"/>
              </a:rPr>
              <a:t> Maria Goeppert-Mayer &amp; J. Hans D. Jensen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develop the nuclear shell model</a:t>
            </a:r>
          </a:p>
        </p:txBody>
      </p:sp>
      <p:pic>
        <p:nvPicPr>
          <p:cNvPr id="1040" name="Picture 16" descr="https://upload.wikimedia.org/wikipedia/commons/thumb/2/22/Maria_Goeppert-Mayer.jpg/220px-Maria_Goeppert-Mayer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5292000"/>
            <a:ext cx="683971" cy="9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upload.wikimedia.org/wikipedia/commons/thumb/5/5c/Jensen.jpg/170px-Jensen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5292000"/>
            <a:ext cx="683971" cy="96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upload.wikimedia.org/wikipedia/commons/thumb/a/aa/Beta-minus_Decay.svg/240px-Beta-minus_Decay.svg.pn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576000"/>
            <a:ext cx="1371600" cy="93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web-docs\TELEKOLLEG\KERN\IMAGES\schalenmodel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97" y="5004000"/>
            <a:ext cx="1505643" cy="15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digilib.mpiwg-berlin.mpg.de/digitallibrary/servlet/Scaler?dw=672&amp;dh=520&amp;fn=permanent/einstein_exhibition/default_collection/image1195631888.png&amp;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2340000"/>
            <a:ext cx="128016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9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9" grpId="0"/>
      <p:bldP spid="30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Brief historical overview</a:t>
            </a:r>
            <a:br>
              <a:rPr lang="en-US" sz="2200" dirty="0"/>
            </a:br>
            <a:r>
              <a:rPr lang="en-US" sz="1600" dirty="0">
                <a:solidFill>
                  <a:prstClr val="black"/>
                </a:solidFill>
              </a:rPr>
              <a:t>in search of the building blocks of the universe</a:t>
            </a:r>
            <a:endParaRPr lang="en-US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720000"/>
            <a:ext cx="5575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1953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 err="1" smtClean="0">
                <a:latin typeface="Comic Sans MS" panose="030F0702030302020204" pitchFamily="66" charset="0"/>
              </a:rPr>
              <a:t>Aage</a:t>
            </a:r>
            <a:r>
              <a:rPr lang="en-US" sz="1400" dirty="0" smtClean="0">
                <a:latin typeface="Comic Sans MS" panose="030F0702030302020204" pitchFamily="66" charset="0"/>
              </a:rPr>
              <a:t> Niels Bohr, Ben Roy Mottelson, Leo James Rainwater 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developed the collective nuclear model</a:t>
            </a:r>
          </a:p>
        </p:txBody>
      </p:sp>
      <p:pic>
        <p:nvPicPr>
          <p:cNvPr id="3076" name="Picture 4" descr="Aage Niels Bo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00" y="1080000"/>
            <a:ext cx="678942" cy="9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n Roy Mottel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35" y="1080000"/>
            <a:ext cx="694373" cy="9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o James Rain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35" y="1080000"/>
            <a:ext cx="694373" cy="9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web-docs\TELEKOLLEG\KERN\IMAGES\collecti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01" y="720000"/>
            <a:ext cx="1102995" cy="11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720000" y="2196000"/>
            <a:ext cx="35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1956</a:t>
            </a:r>
            <a:r>
              <a:rPr lang="en-US" sz="1400" dirty="0" smtClean="0">
                <a:latin typeface="Comic Sans MS" panose="030F0702030302020204" pitchFamily="66" charset="0"/>
              </a:rPr>
              <a:t> Frederick </a:t>
            </a:r>
            <a:r>
              <a:rPr lang="en-US" sz="1400" dirty="0" err="1" smtClean="0">
                <a:latin typeface="Comic Sans MS" panose="030F0702030302020204" pitchFamily="66" charset="0"/>
              </a:rPr>
              <a:t>Reines</a:t>
            </a:r>
            <a:r>
              <a:rPr lang="en-US" sz="1400" dirty="0" smtClean="0">
                <a:latin typeface="Comic Sans MS" panose="030F0702030302020204" pitchFamily="66" charset="0"/>
              </a:rPr>
              <a:t> &amp; Clyde L. Cowan 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discovery of the neutrino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20000" y="3227192"/>
            <a:ext cx="300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1983</a:t>
            </a:r>
            <a:r>
              <a:rPr lang="en-US" sz="1400" dirty="0" smtClean="0">
                <a:latin typeface="Comic Sans MS" panose="030F0702030302020204" pitchFamily="66" charset="0"/>
              </a:rPr>
              <a:t> Carlo Rubbia 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discovery of the W and Z Boson</a:t>
            </a:r>
          </a:p>
        </p:txBody>
      </p:sp>
      <p:pic>
        <p:nvPicPr>
          <p:cNvPr id="3082" name="Picture 10" descr="D:\web-docs\TELEKOLLEG\KERN\IMAGES\beta_deca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0" y="3299192"/>
            <a:ext cx="1899920" cy="1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upload.wikimedia.org/wikipedia/commons/7/7a/Carlo_Rubbia_W_and_Z_bosons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3299192"/>
            <a:ext cx="8255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720000" y="4725144"/>
            <a:ext cx="575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Comic Sans MS" panose="030F0702030302020204" pitchFamily="66" charset="0"/>
              </a:rPr>
              <a:t>1998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 err="1" smtClean="0">
                <a:latin typeface="Comic Sans MS" panose="030F0702030302020204" pitchFamily="66" charset="0"/>
              </a:rPr>
              <a:t>Takaaki</a:t>
            </a:r>
            <a:r>
              <a:rPr lang="en-US" sz="1400" dirty="0" smtClean="0">
                <a:latin typeface="Comic Sans MS" panose="030F0702030302020204" pitchFamily="66" charset="0"/>
              </a:rPr>
              <a:t> </a:t>
            </a:r>
            <a:r>
              <a:rPr lang="en-US" sz="1400" dirty="0" err="1" smtClean="0">
                <a:latin typeface="Comic Sans MS" panose="030F0702030302020204" pitchFamily="66" charset="0"/>
              </a:rPr>
              <a:t>Kajita</a:t>
            </a:r>
            <a:r>
              <a:rPr lang="en-US" sz="1400" dirty="0" smtClean="0">
                <a:latin typeface="Comic Sans MS" panose="030F0702030302020204" pitchFamily="66" charset="0"/>
              </a:rPr>
              <a:t> &amp; Arthur B. McDonald</a:t>
            </a:r>
          </a:p>
          <a:p>
            <a:endParaRPr lang="en-US" sz="400" u="sng" dirty="0" smtClean="0">
              <a:latin typeface="Comic Sans MS" panose="030F0702030302020204" pitchFamily="66" charset="0"/>
            </a:endParaRPr>
          </a:p>
          <a:p>
            <a:r>
              <a:rPr lang="en-US" sz="400" dirty="0">
                <a:latin typeface="Comic Sans MS" panose="030F0702030302020204" pitchFamily="66" charset="0"/>
              </a:rPr>
              <a:t> </a:t>
            </a:r>
            <a:endParaRPr lang="en-US" sz="400" dirty="0" smtClean="0">
              <a:latin typeface="Comic Sans MS" panose="030F0702030302020204" pitchFamily="66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discovery of neutrino oscillations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 must have some mass</a:t>
            </a:r>
          </a:p>
        </p:txBody>
      </p:sp>
      <p:sp>
        <p:nvSpPr>
          <p:cNvPr id="32" name="Pfeil nach rechts 31"/>
          <p:cNvSpPr/>
          <p:nvPr/>
        </p:nvSpPr>
        <p:spPr>
          <a:xfrm>
            <a:off x="3762000" y="5167944"/>
            <a:ext cx="216024" cy="14400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6" name="Picture 14" descr="neutrin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000" y="48600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5400000"/>
            <a:ext cx="689229" cy="9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5400000"/>
            <a:ext cx="699516" cy="9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Nobel Prizes in Physics (Chemistry)</a:t>
            </a:r>
            <a:br>
              <a:rPr lang="en-US" dirty="0" smtClean="0"/>
            </a:br>
            <a:r>
              <a:rPr lang="en-US" sz="1600" dirty="0" smtClean="0">
                <a:solidFill>
                  <a:schemeClr val="tx1"/>
                </a:solidFill>
              </a:rPr>
              <a:t>in the 20 and 21 centuries</a:t>
            </a:r>
            <a:endParaRPr lang="en-US" sz="16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47244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548680"/>
            <a:ext cx="9144000" cy="5994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224000" y="648000"/>
            <a:ext cx="645080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Radioactivity (Henri Becquerel,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Marie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Pierre Curie)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1906: Discovery of electron (J. J. Thompson)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1908: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Disintegration of the elements (Ernest Rutherford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de-DE" sz="1200" dirty="0" smtClean="0">
                <a:latin typeface="Times New Roman"/>
                <a:cs typeface="Times New Roman"/>
              </a:rPr>
              <a:t>1922: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Structure of atoms 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(Niels Bohr)</a:t>
            </a:r>
          </a:p>
          <a:p>
            <a:r>
              <a:rPr lang="de-DE" sz="1200" dirty="0" smtClean="0">
                <a:latin typeface="Times New Roman"/>
                <a:cs typeface="Times New Roman"/>
              </a:rPr>
              <a:t>1929: </a:t>
            </a:r>
            <a:r>
              <a:rPr lang="en-US" sz="1200" dirty="0" smtClean="0">
                <a:latin typeface="Times New Roman"/>
                <a:cs typeface="Times New Roman"/>
              </a:rPr>
              <a:t>Wave nature of electrons </a:t>
            </a:r>
            <a:r>
              <a:rPr lang="de-DE" sz="1200" dirty="0" smtClean="0">
                <a:latin typeface="Times New Roman"/>
                <a:cs typeface="Times New Roman"/>
              </a:rPr>
              <a:t>(Prince Louis-Victor Pierre Raymond de Broglie)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de-DE" sz="1200" dirty="0" smtClean="0">
                <a:latin typeface="Times New Roman"/>
                <a:cs typeface="Times New Roman"/>
              </a:rPr>
              <a:t>1935: </a:t>
            </a:r>
            <a:r>
              <a:rPr lang="en-US" sz="1200" dirty="0" smtClean="0">
                <a:latin typeface="Times New Roman"/>
                <a:cs typeface="Times New Roman"/>
              </a:rPr>
              <a:t>Discovery of neutron </a:t>
            </a:r>
            <a:r>
              <a:rPr lang="de-DE" sz="1200" dirty="0" smtClean="0">
                <a:latin typeface="Times New Roman"/>
                <a:cs typeface="Times New Roman"/>
              </a:rPr>
              <a:t>(James Chadwick)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de-DE" sz="1200" dirty="0" smtClean="0">
                <a:latin typeface="Times New Roman"/>
                <a:cs typeface="Times New Roman"/>
              </a:rPr>
              <a:t>1936: </a:t>
            </a:r>
            <a:r>
              <a:rPr lang="en-US" sz="1200" dirty="0" smtClean="0">
                <a:latin typeface="Times New Roman"/>
                <a:cs typeface="Times New Roman"/>
              </a:rPr>
              <a:t>Discovery of positron (Carl David Anderson)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1938: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New radioactive elements produced by neutron </a:t>
            </a:r>
            <a:r>
              <a:rPr lang="en-US" sz="120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irradiation (Enrico Fermi)</a:t>
            </a:r>
            <a:endParaRPr lang="de-DE" sz="1200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r>
              <a:rPr lang="de-DE" sz="1200" dirty="0" smtClean="0">
                <a:latin typeface="Times New Roman"/>
                <a:cs typeface="Times New Roman"/>
              </a:rPr>
              <a:t>1939: </a:t>
            </a:r>
            <a:r>
              <a:rPr lang="en-US" sz="1200" dirty="0" smtClean="0">
                <a:latin typeface="Times New Roman"/>
                <a:cs typeface="Times New Roman"/>
              </a:rPr>
              <a:t>Cyclotron</a:t>
            </a:r>
            <a:r>
              <a:rPr lang="de-DE" sz="1200" dirty="0" smtClean="0">
                <a:latin typeface="Times New Roman"/>
                <a:cs typeface="Times New Roman"/>
              </a:rPr>
              <a:t> (Ernest O. Lawrence)</a:t>
            </a:r>
          </a:p>
          <a:p>
            <a:r>
              <a:rPr lang="de-DE" sz="1200" dirty="0" smtClean="0">
                <a:latin typeface="Times New Roman"/>
                <a:cs typeface="Times New Roman"/>
              </a:rPr>
              <a:t>1949: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Theoretical work on nuclear forces 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(Hideki Yukawa)</a:t>
            </a:r>
          </a:p>
          <a:p>
            <a:r>
              <a:rPr lang="de-DE" sz="1200" dirty="0" smtClean="0">
                <a:latin typeface="Times New Roman"/>
                <a:cs typeface="Times New Roman"/>
              </a:rPr>
              <a:t>1951: </a:t>
            </a:r>
            <a:r>
              <a:rPr lang="en-US" sz="1200" dirty="0" smtClean="0">
                <a:latin typeface="Times New Roman"/>
                <a:cs typeface="Times New Roman"/>
              </a:rPr>
              <a:t>Transmutation of atomic nuclei </a:t>
            </a:r>
            <a:r>
              <a:rPr lang="de-DE" sz="1200" dirty="0" smtClean="0">
                <a:latin typeface="Times New Roman"/>
                <a:cs typeface="Times New Roman"/>
              </a:rPr>
              <a:t>(John Douglas Cockcroft &amp; Ernest Thomas </a:t>
            </a:r>
            <a:r>
              <a:rPr lang="de-DE" sz="1200" dirty="0" err="1" smtClean="0">
                <a:latin typeface="Times New Roman"/>
                <a:cs typeface="Times New Roman"/>
              </a:rPr>
              <a:t>Sinton</a:t>
            </a:r>
            <a:r>
              <a:rPr lang="de-DE" sz="1200" dirty="0" smtClean="0">
                <a:latin typeface="Times New Roman"/>
                <a:cs typeface="Times New Roman"/>
              </a:rPr>
              <a:t> Walton)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de-DE" sz="1200" dirty="0" smtClean="0">
                <a:latin typeface="Times New Roman"/>
                <a:cs typeface="Times New Roman"/>
              </a:rPr>
              <a:t>1952: </a:t>
            </a:r>
            <a:r>
              <a:rPr lang="en-US" sz="1200" dirty="0" smtClean="0">
                <a:latin typeface="Times New Roman"/>
                <a:cs typeface="Times New Roman"/>
              </a:rPr>
              <a:t>Nuclear Magnetic Resonance </a:t>
            </a:r>
            <a:r>
              <a:rPr lang="de-DE" sz="1200" dirty="0" smtClean="0">
                <a:latin typeface="Times New Roman"/>
                <a:cs typeface="Times New Roman"/>
              </a:rPr>
              <a:t>(Felix Bloch &amp; Edward Mills Purcell)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de-DE" sz="1200" dirty="0" smtClean="0">
                <a:latin typeface="Times New Roman"/>
                <a:cs typeface="Times New Roman"/>
              </a:rPr>
              <a:t>1957: </a:t>
            </a:r>
            <a:r>
              <a:rPr lang="en-US" sz="1200" dirty="0" smtClean="0">
                <a:latin typeface="Times New Roman"/>
                <a:cs typeface="Times New Roman"/>
              </a:rPr>
              <a:t>Parity violation </a:t>
            </a:r>
            <a:r>
              <a:rPr lang="de-DE" sz="1200" dirty="0" smtClean="0">
                <a:latin typeface="Times New Roman"/>
                <a:cs typeface="Times New Roman"/>
              </a:rPr>
              <a:t>(Chen </a:t>
            </a:r>
            <a:r>
              <a:rPr lang="de-DE" sz="1200" dirty="0" err="1" smtClean="0">
                <a:latin typeface="Times New Roman"/>
                <a:cs typeface="Times New Roman"/>
              </a:rPr>
              <a:t>Ning</a:t>
            </a:r>
            <a:r>
              <a:rPr lang="de-DE" sz="1200" dirty="0" smtClean="0">
                <a:latin typeface="Times New Roman"/>
                <a:cs typeface="Times New Roman"/>
              </a:rPr>
              <a:t> Yang &amp; </a:t>
            </a:r>
            <a:r>
              <a:rPr lang="de-DE" sz="1200" dirty="0" err="1" smtClean="0">
                <a:latin typeface="Times New Roman"/>
                <a:cs typeface="Times New Roman"/>
              </a:rPr>
              <a:t>Tsung</a:t>
            </a:r>
            <a:r>
              <a:rPr lang="de-DE" sz="1200" dirty="0" smtClean="0">
                <a:latin typeface="Times New Roman"/>
                <a:cs typeface="Times New Roman"/>
              </a:rPr>
              <a:t>-Dao Lee)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1959: Discovery of antiproton (Emilio Gino Segre &amp; Owen Chamberlain)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1961: Electron scattering and resonance absorption (Robert Hofstadter &amp; Rudolf Ludwig </a:t>
            </a:r>
            <a:r>
              <a:rPr lang="en-US" sz="1200" dirty="0" err="1" smtClean="0">
                <a:latin typeface="Times New Roman"/>
                <a:cs typeface="Times New Roman"/>
              </a:rPr>
              <a:t>Mössbauer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1963: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Nuclear shell model (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Maria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Goeppert-Mayer &amp; J. Hans D. Jensen)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1967: Nuclear reactions and energy production in stars (Hans Albrecht Bethe)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1969: Quarks (Murray Gell-Mann)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1975: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Collective and particle motion </a:t>
            </a:r>
            <a:r>
              <a:rPr lang="en-US" sz="1200" dirty="0" smtClean="0">
                <a:latin typeface="Times New Roman"/>
                <a:cs typeface="Times New Roman"/>
              </a:rPr>
              <a:t>(</a:t>
            </a:r>
            <a:r>
              <a:rPr lang="en-US" sz="1200" dirty="0" err="1" smtClean="0">
                <a:latin typeface="Times New Roman"/>
                <a:cs typeface="Times New Roman"/>
              </a:rPr>
              <a:t>Aage</a:t>
            </a:r>
            <a:r>
              <a:rPr lang="en-US" sz="1200" dirty="0" smtClean="0">
                <a:latin typeface="Times New Roman"/>
                <a:cs typeface="Times New Roman"/>
              </a:rPr>
              <a:t> Niels Bohr, Ben Roy Mottelson &amp; Leo James Rainwater)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1984: Discovery of W and Z bosons (Carlo </a:t>
            </a:r>
            <a:r>
              <a:rPr lang="en-US" sz="1200" dirty="0" err="1" smtClean="0">
                <a:latin typeface="Times New Roman"/>
                <a:cs typeface="Times New Roman"/>
              </a:rPr>
              <a:t>Rubia</a:t>
            </a:r>
            <a:r>
              <a:rPr lang="en-US" sz="1200" dirty="0" smtClean="0">
                <a:latin typeface="Times New Roman"/>
                <a:cs typeface="Times New Roman"/>
              </a:rPr>
              <a:t> &amp; Simon van der Meer)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1989: Development of ion trap technique (Hans G. </a:t>
            </a:r>
            <a:r>
              <a:rPr lang="en-US" sz="1200" dirty="0" err="1" smtClean="0">
                <a:latin typeface="Times New Roman"/>
                <a:cs typeface="Times New Roman"/>
              </a:rPr>
              <a:t>Dehmelt</a:t>
            </a:r>
            <a:r>
              <a:rPr lang="en-US" sz="1200" dirty="0" smtClean="0">
                <a:latin typeface="Times New Roman"/>
                <a:cs typeface="Times New Roman"/>
              </a:rPr>
              <a:t> &amp; Wolfgang Paul)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1992: Multi Wire Proportional Chamber (Georges </a:t>
            </a:r>
            <a:r>
              <a:rPr lang="en-US" sz="1200" dirty="0" err="1" smtClean="0">
                <a:latin typeface="Times New Roman"/>
                <a:cs typeface="Times New Roman"/>
              </a:rPr>
              <a:t>Charpak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de-DE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1995: Discovery of tau and detection of neutrino (Martin L. Perl &amp; Frederick </a:t>
            </a:r>
            <a:r>
              <a:rPr lang="en-US" sz="1200" dirty="0" err="1" smtClean="0">
                <a:latin typeface="Times New Roman"/>
                <a:cs typeface="Times New Roman"/>
              </a:rPr>
              <a:t>Reines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dirty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008: CKM matrix element (Makoto Kobayashi &amp; </a:t>
            </a:r>
            <a:r>
              <a:rPr lang="en-US" sz="1200" dirty="0" err="1" smtClean="0">
                <a:latin typeface="Times New Roman"/>
                <a:cs typeface="Times New Roman"/>
              </a:rPr>
              <a:t>Toshihide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latin typeface="Times New Roman"/>
                <a:cs typeface="Times New Roman"/>
              </a:rPr>
              <a:t>Masukawa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2013: Theoretical work on origin of mass of subatomic particles (Francois </a:t>
            </a:r>
            <a:r>
              <a:rPr lang="en-US" sz="1200" dirty="0" err="1" smtClean="0">
                <a:latin typeface="Times New Roman"/>
                <a:cs typeface="Times New Roman"/>
              </a:rPr>
              <a:t>Englert</a:t>
            </a:r>
            <a:r>
              <a:rPr lang="en-US" sz="1200" dirty="0" smtClean="0">
                <a:latin typeface="Times New Roman"/>
                <a:cs typeface="Times New Roman"/>
              </a:rPr>
              <a:t> &amp; Peter W. Higgs)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2015: Discovery of neutrino oscillations (</a:t>
            </a:r>
            <a:r>
              <a:rPr lang="en-US" sz="1200" dirty="0" err="1" smtClean="0">
                <a:latin typeface="Times New Roman"/>
                <a:cs typeface="Times New Roman"/>
              </a:rPr>
              <a:t>Takaaki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latin typeface="Times New Roman"/>
                <a:cs typeface="Times New Roman"/>
              </a:rPr>
              <a:t>Kajita</a:t>
            </a:r>
            <a:r>
              <a:rPr lang="en-US" sz="1200" dirty="0" smtClean="0">
                <a:latin typeface="Times New Roman"/>
                <a:cs typeface="Times New Roman"/>
              </a:rPr>
              <a:t> &amp; Arthur B. McDonald)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968000"/>
            <a:ext cx="1217295" cy="157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4968000"/>
            <a:ext cx="1701356" cy="157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60000" y="586616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Henri Becquerel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1852-1908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price 1903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688000" y="5866159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Marie Curie (1867-1934)</a:t>
            </a: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Curie (1859-1906)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price 1903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timeline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47244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548680"/>
            <a:ext cx="9144000" cy="5994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260000" y="720000"/>
            <a:ext cx="741613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1896: Henri Becquerel discovers radioactivity in Uranium salt</a:t>
            </a:r>
          </a:p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1898: Marie &amp; Pierre Curie discover Polonium and Radium (new elements)</a:t>
            </a:r>
          </a:p>
          <a:p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1907: Ernest Rutherford classified </a:t>
            </a:r>
            <a:r>
              <a:rPr lang="el-GR" sz="1500" dirty="0" smtClean="0">
                <a:latin typeface="Times New Roman"/>
                <a:cs typeface="Times New Roman"/>
              </a:rPr>
              <a:t>α</a:t>
            </a:r>
            <a:r>
              <a:rPr lang="de-DE" sz="1500" dirty="0" smtClean="0">
                <a:latin typeface="Times New Roman"/>
                <a:cs typeface="Times New Roman"/>
              </a:rPr>
              <a:t>-, </a:t>
            </a:r>
            <a:r>
              <a:rPr lang="el-GR" sz="1500" dirty="0" smtClean="0">
                <a:latin typeface="Times New Roman"/>
                <a:cs typeface="Times New Roman"/>
              </a:rPr>
              <a:t>β</a:t>
            </a:r>
            <a:r>
              <a:rPr lang="de-DE" sz="1500" dirty="0" smtClean="0">
                <a:latin typeface="Times New Roman"/>
                <a:cs typeface="Times New Roman"/>
              </a:rPr>
              <a:t>-, </a:t>
            </a:r>
            <a:r>
              <a:rPr lang="el-GR" sz="1500" dirty="0" smtClean="0">
                <a:latin typeface="Times New Roman"/>
                <a:cs typeface="Times New Roman"/>
              </a:rPr>
              <a:t>γ</a:t>
            </a:r>
            <a:r>
              <a:rPr lang="de-DE" sz="1500" dirty="0" smtClean="0">
                <a:latin typeface="Times New Roman"/>
                <a:cs typeface="Times New Roman"/>
              </a:rPr>
              <a:t>-radiation (</a:t>
            </a:r>
            <a:r>
              <a:rPr lang="el-GR" sz="1500" dirty="0" smtClean="0">
                <a:latin typeface="Times New Roman"/>
                <a:cs typeface="Times New Roman"/>
              </a:rPr>
              <a:t>α</a:t>
            </a:r>
            <a:r>
              <a:rPr lang="de-DE" sz="1500" dirty="0" smtClean="0">
                <a:latin typeface="Times New Roman"/>
                <a:cs typeface="Times New Roman"/>
              </a:rPr>
              <a:t> </a:t>
            </a:r>
            <a:r>
              <a:rPr lang="el-GR" sz="1500" dirty="0" smtClean="0">
                <a:latin typeface="Times New Roman"/>
                <a:cs typeface="Times New Roman"/>
              </a:rPr>
              <a:t>≡</a:t>
            </a:r>
            <a:r>
              <a:rPr lang="de-DE" sz="1500" dirty="0" smtClean="0">
                <a:latin typeface="Times New Roman"/>
                <a:cs typeface="Times New Roman"/>
              </a:rPr>
              <a:t> </a:t>
            </a:r>
            <a:r>
              <a:rPr lang="de-DE" sz="1500" baseline="30000" dirty="0" smtClean="0">
                <a:latin typeface="Times New Roman"/>
                <a:cs typeface="Times New Roman"/>
              </a:rPr>
              <a:t>4</a:t>
            </a:r>
            <a:r>
              <a:rPr lang="de-DE" sz="1500" dirty="0" smtClean="0">
                <a:latin typeface="Times New Roman"/>
                <a:cs typeface="Times New Roman"/>
              </a:rPr>
              <a:t>He </a:t>
            </a:r>
            <a:r>
              <a:rPr lang="en-US" sz="1500" dirty="0" smtClean="0">
                <a:latin typeface="Times New Roman"/>
                <a:cs typeface="Times New Roman"/>
              </a:rPr>
              <a:t>nucleus</a:t>
            </a:r>
            <a:r>
              <a:rPr lang="de-DE" sz="15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de-DE" sz="1500" dirty="0" smtClean="0">
                <a:latin typeface="Times New Roman"/>
                <a:cs typeface="Times New Roman"/>
              </a:rPr>
              <a:t>1911: Rutherford, Geiger </a:t>
            </a:r>
            <a:r>
              <a:rPr lang="en-US" sz="1500" dirty="0" smtClean="0">
                <a:latin typeface="Times New Roman"/>
                <a:cs typeface="Times New Roman"/>
              </a:rPr>
              <a:t>and Marsden discovered the atomic nucleus</a:t>
            </a:r>
          </a:p>
          <a:p>
            <a:r>
              <a:rPr lang="de-DE" sz="1500" dirty="0" smtClean="0">
                <a:latin typeface="Times New Roman"/>
                <a:cs typeface="Times New Roman"/>
              </a:rPr>
              <a:t>1913: Bohr </a:t>
            </a:r>
            <a:r>
              <a:rPr lang="en-US" sz="1500" dirty="0" smtClean="0">
                <a:latin typeface="Times New Roman"/>
                <a:cs typeface="Times New Roman"/>
              </a:rPr>
              <a:t>model of the hydrogen atom</a:t>
            </a:r>
          </a:p>
          <a:p>
            <a:r>
              <a:rPr lang="de-DE" sz="1500" dirty="0" smtClean="0">
                <a:latin typeface="Times New Roman"/>
                <a:cs typeface="Times New Roman"/>
              </a:rPr>
              <a:t>1919: </a:t>
            </a:r>
            <a:r>
              <a:rPr lang="en-US" sz="1500" dirty="0" smtClean="0">
                <a:latin typeface="Times New Roman"/>
                <a:cs typeface="Times New Roman"/>
              </a:rPr>
              <a:t>first nuclear reaction by Rutherford </a:t>
            </a:r>
            <a:r>
              <a:rPr lang="de-DE" sz="1500" baseline="30000" dirty="0" smtClean="0">
                <a:latin typeface="Times New Roman"/>
                <a:cs typeface="Times New Roman"/>
              </a:rPr>
              <a:t>14</a:t>
            </a:r>
            <a:r>
              <a:rPr lang="de-DE" sz="1500" dirty="0" smtClean="0">
                <a:latin typeface="Times New Roman"/>
                <a:cs typeface="Times New Roman"/>
              </a:rPr>
              <a:t>N + </a:t>
            </a:r>
            <a:r>
              <a:rPr lang="el-GR" sz="1500" dirty="0" smtClean="0">
                <a:latin typeface="Times New Roman"/>
                <a:cs typeface="Times New Roman"/>
              </a:rPr>
              <a:t>α</a:t>
            </a:r>
            <a:r>
              <a:rPr lang="de-DE" sz="1500" dirty="0" smtClean="0">
                <a:latin typeface="Times New Roman"/>
                <a:cs typeface="Times New Roman"/>
              </a:rPr>
              <a:t> → </a:t>
            </a:r>
            <a:r>
              <a:rPr lang="de-DE" sz="1500" baseline="30000" dirty="0" smtClean="0">
                <a:latin typeface="Times New Roman"/>
                <a:cs typeface="Times New Roman"/>
              </a:rPr>
              <a:t>17</a:t>
            </a:r>
            <a:r>
              <a:rPr lang="de-DE" sz="1500" dirty="0" smtClean="0">
                <a:latin typeface="Times New Roman"/>
                <a:cs typeface="Times New Roman"/>
              </a:rPr>
              <a:t>O + p</a:t>
            </a:r>
          </a:p>
          <a:p>
            <a:r>
              <a:rPr lang="de-DE" sz="1500" dirty="0" smtClean="0">
                <a:latin typeface="Times New Roman"/>
                <a:cs typeface="Times New Roman"/>
              </a:rPr>
              <a:t>1930: Ernest O. Lawrence </a:t>
            </a:r>
            <a:r>
              <a:rPr lang="en-US" sz="1500" dirty="0" smtClean="0">
                <a:latin typeface="Times New Roman"/>
                <a:cs typeface="Times New Roman"/>
              </a:rPr>
              <a:t>invented the cyclotron</a:t>
            </a:r>
          </a:p>
          <a:p>
            <a:r>
              <a:rPr lang="de-DE" sz="1500" dirty="0" smtClean="0">
                <a:latin typeface="Times New Roman"/>
                <a:cs typeface="Times New Roman"/>
              </a:rPr>
              <a:t>1932: Enrico Fermi </a:t>
            </a:r>
            <a:r>
              <a:rPr lang="en-US" sz="1500" dirty="0" smtClean="0">
                <a:latin typeface="Times New Roman"/>
                <a:cs typeface="Times New Roman"/>
              </a:rPr>
              <a:t>developed the theory of </a:t>
            </a:r>
            <a:r>
              <a:rPr lang="el-GR" sz="1500" dirty="0" smtClean="0">
                <a:latin typeface="Times New Roman"/>
                <a:cs typeface="Times New Roman"/>
              </a:rPr>
              <a:t>β</a:t>
            </a:r>
            <a:r>
              <a:rPr lang="en-US" sz="1500" dirty="0" smtClean="0">
                <a:latin typeface="Times New Roman"/>
                <a:cs typeface="Times New Roman"/>
              </a:rPr>
              <a:t>-decay</a:t>
            </a:r>
          </a:p>
          <a:p>
            <a:r>
              <a:rPr lang="de-DE" sz="1500" dirty="0" smtClean="0">
                <a:latin typeface="Times New Roman"/>
                <a:cs typeface="Times New Roman"/>
              </a:rPr>
              <a:t>1935: Hideki Yukawa </a:t>
            </a:r>
            <a:r>
              <a:rPr lang="en-US" sz="1500" dirty="0" smtClean="0">
                <a:latin typeface="Times New Roman"/>
                <a:cs typeface="Times New Roman"/>
              </a:rPr>
              <a:t>postulates the theory of strong interaction (pion</a:t>
            </a:r>
            <a:r>
              <a:rPr lang="de-DE" sz="15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de-DE" sz="1500" dirty="0">
                <a:latin typeface="Times New Roman"/>
                <a:cs typeface="Times New Roman"/>
              </a:rPr>
              <a:t> </a:t>
            </a:r>
            <a:r>
              <a:rPr lang="de-DE" sz="1500" dirty="0" smtClean="0">
                <a:latin typeface="Times New Roman"/>
                <a:cs typeface="Times New Roman"/>
              </a:rPr>
              <a:t>         Bethe-Weizäcker </a:t>
            </a:r>
            <a:r>
              <a:rPr lang="en-US" sz="1500" dirty="0" smtClean="0">
                <a:latin typeface="Times New Roman"/>
                <a:cs typeface="Times New Roman"/>
              </a:rPr>
              <a:t>mass formula &amp; liquid drop model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1938: Hans Bethe postulates CNO fusion reaction for stellar energy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1939: O. Hahn, F. </a:t>
            </a:r>
            <a:r>
              <a:rPr lang="en-US" sz="1500" dirty="0" err="1" smtClean="0">
                <a:latin typeface="Times New Roman"/>
                <a:cs typeface="Times New Roman"/>
              </a:rPr>
              <a:t>Straßmann</a:t>
            </a:r>
            <a:r>
              <a:rPr lang="en-US" sz="1500" dirty="0" smtClean="0">
                <a:latin typeface="Times New Roman"/>
                <a:cs typeface="Times New Roman"/>
              </a:rPr>
              <a:t> and L. Meitner discover nuclear fission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1946: F. Bloch and E. Purcell improve NMR technique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1949: M. Goeppert-Mayer proposed the nuclear shell model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1957: beginning of nuclear astrophysics (Burbidge</a:t>
            </a:r>
            <a:r>
              <a:rPr lang="en-US" sz="1500" baseline="30000" dirty="0" smtClean="0">
                <a:latin typeface="Times New Roman"/>
                <a:cs typeface="Times New Roman"/>
              </a:rPr>
              <a:t>2</a:t>
            </a:r>
            <a:r>
              <a:rPr lang="en-US" sz="1500" dirty="0" smtClean="0">
                <a:latin typeface="Times New Roman"/>
                <a:cs typeface="Times New Roman"/>
              </a:rPr>
              <a:t>, Fowler, Hoyle-article to nucleosynthesis)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1967: J. Bell and A. Hewish discover pulsars (neutron stars)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1986: first observation of double-</a:t>
            </a:r>
            <a:r>
              <a:rPr lang="el-GR" sz="1500" dirty="0" smtClean="0">
                <a:latin typeface="Times New Roman"/>
                <a:cs typeface="Times New Roman"/>
              </a:rPr>
              <a:t>β</a:t>
            </a:r>
            <a:r>
              <a:rPr lang="de-DE" sz="1500" dirty="0" smtClean="0">
                <a:latin typeface="Times New Roman"/>
                <a:cs typeface="Times New Roman"/>
              </a:rPr>
              <a:t> </a:t>
            </a:r>
            <a:r>
              <a:rPr lang="en-US" sz="1500" dirty="0" smtClean="0">
                <a:latin typeface="Times New Roman"/>
                <a:cs typeface="Times New Roman"/>
              </a:rPr>
              <a:t>decay</a:t>
            </a:r>
            <a:r>
              <a:rPr lang="de-DE" sz="1500" dirty="0" smtClean="0">
                <a:latin typeface="Times New Roman"/>
                <a:cs typeface="Times New Roman"/>
              </a:rPr>
              <a:t> 2</a:t>
            </a:r>
            <a:r>
              <a:rPr lang="el-GR" sz="1500" dirty="0" smtClean="0">
                <a:latin typeface="Times New Roman"/>
                <a:cs typeface="Times New Roman"/>
              </a:rPr>
              <a:t>νββ</a:t>
            </a:r>
            <a:r>
              <a:rPr lang="de-DE" sz="1500" dirty="0" smtClean="0">
                <a:latin typeface="Times New Roman"/>
                <a:cs typeface="Times New Roman"/>
              </a:rPr>
              <a:t> (</a:t>
            </a:r>
            <a:r>
              <a:rPr lang="en-US" sz="1500" dirty="0" smtClean="0">
                <a:latin typeface="Times New Roman"/>
                <a:cs typeface="Times New Roman"/>
              </a:rPr>
              <a:t>rarest decay</a:t>
            </a:r>
            <a:r>
              <a:rPr lang="de-DE" sz="15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500" dirty="0" smtClean="0">
                <a:latin typeface="Times New Roman"/>
                <a:cs typeface="Times New Roman"/>
              </a:rPr>
              <a:t>2006: production of the so far heaviest element (element </a:t>
            </a:r>
            <a:r>
              <a:rPr lang="de-DE" sz="1500" dirty="0" smtClean="0">
                <a:latin typeface="Times New Roman"/>
                <a:cs typeface="Times New Roman"/>
              </a:rPr>
              <a:t>Z = 118)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968000"/>
            <a:ext cx="1217295" cy="157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4968000"/>
            <a:ext cx="1701356" cy="157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60000" y="586616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Henri Becquerel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1852-1908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price 1903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688000" y="5866159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Marie Curie (1867-1934)</a:t>
            </a: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Curie (1859-1906)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Nobel price 1903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Scales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Universe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000"/>
            <a:ext cx="91440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4860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crystal         molecule                  atom                 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proton                 quark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99592" y="720000"/>
            <a:ext cx="4514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... Where Do We Start?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00000" y="1440000"/>
            <a:ext cx="603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need a point of reference to start discussing nuclear physics.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PHL424: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080000" y="900000"/>
            <a:ext cx="300114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 mail id: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mscphysics17@iitrpr.ac.in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Subhashish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Barik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2017phs1020@iitrpr.ac.in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Karmender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2017phs1010@iitrpr.ac.in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Rachna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2017phs1015@iitrpr.ac.in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Vikrant: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2017phs1026@iitrpr.ac.in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Shobhit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Gupta: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2017phs1018@iitrpr.ac.in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Sunil Kumar Patel: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2017phs1021@iitrpr.ac.in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Anurag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Bokalial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2017phs1003@iitrpr.ac.in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Versha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2017phs1025@iitrpr.ac.in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Pushpa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2017phs1014@iitrpr.ac.in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Mahantesh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Khetri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2017phs1011@iitrpr.ac.in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Sreelekshmi.B.R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2017phs1019@iitrpr.ac.in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Himarshu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Ljanz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2017phs1007@iitrpr.ac.in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Sushil: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2017phs1023@iitrpr.ac.in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Tushar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Pathak: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2017phs1024@iitrpr.ac.in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Ankita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2017phs1002@iitrpr.ac.in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Rahul KR: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2017phs1016@iitrpr.ac.in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Jyoti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Kumari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2017phs1008@iitrpr.ac.in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Pooja Yadav: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2017phs1012@iitrpr.ac.in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Bhawna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Tanwar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2017phs1005@iitrpr.ac.in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Burman: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2017phs1017@iitrpr.ac.in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Dupali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Bhardwaj: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2017phs1006@iitrpr.ac.in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Priyanka: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2017phs1013@iitrpr.ac.in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units and physical constants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260000" y="576000"/>
            <a:ext cx="49071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units</a:t>
            </a:r>
          </a:p>
          <a:p>
            <a:endParaRPr lang="en-US" sz="1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 unit:</a:t>
            </a:r>
          </a:p>
          <a:p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Fermi = </a:t>
            </a:r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femtometer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[m]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unit:</a:t>
            </a:r>
          </a:p>
          <a:p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MeV = 10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eV = 10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6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·1.602·10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-19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CV = 1.602·10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-13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[J]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mass unit:</a:t>
            </a: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1 u = 1/12·m[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12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C] = 931.49432 MeV/c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= 1.66054·10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-27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[kg]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time unit:</a:t>
            </a:r>
            <a:endParaRPr lang="en-US" sz="1400" dirty="0" smtClean="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[s] or [</a:t>
            </a:r>
            <a:r>
              <a:rPr lang="en-US" sz="14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fm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/c] ≈ 3·10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-24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[s]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260000" y="3060000"/>
                <a:ext cx="5829866" cy="2754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 of nature relevant to nuclear physics</a:t>
                </a:r>
              </a:p>
              <a:p>
                <a:endParaRPr lang="en-US" sz="10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 of light in vacuum,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= 2.99792458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·10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8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[m/s]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Planck’s constant / 2</a:t>
                </a:r>
                <a:r>
                  <a:rPr lang="el-GR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π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= ħ = 6.58211889·10</a:t>
                </a:r>
                <a:r>
                  <a:rPr lang="de-DE" sz="1400" baseline="30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-22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[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MeV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s] = 1.054·10-34 [J s]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de-DE" sz="1400" dirty="0" err="1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ħc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= 197.3269602 [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MeV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fm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de-DE" sz="1400" dirty="0" err="1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fine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400" dirty="0" err="1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structure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400" dirty="0" err="1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constant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 (</a:t>
                </a:r>
                <a:r>
                  <a:rPr lang="de-DE" sz="1400" dirty="0" err="1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dimensionless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),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l-GR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α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= e</a:t>
                </a:r>
                <a:r>
                  <a:rPr lang="de-DE" sz="1400" baseline="30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2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/(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ħc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) = 1/137.0359976</a:t>
                </a:r>
              </a:p>
              <a:p>
                <a:r>
                  <a:rPr lang="de-DE" sz="1400" dirty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     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→ e</a:t>
                </a:r>
                <a:r>
                  <a:rPr lang="de-DE" sz="1400" baseline="30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2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= </a:t>
                </a:r>
                <a:r>
                  <a:rPr lang="el-GR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α·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ħc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= 1.4399643929 [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MeV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fm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de-DE" sz="1400" dirty="0" err="1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elementary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400" dirty="0" err="1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charge</a:t>
                </a:r>
                <a:r>
                  <a:rPr lang="de-DE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,</a:t>
                </a:r>
                <a:r>
                  <a:rPr lang="de-DE" sz="1400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 = 1.602·10</a:t>
                </a:r>
                <a:r>
                  <a:rPr lang="de-DE" sz="1400" baseline="30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-19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[C] </a:t>
                </a:r>
                <a:r>
                  <a:rPr lang="de-DE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or</a:t>
                </a:r>
                <a:r>
                  <a:rPr lang="de-DE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e = 1.1999851636</a:t>
                </a:r>
                <a:r>
                  <a:rPr lang="de-DE" sz="16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sz="140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de-DE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de-DE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/>
                              </a:rPr>
                              <m:t>𝑀𝑒𝑉</m:t>
                            </m:r>
                            <m:r>
                              <a:rPr lang="de-DE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/>
                              </a:rPr>
                              <m:t> </m:t>
                            </m:r>
                            <m:r>
                              <a:rPr lang="de-DE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/>
                              </a:rPr>
                              <m:t>𝑓𝑚</m:t>
                            </m:r>
                          </m:e>
                        </m:rad>
                      </m:e>
                    </m:d>
                  </m:oMath>
                </a14:m>
                <a:endPara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 energy of proton,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938.27231 [MeV]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 energy of neutron,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939.56563 [MeV]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 energy of electron,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0.51099906 [MeV]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Avogadro’s number,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N</a:t>
                </a:r>
                <a:r>
                  <a:rPr lang="en-US" sz="1400" baseline="-25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= 6.0221367·10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23</a:t>
                </a:r>
                <a:r>
                  <a:rPr lang="en-US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 /</a:t>
                </a:r>
                <a:r>
                  <a:rPr lang="en-US" sz="1400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mol</a:t>
                </a:r>
                <a:endParaRPr lang="en-US" sz="1400" dirty="0" smtClean="0">
                  <a:solidFill>
                    <a:srgbClr val="0000CC"/>
                  </a:solidFill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060000"/>
                <a:ext cx="5829866" cy="2754537"/>
              </a:xfrm>
              <a:prstGeom prst="rect">
                <a:avLst/>
              </a:prstGeom>
              <a:blipFill rotWithShape="1">
                <a:blip r:embed="rId2"/>
                <a:stretch>
                  <a:fillRect l="-1151" t="-1106" b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300000" y="2160000"/>
                <a:ext cx="1274900" cy="36933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000" y="2160000"/>
                <a:ext cx="12749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45" y="620688"/>
            <a:ext cx="771525" cy="1081088"/>
          </a:xfrm>
          <a:prstGeom prst="rect">
            <a:avLst/>
          </a:prstGeom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7272000" y="1152000"/>
            <a:ext cx="1077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1879-1955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price 1921</a:t>
            </a:r>
            <a:endParaRPr 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000"/>
            <a:ext cx="1524000" cy="952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060000" y="5976000"/>
                <a:ext cx="15138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CC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CC00CC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CC00CC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CC00CC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CC00CC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0" y="5976000"/>
                <a:ext cx="1513876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060000" y="6174000"/>
                <a:ext cx="21843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CC00CC"/>
                          </a:solidFill>
                          <a:latin typeface="Cambria Math"/>
                        </a:rPr>
                        <m:t>𝑇</m:t>
                      </m:r>
                      <m:r>
                        <a:rPr lang="de-DE" sz="1200" b="0" i="1" smtClean="0">
                          <a:solidFill>
                            <a:srgbClr val="CC00CC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200" b="0" i="1" smtClean="0">
                          <a:solidFill>
                            <a:srgbClr val="CC00CC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1200" b="0" i="1" smtClean="0">
                          <a:solidFill>
                            <a:srgbClr val="CC00CC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CC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200" b="0" i="1" smtClean="0">
                              <a:solidFill>
                                <a:srgbClr val="CC00CC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CC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000" y="6174000"/>
                <a:ext cx="2184381" cy="2769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1260000" y="5940000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– p relationship: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Kinetic energy:</a:t>
            </a:r>
            <a:endParaRPr lang="en-US" sz="14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10" grpId="0"/>
      <p:bldP spid="11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atom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2866667" cy="28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52970"/>
            <a:ext cx="2780953" cy="231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00000" y="900000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 is a neutral system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56141" y="764704"/>
            <a:ext cx="24929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atomic excitations </a:t>
            </a: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1-10</a:t>
            </a:r>
            <a:r>
              <a:rPr lang="en-US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caused by transitions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electronic states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1115999" y="4860000"/>
            <a:ext cx="2844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028614" y="494116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Bohr atomic model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absorption spectrum</a:t>
            </a:r>
            <a:endParaRPr lang="en-US" dirty="0"/>
          </a:p>
        </p:txBody>
      </p:sp>
      <p:pic>
        <p:nvPicPr>
          <p:cNvPr id="5" name="Picture 3" descr="N:\talks\Vorlesung 3 Semester\Bohr\pris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65532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51" y="747000"/>
            <a:ext cx="58420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5168" y="2414736"/>
            <a:ext cx="304800" cy="226800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2207568" y="1944000"/>
            <a:ext cx="5181600" cy="1752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476000" y="522000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gas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920000" y="5220000"/>
            <a:ext cx="115929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</a:p>
          <a:p>
            <a:pPr algn="ctr"/>
            <a:endParaRPr lang="en-US" sz="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Bohr atomic model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emission spectrum</a:t>
            </a:r>
            <a:endParaRPr lang="en-US" dirty="0"/>
          </a:p>
        </p:txBody>
      </p:sp>
      <p:pic>
        <p:nvPicPr>
          <p:cNvPr id="4" name="Picture 9" descr="N:\talks\Vorlesung 3 Semester\Bohr\Helium-spektrum-mitprism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7162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977708" y="5220000"/>
            <a:ext cx="104387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Helium</a:t>
            </a:r>
          </a:p>
          <a:p>
            <a:pPr algn="ctr"/>
            <a:endParaRPr lang="en-US" sz="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atomic nucleus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20574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24" y="1628800"/>
            <a:ext cx="2538096" cy="25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271557" y="764704"/>
            <a:ext cx="22621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excitations </a:t>
            </a: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n-US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caused by transitions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nuclear states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150176" y="4355572"/>
            <a:ext cx="2484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617912" y="443674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=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121968" y="2427986"/>
            <a:ext cx="90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(</a:t>
            </a:r>
            <a:r>
              <a:rPr lang="el-GR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π</a:t>
            </a:r>
            <a:r>
              <a:rPr lang="de-DE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32891" y="3159732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(</a:t>
            </a:r>
            <a:r>
              <a:rPr lang="el-GR" sz="1400" dirty="0">
                <a:solidFill>
                  <a:schemeClr val="bg1"/>
                </a:solidFill>
                <a:latin typeface="Times New Roman"/>
                <a:cs typeface="Times New Roman"/>
              </a:rPr>
              <a:t>ν</a:t>
            </a:r>
            <a:r>
              <a:rPr lang="de-DE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74024" y="2600800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300000" y="4680000"/>
            <a:ext cx="26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 be caused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nucleons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a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collective motion of the nucleus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8000" y="6120000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shell model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6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atomic nucleus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00" y="720000"/>
            <a:ext cx="4085715" cy="19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880000" y="1260000"/>
            <a:ext cx="127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charge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76000" y="1260000"/>
            <a:ext cx="1213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neutral charge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311888" y="1513582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95805" y="270000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17244" y="2700000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20000" y="3420000"/>
            <a:ext cx="77891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protons and neutrons are very similar, they can be classified as the same object: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nucleon</a:t>
            </a:r>
          </a:p>
          <a:p>
            <a:endParaRPr lang="en-US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Nucleons are quantum mechanical objects: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spin ½ Fermions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Radius: r ~ 1</a:t>
            </a:r>
            <a:r>
              <a:rPr lang="en-US" sz="1600" dirty="0" smtClean="0">
                <a:latin typeface="Times New Roman"/>
                <a:cs typeface="Times New Roman"/>
              </a:rPr>
              <a:t>·10</a:t>
            </a:r>
            <a:r>
              <a:rPr lang="en-US" sz="1600" baseline="30000" dirty="0" smtClean="0">
                <a:latin typeface="Times New Roman"/>
                <a:cs typeface="Times New Roman"/>
              </a:rPr>
              <a:t>-15</a:t>
            </a:r>
            <a:r>
              <a:rPr lang="en-US" sz="1600" dirty="0" smtClean="0">
                <a:latin typeface="Times New Roman"/>
                <a:cs typeface="Times New Roman"/>
              </a:rPr>
              <a:t> m, or 1 </a:t>
            </a:r>
            <a:r>
              <a:rPr lang="en-US" sz="1600" dirty="0" err="1" smtClean="0">
                <a:latin typeface="Times New Roman"/>
                <a:cs typeface="Times New Roman"/>
              </a:rPr>
              <a:t>fm</a:t>
            </a:r>
            <a:r>
              <a:rPr lang="en-US" sz="1600" dirty="0" smtClean="0">
                <a:latin typeface="Times New Roman"/>
                <a:cs typeface="Times New Roman"/>
              </a:rPr>
              <a:t> (fermi)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Charge:    p → + e</a:t>
            </a:r>
          </a:p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         </a:t>
            </a:r>
            <a:r>
              <a:rPr lang="en-US" sz="1600" dirty="0" smtClean="0">
                <a:latin typeface="Times New Roman"/>
                <a:cs typeface="Times New Roman"/>
              </a:rPr>
              <a:t>n → 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Mass:       p → 938.27 MeV/c</a:t>
            </a:r>
            <a:r>
              <a:rPr lang="en-US" sz="1600" baseline="30000" dirty="0" smtClean="0">
                <a:latin typeface="Times New Roman"/>
                <a:cs typeface="Times New Roman"/>
              </a:rPr>
              <a:t>2</a:t>
            </a:r>
          </a:p>
          <a:p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                 n → 939.56 MeV/c</a:t>
            </a:r>
            <a:r>
              <a:rPr lang="en-US" sz="1600" baseline="30000" dirty="0" smtClean="0">
                <a:latin typeface="Times New Roman"/>
                <a:cs typeface="Times New Roman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Isospin:   |p &gt; = | -1/2 &gt;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|n &gt; = | +1/2 &gt;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517232"/>
            <a:ext cx="1392381" cy="8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0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nucleons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1800000"/>
            <a:ext cx="4914286" cy="226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699792" y="4680000"/>
            <a:ext cx="13901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</a:p>
          <a:p>
            <a:pPr algn="ctr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u, 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20000" y="4680000"/>
            <a:ext cx="15953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</a:p>
          <a:p>
            <a:pPr algn="ctr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d, 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760979" y="1152000"/>
            <a:ext cx="1712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“Up” 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= 2.4 MeV/c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= +2/3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780214" y="3780000"/>
            <a:ext cx="1673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“Down”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= 4.8 MeV/c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= -1/3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406209" y="764704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excitations </a:t>
            </a:r>
          </a:p>
          <a:p>
            <a:pPr algn="ctr"/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</a:t>
            </a:r>
          </a:p>
        </p:txBody>
      </p:sp>
    </p:spTree>
    <p:extLst>
      <p:ext uri="{BB962C8B-B14F-4D97-AF65-F5344CB8AC3E}">
        <p14:creationId xmlns:p14="http://schemas.microsoft.com/office/powerpoint/2010/main" val="40547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Elementary particles of the standard model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720000"/>
            <a:ext cx="704571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2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980000" y="828000"/>
            <a:ext cx="5910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mass number gives the number of nucleons in the nucleus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number of protons in the nucleus (atomic number)</a:t>
            </a:r>
          </a:p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number of neutrons in the nucleus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900000"/>
            <a:ext cx="8572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84000" y="1872000"/>
            <a:ext cx="11624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2520000"/>
                <a:ext cx="6008376" cy="689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nuclear physics, nucleus is denoted as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𝑍</m:t>
                        </m:r>
                      </m:sub>
                      <m:sup>
                        <m:r>
                          <a:rPr lang="de-DE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  <m:e>
                        <m:r>
                          <a:rPr lang="de-DE" sz="2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sPre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where X is the chemical element</a:t>
                </a:r>
              </a:p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e.g.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sz="140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hydrogen,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12</m:t>
                        </m:r>
                      </m:sup>
                      <m:e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carbon,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79</m:t>
                        </m:r>
                      </m:sub>
                      <m:sup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197</m:t>
                        </m:r>
                      </m:sup>
                      <m:e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𝐴𝑢</m:t>
                        </m:r>
                      </m:e>
                    </m:sPre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gold.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520000"/>
                <a:ext cx="6008376" cy="689484"/>
              </a:xfrm>
              <a:prstGeom prst="rect">
                <a:avLst/>
              </a:prstGeom>
              <a:blipFill rotWithShape="1">
                <a:blip r:embed="rId3"/>
                <a:stretch>
                  <a:fillRect l="-203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3600000"/>
            <a:ext cx="502727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combinations of Z and N (or Z and A) are called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nuclides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the </a:t>
            </a:r>
            <a:r>
              <a:rPr lang="en-US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mass number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called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isob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the </a:t>
            </a:r>
            <a:r>
              <a:rPr lang="en-US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atomic number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called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the </a:t>
            </a:r>
            <a:r>
              <a:rPr lang="en-US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neutron number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called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equal proton number and equal mass number,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but </a:t>
            </a:r>
            <a:r>
              <a:rPr lang="en-US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excited states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called </a:t>
            </a:r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isomers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760000" y="3924000"/>
                <a:ext cx="1366721" cy="1251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17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sPre>
                    </m:oMath>
                  </m:oMathPara>
                </a14:m>
                <a:endParaRPr lang="de-DE" sz="1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DE" sz="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13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, 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PrePr>
                            <m:sub>
                              <m:r>
                                <a:rPr lang="de-DE" sz="1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14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sPr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sPre>
                    </m:oMath>
                  </m:oMathPara>
                </a14:m>
                <a:endParaRPr lang="de-DE" sz="1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DE" sz="4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400" dirty="0" smtClean="0"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  <m:sup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13</m:t>
                        </m:r>
                      </m:sup>
                      <m:e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sPre>
                    <m:r>
                      <a:rPr lang="de-DE" sz="1400" b="0" i="1" smtClean="0">
                        <a:latin typeface="Cambria Math"/>
                        <a:cs typeface="Times New Roman" panose="02020603050405020304" pitchFamily="18" charset="0"/>
                      </a:rPr>
                      <m:t>, </m:t>
                    </m:r>
                    <m:sPre>
                      <m:sPrePr>
                        <m:ctrlP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  <m:sup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14</m:t>
                        </m:r>
                      </m:sup>
                      <m:e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sPre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73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180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𝑇𝑎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  <a:cs typeface="Times New Roman" panose="02020603050405020304" pitchFamily="18" charset="0"/>
                        </a:rPr>
                        <m:t>,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73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180</m:t>
                          </m:r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𝑇𝑎</m:t>
                          </m:r>
                        </m:e>
                      </m:sPre>
                    </m:oMath>
                  </m:oMathPara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0" y="3924000"/>
                <a:ext cx="1366721" cy="12511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0" y="6165304"/>
            <a:ext cx="786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long-lived non-ground state nuclear isomer is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tantalum-180m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which has a half-life in excess of 1000 trillion years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Chart of Nuclides</a:t>
            </a:r>
            <a:br>
              <a:rPr lang="en-US" dirty="0" smtClean="0"/>
            </a:br>
            <a:r>
              <a:rPr lang="en-US" sz="1600" dirty="0" smtClean="0">
                <a:solidFill>
                  <a:schemeClr val="tx1"/>
                </a:solidFill>
              </a:rPr>
              <a:t>- the “Playground” for Nuclear Physics</a:t>
            </a:r>
            <a:endParaRPr lang="en-US" sz="1600" dirty="0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17538" y="850999"/>
            <a:ext cx="7426326" cy="5284788"/>
            <a:chOff x="329" y="873"/>
            <a:chExt cx="4678" cy="3329"/>
          </a:xfrm>
        </p:grpSpPr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329" y="873"/>
              <a:ext cx="4678" cy="3329"/>
              <a:chOff x="329" y="873"/>
              <a:chExt cx="4678" cy="3329"/>
            </a:xfrm>
          </p:grpSpPr>
          <p:grpSp>
            <p:nvGrpSpPr>
              <p:cNvPr id="7" name="Group 35"/>
              <p:cNvGrpSpPr>
                <a:grpSpLocks/>
              </p:cNvGrpSpPr>
              <p:nvPr/>
            </p:nvGrpSpPr>
            <p:grpSpPr bwMode="auto">
              <a:xfrm>
                <a:off x="329" y="873"/>
                <a:ext cx="4678" cy="3329"/>
                <a:chOff x="329" y="873"/>
                <a:chExt cx="4678" cy="3329"/>
              </a:xfrm>
            </p:grpSpPr>
            <p:pic>
              <p:nvPicPr>
                <p:cNvPr id="9" name="Picture 36" descr="chart-2005-0419-c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C0BEFF"/>
                    </a:clrFrom>
                    <a:clrTo>
                      <a:srgbClr val="C0B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" y="873"/>
                  <a:ext cx="4678" cy="3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 useBgFill="1">
              <p:nvSpPr>
                <p:cNvPr id="10" name="Rectangle 37"/>
                <p:cNvSpPr>
                  <a:spLocks noChangeArrowheads="1"/>
                </p:cNvSpPr>
                <p:nvPr/>
              </p:nvSpPr>
              <p:spPr bwMode="auto">
                <a:xfrm>
                  <a:off x="1831" y="1395"/>
                  <a:ext cx="1049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1" name="Rectangle 38"/>
                <p:cNvSpPr>
                  <a:spLocks noChangeArrowheads="1"/>
                </p:cNvSpPr>
                <p:nvPr/>
              </p:nvSpPr>
              <p:spPr bwMode="auto">
                <a:xfrm>
                  <a:off x="2852" y="885"/>
                  <a:ext cx="907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3447" y="884"/>
                  <a:ext cx="765" cy="511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 useBgFill="1">
            <p:nvSpPr>
              <p:cNvPr id="8" name="Rectangle 40"/>
              <p:cNvSpPr>
                <a:spLocks noChangeArrowheads="1"/>
              </p:cNvSpPr>
              <p:nvPr/>
            </p:nvSpPr>
            <p:spPr bwMode="auto">
              <a:xfrm>
                <a:off x="1349" y="1621"/>
                <a:ext cx="709" cy="539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 useBgFill="1">
          <p:nvSpPr>
            <p:cNvPr id="6" name="Rectangle 41"/>
            <p:cNvSpPr>
              <a:spLocks noChangeArrowheads="1"/>
            </p:cNvSpPr>
            <p:nvPr/>
          </p:nvSpPr>
          <p:spPr bwMode="auto">
            <a:xfrm>
              <a:off x="2994" y="2925"/>
              <a:ext cx="1757" cy="964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323850" y="836712"/>
            <a:ext cx="4788000" cy="12332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chart of nuclides: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representation of isotopes in the Z-N plane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800" i="1" dirty="0" smtClean="0">
              <a:solidFill>
                <a:srgbClr val="000000"/>
              </a:solidFill>
              <a:latin typeface="Verdana" pitchFamily="34" charset="0"/>
              <a:sym typeface="SymbolProp BT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isotope: atom (nucleus) of an element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	  different number of neutrons </a:t>
            </a:r>
          </a:p>
        </p:txBody>
      </p:sp>
      <p:sp>
        <p:nvSpPr>
          <p:cNvPr id="24" name="Text Box 53"/>
          <p:cNvSpPr txBox="1">
            <a:spLocks noChangeArrowheads="1"/>
          </p:cNvSpPr>
          <p:nvPr/>
        </p:nvSpPr>
        <p:spPr bwMode="auto">
          <a:xfrm>
            <a:off x="5580112" y="4333974"/>
            <a:ext cx="3461502" cy="1479509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black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0000"/>
                </a:solidFill>
                <a:latin typeface="Verdana" pitchFamily="34" charset="0"/>
                <a:sym typeface="SymbolProp BT" pitchFamily="2" charset="2"/>
              </a:rPr>
              <a:t>red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  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</a:t>
            </a:r>
            <a:r>
              <a:rPr lang="en-GB" altLang="de-DE" baseline="30000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+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-un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CC"/>
                </a:solidFill>
                <a:latin typeface="Verdana" pitchFamily="34" charset="0"/>
                <a:sym typeface="SymbolProp BT" pitchFamily="2" charset="2"/>
              </a:rPr>
              <a:t>blue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 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</a:t>
            </a:r>
            <a:r>
              <a:rPr lang="en-GB" altLang="de-DE" baseline="30000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-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unstable isotope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FF00"/>
                </a:solidFill>
                <a:latin typeface="Verdana" pitchFamily="34" charset="0"/>
                <a:sym typeface="SymbolProp BT" pitchFamily="2" charset="2"/>
              </a:rPr>
              <a:t>yellow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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-in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FF00"/>
                </a:solidFill>
                <a:latin typeface="Verdana" pitchFamily="34" charset="0"/>
                <a:sym typeface="SymbolProp BT" pitchFamily="2" charset="2"/>
              </a:rPr>
              <a:t>green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spontaneous fission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240000" y="5760000"/>
            <a:ext cx="16128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 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feld 32"/>
          <p:cNvSpPr txBox="1">
            <a:spLocks noChangeAspect="1"/>
          </p:cNvSpPr>
          <p:nvPr/>
        </p:nvSpPr>
        <p:spPr>
          <a:xfrm rot="16200000">
            <a:off x="216000" y="3528000"/>
            <a:ext cx="15134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number Z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6174583" y="3068960"/>
            <a:ext cx="1133721" cy="612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uiExpand="1" build="p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de-DE" b="1" dirty="0">
                <a:solidFill>
                  <a:srgbClr val="FF0000"/>
                </a:solidFill>
                <a:ea typeface="ＭＳ Ｐゴシック" pitchFamily="34" charset="-128"/>
              </a:rPr>
              <a:t>F</a:t>
            </a:r>
            <a:r>
              <a:rPr lang="en-US" altLang="de-DE" dirty="0">
                <a:solidFill>
                  <a:srgbClr val="000000"/>
                </a:solidFill>
                <a:ea typeface="ＭＳ Ｐゴシック" pitchFamily="34" charset="-128"/>
              </a:rPr>
              <a:t>acility for </a:t>
            </a:r>
            <a:r>
              <a:rPr lang="en-US" altLang="de-DE" b="1" dirty="0">
                <a:solidFill>
                  <a:srgbClr val="FF0000"/>
                </a:solidFill>
                <a:ea typeface="ＭＳ Ｐゴシック" pitchFamily="34" charset="-128"/>
              </a:rPr>
              <a:t>A</a:t>
            </a:r>
            <a:r>
              <a:rPr lang="en-US" altLang="de-DE" dirty="0">
                <a:solidFill>
                  <a:srgbClr val="000000"/>
                </a:solidFill>
                <a:ea typeface="ＭＳ Ｐゴシック" pitchFamily="34" charset="-128"/>
              </a:rPr>
              <a:t>ntiproton and </a:t>
            </a:r>
            <a:r>
              <a:rPr lang="en-US" altLang="de-DE" b="1" dirty="0">
                <a:solidFill>
                  <a:srgbClr val="FF0000"/>
                </a:solidFill>
                <a:ea typeface="ＭＳ Ｐゴシック" pitchFamily="34" charset="-128"/>
              </a:rPr>
              <a:t>I</a:t>
            </a:r>
            <a:r>
              <a:rPr lang="en-US" altLang="de-DE" dirty="0">
                <a:solidFill>
                  <a:srgbClr val="000000"/>
                </a:solidFill>
                <a:ea typeface="ＭＳ Ｐゴシック" pitchFamily="34" charset="-128"/>
              </a:rPr>
              <a:t>on </a:t>
            </a:r>
            <a:r>
              <a:rPr lang="en-US" altLang="de-DE" b="1" dirty="0" smtClean="0">
                <a:solidFill>
                  <a:srgbClr val="FF0000"/>
                </a:solidFill>
                <a:ea typeface="ＭＳ Ｐゴシック" pitchFamily="34" charset="-128"/>
              </a:rPr>
              <a:t>R</a:t>
            </a:r>
            <a:r>
              <a:rPr lang="en-US" altLang="de-DE" dirty="0" smtClean="0">
                <a:solidFill>
                  <a:srgbClr val="000000"/>
                </a:solidFill>
                <a:ea typeface="ＭＳ Ｐゴシック" pitchFamily="34" charset="-128"/>
              </a:rPr>
              <a:t>esearch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52736"/>
            <a:ext cx="4191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9039"/>
            <a:ext cx="1600424" cy="206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19425"/>
            <a:ext cx="6163976" cy="293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1" y="2422525"/>
            <a:ext cx="3578225" cy="10064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Gerade Verbindung 24"/>
          <p:cNvCxnSpPr/>
          <p:nvPr/>
        </p:nvCxnSpPr>
        <p:spPr bwMode="auto">
          <a:xfrm>
            <a:off x="5724128" y="1772816"/>
            <a:ext cx="2680544" cy="2016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5"/>
          <p:cNvCxnSpPr/>
          <p:nvPr/>
        </p:nvCxnSpPr>
        <p:spPr bwMode="auto">
          <a:xfrm>
            <a:off x="5616000" y="1844824"/>
            <a:ext cx="1188248" cy="19442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feld 26"/>
          <p:cNvSpPr txBox="1"/>
          <p:nvPr/>
        </p:nvSpPr>
        <p:spPr>
          <a:xfrm>
            <a:off x="7272921" y="5013176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Darmstadt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-18000" y="692696"/>
            <a:ext cx="6144288" cy="619148"/>
            <a:chOff x="-18000" y="1206000"/>
            <a:chExt cx="6144288" cy="619148"/>
          </a:xfrm>
        </p:grpSpPr>
        <p:pic>
          <p:nvPicPr>
            <p:cNvPr id="29" name="Picture 5" descr="Germany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136" y="1206000"/>
              <a:ext cx="510064" cy="33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Finland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8" y="1206000"/>
              <a:ext cx="506730" cy="340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7" descr="France"/>
            <p:cNvPicPr>
              <a:picLocks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1" y="1206001"/>
              <a:ext cx="50400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India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200" y="1206000"/>
              <a:ext cx="506730" cy="340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9" descr="Poland"/>
            <p:cNvPicPr>
              <a:picLocks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264" y="1206002"/>
              <a:ext cx="50400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Romania"/>
            <p:cNvPicPr>
              <a:picLocks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504" y="1206000"/>
              <a:ext cx="5067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1" descr="Russia"/>
            <p:cNvPicPr>
              <a:picLocks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504" y="1206000"/>
              <a:ext cx="510064" cy="366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Sweden"/>
            <p:cNvPicPr>
              <a:picLocks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504" y="1206000"/>
              <a:ext cx="510064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3" descr="Slovenia"/>
            <p:cNvPicPr>
              <a:picLocks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504" y="1206000"/>
              <a:ext cx="50400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20"/>
            <p:cNvSpPr txBox="1">
              <a:spLocks noChangeAspect="1" noChangeArrowheads="1"/>
            </p:cNvSpPr>
            <p:nvPr/>
          </p:nvSpPr>
          <p:spPr bwMode="auto">
            <a:xfrm>
              <a:off x="570565" y="1580673"/>
              <a:ext cx="5762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France</a:t>
              </a:r>
            </a:p>
          </p:txBody>
        </p:sp>
        <p:sp>
          <p:nvSpPr>
            <p:cNvPr id="39" name="Text Box 11"/>
            <p:cNvSpPr txBox="1">
              <a:spLocks noChangeAspect="1" noChangeArrowheads="1"/>
            </p:cNvSpPr>
            <p:nvPr/>
          </p:nvSpPr>
          <p:spPr bwMode="auto">
            <a:xfrm>
              <a:off x="1795718" y="1580673"/>
              <a:ext cx="4905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India</a:t>
              </a:r>
            </a:p>
          </p:txBody>
        </p:sp>
        <p:sp>
          <p:nvSpPr>
            <p:cNvPr id="40" name="Text Box 17"/>
            <p:cNvSpPr txBox="1">
              <a:spLocks noChangeAspect="1" noChangeArrowheads="1"/>
            </p:cNvSpPr>
            <p:nvPr/>
          </p:nvSpPr>
          <p:spPr bwMode="auto">
            <a:xfrm>
              <a:off x="-18000" y="1579086"/>
              <a:ext cx="615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Finland</a:t>
              </a:r>
            </a:p>
          </p:txBody>
        </p:sp>
        <p:sp>
          <p:nvSpPr>
            <p:cNvPr id="41" name="Text Box 23"/>
            <p:cNvSpPr txBox="1">
              <a:spLocks noChangeAspect="1" noChangeArrowheads="1"/>
            </p:cNvSpPr>
            <p:nvPr/>
          </p:nvSpPr>
          <p:spPr bwMode="auto">
            <a:xfrm>
              <a:off x="1134128" y="1580673"/>
              <a:ext cx="7032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Germany</a:t>
              </a:r>
            </a:p>
          </p:txBody>
        </p:sp>
        <p:sp>
          <p:nvSpPr>
            <p:cNvPr id="42" name="Text Box 35"/>
            <p:cNvSpPr txBox="1">
              <a:spLocks noChangeAspect="1" noChangeArrowheads="1"/>
            </p:cNvSpPr>
            <p:nvPr/>
          </p:nvSpPr>
          <p:spPr bwMode="auto">
            <a:xfrm>
              <a:off x="2286256" y="1580673"/>
              <a:ext cx="5810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Poland</a:t>
              </a:r>
            </a:p>
          </p:txBody>
        </p:sp>
        <p:sp>
          <p:nvSpPr>
            <p:cNvPr id="43" name="Text Box 47"/>
            <p:cNvSpPr txBox="1">
              <a:spLocks noChangeAspect="1" noChangeArrowheads="1"/>
            </p:cNvSpPr>
            <p:nvPr/>
          </p:nvSpPr>
          <p:spPr bwMode="auto">
            <a:xfrm>
              <a:off x="4590512" y="1577498"/>
              <a:ext cx="631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Sweden</a:t>
              </a:r>
            </a:p>
          </p:txBody>
        </p:sp>
        <p:sp>
          <p:nvSpPr>
            <p:cNvPr id="44" name="Text Box 50"/>
            <p:cNvSpPr txBox="1">
              <a:spLocks noChangeAspect="1" noChangeArrowheads="1"/>
            </p:cNvSpPr>
            <p:nvPr/>
          </p:nvSpPr>
          <p:spPr bwMode="auto">
            <a:xfrm>
              <a:off x="2862320" y="1580673"/>
              <a:ext cx="6873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Romania</a:t>
              </a:r>
            </a:p>
          </p:txBody>
        </p:sp>
        <p:sp>
          <p:nvSpPr>
            <p:cNvPr id="45" name="Text Box 53"/>
            <p:cNvSpPr txBox="1">
              <a:spLocks noChangeAspect="1" noChangeArrowheads="1"/>
            </p:cNvSpPr>
            <p:nvPr/>
          </p:nvSpPr>
          <p:spPr bwMode="auto">
            <a:xfrm>
              <a:off x="3447710" y="1579086"/>
              <a:ext cx="5667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Russia</a:t>
              </a:r>
            </a:p>
          </p:txBody>
        </p:sp>
        <p:sp>
          <p:nvSpPr>
            <p:cNvPr id="46" name="Text Box 41"/>
            <p:cNvSpPr txBox="1">
              <a:spLocks noChangeAspect="1" noChangeArrowheads="1"/>
            </p:cNvSpPr>
            <p:nvPr/>
          </p:nvSpPr>
          <p:spPr bwMode="auto">
            <a:xfrm>
              <a:off x="4014448" y="1575911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>
                  <a:solidFill>
                    <a:srgbClr val="000000"/>
                  </a:solidFill>
                </a:rPr>
                <a:t>Slovenia</a:t>
              </a:r>
            </a:p>
          </p:txBody>
        </p:sp>
        <p:pic>
          <p:nvPicPr>
            <p:cNvPr id="47" name="Picture 14" descr="UnitedKingdom"/>
            <p:cNvPicPr>
              <a:picLocks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878" y="1218356"/>
              <a:ext cx="51120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47"/>
            <p:cNvSpPr txBox="1">
              <a:spLocks noChangeAspect="1" noChangeArrowheads="1"/>
            </p:cNvSpPr>
            <p:nvPr/>
          </p:nvSpPr>
          <p:spPr bwMode="auto">
            <a:xfrm>
              <a:off x="5076000" y="1576800"/>
              <a:ext cx="105028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000" dirty="0" smtClean="0">
                  <a:solidFill>
                    <a:srgbClr val="000000"/>
                  </a:solidFill>
                </a:rPr>
                <a:t>United Kingdom</a:t>
              </a:r>
              <a:endParaRPr lang="en-US" altLang="de-DE" sz="1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4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Chart of Nuclides</a:t>
            </a:r>
            <a:br>
              <a:rPr lang="en-US" dirty="0" smtClean="0"/>
            </a:br>
            <a:r>
              <a:rPr lang="en-US" sz="1600" dirty="0" smtClean="0">
                <a:solidFill>
                  <a:schemeClr val="tx1"/>
                </a:solidFill>
              </a:rPr>
              <a:t>- the “Playground” for Nuclear Physics</a:t>
            </a:r>
            <a:endParaRPr lang="en-US" sz="1600" dirty="0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17538" y="850999"/>
            <a:ext cx="7426326" cy="5284788"/>
            <a:chOff x="329" y="873"/>
            <a:chExt cx="4678" cy="3329"/>
          </a:xfrm>
        </p:grpSpPr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329" y="873"/>
              <a:ext cx="4678" cy="3329"/>
              <a:chOff x="329" y="873"/>
              <a:chExt cx="4678" cy="3329"/>
            </a:xfrm>
          </p:grpSpPr>
          <p:grpSp>
            <p:nvGrpSpPr>
              <p:cNvPr id="7" name="Group 35"/>
              <p:cNvGrpSpPr>
                <a:grpSpLocks/>
              </p:cNvGrpSpPr>
              <p:nvPr/>
            </p:nvGrpSpPr>
            <p:grpSpPr bwMode="auto">
              <a:xfrm>
                <a:off x="329" y="873"/>
                <a:ext cx="4678" cy="3329"/>
                <a:chOff x="329" y="873"/>
                <a:chExt cx="4678" cy="3329"/>
              </a:xfrm>
            </p:grpSpPr>
            <p:pic>
              <p:nvPicPr>
                <p:cNvPr id="9" name="Picture 36" descr="chart-2005-0419-c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C0BEFF"/>
                    </a:clrFrom>
                    <a:clrTo>
                      <a:srgbClr val="C0B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" y="873"/>
                  <a:ext cx="4678" cy="3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 useBgFill="1">
              <p:nvSpPr>
                <p:cNvPr id="10" name="Rectangle 37"/>
                <p:cNvSpPr>
                  <a:spLocks noChangeArrowheads="1"/>
                </p:cNvSpPr>
                <p:nvPr/>
              </p:nvSpPr>
              <p:spPr bwMode="auto">
                <a:xfrm>
                  <a:off x="1831" y="1395"/>
                  <a:ext cx="1049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1" name="Rectangle 38"/>
                <p:cNvSpPr>
                  <a:spLocks noChangeArrowheads="1"/>
                </p:cNvSpPr>
                <p:nvPr/>
              </p:nvSpPr>
              <p:spPr bwMode="auto">
                <a:xfrm>
                  <a:off x="2852" y="885"/>
                  <a:ext cx="907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3447" y="884"/>
                  <a:ext cx="765" cy="511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 useBgFill="1">
            <p:nvSpPr>
              <p:cNvPr id="8" name="Rectangle 40"/>
              <p:cNvSpPr>
                <a:spLocks noChangeArrowheads="1"/>
              </p:cNvSpPr>
              <p:nvPr/>
            </p:nvSpPr>
            <p:spPr bwMode="auto">
              <a:xfrm>
                <a:off x="1349" y="1621"/>
                <a:ext cx="709" cy="539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 useBgFill="1">
          <p:nvSpPr>
            <p:cNvPr id="6" name="Rectangle 41"/>
            <p:cNvSpPr>
              <a:spLocks noChangeArrowheads="1"/>
            </p:cNvSpPr>
            <p:nvPr/>
          </p:nvSpPr>
          <p:spPr bwMode="auto">
            <a:xfrm>
              <a:off x="2994" y="2925"/>
              <a:ext cx="1757" cy="964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323850" y="836712"/>
            <a:ext cx="4788000" cy="12332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chart of nuclides: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representation of isotopes in the Z-N plane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800" i="1" dirty="0" smtClean="0">
              <a:solidFill>
                <a:srgbClr val="000000"/>
              </a:solidFill>
              <a:latin typeface="Verdana" pitchFamily="34" charset="0"/>
              <a:sym typeface="SymbolProp BT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isotope: atom (nucleus) of an element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	  different number of neutrons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240000" y="5760000"/>
            <a:ext cx="16128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 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feld 32"/>
          <p:cNvSpPr txBox="1">
            <a:spLocks noChangeAspect="1"/>
          </p:cNvSpPr>
          <p:nvPr/>
        </p:nvSpPr>
        <p:spPr>
          <a:xfrm rot="16200000">
            <a:off x="216000" y="3528000"/>
            <a:ext cx="15134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number Z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6174583" y="3068960"/>
            <a:ext cx="1133721" cy="612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3780000"/>
            <a:ext cx="2381250" cy="238125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40000" y="3140968"/>
            <a:ext cx="175349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modes of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decay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Chart of Nuclides</a:t>
            </a:r>
            <a:br>
              <a:rPr lang="en-US" dirty="0" smtClean="0"/>
            </a:br>
            <a:r>
              <a:rPr lang="en-US" sz="1600" dirty="0" smtClean="0">
                <a:solidFill>
                  <a:schemeClr val="tx1"/>
                </a:solidFill>
              </a:rPr>
              <a:t>- the “Playground” for Nuclear Physics</a:t>
            </a:r>
            <a:endParaRPr lang="en-US" sz="1600" dirty="0"/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17538" y="850999"/>
            <a:ext cx="7426326" cy="5284788"/>
            <a:chOff x="329" y="873"/>
            <a:chExt cx="4678" cy="3329"/>
          </a:xfrm>
        </p:grpSpPr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329" y="873"/>
              <a:ext cx="4678" cy="3329"/>
              <a:chOff x="329" y="873"/>
              <a:chExt cx="4678" cy="3329"/>
            </a:xfrm>
          </p:grpSpPr>
          <p:grpSp>
            <p:nvGrpSpPr>
              <p:cNvPr id="7" name="Group 35"/>
              <p:cNvGrpSpPr>
                <a:grpSpLocks/>
              </p:cNvGrpSpPr>
              <p:nvPr/>
            </p:nvGrpSpPr>
            <p:grpSpPr bwMode="auto">
              <a:xfrm>
                <a:off x="329" y="873"/>
                <a:ext cx="4678" cy="3329"/>
                <a:chOff x="329" y="873"/>
                <a:chExt cx="4678" cy="3329"/>
              </a:xfrm>
            </p:grpSpPr>
            <p:pic>
              <p:nvPicPr>
                <p:cNvPr id="9" name="Picture 36" descr="chart-2005-0419-c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C0BEFF"/>
                    </a:clrFrom>
                    <a:clrTo>
                      <a:srgbClr val="C0B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" y="873"/>
                  <a:ext cx="4678" cy="3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 useBgFill="1">
              <p:nvSpPr>
                <p:cNvPr id="10" name="Rectangle 37"/>
                <p:cNvSpPr>
                  <a:spLocks noChangeArrowheads="1"/>
                </p:cNvSpPr>
                <p:nvPr/>
              </p:nvSpPr>
              <p:spPr bwMode="auto">
                <a:xfrm>
                  <a:off x="1831" y="1395"/>
                  <a:ext cx="1049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1" name="Rectangle 38"/>
                <p:cNvSpPr>
                  <a:spLocks noChangeArrowheads="1"/>
                </p:cNvSpPr>
                <p:nvPr/>
              </p:nvSpPr>
              <p:spPr bwMode="auto">
                <a:xfrm>
                  <a:off x="2852" y="885"/>
                  <a:ext cx="907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3447" y="884"/>
                  <a:ext cx="765" cy="511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 useBgFill="1">
            <p:nvSpPr>
              <p:cNvPr id="8" name="Rectangle 40"/>
              <p:cNvSpPr>
                <a:spLocks noChangeArrowheads="1"/>
              </p:cNvSpPr>
              <p:nvPr/>
            </p:nvSpPr>
            <p:spPr bwMode="auto">
              <a:xfrm>
                <a:off x="1349" y="1621"/>
                <a:ext cx="709" cy="539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 useBgFill="1">
          <p:nvSpPr>
            <p:cNvPr id="6" name="Rectangle 41"/>
            <p:cNvSpPr>
              <a:spLocks noChangeArrowheads="1"/>
            </p:cNvSpPr>
            <p:nvPr/>
          </p:nvSpPr>
          <p:spPr bwMode="auto">
            <a:xfrm>
              <a:off x="2994" y="2925"/>
              <a:ext cx="1757" cy="964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3" name="Text Box 52"/>
          <p:cNvSpPr txBox="1">
            <a:spLocks noChangeArrowheads="1"/>
          </p:cNvSpPr>
          <p:nvPr/>
        </p:nvSpPr>
        <p:spPr bwMode="auto">
          <a:xfrm>
            <a:off x="323850" y="836712"/>
            <a:ext cx="4788000" cy="12332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chart of nuclides: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representation of isotopes in the Z-N plane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800" i="1" dirty="0" smtClean="0">
              <a:solidFill>
                <a:srgbClr val="000000"/>
              </a:solidFill>
              <a:latin typeface="Verdana" pitchFamily="34" charset="0"/>
              <a:sym typeface="SymbolProp BT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isotope: atom (nucleus) of an element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	  different number of neutrons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240000" y="5760000"/>
            <a:ext cx="16128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 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feld 32"/>
          <p:cNvSpPr txBox="1">
            <a:spLocks noChangeAspect="1"/>
          </p:cNvSpPr>
          <p:nvPr/>
        </p:nvSpPr>
        <p:spPr>
          <a:xfrm rot="16200000">
            <a:off x="216000" y="3528000"/>
            <a:ext cx="15134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number Z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6174583" y="3068960"/>
            <a:ext cx="1133721" cy="612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9" descr="valley-of-st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00" y="3420000"/>
            <a:ext cx="3973068" cy="312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3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 Chart of Nuclides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2916000"/>
            <a:ext cx="7521429" cy="363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56000" y="6372000"/>
            <a:ext cx="295433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http://people.physics.anu.edu.au/~ecs103/chart/index.php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20000" y="720000"/>
            <a:ext cx="7668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isotopes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an element arranged on the chart?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the same number of neutrons are called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isotones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How are they arranged on the chart?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Nuclides with the same mass number are called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isobars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What would be the orientation of a line connecting an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isobaric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series?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 with the following radioactive parent nuclei,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Pu, trace their decay processes and depict the mode and direction of each decay process on the chart. What are the final stable nuclei?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Solar Abundances of Elements</a:t>
            </a:r>
            <a:endParaRPr lang="en-US" dirty="0"/>
          </a:p>
        </p:txBody>
      </p:sp>
      <p:pic>
        <p:nvPicPr>
          <p:cNvPr id="4" name="Picture 18" descr="solare-häufigke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08075"/>
            <a:ext cx="67151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855663" y="1557338"/>
            <a:ext cx="431800" cy="410527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287463" y="1557338"/>
            <a:ext cx="1295400" cy="4105275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582863" y="1557338"/>
            <a:ext cx="3994150" cy="41021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79450" y="1362075"/>
            <a:ext cx="7810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smtClean="0">
                <a:solidFill>
                  <a:srgbClr val="FF0000"/>
                </a:solidFill>
                <a:latin typeface="Times New Roman" pitchFamily="18" charset="0"/>
              </a:rPr>
              <a:t>Big Bang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935163" y="981075"/>
            <a:ext cx="3529012" cy="549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Solar abundance (Si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28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 = 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1317625" y="1362075"/>
            <a:ext cx="1212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smtClean="0">
                <a:solidFill>
                  <a:srgbClr val="008000"/>
                </a:solidFill>
                <a:latin typeface="Times New Roman" pitchFamily="18" charset="0"/>
              </a:rPr>
              <a:t>fusion reactions</a:t>
            </a: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3811588" y="1362075"/>
            <a:ext cx="1331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smtClean="0">
                <a:solidFill>
                  <a:srgbClr val="0000FF"/>
                </a:solidFill>
                <a:latin typeface="Times New Roman" pitchFamily="18" charset="0"/>
              </a:rPr>
              <a:t>neutron reactions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892300" y="5949950"/>
            <a:ext cx="36703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Mass number</a:t>
            </a:r>
          </a:p>
        </p:txBody>
      </p:sp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773238"/>
            <a:ext cx="78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 descr="QUELL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12525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6659563" y="1660525"/>
            <a:ext cx="2360612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140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Why is Fe more common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   than Au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40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 Why do the heavy elements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   exist and how are they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   produced?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40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 Can we explain the solar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   abundances of the elements?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6756400" y="1274763"/>
            <a:ext cx="1457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u="sng" smtClean="0">
                <a:solidFill>
                  <a:srgbClr val="0000CC"/>
                </a:solidFill>
                <a:latin typeface="Times New Roman" pitchFamily="18" charset="0"/>
              </a:rPr>
              <a:t>open questions:</a:t>
            </a:r>
          </a:p>
        </p:txBody>
      </p:sp>
    </p:spTree>
    <p:extLst>
      <p:ext uri="{BB962C8B-B14F-4D97-AF65-F5344CB8AC3E}">
        <p14:creationId xmlns:p14="http://schemas.microsoft.com/office/powerpoint/2010/main" val="12952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Nuclear Astrophysics</a:t>
            </a:r>
            <a:endParaRPr lang="en-US" dirty="0"/>
          </a:p>
        </p:txBody>
      </p:sp>
      <p:pic>
        <p:nvPicPr>
          <p:cNvPr id="4" name="rproc_2b_decay_selfcontaine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1725"/>
            <a:ext cx="8229600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5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Fission: Energy and Engineering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612001"/>
            <a:ext cx="8754667" cy="590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4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matter has exotic properties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720000"/>
            <a:ext cx="6042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matter is extremely heavy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·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kg/m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5976000"/>
                <a:ext cx="3714991" cy="509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1.66∙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−27</m:t>
                              </m:r>
                            </m:sup>
                          </m:sSup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𝑘𝑔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1.2∙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−15</m:t>
                                      </m:r>
                                    </m:sup>
                                  </m:sSup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976000"/>
                <a:ext cx="3714991" cy="509755"/>
              </a:xfrm>
              <a:prstGeom prst="rect">
                <a:avLst/>
              </a:prstGeom>
              <a:blipFill rotWithShape="1">
                <a:blip r:embed="rId2"/>
                <a:stretch>
                  <a:fillRect t="-7143" b="-7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3275856" y="1224000"/>
            <a:ext cx="27318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comparison: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 water:         1.0</a:t>
            </a:r>
            <a:r>
              <a:rPr lang="en-US" sz="1400" dirty="0" smtClean="0">
                <a:latin typeface="Times New Roman"/>
                <a:cs typeface="Times New Roman"/>
              </a:rPr>
              <a:t>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  <a:r>
              <a:rPr lang="en-US" sz="1400" dirty="0" smtClean="0">
                <a:latin typeface="Times New Roman"/>
                <a:cs typeface="Times New Roman"/>
              </a:rPr>
              <a:t> kg/m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tin oxide:          1.6·10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  <a:r>
              <a:rPr lang="en-US" sz="1400" dirty="0" smtClean="0">
                <a:latin typeface="Times New Roman"/>
                <a:cs typeface="Times New Roman"/>
              </a:rPr>
              <a:t> kg/m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steel:                 1.1·10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4</a:t>
            </a:r>
            <a:r>
              <a:rPr lang="en-US" sz="1400" dirty="0" smtClean="0">
                <a:latin typeface="Times New Roman"/>
                <a:cs typeface="Times New Roman"/>
              </a:rPr>
              <a:t> kg/m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lead:                  2.5·10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4</a:t>
            </a:r>
            <a:r>
              <a:rPr lang="en-US" sz="1400" dirty="0" smtClean="0">
                <a:latin typeface="Times New Roman"/>
                <a:cs typeface="Times New Roman"/>
              </a:rPr>
              <a:t> kg/m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core of the sun: 1.5·10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5</a:t>
            </a:r>
            <a:r>
              <a:rPr lang="en-US" sz="1400" dirty="0" smtClean="0">
                <a:latin typeface="Times New Roman"/>
                <a:cs typeface="Times New Roman"/>
              </a:rPr>
              <a:t> kg/m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  <a:endParaRPr lang="en-US" sz="14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20000" y="2700000"/>
            <a:ext cx="694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Although we know nuclear matter only in small portions inside atoms, it exists in nature also in big portions: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115616" y="3284984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Stars have a diameter of typically 10 km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2" descr="n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2708275"/>
            <a:ext cx="14366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temperature-spin-isospi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00" y="4500000"/>
            <a:ext cx="2740343" cy="20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720000" y="4500000"/>
            <a:ext cx="4356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physics investigates the response of the nucleus as a function of: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stable nuclei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60000" y="1260000"/>
            <a:ext cx="164660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 &amp; shape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0000" y="1620000"/>
            <a:ext cx="461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size: nuclear radius (R = 1.2</a:t>
            </a:r>
            <a:r>
              <a:rPr lang="en-US" dirty="0" smtClean="0">
                <a:latin typeface="Times New Roman"/>
                <a:cs typeface="Times New Roman"/>
              </a:rPr>
              <a:t>·A</a:t>
            </a:r>
            <a:r>
              <a:rPr lang="en-US" baseline="30000" dirty="0" smtClean="0">
                <a:latin typeface="Times New Roman"/>
                <a:cs typeface="Times New Roman"/>
              </a:rPr>
              <a:t>1/3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fm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shape: spherical / deformed (</a:t>
            </a:r>
            <a:r>
              <a:rPr lang="en-US" dirty="0" err="1" smtClean="0">
                <a:latin typeface="Times New Roman"/>
                <a:cs typeface="Times New Roman"/>
              </a:rPr>
              <a:t>prolate</a:t>
            </a:r>
            <a:r>
              <a:rPr lang="en-US" dirty="0" smtClean="0">
                <a:latin typeface="Times New Roman"/>
                <a:cs typeface="Times New Roman"/>
              </a:rPr>
              <a:t> / oblate)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60000" y="1260000"/>
            <a:ext cx="5436000" cy="100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360000" y="2340000"/>
            <a:ext cx="165942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&amp; mass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0000" y="2700000"/>
            <a:ext cx="4373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nuclear density (</a:t>
            </a:r>
            <a:r>
              <a:rPr lang="el-GR" dirty="0" smtClean="0">
                <a:latin typeface="Times New Roman"/>
                <a:cs typeface="Times New Roman"/>
              </a:rPr>
              <a:t>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kg/m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mass &amp; valley of stability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60000" y="2340000"/>
            <a:ext cx="5436000" cy="100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360000" y="3420000"/>
            <a:ext cx="148630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states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0000" y="3780000"/>
            <a:ext cx="5436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 numbers spin S, parity P, magnetic moments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structure: valence-nucleons, collective excitations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60000" y="3420000"/>
            <a:ext cx="5436000" cy="100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360000" y="4500000"/>
            <a:ext cx="180690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0000" y="4860000"/>
            <a:ext cx="544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energy: fusion &amp; fission, nuclear astrophysics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reactions: exchange / transfer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60000" y="4500000"/>
            <a:ext cx="5436000" cy="100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3492000"/>
            <a:ext cx="8667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atei:Alpha Decay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2412000"/>
            <a:ext cx="1190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spontaneousfiss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0" y="4645977"/>
            <a:ext cx="1905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web-docs\TELEKOLLEG\KERN\MPEG\quadrupol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296000"/>
            <a:ext cx="960120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ot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0" y="1296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Standing Questions of Nuclear Structure Physics</a:t>
            </a:r>
            <a:endParaRPr lang="en-US" dirty="0"/>
          </a:p>
        </p:txBody>
      </p:sp>
      <p:pic>
        <p:nvPicPr>
          <p:cNvPr id="4" name="Picture 12" descr="K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13000"/>
            <a:ext cx="5410200" cy="39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114800" y="3479800"/>
            <a:ext cx="1227138" cy="3968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smtClean="0">
                <a:solidFill>
                  <a:srgbClr val="000000"/>
                </a:solidFill>
                <a:latin typeface="Arial" charset="0"/>
              </a:rPr>
              <a:t>p-dripline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781800" y="4394200"/>
            <a:ext cx="1227138" cy="3968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smtClean="0">
                <a:solidFill>
                  <a:srgbClr val="000000"/>
                </a:solidFill>
                <a:latin typeface="Arial" charset="0"/>
              </a:rPr>
              <a:t>n-dripline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492500" y="2276475"/>
            <a:ext cx="5651500" cy="4248150"/>
          </a:xfrm>
          <a:prstGeom prst="rect">
            <a:avLst/>
          </a:prstGeom>
          <a:solidFill>
            <a:srgbClr val="FFFFFF">
              <a:alpha val="70000"/>
            </a:srgb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4925" y="620713"/>
            <a:ext cx="5616575" cy="56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What are the limits for existence of nuclei?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Where are the proton and neutron drip lines situated? 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Where does the nuclear chart end?</a:t>
            </a:r>
          </a:p>
          <a:p>
            <a:pPr marL="1143000" marR="0" lvl="2" indent="-2286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endParaRPr kumimoji="0" lang="en-US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How does the nuclear force depend on varying proton-to-neutron ratios?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What is the isospin dependence of the spin-orbit force?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How does shell structure change far away from stability?</a:t>
            </a:r>
          </a:p>
          <a:p>
            <a:pPr marL="1143000" marR="0" lvl="2" indent="-2286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endParaRPr kumimoji="0" lang="en-US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How to explain collective phenomena from individual motion?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What are the phases, relevant degrees of freedom, and symmetries of the nuclear many-body system?</a:t>
            </a:r>
          </a:p>
          <a:p>
            <a:pPr marL="1143000" marR="0" lvl="2" indent="-2286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endParaRPr kumimoji="0" lang="en-US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How are complex nuclei built from their basic constituents?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What is the effective nucleon-nucleon interaction?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How does QCD constrain its parameters?</a:t>
            </a:r>
          </a:p>
          <a:p>
            <a:pPr marL="1143000" marR="0" lvl="2" indent="-2286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endParaRPr kumimoji="0" lang="en-US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Which are the nuclei relevant for astrophysical processes 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</a:rPr>
              <a:t>       and what are their properties?</a:t>
            </a: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What is the origin of the heavy elements?</a:t>
            </a: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549275"/>
            <a:ext cx="1760538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8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Eleven Science </a:t>
            </a:r>
            <a:r>
              <a:rPr lang="de-DE" dirty="0" err="1" smtClean="0"/>
              <a:t>Questions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21</a:t>
            </a:r>
            <a:r>
              <a:rPr lang="de-DE" baseline="30000" dirty="0" smtClean="0"/>
              <a:t>st</a:t>
            </a:r>
            <a:r>
              <a:rPr lang="de-DE" dirty="0" smtClean="0"/>
              <a:t> </a:t>
            </a:r>
            <a:r>
              <a:rPr lang="de-DE" dirty="0" err="1" smtClean="0"/>
              <a:t>century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40000" y="612000"/>
            <a:ext cx="8252516" cy="567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dark matter?</a:t>
            </a:r>
          </a:p>
          <a:p>
            <a:pPr marL="342900" indent="-342900">
              <a:buFont typeface="+mj-lt"/>
              <a:buAutoNum type="arabicPeriod" startAt="2"/>
            </a:pP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dark energy?</a:t>
            </a: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expansion of the universe is speeding up rather than slowing down</a:t>
            </a: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were the heavy elements from iron to uranium made?</a:t>
            </a:r>
          </a:p>
          <a:p>
            <a:r>
              <a:rPr lang="en-US" sz="1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elements up to iron in stars and supernovae is fairly understood.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precise origin of heavier elements remains a mystery.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neutrinos have mass?</a:t>
            </a: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experimental discovery of neutrino oscillation implies that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neutrino has a non-zero mass.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ultrahigh-energy particles come from?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Colliding galaxies produce extremely high energy cosmic rays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which exceeds any energy produced on Earth.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new theory of light and matter needed to explain what happens at very high energies and temperatures?</a:t>
            </a:r>
          </a:p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Matter and radiation appears to be well described by quantum mechanics and electromagnetism.</a:t>
            </a: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(neutron stars, gamma-ray bursts)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new states of matter at ultrahigh temperatures and densities?</a:t>
            </a: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extremely high densities and temperatures, protons an neutrons may “dissolve”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 a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undifferential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“soup” of quarks and gluons.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8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protons unstable?</a:t>
            </a: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tiny imbalance between matter and antimatter at the early universe may be tied to a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hypothesized instability of protons.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gravity?</a:t>
            </a: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 holes are ubiquitous in the universe, and their intense gravity can be explored.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10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additional dimensions?</a:t>
            </a: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quantum nature of gravity, one has posited the existence of space-time dimensions</a:t>
            </a:r>
            <a:endParaRPr lang="en-US" sz="1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beyond those that we know.</a:t>
            </a:r>
            <a:endParaRPr lang="en-US" sz="11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did the Universe begin?</a:t>
            </a:r>
          </a:p>
          <a:p>
            <a:r>
              <a:rPr lang="en-US" sz="1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evidence that during its earliest moments the universe underwent a tremendous burst of additional expansion (mystery)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576000"/>
            <a:ext cx="2865120" cy="140208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00" y="2268000"/>
            <a:ext cx="9525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2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GSI – </a:t>
            </a:r>
            <a:r>
              <a:rPr lang="en-US" b="1" dirty="0" err="1" smtClean="0">
                <a:solidFill>
                  <a:schemeClr val="tx1"/>
                </a:solidFill>
                <a:ea typeface="ＭＳ Ｐゴシック" pitchFamily="34" charset="-128"/>
              </a:rPr>
              <a:t>Helmholtzzentrum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a typeface="ＭＳ Ｐゴシック" pitchFamily="34" charset="-128"/>
              </a:rPr>
              <a:t>für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a typeface="ＭＳ Ｐゴシック" pitchFamily="34" charset="-128"/>
              </a:rPr>
              <a:t>Schwerionenforschung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SI-logo-modifizie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06455"/>
            <a:ext cx="862013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90550" y="916980"/>
            <a:ext cx="4772025" cy="376237"/>
          </a:xfrm>
          <a:prstGeom prst="rect">
            <a:avLst/>
          </a:prstGeom>
          <a:solidFill>
            <a:srgbClr val="FFCC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Budget: 85 Mio. €  (90% Bund,10% Hessen)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90550" y="4265017"/>
            <a:ext cx="3397250" cy="376238"/>
          </a:xfrm>
          <a:prstGeom prst="rect">
            <a:avLst/>
          </a:prstGeom>
          <a:solidFill>
            <a:srgbClr val="FFCC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External Scientific Users: 1200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90550" y="3741142"/>
            <a:ext cx="2143125" cy="376238"/>
          </a:xfrm>
          <a:prstGeom prst="rect">
            <a:avLst/>
          </a:prstGeom>
          <a:solidFill>
            <a:srgbClr val="FFCC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Employees: 1100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90550" y="5274667"/>
            <a:ext cx="5692775" cy="376238"/>
          </a:xfrm>
          <a:prstGeom prst="rect">
            <a:avLst/>
          </a:prstGeom>
          <a:solidFill>
            <a:srgbClr val="FFCC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Large Scale Facilities: Accelerators and Experiments        </a:t>
            </a:r>
          </a:p>
        </p:txBody>
      </p:sp>
    </p:spTree>
    <p:extLst>
      <p:ext uri="{BB962C8B-B14F-4D97-AF65-F5344CB8AC3E}">
        <p14:creationId xmlns:p14="http://schemas.microsoft.com/office/powerpoint/2010/main" val="10270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Accelerator Facility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0" y="980728"/>
            <a:ext cx="9144000" cy="4714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1026" descr="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980728"/>
            <a:ext cx="6505575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28"/>
          <p:cNvSpPr txBox="1">
            <a:spLocks noChangeArrowheads="1"/>
          </p:cNvSpPr>
          <p:nvPr/>
        </p:nvSpPr>
        <p:spPr bwMode="auto">
          <a:xfrm>
            <a:off x="6062663" y="244122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SIS</a:t>
            </a: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5576888" y="3112740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FRS</a:t>
            </a:r>
          </a:p>
        </p:txBody>
      </p:sp>
      <p:sp>
        <p:nvSpPr>
          <p:cNvPr id="13" name="Text Box 1030"/>
          <p:cNvSpPr txBox="1">
            <a:spLocks noChangeArrowheads="1"/>
          </p:cNvSpPr>
          <p:nvPr/>
        </p:nvSpPr>
        <p:spPr bwMode="auto">
          <a:xfrm>
            <a:off x="5332413" y="3884265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ESR</a:t>
            </a:r>
          </a:p>
        </p:txBody>
      </p:sp>
      <p:sp>
        <p:nvSpPr>
          <p:cNvPr id="14" name="Text Box 1031"/>
          <p:cNvSpPr txBox="1">
            <a:spLocks noChangeArrowheads="1"/>
          </p:cNvSpPr>
          <p:nvPr/>
        </p:nvSpPr>
        <p:spPr bwMode="auto">
          <a:xfrm>
            <a:off x="2095500" y="535587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Experimental Areas</a:t>
            </a:r>
          </a:p>
        </p:txBody>
      </p:sp>
      <p:sp>
        <p:nvSpPr>
          <p:cNvPr id="15" name="Text Box 1032"/>
          <p:cNvSpPr txBox="1">
            <a:spLocks noChangeArrowheads="1"/>
          </p:cNvSpPr>
          <p:nvPr/>
        </p:nvSpPr>
        <p:spPr bwMode="auto">
          <a:xfrm>
            <a:off x="103188" y="187131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000000"/>
                </a:solidFill>
                <a:latin typeface="Arial" charset="0"/>
              </a:rPr>
              <a:t>Ion </a:t>
            </a:r>
            <a:r>
              <a:rPr lang="de-DE" altLang="de-DE" b="1" dirty="0" err="1" smtClean="0">
                <a:solidFill>
                  <a:srgbClr val="000000"/>
                </a:solidFill>
                <a:latin typeface="Arial" charset="0"/>
              </a:rPr>
              <a:t>Sources</a:t>
            </a:r>
            <a:endParaRPr lang="de-DE" altLang="de-DE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Box 1033"/>
          <p:cNvSpPr txBox="1">
            <a:spLocks noChangeArrowheads="1"/>
          </p:cNvSpPr>
          <p:nvPr/>
        </p:nvSpPr>
        <p:spPr bwMode="auto">
          <a:xfrm rot="1115826">
            <a:off x="3197225" y="288731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UNILAC</a:t>
            </a:r>
          </a:p>
        </p:txBody>
      </p:sp>
      <p:sp>
        <p:nvSpPr>
          <p:cNvPr id="17" name="Text Box 1034"/>
          <p:cNvSpPr txBox="1">
            <a:spLocks noChangeArrowheads="1"/>
          </p:cNvSpPr>
          <p:nvPr/>
        </p:nvSpPr>
        <p:spPr bwMode="auto">
          <a:xfrm>
            <a:off x="3054350" y="1949103"/>
            <a:ext cx="220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Linear-Accelerator</a:t>
            </a:r>
          </a:p>
        </p:txBody>
      </p:sp>
      <p:sp>
        <p:nvSpPr>
          <p:cNvPr id="18" name="Text Box 1035"/>
          <p:cNvSpPr txBox="1">
            <a:spLocks noChangeArrowheads="1"/>
          </p:cNvSpPr>
          <p:nvPr/>
        </p:nvSpPr>
        <p:spPr bwMode="auto">
          <a:xfrm>
            <a:off x="3035300" y="2261840"/>
            <a:ext cx="262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20% speed of light</a:t>
            </a:r>
          </a:p>
        </p:txBody>
      </p:sp>
      <p:sp>
        <p:nvSpPr>
          <p:cNvPr id="25" name="Text Box 1036"/>
          <p:cNvSpPr txBox="1">
            <a:spLocks noChangeArrowheads="1"/>
          </p:cNvSpPr>
          <p:nvPr/>
        </p:nvSpPr>
        <p:spPr bwMode="auto">
          <a:xfrm>
            <a:off x="6381750" y="1253778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Ring-Accelerator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6" name="Text Box 1037"/>
          <p:cNvSpPr txBox="1">
            <a:spLocks noChangeArrowheads="1"/>
          </p:cNvSpPr>
          <p:nvPr/>
        </p:nvSpPr>
        <p:spPr bwMode="auto">
          <a:xfrm>
            <a:off x="6356350" y="1563340"/>
            <a:ext cx="273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90% speed of light</a:t>
            </a:r>
          </a:p>
        </p:txBody>
      </p:sp>
      <p:sp>
        <p:nvSpPr>
          <p:cNvPr id="27" name="Line 1038"/>
          <p:cNvSpPr>
            <a:spLocks noChangeShapeType="1"/>
          </p:cNvSpPr>
          <p:nvPr/>
        </p:nvSpPr>
        <p:spPr bwMode="auto">
          <a:xfrm>
            <a:off x="1558925" y="2106265"/>
            <a:ext cx="612775" cy="574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8" name="Line 1039"/>
          <p:cNvSpPr>
            <a:spLocks noChangeShapeType="1"/>
          </p:cNvSpPr>
          <p:nvPr/>
        </p:nvSpPr>
        <p:spPr bwMode="auto">
          <a:xfrm flipH="1">
            <a:off x="4216400" y="3620740"/>
            <a:ext cx="330200" cy="175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9" name="Line 1040"/>
          <p:cNvSpPr>
            <a:spLocks noChangeShapeType="1"/>
          </p:cNvSpPr>
          <p:nvPr/>
        </p:nvSpPr>
        <p:spPr bwMode="auto">
          <a:xfrm flipH="1">
            <a:off x="4406900" y="4217640"/>
            <a:ext cx="749300" cy="1206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" name="Line 1041"/>
          <p:cNvSpPr>
            <a:spLocks noChangeShapeType="1"/>
          </p:cNvSpPr>
          <p:nvPr/>
        </p:nvSpPr>
        <p:spPr bwMode="auto">
          <a:xfrm flipH="1" flipV="1">
            <a:off x="4559300" y="5487640"/>
            <a:ext cx="5207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1" name="Line 1042"/>
          <p:cNvSpPr>
            <a:spLocks noChangeShapeType="1"/>
          </p:cNvSpPr>
          <p:nvPr/>
        </p:nvSpPr>
        <p:spPr bwMode="auto">
          <a:xfrm flipV="1">
            <a:off x="6327775" y="1452215"/>
            <a:ext cx="34925" cy="641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2" name="Line 1043"/>
          <p:cNvSpPr>
            <a:spLocks noChangeShapeType="1"/>
          </p:cNvSpPr>
          <p:nvPr/>
        </p:nvSpPr>
        <p:spPr bwMode="auto">
          <a:xfrm flipH="1" flipV="1">
            <a:off x="3041650" y="2144365"/>
            <a:ext cx="19050" cy="815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3" name="Picture 104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5146328"/>
            <a:ext cx="1008063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1045"/>
          <p:cNvSpPr txBox="1">
            <a:spLocks noChangeArrowheads="1"/>
          </p:cNvSpPr>
          <p:nvPr/>
        </p:nvSpPr>
        <p:spPr bwMode="auto">
          <a:xfrm>
            <a:off x="114300" y="2182465"/>
            <a:ext cx="262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00"/>
                </a:solidFill>
                <a:latin typeface="Arial" charset="0"/>
              </a:rPr>
              <a:t>all </a:t>
            </a:r>
            <a:r>
              <a:rPr lang="de-DE" altLang="de-DE" sz="1600" dirty="0" err="1" smtClean="0">
                <a:solidFill>
                  <a:srgbClr val="000000"/>
                </a:solidFill>
                <a:latin typeface="Arial" charset="0"/>
              </a:rPr>
              <a:t>elements</a:t>
            </a:r>
            <a:endParaRPr lang="de-DE" altLang="de-DE" sz="16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Accelerator Facility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GSI_cav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7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</a:rPr>
              <a:t>R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are </a:t>
            </a:r>
            <a:r>
              <a:rPr lang="en-US" b="1" dirty="0" err="1" smtClean="0">
                <a:solidFill>
                  <a:srgbClr val="FF0000"/>
                </a:solidFill>
                <a:ea typeface="ＭＳ Ｐゴシック" pitchFamily="34" charset="-128"/>
              </a:rPr>
              <a:t>IS</a:t>
            </a:r>
            <a:r>
              <a:rPr lang="en-US" b="1" dirty="0" err="1" smtClean="0">
                <a:solidFill>
                  <a:schemeClr val="tx1"/>
                </a:solidFill>
                <a:ea typeface="ＭＳ Ｐゴシック" pitchFamily="34" charset="-128"/>
              </a:rPr>
              <a:t>otope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a typeface="ＭＳ Ｐゴシック" pitchFamily="34" charset="-128"/>
              </a:rPr>
              <a:t>IN</a:t>
            </a:r>
            <a:r>
              <a:rPr lang="en-US" b="1" dirty="0" err="1" smtClean="0">
                <a:solidFill>
                  <a:schemeClr val="tx1"/>
                </a:solidFill>
                <a:ea typeface="ＭＳ Ｐゴシック" pitchFamily="34" charset="-128"/>
              </a:rPr>
              <a:t>vestigation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 at 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</a:rPr>
              <a:t>G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SI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H:\KP2NBG062\web-docs\EB_at_GSI\PHOTOS\WHenning-2006\060313-104606_Rising_visit_of_WH_group_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557999"/>
            <a:ext cx="7972238" cy="59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</a:rPr>
              <a:t>The HADES experiment @ GSI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3" descr="Hades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478"/>
          <a:stretch>
            <a:fillRect/>
          </a:stretch>
        </p:blipFill>
        <p:spPr bwMode="auto">
          <a:xfrm>
            <a:off x="0" y="54868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2" y="562443"/>
            <a:ext cx="6984873" cy="59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8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outline of Nuclear Physics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440000" y="900000"/>
            <a:ext cx="358617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Gross properties of nuclei</a:t>
            </a:r>
            <a:endParaRPr lang="en-US" sz="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Rutherford scattering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radii, masses, and binding energies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Bethe-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Weizäcker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mass formula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angular momentum, </a:t>
            </a:r>
            <a:r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moment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Radioactivity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1400" dirty="0" smtClean="0">
                <a:latin typeface="Times New Roman"/>
                <a:cs typeface="Times New Roman"/>
              </a:rPr>
              <a:t>α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en-US" sz="1400" dirty="0" smtClean="0">
                <a:latin typeface="Times New Roman"/>
                <a:cs typeface="Times New Roman"/>
              </a:rPr>
              <a:t>decay</a:t>
            </a:r>
          </a:p>
          <a:p>
            <a:r>
              <a:rPr lang="de-DE" sz="1400" dirty="0" smtClean="0">
                <a:latin typeface="Times New Roman"/>
                <a:cs typeface="Times New Roman"/>
              </a:rPr>
              <a:t>       </a:t>
            </a:r>
            <a:r>
              <a:rPr lang="el-GR" sz="1400" dirty="0" smtClean="0">
                <a:latin typeface="Times New Roman"/>
                <a:cs typeface="Times New Roman"/>
              </a:rPr>
              <a:t>β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en-US" sz="1400" dirty="0" smtClean="0">
                <a:latin typeface="Times New Roman"/>
                <a:cs typeface="Times New Roman"/>
              </a:rPr>
              <a:t>decay</a:t>
            </a:r>
          </a:p>
          <a:p>
            <a:r>
              <a:rPr lang="de-DE" sz="1400" dirty="0" smtClean="0">
                <a:latin typeface="Times New Roman"/>
                <a:cs typeface="Times New Roman"/>
              </a:rPr>
              <a:t>       </a:t>
            </a:r>
            <a:r>
              <a:rPr lang="el-GR" sz="1400" dirty="0" smtClean="0"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latin typeface="Times New Roman"/>
                <a:cs typeface="Times New Roman"/>
              </a:rPr>
              <a:t> – </a:t>
            </a:r>
            <a:r>
              <a:rPr lang="en-US" sz="1400" dirty="0" smtClean="0">
                <a:latin typeface="Times New Roman"/>
                <a:cs typeface="Times New Roman"/>
              </a:rPr>
              <a:t>decay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Fundamental forces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nuclear force between nucleons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nuclear shell model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spherical and deformed nuclei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Nuclear reactions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direct reactions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fusion reaction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3201</Words>
  <Application>Microsoft Office PowerPoint</Application>
  <PresentationFormat>Bildschirmpräsentation (4:3)</PresentationFormat>
  <Paragraphs>533</Paragraphs>
  <Slides>39</Slides>
  <Notes>6</Notes>
  <HiddenSlides>5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Larissa</vt:lpstr>
      <vt:lpstr>PHL424: Nuclear and Particle Physics</vt:lpstr>
      <vt:lpstr>PHL424: Nuclear and Particle Physics</vt:lpstr>
      <vt:lpstr>Facility for Antiproton and Ion Research</vt:lpstr>
      <vt:lpstr>GSI – Helmholtzzentrum für Schwerionenforschung</vt:lpstr>
      <vt:lpstr>Accelerator Facility</vt:lpstr>
      <vt:lpstr>Accelerator Facility</vt:lpstr>
      <vt:lpstr>Rare ISotope INvestigation at GSI</vt:lpstr>
      <vt:lpstr>The HADES experiment @ GSI</vt:lpstr>
      <vt:lpstr>Tentative outline of Nuclear Physics</vt:lpstr>
      <vt:lpstr>Literature</vt:lpstr>
      <vt:lpstr>PowerPoint-Präsentation</vt:lpstr>
      <vt:lpstr>Brief historical overview in search of the building blocks of the universe ...</vt:lpstr>
      <vt:lpstr>Brief historical overview in search of the building blocks of the universe ...</vt:lpstr>
      <vt:lpstr>Brief historical overview in search of the building blocks of the universe</vt:lpstr>
      <vt:lpstr>Brief historical overview in search of the building blocks of the universe</vt:lpstr>
      <vt:lpstr>Brief historical overview in search of the building blocks of the universe</vt:lpstr>
      <vt:lpstr>The Nobel Prizes in Physics (Chemistry) in the 20 and 21 centuries</vt:lpstr>
      <vt:lpstr>Discovery timeline</vt:lpstr>
      <vt:lpstr>Scales in the Universe</vt:lpstr>
      <vt:lpstr>Nuclear units and physical constants</vt:lpstr>
      <vt:lpstr>The atom</vt:lpstr>
      <vt:lpstr>Bohr atomic model absorption spectrum</vt:lpstr>
      <vt:lpstr>Bohr atomic model emission spectrum</vt:lpstr>
      <vt:lpstr>The atomic nucleus</vt:lpstr>
      <vt:lpstr>Inside the atomic nucleus</vt:lpstr>
      <vt:lpstr>Structure of nucleons</vt:lpstr>
      <vt:lpstr>Elementary particles of the standard model</vt:lpstr>
      <vt:lpstr>Terminology</vt:lpstr>
      <vt:lpstr>The Chart of Nuclides - the “Playground” for Nuclear Physics</vt:lpstr>
      <vt:lpstr>The Chart of Nuclides - the “Playground” for Nuclear Physics</vt:lpstr>
      <vt:lpstr>The Chart of Nuclides - the “Playground” for Nuclear Physics</vt:lpstr>
      <vt:lpstr>Questions: Chart of Nuclides</vt:lpstr>
      <vt:lpstr>Applications: Solar Abundances of Elements</vt:lpstr>
      <vt:lpstr>Applications: Nuclear Astrophysics</vt:lpstr>
      <vt:lpstr>Nuclear Fission: Energy and Engineering</vt:lpstr>
      <vt:lpstr>Nuclear matter has exotic properties</vt:lpstr>
      <vt:lpstr>Properties of stable nuclei</vt:lpstr>
      <vt:lpstr>Long Standing Questions of Nuclear Structure Physics</vt:lpstr>
      <vt:lpstr>Eleven Science Questions for the 21st century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271</cp:revision>
  <dcterms:created xsi:type="dcterms:W3CDTF">2016-04-06T12:04:03Z</dcterms:created>
  <dcterms:modified xsi:type="dcterms:W3CDTF">2018-01-22T05:49:02Z</dcterms:modified>
</cp:coreProperties>
</file>