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1930: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nergy conservation violated in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4" name="Rectangle 2376"/>
          <p:cNvSpPr>
            <a:spLocks noChangeArrowheads="1"/>
          </p:cNvSpPr>
          <p:nvPr/>
        </p:nvSpPr>
        <p:spPr bwMode="auto">
          <a:xfrm>
            <a:off x="165100" y="787400"/>
            <a:ext cx="4191000" cy="561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alt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" name="Group 2377"/>
          <p:cNvGrpSpPr>
            <a:grpSpLocks/>
          </p:cNvGrpSpPr>
          <p:nvPr/>
        </p:nvGrpSpPr>
        <p:grpSpPr bwMode="auto">
          <a:xfrm>
            <a:off x="2017713" y="2047875"/>
            <a:ext cx="1052512" cy="1117600"/>
            <a:chOff x="716" y="1890"/>
            <a:chExt cx="663" cy="704"/>
          </a:xfrm>
        </p:grpSpPr>
        <p:grpSp>
          <p:nvGrpSpPr>
            <p:cNvPr id="6" name="Group 2378"/>
            <p:cNvGrpSpPr>
              <a:grpSpLocks/>
            </p:cNvGrpSpPr>
            <p:nvPr/>
          </p:nvGrpSpPr>
          <p:grpSpPr bwMode="auto">
            <a:xfrm>
              <a:off x="748" y="2002"/>
              <a:ext cx="495" cy="544"/>
              <a:chOff x="668" y="1874"/>
              <a:chExt cx="695" cy="712"/>
            </a:xfrm>
          </p:grpSpPr>
          <p:grpSp>
            <p:nvGrpSpPr>
              <p:cNvPr id="223" name="Group 2379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282" name="Oval 23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Oval 23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Oval 23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Oval 23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Oval 23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Oval 23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Oval 23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23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Oval 23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Oval 23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Oval 23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Oval 23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2392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270" name="Oval 23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23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23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23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23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Oval 23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Oval 23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Oval 24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Oval 24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Oval 24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Oval 24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Oval 24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2405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258" name="Oval 240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Oval 240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Oval 240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Oval 240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Oval 241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Oval 241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Oval 241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Oval 241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Oval 241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Oval 241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241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241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2418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246" name="Oval 241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242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242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242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242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242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242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242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Oval 242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Oval 242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Oval 242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Oval 243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2431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234" name="Oval 243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Oval 243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Oval 243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Oval 243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Oval 243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Oval 243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Oval 243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Oval 243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Oval 244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Oval 244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244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244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8" name="Oval 2444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" name="Oval 2445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Oval 2446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" name="Oval 2447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" name="Oval 2448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2449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450"/>
            <p:cNvGrpSpPr>
              <a:grpSpLocks/>
            </p:cNvGrpSpPr>
            <p:nvPr/>
          </p:nvGrpSpPr>
          <p:grpSpPr bwMode="auto">
            <a:xfrm>
              <a:off x="852" y="2050"/>
              <a:ext cx="495" cy="544"/>
              <a:chOff x="668" y="1874"/>
              <a:chExt cx="695" cy="712"/>
            </a:xfrm>
          </p:grpSpPr>
          <p:grpSp>
            <p:nvGrpSpPr>
              <p:cNvPr id="152" name="Group 2451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211" name="Oval 24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24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24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24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24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24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24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24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4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4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24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Oval 24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2464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99" name="Oval 24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24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24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24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24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24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24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24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24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24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24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24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2477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87" name="Oval 247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247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248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248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Oval 248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Oval 248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Oval 248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Oval 248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Oval 248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Oval 248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Oval 248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248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2490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75" name="Oval 249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249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Oval 249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249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249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249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Oval 249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Oval 249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Oval 249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250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250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250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2503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63" name="Oval 250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250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250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250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250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250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251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Oval 251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Oval 251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251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251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Oval 251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7" name="Oval 2516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" name="Oval 2517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2518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Oval 2519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" name="Oval 2520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2521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522"/>
            <p:cNvGrpSpPr>
              <a:grpSpLocks/>
            </p:cNvGrpSpPr>
            <p:nvPr/>
          </p:nvGrpSpPr>
          <p:grpSpPr bwMode="auto">
            <a:xfrm>
              <a:off x="884" y="1890"/>
              <a:ext cx="495" cy="544"/>
              <a:chOff x="668" y="1874"/>
              <a:chExt cx="695" cy="712"/>
            </a:xfrm>
          </p:grpSpPr>
          <p:grpSp>
            <p:nvGrpSpPr>
              <p:cNvPr id="81" name="Group 2523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40" name="Oval 25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25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25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25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25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25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25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25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25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25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25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25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2536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28" name="Oval 25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25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Oval 25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25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25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5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Oval 25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25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25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25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25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5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2549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16" name="Oval 255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255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255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Oval 255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Oval 255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255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255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255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255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255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256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256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2562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04" name="Oval 256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256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56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Oval 256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256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Oval 256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Oval 256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Oval 257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257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Oval 257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257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257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2575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92" name="Oval 257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257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257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Oval 257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258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Oval 258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Oval 258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258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258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258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258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258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Oval 2588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Oval 2589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590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2591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2592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2593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594"/>
            <p:cNvGrpSpPr>
              <a:grpSpLocks/>
            </p:cNvGrpSpPr>
            <p:nvPr/>
          </p:nvGrpSpPr>
          <p:grpSpPr bwMode="auto">
            <a:xfrm>
              <a:off x="716" y="1890"/>
              <a:ext cx="495" cy="544"/>
              <a:chOff x="668" y="1874"/>
              <a:chExt cx="695" cy="712"/>
            </a:xfrm>
          </p:grpSpPr>
          <p:grpSp>
            <p:nvGrpSpPr>
              <p:cNvPr id="10" name="Group 2595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69" name="Oval 259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59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259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59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260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60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260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60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260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260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260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260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608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57" name="Oval 260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261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261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261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61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261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261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261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261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261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261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262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621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45" name="Oval 262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262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262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262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262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262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262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262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Oval 263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263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263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Oval 263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634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33" name="Oval 263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3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263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63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63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64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64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64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264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264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264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264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647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21" name="Oval 264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64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65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65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65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265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265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265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265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65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65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65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Oval 2660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Oval 2661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662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Oval 2663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Oval 2664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665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4" name="Group 2666"/>
          <p:cNvGrpSpPr>
            <a:grpSpLocks/>
          </p:cNvGrpSpPr>
          <p:nvPr/>
        </p:nvGrpSpPr>
        <p:grpSpPr bwMode="auto">
          <a:xfrm>
            <a:off x="671513" y="1209675"/>
            <a:ext cx="1052512" cy="1117600"/>
            <a:chOff x="1828" y="1650"/>
            <a:chExt cx="663" cy="704"/>
          </a:xfrm>
        </p:grpSpPr>
        <p:grpSp>
          <p:nvGrpSpPr>
            <p:cNvPr id="295" name="Group 2667"/>
            <p:cNvGrpSpPr>
              <a:grpSpLocks/>
            </p:cNvGrpSpPr>
            <p:nvPr/>
          </p:nvGrpSpPr>
          <p:grpSpPr bwMode="auto">
            <a:xfrm>
              <a:off x="1860" y="1762"/>
              <a:ext cx="495" cy="544"/>
              <a:chOff x="668" y="1874"/>
              <a:chExt cx="695" cy="712"/>
            </a:xfrm>
          </p:grpSpPr>
          <p:grpSp>
            <p:nvGrpSpPr>
              <p:cNvPr id="512" name="Group 266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571" name="Oval 266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Oval 267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Oval 267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" name="Oval 267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Oval 267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Oval 267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Oval 267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Oval 267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Oval 267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Oval 267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Oval 267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Oval 268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68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559" name="Oval 268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" name="Oval 268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" name="Oval 268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Oval 268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Oval 268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4" name="Oval 268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Oval 268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Oval 268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7" name="Oval 269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8" name="Oval 269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Oval 269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Oval 269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4" name="Group 269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547" name="Oval 269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Oval 269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" name="Oval 269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Oval 269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" name="Oval 269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" name="Oval 270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" name="Oval 270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" name="Oval 270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" name="Oval 270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6" name="Oval 270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7" name="Oval 270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" name="Oval 270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5" name="Group 270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535" name="Oval 270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" name="Oval 270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" name="Oval 271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" name="Oval 271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" name="Oval 271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0" name="Oval 271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Oval 271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Oval 271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" name="Oval 271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Oval 271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Oval 271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" name="Oval 271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6" name="Group 272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523" name="Oval 272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Oval 272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" name="Oval 272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" name="Oval 272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7" name="Oval 272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" name="Oval 272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" name="Oval 272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" name="Oval 272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" name="Oval 272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" name="Oval 273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" name="Oval 273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" name="Oval 273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7" name="Oval 273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Oval 273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Oval 273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Oval 273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Oval 273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Oval 273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6" name="Group 2739"/>
            <p:cNvGrpSpPr>
              <a:grpSpLocks/>
            </p:cNvGrpSpPr>
            <p:nvPr/>
          </p:nvGrpSpPr>
          <p:grpSpPr bwMode="auto">
            <a:xfrm>
              <a:off x="1964" y="1810"/>
              <a:ext cx="495" cy="544"/>
              <a:chOff x="668" y="1874"/>
              <a:chExt cx="695" cy="712"/>
            </a:xfrm>
          </p:grpSpPr>
          <p:grpSp>
            <p:nvGrpSpPr>
              <p:cNvPr id="441" name="Group 274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500" name="Oval 274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Oval 274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Oval 274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Oval 274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Oval 274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Oval 274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Oval 274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Oval 274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Oval 274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Oval 275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Oval 275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1" name="Oval 275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" name="Group 275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488" name="Oval 275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Oval 275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0" name="Oval 275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Oval 275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" name="Oval 275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" name="Oval 275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Oval 276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Oval 276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Oval 276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Oval 276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Oval 276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Oval 276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" name="Group 276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476" name="Oval 276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Oval 276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Oval 276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Oval 277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Oval 277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Oval 277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Oval 277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Oval 277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4" name="Oval 277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Oval 277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6" name="Oval 277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Oval 277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277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464" name="Oval 27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Oval 27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Oval 27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Oval 27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Oval 27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Oval 27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Oval 27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" name="Oval 27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Oval 27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Oval 27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Oval 27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Oval 27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279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452" name="Oval 27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Oval 27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Oval 27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Oval 27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Oval 27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Oval 27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Oval 27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Oval 28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Oval 28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Oval 28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Oval 28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Oval 28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6" name="Oval 280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Oval 280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Oval 280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Oval 280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Oval 280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Oval 281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" name="Group 2811"/>
            <p:cNvGrpSpPr>
              <a:grpSpLocks/>
            </p:cNvGrpSpPr>
            <p:nvPr/>
          </p:nvGrpSpPr>
          <p:grpSpPr bwMode="auto">
            <a:xfrm>
              <a:off x="1996" y="1650"/>
              <a:ext cx="495" cy="544"/>
              <a:chOff x="668" y="1874"/>
              <a:chExt cx="695" cy="712"/>
            </a:xfrm>
          </p:grpSpPr>
          <p:grpSp>
            <p:nvGrpSpPr>
              <p:cNvPr id="370" name="Group 2812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429" name="Oval 281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Oval 281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Oval 281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Oval 281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Oval 281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Oval 281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Oval 281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Oval 282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Oval 282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Oval 282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Oval 282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Oval 282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1" name="Group 2825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417" name="Oval 282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Oval 282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Oval 282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Oval 282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Oval 283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Oval 283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Oval 283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Oval 283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Oval 283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Oval 283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Oval 283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Oval 283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2838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405" name="Oval 283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Oval 284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Oval 284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Oval 284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Oval 284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Oval 284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Oval 284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Oval 284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Oval 284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Oval 284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Oval 284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Oval 285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2851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393" name="Oval 28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28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28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28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28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28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28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28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Oval 28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Oval 28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Oval 28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Oval 28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4" name="Group 2864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381" name="Oval 28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Oval 28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Oval 28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Oval 28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Oval 28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Oval 28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7" name="Oval 28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Oval 28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Oval 28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" name="Oval 28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" name="Oval 28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Oval 28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5" name="Oval 2877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6" name="Oval 2878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Oval 2879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8" name="Oval 2880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Oval 2881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2882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" name="Group 2883"/>
            <p:cNvGrpSpPr>
              <a:grpSpLocks/>
            </p:cNvGrpSpPr>
            <p:nvPr/>
          </p:nvGrpSpPr>
          <p:grpSpPr bwMode="auto">
            <a:xfrm>
              <a:off x="1828" y="1666"/>
              <a:ext cx="495" cy="544"/>
              <a:chOff x="668" y="1874"/>
              <a:chExt cx="695" cy="712"/>
            </a:xfrm>
          </p:grpSpPr>
          <p:grpSp>
            <p:nvGrpSpPr>
              <p:cNvPr id="299" name="Group 288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358" name="Oval 288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Oval 288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Oval 288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Oval 288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Oval 288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" name="Oval 289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" name="Oval 289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5" name="Oval 289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Oval 289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" name="Oval 289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Oval 289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Oval 289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89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346" name="Oval 289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Oval 289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Oval 290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Oval 290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Oval 290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Oval 290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290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Oval 290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290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Oval 290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290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Oval 290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291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334" name="Oval 291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291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Oval 291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291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" name="Oval 291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Oval 291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" name="Oval 291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Oval 291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Oval 291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Oval 292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Oval 292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Oval 292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2" name="Group 292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322" name="Oval 29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Oval 29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Oval 29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Oval 29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" name="Oval 29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" name="Oval 29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" name="Oval 29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Oval 29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Oval 29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29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Oval 29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29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3" name="Group 293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310" name="Oval 29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29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29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Oval 29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Oval 29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Oval 29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Oval 29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Oval 29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Oval 29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Oval 29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Oval 29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Oval 29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4" name="Oval 294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5" name="Oval 295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Oval 295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" name="Oval 295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" name="Oval 295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Oval 295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3" name="Group 2955"/>
          <p:cNvGrpSpPr>
            <a:grpSpLocks/>
          </p:cNvGrpSpPr>
          <p:nvPr/>
        </p:nvGrpSpPr>
        <p:grpSpPr bwMode="auto">
          <a:xfrm>
            <a:off x="3392488" y="3160713"/>
            <a:ext cx="327025" cy="327025"/>
            <a:chOff x="2190" y="2855"/>
            <a:chExt cx="206" cy="206"/>
          </a:xfrm>
        </p:grpSpPr>
        <p:sp>
          <p:nvSpPr>
            <p:cNvPr id="584" name="Oval 2956"/>
            <p:cNvSpPr>
              <a:spLocks noChangeArrowheads="1"/>
            </p:cNvSpPr>
            <p:nvPr/>
          </p:nvSpPr>
          <p:spPr bwMode="auto">
            <a:xfrm>
              <a:off x="2230" y="2855"/>
              <a:ext cx="102" cy="11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5" name="Oval 2957"/>
            <p:cNvSpPr>
              <a:spLocks noChangeArrowheads="1"/>
            </p:cNvSpPr>
            <p:nvPr/>
          </p:nvSpPr>
          <p:spPr bwMode="auto">
            <a:xfrm>
              <a:off x="2294" y="2863"/>
              <a:ext cx="102" cy="11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6" name="Oval 2958"/>
            <p:cNvSpPr>
              <a:spLocks noChangeArrowheads="1"/>
            </p:cNvSpPr>
            <p:nvPr/>
          </p:nvSpPr>
          <p:spPr bwMode="auto">
            <a:xfrm>
              <a:off x="2190" y="2927"/>
              <a:ext cx="102" cy="11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7" name="Oval 2959"/>
            <p:cNvSpPr>
              <a:spLocks noChangeArrowheads="1"/>
            </p:cNvSpPr>
            <p:nvPr/>
          </p:nvSpPr>
          <p:spPr bwMode="auto">
            <a:xfrm>
              <a:off x="2254" y="2943"/>
              <a:ext cx="102" cy="11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88" name="Rectangle 2960"/>
          <p:cNvSpPr>
            <a:spLocks noChangeArrowheads="1"/>
          </p:cNvSpPr>
          <p:nvPr/>
        </p:nvSpPr>
        <p:spPr bwMode="auto">
          <a:xfrm>
            <a:off x="2100263" y="1022350"/>
            <a:ext cx="1879600" cy="412750"/>
          </a:xfrm>
          <a:prstGeom prst="rect">
            <a:avLst/>
          </a:prstGeom>
          <a:solidFill>
            <a:srgbClr val="FCFEB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0488" tIns="44450" rIns="90488" bIns="44450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 typeface="Symbol" pitchFamily="18" charset="2"/>
              <a:buNone/>
            </a:pPr>
            <a:r>
              <a:rPr lang="en-US" altLang="de-DE" b="1" dirty="0" smtClean="0">
                <a:solidFill>
                  <a:srgbClr val="000000"/>
                </a:solidFill>
                <a:latin typeface="Times New Roman" pitchFamily="18" charset="0"/>
              </a:rPr>
              <a:t>alpha-decay</a:t>
            </a:r>
            <a:endParaRPr lang="en-US" altLang="de-DE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9" name="Line 2961"/>
          <p:cNvSpPr>
            <a:spLocks noChangeShapeType="1"/>
          </p:cNvSpPr>
          <p:nvPr/>
        </p:nvSpPr>
        <p:spPr bwMode="auto">
          <a:xfrm flipH="1" flipV="1">
            <a:off x="1703388" y="2044700"/>
            <a:ext cx="32385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" name="Line 2962"/>
          <p:cNvSpPr>
            <a:spLocks noChangeShapeType="1"/>
          </p:cNvSpPr>
          <p:nvPr/>
        </p:nvSpPr>
        <p:spPr bwMode="auto">
          <a:xfrm>
            <a:off x="3014663" y="2978150"/>
            <a:ext cx="36195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" name="Text Box 2963"/>
          <p:cNvSpPr txBox="1">
            <a:spLocks noChangeArrowheads="1"/>
          </p:cNvSpPr>
          <p:nvPr/>
        </p:nvSpPr>
        <p:spPr bwMode="auto">
          <a:xfrm>
            <a:off x="2001838" y="32956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U 238</a:t>
            </a:r>
          </a:p>
        </p:txBody>
      </p:sp>
      <p:sp>
        <p:nvSpPr>
          <p:cNvPr id="592" name="Text Box 2964"/>
          <p:cNvSpPr txBox="1">
            <a:spLocks noChangeArrowheads="1"/>
          </p:cNvSpPr>
          <p:nvPr/>
        </p:nvSpPr>
        <p:spPr bwMode="auto">
          <a:xfrm>
            <a:off x="671513" y="2489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Th 234</a:t>
            </a:r>
          </a:p>
        </p:txBody>
      </p:sp>
      <p:sp>
        <p:nvSpPr>
          <p:cNvPr id="593" name="Text Box 2965"/>
          <p:cNvSpPr txBox="1">
            <a:spLocks noChangeArrowheads="1"/>
          </p:cNvSpPr>
          <p:nvPr/>
        </p:nvSpPr>
        <p:spPr bwMode="auto">
          <a:xfrm>
            <a:off x="2973388" y="3538538"/>
            <a:ext cx="976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Symbol" pitchFamily="18" charset="2"/>
              </a:rPr>
              <a:t>a </a:t>
            </a:r>
            <a:r>
              <a:rPr lang="de-DE" altLang="de-DE">
                <a:latin typeface="Times New Roman" pitchFamily="18" charset="0"/>
              </a:rPr>
              <a:t>(He 4)</a:t>
            </a:r>
            <a:endParaRPr lang="de-DE" altLang="de-DE" b="1">
              <a:latin typeface="Symbol" pitchFamily="18" charset="2"/>
            </a:endParaRPr>
          </a:p>
        </p:txBody>
      </p:sp>
      <p:sp>
        <p:nvSpPr>
          <p:cNvPr id="594" name="Line 2966"/>
          <p:cNvSpPr>
            <a:spLocks noChangeShapeType="1"/>
          </p:cNvSpPr>
          <p:nvPr/>
        </p:nvSpPr>
        <p:spPr bwMode="auto">
          <a:xfrm flipV="1">
            <a:off x="647700" y="4013200"/>
            <a:ext cx="0" cy="170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" name="Line 2967"/>
          <p:cNvSpPr>
            <a:spLocks noChangeShapeType="1"/>
          </p:cNvSpPr>
          <p:nvPr/>
        </p:nvSpPr>
        <p:spPr bwMode="auto">
          <a:xfrm>
            <a:off x="647700" y="5715000"/>
            <a:ext cx="294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" name="Text Box 2968"/>
          <p:cNvSpPr txBox="1">
            <a:spLocks noChangeArrowheads="1"/>
          </p:cNvSpPr>
          <p:nvPr/>
        </p:nvSpPr>
        <p:spPr bwMode="auto">
          <a:xfrm>
            <a:off x="1542472" y="5791200"/>
            <a:ext cx="1006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de-DE" dirty="0" smtClean="0">
                <a:latin typeface="Times New Roman"/>
                <a:cs typeface="Times New Roman"/>
              </a:rPr>
              <a:t>α</a:t>
            </a:r>
            <a:r>
              <a:rPr lang="en-US" altLang="de-DE" dirty="0" smtClean="0">
                <a:latin typeface="Times New Roman"/>
                <a:cs typeface="Times New Roman"/>
              </a:rPr>
              <a:t>-</a:t>
            </a:r>
            <a:r>
              <a:rPr lang="en-US" altLang="de-DE" dirty="0" smtClean="0">
                <a:latin typeface="Times New Roman" pitchFamily="18" charset="0"/>
              </a:rPr>
              <a:t>energy</a:t>
            </a:r>
            <a:endParaRPr lang="en-US" altLang="de-DE" dirty="0">
              <a:latin typeface="Symbol" pitchFamily="18" charset="2"/>
            </a:endParaRPr>
          </a:p>
        </p:txBody>
      </p:sp>
      <p:sp>
        <p:nvSpPr>
          <p:cNvPr id="597" name="Line 2969"/>
          <p:cNvSpPr>
            <a:spLocks noChangeShapeType="1"/>
          </p:cNvSpPr>
          <p:nvPr/>
        </p:nvSpPr>
        <p:spPr bwMode="auto">
          <a:xfrm flipV="1">
            <a:off x="2616200" y="4635500"/>
            <a:ext cx="0" cy="1079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" name="Text Box 2970"/>
          <p:cNvSpPr txBox="1">
            <a:spLocks noChangeArrowheads="1"/>
          </p:cNvSpPr>
          <p:nvPr/>
        </p:nvSpPr>
        <p:spPr bwMode="auto">
          <a:xfrm rot="16200000">
            <a:off x="16672" y="4761984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counts</a:t>
            </a:r>
            <a:endParaRPr lang="en-US" altLang="de-DE" dirty="0">
              <a:latin typeface="Times New Roman" pitchFamily="18" charset="0"/>
            </a:endParaRPr>
          </a:p>
        </p:txBody>
      </p:sp>
      <p:sp>
        <p:nvSpPr>
          <p:cNvPr id="599" name="Text Box 2971"/>
          <p:cNvSpPr txBox="1">
            <a:spLocks noChangeArrowheads="1"/>
          </p:cNvSpPr>
          <p:nvPr/>
        </p:nvSpPr>
        <p:spPr bwMode="auto">
          <a:xfrm>
            <a:off x="921758" y="4229100"/>
            <a:ext cx="12362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energy</a:t>
            </a:r>
          </a:p>
          <a:p>
            <a:pPr algn="ctr"/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conservation</a:t>
            </a:r>
            <a:endParaRPr lang="en-US" altLang="de-DE" sz="16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600" name="Line 2972"/>
          <p:cNvSpPr>
            <a:spLocks noChangeShapeType="1"/>
          </p:cNvSpPr>
          <p:nvPr/>
        </p:nvSpPr>
        <p:spPr bwMode="auto">
          <a:xfrm>
            <a:off x="2057400" y="4597400"/>
            <a:ext cx="444500" cy="1524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" name="Text Box 2973"/>
          <p:cNvSpPr txBox="1">
            <a:spLocks noChangeArrowheads="1"/>
          </p:cNvSpPr>
          <p:nvPr/>
        </p:nvSpPr>
        <p:spPr bwMode="auto">
          <a:xfrm>
            <a:off x="2921000" y="4221163"/>
            <a:ext cx="61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4000">
                <a:solidFill>
                  <a:srgbClr val="3333CC"/>
                </a:solidFill>
                <a:latin typeface="Wingdings" pitchFamily="2" charset="2"/>
              </a:rPr>
              <a:t>J</a:t>
            </a:r>
          </a:p>
        </p:txBody>
      </p:sp>
      <p:sp>
        <p:nvSpPr>
          <p:cNvPr id="602" name="Rectangle 3571"/>
          <p:cNvSpPr>
            <a:spLocks noChangeArrowheads="1"/>
          </p:cNvSpPr>
          <p:nvPr/>
        </p:nvSpPr>
        <p:spPr bwMode="auto">
          <a:xfrm>
            <a:off x="4737100" y="785813"/>
            <a:ext cx="4191000" cy="561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alt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03" name="Group 3572"/>
          <p:cNvGrpSpPr>
            <a:grpSpLocks/>
          </p:cNvGrpSpPr>
          <p:nvPr/>
        </p:nvGrpSpPr>
        <p:grpSpPr bwMode="auto">
          <a:xfrm>
            <a:off x="5256213" y="1181100"/>
            <a:ext cx="1052512" cy="1117600"/>
            <a:chOff x="1828" y="1650"/>
            <a:chExt cx="663" cy="704"/>
          </a:xfrm>
        </p:grpSpPr>
        <p:grpSp>
          <p:nvGrpSpPr>
            <p:cNvPr id="604" name="Group 3573"/>
            <p:cNvGrpSpPr>
              <a:grpSpLocks/>
            </p:cNvGrpSpPr>
            <p:nvPr/>
          </p:nvGrpSpPr>
          <p:grpSpPr bwMode="auto">
            <a:xfrm>
              <a:off x="1860" y="1762"/>
              <a:ext cx="495" cy="544"/>
              <a:chOff x="668" y="1874"/>
              <a:chExt cx="695" cy="712"/>
            </a:xfrm>
          </p:grpSpPr>
          <p:grpSp>
            <p:nvGrpSpPr>
              <p:cNvPr id="821" name="Group 357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880" name="Oval 357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" name="Oval 357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" name="Oval 357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" name="Oval 357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" name="Oval 357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" name="Oval 358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6" name="Oval 358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7" name="Oval 358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8" name="Oval 358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9" name="Oval 358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" name="Oval 358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" name="Oval 358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2" name="Group 358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868" name="Oval 358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9" name="Oval 358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" name="Oval 359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" name="Oval 359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" name="Oval 359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3" name="Oval 359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4" name="Oval 359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5" name="Oval 359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6" name="Oval 359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7" name="Oval 359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8" name="Oval 359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9" name="Oval 359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" name="Group 360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856" name="Oval 360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" name="Oval 360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8" name="Oval 360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9" name="Oval 360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" name="Oval 360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" name="Oval 360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" name="Oval 360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3" name="Oval 360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4" name="Oval 360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" name="Oval 361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" name="Oval 361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" name="Oval 361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4" name="Group 361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844" name="Oval 361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Oval 361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6" name="Oval 361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Oval 361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8" name="Oval 361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Oval 361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" name="Oval 362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" name="Oval 362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Oval 362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3" name="Oval 362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4" name="Oval 362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5" name="Oval 362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5" name="Group 362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832" name="Oval 362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" name="Oval 362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" name="Oval 362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5" name="Oval 363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6" name="Oval 363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7" name="Oval 363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" name="Oval 363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" name="Oval 363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" name="Oval 363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" name="Oval 363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" name="Oval 363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3" name="Oval 363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6" name="Oval 363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Oval 364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" name="Oval 364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Oval 364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Oval 364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" name="Oval 364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5" name="Group 3645"/>
            <p:cNvGrpSpPr>
              <a:grpSpLocks/>
            </p:cNvGrpSpPr>
            <p:nvPr/>
          </p:nvGrpSpPr>
          <p:grpSpPr bwMode="auto">
            <a:xfrm>
              <a:off x="1964" y="1810"/>
              <a:ext cx="495" cy="544"/>
              <a:chOff x="668" y="1874"/>
              <a:chExt cx="695" cy="712"/>
            </a:xfrm>
          </p:grpSpPr>
          <p:grpSp>
            <p:nvGrpSpPr>
              <p:cNvPr id="750" name="Group 3646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809" name="Oval 364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Oval 364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Oval 364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Oval 365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Oval 365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4" name="Oval 365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Oval 365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Oval 365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Oval 365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Oval 365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Oval 365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" name="Oval 365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1" name="Group 3659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797" name="Oval 366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8" name="Oval 366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" name="Oval 366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" name="Oval 366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1" name="Oval 366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2" name="Oval 366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3" name="Oval 366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4" name="Oval 366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" name="Oval 366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" name="Oval 366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" name="Oval 367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8" name="Oval 367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2" name="Group 3672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785" name="Oval 367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" name="Oval 367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7" name="Oval 367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" name="Oval 367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" name="Oval 367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" name="Oval 367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1" name="Oval 367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" name="Oval 368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" name="Oval 368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4" name="Oval 368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5" name="Oval 368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6" name="Oval 368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3" name="Group 3685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773" name="Oval 368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4" name="Oval 368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5" name="Oval 368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Oval 368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Oval 369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Oval 369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" name="Oval 369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" name="Oval 369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" name="Oval 369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" name="Oval 369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3" name="Oval 369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4" name="Oval 369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4" name="Group 3698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761" name="Oval 369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Oval 370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3" name="Oval 370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4" name="Oval 370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5" name="Oval 370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" name="Oval 370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7" name="Oval 370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" name="Oval 370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" name="Oval 370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" name="Oval 370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1" name="Oval 370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2" name="Oval 371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5" name="Oval 3711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Oval 3712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" name="Oval 3713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Oval 3714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Oval 3715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0" name="Oval 3716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6" name="Group 3717"/>
            <p:cNvGrpSpPr>
              <a:grpSpLocks/>
            </p:cNvGrpSpPr>
            <p:nvPr/>
          </p:nvGrpSpPr>
          <p:grpSpPr bwMode="auto">
            <a:xfrm>
              <a:off x="1996" y="1650"/>
              <a:ext cx="495" cy="544"/>
              <a:chOff x="668" y="1874"/>
              <a:chExt cx="695" cy="712"/>
            </a:xfrm>
          </p:grpSpPr>
          <p:grpSp>
            <p:nvGrpSpPr>
              <p:cNvPr id="679" name="Group 371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738" name="Oval 371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" name="Oval 372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" name="Oval 372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" name="Oval 372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2" name="Oval 372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3" name="Oval 372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4" name="Oval 372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5" name="Oval 372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6" name="Oval 372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" name="Oval 372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" name="Oval 372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Oval 373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0" name="Group 373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726" name="Oval 373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" name="Oval 373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" name="Oval 373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" name="Oval 373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" name="Oval 373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" name="Oval 373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373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" name="Oval 373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" name="Oval 374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" name="Oval 374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" name="Oval 374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" name="Oval 374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1" name="Group 374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714" name="Oval 374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5" name="Oval 374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" name="Oval 374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" name="Oval 374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" name="Oval 374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" name="Oval 375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" name="Oval 375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" name="Oval 375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" name="Oval 375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" name="Oval 375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" name="Oval 375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" name="Oval 375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2" name="Group 375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702" name="Oval 375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Oval 375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Oval 376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" name="Oval 376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Oval 376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Oval 376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" name="Oval 376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" name="Oval 376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376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1" name="Oval 376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" name="Oval 376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3" name="Oval 376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3" name="Group 377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690" name="Oval 377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1" name="Oval 377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2" name="Oval 377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3" name="Oval 377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4" name="Oval 377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5" name="Oval 377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" name="Oval 377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" name="Oval 377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" name="Oval 377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" name="Oval 378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0" name="Oval 378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" name="Oval 378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4" name="Oval 378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5" name="Oval 378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" name="Oval 378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7" name="Oval 378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8" name="Oval 378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" name="Oval 378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7" name="Group 3789"/>
            <p:cNvGrpSpPr>
              <a:grpSpLocks/>
            </p:cNvGrpSpPr>
            <p:nvPr/>
          </p:nvGrpSpPr>
          <p:grpSpPr bwMode="auto">
            <a:xfrm>
              <a:off x="1828" y="1666"/>
              <a:ext cx="495" cy="544"/>
              <a:chOff x="668" y="1874"/>
              <a:chExt cx="695" cy="712"/>
            </a:xfrm>
          </p:grpSpPr>
          <p:grpSp>
            <p:nvGrpSpPr>
              <p:cNvPr id="608" name="Group 379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667" name="Oval 379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8" name="Oval 379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9" name="Oval 379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" name="Oval 379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1" name="Oval 379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2" name="Oval 379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3" name="Oval 379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4" name="Oval 379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5" name="Oval 379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" name="Oval 380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7" name="Oval 380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" name="Oval 380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9" name="Group 380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655" name="Oval 380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Oval 380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Oval 380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Oval 380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" name="Oval 380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Oval 380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1" name="Oval 381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" name="Oval 381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" name="Oval 381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" name="Oval 381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" name="Oval 381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" name="Oval 381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0" name="Group 381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643" name="Oval 381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Oval 381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Oval 381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" name="Oval 382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Oval 382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" name="Oval 382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Oval 382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" name="Oval 382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Oval 382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" name="Oval 382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Oval 382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Oval 382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1" name="Group 382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631" name="Oval 383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Oval 383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" name="Oval 383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" name="Oval 383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Oval 383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Oval 383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" name="Oval 383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" name="Oval 383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" name="Oval 383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" name="Oval 383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Oval 384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Oval 384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2" name="Group 384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619" name="Oval 384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" name="Oval 384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" name="Oval 384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" name="Oval 384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" name="Oval 384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" name="Oval 384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" name="Oval 384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" name="Oval 385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" name="Oval 385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" name="Oval 385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" name="Oval 385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" name="Oval 385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3" name="Oval 385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Oval 385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" name="Oval 385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Oval 385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Oval 385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" name="Oval 386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2" name="Rectangle 3861"/>
          <p:cNvSpPr>
            <a:spLocks noChangeArrowheads="1"/>
          </p:cNvSpPr>
          <p:nvPr/>
        </p:nvSpPr>
        <p:spPr bwMode="auto">
          <a:xfrm>
            <a:off x="6757988" y="1054100"/>
            <a:ext cx="1879600" cy="565150"/>
          </a:xfrm>
          <a:prstGeom prst="rect">
            <a:avLst/>
          </a:prstGeom>
          <a:solidFill>
            <a:srgbClr val="FCFEB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90488" tIns="44450" rIns="90488" bIns="44450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 typeface="Symbol" pitchFamily="18" charset="2"/>
              <a:buNone/>
            </a:pPr>
            <a:r>
              <a:rPr lang="en-US" altLang="de-DE" b="1" dirty="0" smtClean="0">
                <a:solidFill>
                  <a:srgbClr val="000000"/>
                </a:solidFill>
                <a:latin typeface="Times New Roman" pitchFamily="18" charset="0"/>
              </a:rPr>
              <a:t>beta-decay</a:t>
            </a:r>
          </a:p>
          <a:p>
            <a:pPr algn="ctr" eaLnBrk="0" hangingPunct="0">
              <a:buFont typeface="Symbol" pitchFamily="18" charset="2"/>
              <a:buNone/>
            </a:pPr>
            <a:r>
              <a:rPr lang="en-US" altLang="de-DE" b="1" dirty="0" smtClean="0">
                <a:solidFill>
                  <a:srgbClr val="000000"/>
                </a:solidFill>
                <a:latin typeface="Times New Roman" pitchFamily="18" charset="0"/>
              </a:rPr>
              <a:t>expectation </a:t>
            </a:r>
            <a:r>
              <a:rPr lang="de-DE" altLang="de-DE" b="1" dirty="0" smtClean="0">
                <a:solidFill>
                  <a:srgbClr val="000000"/>
                </a:solidFill>
                <a:latin typeface="Times New Roman" pitchFamily="18" charset="0"/>
              </a:rPr>
              <a:t>1930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3" name="Line 3862"/>
          <p:cNvSpPr>
            <a:spLocks noChangeShapeType="1"/>
          </p:cNvSpPr>
          <p:nvPr/>
        </p:nvSpPr>
        <p:spPr bwMode="auto">
          <a:xfrm>
            <a:off x="7178675" y="3302000"/>
            <a:ext cx="231775" cy="276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" name="Text Box 3863"/>
          <p:cNvSpPr txBox="1">
            <a:spLocks noChangeArrowheads="1"/>
          </p:cNvSpPr>
          <p:nvPr/>
        </p:nvSpPr>
        <p:spPr bwMode="auto">
          <a:xfrm>
            <a:off x="5797550" y="33877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Th 234</a:t>
            </a:r>
          </a:p>
        </p:txBody>
      </p:sp>
      <p:sp>
        <p:nvSpPr>
          <p:cNvPr id="895" name="Text Box 3864"/>
          <p:cNvSpPr txBox="1">
            <a:spLocks noChangeArrowheads="1"/>
          </p:cNvSpPr>
          <p:nvPr/>
        </p:nvSpPr>
        <p:spPr bwMode="auto">
          <a:xfrm>
            <a:off x="5249863" y="24130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Pa 234</a:t>
            </a:r>
          </a:p>
        </p:txBody>
      </p:sp>
      <p:sp>
        <p:nvSpPr>
          <p:cNvPr id="896" name="Text Box 3865"/>
          <p:cNvSpPr txBox="1">
            <a:spLocks noChangeArrowheads="1"/>
          </p:cNvSpPr>
          <p:nvPr/>
        </p:nvSpPr>
        <p:spPr bwMode="auto">
          <a:xfrm>
            <a:off x="6994525" y="3706813"/>
            <a:ext cx="1266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>
                <a:latin typeface="Symbol" pitchFamily="18" charset="2"/>
              </a:rPr>
              <a:t>b </a:t>
            </a:r>
            <a:r>
              <a:rPr lang="de-DE" altLang="de-DE" dirty="0" smtClean="0">
                <a:latin typeface="Times New Roman" pitchFamily="18" charset="0"/>
              </a:rPr>
              <a:t>(</a:t>
            </a:r>
            <a:r>
              <a:rPr lang="en-US" altLang="de-DE" dirty="0" smtClean="0">
                <a:latin typeface="Times New Roman" pitchFamily="18" charset="0"/>
              </a:rPr>
              <a:t>electron</a:t>
            </a:r>
            <a:r>
              <a:rPr lang="de-DE" altLang="de-DE" dirty="0" smtClean="0">
                <a:latin typeface="Times New Roman" pitchFamily="18" charset="0"/>
              </a:rPr>
              <a:t>)</a:t>
            </a:r>
            <a:endParaRPr lang="de-DE" altLang="de-DE" b="1" dirty="0">
              <a:latin typeface="Symbol" pitchFamily="18" charset="2"/>
            </a:endParaRPr>
          </a:p>
        </p:txBody>
      </p:sp>
      <p:grpSp>
        <p:nvGrpSpPr>
          <p:cNvPr id="897" name="Group 3866"/>
          <p:cNvGrpSpPr>
            <a:grpSpLocks/>
          </p:cNvGrpSpPr>
          <p:nvPr/>
        </p:nvGrpSpPr>
        <p:grpSpPr bwMode="auto">
          <a:xfrm>
            <a:off x="6221413" y="2311400"/>
            <a:ext cx="1052512" cy="1117600"/>
            <a:chOff x="716" y="1890"/>
            <a:chExt cx="663" cy="704"/>
          </a:xfrm>
        </p:grpSpPr>
        <p:grpSp>
          <p:nvGrpSpPr>
            <p:cNvPr id="898" name="Group 3867"/>
            <p:cNvGrpSpPr>
              <a:grpSpLocks/>
            </p:cNvGrpSpPr>
            <p:nvPr/>
          </p:nvGrpSpPr>
          <p:grpSpPr bwMode="auto">
            <a:xfrm>
              <a:off x="748" y="2002"/>
              <a:ext cx="495" cy="544"/>
              <a:chOff x="668" y="1874"/>
              <a:chExt cx="695" cy="712"/>
            </a:xfrm>
          </p:grpSpPr>
          <p:grpSp>
            <p:nvGrpSpPr>
              <p:cNvPr id="1116" name="Group 3868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175" name="Oval 386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6" name="Oval 387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" name="Oval 387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8" name="Oval 387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" name="Oval 387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" name="Oval 387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" name="Oval 387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2" name="Oval 387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" name="Oval 387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" name="Oval 387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5" name="Oval 387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6" name="Oval 388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7" name="Group 3881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163" name="Oval 388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" name="Oval 388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Oval 388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6" name="Oval 388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" name="Oval 388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8" name="Oval 388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9" name="Oval 388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" name="Oval 388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1" name="Oval 389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" name="Oval 389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3" name="Oval 389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" name="Oval 389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8" name="Group 3894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151" name="Oval 389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Oval 389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" name="Oval 389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Oval 389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" name="Oval 389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" name="Oval 390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" name="Oval 390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" name="Oval 390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" name="Oval 390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0" name="Oval 390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1" name="Oval 390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2" name="Oval 390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9" name="Group 3907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139" name="Oval 390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" name="Oval 390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" name="Oval 391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" name="Oval 391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" name="Oval 391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" name="Oval 391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Oval 391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" name="Oval 391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" name="Oval 391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" name="Oval 391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" name="Oval 391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" name="Oval 391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0" name="Group 3920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127" name="Oval 392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" name="Oval 392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Oval 392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Oval 392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" name="Oval 392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Oval 392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Oval 392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" name="Oval 392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" name="Oval 392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" name="Oval 393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" name="Oval 393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" name="Oval 393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1" name="Oval 3933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Oval 3934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3935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Oval 3936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Oval 3937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3938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9" name="Group 3939"/>
            <p:cNvGrpSpPr>
              <a:grpSpLocks/>
            </p:cNvGrpSpPr>
            <p:nvPr/>
          </p:nvGrpSpPr>
          <p:grpSpPr bwMode="auto">
            <a:xfrm>
              <a:off x="852" y="2050"/>
              <a:ext cx="495" cy="544"/>
              <a:chOff x="668" y="1874"/>
              <a:chExt cx="695" cy="712"/>
            </a:xfrm>
          </p:grpSpPr>
          <p:grpSp>
            <p:nvGrpSpPr>
              <p:cNvPr id="1045" name="Group 3940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104" name="Oval 394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Oval 394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" name="Oval 394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7" name="Oval 394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8" name="Oval 394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9" name="Oval 394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" name="Oval 394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" name="Oval 394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2" name="Oval 394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3" name="Oval 395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Oval 395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5" name="Oval 395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6" name="Group 3953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092" name="Oval 395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Oval 395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Oval 395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Oval 395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Oval 395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Oval 395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Oval 396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Oval 396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Oval 396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Oval 396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396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396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7" name="Group 3966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080" name="Oval 396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Oval 396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Oval 396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Oval 397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Oval 397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Oval 397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Oval 397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Oval 397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Oval 397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Oval 397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Oval 397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Oval 397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8" name="Group 3979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1068" name="Oval 3980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Oval 3981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Oval 3982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Oval 3983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Oval 3984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Oval 3985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Oval 3986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Oval 3987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Oval 3988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Oval 3989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Oval 3990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Oval 3991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9" name="Group 3992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1056" name="Oval 399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Oval 399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Oval 399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Oval 399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Oval 399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Oval 399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Oval 399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Oval 400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Oval 400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Oval 400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Oval 400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Oval 400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0" name="Oval 4005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Oval 4006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Oval 4007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Oval 4008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Oval 4009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Oval 4010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0" name="Group 4011"/>
            <p:cNvGrpSpPr>
              <a:grpSpLocks/>
            </p:cNvGrpSpPr>
            <p:nvPr/>
          </p:nvGrpSpPr>
          <p:grpSpPr bwMode="auto">
            <a:xfrm>
              <a:off x="884" y="1890"/>
              <a:ext cx="495" cy="544"/>
              <a:chOff x="668" y="1874"/>
              <a:chExt cx="695" cy="712"/>
            </a:xfrm>
          </p:grpSpPr>
          <p:grpSp>
            <p:nvGrpSpPr>
              <p:cNvPr id="973" name="Group 4012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1033" name="Oval 4013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Oval 4014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Oval 4015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" name="Oval 4016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Oval 4017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Oval 4018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Oval 4019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Oval 4020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Oval 4021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Oval 4022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Oval 4023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Oval 4024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4" name="Group 4025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1020" name="Oval 4026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1" name="Oval 4027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2" name="Oval 4028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3" name="Oval 4029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" name="Oval 4030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" name="Oval 4031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" name="Oval 4032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Oval 4033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Oval 4034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Oval 4035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Oval 4036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Oval 4037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5" name="Group 4038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1008" name="Oval 4039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9" name="Oval 4040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0" name="Oval 4041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1" name="Oval 4042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2" name="Oval 4043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" name="Oval 4044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" name="Oval 4045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" name="Oval 4046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6" name="Oval 4047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7" name="Oval 4048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8" name="Oval 4049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9" name="Oval 4050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6" name="Group 4051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996" name="Oval 4052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7" name="Oval 4053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8" name="Oval 4054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" name="Oval 4055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" name="Oval 4056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" name="Oval 4057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" name="Oval 4058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" name="Oval 4059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" name="Oval 4060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" name="Oval 4061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6" name="Oval 4062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7" name="Oval 4063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7" name="Group 4064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984" name="Oval 406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" name="Oval 406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" name="Oval 406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" name="Oval 406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" name="Oval 406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" name="Oval 407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" name="Oval 407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" name="Oval 407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" name="Oval 407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" name="Oval 407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" name="Oval 407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" name="Oval 407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8" name="Oval 4077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Oval 4078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" name="Oval 4079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Oval 4080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Oval 4081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" name="Oval 4082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" name="Group 4083"/>
            <p:cNvGrpSpPr>
              <a:grpSpLocks/>
            </p:cNvGrpSpPr>
            <p:nvPr/>
          </p:nvGrpSpPr>
          <p:grpSpPr bwMode="auto">
            <a:xfrm>
              <a:off x="716" y="1890"/>
              <a:ext cx="495" cy="544"/>
              <a:chOff x="668" y="1874"/>
              <a:chExt cx="695" cy="712"/>
            </a:xfrm>
          </p:grpSpPr>
          <p:grpSp>
            <p:nvGrpSpPr>
              <p:cNvPr id="902" name="Group 4084"/>
              <p:cNvGrpSpPr>
                <a:grpSpLocks/>
              </p:cNvGrpSpPr>
              <p:nvPr/>
            </p:nvGrpSpPr>
            <p:grpSpPr bwMode="auto">
              <a:xfrm>
                <a:off x="668" y="2042"/>
                <a:ext cx="423" cy="416"/>
                <a:chOff x="3157" y="1295"/>
                <a:chExt cx="423" cy="416"/>
              </a:xfrm>
            </p:grpSpPr>
            <p:sp>
              <p:nvSpPr>
                <p:cNvPr id="961" name="Oval 4085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2" name="Oval 4086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" name="Oval 4087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" name="Oval 4088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5" name="Oval 4089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6" name="Oval 4090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7" name="Oval 4091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8" name="Oval 4092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9" name="Oval 4093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0" name="Oval 4094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1" name="Oval 4095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2" name="Oval 4096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3" name="Group 4097"/>
              <p:cNvGrpSpPr>
                <a:grpSpLocks/>
              </p:cNvGrpSpPr>
              <p:nvPr/>
            </p:nvGrpSpPr>
            <p:grpSpPr bwMode="auto">
              <a:xfrm>
                <a:off x="860" y="2082"/>
                <a:ext cx="423" cy="416"/>
                <a:chOff x="3157" y="1295"/>
                <a:chExt cx="423" cy="416"/>
              </a:xfrm>
            </p:grpSpPr>
            <p:sp>
              <p:nvSpPr>
                <p:cNvPr id="949" name="Oval 4098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0" name="Oval 4099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1" name="Oval 4100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Oval 4101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" name="Oval 4102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Oval 4103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5" name="Oval 4104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6" name="Oval 4105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Oval 4106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8" name="Oval 4107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9" name="Oval 4108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0" name="Oval 4109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4110"/>
              <p:cNvGrpSpPr>
                <a:grpSpLocks/>
              </p:cNvGrpSpPr>
              <p:nvPr/>
            </p:nvGrpSpPr>
            <p:grpSpPr bwMode="auto">
              <a:xfrm>
                <a:off x="764" y="2170"/>
                <a:ext cx="423" cy="416"/>
                <a:chOff x="3157" y="1295"/>
                <a:chExt cx="423" cy="416"/>
              </a:xfrm>
            </p:grpSpPr>
            <p:sp>
              <p:nvSpPr>
                <p:cNvPr id="937" name="Oval 4111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8" name="Oval 4112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9" name="Oval 4113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0" name="Oval 4114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1" name="Oval 4115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" name="Oval 4116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3" name="Oval 4117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4" name="Oval 4118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5" name="Oval 4119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6" name="Oval 4120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7" name="Oval 4121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" name="Oval 4122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5" name="Group 4123"/>
              <p:cNvGrpSpPr>
                <a:grpSpLocks/>
              </p:cNvGrpSpPr>
              <p:nvPr/>
            </p:nvGrpSpPr>
            <p:grpSpPr bwMode="auto">
              <a:xfrm>
                <a:off x="940" y="2058"/>
                <a:ext cx="423" cy="416"/>
                <a:chOff x="3157" y="1295"/>
                <a:chExt cx="423" cy="416"/>
              </a:xfrm>
            </p:grpSpPr>
            <p:sp>
              <p:nvSpPr>
                <p:cNvPr id="925" name="Oval 4124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" name="Oval 4125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" name="Oval 4126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" name="Oval 4127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" name="Oval 4128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" name="Oval 4129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" name="Oval 4130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" name="Oval 4131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" name="Oval 4132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4" name="Oval 4133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5" name="Oval 4134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6" name="Oval 4135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6" name="Group 4136"/>
              <p:cNvGrpSpPr>
                <a:grpSpLocks/>
              </p:cNvGrpSpPr>
              <p:nvPr/>
            </p:nvGrpSpPr>
            <p:grpSpPr bwMode="auto">
              <a:xfrm>
                <a:off x="812" y="1874"/>
                <a:ext cx="423" cy="416"/>
                <a:chOff x="3157" y="1295"/>
                <a:chExt cx="423" cy="416"/>
              </a:xfrm>
            </p:grpSpPr>
            <p:sp>
              <p:nvSpPr>
                <p:cNvPr id="913" name="Oval 4137"/>
                <p:cNvSpPr>
                  <a:spLocks noChangeArrowheads="1"/>
                </p:cNvSpPr>
                <p:nvPr/>
              </p:nvSpPr>
              <p:spPr bwMode="auto">
                <a:xfrm>
                  <a:off x="3307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4" name="Oval 4138"/>
                <p:cNvSpPr>
                  <a:spLocks noChangeArrowheads="1"/>
                </p:cNvSpPr>
                <p:nvPr/>
              </p:nvSpPr>
              <p:spPr bwMode="auto">
                <a:xfrm>
                  <a:off x="3216" y="134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5" name="Oval 4139"/>
                <p:cNvSpPr>
                  <a:spLocks noChangeArrowheads="1"/>
                </p:cNvSpPr>
                <p:nvPr/>
              </p:nvSpPr>
              <p:spPr bwMode="auto">
                <a:xfrm>
                  <a:off x="3223" y="1432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6" name="Oval 4140"/>
                <p:cNvSpPr>
                  <a:spLocks noChangeArrowheads="1"/>
                </p:cNvSpPr>
                <p:nvPr/>
              </p:nvSpPr>
              <p:spPr bwMode="auto">
                <a:xfrm>
                  <a:off x="3200" y="1537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" name="Oval 4141"/>
                <p:cNvSpPr>
                  <a:spLocks noChangeArrowheads="1"/>
                </p:cNvSpPr>
                <p:nvPr/>
              </p:nvSpPr>
              <p:spPr bwMode="auto">
                <a:xfrm>
                  <a:off x="3324" y="1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8" name="Oval 4142"/>
                <p:cNvSpPr>
                  <a:spLocks noChangeArrowheads="1"/>
                </p:cNvSpPr>
                <p:nvPr/>
              </p:nvSpPr>
              <p:spPr bwMode="auto">
                <a:xfrm>
                  <a:off x="3406" y="146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9" name="Oval 4143"/>
                <p:cNvSpPr>
                  <a:spLocks noChangeArrowheads="1"/>
                </p:cNvSpPr>
                <p:nvPr/>
              </p:nvSpPr>
              <p:spPr bwMode="auto">
                <a:xfrm>
                  <a:off x="3157" y="139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0" name="Oval 4144"/>
                <p:cNvSpPr>
                  <a:spLocks noChangeArrowheads="1"/>
                </p:cNvSpPr>
                <p:nvPr/>
              </p:nvSpPr>
              <p:spPr bwMode="auto">
                <a:xfrm>
                  <a:off x="3399" y="1403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" name="Oval 4145"/>
                <p:cNvSpPr>
                  <a:spLocks noChangeArrowheads="1"/>
                </p:cNvSpPr>
                <p:nvPr/>
              </p:nvSpPr>
              <p:spPr bwMode="auto">
                <a:xfrm>
                  <a:off x="3330" y="1535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" name="Oval 4146"/>
                <p:cNvSpPr>
                  <a:spLocks noChangeArrowheads="1"/>
                </p:cNvSpPr>
                <p:nvPr/>
              </p:nvSpPr>
              <p:spPr bwMode="auto">
                <a:xfrm>
                  <a:off x="3290" y="1311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" name="Oval 4147"/>
                <p:cNvSpPr>
                  <a:spLocks noChangeArrowheads="1"/>
                </p:cNvSpPr>
                <p:nvPr/>
              </p:nvSpPr>
              <p:spPr bwMode="auto">
                <a:xfrm>
                  <a:off x="3173" y="1318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" name="Oval 4148"/>
                <p:cNvSpPr>
                  <a:spLocks noChangeArrowheads="1"/>
                </p:cNvSpPr>
                <p:nvPr/>
              </p:nvSpPr>
              <p:spPr bwMode="auto">
                <a:xfrm>
                  <a:off x="3166" y="1462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7" name="Oval 4149"/>
              <p:cNvSpPr>
                <a:spLocks noChangeArrowheads="1"/>
              </p:cNvSpPr>
              <p:nvPr/>
            </p:nvSpPr>
            <p:spPr bwMode="auto">
              <a:xfrm>
                <a:off x="910" y="2023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Oval 4150"/>
              <p:cNvSpPr>
                <a:spLocks noChangeArrowheads="1"/>
              </p:cNvSpPr>
              <p:nvPr/>
            </p:nvSpPr>
            <p:spPr bwMode="auto">
              <a:xfrm>
                <a:off x="1170" y="2050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9" name="Oval 4151"/>
              <p:cNvSpPr>
                <a:spLocks noChangeArrowheads="1"/>
              </p:cNvSpPr>
              <p:nvPr/>
            </p:nvSpPr>
            <p:spPr bwMode="auto">
              <a:xfrm>
                <a:off x="870" y="2295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Oval 4152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74" cy="17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Oval 4153"/>
              <p:cNvSpPr>
                <a:spLocks noChangeArrowheads="1"/>
              </p:cNvSpPr>
              <p:nvPr/>
            </p:nvSpPr>
            <p:spPr bwMode="auto">
              <a:xfrm>
                <a:off x="770" y="1986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" name="Oval 4154"/>
              <p:cNvSpPr>
                <a:spLocks noChangeArrowheads="1"/>
              </p:cNvSpPr>
              <p:nvPr/>
            </p:nvSpPr>
            <p:spPr bwMode="auto">
              <a:xfrm>
                <a:off x="922" y="2138"/>
                <a:ext cx="174" cy="17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87" name="Oval 4155"/>
          <p:cNvSpPr>
            <a:spLocks noChangeArrowheads="1"/>
          </p:cNvSpPr>
          <p:nvPr/>
        </p:nvSpPr>
        <p:spPr bwMode="auto">
          <a:xfrm>
            <a:off x="7473950" y="3625850"/>
            <a:ext cx="114300" cy="1270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Line 4156"/>
          <p:cNvSpPr>
            <a:spLocks noChangeShapeType="1"/>
          </p:cNvSpPr>
          <p:nvPr/>
        </p:nvSpPr>
        <p:spPr bwMode="auto">
          <a:xfrm flipH="1" flipV="1">
            <a:off x="6108700" y="2174875"/>
            <a:ext cx="203200" cy="247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" name="Line 4157"/>
          <p:cNvSpPr>
            <a:spLocks noChangeShapeType="1"/>
          </p:cNvSpPr>
          <p:nvPr/>
        </p:nvSpPr>
        <p:spPr bwMode="auto">
          <a:xfrm flipV="1">
            <a:off x="5499100" y="3998913"/>
            <a:ext cx="0" cy="170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" name="Line 4158"/>
          <p:cNvSpPr>
            <a:spLocks noChangeShapeType="1"/>
          </p:cNvSpPr>
          <p:nvPr/>
        </p:nvSpPr>
        <p:spPr bwMode="auto">
          <a:xfrm>
            <a:off x="5499100" y="5700713"/>
            <a:ext cx="294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" name="Text Box 4159"/>
          <p:cNvSpPr txBox="1">
            <a:spLocks noChangeArrowheads="1"/>
          </p:cNvSpPr>
          <p:nvPr/>
        </p:nvSpPr>
        <p:spPr bwMode="auto">
          <a:xfrm>
            <a:off x="6395474" y="5776913"/>
            <a:ext cx="1002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dirty="0" smtClean="0">
                <a:latin typeface="Times New Roman" pitchFamily="18" charset="0"/>
                <a:cs typeface="Times New Roman"/>
              </a:rPr>
              <a:t>β-</a:t>
            </a:r>
            <a:r>
              <a:rPr lang="en-US" altLang="de-DE" dirty="0" smtClean="0">
                <a:latin typeface="Times New Roman" pitchFamily="18" charset="0"/>
                <a:cs typeface="Times New Roman"/>
              </a:rPr>
              <a:t>e</a:t>
            </a:r>
            <a:r>
              <a:rPr lang="en-US" altLang="de-DE" dirty="0" smtClean="0">
                <a:latin typeface="Times New Roman" pitchFamily="18" charset="0"/>
              </a:rPr>
              <a:t>nergy</a:t>
            </a:r>
            <a:endParaRPr lang="en-US" altLang="de-DE" dirty="0">
              <a:latin typeface="Symbol" pitchFamily="18" charset="2"/>
            </a:endParaRPr>
          </a:p>
        </p:txBody>
      </p:sp>
      <p:sp>
        <p:nvSpPr>
          <p:cNvPr id="1192" name="Line 4160"/>
          <p:cNvSpPr>
            <a:spLocks noChangeShapeType="1"/>
          </p:cNvSpPr>
          <p:nvPr/>
        </p:nvSpPr>
        <p:spPr bwMode="auto">
          <a:xfrm flipV="1">
            <a:off x="7467600" y="4621213"/>
            <a:ext cx="0" cy="1079500"/>
          </a:xfrm>
          <a:prstGeom prst="line">
            <a:avLst/>
          </a:prstGeom>
          <a:noFill/>
          <a:ln w="28575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" name="Text Box 4161"/>
          <p:cNvSpPr txBox="1">
            <a:spLocks noChangeArrowheads="1"/>
          </p:cNvSpPr>
          <p:nvPr/>
        </p:nvSpPr>
        <p:spPr bwMode="auto">
          <a:xfrm rot="16200000">
            <a:off x="4868072" y="4747697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counts</a:t>
            </a:r>
            <a:endParaRPr lang="en-US" altLang="de-DE" dirty="0">
              <a:latin typeface="Times New Roman" pitchFamily="18" charset="0"/>
            </a:endParaRPr>
          </a:p>
        </p:txBody>
      </p:sp>
      <p:sp>
        <p:nvSpPr>
          <p:cNvPr id="1194" name="Text Box 4162"/>
          <p:cNvSpPr txBox="1">
            <a:spLocks noChangeArrowheads="1"/>
          </p:cNvSpPr>
          <p:nvPr/>
        </p:nvSpPr>
        <p:spPr bwMode="auto">
          <a:xfrm>
            <a:off x="7805654" y="5180013"/>
            <a:ext cx="11336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expectation</a:t>
            </a:r>
            <a:endParaRPr lang="en-US" altLang="de-DE" sz="16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95" name="Line 4163"/>
          <p:cNvSpPr>
            <a:spLocks noChangeShapeType="1"/>
          </p:cNvSpPr>
          <p:nvPr/>
        </p:nvSpPr>
        <p:spPr bwMode="auto">
          <a:xfrm flipH="1">
            <a:off x="7518400" y="5357813"/>
            <a:ext cx="342900" cy="10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" name="Freeform 4164"/>
          <p:cNvSpPr>
            <a:spLocks/>
          </p:cNvSpPr>
          <p:nvPr/>
        </p:nvSpPr>
        <p:spPr bwMode="auto">
          <a:xfrm>
            <a:off x="5486400" y="4656138"/>
            <a:ext cx="1968500" cy="1044575"/>
          </a:xfrm>
          <a:custGeom>
            <a:avLst/>
            <a:gdLst>
              <a:gd name="T0" fmla="*/ 1240 w 1240"/>
              <a:gd name="T1" fmla="*/ 651 h 658"/>
              <a:gd name="T2" fmla="*/ 1064 w 1240"/>
              <a:gd name="T3" fmla="*/ 595 h 658"/>
              <a:gd name="T4" fmla="*/ 792 w 1240"/>
              <a:gd name="T5" fmla="*/ 275 h 658"/>
              <a:gd name="T6" fmla="*/ 608 w 1240"/>
              <a:gd name="T7" fmla="*/ 35 h 658"/>
              <a:gd name="T8" fmla="*/ 424 w 1240"/>
              <a:gd name="T9" fmla="*/ 67 h 658"/>
              <a:gd name="T10" fmla="*/ 272 w 1240"/>
              <a:gd name="T11" fmla="*/ 275 h 658"/>
              <a:gd name="T12" fmla="*/ 88 w 1240"/>
              <a:gd name="T13" fmla="*/ 547 h 658"/>
              <a:gd name="T14" fmla="*/ 0 w 1240"/>
              <a:gd name="T15" fmla="*/ 651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0" h="658">
                <a:moveTo>
                  <a:pt x="1240" y="651"/>
                </a:moveTo>
                <a:cubicBezTo>
                  <a:pt x="1189" y="654"/>
                  <a:pt x="1139" y="658"/>
                  <a:pt x="1064" y="595"/>
                </a:cubicBezTo>
                <a:cubicBezTo>
                  <a:pt x="989" y="532"/>
                  <a:pt x="868" y="368"/>
                  <a:pt x="792" y="275"/>
                </a:cubicBezTo>
                <a:cubicBezTo>
                  <a:pt x="716" y="182"/>
                  <a:pt x="669" y="70"/>
                  <a:pt x="608" y="35"/>
                </a:cubicBezTo>
                <a:cubicBezTo>
                  <a:pt x="547" y="0"/>
                  <a:pt x="480" y="27"/>
                  <a:pt x="424" y="67"/>
                </a:cubicBezTo>
                <a:cubicBezTo>
                  <a:pt x="368" y="107"/>
                  <a:pt x="328" y="195"/>
                  <a:pt x="272" y="275"/>
                </a:cubicBezTo>
                <a:cubicBezTo>
                  <a:pt x="216" y="355"/>
                  <a:pt x="133" y="484"/>
                  <a:pt x="88" y="547"/>
                </a:cubicBezTo>
                <a:cubicBezTo>
                  <a:pt x="43" y="610"/>
                  <a:pt x="15" y="634"/>
                  <a:pt x="0" y="651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7" name="Text Box 4165"/>
          <p:cNvSpPr txBox="1">
            <a:spLocks noChangeArrowheads="1"/>
          </p:cNvSpPr>
          <p:nvPr/>
        </p:nvSpPr>
        <p:spPr bwMode="auto">
          <a:xfrm>
            <a:off x="6054716" y="4152900"/>
            <a:ext cx="12827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solidFill>
                  <a:srgbClr val="CC0000"/>
                </a:solidFill>
                <a:latin typeface="Times New Roman" pitchFamily="18" charset="0"/>
              </a:rPr>
              <a:t>measurement</a:t>
            </a:r>
            <a:endParaRPr lang="en-US" altLang="de-DE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98" name="Line 4166"/>
          <p:cNvSpPr>
            <a:spLocks noChangeShapeType="1"/>
          </p:cNvSpPr>
          <p:nvPr/>
        </p:nvSpPr>
        <p:spPr bwMode="auto">
          <a:xfrm flipH="1">
            <a:off x="6692900" y="4495800"/>
            <a:ext cx="127000" cy="330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" name="Text Box 4167"/>
          <p:cNvSpPr txBox="1">
            <a:spLocks noChangeArrowheads="1"/>
          </p:cNvSpPr>
          <p:nvPr/>
        </p:nvSpPr>
        <p:spPr bwMode="auto">
          <a:xfrm>
            <a:off x="7989888" y="4313238"/>
            <a:ext cx="61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4000" b="1">
                <a:solidFill>
                  <a:srgbClr val="CC0000"/>
                </a:solidFill>
                <a:latin typeface="Wingdings" pitchFamily="2" charset="2"/>
              </a:rPr>
              <a:t>L</a:t>
            </a:r>
            <a:endParaRPr lang="de-DE" altLang="de-DE" sz="4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 oscillations</a:t>
            </a:r>
            <a:endParaRPr lang="en-US" dirty="0"/>
          </a:p>
        </p:txBody>
      </p:sp>
      <p:grpSp>
        <p:nvGrpSpPr>
          <p:cNvPr id="93" name="Group 21"/>
          <p:cNvGrpSpPr>
            <a:grpSpLocks/>
          </p:cNvGrpSpPr>
          <p:nvPr/>
        </p:nvGrpSpPr>
        <p:grpSpPr bwMode="auto">
          <a:xfrm>
            <a:off x="2947988" y="685800"/>
            <a:ext cx="3543300" cy="965200"/>
            <a:chOff x="2920" y="824"/>
            <a:chExt cx="2232" cy="608"/>
          </a:xfrm>
        </p:grpSpPr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920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dirty="0" err="1" smtClean="0">
                  <a:latin typeface="Times New Roman" pitchFamily="18" charset="0"/>
                </a:rPr>
                <a:t>Electron</a:t>
              </a:r>
              <a:r>
                <a:rPr lang="de-DE" altLang="de-DE" dirty="0" smtClean="0">
                  <a:latin typeface="Times New Roman" pitchFamily="18" charset="0"/>
                </a:rPr>
                <a:t> </a:t>
              </a:r>
              <a:r>
                <a:rPr lang="de-DE" altLang="de-DE" dirty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3664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Times New Roman" pitchFamily="18" charset="0"/>
                </a:rPr>
                <a:t>Myon </a:t>
              </a:r>
              <a:r>
                <a:rPr lang="de-DE" altLang="de-DE">
                  <a:latin typeface="Symbol" pitchFamily="18" charset="2"/>
                </a:rPr>
                <a:t>m</a:t>
              </a: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4408" y="824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Times New Roman" pitchFamily="18" charset="0"/>
                </a:rPr>
                <a:t>Tau </a:t>
              </a:r>
              <a:r>
                <a:rPr lang="de-DE" altLang="de-DE">
                  <a:latin typeface="Symbol" pitchFamily="18" charset="2"/>
                </a:rPr>
                <a:t>t</a:t>
              </a:r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920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Times New Roman" pitchFamily="18" charset="0"/>
                </a:rPr>
                <a:t>e-Neutrino</a:t>
              </a:r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3664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Symbol" pitchFamily="18" charset="2"/>
                </a:rPr>
                <a:t>m</a:t>
              </a:r>
              <a:r>
                <a:rPr lang="de-DE" altLang="de-DE">
                  <a:latin typeface="Times New Roman" pitchFamily="18" charset="0"/>
                </a:rPr>
                <a:t>-Neutrino</a:t>
              </a:r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4408" y="1128"/>
              <a:ext cx="744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Symbol" pitchFamily="18" charset="2"/>
                </a:rPr>
                <a:t>t</a:t>
              </a:r>
              <a:r>
                <a:rPr lang="de-DE" altLang="de-DE">
                  <a:latin typeface="Times New Roman" pitchFamily="18" charset="0"/>
                </a:rPr>
                <a:t>-Neutrino</a:t>
              </a:r>
            </a:p>
          </p:txBody>
        </p:sp>
      </p:grpSp>
      <p:sp>
        <p:nvSpPr>
          <p:cNvPr id="100" name="Text Box 28"/>
          <p:cNvSpPr txBox="1">
            <a:spLocks noChangeArrowheads="1"/>
          </p:cNvSpPr>
          <p:nvPr/>
        </p:nvSpPr>
        <p:spPr bwMode="auto">
          <a:xfrm>
            <a:off x="892175" y="1905000"/>
            <a:ext cx="6519734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Idea: when neutrinos have a mass, they may convert into each other</a:t>
            </a:r>
            <a:r>
              <a:rPr lang="de-DE" altLang="de-DE" dirty="0" smtClean="0">
                <a:latin typeface="Times New Roman" pitchFamily="18" charset="0"/>
              </a:rPr>
              <a:t>!</a:t>
            </a:r>
            <a:endParaRPr lang="de-DE" altLang="de-DE" dirty="0">
              <a:latin typeface="Times New Roman" pitchFamily="18" charset="0"/>
            </a:endParaRPr>
          </a:p>
        </p:txBody>
      </p:sp>
      <p:pic>
        <p:nvPicPr>
          <p:cNvPr id="101" name="Picture 29" descr="osz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1438"/>
            <a:ext cx="417671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644525" y="3009900"/>
            <a:ext cx="2962275" cy="221599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Assumption: Mixture of 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sz="2400" dirty="0" smtClean="0">
              <a:latin typeface="Symbol" pitchFamily="18" charset="2"/>
            </a:endParaRPr>
          </a:p>
          <a:p>
            <a:endParaRPr lang="en-US" altLang="de-DE" sz="2400" dirty="0" smtClean="0">
              <a:latin typeface="Times New Roman" pitchFamily="18" charset="0"/>
            </a:endParaRPr>
          </a:p>
          <a:p>
            <a:r>
              <a:rPr lang="en-US" altLang="de-DE" dirty="0" smtClean="0">
                <a:latin typeface="Times New Roman" pitchFamily="18" charset="0"/>
              </a:rPr>
              <a:t>Conversion </a:t>
            </a:r>
            <a:r>
              <a:rPr lang="en-US" altLang="de-DE" dirty="0" smtClean="0">
                <a:latin typeface="Times New Roman" pitchFamily="18" charset="0"/>
              </a:rPr>
              <a:t>of a </a:t>
            </a:r>
            <a:r>
              <a:rPr lang="en-US" altLang="de-DE" dirty="0" smtClean="0">
                <a:latin typeface="Times New Roman" pitchFamily="18" charset="0"/>
              </a:rPr>
              <a:t>neutrino</a:t>
            </a:r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dirty="0" smtClean="0">
                <a:latin typeface="Times New Roman" pitchFamily="18" charset="0"/>
              </a:rPr>
              <a:t>beam with </a:t>
            </a:r>
            <a:r>
              <a:rPr lang="en-US" altLang="de-DE" dirty="0" smtClean="0">
                <a:latin typeface="Times New Roman" pitchFamily="18" charset="0"/>
              </a:rPr>
              <a:t>the distance </a:t>
            </a:r>
            <a:r>
              <a:rPr lang="en-US" altLang="de-DE" dirty="0" smtClean="0">
                <a:latin typeface="Times New Roman" pitchFamily="18" charset="0"/>
              </a:rPr>
              <a:t>from </a:t>
            </a:r>
            <a:r>
              <a:rPr lang="en-US" altLang="de-DE" dirty="0" smtClean="0">
                <a:latin typeface="Times New Roman" pitchFamily="18" charset="0"/>
              </a:rPr>
              <a:t>the neutrino source</a:t>
            </a:r>
            <a:r>
              <a:rPr lang="de-DE" altLang="de-DE" dirty="0" smtClean="0">
                <a:latin typeface="Times New Roman" pitchFamily="18" charset="0"/>
              </a:rPr>
              <a:t>:</a:t>
            </a:r>
            <a:endParaRPr lang="de-DE" altLang="de-DE" dirty="0">
              <a:latin typeface="Times New Roman" pitchFamily="18" charset="0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1406525" y="3457575"/>
            <a:ext cx="1236236" cy="523220"/>
          </a:xfrm>
          <a:prstGeom prst="rect">
            <a:avLst/>
          </a:prstGeom>
          <a:solidFill>
            <a:srgbClr val="FCFEBA"/>
          </a:solidFill>
          <a:ln w="9525">
            <a:solidFill>
              <a:srgbClr val="FCFEB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de-DE" sz="2800" baseline="-25000" dirty="0">
                <a:solidFill>
                  <a:srgbClr val="CC0000"/>
                </a:solidFill>
                <a:latin typeface="Times New Roman" pitchFamily="18" charset="0"/>
              </a:rPr>
              <a:t>e</a:t>
            </a:r>
            <a:r>
              <a:rPr lang="de-DE" altLang="de-DE" sz="24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and</a:t>
            </a:r>
            <a:r>
              <a:rPr lang="de-DE" altLang="de-DE" sz="2400" dirty="0" smtClean="0">
                <a:latin typeface="Times New Roman" pitchFamily="18" charset="0"/>
              </a:rPr>
              <a:t> </a:t>
            </a:r>
            <a:r>
              <a:rPr lang="de-DE" altLang="de-DE" sz="2400" dirty="0" err="1">
                <a:solidFill>
                  <a:srgbClr val="3333CC"/>
                </a:solidFill>
                <a:latin typeface="Symbol" pitchFamily="18" charset="2"/>
              </a:rPr>
              <a:t>n</a:t>
            </a:r>
            <a:r>
              <a:rPr lang="de-DE" altLang="de-DE" sz="2800" baseline="-25000" dirty="0" err="1">
                <a:solidFill>
                  <a:srgbClr val="3333CC"/>
                </a:solidFill>
                <a:latin typeface="Symbol" pitchFamily="18" charset="2"/>
              </a:rPr>
              <a:t>m</a:t>
            </a:r>
            <a:endParaRPr lang="de-DE" altLang="de-DE" sz="24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 rot="16200000">
            <a:off x="3342914" y="3822184"/>
            <a:ext cx="201208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Portion of the beam</a:t>
            </a:r>
            <a:endParaRPr lang="en-US" altLang="de-DE" dirty="0">
              <a:latin typeface="Times New Roman" pitchFamily="18" charset="0"/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5446345" y="5600700"/>
            <a:ext cx="250581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distance from the source</a:t>
            </a:r>
            <a:endParaRPr lang="en-US" altLang="de-DE" dirty="0">
              <a:latin typeface="Times New Roman" pitchFamily="18" charset="0"/>
            </a:endParaRP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5122863" y="291782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40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de-DE" sz="2800" baseline="-25000">
                <a:solidFill>
                  <a:srgbClr val="CC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07" name="Text Box 35"/>
          <p:cNvSpPr txBox="1">
            <a:spLocks noChangeArrowheads="1"/>
          </p:cNvSpPr>
          <p:nvPr/>
        </p:nvSpPr>
        <p:spPr bwMode="auto">
          <a:xfrm>
            <a:off x="6083300" y="2930525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400">
                <a:solidFill>
                  <a:srgbClr val="3333CC"/>
                </a:solidFill>
                <a:latin typeface="Symbol" pitchFamily="18" charset="2"/>
              </a:rPr>
              <a:t>n</a:t>
            </a:r>
            <a:r>
              <a:rPr lang="de-DE" altLang="de-DE" sz="2800" baseline="-25000">
                <a:solidFill>
                  <a:srgbClr val="3333CC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8" name="Line 36"/>
          <p:cNvSpPr>
            <a:spLocks noChangeShapeType="1"/>
          </p:cNvSpPr>
          <p:nvPr/>
        </p:nvSpPr>
        <p:spPr bwMode="auto">
          <a:xfrm>
            <a:off x="4902200" y="4559300"/>
            <a:ext cx="3683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5676900" y="4559300"/>
            <a:ext cx="0" cy="736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Text Box 39"/>
          <p:cNvSpPr txBox="1">
            <a:spLocks noChangeArrowheads="1"/>
          </p:cNvSpPr>
          <p:nvPr/>
        </p:nvSpPr>
        <p:spPr bwMode="auto">
          <a:xfrm>
            <a:off x="381000" y="6140450"/>
            <a:ext cx="85834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100" i="1" dirty="0">
                <a:solidFill>
                  <a:srgbClr val="FF0000"/>
                </a:solidFill>
                <a:latin typeface="Times New Roman" pitchFamily="18" charset="0"/>
              </a:rPr>
              <a:t>1998: 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Confirmation of the oscillations between </a:t>
            </a:r>
            <a:r>
              <a:rPr lang="en-US" altLang="de-DE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Myon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- and 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Tau-neutrinos 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with methods of  Super-</a:t>
            </a:r>
            <a:r>
              <a:rPr lang="en-US" altLang="de-DE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Kamiokande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de-DE" sz="1100" i="1" dirty="0" err="1" smtClean="0">
                <a:solidFill>
                  <a:srgbClr val="FF0000"/>
                </a:solidFill>
                <a:latin typeface="Times New Roman" pitchFamily="18" charset="0"/>
              </a:rPr>
              <a:t>Myon</a:t>
            </a:r>
            <a:r>
              <a:rPr lang="en-US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-neutrinos from the atmosphere</a:t>
            </a:r>
            <a:r>
              <a:rPr lang="de-DE" altLang="de-DE" sz="1100" i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de-DE" altLang="de-DE" sz="11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solar neutrino problem</a:t>
            </a:r>
            <a:endParaRPr lang="en-US" dirty="0"/>
          </a:p>
        </p:txBody>
      </p:sp>
      <p:pic>
        <p:nvPicPr>
          <p:cNvPr id="21" name="Picture 78" descr="sunop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7413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1730375" y="5202238"/>
            <a:ext cx="1879600" cy="1312862"/>
            <a:chOff x="1282" y="3337"/>
            <a:chExt cx="1070" cy="797"/>
          </a:xfrm>
        </p:grpSpPr>
        <p:pic>
          <p:nvPicPr>
            <p:cNvPr id="23" name="Picture 43" descr="osz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" y="3347"/>
              <a:ext cx="1070" cy="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1576" y="3689"/>
              <a:ext cx="20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600">
                  <a:solidFill>
                    <a:srgbClr val="CC0000"/>
                  </a:solidFill>
                  <a:latin typeface="Symbol" pitchFamily="18" charset="2"/>
                </a:rPr>
                <a:t>n</a:t>
              </a:r>
              <a:r>
                <a:rPr lang="de-DE" altLang="de-DE" sz="1600" baseline="-25000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1587" y="3337"/>
              <a:ext cx="20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600">
                  <a:solidFill>
                    <a:srgbClr val="3333CC"/>
                  </a:solidFill>
                  <a:latin typeface="Symbol" pitchFamily="18" charset="2"/>
                </a:rPr>
                <a:t>n</a:t>
              </a:r>
              <a:r>
                <a:rPr lang="de-DE" altLang="de-DE" sz="1600" baseline="-25000">
                  <a:solidFill>
                    <a:srgbClr val="3333CC"/>
                  </a:solidFill>
                  <a:latin typeface="Symbol" pitchFamily="18" charset="2"/>
                </a:rPr>
                <a:t>2</a:t>
              </a:r>
            </a:p>
          </p:txBody>
        </p:sp>
      </p:grpSp>
      <p:pic>
        <p:nvPicPr>
          <p:cNvPr id="26" name="Picture 46" descr="neusun1_supe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25713"/>
            <a:ext cx="1106488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090309" y="1009650"/>
            <a:ext cx="2569934" cy="369332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66 </a:t>
            </a:r>
            <a:r>
              <a:rPr lang="en-US" altLang="de-DE" dirty="0" smtClean="0">
                <a:latin typeface="Times New Roman" pitchFamily="18" charset="0"/>
              </a:rPr>
              <a:t>billion</a:t>
            </a:r>
            <a:r>
              <a:rPr lang="en-US" altLang="de-DE" dirty="0" smtClean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n</a:t>
            </a:r>
            <a:r>
              <a:rPr lang="en-US" altLang="de-DE" dirty="0" smtClean="0">
                <a:latin typeface="Times New Roman" pitchFamily="18" charset="0"/>
              </a:rPr>
              <a:t>eutrinos/s/cm</a:t>
            </a:r>
            <a:r>
              <a:rPr lang="en-US" altLang="de-DE" baseline="30000" dirty="0" smtClean="0">
                <a:latin typeface="Times New Roman" pitchFamily="18" charset="0"/>
              </a:rPr>
              <a:t>2</a:t>
            </a:r>
            <a:endParaRPr lang="en-US" altLang="de-DE" baseline="30000" dirty="0">
              <a:latin typeface="Times New Roman" pitchFamily="18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828640" y="1819275"/>
            <a:ext cx="2401619" cy="107721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since</a:t>
            </a:r>
            <a:r>
              <a:rPr lang="en-US" altLang="de-DE" sz="1600" dirty="0" smtClean="0">
                <a:latin typeface="Times New Roman" pitchFamily="18" charset="0"/>
              </a:rPr>
              <a:t> 1964:  detection with</a:t>
            </a:r>
          </a:p>
          <a:p>
            <a:pPr algn="ctr"/>
            <a:r>
              <a:rPr lang="en-US" altLang="de-DE" sz="1600" dirty="0" err="1" smtClean="0">
                <a:latin typeface="Times New Roman" pitchFamily="18" charset="0"/>
              </a:rPr>
              <a:t>Homestake</a:t>
            </a:r>
            <a:r>
              <a:rPr lang="en-US" altLang="de-DE" sz="1600" dirty="0" smtClean="0">
                <a:latin typeface="Times New Roman" pitchFamily="18" charset="0"/>
              </a:rPr>
              <a:t>-experiment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expected</a:t>
            </a:r>
            <a:r>
              <a:rPr lang="en-US" altLang="de-DE" sz="1600" dirty="0" smtClean="0">
                <a:latin typeface="Times New Roman" pitchFamily="18" charset="0"/>
              </a:rPr>
              <a:t>: 1,5 </a:t>
            </a:r>
            <a:r>
              <a:rPr lang="en-US" altLang="de-DE" sz="1600" dirty="0" smtClean="0">
                <a:latin typeface="Times New Roman" pitchFamily="18" charset="0"/>
              </a:rPr>
              <a:t>r</a:t>
            </a:r>
            <a:r>
              <a:rPr lang="en-US" altLang="de-DE" sz="1600" dirty="0" smtClean="0">
                <a:latin typeface="Times New Roman" pitchFamily="18" charset="0"/>
              </a:rPr>
              <a:t>eactions/d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measured</a:t>
            </a:r>
            <a:r>
              <a:rPr lang="en-US" altLang="de-DE" sz="1600" dirty="0" smtClean="0">
                <a:latin typeface="Times New Roman" pitchFamily="18" charset="0"/>
              </a:rPr>
              <a:t>: 0.5 </a:t>
            </a:r>
            <a:r>
              <a:rPr lang="en-US" altLang="de-DE" sz="1600" dirty="0" smtClean="0">
                <a:latin typeface="Times New Roman" pitchFamily="18" charset="0"/>
              </a:rPr>
              <a:t>r</a:t>
            </a:r>
            <a:r>
              <a:rPr lang="en-US" altLang="de-DE" sz="1600" dirty="0" smtClean="0">
                <a:latin typeface="Times New Roman" pitchFamily="18" charset="0"/>
              </a:rPr>
              <a:t>eactions/d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1058083" y="3409950"/>
            <a:ext cx="2262158" cy="58477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Since</a:t>
            </a:r>
            <a:r>
              <a:rPr lang="en-US" altLang="de-DE" sz="1600" dirty="0" smtClean="0">
                <a:latin typeface="Times New Roman" pitchFamily="18" charset="0"/>
              </a:rPr>
              <a:t> 1986 </a:t>
            </a:r>
            <a:r>
              <a:rPr lang="en-US" altLang="de-DE" sz="1600" dirty="0" err="1" smtClean="0">
                <a:latin typeface="Times New Roman" pitchFamily="18" charset="0"/>
              </a:rPr>
              <a:t>Kamiokande</a:t>
            </a:r>
            <a:r>
              <a:rPr lang="en-US" altLang="de-DE" sz="1600" dirty="0" smtClean="0">
                <a:latin typeface="Times New Roman" pitchFamily="18" charset="0"/>
              </a:rPr>
              <a:t>: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confirms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</a:rPr>
              <a:t>Homestake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2258259" y="4581525"/>
            <a:ext cx="1928733" cy="58477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possible</a:t>
            </a:r>
            <a:r>
              <a:rPr lang="en-US" altLang="de-DE" sz="1600" dirty="0" smtClean="0">
                <a:latin typeface="Times New Roman" pitchFamily="18" charset="0"/>
              </a:rPr>
              <a:t> explanation: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n</a:t>
            </a:r>
            <a:r>
              <a:rPr lang="en-US" altLang="de-DE" sz="1600" dirty="0" smtClean="0">
                <a:latin typeface="Times New Roman" pitchFamily="18" charset="0"/>
              </a:rPr>
              <a:t>eutrino-</a:t>
            </a:r>
            <a:r>
              <a:rPr lang="en-US" altLang="de-DE" sz="1600" dirty="0" smtClean="0">
                <a:latin typeface="Times New Roman" pitchFamily="18" charset="0"/>
              </a:rPr>
              <a:t>o</a:t>
            </a:r>
            <a:r>
              <a:rPr lang="en-US" altLang="de-DE" sz="1600" dirty="0" smtClean="0">
                <a:latin typeface="Times New Roman" pitchFamily="18" charset="0"/>
              </a:rPr>
              <a:t>scillation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1" name="Oval 53"/>
          <p:cNvSpPr>
            <a:spLocks noChangeArrowheads="1"/>
          </p:cNvSpPr>
          <p:nvPr/>
        </p:nvSpPr>
        <p:spPr bwMode="auto">
          <a:xfrm>
            <a:off x="4876800" y="5124450"/>
            <a:ext cx="1581150" cy="1352550"/>
          </a:xfrm>
          <a:prstGeom prst="ellipse">
            <a:avLst/>
          </a:prstGeom>
          <a:solidFill>
            <a:srgbClr val="FCFEB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s</a:t>
            </a:r>
            <a:r>
              <a:rPr lang="en-US" altLang="de-DE" sz="1600" dirty="0" smtClean="0">
                <a:latin typeface="Times New Roman" pitchFamily="18" charset="0"/>
              </a:rPr>
              <a:t>olar</a:t>
            </a:r>
          </a:p>
          <a:p>
            <a:pPr algn="ctr"/>
            <a:r>
              <a:rPr lang="en-US" altLang="de-DE" sz="1600" dirty="0">
                <a:latin typeface="Times New Roman" pitchFamily="18" charset="0"/>
              </a:rPr>
              <a:t>n</a:t>
            </a:r>
            <a:r>
              <a:rPr lang="en-US" altLang="de-DE" sz="1600" dirty="0" smtClean="0">
                <a:latin typeface="Times New Roman" pitchFamily="18" charset="0"/>
              </a:rPr>
              <a:t>eutrino</a:t>
            </a:r>
          </a:p>
          <a:p>
            <a:pPr algn="ctr"/>
            <a:r>
              <a:rPr lang="en-US" altLang="de-DE" sz="1600" dirty="0">
                <a:latin typeface="Times New Roman" pitchFamily="18" charset="0"/>
              </a:rPr>
              <a:t>p</a:t>
            </a:r>
            <a:r>
              <a:rPr lang="en-US" altLang="de-DE" sz="1600" dirty="0" smtClean="0">
                <a:latin typeface="Times New Roman" pitchFamily="18" charset="0"/>
              </a:rPr>
              <a:t>roblem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solved</a:t>
            </a:r>
            <a:r>
              <a:rPr lang="en-US" altLang="de-DE" sz="1600" dirty="0" smtClean="0">
                <a:latin typeface="Times New Roman" pitchFamily="18" charset="0"/>
              </a:rPr>
              <a:t>!</a:t>
            </a:r>
            <a:endParaRPr lang="en-US" altLang="de-DE" sz="1600" dirty="0">
              <a:latin typeface="Times New Roman" pitchFamily="18" charset="0"/>
            </a:endParaRPr>
          </a:p>
        </p:txBody>
      </p:sp>
      <p:pic>
        <p:nvPicPr>
          <p:cNvPr id="32" name="Picture 54" descr="dav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044575"/>
            <a:ext cx="931862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5" descr="koshi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75100"/>
            <a:ext cx="1143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6" descr="snocol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35363"/>
            <a:ext cx="2441575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6837366" y="5014911"/>
            <a:ext cx="922339" cy="1470025"/>
            <a:chOff x="2315" y="3315"/>
            <a:chExt cx="581" cy="926"/>
          </a:xfrm>
        </p:grpSpPr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2327" y="3315"/>
              <a:ext cx="184" cy="92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2511" y="3886"/>
              <a:ext cx="184" cy="35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 rot="16200000">
              <a:off x="2101" y="3724"/>
              <a:ext cx="6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prediction</a:t>
              </a:r>
              <a:endParaRPr lang="en-US" altLang="de-DE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 rot="-5400000">
              <a:off x="2400" y="3913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600">
                  <a:solidFill>
                    <a:srgbClr val="FFFFFF"/>
                  </a:solidFill>
                  <a:latin typeface="Symbol" pitchFamily="18" charset="2"/>
                </a:rPr>
                <a:t>n</a:t>
              </a:r>
              <a:r>
                <a:rPr lang="de-DE" altLang="de-DE" sz="1600" baseline="-25000">
                  <a:solidFill>
                    <a:srgbClr val="FFFFFF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2695" y="3317"/>
              <a:ext cx="184" cy="92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63"/>
            <p:cNvSpPr txBox="1">
              <a:spLocks noChangeArrowheads="1"/>
            </p:cNvSpPr>
            <p:nvPr/>
          </p:nvSpPr>
          <p:spPr bwMode="auto">
            <a:xfrm rot="16200000">
              <a:off x="2409" y="3641"/>
              <a:ext cx="7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a</a:t>
              </a:r>
              <a:r>
                <a:rPr lang="de-DE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ll </a:t>
              </a:r>
              <a:r>
                <a:rPr lang="en-US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r>
                <a:rPr lang="en-US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eutrinos</a:t>
              </a:r>
              <a:endParaRPr lang="en-US" altLang="de-DE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5082216" y="4089400"/>
            <a:ext cx="2627643" cy="58477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2002 SNO-experiment: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examines</a:t>
            </a:r>
            <a:r>
              <a:rPr lang="en-US" altLang="de-DE" sz="1600" dirty="0" smtClean="0">
                <a:latin typeface="Times New Roman" pitchFamily="18" charset="0"/>
              </a:rPr>
              <a:t> neutrino-oscillation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 flipV="1">
            <a:off x="3314700" y="1219200"/>
            <a:ext cx="8667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6296025" y="1390650"/>
            <a:ext cx="542925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 flipH="1">
            <a:off x="4722813" y="2257425"/>
            <a:ext cx="915987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68"/>
          <p:cNvGrpSpPr>
            <a:grpSpLocks/>
          </p:cNvGrpSpPr>
          <p:nvPr/>
        </p:nvGrpSpPr>
        <p:grpSpPr bwMode="auto">
          <a:xfrm>
            <a:off x="4960941" y="1957388"/>
            <a:ext cx="603251" cy="1466850"/>
            <a:chOff x="2999" y="1059"/>
            <a:chExt cx="380" cy="924"/>
          </a:xfrm>
        </p:grpSpPr>
        <p:sp>
          <p:nvSpPr>
            <p:cNvPr id="47" name="Rectangle 69"/>
            <p:cNvSpPr>
              <a:spLocks noChangeArrowheads="1"/>
            </p:cNvSpPr>
            <p:nvPr/>
          </p:nvSpPr>
          <p:spPr bwMode="auto">
            <a:xfrm>
              <a:off x="3011" y="1059"/>
              <a:ext cx="184" cy="92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70"/>
            <p:cNvSpPr>
              <a:spLocks noChangeArrowheads="1"/>
            </p:cNvSpPr>
            <p:nvPr/>
          </p:nvSpPr>
          <p:spPr bwMode="auto">
            <a:xfrm>
              <a:off x="3195" y="1630"/>
              <a:ext cx="184" cy="35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 rot="16200000">
              <a:off x="2785" y="1468"/>
              <a:ext cx="6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 smtClean="0">
                  <a:solidFill>
                    <a:srgbClr val="FFFFFF"/>
                  </a:solidFill>
                  <a:latin typeface="Times New Roman" pitchFamily="18" charset="0"/>
                </a:rPr>
                <a:t>prediction</a:t>
              </a:r>
              <a:endParaRPr lang="en-US" altLang="de-DE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72"/>
            <p:cNvSpPr txBox="1">
              <a:spLocks noChangeArrowheads="1"/>
            </p:cNvSpPr>
            <p:nvPr/>
          </p:nvSpPr>
          <p:spPr bwMode="auto">
            <a:xfrm rot="-5400000">
              <a:off x="3084" y="1657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600" dirty="0" err="1" smtClean="0">
                  <a:solidFill>
                    <a:srgbClr val="FFFFFF"/>
                  </a:solidFill>
                  <a:latin typeface="Times New Roman" pitchFamily="18" charset="0"/>
                </a:rPr>
                <a:t>e</a:t>
              </a:r>
              <a:r>
                <a:rPr lang="en-US" altLang="de-DE" sz="1600" dirty="0" err="1" smtClean="0">
                  <a:solidFill>
                    <a:srgbClr val="FFFFFF"/>
                  </a:solidFill>
                  <a:latin typeface="Times New Roman" pitchFamily="18" charset="0"/>
                </a:rPr>
                <a:t>xp</a:t>
              </a:r>
              <a:endParaRPr lang="en-US" altLang="de-DE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" name="Oval 73"/>
          <p:cNvSpPr>
            <a:spLocks noChangeArrowheads="1"/>
          </p:cNvSpPr>
          <p:nvPr/>
        </p:nvSpPr>
        <p:spPr bwMode="auto">
          <a:xfrm>
            <a:off x="3617913" y="2371725"/>
            <a:ext cx="1314450" cy="1095375"/>
          </a:xfrm>
          <a:prstGeom prst="ellipse">
            <a:avLst/>
          </a:prstGeom>
          <a:solidFill>
            <a:srgbClr val="FCFEB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s</a:t>
            </a:r>
            <a:r>
              <a:rPr lang="en-US" altLang="de-DE" sz="1600" dirty="0" smtClean="0">
                <a:latin typeface="Times New Roman" pitchFamily="18" charset="0"/>
              </a:rPr>
              <a:t>olar</a:t>
            </a:r>
          </a:p>
          <a:p>
            <a:pPr algn="ctr"/>
            <a:r>
              <a:rPr lang="en-US" altLang="de-DE" sz="1600" dirty="0">
                <a:latin typeface="Times New Roman" pitchFamily="18" charset="0"/>
              </a:rPr>
              <a:t>n</a:t>
            </a:r>
            <a:r>
              <a:rPr lang="en-US" altLang="de-DE" sz="1600" dirty="0" smtClean="0">
                <a:latin typeface="Times New Roman" pitchFamily="18" charset="0"/>
              </a:rPr>
              <a:t>eutrino</a:t>
            </a:r>
          </a:p>
          <a:p>
            <a:pPr algn="ctr"/>
            <a:r>
              <a:rPr lang="en-US" altLang="de-DE" sz="1600" dirty="0">
                <a:latin typeface="Times New Roman" pitchFamily="18" charset="0"/>
              </a:rPr>
              <a:t>p</a:t>
            </a:r>
            <a:r>
              <a:rPr lang="en-US" altLang="de-DE" sz="1600" dirty="0" smtClean="0">
                <a:latin typeface="Times New Roman" pitchFamily="18" charset="0"/>
              </a:rPr>
              <a:t>roblem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52" name="Line 74"/>
          <p:cNvSpPr>
            <a:spLocks noChangeShapeType="1"/>
          </p:cNvSpPr>
          <p:nvPr/>
        </p:nvSpPr>
        <p:spPr bwMode="auto">
          <a:xfrm flipH="1">
            <a:off x="2257425" y="2933700"/>
            <a:ext cx="1362075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5"/>
          <p:cNvSpPr>
            <a:spLocks noChangeShapeType="1"/>
          </p:cNvSpPr>
          <p:nvPr/>
        </p:nvSpPr>
        <p:spPr bwMode="auto">
          <a:xfrm>
            <a:off x="2362200" y="4057650"/>
            <a:ext cx="800100" cy="523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 flipV="1">
            <a:off x="4286250" y="4438650"/>
            <a:ext cx="809625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 flipH="1">
            <a:off x="5638800" y="4743450"/>
            <a:ext cx="7620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1326890" y="790575"/>
            <a:ext cx="1991250" cy="861774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dirty="0" smtClean="0">
                <a:latin typeface="Times New Roman" pitchFamily="18" charset="0"/>
              </a:rPr>
              <a:t>Sun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since</a:t>
            </a:r>
            <a:r>
              <a:rPr lang="en-US" altLang="de-DE" sz="1600" dirty="0" smtClean="0">
                <a:latin typeface="Times New Roman" pitchFamily="18" charset="0"/>
              </a:rPr>
              <a:t> 4.5 </a:t>
            </a:r>
            <a:r>
              <a:rPr lang="en-US" altLang="de-DE" sz="1600" dirty="0" smtClean="0">
                <a:latin typeface="Times New Roman" pitchFamily="18" charset="0"/>
              </a:rPr>
              <a:t>billion years</a:t>
            </a:r>
            <a:endParaRPr lang="en-US" altLang="de-DE" sz="1600" dirty="0" smtClean="0">
              <a:latin typeface="Times New Roman" pitchFamily="18" charset="0"/>
            </a:endParaRPr>
          </a:p>
          <a:p>
            <a:pPr algn="ctr"/>
            <a:r>
              <a:rPr lang="en-US" altLang="de-DE" sz="1600" dirty="0">
                <a:latin typeface="Times New Roman" pitchFamily="18" charset="0"/>
              </a:rPr>
              <a:t>f</a:t>
            </a:r>
            <a:r>
              <a:rPr lang="en-US" altLang="de-DE" sz="1600" dirty="0" smtClean="0">
                <a:latin typeface="Times New Roman" pitchFamily="18" charset="0"/>
              </a:rPr>
              <a:t>usion</a:t>
            </a:r>
            <a:endParaRPr lang="en-US" altLang="de-DE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Neutrinos as astrophysical messenger </a:t>
            </a:r>
            <a:endParaRPr lang="en-US" dirty="0"/>
          </a:p>
        </p:txBody>
      </p:sp>
      <p:pic>
        <p:nvPicPr>
          <p:cNvPr id="4" name="Picture 78" descr="particle_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r="1723" b="3951"/>
          <a:stretch>
            <a:fillRect/>
          </a:stretch>
        </p:blipFill>
        <p:spPr bwMode="auto">
          <a:xfrm>
            <a:off x="0" y="0"/>
            <a:ext cx="1144588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1" descr="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016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572000" y="3609975"/>
            <a:ext cx="4357688" cy="1428750"/>
            <a:chOff x="3072" y="2448"/>
            <a:chExt cx="2928" cy="960"/>
          </a:xfrm>
        </p:grpSpPr>
        <p:pic>
          <p:nvPicPr>
            <p:cNvPr id="7" name="Picture 43" descr="thumb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3072" y="2448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4080" y="2976"/>
              <a:ext cx="1920" cy="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strophysical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accelerators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      </a:t>
              </a:r>
              <a:r>
                <a:rPr lang="en-GB" altLang="de-DE" sz="1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soon</a:t>
              </a:r>
              <a:r>
                <a:rPr lang="en-GB" altLang="de-DE" sz="1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de-DE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?</a:t>
              </a:r>
            </a:p>
          </p:txBody>
        </p:sp>
      </p:grp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4572000" y="5110163"/>
            <a:ext cx="1428750" cy="142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6072188" y="5610225"/>
            <a:ext cx="2857500" cy="9286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19" tIns="42861" rIns="85719" bIns="42861" anchor="ctr"/>
          <a:lstStyle>
            <a:lvl1pPr defTabSz="857250">
              <a:defRPr>
                <a:solidFill>
                  <a:schemeClr val="tx1"/>
                </a:solidFill>
                <a:latin typeface="Arial" charset="0"/>
              </a:defRPr>
            </a:lvl1pPr>
            <a:lvl2pPr marL="428625" defTabSz="857250">
              <a:defRPr>
                <a:solidFill>
                  <a:schemeClr val="tx1"/>
                </a:solidFill>
                <a:latin typeface="Arial" charset="0"/>
              </a:defRPr>
            </a:lvl2pPr>
            <a:lvl3pPr marL="857250" defTabSz="857250">
              <a:defRPr>
                <a:solidFill>
                  <a:schemeClr val="tx1"/>
                </a:solidFill>
                <a:latin typeface="Arial" charset="0"/>
              </a:defRPr>
            </a:lvl3pPr>
            <a:lvl4pPr marL="1285875" defTabSz="857250">
              <a:defRPr>
                <a:solidFill>
                  <a:schemeClr val="tx1"/>
                </a:solidFill>
                <a:latin typeface="Arial" charset="0"/>
              </a:defRPr>
            </a:lvl4pPr>
            <a:lvl5pPr marL="1714500" defTabSz="857250">
              <a:defRPr>
                <a:solidFill>
                  <a:schemeClr val="tx1"/>
                </a:solidFill>
                <a:latin typeface="Arial" charset="0"/>
              </a:defRPr>
            </a:lvl5pPr>
            <a:lvl6pPr marL="21717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289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861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433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Big Bang of the Universe</a:t>
            </a:r>
            <a:r>
              <a:rPr lang="en-GB" altLang="de-DE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 </a:t>
            </a:r>
            <a:endParaRPr lang="en-GB" altLang="de-DE" sz="1900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GB" altLang="de-DE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</a:t>
            </a:r>
            <a:r>
              <a:rPr lang="en-GB" altLang="de-DE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today</a:t>
            </a:r>
            <a:r>
              <a:rPr lang="en-GB" altLang="de-DE" sz="1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330 </a:t>
            </a:r>
            <a:r>
              <a:rPr lang="en-GB" altLang="de-DE" sz="19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/cm</a:t>
            </a:r>
            <a:r>
              <a:rPr lang="en-GB" altLang="de-DE" sz="2300" baseline="300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</a:t>
            </a:r>
          </a:p>
          <a:p>
            <a:r>
              <a:rPr lang="en-GB" altLang="de-DE" sz="19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         </a:t>
            </a:r>
            <a:r>
              <a:rPr lang="en-GB" altLang="de-DE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</a:t>
            </a:r>
            <a:r>
              <a:rPr lang="en-GB" altLang="de-DE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ndirect </a:t>
            </a:r>
            <a:r>
              <a:rPr lang="en-GB" altLang="de-DE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</a:t>
            </a:r>
            <a:r>
              <a:rPr lang="en-GB" altLang="de-DE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vidence</a:t>
            </a:r>
            <a:endParaRPr lang="en-GB" altLang="de-DE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42875" y="609600"/>
            <a:ext cx="4357688" cy="1428750"/>
            <a:chOff x="96" y="432"/>
            <a:chExt cx="2928" cy="960"/>
          </a:xfrm>
        </p:grpSpPr>
        <p:pic>
          <p:nvPicPr>
            <p:cNvPr id="13" name="Picture 49" descr="thumb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32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2064" y="432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96" y="1104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nuclear reactors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102" y="1104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42875" y="2109788"/>
            <a:ext cx="4357688" cy="1428750"/>
            <a:chOff x="96" y="1440"/>
            <a:chExt cx="2928" cy="960"/>
          </a:xfrm>
        </p:grpSpPr>
        <p:pic>
          <p:nvPicPr>
            <p:cNvPr id="18" name="Picture 54" descr="thumb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40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2064" y="1440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96" y="2112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de-DE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particle accelerator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96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22" name="Group 58"/>
          <p:cNvGrpSpPr>
            <a:grpSpLocks/>
          </p:cNvGrpSpPr>
          <p:nvPr/>
        </p:nvGrpSpPr>
        <p:grpSpPr bwMode="auto">
          <a:xfrm>
            <a:off x="142875" y="3609975"/>
            <a:ext cx="4357688" cy="1428750"/>
            <a:chOff x="96" y="2448"/>
            <a:chExt cx="2928" cy="960"/>
          </a:xfrm>
        </p:grpSpPr>
        <p:pic>
          <p:nvPicPr>
            <p:cNvPr id="23" name="Picture 59" descr="thumb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48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2064" y="2448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61"/>
            <p:cNvSpPr txBox="1">
              <a:spLocks noChangeArrowheads="1"/>
            </p:cNvSpPr>
            <p:nvPr/>
          </p:nvSpPr>
          <p:spPr bwMode="auto">
            <a:xfrm>
              <a:off x="96" y="2976"/>
              <a:ext cx="1920" cy="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earth atmosphere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osmic radiation)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96" y="29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27" name="Group 63"/>
          <p:cNvGrpSpPr>
            <a:grpSpLocks/>
          </p:cNvGrpSpPr>
          <p:nvPr/>
        </p:nvGrpSpPr>
        <p:grpSpPr bwMode="auto">
          <a:xfrm>
            <a:off x="4572000" y="609600"/>
            <a:ext cx="4357688" cy="1428750"/>
            <a:chOff x="3072" y="432"/>
            <a:chExt cx="2928" cy="960"/>
          </a:xfrm>
        </p:grpSpPr>
        <p:pic>
          <p:nvPicPr>
            <p:cNvPr id="28" name="Picture 64" descr="thumb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32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65"/>
            <p:cNvSpPr>
              <a:spLocks noChangeArrowheads="1"/>
            </p:cNvSpPr>
            <p:nvPr/>
          </p:nvSpPr>
          <p:spPr bwMode="auto">
            <a:xfrm>
              <a:off x="3072" y="432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66"/>
            <p:cNvSpPr txBox="1">
              <a:spLocks noChangeArrowheads="1"/>
            </p:cNvSpPr>
            <p:nvPr/>
          </p:nvSpPr>
          <p:spPr bwMode="auto">
            <a:xfrm>
              <a:off x="4080" y="1104"/>
              <a:ext cx="1920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Sun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1" name="Text Box 67"/>
            <p:cNvSpPr txBox="1">
              <a:spLocks noChangeArrowheads="1"/>
            </p:cNvSpPr>
            <p:nvPr/>
          </p:nvSpPr>
          <p:spPr bwMode="auto">
            <a:xfrm>
              <a:off x="5718" y="1104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32" name="Group 68"/>
          <p:cNvGrpSpPr>
            <a:grpSpLocks/>
          </p:cNvGrpSpPr>
          <p:nvPr/>
        </p:nvGrpSpPr>
        <p:grpSpPr bwMode="auto">
          <a:xfrm>
            <a:off x="4572000" y="2109788"/>
            <a:ext cx="4357688" cy="1428750"/>
            <a:chOff x="3072" y="1440"/>
            <a:chExt cx="2928" cy="960"/>
          </a:xfrm>
        </p:grpSpPr>
        <p:pic>
          <p:nvPicPr>
            <p:cNvPr id="33" name="Picture 69" descr="thumb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40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70"/>
            <p:cNvSpPr>
              <a:spLocks noChangeArrowheads="1"/>
            </p:cNvSpPr>
            <p:nvPr/>
          </p:nvSpPr>
          <p:spPr bwMode="auto">
            <a:xfrm>
              <a:off x="3072" y="1440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4080" y="1776"/>
              <a:ext cx="1920" cy="6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de-DE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Supernovae</a:t>
              </a:r>
            </a:p>
            <a:p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collapsing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stars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)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4416" y="211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de-DE" sz="19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SN 1987A</a:t>
              </a:r>
              <a:r>
                <a:rPr lang="en-US" altLang="de-DE" sz="19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 </a:t>
              </a:r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sym typeface="Monotype Sorts" pitchFamily="2" charset="2"/>
              </a:endParaRPr>
            </a:p>
          </p:txBody>
        </p:sp>
      </p:grpSp>
      <p:grpSp>
        <p:nvGrpSpPr>
          <p:cNvPr id="37" name="Group 73"/>
          <p:cNvGrpSpPr>
            <a:grpSpLocks/>
          </p:cNvGrpSpPr>
          <p:nvPr/>
        </p:nvGrpSpPr>
        <p:grpSpPr bwMode="auto">
          <a:xfrm>
            <a:off x="142875" y="5110163"/>
            <a:ext cx="4357688" cy="1428750"/>
            <a:chOff x="96" y="3456"/>
            <a:chExt cx="2928" cy="960"/>
          </a:xfrm>
        </p:grpSpPr>
        <p:pic>
          <p:nvPicPr>
            <p:cNvPr id="38" name="Picture 74" descr="thumb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456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064" y="3456"/>
              <a:ext cx="96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76"/>
            <p:cNvSpPr txBox="1">
              <a:spLocks noChangeArrowheads="1"/>
            </p:cNvSpPr>
            <p:nvPr/>
          </p:nvSpPr>
          <p:spPr bwMode="auto">
            <a:xfrm>
              <a:off x="96" y="3792"/>
              <a:ext cx="1920" cy="6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earth crust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    </a:t>
              </a:r>
              <a:r>
                <a:rPr lang="en-GB" altLang="de-DE" sz="11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</a:t>
              </a:r>
            </a:p>
            <a:p>
              <a:pPr algn="r"/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natural</a:t>
              </a:r>
              <a:r>
                <a:rPr lang="en-GB" altLang="de-DE" sz="1900" dirty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radioactivity</a:t>
              </a:r>
              <a:r>
                <a:rPr lang="en-GB" altLang="de-DE" sz="1900" dirty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)</a:t>
              </a:r>
              <a:endParaRPr lang="en-GB" altLang="de-DE" sz="19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1" name="Text Box 77"/>
            <p:cNvSpPr txBox="1">
              <a:spLocks noChangeArrowheads="1"/>
            </p:cNvSpPr>
            <p:nvPr/>
          </p:nvSpPr>
          <p:spPr bwMode="auto">
            <a:xfrm>
              <a:off x="96" y="37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719" tIns="42861" rIns="85719" bIns="42861" anchor="ctr"/>
            <a:lstStyle>
              <a:lvl1pPr defTabSz="8572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" defTabSz="857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57250" defTabSz="8572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85875" defTabSz="8572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 defTabSz="8572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defTabSz="8572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altLang="de-DE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5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new particle proposed by Pauli</a:t>
            </a:r>
            <a:endParaRPr lang="en-US" dirty="0"/>
          </a:p>
        </p:txBody>
      </p:sp>
      <p:pic>
        <p:nvPicPr>
          <p:cNvPr id="4" name="Picture 607" descr="pau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000" y="1620000"/>
            <a:ext cx="11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95400" y="787400"/>
            <a:ext cx="3771900" cy="4724400"/>
            <a:chOff x="3048" y="640"/>
            <a:chExt cx="2376" cy="297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48" y="640"/>
              <a:ext cx="2376" cy="2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191" y="896"/>
              <a:ext cx="663" cy="704"/>
              <a:chOff x="1828" y="1650"/>
              <a:chExt cx="663" cy="704"/>
            </a:xfrm>
          </p:grpSpPr>
          <p:grpSp>
            <p:nvGrpSpPr>
              <p:cNvPr id="320" name="Group 6"/>
              <p:cNvGrpSpPr>
                <a:grpSpLocks/>
              </p:cNvGrpSpPr>
              <p:nvPr/>
            </p:nvGrpSpPr>
            <p:grpSpPr bwMode="auto">
              <a:xfrm>
                <a:off x="1860" y="1762"/>
                <a:ext cx="495" cy="544"/>
                <a:chOff x="668" y="1874"/>
                <a:chExt cx="695" cy="712"/>
              </a:xfrm>
            </p:grpSpPr>
            <p:grpSp>
              <p:nvGrpSpPr>
                <p:cNvPr id="537" name="Group 7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59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8" name="Group 20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58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9" name="Group 33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57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0" name="Group 46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560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7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1" name="Group 59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548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2" name="Oval 72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3" name="Oval 73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Oval 74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5" name="Oval 75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6" name="Oval 76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" name="Oval 77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78"/>
              <p:cNvGrpSpPr>
                <a:grpSpLocks/>
              </p:cNvGrpSpPr>
              <p:nvPr/>
            </p:nvGrpSpPr>
            <p:grpSpPr bwMode="auto">
              <a:xfrm>
                <a:off x="1964" y="1810"/>
                <a:ext cx="495" cy="544"/>
                <a:chOff x="668" y="1874"/>
                <a:chExt cx="695" cy="712"/>
              </a:xfrm>
            </p:grpSpPr>
            <p:grpSp>
              <p:nvGrpSpPr>
                <p:cNvPr id="466" name="Group 79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52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7" name="Group 92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51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oup 105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50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9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0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9" name="Group 118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48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0" name="Group 131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47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5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" name="Oval 144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2" name="Oval 145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Oval 146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4" name="Oval 147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5" name="Oval 148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Oval 149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50"/>
              <p:cNvGrpSpPr>
                <a:grpSpLocks/>
              </p:cNvGrpSpPr>
              <p:nvPr/>
            </p:nvGrpSpPr>
            <p:grpSpPr bwMode="auto">
              <a:xfrm>
                <a:off x="1996" y="1650"/>
                <a:ext cx="495" cy="544"/>
                <a:chOff x="668" y="1874"/>
                <a:chExt cx="695" cy="712"/>
              </a:xfrm>
            </p:grpSpPr>
            <p:grpSp>
              <p:nvGrpSpPr>
                <p:cNvPr id="395" name="Group 151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454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6" name="Group 164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442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3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4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5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6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7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9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7" name="Group 177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43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8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9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0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8" name="Group 190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418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" name="Group 203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406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8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" name="Oval 216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1" name="Oval 217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Oval 218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3" name="Oval 219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4" name="Oval 220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5" name="Oval 221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222"/>
              <p:cNvGrpSpPr>
                <a:grpSpLocks/>
              </p:cNvGrpSpPr>
              <p:nvPr/>
            </p:nvGrpSpPr>
            <p:grpSpPr bwMode="auto">
              <a:xfrm>
                <a:off x="1828" y="1666"/>
                <a:ext cx="495" cy="544"/>
                <a:chOff x="668" y="1874"/>
                <a:chExt cx="695" cy="712"/>
              </a:xfrm>
            </p:grpSpPr>
            <p:grpSp>
              <p:nvGrpSpPr>
                <p:cNvPr id="324" name="Group 223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383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6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3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5" name="Group 236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371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4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5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6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8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1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6" name="Group 249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35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3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4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7" name="Group 262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347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3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4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5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8" name="Group 275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335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0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1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4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" name="Oval 288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0" name="Oval 289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290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2" name="Oval 291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3" name="Oval 292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Oval 293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Rectangle 294"/>
            <p:cNvSpPr>
              <a:spLocks noChangeArrowheads="1"/>
            </p:cNvSpPr>
            <p:nvPr/>
          </p:nvSpPr>
          <p:spPr bwMode="auto">
            <a:xfrm>
              <a:off x="4033" y="752"/>
              <a:ext cx="1184" cy="260"/>
            </a:xfrm>
            <a:prstGeom prst="rect">
              <a:avLst/>
            </a:prstGeom>
            <a:solidFill>
              <a:srgbClr val="FCFEB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90488" tIns="44450" rIns="90488" bIns="44450" anchor="ctr"/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Font typeface="Symbol" pitchFamily="18" charset="2"/>
                <a:buNone/>
              </a:pPr>
              <a:r>
                <a:rPr lang="en-US" altLang="de-DE" b="1" dirty="0" smtClean="0">
                  <a:solidFill>
                    <a:srgbClr val="000000"/>
                  </a:solidFill>
                  <a:latin typeface="Times New Roman" pitchFamily="18" charset="0"/>
                </a:rPr>
                <a:t>Beta-decay</a:t>
              </a:r>
              <a:endParaRPr lang="en-US" altLang="de-DE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Line 295"/>
            <p:cNvSpPr>
              <a:spLocks noChangeShapeType="1"/>
            </p:cNvSpPr>
            <p:nvPr/>
          </p:nvSpPr>
          <p:spPr bwMode="auto">
            <a:xfrm flipH="1">
              <a:off x="3458" y="2256"/>
              <a:ext cx="396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96"/>
            <p:cNvSpPr>
              <a:spLocks noChangeShapeType="1"/>
            </p:cNvSpPr>
            <p:nvPr/>
          </p:nvSpPr>
          <p:spPr bwMode="auto">
            <a:xfrm>
              <a:off x="4458" y="2048"/>
              <a:ext cx="314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97"/>
            <p:cNvSpPr txBox="1">
              <a:spLocks noChangeArrowheads="1"/>
            </p:cNvSpPr>
            <p:nvPr/>
          </p:nvSpPr>
          <p:spPr bwMode="auto">
            <a:xfrm>
              <a:off x="3892" y="229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Times New Roman" pitchFamily="18" charset="0"/>
                </a:rPr>
                <a:t>Th 234</a:t>
              </a:r>
            </a:p>
          </p:txBody>
        </p:sp>
        <p:sp>
          <p:nvSpPr>
            <p:cNvPr id="13" name="Text Box 298"/>
            <p:cNvSpPr txBox="1">
              <a:spLocks noChangeArrowheads="1"/>
            </p:cNvSpPr>
            <p:nvPr/>
          </p:nvSpPr>
          <p:spPr bwMode="auto">
            <a:xfrm>
              <a:off x="3187" y="1672"/>
              <a:ext cx="5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Times New Roman" pitchFamily="18" charset="0"/>
                </a:rPr>
                <a:t>Pa 234</a:t>
              </a:r>
            </a:p>
          </p:txBody>
        </p:sp>
        <p:sp>
          <p:nvSpPr>
            <p:cNvPr id="14" name="Text Box 299"/>
            <p:cNvSpPr txBox="1">
              <a:spLocks noChangeArrowheads="1"/>
            </p:cNvSpPr>
            <p:nvPr/>
          </p:nvSpPr>
          <p:spPr bwMode="auto">
            <a:xfrm>
              <a:off x="4518" y="2119"/>
              <a:ext cx="7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 dirty="0">
                  <a:latin typeface="Symbol" pitchFamily="18" charset="2"/>
                </a:rPr>
                <a:t>b </a:t>
              </a:r>
              <a:r>
                <a:rPr lang="de-DE" altLang="de-DE" dirty="0" smtClean="0">
                  <a:latin typeface="Times New Roman" pitchFamily="18" charset="0"/>
                </a:rPr>
                <a:t>(</a:t>
              </a:r>
              <a:r>
                <a:rPr lang="en-US" altLang="de-DE" dirty="0" smtClean="0">
                  <a:latin typeface="Times New Roman" pitchFamily="18" charset="0"/>
                </a:rPr>
                <a:t>electron</a:t>
              </a:r>
              <a:r>
                <a:rPr lang="de-DE" altLang="de-DE" dirty="0" smtClean="0">
                  <a:latin typeface="Times New Roman" pitchFamily="18" charset="0"/>
                </a:rPr>
                <a:t>)</a:t>
              </a:r>
              <a:endParaRPr lang="de-DE" altLang="de-DE" b="1" dirty="0">
                <a:latin typeface="Symbol" pitchFamily="18" charset="2"/>
              </a:endParaRPr>
            </a:p>
          </p:txBody>
        </p:sp>
        <p:grpSp>
          <p:nvGrpSpPr>
            <p:cNvPr id="15" name="Group 300"/>
            <p:cNvGrpSpPr>
              <a:grpSpLocks/>
            </p:cNvGrpSpPr>
            <p:nvPr/>
          </p:nvGrpSpPr>
          <p:grpSpPr bwMode="auto">
            <a:xfrm>
              <a:off x="3799" y="1608"/>
              <a:ext cx="663" cy="704"/>
              <a:chOff x="716" y="1890"/>
              <a:chExt cx="663" cy="704"/>
            </a:xfrm>
          </p:grpSpPr>
          <p:grpSp>
            <p:nvGrpSpPr>
              <p:cNvPr id="32" name="Group 301"/>
              <p:cNvGrpSpPr>
                <a:grpSpLocks/>
              </p:cNvGrpSpPr>
              <p:nvPr/>
            </p:nvGrpSpPr>
            <p:grpSpPr bwMode="auto">
              <a:xfrm>
                <a:off x="748" y="2002"/>
                <a:ext cx="495" cy="544"/>
                <a:chOff x="668" y="1874"/>
                <a:chExt cx="695" cy="712"/>
              </a:xfrm>
            </p:grpSpPr>
            <p:grpSp>
              <p:nvGrpSpPr>
                <p:cNvPr id="249" name="Group 302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308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" name="Group 315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29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5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6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" name="Group 328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284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341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272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354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260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4" name="Oval 367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5" name="Oval 368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Oval 369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" name="Oval 370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8" name="Oval 371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Oval 372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73"/>
              <p:cNvGrpSpPr>
                <a:grpSpLocks/>
              </p:cNvGrpSpPr>
              <p:nvPr/>
            </p:nvGrpSpPr>
            <p:grpSpPr bwMode="auto">
              <a:xfrm>
                <a:off x="852" y="2050"/>
                <a:ext cx="495" cy="544"/>
                <a:chOff x="668" y="1874"/>
                <a:chExt cx="695" cy="712"/>
              </a:xfrm>
            </p:grpSpPr>
            <p:grpSp>
              <p:nvGrpSpPr>
                <p:cNvPr id="178" name="Group 374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237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9" name="Group 387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225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0" name="Group 400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213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1" name="Group 413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201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oup 426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89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3" name="Oval 439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" name="Oval 440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441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" name="Oval 442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" name="Oval 443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444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45"/>
              <p:cNvGrpSpPr>
                <a:grpSpLocks/>
              </p:cNvGrpSpPr>
              <p:nvPr/>
            </p:nvGrpSpPr>
            <p:grpSpPr bwMode="auto">
              <a:xfrm>
                <a:off x="884" y="1890"/>
                <a:ext cx="495" cy="544"/>
                <a:chOff x="668" y="1874"/>
                <a:chExt cx="695" cy="712"/>
              </a:xfrm>
            </p:grpSpPr>
            <p:grpSp>
              <p:nvGrpSpPr>
                <p:cNvPr id="107" name="Group 446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166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459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154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472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142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485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130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oup 498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118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Oval 511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" name="Oval 512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513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5" name="Oval 514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6" name="Oval 515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516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517"/>
              <p:cNvGrpSpPr>
                <a:grpSpLocks/>
              </p:cNvGrpSpPr>
              <p:nvPr/>
            </p:nvGrpSpPr>
            <p:grpSpPr bwMode="auto">
              <a:xfrm>
                <a:off x="716" y="1890"/>
                <a:ext cx="495" cy="544"/>
                <a:chOff x="668" y="1874"/>
                <a:chExt cx="695" cy="712"/>
              </a:xfrm>
            </p:grpSpPr>
            <p:grpSp>
              <p:nvGrpSpPr>
                <p:cNvPr id="36" name="Group 518"/>
                <p:cNvGrpSpPr>
                  <a:grpSpLocks/>
                </p:cNvGrpSpPr>
                <p:nvPr/>
              </p:nvGrpSpPr>
              <p:grpSpPr bwMode="auto">
                <a:xfrm>
                  <a:off x="668" y="2042"/>
                  <a:ext cx="423" cy="416"/>
                  <a:chOff x="3157" y="1295"/>
                  <a:chExt cx="423" cy="416"/>
                </a:xfrm>
              </p:grpSpPr>
              <p:sp>
                <p:nvSpPr>
                  <p:cNvPr id="95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531"/>
                <p:cNvGrpSpPr>
                  <a:grpSpLocks/>
                </p:cNvGrpSpPr>
                <p:nvPr/>
              </p:nvGrpSpPr>
              <p:grpSpPr bwMode="auto">
                <a:xfrm>
                  <a:off x="860" y="2082"/>
                  <a:ext cx="423" cy="416"/>
                  <a:chOff x="3157" y="1295"/>
                  <a:chExt cx="423" cy="416"/>
                </a:xfrm>
              </p:grpSpPr>
              <p:sp>
                <p:nvSpPr>
                  <p:cNvPr id="83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544"/>
                <p:cNvGrpSpPr>
                  <a:grpSpLocks/>
                </p:cNvGrpSpPr>
                <p:nvPr/>
              </p:nvGrpSpPr>
              <p:grpSpPr bwMode="auto">
                <a:xfrm>
                  <a:off x="764" y="2170"/>
                  <a:ext cx="423" cy="416"/>
                  <a:chOff x="3157" y="1295"/>
                  <a:chExt cx="423" cy="416"/>
                </a:xfrm>
              </p:grpSpPr>
              <p:sp>
                <p:nvSpPr>
                  <p:cNvPr id="71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557"/>
                <p:cNvGrpSpPr>
                  <a:grpSpLocks/>
                </p:cNvGrpSpPr>
                <p:nvPr/>
              </p:nvGrpSpPr>
              <p:grpSpPr bwMode="auto">
                <a:xfrm>
                  <a:off x="940" y="2058"/>
                  <a:ext cx="423" cy="416"/>
                  <a:chOff x="3157" y="1295"/>
                  <a:chExt cx="423" cy="416"/>
                </a:xfrm>
              </p:grpSpPr>
              <p:sp>
                <p:nvSpPr>
                  <p:cNvPr id="5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" name="Group 570"/>
                <p:cNvGrpSpPr>
                  <a:grpSpLocks/>
                </p:cNvGrpSpPr>
                <p:nvPr/>
              </p:nvGrpSpPr>
              <p:grpSpPr bwMode="auto">
                <a:xfrm>
                  <a:off x="812" y="1874"/>
                  <a:ext cx="423" cy="416"/>
                  <a:chOff x="3157" y="1295"/>
                  <a:chExt cx="423" cy="416"/>
                </a:xfrm>
              </p:grpSpPr>
              <p:sp>
                <p:nvSpPr>
                  <p:cNvPr id="47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3307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8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1432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3200" y="1537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3324" y="1295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46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3157" y="1390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403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3330" y="1535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311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1318"/>
                    <a:ext cx="174" cy="17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1462"/>
                    <a:ext cx="174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Oval 583"/>
                <p:cNvSpPr>
                  <a:spLocks noChangeArrowheads="1"/>
                </p:cNvSpPr>
                <p:nvPr/>
              </p:nvSpPr>
              <p:spPr bwMode="auto">
                <a:xfrm>
                  <a:off x="910" y="2023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Oval 584"/>
                <p:cNvSpPr>
                  <a:spLocks noChangeArrowheads="1"/>
                </p:cNvSpPr>
                <p:nvPr/>
              </p:nvSpPr>
              <p:spPr bwMode="auto">
                <a:xfrm>
                  <a:off x="1170" y="2050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585"/>
                <p:cNvSpPr>
                  <a:spLocks noChangeArrowheads="1"/>
                </p:cNvSpPr>
                <p:nvPr/>
              </p:nvSpPr>
              <p:spPr bwMode="auto">
                <a:xfrm>
                  <a:off x="870" y="2295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Oval 586"/>
                <p:cNvSpPr>
                  <a:spLocks noChangeArrowheads="1"/>
                </p:cNvSpPr>
                <p:nvPr/>
              </p:nvSpPr>
              <p:spPr bwMode="auto">
                <a:xfrm>
                  <a:off x="1078" y="1951"/>
                  <a:ext cx="174" cy="174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 altLang="de-DE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Oval 587"/>
                <p:cNvSpPr>
                  <a:spLocks noChangeArrowheads="1"/>
                </p:cNvSpPr>
                <p:nvPr/>
              </p:nvSpPr>
              <p:spPr bwMode="auto">
                <a:xfrm>
                  <a:off x="770" y="1986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588"/>
                <p:cNvSpPr>
                  <a:spLocks noChangeArrowheads="1"/>
                </p:cNvSpPr>
                <p:nvPr/>
              </p:nvSpPr>
              <p:spPr bwMode="auto">
                <a:xfrm>
                  <a:off x="922" y="2138"/>
                  <a:ext cx="174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Oval 589"/>
            <p:cNvSpPr>
              <a:spLocks noChangeArrowheads="1"/>
            </p:cNvSpPr>
            <p:nvPr/>
          </p:nvSpPr>
          <p:spPr bwMode="auto">
            <a:xfrm>
              <a:off x="4820" y="2068"/>
              <a:ext cx="72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90"/>
            <p:cNvSpPr>
              <a:spLocks noChangeShapeType="1"/>
            </p:cNvSpPr>
            <p:nvPr/>
          </p:nvSpPr>
          <p:spPr bwMode="auto">
            <a:xfrm flipH="1" flipV="1">
              <a:off x="3728" y="1522"/>
              <a:ext cx="128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591"/>
            <p:cNvSpPr>
              <a:spLocks noChangeArrowheads="1"/>
            </p:cNvSpPr>
            <p:nvPr/>
          </p:nvSpPr>
          <p:spPr bwMode="auto">
            <a:xfrm>
              <a:off x="3378" y="2684"/>
              <a:ext cx="72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92"/>
            <p:cNvGrpSpPr>
              <a:grpSpLocks/>
            </p:cNvGrpSpPr>
            <p:nvPr/>
          </p:nvGrpSpPr>
          <p:grpSpPr bwMode="auto">
            <a:xfrm>
              <a:off x="3095" y="2509"/>
              <a:ext cx="191" cy="231"/>
              <a:chOff x="2174" y="4981"/>
              <a:chExt cx="191" cy="231"/>
            </a:xfrm>
          </p:grpSpPr>
          <p:sp>
            <p:nvSpPr>
              <p:cNvPr id="30" name="Text Box 593"/>
              <p:cNvSpPr txBox="1">
                <a:spLocks noChangeArrowheads="1"/>
              </p:cNvSpPr>
              <p:nvPr/>
            </p:nvSpPr>
            <p:spPr bwMode="auto">
              <a:xfrm>
                <a:off x="2174" y="4981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b="1">
                    <a:latin typeface="Symbol" pitchFamily="18" charset="2"/>
                  </a:rPr>
                  <a:t>n</a:t>
                </a:r>
              </a:p>
            </p:txBody>
          </p:sp>
          <p:sp>
            <p:nvSpPr>
              <p:cNvPr id="31" name="Line 594"/>
              <p:cNvSpPr>
                <a:spLocks noChangeShapeType="1"/>
              </p:cNvSpPr>
              <p:nvPr/>
            </p:nvSpPr>
            <p:spPr bwMode="auto">
              <a:xfrm>
                <a:off x="2232" y="5048"/>
                <a:ext cx="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595"/>
            <p:cNvSpPr txBox="1">
              <a:spLocks noChangeArrowheads="1"/>
            </p:cNvSpPr>
            <p:nvPr/>
          </p:nvSpPr>
          <p:spPr bwMode="auto">
            <a:xfrm>
              <a:off x="3326" y="1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21" name="Oval 596"/>
            <p:cNvSpPr>
              <a:spLocks noChangeArrowheads="1"/>
            </p:cNvSpPr>
            <p:nvPr/>
          </p:nvSpPr>
          <p:spPr bwMode="auto">
            <a:xfrm>
              <a:off x="3976" y="2560"/>
              <a:ext cx="856" cy="87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97"/>
            <p:cNvSpPr>
              <a:spLocks noChangeShapeType="1"/>
            </p:cNvSpPr>
            <p:nvPr/>
          </p:nvSpPr>
          <p:spPr bwMode="auto">
            <a:xfrm flipH="1">
              <a:off x="3320" y="3120"/>
              <a:ext cx="672" cy="2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598"/>
            <p:cNvSpPr>
              <a:spLocks noChangeArrowheads="1"/>
            </p:cNvSpPr>
            <p:nvPr/>
          </p:nvSpPr>
          <p:spPr bwMode="auto">
            <a:xfrm>
              <a:off x="4314" y="2930"/>
              <a:ext cx="174" cy="17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599"/>
            <p:cNvSpPr>
              <a:spLocks noChangeArrowheads="1"/>
            </p:cNvSpPr>
            <p:nvPr/>
          </p:nvSpPr>
          <p:spPr bwMode="auto">
            <a:xfrm>
              <a:off x="4114" y="2682"/>
              <a:ext cx="174" cy="17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00"/>
            <p:cNvSpPr>
              <a:spLocks noChangeArrowheads="1"/>
            </p:cNvSpPr>
            <p:nvPr/>
          </p:nvSpPr>
          <p:spPr bwMode="auto">
            <a:xfrm>
              <a:off x="4668" y="2988"/>
              <a:ext cx="72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01"/>
            <p:cNvSpPr>
              <a:spLocks noChangeArrowheads="1"/>
            </p:cNvSpPr>
            <p:nvPr/>
          </p:nvSpPr>
          <p:spPr bwMode="auto">
            <a:xfrm>
              <a:off x="4162" y="3228"/>
              <a:ext cx="72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02"/>
            <p:cNvSpPr>
              <a:spLocks noChangeShapeType="1"/>
            </p:cNvSpPr>
            <p:nvPr/>
          </p:nvSpPr>
          <p:spPr bwMode="auto">
            <a:xfrm flipH="1" flipV="1">
              <a:off x="4256" y="2844"/>
              <a:ext cx="8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03"/>
            <p:cNvSpPr>
              <a:spLocks noChangeShapeType="1"/>
            </p:cNvSpPr>
            <p:nvPr/>
          </p:nvSpPr>
          <p:spPr bwMode="auto">
            <a:xfrm>
              <a:off x="4500" y="3020"/>
              <a:ext cx="156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04"/>
            <p:cNvSpPr>
              <a:spLocks noChangeShapeType="1"/>
            </p:cNvSpPr>
            <p:nvPr/>
          </p:nvSpPr>
          <p:spPr bwMode="auto">
            <a:xfrm flipH="1">
              <a:off x="4232" y="3108"/>
              <a:ext cx="112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8" name="Text Box 605"/>
          <p:cNvSpPr txBox="1">
            <a:spLocks noChangeArrowheads="1"/>
          </p:cNvSpPr>
          <p:nvPr/>
        </p:nvSpPr>
        <p:spPr bwMode="auto">
          <a:xfrm>
            <a:off x="4860032" y="4256088"/>
            <a:ext cx="2941318" cy="830997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de-DE" sz="1600" dirty="0" smtClean="0">
                <a:latin typeface="Times New Roman" pitchFamily="18" charset="0"/>
              </a:rPr>
              <a:t>In addition to an electron a light 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neutral particle is created which </a:t>
            </a:r>
          </a:p>
          <a:p>
            <a:pPr algn="ctr"/>
            <a:r>
              <a:rPr lang="en-US" altLang="de-DE" sz="1600" dirty="0" smtClean="0">
                <a:latin typeface="Times New Roman" pitchFamily="18" charset="0"/>
              </a:rPr>
              <a:t>carries away the missing energy</a:t>
            </a:r>
            <a:r>
              <a:rPr lang="de-DE" altLang="de-DE" sz="1600" dirty="0" smtClean="0">
                <a:latin typeface="Times New Roman" pitchFamily="18" charset="0"/>
              </a:rPr>
              <a:t>! </a:t>
            </a:r>
            <a:endParaRPr lang="de-DE" altLang="de-DE" sz="1600" dirty="0">
              <a:latin typeface="Times New Roman" pitchFamily="18" charset="0"/>
            </a:endParaRPr>
          </a:p>
        </p:txBody>
      </p:sp>
      <p:sp>
        <p:nvSpPr>
          <p:cNvPr id="609" name="Text Box 606"/>
          <p:cNvSpPr txBox="1">
            <a:spLocks noChangeArrowheads="1"/>
          </p:cNvSpPr>
          <p:nvPr/>
        </p:nvSpPr>
        <p:spPr bwMode="auto">
          <a:xfrm>
            <a:off x="355171" y="5749925"/>
            <a:ext cx="8428911" cy="646331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altLang="de-DE" dirty="0" smtClean="0">
                <a:solidFill>
                  <a:srgbClr val="CC0000"/>
                </a:solidFill>
                <a:latin typeface="Times New Roman" pitchFamily="18" charset="0"/>
              </a:rPr>
              <a:t>„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Today I have done 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something, 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what one should not do in theoretical physics. I have</a:t>
            </a:r>
          </a:p>
          <a:p>
            <a:pPr algn="ctr"/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explained something, what is not understood, by something, which can not be observed!"</a:t>
            </a:r>
            <a:endParaRPr lang="en-US" altLang="de-DE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610" name="Group 624"/>
          <p:cNvGrpSpPr>
            <a:grpSpLocks/>
          </p:cNvGrpSpPr>
          <p:nvPr/>
        </p:nvGrpSpPr>
        <p:grpSpPr bwMode="auto">
          <a:xfrm>
            <a:off x="5334000" y="838200"/>
            <a:ext cx="3429000" cy="1765300"/>
            <a:chOff x="3360" y="528"/>
            <a:chExt cx="2160" cy="1112"/>
          </a:xfrm>
        </p:grpSpPr>
        <p:sp>
          <p:nvSpPr>
            <p:cNvPr id="611" name="Rectangle 608"/>
            <p:cNvSpPr>
              <a:spLocks noChangeAspect="1" noChangeArrowheads="1"/>
            </p:cNvSpPr>
            <p:nvPr/>
          </p:nvSpPr>
          <p:spPr bwMode="auto">
            <a:xfrm>
              <a:off x="3675" y="528"/>
              <a:ext cx="1808" cy="18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de-DE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Leptonen</a:t>
              </a:r>
            </a:p>
          </p:txBody>
        </p:sp>
        <p:sp>
          <p:nvSpPr>
            <p:cNvPr id="612" name="Rectangle 609"/>
            <p:cNvSpPr>
              <a:spLocks noChangeAspect="1" noChangeArrowheads="1"/>
            </p:cNvSpPr>
            <p:nvPr/>
          </p:nvSpPr>
          <p:spPr bwMode="auto">
            <a:xfrm>
              <a:off x="3675" y="758"/>
              <a:ext cx="858" cy="17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</a:t>
              </a:r>
              <a:r>
                <a:rPr lang="en-US" altLang="de-DE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harge </a:t>
              </a:r>
              <a:r>
                <a:rPr lang="en-US" altLang="de-DE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 </a:t>
              </a:r>
              <a:r>
                <a:rPr lang="en-US" altLang="de-DE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altLang="de-DE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1</a:t>
              </a:r>
              <a:r>
                <a:rPr lang="en-US" altLang="de-DE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613" name="Rectangle 610"/>
            <p:cNvSpPr>
              <a:spLocks noChangeArrowheads="1"/>
            </p:cNvSpPr>
            <p:nvPr/>
          </p:nvSpPr>
          <p:spPr bwMode="auto">
            <a:xfrm>
              <a:off x="3675" y="989"/>
              <a:ext cx="858" cy="1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Electron </a:t>
              </a:r>
              <a:endParaRPr lang="en-US" altLang="de-DE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4" name="Rectangle 611"/>
            <p:cNvSpPr>
              <a:spLocks noChangeArrowheads="1"/>
            </p:cNvSpPr>
            <p:nvPr/>
          </p:nvSpPr>
          <p:spPr bwMode="auto">
            <a:xfrm>
              <a:off x="3675" y="1219"/>
              <a:ext cx="858" cy="17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 err="1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</a:t>
              </a:r>
              <a:r>
                <a:rPr lang="en-US" altLang="de-DE" sz="1600" dirty="0" err="1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yon</a:t>
              </a:r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endParaRPr lang="en-US" altLang="de-DE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5" name="Rectangle 612"/>
            <p:cNvSpPr>
              <a:spLocks noChangeAspect="1" noChangeArrowheads="1"/>
            </p:cNvSpPr>
            <p:nvPr/>
          </p:nvSpPr>
          <p:spPr bwMode="auto">
            <a:xfrm>
              <a:off x="3675" y="1449"/>
              <a:ext cx="858" cy="179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 err="1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T</a:t>
              </a:r>
              <a:r>
                <a:rPr lang="en-US" altLang="de-DE" sz="1600" dirty="0" err="1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auon</a:t>
              </a:r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endParaRPr lang="en-US" altLang="de-DE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6" name="Rectangle 613"/>
            <p:cNvSpPr>
              <a:spLocks noChangeArrowheads="1"/>
            </p:cNvSpPr>
            <p:nvPr/>
          </p:nvSpPr>
          <p:spPr bwMode="auto">
            <a:xfrm>
              <a:off x="4560" y="758"/>
              <a:ext cx="916" cy="17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</a:t>
              </a:r>
              <a:r>
                <a:rPr lang="en-US" altLang="de-DE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harge      </a:t>
              </a:r>
              <a:r>
                <a:rPr lang="en-US" altLang="de-DE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 </a:t>
              </a:r>
              <a:r>
                <a:rPr lang="en-US" altLang="de-DE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0</a:t>
              </a:r>
              <a:r>
                <a:rPr lang="en-US" altLang="de-DE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</a:p>
          </p:txBody>
        </p:sp>
        <p:sp>
          <p:nvSpPr>
            <p:cNvPr id="617" name="Rectangle 614"/>
            <p:cNvSpPr>
              <a:spLocks noChangeAspect="1" noChangeArrowheads="1"/>
            </p:cNvSpPr>
            <p:nvPr/>
          </p:nvSpPr>
          <p:spPr bwMode="auto">
            <a:xfrm>
              <a:off x="4562" y="989"/>
              <a:ext cx="916" cy="1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e-Neutrino </a:t>
              </a:r>
              <a:endParaRPr lang="en-US" altLang="de-DE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8" name="Rectangle 615"/>
            <p:cNvSpPr>
              <a:spLocks noChangeAspect="1" noChangeArrowheads="1"/>
            </p:cNvSpPr>
            <p:nvPr/>
          </p:nvSpPr>
          <p:spPr bwMode="auto">
            <a:xfrm>
              <a:off x="4562" y="1220"/>
              <a:ext cx="916" cy="19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b="1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-Neutrino</a:t>
              </a:r>
              <a:r>
                <a:rPr lang="en-US" altLang="de-DE" sz="20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endParaRPr lang="en-US" altLang="de-DE" sz="20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9" name="Rectangle 616"/>
            <p:cNvSpPr>
              <a:spLocks noChangeAspect="1" noChangeArrowheads="1"/>
            </p:cNvSpPr>
            <p:nvPr/>
          </p:nvSpPr>
          <p:spPr bwMode="auto">
            <a:xfrm>
              <a:off x="4560" y="1449"/>
              <a:ext cx="916" cy="19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de-DE" sz="1600" b="1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t</a:t>
              </a:r>
              <a:r>
                <a:rPr lang="en-US" altLang="de-DE" sz="1600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-Neutrino </a:t>
              </a:r>
              <a:endParaRPr lang="en-US" altLang="de-DE" sz="1600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20" name="Rectangle 617"/>
            <p:cNvSpPr>
              <a:spLocks noChangeArrowheads="1"/>
            </p:cNvSpPr>
            <p:nvPr/>
          </p:nvSpPr>
          <p:spPr bwMode="auto">
            <a:xfrm>
              <a:off x="4368" y="1412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de-DE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t</a:t>
              </a:r>
            </a:p>
          </p:txBody>
        </p:sp>
        <p:sp>
          <p:nvSpPr>
            <p:cNvPr id="621" name="Rectangle 618"/>
            <p:cNvSpPr>
              <a:spLocks noChangeArrowheads="1"/>
            </p:cNvSpPr>
            <p:nvPr/>
          </p:nvSpPr>
          <p:spPr bwMode="auto">
            <a:xfrm>
              <a:off x="4656" y="1185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de-DE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m</a:t>
              </a:r>
            </a:p>
          </p:txBody>
        </p:sp>
        <p:sp>
          <p:nvSpPr>
            <p:cNvPr id="622" name="Rectangle 619"/>
            <p:cNvSpPr>
              <a:spLocks noChangeArrowheads="1"/>
            </p:cNvSpPr>
            <p:nvPr/>
          </p:nvSpPr>
          <p:spPr bwMode="auto">
            <a:xfrm>
              <a:off x="4368" y="96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r>
                <a:rPr lang="en-US" altLang="de-DE" sz="2800" b="1" baseline="-25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e</a:t>
              </a:r>
            </a:p>
          </p:txBody>
        </p:sp>
        <p:sp>
          <p:nvSpPr>
            <p:cNvPr id="623" name="Rectangle 620"/>
            <p:cNvSpPr>
              <a:spLocks noChangeAspect="1" noChangeArrowheads="1"/>
            </p:cNvSpPr>
            <p:nvPr/>
          </p:nvSpPr>
          <p:spPr bwMode="auto">
            <a:xfrm>
              <a:off x="3648" y="980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e</a:t>
              </a:r>
            </a:p>
          </p:txBody>
        </p:sp>
        <p:sp>
          <p:nvSpPr>
            <p:cNvPr id="624" name="Rectangle 621"/>
            <p:cNvSpPr>
              <a:spLocks noChangeAspect="1" noChangeArrowheads="1"/>
            </p:cNvSpPr>
            <p:nvPr/>
          </p:nvSpPr>
          <p:spPr bwMode="auto">
            <a:xfrm>
              <a:off x="3648" y="1185"/>
              <a:ext cx="8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m</a:t>
              </a:r>
            </a:p>
          </p:txBody>
        </p:sp>
        <p:sp>
          <p:nvSpPr>
            <p:cNvPr id="625" name="Rectangle 622"/>
            <p:cNvSpPr>
              <a:spLocks noChangeArrowheads="1"/>
            </p:cNvSpPr>
            <p:nvPr/>
          </p:nvSpPr>
          <p:spPr bwMode="auto">
            <a:xfrm>
              <a:off x="3360" y="1392"/>
              <a:ext cx="115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de-DE" sz="2000" b="1">
                  <a:solidFill>
                    <a:srgbClr val="1C1C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1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Neutrino </a:t>
            </a:r>
            <a:r>
              <a:rPr lang="de-DE" dirty="0" err="1" smtClean="0">
                <a:latin typeface="Times New Roman"/>
                <a:cs typeface="Times New Roman"/>
              </a:rPr>
              <a:t>detection</a:t>
            </a:r>
            <a:endParaRPr lang="en-US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41300" y="4165600"/>
            <a:ext cx="8661400" cy="2298700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44475" y="585788"/>
            <a:ext cx="8651875" cy="3477875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sz="2000" dirty="0">
                <a:latin typeface="Times New Roman" pitchFamily="18" charset="0"/>
              </a:rPr>
              <a:t> </a:t>
            </a:r>
            <a:r>
              <a:rPr lang="en-US" altLang="de-DE" sz="2000" dirty="0" smtClean="0">
                <a:latin typeface="Times New Roman" pitchFamily="18" charset="0"/>
              </a:rPr>
              <a:t>Detection of particles:</a:t>
            </a:r>
          </a:p>
          <a:p>
            <a:r>
              <a:rPr lang="en-US" altLang="de-DE" sz="2000" dirty="0" smtClean="0">
                <a:latin typeface="Times New Roman" pitchFamily="18" charset="0"/>
              </a:rPr>
              <a:t> </a:t>
            </a:r>
          </a:p>
          <a:p>
            <a:pPr lvl="1"/>
            <a:r>
              <a:rPr lang="en-US" altLang="de-DE" sz="2000" dirty="0" smtClean="0">
                <a:latin typeface="Times New Roman" pitchFamily="18" charset="0"/>
              </a:rPr>
              <a:t>Interaction of particles with matter (detector)</a:t>
            </a:r>
          </a:p>
          <a:p>
            <a:pPr lvl="1"/>
            <a:endParaRPr lang="en-US" altLang="de-DE" sz="2000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de-DE" sz="2000" dirty="0" smtClean="0">
                <a:latin typeface="Times New Roman" pitchFamily="18" charset="0"/>
              </a:rPr>
              <a:t> Interaction with matter depends strongly on the particle:</a:t>
            </a:r>
          </a:p>
          <a:p>
            <a:endParaRPr lang="en-US" altLang="de-DE" sz="2000" dirty="0" smtClean="0">
              <a:latin typeface="Times New Roman" pitchFamily="18" charset="0"/>
            </a:endParaRPr>
          </a:p>
          <a:p>
            <a:pPr lvl="1"/>
            <a:r>
              <a:rPr lang="en-US" altLang="de-DE" sz="2000" dirty="0" smtClean="0">
                <a:solidFill>
                  <a:srgbClr val="3333CC"/>
                </a:solidFill>
                <a:latin typeface="Times New Roman" pitchFamily="18" charset="0"/>
              </a:rPr>
              <a:t>Charge particles: Ionization of matter</a:t>
            </a:r>
          </a:p>
          <a:p>
            <a:pPr lvl="1"/>
            <a:endParaRPr lang="en-US" altLang="de-DE" sz="2000" dirty="0" smtClean="0">
              <a:latin typeface="Times New Roman" pitchFamily="18" charset="0"/>
            </a:endParaRPr>
          </a:p>
          <a:p>
            <a:pPr lvl="1"/>
            <a:r>
              <a:rPr lang="en-US" altLang="de-DE" sz="2000" dirty="0" smtClean="0">
                <a:latin typeface="Times New Roman" pitchFamily="18" charset="0"/>
              </a:rPr>
              <a:t>Photons: Energy transfer </a:t>
            </a:r>
            <a:r>
              <a:rPr lang="en-US" altLang="de-DE" sz="2000" dirty="0" smtClean="0">
                <a:latin typeface="Times New Roman" pitchFamily="18" charset="0"/>
              </a:rPr>
              <a:t>to</a:t>
            </a:r>
            <a:r>
              <a:rPr lang="en-US" altLang="de-DE" sz="2000" dirty="0" smtClean="0">
                <a:latin typeface="Times New Roman" pitchFamily="18" charset="0"/>
              </a:rPr>
              <a:t> </a:t>
            </a:r>
            <a:r>
              <a:rPr lang="en-US" altLang="de-DE" sz="2000" dirty="0" smtClean="0">
                <a:latin typeface="Times New Roman" pitchFamily="18" charset="0"/>
              </a:rPr>
              <a:t>charged particles</a:t>
            </a:r>
          </a:p>
          <a:p>
            <a:pPr lvl="1"/>
            <a:r>
              <a:rPr lang="en-US" altLang="de-DE" sz="2000" dirty="0" smtClean="0">
                <a:latin typeface="Times New Roman" pitchFamily="18" charset="0"/>
              </a:rPr>
              <a:t>Neutrons: Nuclear reactions yield charge particles</a:t>
            </a:r>
          </a:p>
          <a:p>
            <a:pPr lvl="1"/>
            <a:endParaRPr lang="de-DE" altLang="de-DE" sz="2000" dirty="0">
              <a:latin typeface="Times New Roman" pitchFamily="18" charset="0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178550" y="4610100"/>
            <a:ext cx="2495550" cy="1409700"/>
            <a:chOff x="3764" y="2856"/>
            <a:chExt cx="1572" cy="888"/>
          </a:xfrm>
        </p:grpSpPr>
        <p:pic>
          <p:nvPicPr>
            <p:cNvPr id="7" name="Picture 25" descr="apollo17_eart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2856"/>
              <a:ext cx="88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4040" y="2952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4048" y="3048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4048" y="313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4056" y="329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4064" y="321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4072" y="3376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4064" y="354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4080" y="346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4072" y="3624"/>
              <a:ext cx="1256" cy="1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764" y="2870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2400">
                  <a:solidFill>
                    <a:srgbClr val="CC0000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92100" y="4114800"/>
            <a:ext cx="56653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endParaRPr lang="de-DE" altLang="de-DE" sz="20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de-DE" altLang="de-DE" sz="2000" dirty="0">
                <a:latin typeface="Times New Roman" pitchFamily="18" charset="0"/>
              </a:rPr>
              <a:t> </a:t>
            </a:r>
            <a:r>
              <a:rPr lang="en-US" altLang="de-DE" sz="2000" dirty="0" smtClean="0">
                <a:latin typeface="Times New Roman" pitchFamily="18" charset="0"/>
              </a:rPr>
              <a:t>Neutrinos interact very weakly:</a:t>
            </a:r>
          </a:p>
          <a:p>
            <a:pPr>
              <a:buFontTx/>
              <a:buChar char="•"/>
            </a:pPr>
            <a:endParaRPr lang="en-US" altLang="de-DE" sz="2000" dirty="0" smtClean="0">
              <a:latin typeface="Times New Roman" pitchFamily="18" charset="0"/>
            </a:endParaRPr>
          </a:p>
          <a:p>
            <a:pPr lvl="1"/>
            <a:r>
              <a:rPr lang="en-US" altLang="de-DE" sz="2000" dirty="0" smtClean="0">
                <a:latin typeface="Times New Roman" pitchFamily="18" charset="0"/>
              </a:rPr>
              <a:t>Only </a:t>
            </a:r>
            <a:r>
              <a:rPr lang="en-US" altLang="de-DE" sz="2000" dirty="0" smtClean="0">
                <a:solidFill>
                  <a:srgbClr val="FF0000"/>
                </a:solidFill>
                <a:latin typeface="Times New Roman" pitchFamily="18" charset="0"/>
              </a:rPr>
              <a:t>one out of </a:t>
            </a:r>
            <a:r>
              <a:rPr lang="en-US" altLang="de-DE" sz="2000" dirty="0" smtClean="0">
                <a:solidFill>
                  <a:srgbClr val="CC0000"/>
                </a:solidFill>
                <a:latin typeface="Times New Roman" pitchFamily="18" charset="0"/>
              </a:rPr>
              <a:t>100 billions neutrinos</a:t>
            </a:r>
            <a:r>
              <a:rPr lang="en-US" altLang="de-DE" sz="2000" dirty="0" smtClean="0">
                <a:latin typeface="Times New Roman" pitchFamily="18" charset="0"/>
              </a:rPr>
              <a:t> from the</a:t>
            </a:r>
          </a:p>
          <a:p>
            <a:pPr lvl="1"/>
            <a:r>
              <a:rPr lang="en-US" altLang="de-DE" sz="2000" dirty="0" smtClean="0">
                <a:latin typeface="Symbol" pitchFamily="18" charset="2"/>
              </a:rPr>
              <a:t>b</a:t>
            </a:r>
            <a:r>
              <a:rPr lang="en-US" altLang="de-DE" sz="2000" dirty="0" smtClean="0">
                <a:latin typeface="Times New Roman" pitchFamily="18" charset="0"/>
              </a:rPr>
              <a:t>-decay will be recognized by the earth.</a:t>
            </a:r>
          </a:p>
          <a:p>
            <a:pPr lvl="1"/>
            <a:endParaRPr lang="en-US" altLang="de-DE" sz="2000" dirty="0" smtClean="0">
              <a:latin typeface="Times New Roman" pitchFamily="18" charset="0"/>
            </a:endParaRPr>
          </a:p>
          <a:p>
            <a:endParaRPr lang="en-US" altLang="de-DE" sz="2400" dirty="0">
              <a:latin typeface="Times New Roman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56000" y="5929313"/>
            <a:ext cx="2650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i="1" dirty="0" smtClean="0">
                <a:latin typeface="Times New Roman" pitchFamily="18" charset="0"/>
              </a:rPr>
              <a:t>Calculated 1934: „Hopeless“</a:t>
            </a:r>
            <a:endParaRPr lang="en-US" altLang="de-DE" sz="1600" i="1" dirty="0">
              <a:latin typeface="Times New Roman" pitchFamily="18" charset="0"/>
            </a:endParaRPr>
          </a:p>
        </p:txBody>
      </p:sp>
      <p:pic>
        <p:nvPicPr>
          <p:cNvPr id="20" name="Picture 38" descr="cloudc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982663"/>
            <a:ext cx="2030413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7021675" y="3402013"/>
            <a:ext cx="1410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i="1" dirty="0" smtClean="0">
                <a:solidFill>
                  <a:srgbClr val="FFFFFF"/>
                </a:solidFill>
                <a:latin typeface="Times New Roman" pitchFamily="18" charset="0"/>
              </a:rPr>
              <a:t>cloud chamber</a:t>
            </a:r>
            <a:endParaRPr lang="en-US" altLang="de-DE" sz="16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Sun glasses for neutrinos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875" y="3071813"/>
            <a:ext cx="4929188" cy="1357312"/>
          </a:xfrm>
          <a:prstGeom prst="rect">
            <a:avLst/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r>
              <a:rPr lang="en-US" alt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lead layer with a thickness </a:t>
            </a:r>
            <a:endParaRPr lang="en-US" alt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of several light years is needed</a:t>
            </a:r>
            <a:endParaRPr lang="en-GB" alt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75" y="4572000"/>
            <a:ext cx="4929188" cy="1785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r>
              <a:rPr lang="en-US" alt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Bethe &amp; </a:t>
            </a:r>
            <a:r>
              <a:rPr lang="en-US" altLang="de-DE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Peierls</a:t>
            </a:r>
            <a:r>
              <a:rPr lang="en-US" alt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1934</a:t>
            </a:r>
          </a:p>
          <a:p>
            <a:endParaRPr lang="en-US" altLang="de-DE" sz="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„ … </a:t>
            </a:r>
            <a:r>
              <a:rPr lang="en-US" alt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this means, that one obviously will</a:t>
            </a:r>
            <a:endParaRPr lang="en-US" altLang="de-DE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r>
              <a:rPr lang="en-US" alt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never be able to observe a neutrino.”</a:t>
            </a:r>
            <a:endParaRPr lang="en-GB" altLang="de-DE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2875" y="785813"/>
            <a:ext cx="8858250" cy="5572125"/>
            <a:chOff x="96" y="528"/>
            <a:chExt cx="5952" cy="3744"/>
          </a:xfrm>
        </p:grpSpPr>
        <p:pic>
          <p:nvPicPr>
            <p:cNvPr id="7" name="Picture 6" descr="glass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064"/>
              <a:ext cx="2544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04" y="2064"/>
              <a:ext cx="2544" cy="22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 descr="glas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14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6" y="528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43125" y="785813"/>
            <a:ext cx="6858000" cy="2143125"/>
            <a:chOff x="1440" y="528"/>
            <a:chExt cx="4608" cy="1440"/>
          </a:xfrm>
        </p:grpSpPr>
        <p:pic>
          <p:nvPicPr>
            <p:cNvPr id="12" name="Picture 11" descr="glass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440" y="903"/>
              <a:ext cx="3277" cy="684"/>
            </a:xfrm>
            <a:prstGeom prst="leftRightArrow">
              <a:avLst>
                <a:gd name="adj1" fmla="val 58185"/>
                <a:gd name="adj2" fmla="val 4999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de-DE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8.3 </a:t>
              </a:r>
              <a:r>
                <a:rPr lang="en-US" altLang="de-DE" sz="2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light minutes</a:t>
              </a:r>
              <a:endParaRPr lang="en-GB" alt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Neutrinos from the sun</a:t>
            </a:r>
            <a:endParaRPr lang="en-US" dirty="0"/>
          </a:p>
        </p:txBody>
      </p:sp>
      <p:pic>
        <p:nvPicPr>
          <p:cNvPr id="15" name="Picture 5" descr="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273050" y="2376488"/>
            <a:ext cx="3930650" cy="3946525"/>
            <a:chOff x="294" y="1690"/>
            <a:chExt cx="2476" cy="2486"/>
          </a:xfrm>
        </p:grpSpPr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94" y="1690"/>
              <a:ext cx="2476" cy="2486"/>
            </a:xfrm>
            <a:prstGeom prst="rect">
              <a:avLst/>
            </a:prstGeom>
            <a:solidFill>
              <a:srgbClr val="FCFEB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altLang="de-DE" dirty="0" smtClean="0">
                  <a:latin typeface="Times New Roman" pitchFamily="18" charset="0"/>
                </a:rPr>
                <a:t>Standard solar model </a:t>
              </a: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  <a:p>
              <a:endParaRPr lang="de-DE" altLang="de-DE" dirty="0">
                <a:latin typeface="Times New Roman" pitchFamily="18" charset="0"/>
              </a:endParaRPr>
            </a:p>
          </p:txBody>
        </p:sp>
        <p:pic>
          <p:nvPicPr>
            <p:cNvPr id="18" name="Picture 24" descr="fus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1960"/>
              <a:ext cx="2311" cy="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dirty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Known: total emitted energy</a:t>
            </a:r>
          </a:p>
          <a:p>
            <a:pPr>
              <a:buFontTx/>
              <a:buChar char="•"/>
            </a:pPr>
            <a:r>
              <a:rPr lang="en-US" altLang="de-DE" dirty="0" smtClean="0">
                <a:latin typeface="Times New Roman" pitchFamily="18" charset="0"/>
              </a:rPr>
              <a:t> Known: energy per fusion process</a:t>
            </a:r>
          </a:p>
          <a:p>
            <a:pPr>
              <a:buFontTx/>
              <a:buChar char="•"/>
            </a:pPr>
            <a:endParaRPr lang="en-US" altLang="de-DE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dirty="0" smtClean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number of created neutrinos per sec! </a:t>
            </a:r>
          </a:p>
          <a:p>
            <a:r>
              <a:rPr lang="de-DE" altLang="de-DE" dirty="0" smtClean="0">
                <a:latin typeface="Times New Roman" pitchFamily="18" charset="0"/>
              </a:rPr>
              <a:t>    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on earth: 66 billions </a:t>
            </a:r>
            <a:r>
              <a:rPr lang="de-DE" altLang="de-DE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de-DE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de-DE" dirty="0">
                <a:solidFill>
                  <a:srgbClr val="CC0000"/>
                </a:solidFill>
                <a:latin typeface="Times New Roman" pitchFamily="18" charset="0"/>
              </a:rPr>
              <a:t>(cm</a:t>
            </a:r>
            <a:r>
              <a:rPr lang="de-DE" altLang="de-DE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de-DE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06467"/>
              </p:ext>
            </p:extLst>
          </p:nvPr>
        </p:nvGraphicFramePr>
        <p:xfrm>
          <a:off x="357188" y="1625600"/>
          <a:ext cx="3760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819160" imgH="228600" progId="Equation.3">
                  <p:embed/>
                </p:oleObj>
              </mc:Choice>
              <mc:Fallback>
                <p:oleObj name="Equation" r:id="rId5" imgW="281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25600"/>
                        <a:ext cx="37607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5" descr="sp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1676400" y="2857500"/>
            <a:ext cx="317500" cy="3429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5"/>
          <p:cNvSpPr>
            <a:spLocks noChangeArrowheads="1"/>
          </p:cNvSpPr>
          <p:nvPr/>
        </p:nvSpPr>
        <p:spPr bwMode="auto">
          <a:xfrm>
            <a:off x="3429000" y="2857500"/>
            <a:ext cx="317500" cy="3429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2438400" y="5257800"/>
            <a:ext cx="317500" cy="3429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3644900" y="5257800"/>
            <a:ext cx="317500" cy="3429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Neutrinos from the sun</a:t>
            </a:r>
            <a:endParaRPr lang="en-US" dirty="0"/>
          </a:p>
        </p:txBody>
      </p:sp>
      <p:pic>
        <p:nvPicPr>
          <p:cNvPr id="15" name="Picture 5" descr="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dirty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Known: total emitted energy</a:t>
            </a:r>
          </a:p>
          <a:p>
            <a:pPr>
              <a:buFontTx/>
              <a:buChar char="•"/>
            </a:pPr>
            <a:r>
              <a:rPr lang="en-US" altLang="de-DE" dirty="0" smtClean="0">
                <a:latin typeface="Times New Roman" pitchFamily="18" charset="0"/>
              </a:rPr>
              <a:t> Known: energy per fusion process</a:t>
            </a:r>
          </a:p>
          <a:p>
            <a:pPr>
              <a:buFontTx/>
              <a:buChar char="•"/>
            </a:pPr>
            <a:endParaRPr lang="en-US" altLang="de-DE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dirty="0" smtClean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number of created neutrinos per sec! </a:t>
            </a:r>
          </a:p>
          <a:p>
            <a:r>
              <a:rPr lang="de-DE" altLang="de-DE" dirty="0" smtClean="0">
                <a:latin typeface="Times New Roman" pitchFamily="18" charset="0"/>
              </a:rPr>
              <a:t>    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on earth: 66 billions </a:t>
            </a:r>
            <a:r>
              <a:rPr lang="de-DE" altLang="de-DE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de-DE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de-DE" dirty="0">
                <a:solidFill>
                  <a:srgbClr val="CC0000"/>
                </a:solidFill>
                <a:latin typeface="Times New Roman" pitchFamily="18" charset="0"/>
              </a:rPr>
              <a:t>(cm</a:t>
            </a:r>
            <a:r>
              <a:rPr lang="de-DE" altLang="de-DE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de-DE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30497"/>
              </p:ext>
            </p:extLst>
          </p:nvPr>
        </p:nvGraphicFramePr>
        <p:xfrm>
          <a:off x="357188" y="1625600"/>
          <a:ext cx="3760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2819160" imgH="228600" progId="Equation.3">
                  <p:embed/>
                </p:oleObj>
              </mc:Choice>
              <mc:Fallback>
                <p:oleObj name="Equation" r:id="rId4" imgW="281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25600"/>
                        <a:ext cx="37607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5" descr="sp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33400" y="2878138"/>
            <a:ext cx="1466850" cy="28416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>
                <a:latin typeface="Times New Roman" pitchFamily="18" charset="0"/>
              </a:rPr>
              <a:t>p+p =&gt; </a:t>
            </a:r>
            <a:r>
              <a:rPr lang="de-DE" altLang="de-DE" sz="1000" baseline="30000">
                <a:latin typeface="Times New Roman" pitchFamily="18" charset="0"/>
              </a:rPr>
              <a:t>2</a:t>
            </a:r>
            <a:r>
              <a:rPr lang="de-DE" altLang="de-DE" sz="1000">
                <a:latin typeface="Times New Roman" pitchFamily="18" charset="0"/>
              </a:rPr>
              <a:t>H+e</a:t>
            </a:r>
            <a:r>
              <a:rPr lang="de-DE" altLang="de-DE" sz="1000" baseline="30000">
                <a:latin typeface="Times New Roman" pitchFamily="18" charset="0"/>
              </a:rPr>
              <a:t>+</a:t>
            </a:r>
            <a:r>
              <a:rPr lang="de-DE" altLang="de-DE" sz="1000">
                <a:latin typeface="Times New Roman" pitchFamily="18" charset="0"/>
              </a:rPr>
              <a:t>+</a:t>
            </a:r>
            <a:r>
              <a:rPr lang="de-DE" altLang="de-DE" sz="12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000" i="1">
                <a:latin typeface="Times New Roman" pitchFamily="18" charset="0"/>
              </a:rPr>
              <a:t>(99%)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362200" y="2886075"/>
            <a:ext cx="1349375" cy="2540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>
                <a:latin typeface="Times New Roman" pitchFamily="18" charset="0"/>
              </a:rPr>
              <a:t>p+e</a:t>
            </a:r>
            <a:r>
              <a:rPr lang="de-DE" altLang="de-DE" sz="1000" baseline="30000">
                <a:latin typeface="Times New Roman" pitchFamily="18" charset="0"/>
              </a:rPr>
              <a:t>-</a:t>
            </a:r>
            <a:r>
              <a:rPr lang="de-DE" altLang="de-DE" sz="1000">
                <a:latin typeface="Times New Roman" pitchFamily="18" charset="0"/>
              </a:rPr>
              <a:t>+p =&gt; </a:t>
            </a:r>
            <a:r>
              <a:rPr lang="de-DE" altLang="de-DE" sz="1000" baseline="30000">
                <a:latin typeface="Times New Roman" pitchFamily="18" charset="0"/>
              </a:rPr>
              <a:t>2</a:t>
            </a:r>
            <a:r>
              <a:rPr lang="de-DE" altLang="de-DE" sz="1000">
                <a:latin typeface="Times New Roman" pitchFamily="18" charset="0"/>
              </a:rPr>
              <a:t>H+</a:t>
            </a:r>
            <a:r>
              <a:rPr lang="de-DE" altLang="de-DE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000" baseline="-25000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de-DE" altLang="de-DE" sz="1000" i="1">
                <a:latin typeface="Times New Roman" pitchFamily="18" charset="0"/>
              </a:rPr>
              <a:t>(1%)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524000" y="3400425"/>
            <a:ext cx="1143000" cy="284163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>
                <a:latin typeface="Times New Roman" pitchFamily="18" charset="0"/>
              </a:rPr>
              <a:t>2H+p =&gt; </a:t>
            </a:r>
            <a:r>
              <a:rPr lang="de-DE" altLang="de-DE" sz="1000" baseline="30000">
                <a:latin typeface="Times New Roman" pitchFamily="18" charset="0"/>
              </a:rPr>
              <a:t>3</a:t>
            </a:r>
            <a:r>
              <a:rPr lang="de-DE" altLang="de-DE" sz="1000">
                <a:latin typeface="Times New Roman" pitchFamily="18" charset="0"/>
              </a:rPr>
              <a:t>He+</a:t>
            </a:r>
            <a:r>
              <a:rPr lang="de-DE" altLang="de-DE" sz="1200">
                <a:latin typeface="Symbol" pitchFamily="18" charset="2"/>
              </a:rPr>
              <a:t>g</a:t>
            </a:r>
            <a:endParaRPr lang="en-US" altLang="de-DE" sz="1200">
              <a:latin typeface="Symbol" pitchFamily="18" charset="2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04800" y="4224338"/>
            <a:ext cx="1601788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3</a:t>
            </a:r>
            <a:r>
              <a:rPr lang="de-DE" altLang="de-DE" sz="1000">
                <a:latin typeface="Times New Roman" pitchFamily="18" charset="0"/>
              </a:rPr>
              <a:t>He+</a:t>
            </a:r>
            <a:r>
              <a:rPr lang="de-DE" altLang="de-DE" sz="1000" baseline="30000">
                <a:latin typeface="Times New Roman" pitchFamily="18" charset="0"/>
              </a:rPr>
              <a:t>3</a:t>
            </a:r>
            <a:r>
              <a:rPr lang="de-DE" altLang="de-DE" sz="1000">
                <a:latin typeface="Times New Roman" pitchFamily="18" charset="0"/>
              </a:rPr>
              <a:t>He =&gt; </a:t>
            </a:r>
            <a:r>
              <a:rPr lang="de-DE" altLang="de-DE" sz="1000" baseline="30000">
                <a:latin typeface="Times New Roman" pitchFamily="18" charset="0"/>
              </a:rPr>
              <a:t>4</a:t>
            </a:r>
            <a:r>
              <a:rPr lang="de-DE" altLang="de-DE" sz="1000">
                <a:latin typeface="Times New Roman" pitchFamily="18" charset="0"/>
              </a:rPr>
              <a:t>He+2p </a:t>
            </a:r>
            <a:r>
              <a:rPr lang="de-DE" altLang="de-DE" sz="1000" i="1">
                <a:latin typeface="Times New Roman" pitchFamily="18" charset="0"/>
              </a:rPr>
              <a:t>(86%)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371600" y="4764088"/>
            <a:ext cx="1455738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3</a:t>
            </a:r>
            <a:r>
              <a:rPr lang="de-DE" altLang="de-DE" sz="1000">
                <a:latin typeface="Times New Roman" pitchFamily="18" charset="0"/>
              </a:rPr>
              <a:t>He+</a:t>
            </a:r>
            <a:r>
              <a:rPr lang="de-DE" altLang="de-DE" sz="1000" baseline="30000">
                <a:latin typeface="Times New Roman" pitchFamily="18" charset="0"/>
              </a:rPr>
              <a:t>4</a:t>
            </a:r>
            <a:r>
              <a:rPr lang="de-DE" altLang="de-DE" sz="1000">
                <a:latin typeface="Times New Roman" pitchFamily="18" charset="0"/>
              </a:rPr>
              <a:t>He=&gt;</a:t>
            </a:r>
            <a:r>
              <a:rPr lang="de-DE" altLang="de-DE" sz="1000" baseline="30000">
                <a:latin typeface="Times New Roman" pitchFamily="18" charset="0"/>
              </a:rPr>
              <a:t>7</a:t>
            </a:r>
            <a:r>
              <a:rPr lang="de-DE" altLang="de-DE" sz="1000">
                <a:latin typeface="Times New Roman" pitchFamily="18" charset="0"/>
              </a:rPr>
              <a:t>Be+</a:t>
            </a:r>
            <a:r>
              <a:rPr lang="de-DE" altLang="de-DE" sz="1000">
                <a:latin typeface="Symbol" pitchFamily="18" charset="2"/>
              </a:rPr>
              <a:t>g</a:t>
            </a:r>
            <a:r>
              <a:rPr lang="de-DE" altLang="de-DE" sz="1000">
                <a:latin typeface="Times New Roman" pitchFamily="18" charset="0"/>
              </a:rPr>
              <a:t> </a:t>
            </a:r>
            <a:r>
              <a:rPr lang="de-DE" altLang="de-DE" sz="1000" i="1">
                <a:latin typeface="Times New Roman" pitchFamily="18" charset="0"/>
              </a:rPr>
              <a:t>(14%)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154238" y="5253038"/>
            <a:ext cx="1452562" cy="6191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7</a:t>
            </a:r>
            <a:r>
              <a:rPr lang="de-DE" altLang="de-DE" sz="1000">
                <a:latin typeface="Times New Roman" pitchFamily="18" charset="0"/>
              </a:rPr>
              <a:t>Be + p =&gt; </a:t>
            </a:r>
            <a:r>
              <a:rPr lang="de-DE" altLang="de-DE" sz="1000" baseline="30000">
                <a:latin typeface="Times New Roman" pitchFamily="18" charset="0"/>
              </a:rPr>
              <a:t>8</a:t>
            </a:r>
            <a:r>
              <a:rPr lang="de-DE" altLang="de-DE" sz="1000">
                <a:latin typeface="Times New Roman" pitchFamily="18" charset="0"/>
              </a:rPr>
              <a:t>B + </a:t>
            </a:r>
            <a:r>
              <a:rPr lang="de-DE" altLang="de-DE" sz="1000">
                <a:latin typeface="Symbol" pitchFamily="18" charset="2"/>
              </a:rPr>
              <a:t>g</a:t>
            </a:r>
          </a:p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8</a:t>
            </a:r>
            <a:r>
              <a:rPr lang="de-DE" altLang="de-DE" sz="1000">
                <a:latin typeface="Times New Roman" pitchFamily="18" charset="0"/>
              </a:rPr>
              <a:t>B         =&gt; </a:t>
            </a:r>
            <a:r>
              <a:rPr lang="de-DE" altLang="de-DE" sz="1000" baseline="30000">
                <a:latin typeface="Times New Roman" pitchFamily="18" charset="0"/>
              </a:rPr>
              <a:t>8</a:t>
            </a:r>
            <a:r>
              <a:rPr lang="de-DE" altLang="de-DE" sz="1000">
                <a:latin typeface="Times New Roman" pitchFamily="18" charset="0"/>
              </a:rPr>
              <a:t>Be + e</a:t>
            </a:r>
            <a:r>
              <a:rPr lang="de-DE" altLang="de-DE" sz="1000" baseline="30000">
                <a:latin typeface="Times New Roman" pitchFamily="18" charset="0"/>
              </a:rPr>
              <a:t>+</a:t>
            </a:r>
            <a:r>
              <a:rPr lang="de-DE" altLang="de-DE" sz="1000">
                <a:latin typeface="Times New Roman" pitchFamily="18" charset="0"/>
              </a:rPr>
              <a:t>+ </a:t>
            </a:r>
            <a:r>
              <a:rPr lang="de-DE" altLang="de-DE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0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8</a:t>
            </a:r>
            <a:r>
              <a:rPr lang="de-DE" altLang="de-DE" sz="1000">
                <a:latin typeface="Times New Roman" pitchFamily="18" charset="0"/>
              </a:rPr>
              <a:t>Be       =&gt; 2 </a:t>
            </a:r>
            <a:r>
              <a:rPr lang="de-DE" altLang="de-DE" sz="1000" baseline="30000">
                <a:latin typeface="Times New Roman" pitchFamily="18" charset="0"/>
              </a:rPr>
              <a:t>4</a:t>
            </a:r>
            <a:r>
              <a:rPr lang="de-DE" altLang="de-DE" sz="1000">
                <a:latin typeface="Times New Roman" pitchFamily="18" charset="0"/>
              </a:rPr>
              <a:t>He    </a:t>
            </a:r>
            <a:r>
              <a:rPr lang="de-DE" altLang="de-DE" sz="1000" i="1">
                <a:latin typeface="Times New Roman" pitchFamily="18" charset="0"/>
              </a:rPr>
              <a:t>(1%)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33400" y="5253038"/>
            <a:ext cx="1554163" cy="436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7</a:t>
            </a:r>
            <a:r>
              <a:rPr lang="de-DE" altLang="de-DE" sz="1000">
                <a:latin typeface="Times New Roman" pitchFamily="18" charset="0"/>
              </a:rPr>
              <a:t>Be + e</a:t>
            </a:r>
            <a:r>
              <a:rPr lang="de-DE" altLang="de-DE" sz="1000" baseline="30000">
                <a:latin typeface="Times New Roman" pitchFamily="18" charset="0"/>
              </a:rPr>
              <a:t>-</a:t>
            </a:r>
            <a:r>
              <a:rPr lang="de-DE" altLang="de-DE" sz="1000">
                <a:latin typeface="Times New Roman" pitchFamily="18" charset="0"/>
              </a:rPr>
              <a:t> =&gt;</a:t>
            </a:r>
            <a:r>
              <a:rPr lang="de-DE" altLang="de-DE" sz="1000" baseline="30000">
                <a:latin typeface="Times New Roman" pitchFamily="18" charset="0"/>
              </a:rPr>
              <a:t>7</a:t>
            </a:r>
            <a:r>
              <a:rPr lang="de-DE" altLang="de-DE" sz="1000">
                <a:latin typeface="Times New Roman" pitchFamily="18" charset="0"/>
              </a:rPr>
              <a:t>Li + </a:t>
            </a:r>
            <a:r>
              <a:rPr lang="de-DE" altLang="de-DE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0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7</a:t>
            </a:r>
            <a:r>
              <a:rPr lang="de-DE" altLang="de-DE" sz="1000">
                <a:latin typeface="Times New Roman" pitchFamily="18" charset="0"/>
              </a:rPr>
              <a:t>Li + p   =&gt; 2 </a:t>
            </a:r>
            <a:r>
              <a:rPr lang="de-DE" altLang="de-DE" sz="1000" baseline="30000">
                <a:latin typeface="Times New Roman" pitchFamily="18" charset="0"/>
              </a:rPr>
              <a:t>4</a:t>
            </a:r>
            <a:r>
              <a:rPr lang="de-DE" altLang="de-DE" sz="1000">
                <a:latin typeface="Times New Roman" pitchFamily="18" charset="0"/>
              </a:rPr>
              <a:t>He    </a:t>
            </a:r>
            <a:r>
              <a:rPr lang="de-DE" altLang="de-DE" sz="1000" i="1">
                <a:latin typeface="Times New Roman" pitchFamily="18" charset="0"/>
              </a:rPr>
              <a:t>(99%)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066800" y="228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rgbClr val="FF9933"/>
                </a:solidFill>
                <a:latin typeface="Arial" charset="0"/>
              </a:defRPr>
            </a:lvl1pPr>
            <a:lvl2pPr algn="ctr">
              <a:defRPr sz="2400">
                <a:solidFill>
                  <a:srgbClr val="FF9933"/>
                </a:solidFill>
                <a:latin typeface="Arial" charset="0"/>
              </a:defRPr>
            </a:lvl2pPr>
            <a:lvl3pPr algn="ctr">
              <a:defRPr sz="2400">
                <a:solidFill>
                  <a:srgbClr val="FF9933"/>
                </a:solidFill>
                <a:latin typeface="Arial" charset="0"/>
              </a:defRPr>
            </a:lvl3pPr>
            <a:lvl4pPr algn="ctr">
              <a:defRPr sz="2400">
                <a:solidFill>
                  <a:srgbClr val="FF9933"/>
                </a:solidFill>
                <a:latin typeface="Arial" charset="0"/>
              </a:defRPr>
            </a:lvl4pPr>
            <a:lvl5pPr algn="ctr">
              <a:defRPr sz="2400">
                <a:solidFill>
                  <a:srgbClr val="FF993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proton-proton-cycle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457200" y="2590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pp-neutrino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286000" y="25908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 smtClean="0">
                <a:solidFill>
                  <a:srgbClr val="FF0000"/>
                </a:solidFill>
                <a:latin typeface="Times New Roman" pitchFamily="18" charset="0"/>
              </a:rPr>
              <a:t>pep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438400" y="4224338"/>
            <a:ext cx="1706563" cy="254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000" baseline="30000">
                <a:latin typeface="Times New Roman" pitchFamily="18" charset="0"/>
              </a:rPr>
              <a:t>3</a:t>
            </a:r>
            <a:r>
              <a:rPr lang="de-DE" altLang="de-DE" sz="1000">
                <a:latin typeface="Times New Roman" pitchFamily="18" charset="0"/>
              </a:rPr>
              <a:t>He+p =&gt;</a:t>
            </a:r>
            <a:r>
              <a:rPr lang="de-DE" altLang="de-DE" sz="1000" baseline="30000">
                <a:latin typeface="Times New Roman" pitchFamily="18" charset="0"/>
              </a:rPr>
              <a:t>4</a:t>
            </a:r>
            <a:r>
              <a:rPr lang="de-DE" altLang="de-DE" sz="1000">
                <a:latin typeface="Times New Roman" pitchFamily="18" charset="0"/>
              </a:rPr>
              <a:t>He+</a:t>
            </a:r>
            <a:r>
              <a:rPr lang="de-DE" altLang="de-DE" sz="1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000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000">
                <a:latin typeface="Times New Roman" pitchFamily="18" charset="0"/>
              </a:rPr>
              <a:t>+e</a:t>
            </a:r>
            <a:r>
              <a:rPr lang="de-DE" altLang="de-DE" sz="1000" baseline="30000">
                <a:latin typeface="Times New Roman" pitchFamily="18" charset="0"/>
              </a:rPr>
              <a:t>+</a:t>
            </a:r>
            <a:r>
              <a:rPr lang="de-DE" altLang="de-DE" sz="1000">
                <a:latin typeface="Times New Roman" pitchFamily="18" charset="0"/>
              </a:rPr>
              <a:t> </a:t>
            </a:r>
            <a:r>
              <a:rPr lang="de-DE" altLang="de-DE" sz="1000" i="1">
                <a:latin typeface="Times New Roman" pitchFamily="18" charset="0"/>
              </a:rPr>
              <a:t>(&lt;&lt;1%)</a:t>
            </a:r>
            <a:endParaRPr lang="en-US" altLang="de-DE" sz="1000" i="1">
              <a:latin typeface="Times New Roman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276600" y="3962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 smtClean="0">
                <a:solidFill>
                  <a:srgbClr val="FF0000"/>
                </a:solidFill>
                <a:latin typeface="Times New Roman" pitchFamily="18" charset="0"/>
              </a:rPr>
              <a:t>hep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57200" y="5029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Be-neutrino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743200" y="502761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B-neutrino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1295400" y="3173413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2209800" y="3159125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117725" y="3657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1066800" y="3962400"/>
            <a:ext cx="220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0668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17725" y="39624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117725" y="5029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2766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28600" y="2286000"/>
            <a:ext cx="4038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First measurements of the solar neutrinos</a:t>
            </a:r>
            <a:endParaRPr lang="en-US" dirty="0"/>
          </a:p>
        </p:txBody>
      </p: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652463" y="609600"/>
            <a:ext cx="8072437" cy="5857875"/>
            <a:chOff x="336" y="480"/>
            <a:chExt cx="5424" cy="3936"/>
          </a:xfrm>
        </p:grpSpPr>
        <p:pic>
          <p:nvPicPr>
            <p:cNvPr id="51" name="Picture 15" descr="davis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80"/>
              <a:ext cx="3168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336" y="480"/>
              <a:ext cx="2208" cy="5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de-DE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Inverse beta-decay</a:t>
              </a:r>
              <a:endParaRPr lang="en-US" altLang="de-DE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ctr"/>
              <a:r>
                <a:rPr lang="en-US" altLang="de-DE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(„</a:t>
              </a:r>
              <a:r>
                <a:rPr lang="en-US" altLang="de-DE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</a:t>
              </a:r>
              <a:r>
                <a:rPr lang="en-US" altLang="de-DE" sz="23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eutrino-capture”)</a:t>
              </a:r>
              <a:endParaRPr lang="en-GB" altLang="de-DE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3455" y="3324"/>
              <a:ext cx="230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r"/>
              <a:r>
                <a:rPr lang="en-US" altLang="de-DE" sz="2300" b="1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600 </a:t>
              </a:r>
              <a:r>
                <a:rPr lang="en-US" altLang="de-DE" sz="23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tons</a:t>
              </a:r>
              <a:endParaRPr lang="en-US" altLang="de-DE" sz="23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  <a:p>
              <a:pPr algn="r"/>
              <a:r>
                <a:rPr lang="en-GB" altLang="de-DE" sz="2300" b="1" dirty="0" smtClean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carbon tetrachloride</a:t>
              </a:r>
              <a:endParaRPr lang="en-GB" altLang="de-DE" sz="23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2592" y="3888"/>
              <a:ext cx="3168" cy="52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de-DE" sz="2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Homestake</a:t>
              </a:r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de-DE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Solar Neutrino</a:t>
              </a:r>
              <a:endParaRPr lang="en-US" altLang="de-DE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algn="ctr"/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altLang="de-DE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Observatory </a:t>
              </a:r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(1967</a:t>
              </a:r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altLang="de-DE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2002)</a:t>
              </a:r>
              <a:endParaRPr lang="en-GB" altLang="de-DE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592" y="480"/>
              <a:ext cx="3168" cy="33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endParaRPr lang="en-US"/>
            </a:p>
          </p:txBody>
        </p:sp>
        <p:pic>
          <p:nvPicPr>
            <p:cNvPr id="56" name="Picture 20" descr="davi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208" cy="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1" descr="davi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davi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652463" y="1466850"/>
            <a:ext cx="3286125" cy="414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5638800" y="3505200"/>
            <a:ext cx="2828018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>
                <a:latin typeface="Times New Roman" pitchFamily="18" charset="0"/>
              </a:rPr>
              <a:t>40 </a:t>
            </a:r>
            <a:r>
              <a:rPr lang="en-US" altLang="de-DE" sz="1600" dirty="0" smtClean="0">
                <a:latin typeface="Times New Roman" pitchFamily="18" charset="0"/>
              </a:rPr>
              <a:t>days of neutrino exposure </a:t>
            </a:r>
            <a:r>
              <a:rPr lang="en-US" altLang="de-DE" sz="1600" dirty="0">
                <a:latin typeface="Times New Roman" pitchFamily="18" charset="0"/>
              </a:rPr>
              <a:t>…</a:t>
            </a:r>
          </a:p>
          <a:p>
            <a:r>
              <a:rPr lang="en-US" altLang="de-DE" sz="1600" dirty="0" smtClean="0">
                <a:latin typeface="Times New Roman" pitchFamily="18" charset="0"/>
              </a:rPr>
              <a:t>Expected: </a:t>
            </a:r>
            <a:r>
              <a:rPr lang="en-US" altLang="de-DE" sz="1600" dirty="0">
                <a:latin typeface="Times New Roman" pitchFamily="18" charset="0"/>
              </a:rPr>
              <a:t>60 </a:t>
            </a:r>
            <a:r>
              <a:rPr lang="en-US" altLang="de-DE" sz="1600" dirty="0" smtClean="0">
                <a:latin typeface="Times New Roman" pitchFamily="18" charset="0"/>
              </a:rPr>
              <a:t>atoms </a:t>
            </a:r>
            <a:r>
              <a:rPr lang="en-US" altLang="de-DE" sz="1600" baseline="30000" dirty="0">
                <a:latin typeface="Times New Roman" pitchFamily="18" charset="0"/>
              </a:rPr>
              <a:t>37</a:t>
            </a:r>
            <a:r>
              <a:rPr lang="en-US" altLang="de-DE" sz="1600" dirty="0">
                <a:latin typeface="Times New Roman" pitchFamily="18" charset="0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20154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Problem of the “missing” solar neutrinos</a:t>
            </a:r>
            <a:endParaRPr lang="en-US" dirty="0"/>
          </a:p>
        </p:txBody>
      </p:sp>
      <p:pic>
        <p:nvPicPr>
          <p:cNvPr id="14" name="Picture 25" descr="bah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3888"/>
            <a:ext cx="3500438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dav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23888"/>
            <a:ext cx="3500437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42875" y="5910263"/>
            <a:ext cx="3500438" cy="642937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lnSpc>
                <a:spcPct val="90000"/>
              </a:lnSpc>
            </a:pPr>
            <a:r>
              <a:rPr lang="en-US" altLang="de-DE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Bahcall</a:t>
            </a:r>
          </a:p>
          <a:p>
            <a:pPr algn="ctr">
              <a:lnSpc>
                <a:spcPct val="90000"/>
              </a:lnSpc>
            </a:pP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1934 </a:t>
            </a: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 </a:t>
            </a: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2005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42875" y="623888"/>
            <a:ext cx="3500438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endParaRPr lang="en-US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500688" y="5910263"/>
            <a:ext cx="3500437" cy="642937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lnSpc>
                <a:spcPct val="90000"/>
              </a:lnSpc>
            </a:pPr>
            <a:r>
              <a:rPr lang="en-US" altLang="de-DE" sz="2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Raymond Davis Jr.</a:t>
            </a:r>
          </a:p>
          <a:p>
            <a:pPr algn="ctr">
              <a:lnSpc>
                <a:spcPct val="90000"/>
              </a:lnSpc>
            </a:pP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1914 </a:t>
            </a: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altLang="de-DE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2006</a:t>
            </a:r>
            <a:endParaRPr lang="en-GB" altLang="de-DE" sz="1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5500688" y="623888"/>
            <a:ext cx="3500437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endParaRPr 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85813" y="623888"/>
            <a:ext cx="8143875" cy="5214937"/>
            <a:chOff x="528" y="432"/>
            <a:chExt cx="5472" cy="3504"/>
          </a:xfrm>
        </p:grpSpPr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2496" y="432"/>
              <a:ext cx="1152" cy="717"/>
              <a:chOff x="2496" y="480"/>
              <a:chExt cx="1152" cy="717"/>
            </a:xfrm>
          </p:grpSpPr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2496" y="480"/>
                <a:ext cx="1152" cy="384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de-DE" sz="19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Homestake</a:t>
                </a:r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1152" cy="285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de-DE" sz="19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Chlorine</a:t>
                </a: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28" y="1200"/>
              <a:ext cx="5472" cy="2736"/>
              <a:chOff x="528" y="1248"/>
              <a:chExt cx="5472" cy="2736"/>
            </a:xfrm>
          </p:grpSpPr>
          <p:grpSp>
            <p:nvGrpSpPr>
              <p:cNvPr id="23" name="Group 36"/>
              <p:cNvGrpSpPr>
                <a:grpSpLocks/>
              </p:cNvGrpSpPr>
              <p:nvPr/>
            </p:nvGrpSpPr>
            <p:grpSpPr bwMode="auto">
              <a:xfrm>
                <a:off x="2496" y="1248"/>
                <a:ext cx="1152" cy="2736"/>
                <a:chOff x="2496" y="1248"/>
                <a:chExt cx="1152" cy="2736"/>
              </a:xfrm>
            </p:grpSpPr>
            <p:sp>
              <p:nvSpPr>
                <p:cNvPr id="26" name="Rectangle 37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1152" cy="2736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40404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38"/>
                <p:cNvSpPr>
                  <a:spLocks noChangeArrowheads="1"/>
                </p:cNvSpPr>
                <p:nvPr/>
              </p:nvSpPr>
              <p:spPr bwMode="auto">
                <a:xfrm>
                  <a:off x="3120" y="3192"/>
                  <a:ext cx="384" cy="7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endParaRPr lang="de-DE" altLang="de-DE" sz="200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28" name="Rectangle 39"/>
                <p:cNvSpPr>
                  <a:spLocks noChangeArrowheads="1"/>
                </p:cNvSpPr>
                <p:nvPr/>
              </p:nvSpPr>
              <p:spPr bwMode="auto">
                <a:xfrm>
                  <a:off x="2640" y="3559"/>
                  <a:ext cx="384" cy="327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de-DE" sz="2400" baseline="30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7</a:t>
                  </a:r>
                  <a:r>
                    <a:rPr lang="en-US" altLang="de-DE" sz="2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Be</a:t>
                  </a:r>
                </a:p>
              </p:txBody>
            </p:sp>
            <p:sp>
              <p:nvSpPr>
                <p:cNvPr id="29" name="Rectangle 40"/>
                <p:cNvSpPr>
                  <a:spLocks noChangeArrowheads="1"/>
                </p:cNvSpPr>
                <p:nvPr/>
              </p:nvSpPr>
              <p:spPr bwMode="auto">
                <a:xfrm>
                  <a:off x="2640" y="3885"/>
                  <a:ext cx="384" cy="51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40" y="1776"/>
                  <a:ext cx="384" cy="16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de-DE" sz="2400" baseline="30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8</a:t>
                  </a:r>
                  <a:r>
                    <a:rPr lang="en-US" altLang="de-DE" sz="20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B</a:t>
                  </a:r>
                </a:p>
              </p:txBody>
            </p:sp>
            <p:sp>
              <p:nvSpPr>
                <p:cNvPr id="31" name="Rectangle 42"/>
                <p:cNvSpPr>
                  <a:spLocks noChangeArrowheads="1"/>
                </p:cNvSpPr>
                <p:nvPr/>
              </p:nvSpPr>
              <p:spPr bwMode="auto">
                <a:xfrm>
                  <a:off x="2640" y="3435"/>
                  <a:ext cx="384" cy="125"/>
                </a:xfrm>
                <a:prstGeom prst="rect">
                  <a:avLst/>
                </a:prstGeom>
                <a:solidFill>
                  <a:srgbClr val="9933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29" tIns="45714" rIns="91429" bIns="45714" anchor="ctr"/>
                <a:lstStyle/>
                <a:p>
                  <a:pPr algn="ctr"/>
                  <a:r>
                    <a:rPr lang="en-US" altLang="de-DE" sz="16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rebuchet MS" pitchFamily="34" charset="0"/>
                    </a:rPr>
                    <a:t>CNO</a:t>
                  </a:r>
                </a:p>
              </p:txBody>
            </p:sp>
            <p:sp>
              <p:nvSpPr>
                <p:cNvPr id="32" name="Rectangle 43"/>
                <p:cNvSpPr>
                  <a:spLocks noChangeArrowheads="1"/>
                </p:cNvSpPr>
                <p:nvPr/>
              </p:nvSpPr>
              <p:spPr bwMode="auto">
                <a:xfrm>
                  <a:off x="2640" y="1776"/>
                  <a:ext cx="384" cy="21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Text Box 44"/>
              <p:cNvSpPr txBox="1">
                <a:spLocks noChangeArrowheads="1"/>
              </p:cNvSpPr>
              <p:nvPr/>
            </p:nvSpPr>
            <p:spPr bwMode="auto">
              <a:xfrm>
                <a:off x="3744" y="3648"/>
                <a:ext cx="2256" cy="288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 altLang="de-DE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Measurements </a:t>
                </a:r>
                <a:r>
                  <a:rPr lang="en-US" altLang="de-DE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(1970 – 1995)</a:t>
                </a:r>
              </a:p>
            </p:txBody>
          </p:sp>
          <p:sp>
            <p:nvSpPr>
              <p:cNvPr id="25" name="Text Box 45"/>
              <p:cNvSpPr txBox="1">
                <a:spLocks noChangeArrowheads="1"/>
              </p:cNvSpPr>
              <p:nvPr/>
            </p:nvSpPr>
            <p:spPr bwMode="auto">
              <a:xfrm>
                <a:off x="528" y="3351"/>
                <a:ext cx="1911" cy="581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r>
                  <a:rPr lang="en-US" altLang="de-DE" sz="17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Calculation of the solar</a:t>
                </a:r>
                <a:endParaRPr lang="en-US" altLang="de-DE" sz="17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  <a:p>
                <a:r>
                  <a:rPr lang="en-US" altLang="de-DE" sz="17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neutrino flux from different</a:t>
                </a:r>
                <a:endParaRPr lang="en-US" altLang="de-DE" sz="17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  <a:p>
                <a:r>
                  <a:rPr lang="en-US" altLang="de-DE" sz="17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source </a:t>
                </a:r>
                <a:r>
                  <a:rPr lang="en-US" altLang="de-DE" sz="1700" dirty="0" smtClean="0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reactions</a:t>
                </a:r>
                <a:endParaRPr lang="en-US" altLang="de-DE" sz="1700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2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 conversion is the solution of the problem</a:t>
            </a:r>
            <a:endParaRPr lang="en-US" dirty="0"/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0" y="609600"/>
            <a:ext cx="2819400" cy="2820988"/>
            <a:chOff x="24" y="528"/>
            <a:chExt cx="1776" cy="1776"/>
          </a:xfrm>
        </p:grpSpPr>
        <p:sp>
          <p:nvSpPr>
            <p:cNvPr id="36" name="Oval 5" descr="60%"/>
            <p:cNvSpPr>
              <a:spLocks noChangeAspect="1" noChangeArrowheads="1"/>
            </p:cNvSpPr>
            <p:nvPr/>
          </p:nvSpPr>
          <p:spPr bwMode="auto">
            <a:xfrm>
              <a:off x="24" y="528"/>
              <a:ext cx="1776" cy="1776"/>
            </a:xfrm>
            <a:prstGeom prst="ellipse">
              <a:avLst/>
            </a:prstGeom>
            <a:pattFill prst="pct60">
              <a:fgClr>
                <a:srgbClr val="FF3300"/>
              </a:fgClr>
              <a:bgClr>
                <a:srgbClr val="FFFF66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/>
              <a:endParaRPr lang="de-DE" altLang="de-DE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7" name="Oval 6" descr="p"/>
            <p:cNvSpPr>
              <a:spLocks noChangeAspect="1" noChangeArrowheads="1"/>
            </p:cNvSpPr>
            <p:nvPr/>
          </p:nvSpPr>
          <p:spPr bwMode="auto">
            <a:xfrm>
              <a:off x="672" y="720"/>
              <a:ext cx="480" cy="48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7" descr="e"/>
            <p:cNvSpPr>
              <a:spLocks noChangeAspect="1" noChangeArrowheads="1"/>
            </p:cNvSpPr>
            <p:nvPr/>
          </p:nvSpPr>
          <p:spPr bwMode="auto">
            <a:xfrm>
              <a:off x="192" y="1488"/>
              <a:ext cx="480" cy="480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707" y="1948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altLang="de-DE" sz="2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Sun</a:t>
              </a:r>
              <a:endParaRPr lang="en-US" altLang="de-DE" sz="2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6362700" y="609600"/>
            <a:ext cx="2590800" cy="2820988"/>
            <a:chOff x="4032" y="528"/>
            <a:chExt cx="1632" cy="1776"/>
          </a:xfrm>
        </p:grpSpPr>
        <p:sp>
          <p:nvSpPr>
            <p:cNvPr id="41" name="Rectangle 10" descr="Zig zag"/>
            <p:cNvSpPr>
              <a:spLocks noChangeArrowheads="1"/>
            </p:cNvSpPr>
            <p:nvPr/>
          </p:nvSpPr>
          <p:spPr bwMode="auto">
            <a:xfrm>
              <a:off x="4032" y="528"/>
              <a:ext cx="1632" cy="1776"/>
            </a:xfrm>
            <a:prstGeom prst="rect">
              <a:avLst/>
            </a:prstGeom>
            <a:pattFill prst="zigZag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 descr="cl"/>
            <p:cNvSpPr>
              <a:spLocks noChangeAspect="1" noChangeArrowheads="1"/>
            </p:cNvSpPr>
            <p:nvPr/>
          </p:nvSpPr>
          <p:spPr bwMode="auto">
            <a:xfrm>
              <a:off x="4128" y="624"/>
              <a:ext cx="672" cy="672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55" y="538"/>
              <a:ext cx="834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altLang="de-DE" sz="23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detector</a:t>
              </a:r>
              <a:endParaRPr lang="en-US" altLang="de-DE" sz="2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0" y="3657600"/>
            <a:ext cx="8953500" cy="2825752"/>
            <a:chOff x="24" y="2448"/>
            <a:chExt cx="5640" cy="1779"/>
          </a:xfrm>
        </p:grpSpPr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24" y="2448"/>
              <a:ext cx="1776" cy="1776"/>
              <a:chOff x="24" y="2448"/>
              <a:chExt cx="1776" cy="1776"/>
            </a:xfrm>
          </p:grpSpPr>
          <p:sp>
            <p:nvSpPr>
              <p:cNvPr id="52" name="Oval 15" descr="60%"/>
              <p:cNvSpPr>
                <a:spLocks noChangeAspect="1" noChangeArrowheads="1"/>
              </p:cNvSpPr>
              <p:nvPr/>
            </p:nvSpPr>
            <p:spPr bwMode="auto">
              <a:xfrm>
                <a:off x="24" y="2448"/>
                <a:ext cx="1776" cy="1776"/>
              </a:xfrm>
              <a:prstGeom prst="ellipse">
                <a:avLst/>
              </a:prstGeom>
              <a:pattFill prst="pct60">
                <a:fgClr>
                  <a:srgbClr val="FF3300"/>
                </a:fgClr>
                <a:bgClr>
                  <a:srgbClr val="FFFF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 anchor="ctr"/>
              <a:lstStyle/>
              <a:p>
                <a:pPr algn="ctr"/>
                <a:endParaRPr lang="de-DE" altLang="de-DE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3" name="Oval 16" descr="p"/>
              <p:cNvSpPr>
                <a:spLocks noChangeAspect="1" noChangeArrowheads="1"/>
              </p:cNvSpPr>
              <p:nvPr/>
            </p:nvSpPr>
            <p:spPr bwMode="auto">
              <a:xfrm>
                <a:off x="672" y="2640"/>
                <a:ext cx="480" cy="480"/>
              </a:xfrm>
              <a:prstGeom prst="ellipse">
                <a:avLst/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7" descr="e"/>
              <p:cNvSpPr>
                <a:spLocks noChangeAspect="1" noChangeArrowheads="1"/>
              </p:cNvSpPr>
              <p:nvPr/>
            </p:nvSpPr>
            <p:spPr bwMode="auto">
              <a:xfrm>
                <a:off x="192" y="3408"/>
                <a:ext cx="480" cy="4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707" y="3868"/>
                <a:ext cx="40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/>
                <a:r>
                  <a:rPr lang="en-US" altLang="de-DE" sz="23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Sun</a:t>
                </a:r>
                <a:endParaRPr lang="en-US" altLang="de-DE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4032" y="2448"/>
              <a:ext cx="1632" cy="1779"/>
              <a:chOff x="4032" y="2448"/>
              <a:chExt cx="1632" cy="1779"/>
            </a:xfrm>
          </p:grpSpPr>
          <p:sp>
            <p:nvSpPr>
              <p:cNvPr id="47" name="Rectangle 20" descr="Zig zag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1632" cy="1776"/>
              </a:xfrm>
              <a:prstGeom prst="rect">
                <a:avLst/>
              </a:prstGeom>
              <a:pattFill prst="zigZag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21" descr="cl"/>
              <p:cNvSpPr>
                <a:spLocks noChangeAspect="1" noChangeArrowheads="1"/>
              </p:cNvSpPr>
              <p:nvPr/>
            </p:nvSpPr>
            <p:spPr bwMode="auto">
              <a:xfrm>
                <a:off x="4512" y="2736"/>
                <a:ext cx="672" cy="672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22" descr="cl"/>
              <p:cNvSpPr>
                <a:spLocks noChangeAspect="1" noChangeArrowheads="1"/>
              </p:cNvSpPr>
              <p:nvPr/>
            </p:nvSpPr>
            <p:spPr bwMode="auto">
              <a:xfrm>
                <a:off x="4080" y="3456"/>
                <a:ext cx="672" cy="672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4755" y="3946"/>
                <a:ext cx="834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/>
                <a:r>
                  <a:rPr lang="en-US" altLang="de-DE" sz="23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 pitchFamily="34" charset="0"/>
                  </a:rPr>
                  <a:t>detector</a:t>
                </a:r>
                <a:endParaRPr lang="en-US" altLang="de-DE" sz="23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51" name="Oval 24" descr="cl"/>
              <p:cNvSpPr>
                <a:spLocks noChangeAspect="1" noChangeArrowheads="1"/>
              </p:cNvSpPr>
              <p:nvPr/>
            </p:nvSpPr>
            <p:spPr bwMode="auto">
              <a:xfrm>
                <a:off x="4944" y="3312"/>
                <a:ext cx="672" cy="672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AutoShape 25"/>
          <p:cNvSpPr>
            <a:spLocks noChangeArrowheads="1"/>
          </p:cNvSpPr>
          <p:nvPr/>
        </p:nvSpPr>
        <p:spPr bwMode="auto">
          <a:xfrm rot="16200000">
            <a:off x="3315494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6" descr="nue"/>
          <p:cNvSpPr>
            <a:spLocks noChangeAspect="1" noChangeArrowheads="1"/>
          </p:cNvSpPr>
          <p:nvPr/>
        </p:nvSpPr>
        <p:spPr bwMode="auto">
          <a:xfrm>
            <a:off x="3771900" y="914400"/>
            <a:ext cx="762000" cy="762000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7" descr="nue"/>
          <p:cNvSpPr>
            <a:spLocks noChangeAspect="1" noChangeArrowheads="1"/>
          </p:cNvSpPr>
          <p:nvPr/>
        </p:nvSpPr>
        <p:spPr bwMode="auto">
          <a:xfrm>
            <a:off x="5143500" y="914400"/>
            <a:ext cx="762000" cy="762000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 rot="16200000">
            <a:off x="4685507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29"/>
          <p:cNvSpPr>
            <a:spLocks noChangeArrowheads="1"/>
          </p:cNvSpPr>
          <p:nvPr/>
        </p:nvSpPr>
        <p:spPr bwMode="auto">
          <a:xfrm rot="16200000">
            <a:off x="6058694" y="1067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30"/>
          <p:cNvSpPr>
            <a:spLocks noChangeArrowheads="1"/>
          </p:cNvSpPr>
          <p:nvPr/>
        </p:nvSpPr>
        <p:spPr bwMode="auto">
          <a:xfrm rot="1852471" flipV="1">
            <a:off x="874713" y="1676400"/>
            <a:ext cx="304800" cy="457200"/>
          </a:xfrm>
          <a:prstGeom prst="downArrow">
            <a:avLst>
              <a:gd name="adj1" fmla="val 53130"/>
              <a:gd name="adj2" fmla="val 671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6667500" y="1752600"/>
            <a:ext cx="2132013" cy="1447800"/>
            <a:chOff x="4528" y="1248"/>
            <a:chExt cx="1433" cy="973"/>
          </a:xfrm>
        </p:grpSpPr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4528" y="1402"/>
              <a:ext cx="1433" cy="819"/>
              <a:chOff x="4224" y="1392"/>
              <a:chExt cx="1344" cy="768"/>
            </a:xfrm>
          </p:grpSpPr>
          <p:sp>
            <p:nvSpPr>
              <p:cNvPr id="67" name="Oval 33" descr="cl"/>
              <p:cNvSpPr>
                <a:spLocks noChangeAspect="1" noChangeArrowheads="1"/>
              </p:cNvSpPr>
              <p:nvPr/>
            </p:nvSpPr>
            <p:spPr bwMode="auto">
              <a:xfrm>
                <a:off x="4896" y="1392"/>
                <a:ext cx="672" cy="672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4" descr="e"/>
              <p:cNvSpPr>
                <a:spLocks noChangeAspect="1" noChangeArrowheads="1"/>
              </p:cNvSpPr>
              <p:nvPr/>
            </p:nvSpPr>
            <p:spPr bwMode="auto">
              <a:xfrm>
                <a:off x="4224" y="1680"/>
                <a:ext cx="480" cy="4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4681" y="1248"/>
              <a:ext cx="666" cy="410"/>
              <a:chOff x="4368" y="1248"/>
              <a:chExt cx="624" cy="384"/>
            </a:xfrm>
          </p:grpSpPr>
          <p:sp>
            <p:nvSpPr>
              <p:cNvPr id="65" name="AutoShape 36"/>
              <p:cNvSpPr>
                <a:spLocks noChangeArrowheads="1"/>
              </p:cNvSpPr>
              <p:nvPr/>
            </p:nvSpPr>
            <p:spPr bwMode="auto">
              <a:xfrm rot="18900000" flipH="1">
                <a:off x="4752" y="120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37"/>
              <p:cNvSpPr>
                <a:spLocks noChangeArrowheads="1"/>
              </p:cNvSpPr>
              <p:nvPr/>
            </p:nvSpPr>
            <p:spPr bwMode="auto">
              <a:xfrm rot="21600000">
                <a:off x="4368" y="1344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38"/>
          <p:cNvGrpSpPr>
            <a:grpSpLocks/>
          </p:cNvGrpSpPr>
          <p:nvPr/>
        </p:nvGrpSpPr>
        <p:grpSpPr bwMode="auto">
          <a:xfrm>
            <a:off x="1636713" y="914400"/>
            <a:ext cx="1524000" cy="1981200"/>
            <a:chOff x="1148" y="685"/>
            <a:chExt cx="1024" cy="1331"/>
          </a:xfrm>
        </p:grpSpPr>
        <p:grpSp>
          <p:nvGrpSpPr>
            <p:cNvPr id="70" name="Group 39"/>
            <p:cNvGrpSpPr>
              <a:grpSpLocks/>
            </p:cNvGrpSpPr>
            <p:nvPr/>
          </p:nvGrpSpPr>
          <p:grpSpPr bwMode="auto">
            <a:xfrm>
              <a:off x="1251" y="685"/>
              <a:ext cx="921" cy="1331"/>
              <a:chOff x="1152" y="720"/>
              <a:chExt cx="864" cy="1248"/>
            </a:xfrm>
          </p:grpSpPr>
          <p:sp>
            <p:nvSpPr>
              <p:cNvPr id="74" name="Oval 40" descr="nue"/>
              <p:cNvSpPr>
                <a:spLocks noChangeAspect="1" noChangeArrowheads="1"/>
              </p:cNvSpPr>
              <p:nvPr/>
            </p:nvSpPr>
            <p:spPr bwMode="auto">
              <a:xfrm>
                <a:off x="1536" y="720"/>
                <a:ext cx="480" cy="480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1" descr="n"/>
              <p:cNvSpPr>
                <a:spLocks noChangeAspect="1" noChangeArrowheads="1"/>
              </p:cNvSpPr>
              <p:nvPr/>
            </p:nvSpPr>
            <p:spPr bwMode="auto">
              <a:xfrm>
                <a:off x="1152" y="1488"/>
                <a:ext cx="480" cy="480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42"/>
            <p:cNvGrpSpPr>
              <a:grpSpLocks/>
            </p:cNvGrpSpPr>
            <p:nvPr/>
          </p:nvGrpSpPr>
          <p:grpSpPr bwMode="auto">
            <a:xfrm>
              <a:off x="1148" y="839"/>
              <a:ext cx="461" cy="665"/>
              <a:chOff x="1056" y="864"/>
              <a:chExt cx="432" cy="624"/>
            </a:xfrm>
          </p:grpSpPr>
          <p:sp>
            <p:nvSpPr>
              <p:cNvPr id="72" name="AutoShape 43"/>
              <p:cNvSpPr>
                <a:spLocks noChangeArrowheads="1"/>
              </p:cNvSpPr>
              <p:nvPr/>
            </p:nvSpPr>
            <p:spPr bwMode="auto">
              <a:xfrm rot="16200000">
                <a:off x="1248" y="816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44"/>
              <p:cNvSpPr>
                <a:spLocks noChangeArrowheads="1"/>
              </p:cNvSpPr>
              <p:nvPr/>
            </p:nvSpPr>
            <p:spPr bwMode="auto">
              <a:xfrm rot="-1852471">
                <a:off x="1056" y="120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" name="AutoShape 45"/>
          <p:cNvSpPr>
            <a:spLocks noChangeArrowheads="1"/>
          </p:cNvSpPr>
          <p:nvPr/>
        </p:nvSpPr>
        <p:spPr bwMode="auto">
          <a:xfrm rot="16200000">
            <a:off x="3315494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46"/>
          <p:cNvSpPr>
            <a:spLocks noChangeArrowheads="1"/>
          </p:cNvSpPr>
          <p:nvPr/>
        </p:nvSpPr>
        <p:spPr bwMode="auto">
          <a:xfrm rot="16200000">
            <a:off x="4685507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47"/>
          <p:cNvSpPr>
            <a:spLocks noChangeArrowheads="1"/>
          </p:cNvSpPr>
          <p:nvPr/>
        </p:nvSpPr>
        <p:spPr bwMode="auto">
          <a:xfrm rot="16200000">
            <a:off x="6058694" y="4115594"/>
            <a:ext cx="303212" cy="457200"/>
          </a:xfrm>
          <a:prstGeom prst="downArrow">
            <a:avLst>
              <a:gd name="adj1" fmla="val 53130"/>
              <a:gd name="adj2" fmla="val 675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AutoShape 48"/>
          <p:cNvSpPr>
            <a:spLocks noChangeArrowheads="1"/>
          </p:cNvSpPr>
          <p:nvPr/>
        </p:nvSpPr>
        <p:spPr bwMode="auto">
          <a:xfrm rot="1852471" flipV="1">
            <a:off x="874713" y="4724400"/>
            <a:ext cx="304800" cy="457200"/>
          </a:xfrm>
          <a:prstGeom prst="downArrow">
            <a:avLst>
              <a:gd name="adj1" fmla="val 53130"/>
              <a:gd name="adj2" fmla="val 671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49"/>
          <p:cNvGrpSpPr>
            <a:grpSpLocks/>
          </p:cNvGrpSpPr>
          <p:nvPr/>
        </p:nvGrpSpPr>
        <p:grpSpPr bwMode="auto">
          <a:xfrm>
            <a:off x="1636713" y="3962400"/>
            <a:ext cx="1524000" cy="1981200"/>
            <a:chOff x="1148" y="2733"/>
            <a:chExt cx="1024" cy="1331"/>
          </a:xfrm>
        </p:grpSpPr>
        <p:grpSp>
          <p:nvGrpSpPr>
            <p:cNvPr id="81" name="Group 50"/>
            <p:cNvGrpSpPr>
              <a:grpSpLocks/>
            </p:cNvGrpSpPr>
            <p:nvPr/>
          </p:nvGrpSpPr>
          <p:grpSpPr bwMode="auto">
            <a:xfrm>
              <a:off x="1251" y="2733"/>
              <a:ext cx="921" cy="1331"/>
              <a:chOff x="1152" y="2640"/>
              <a:chExt cx="864" cy="1248"/>
            </a:xfrm>
          </p:grpSpPr>
          <p:sp>
            <p:nvSpPr>
              <p:cNvPr id="85" name="Oval 51" descr="nue"/>
              <p:cNvSpPr>
                <a:spLocks noChangeAspect="1" noChangeArrowheads="1"/>
              </p:cNvSpPr>
              <p:nvPr/>
            </p:nvSpPr>
            <p:spPr bwMode="auto">
              <a:xfrm>
                <a:off x="1536" y="2640"/>
                <a:ext cx="480" cy="480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52" descr="n"/>
              <p:cNvSpPr>
                <a:spLocks noChangeAspect="1" noChangeArrowheads="1"/>
              </p:cNvSpPr>
              <p:nvPr/>
            </p:nvSpPr>
            <p:spPr bwMode="auto">
              <a:xfrm>
                <a:off x="1152" y="3408"/>
                <a:ext cx="480" cy="480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53"/>
            <p:cNvGrpSpPr>
              <a:grpSpLocks/>
            </p:cNvGrpSpPr>
            <p:nvPr/>
          </p:nvGrpSpPr>
          <p:grpSpPr bwMode="auto">
            <a:xfrm>
              <a:off x="1148" y="2887"/>
              <a:ext cx="461" cy="665"/>
              <a:chOff x="1056" y="2784"/>
              <a:chExt cx="432" cy="624"/>
            </a:xfrm>
          </p:grpSpPr>
          <p:sp>
            <p:nvSpPr>
              <p:cNvPr id="83" name="AutoShape 54"/>
              <p:cNvSpPr>
                <a:spLocks noChangeArrowheads="1"/>
              </p:cNvSpPr>
              <p:nvPr/>
            </p:nvSpPr>
            <p:spPr bwMode="auto">
              <a:xfrm rot="16200000">
                <a:off x="1248" y="2736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55"/>
              <p:cNvSpPr>
                <a:spLocks noChangeArrowheads="1"/>
              </p:cNvSpPr>
              <p:nvPr/>
            </p:nvSpPr>
            <p:spPr bwMode="auto">
              <a:xfrm rot="-1852471">
                <a:off x="1056" y="3120"/>
                <a:ext cx="192" cy="288"/>
              </a:xfrm>
              <a:prstGeom prst="downArrow">
                <a:avLst>
                  <a:gd name="adj1" fmla="val 53130"/>
                  <a:gd name="adj2" fmla="val 6719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7" name="Oval 56" descr="mix1"/>
          <p:cNvSpPr>
            <a:spLocks noChangeAspect="1" noChangeArrowheads="1"/>
          </p:cNvSpPr>
          <p:nvPr/>
        </p:nvSpPr>
        <p:spPr bwMode="auto">
          <a:xfrm>
            <a:off x="3771900" y="3962400"/>
            <a:ext cx="762000" cy="762000"/>
          </a:xfrm>
          <a:prstGeom prst="ellipse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7" descr="mix2"/>
          <p:cNvSpPr>
            <a:spLocks noChangeAspect="1" noChangeArrowheads="1"/>
          </p:cNvSpPr>
          <p:nvPr/>
        </p:nvSpPr>
        <p:spPr bwMode="auto">
          <a:xfrm>
            <a:off x="5143500" y="3962400"/>
            <a:ext cx="762000" cy="762000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8" descr="mix3"/>
          <p:cNvSpPr>
            <a:spLocks noChangeAspect="1" noChangeArrowheads="1"/>
          </p:cNvSpPr>
          <p:nvPr/>
        </p:nvSpPr>
        <p:spPr bwMode="auto">
          <a:xfrm>
            <a:off x="6513513" y="3962400"/>
            <a:ext cx="762000" cy="762000"/>
          </a:xfrm>
          <a:prstGeom prst="ellipse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9" descr="numu"/>
          <p:cNvSpPr>
            <a:spLocks noChangeAspect="1" noChangeArrowheads="1"/>
          </p:cNvSpPr>
          <p:nvPr/>
        </p:nvSpPr>
        <p:spPr bwMode="auto">
          <a:xfrm>
            <a:off x="7886700" y="3962400"/>
            <a:ext cx="762000" cy="762000"/>
          </a:xfrm>
          <a:prstGeom prst="ellipse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60"/>
          <p:cNvSpPr>
            <a:spLocks noChangeArrowheads="1"/>
          </p:cNvSpPr>
          <p:nvPr/>
        </p:nvSpPr>
        <p:spPr bwMode="auto">
          <a:xfrm rot="16200000">
            <a:off x="7429501" y="4114800"/>
            <a:ext cx="303212" cy="458787"/>
          </a:xfrm>
          <a:prstGeom prst="downArrow">
            <a:avLst>
              <a:gd name="adj1" fmla="val 53130"/>
              <a:gd name="adj2" fmla="val 677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1"/>
          <p:cNvSpPr>
            <a:spLocks noChangeArrowheads="1"/>
          </p:cNvSpPr>
          <p:nvPr/>
        </p:nvSpPr>
        <p:spPr bwMode="auto">
          <a:xfrm rot="16200000">
            <a:off x="8801101" y="4116387"/>
            <a:ext cx="303212" cy="455613"/>
          </a:xfrm>
          <a:prstGeom prst="downArrow">
            <a:avLst>
              <a:gd name="adj1" fmla="val 53130"/>
              <a:gd name="adj2" fmla="val 673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Bildschirmpräsentation (4:3)</PresentationFormat>
  <Paragraphs>214</Paragraphs>
  <Slides>12</Slides>
  <Notes>0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</vt:lpstr>
      <vt:lpstr>Equation</vt:lpstr>
      <vt:lpstr>1930: Energy conservation violated in β-decay</vt:lpstr>
      <vt:lpstr>The new particle proposed by Pauli</vt:lpstr>
      <vt:lpstr>Neutrino detection</vt:lpstr>
      <vt:lpstr>Sun glasses for neutrinos</vt:lpstr>
      <vt:lpstr>Neutrinos from the sun</vt:lpstr>
      <vt:lpstr>Neutrinos from the sun</vt:lpstr>
      <vt:lpstr>First measurements of the solar neutrinos</vt:lpstr>
      <vt:lpstr>Problem of the “missing” solar neutrinos</vt:lpstr>
      <vt:lpstr>Neutrino conversion is the solution of the problem</vt:lpstr>
      <vt:lpstr>Neutrino oscillations</vt:lpstr>
      <vt:lpstr>The solar neutrino problem</vt:lpstr>
      <vt:lpstr>Neutrinos as astrophysical messenger 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503</cp:revision>
  <dcterms:created xsi:type="dcterms:W3CDTF">2016-04-06T12:04:03Z</dcterms:created>
  <dcterms:modified xsi:type="dcterms:W3CDTF">2017-01-31T05:55:40Z</dcterms:modified>
</cp:coreProperties>
</file>