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63" r:id="rId2"/>
    <p:sldId id="286" r:id="rId3"/>
    <p:sldId id="285" r:id="rId4"/>
    <p:sldId id="288" r:id="rId5"/>
    <p:sldId id="264" r:id="rId6"/>
    <p:sldId id="265" r:id="rId7"/>
    <p:sldId id="289" r:id="rId8"/>
    <p:sldId id="290" r:id="rId9"/>
    <p:sldId id="291" r:id="rId10"/>
    <p:sldId id="292" r:id="rId11"/>
    <p:sldId id="273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78" r:id="rId20"/>
    <p:sldId id="274" r:id="rId21"/>
    <p:sldId id="275" r:id="rId22"/>
    <p:sldId id="270" r:id="rId23"/>
    <p:sldId id="284" r:id="rId24"/>
    <p:sldId id="332" r:id="rId25"/>
    <p:sldId id="353" r:id="rId26"/>
    <p:sldId id="293" r:id="rId27"/>
    <p:sldId id="294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56" r:id="rId36"/>
    <p:sldId id="309" r:id="rId37"/>
    <p:sldId id="310" r:id="rId38"/>
    <p:sldId id="311" r:id="rId39"/>
    <p:sldId id="314" r:id="rId40"/>
    <p:sldId id="312" r:id="rId41"/>
    <p:sldId id="316" r:id="rId42"/>
    <p:sldId id="317" r:id="rId43"/>
    <p:sldId id="323" r:id="rId44"/>
    <p:sldId id="331" r:id="rId45"/>
    <p:sldId id="313" r:id="rId46"/>
    <p:sldId id="318" r:id="rId47"/>
    <p:sldId id="319" r:id="rId48"/>
    <p:sldId id="320" r:id="rId49"/>
    <p:sldId id="321" r:id="rId50"/>
    <p:sldId id="322" r:id="rId51"/>
    <p:sldId id="324" r:id="rId52"/>
    <p:sldId id="350" r:id="rId53"/>
    <p:sldId id="325" r:id="rId54"/>
    <p:sldId id="326" r:id="rId55"/>
    <p:sldId id="327" r:id="rId56"/>
    <p:sldId id="352" r:id="rId57"/>
    <p:sldId id="354" r:id="rId58"/>
    <p:sldId id="358" r:id="rId59"/>
    <p:sldId id="328" r:id="rId60"/>
    <p:sldId id="330" r:id="rId61"/>
    <p:sldId id="355" r:id="rId62"/>
    <p:sldId id="333" r:id="rId63"/>
    <p:sldId id="359" r:id="rId64"/>
    <p:sldId id="342" r:id="rId65"/>
    <p:sldId id="340" r:id="rId66"/>
    <p:sldId id="334" r:id="rId67"/>
    <p:sldId id="357" r:id="rId68"/>
    <p:sldId id="343" r:id="rId69"/>
    <p:sldId id="345" r:id="rId70"/>
    <p:sldId id="346" r:id="rId71"/>
    <p:sldId id="347" r:id="rId72"/>
    <p:sldId id="335" r:id="rId73"/>
    <p:sldId id="336" r:id="rId74"/>
    <p:sldId id="337" r:id="rId75"/>
    <p:sldId id="338" r:id="rId76"/>
    <p:sldId id="339" r:id="rId77"/>
    <p:sldId id="348" r:id="rId78"/>
    <p:sldId id="349" r:id="rId79"/>
    <p:sldId id="351" r:id="rId80"/>
    <p:sldId id="315" r:id="rId8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D1EDFF"/>
    <a:srgbClr val="CCECFF"/>
    <a:srgbClr val="CCFFFF"/>
    <a:srgbClr val="FFCC00"/>
    <a:srgbClr val="00CC00"/>
    <a:srgbClr val="0066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5016" autoAdjust="0"/>
  </p:normalViewPr>
  <p:slideViewPr>
    <p:cSldViewPr>
      <p:cViewPr>
        <p:scale>
          <a:sx n="120" d="100"/>
          <a:sy n="120" d="100"/>
        </p:scale>
        <p:origin x="-175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wmf"/><Relationship Id="rId1" Type="http://schemas.openxmlformats.org/officeDocument/2006/relationships/image" Target="../media/image143.emf"/><Relationship Id="rId4" Type="http://schemas.openxmlformats.org/officeDocument/2006/relationships/image" Target="../media/image14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Relationship Id="rId5" Type="http://schemas.openxmlformats.org/officeDocument/2006/relationships/image" Target="../media/image152.wmf"/><Relationship Id="rId4" Type="http://schemas.openxmlformats.org/officeDocument/2006/relationships/image" Target="../media/image1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44.wmf"/><Relationship Id="rId1" Type="http://schemas.openxmlformats.org/officeDocument/2006/relationships/image" Target="../media/image154.emf"/><Relationship Id="rId6" Type="http://schemas.openxmlformats.org/officeDocument/2006/relationships/image" Target="../media/image158.emf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emf"/><Relationship Id="rId1" Type="http://schemas.openxmlformats.org/officeDocument/2006/relationships/image" Target="../media/image144.wmf"/><Relationship Id="rId4" Type="http://schemas.openxmlformats.org/officeDocument/2006/relationships/image" Target="../media/image16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image" Target="../media/image1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20.08.2020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2020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62.w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gif"/><Relationship Id="rId7" Type="http://schemas.openxmlformats.org/officeDocument/2006/relationships/image" Target="../media/image70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8.bin"/><Relationship Id="rId3" Type="http://schemas.openxmlformats.org/officeDocument/2006/relationships/image" Target="../media/image65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66.gif"/><Relationship Id="rId10" Type="http://schemas.openxmlformats.org/officeDocument/2006/relationships/image" Target="../media/image69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5.wmf"/><Relationship Id="rId7" Type="http://schemas.openxmlformats.org/officeDocument/2006/relationships/image" Target="../media/image6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1.png"/><Relationship Id="rId5" Type="http://schemas.openxmlformats.org/officeDocument/2006/relationships/image" Target="../media/image871.png"/><Relationship Id="rId4" Type="http://schemas.openxmlformats.org/officeDocument/2006/relationships/image" Target="../media/image861.png"/><Relationship Id="rId9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image" Target="../media/image850.png"/><Relationship Id="rId7" Type="http://schemas.openxmlformats.org/officeDocument/2006/relationships/image" Target="../media/image89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0.png"/><Relationship Id="rId4" Type="http://schemas.openxmlformats.org/officeDocument/2006/relationships/image" Target="../media/image960.png"/><Relationship Id="rId9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50.png"/><Relationship Id="rId7" Type="http://schemas.openxmlformats.org/officeDocument/2006/relationships/image" Target="../media/image102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0.png"/><Relationship Id="rId10" Type="http://schemas.openxmlformats.org/officeDocument/2006/relationships/hyperlink" Target="https://griffincollaboration.github.io/AngularCorrelationUtility/" TargetMode="External"/><Relationship Id="rId4" Type="http://schemas.openxmlformats.org/officeDocument/2006/relationships/image" Target="../media/image960.png"/><Relationship Id="rId9" Type="http://schemas.openxmlformats.org/officeDocument/2006/relationships/image" Target="../media/image10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2.png"/><Relationship Id="rId7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0.jpeg"/><Relationship Id="rId7" Type="http://schemas.openxmlformats.org/officeDocument/2006/relationships/image" Target="../media/image116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1.jpeg"/><Relationship Id="rId9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0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1.png"/><Relationship Id="rId3" Type="http://schemas.openxmlformats.org/officeDocument/2006/relationships/image" Target="../media/image1091.png"/><Relationship Id="rId7" Type="http://schemas.openxmlformats.org/officeDocument/2006/relationships/image" Target="../media/image132.jpeg"/><Relationship Id="rId2" Type="http://schemas.openxmlformats.org/officeDocument/2006/relationships/image" Target="../media/image10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110.png"/><Relationship Id="rId10" Type="http://schemas.openxmlformats.org/officeDocument/2006/relationships/image" Target="../media/image1161.png"/><Relationship Id="rId4" Type="http://schemas.openxmlformats.org/officeDocument/2006/relationships/image" Target="../media/image1101.png"/><Relationship Id="rId9" Type="http://schemas.openxmlformats.org/officeDocument/2006/relationships/image" Target="../media/image115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7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5" Type="http://schemas.openxmlformats.org/officeDocument/2006/relationships/image" Target="../media/image1310.png"/><Relationship Id="rId4" Type="http://schemas.openxmlformats.org/officeDocument/2006/relationships/image" Target="../media/image108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47.jpeg"/><Relationship Id="rId7" Type="http://schemas.openxmlformats.org/officeDocument/2006/relationships/image" Target="../media/image1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46.emf"/><Relationship Id="rId5" Type="http://schemas.openxmlformats.org/officeDocument/2006/relationships/image" Target="../media/image143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45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52.wmf"/><Relationship Id="rId3" Type="http://schemas.openxmlformats.org/officeDocument/2006/relationships/image" Target="../media/image153.jpeg"/><Relationship Id="rId7" Type="http://schemas.openxmlformats.org/officeDocument/2006/relationships/image" Target="../media/image149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51.wmf"/><Relationship Id="rId5" Type="http://schemas.openxmlformats.org/officeDocument/2006/relationships/image" Target="../media/image148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5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157.emf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59.jpeg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4.wmf"/><Relationship Id="rId11" Type="http://schemas.openxmlformats.org/officeDocument/2006/relationships/image" Target="../media/image156.emf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58.emf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154.emf"/><Relationship Id="rId9" Type="http://schemas.openxmlformats.org/officeDocument/2006/relationships/image" Target="../media/image155.emf"/><Relationship Id="rId14" Type="http://schemas.openxmlformats.org/officeDocument/2006/relationships/oleObject" Target="../embeddings/oleObject24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6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0.emf"/><Relationship Id="rId11" Type="http://schemas.openxmlformats.org/officeDocument/2006/relationships/image" Target="../media/image162.emf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144.wmf"/><Relationship Id="rId9" Type="http://schemas.openxmlformats.org/officeDocument/2006/relationships/image" Target="../media/image16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7" Type="http://schemas.openxmlformats.org/officeDocument/2006/relationships/image" Target="../media/image11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520.png"/><Relationship Id="rId4" Type="http://schemas.openxmlformats.org/officeDocument/2006/relationships/image" Target="../media/image151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jpeg"/><Relationship Id="rId9" Type="http://schemas.openxmlformats.org/officeDocument/2006/relationships/image" Target="../media/image1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control" Target="../activeX/activeX2.xml"/><Relationship Id="rId7" Type="http://schemas.openxmlformats.org/officeDocument/2006/relationships/image" Target="../media/image188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ray spectroscopy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2271117"/>
            <a:ext cx="39338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0000" y="900000"/>
            <a:ext cx="79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-decay is an </a:t>
            </a:r>
            <a:r>
              <a:rPr lang="en-US" i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electromagnetic process </a:t>
            </a:r>
            <a:r>
              <a:rPr lang="en-US" dirty="0" smtClean="0">
                <a:latin typeface="Times New Roman"/>
                <a:cs typeface="Times New Roman"/>
              </a:rPr>
              <a:t>where the nucleus decreases in excitation energy, but does not change proton or neutron numbers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This decay process only involves the emission of photons (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-rays carry spin 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5400000"/>
            <a:ext cx="269987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smtClean="0">
                <a:latin typeface="Times New Roman"/>
                <a:cs typeface="Times New Roman"/>
              </a:rPr>
              <a:t>Basic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/>
                <a:cs typeface="Times New Roman"/>
              </a:rPr>
              <a:t>-ray properties, observables</a:t>
            </a:r>
          </a:p>
          <a:p>
            <a:endParaRPr lang="en-US" sz="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γ-ray interactions in matter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Detector types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Measurement techniques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8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in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900000"/>
                <a:ext cx="7524408" cy="3287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i="1" dirty="0" smtClean="0"/>
                  <a:t>The photon is a spin-1 boson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Like </a:t>
                </a:r>
                <a:r>
                  <a:rPr lang="el-GR" dirty="0" smtClean="0"/>
                  <a:t>α</a:t>
                </a:r>
                <a:r>
                  <a:rPr lang="en-US" dirty="0" smtClean="0"/>
                  <a:t>-decay and </a:t>
                </a:r>
                <a:r>
                  <a:rPr lang="el-GR" dirty="0" smtClean="0"/>
                  <a:t>β</a:t>
                </a:r>
                <a:r>
                  <a:rPr lang="en-US" dirty="0" smtClean="0"/>
                  <a:t>-decay the emitted </a:t>
                </a:r>
                <a:r>
                  <a:rPr lang="el-GR" dirty="0" smtClean="0">
                    <a:latin typeface="Times New Roman"/>
                    <a:cs typeface="Times New Roman"/>
                  </a:rPr>
                  <a:t>γ</a:t>
                </a:r>
                <a:r>
                  <a:rPr lang="en-US" dirty="0" smtClean="0">
                    <a:latin typeface="Times New Roman"/>
                    <a:cs typeface="Times New Roman"/>
                  </a:rPr>
                  <a:t>-ray can carry away units of </a:t>
                </a:r>
                <a:r>
                  <a:rPr lang="en-US" i="1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angular momentum ℓ</a:t>
                </a:r>
                <a:r>
                  <a:rPr lang="en-US" dirty="0" smtClean="0">
                    <a:latin typeface="Times New Roman"/>
                    <a:cs typeface="Times New Roman"/>
                  </a:rPr>
                  <a:t>, which has given us different </a:t>
                </a:r>
                <a:r>
                  <a:rPr lang="en-US" dirty="0" err="1" smtClean="0">
                    <a:latin typeface="Times New Roman"/>
                    <a:cs typeface="Times New Roman"/>
                  </a:rPr>
                  <a:t>multipolarities</a:t>
                </a:r>
                <a:r>
                  <a:rPr lang="en-US" dirty="0" smtClean="0">
                    <a:latin typeface="Times New Roman"/>
                    <a:cs typeface="Times New Roman"/>
                  </a:rPr>
                  <a:t> for transitions.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dirty="0" smtClean="0">
                    <a:latin typeface="Times New Roman"/>
                    <a:cs typeface="Times New Roman"/>
                  </a:rPr>
                  <a:t>For orbital angular momentum, we can have values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/>
                      </a:rPr>
                      <m:t>ℓ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/>
                      </a:rPr>
                      <m:t>=0,1,2,3,⋯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that correspond to our </a:t>
                </a:r>
                <a:r>
                  <a:rPr lang="en-US" dirty="0" err="1" smtClean="0"/>
                  <a:t>multipolarity</a:t>
                </a:r>
                <a:r>
                  <a:rPr lang="en-US" dirty="0" smtClean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Therefore, our selection rule is: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00000"/>
                <a:ext cx="7524408" cy="3287695"/>
              </a:xfrm>
              <a:prstGeom prst="rect">
                <a:avLst/>
              </a:prstGeom>
              <a:blipFill rotWithShape="1">
                <a:blip r:embed="rId2"/>
                <a:stretch>
                  <a:fillRect l="-486" t="-928" r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eck 3"/>
          <p:cNvSpPr/>
          <p:nvPr/>
        </p:nvSpPr>
        <p:spPr>
          <a:xfrm>
            <a:off x="2915816" y="3573016"/>
            <a:ext cx="3168352" cy="614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Characteristics of </a:t>
            </a:r>
            <a:r>
              <a:rPr lang="en-US" dirty="0" err="1" smtClean="0">
                <a:latin typeface="Times New Roman"/>
                <a:cs typeface="Times New Roman"/>
              </a:rPr>
              <a:t>multipolarity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892642"/>
              </p:ext>
            </p:extLst>
          </p:nvPr>
        </p:nvGraphicFramePr>
        <p:xfrm>
          <a:off x="900000" y="900000"/>
          <a:ext cx="4056112" cy="1645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1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97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multipolarity</a:t>
                      </a:r>
                      <a:endParaRPr lang="en-US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(Eℓ) / </a:t>
                      </a:r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(Mℓ)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angular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distribution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5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2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26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hexadecapole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63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⁞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224000"/>
            <a:ext cx="3688080" cy="12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000" y="900000"/>
            <a:ext cx="56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632000" y="900000"/>
            <a:ext cx="52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=2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952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600000" y="3276000"/>
                <a:ext cx="1499513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276000"/>
                <a:ext cx="1499513" cy="391582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600000" y="3780000"/>
                <a:ext cx="2393476" cy="411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ℓ≤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780000"/>
                <a:ext cx="2393476" cy="411331"/>
              </a:xfrm>
              <a:prstGeom prst="rect">
                <a:avLst/>
              </a:prstGeom>
              <a:blipFill rotWithShape="1">
                <a:blip r:embed="rId5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600000" y="4320000"/>
                <a:ext cx="1867947" cy="37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4320000"/>
                <a:ext cx="1867947" cy="3792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600000" y="4860000"/>
                <a:ext cx="2140458" cy="37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ℓ+1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4860000"/>
                <a:ext cx="2140458" cy="37920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3600000" y="3276000"/>
            <a:ext cx="2263764" cy="196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2−0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2+0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182848" y="3600000"/>
                <a:ext cx="27109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=2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and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ℓ=2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pPr algn="ctr"/>
                <a:r>
                  <a:rPr lang="en-US" dirty="0" smtClean="0">
                    <a:ea typeface="Cambria Math"/>
                  </a:rPr>
                  <a:t>this is a stretched transition</a:t>
                </a:r>
                <a:endParaRPr lang="en-US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848" y="3600000"/>
                <a:ext cx="2710999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1573" t="-4717" r="-1798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4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endParaRPr lang="de-DE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3−2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3+2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115248" y="3600000"/>
                <a:ext cx="4846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but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ℓ=1,2,3,4,5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pPr algn="ctr"/>
                <a:r>
                  <a:rPr lang="en-US" dirty="0" smtClean="0">
                    <a:ea typeface="Cambria Math"/>
                  </a:rPr>
                  <a:t>and the transition can be a mix of 5 </a:t>
                </a:r>
                <a:r>
                  <a:rPr lang="en-US" dirty="0" err="1" smtClean="0">
                    <a:ea typeface="Cambria Math"/>
                  </a:rPr>
                  <a:t>multipolarities</a:t>
                </a:r>
                <a:endParaRPr lang="en-US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248" y="3600000"/>
                <a:ext cx="484619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55" t="-4717" r="-755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9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44008" y="1628800"/>
                <a:ext cx="1117807" cy="3915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, 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ℓ, 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l-GR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de-DE" dirty="0" smtClean="0">
                    <a:solidFill>
                      <a:srgbClr val="0000CC"/>
                    </a:solidFill>
                  </a:rPr>
                  <a:t> </a:t>
                </a:r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628800"/>
                <a:ext cx="1117807" cy="391517"/>
              </a:xfrm>
              <a:prstGeom prst="rect">
                <a:avLst/>
              </a:prstGeom>
              <a:blipFill rotWithShape="1"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20000" y="306000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Electromagnetic transitions: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254471" y="3445430"/>
                <a:ext cx="2567754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l-GR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𝑒𝑙𝑒𝑐𝑡𝑟𝑖𝑐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471" y="3445430"/>
                <a:ext cx="2567754" cy="39299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254471" y="3838423"/>
                <a:ext cx="2914003" cy="37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l-GR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𝑚𝑎𝑔𝑛𝑒𝑡𝑖𝑐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471" y="3838423"/>
                <a:ext cx="2914003" cy="379206"/>
              </a:xfrm>
              <a:prstGeom prst="rect">
                <a:avLst/>
              </a:prstGeom>
              <a:blipFill rotWithShape="1">
                <a:blip r:embed="rId5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7505059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7505059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817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0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2−0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2+0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908738" y="3600000"/>
                <a:ext cx="3259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ℓ=2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and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no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change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in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parity</m:t>
                      </m:r>
                    </m:oMath>
                  </m:oMathPara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738" y="3600000"/>
                <a:ext cx="325922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2597051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2597051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785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3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513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r>
              <a:rPr lang="de-DE" baseline="30000" dirty="0" smtClean="0">
                <a:solidFill>
                  <a:srgbClr val="0000CC"/>
                </a:solidFill>
              </a:rPr>
              <a:t>-</a:t>
            </a:r>
            <a:endParaRPr lang="de-DE" baseline="30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3−2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3+2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but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ℓ=1,2,3,4,5</m:t>
                    </m:r>
                  </m:oMath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403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0903680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bg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0903680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bg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feld 2"/>
          <p:cNvSpPr txBox="1"/>
          <p:nvPr/>
        </p:nvSpPr>
        <p:spPr>
          <a:xfrm>
            <a:off x="3295059" y="5580000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</a:t>
            </a:r>
            <a:r>
              <a:rPr lang="de-DE" dirty="0" smtClean="0"/>
              <a:t> E1,M2,E3,M4,E5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4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3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r>
              <a:rPr lang="de-DE" baseline="30000" dirty="0">
                <a:solidFill>
                  <a:srgbClr val="0000CC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3−2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3+2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but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ℓ=1,2,3,4,5</m:t>
                    </m:r>
                  </m:oMath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403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3295059" y="5580000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</a:t>
            </a:r>
            <a:r>
              <a:rPr lang="de-DE" dirty="0" smtClean="0"/>
              <a:t> M1,E2,M3,E4,M5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6574903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6574903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918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880000" y="900000"/>
                <a:ext cx="3485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mixed M1,E2,M3,E4,M5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900000"/>
                <a:ext cx="3485121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1224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880000" y="1440000"/>
                <a:ext cx="3421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mixed E1,M2,E3,M4,E5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1440000"/>
                <a:ext cx="3421001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r="-1068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908515" y="2160000"/>
                <a:ext cx="536396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In general only the lowest 2 multipoles compete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 smtClean="0"/>
                  <a:t>and (for reasons we will see later)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+1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multipole generally only competes if it is electric: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515" y="2160000"/>
                <a:ext cx="5363969" cy="1477328"/>
              </a:xfrm>
              <a:prstGeom prst="rect">
                <a:avLst/>
              </a:prstGeom>
              <a:blipFill rotWithShape="1">
                <a:blip r:embed="rId4"/>
                <a:stretch>
                  <a:fillRect t="-2058" r="-455" b="-53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880000" y="3960000"/>
                <a:ext cx="242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mixed M1/E2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3960000"/>
                <a:ext cx="2420727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1508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880000" y="4500000"/>
                <a:ext cx="5017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almost pure E1 (very little M2 admixture)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4500000"/>
                <a:ext cx="5017592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r="-485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hteck 15"/>
          <p:cNvSpPr/>
          <p:nvPr/>
        </p:nvSpPr>
        <p:spPr>
          <a:xfrm>
            <a:off x="2771800" y="3861048"/>
            <a:ext cx="5040560" cy="100828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8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Characteristics of </a:t>
            </a:r>
            <a:r>
              <a:rPr lang="en-US" dirty="0" err="1" smtClean="0">
                <a:latin typeface="Times New Roman"/>
                <a:cs typeface="Times New Roman"/>
              </a:rPr>
              <a:t>multipolarity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681067"/>
              </p:ext>
            </p:extLst>
          </p:nvPr>
        </p:nvGraphicFramePr>
        <p:xfrm>
          <a:off x="900000" y="900000"/>
          <a:ext cx="4056112" cy="1645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1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97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multipolarity</a:t>
                      </a:r>
                      <a:endParaRPr lang="en-US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(Eℓ) / </a:t>
                      </a:r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(Mℓ)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angular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distribution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5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2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26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hexadecapole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63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⁞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20000" y="2880000"/>
            <a:ext cx="681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parity: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electric multipoles </a:t>
            </a:r>
            <a:r>
              <a:rPr lang="el-GR" sz="1600" dirty="0" smtClean="0">
                <a:latin typeface="Times New Roman"/>
                <a:cs typeface="Times New Roman"/>
              </a:rPr>
              <a:t>π</a:t>
            </a:r>
            <a:r>
              <a:rPr lang="de-DE" sz="1600" dirty="0" smtClean="0">
                <a:latin typeface="Times New Roman"/>
                <a:cs typeface="Times New Roman"/>
              </a:rPr>
              <a:t>(Eℓ) = (-1)</a:t>
            </a:r>
            <a:r>
              <a:rPr lang="de-DE" sz="1600" baseline="30000" dirty="0" smtClean="0">
                <a:latin typeface="Times New Roman"/>
                <a:cs typeface="Times New Roman"/>
              </a:rPr>
              <a:t>ℓ</a:t>
            </a:r>
            <a:r>
              <a:rPr lang="de-DE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magnetic multipoles </a:t>
            </a:r>
            <a:r>
              <a:rPr lang="el-GR" sz="1600" dirty="0" smtClean="0">
                <a:latin typeface="Times New Roman"/>
                <a:cs typeface="Times New Roman"/>
              </a:rPr>
              <a:t>π</a:t>
            </a:r>
            <a:r>
              <a:rPr lang="de-DE" sz="1600" dirty="0" smtClean="0">
                <a:latin typeface="Times New Roman"/>
                <a:cs typeface="Times New Roman"/>
              </a:rPr>
              <a:t>(Mℓ) = (-1)</a:t>
            </a:r>
            <a:r>
              <a:rPr lang="de-DE" sz="1600" baseline="30000" dirty="0" smtClean="0">
                <a:latin typeface="Times New Roman"/>
                <a:cs typeface="Times New Roman"/>
              </a:rPr>
              <a:t>ℓ+1</a:t>
            </a:r>
            <a:endParaRPr 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224000"/>
            <a:ext cx="3688080" cy="12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000" y="900000"/>
            <a:ext cx="56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632000" y="900000"/>
            <a:ext cx="52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=2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3600000"/>
                <a:ext cx="8241167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radiated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proportional to: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σ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means either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E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or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M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and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/>
                        <a:ea typeface="Cambria Math"/>
                        <a:cs typeface="Times New Roman"/>
                      </a:rPr>
                      <m:t>ℳ</m:t>
                    </m:r>
                    <m:d>
                      <m:dPr>
                        <m:ctrlPr>
                          <a:rPr lang="de-DE" sz="1600" i="1" smtClean="0"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de-DE" sz="1600" i="1" smtClean="0">
                            <a:latin typeface="Cambria Math"/>
                            <a:ea typeface="Cambria Math"/>
                            <a:cs typeface="Times New Roman"/>
                          </a:rPr>
                          <m:t>𝜎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E or M multipole moment of the appropriate kind.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600000"/>
                <a:ext cx="8241167" cy="1600438"/>
              </a:xfrm>
              <a:prstGeom prst="rect">
                <a:avLst/>
              </a:prstGeom>
              <a:blipFill rotWithShape="1">
                <a:blip r:embed="rId3"/>
                <a:stretch>
                  <a:fillRect l="-370" t="-1908" b="-4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865677" y="4041109"/>
                <a:ext cx="4370619" cy="612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e>
                          </m:d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∙ℓ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2ℓ+1</m:t>
                                      </m:r>
                                    </m:e>
                                  </m:d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‼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2ℓ+2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77" y="4041109"/>
                <a:ext cx="4370619" cy="6120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04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spectrum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0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0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Emission of electromagnetic radiation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900000"/>
            <a:ext cx="46863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4725144"/>
                <a:ext cx="7956456" cy="852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E</a:t>
                </a:r>
                <a:r>
                  <a:rPr lang="el-GR" sz="1600" baseline="-25000" dirty="0" smtClean="0">
                    <a:latin typeface="Times New Roman"/>
                    <a:cs typeface="Times New Roman"/>
                  </a:rPr>
                  <a:t>γ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= E</a:t>
                </a:r>
                <a:r>
                  <a:rPr lang="de-DE" sz="1600" baseline="-25000" dirty="0" smtClean="0">
                    <a:latin typeface="Times New Roman"/>
                    <a:cs typeface="Times New Roman"/>
                  </a:rPr>
                  <a:t>i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– </a:t>
                </a:r>
                <a:r>
                  <a:rPr lang="de-DE" sz="1600" dirty="0" err="1" smtClean="0">
                    <a:latin typeface="Times New Roman"/>
                    <a:cs typeface="Times New Roman"/>
                  </a:rPr>
                  <a:t>E</a:t>
                </a:r>
                <a:r>
                  <a:rPr lang="de-DE" sz="1600" baseline="-25000" dirty="0" err="1" smtClean="0">
                    <a:latin typeface="Times New Roman"/>
                    <a:cs typeface="Times New Roman"/>
                  </a:rPr>
                  <a:t>f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is the energy of the emitted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γ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quantum in MeV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(E</a:t>
                </a:r>
                <a:r>
                  <a:rPr lang="de-DE" sz="1600" baseline="-25000" dirty="0" smtClean="0">
                    <a:latin typeface="Times New Roman"/>
                    <a:cs typeface="Times New Roman"/>
                  </a:rPr>
                  <a:t>i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, </a:t>
                </a:r>
                <a:r>
                  <a:rPr lang="de-DE" sz="1600" dirty="0" err="1" smtClean="0">
                    <a:latin typeface="Times New Roman"/>
                    <a:cs typeface="Times New Roman"/>
                  </a:rPr>
                  <a:t>E</a:t>
                </a:r>
                <a:r>
                  <a:rPr lang="de-DE" sz="1600" baseline="-25000" dirty="0" err="1" smtClean="0">
                    <a:latin typeface="Times New Roman"/>
                    <a:cs typeface="Times New Roman"/>
                  </a:rPr>
                  <a:t>f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are the nuclear level energies, respectively), and the reduced transition probabilities B(E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ℓ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) in units of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e</a:t>
                </a:r>
                <a:r>
                  <a:rPr lang="de-DE" sz="1600" baseline="30000" dirty="0" smtClean="0">
                    <a:latin typeface="Times New Roman"/>
                    <a:cs typeface="Times New Roman"/>
                  </a:rPr>
                  <a:t>2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(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barn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)</a:t>
                </a:r>
                <a:r>
                  <a:rPr lang="de-DE" sz="1600" baseline="30000" dirty="0" smtClean="0">
                    <a:latin typeface="Times New Roman"/>
                    <a:cs typeface="Times New Roman"/>
                  </a:rPr>
                  <a:t>ℓ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and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B(M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ℓ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)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in units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/>
                          </a:rPr>
                          <m:t>𝜇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𝑁</m:t>
                        </m:r>
                      </m:sub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de-DE" sz="1600" b="0" i="1" smtClean="0">
                        <a:latin typeface="Cambria Math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/>
                                <a:cs typeface="Times New Roman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de-DE" sz="1600" b="0" i="1" smtClean="0">
                                    <a:latin typeface="Cambria Math"/>
                                    <a:cs typeface="Times New Roman"/>
                                  </a:rPr>
                                </m:ctrlPr>
                              </m:fPr>
                              <m:num>
                                <m:r>
                                  <a:rPr lang="de-DE" sz="1600" b="0" i="1" smtClean="0">
                                    <a:latin typeface="Cambria Math"/>
                                    <a:cs typeface="Times New Roman"/>
                                  </a:rPr>
                                  <m:t>𝑒</m:t>
                                </m:r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  <a:cs typeface="Times New Roman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de-DE" sz="1600" b="0" i="1" smtClean="0">
                                    <a:latin typeface="Cambria Math"/>
                                    <a:cs typeface="Times New Roman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/>
                                        <a:cs typeface="Times New Roman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/>
                                        <a:cs typeface="Times New Roman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de-DE" sz="1600" b="0" i="1" smtClean="0">
                                    <a:latin typeface="Cambria Math"/>
                                    <a:cs typeface="Times New Roman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/>
                        <a:cs typeface="Times New Roman"/>
                      </a:rPr>
                      <m:t>  </m:t>
                    </m:r>
                    <m:sSup>
                      <m:sSupPr>
                        <m:ctrlPr>
                          <a:rPr lang="de-DE" sz="1600" b="0" i="1" smtClean="0">
                            <a:latin typeface="Cambria Math"/>
                            <a:cs typeface="Times New Roman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/>
                              </a:rPr>
                              <m:t>𝑓𝑚</m:t>
                            </m:r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2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ℓ</m:t>
                        </m:r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−2</m:t>
                        </m:r>
                      </m:sup>
                    </m:sSup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725144"/>
                <a:ext cx="7956456" cy="852349"/>
              </a:xfrm>
              <a:prstGeom prst="rect">
                <a:avLst/>
              </a:prstGeom>
              <a:blipFill rotWithShape="1">
                <a:blip r:embed="rId3"/>
                <a:stretch>
                  <a:fillRect l="-383" t="-2143" b="-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3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Single particle transition (</a:t>
            </a:r>
            <a:r>
              <a:rPr lang="en-US" dirty="0" err="1" smtClean="0">
                <a:latin typeface="Times New Roman"/>
                <a:cs typeface="Times New Roman"/>
              </a:rPr>
              <a:t>Weisskopf</a:t>
            </a:r>
            <a:r>
              <a:rPr lang="en-US" dirty="0" smtClean="0">
                <a:latin typeface="Times New Roman"/>
                <a:cs typeface="Times New Roman"/>
              </a:rPr>
              <a:t> estimate)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9" y="720009"/>
            <a:ext cx="4199289" cy="5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2" y="1404000"/>
            <a:ext cx="5174734" cy="5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9" y="2160000"/>
            <a:ext cx="4906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few values of 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de-DE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the </a:t>
            </a:r>
            <a:r>
              <a:rPr lang="en-US" sz="1600" dirty="0" err="1">
                <a:latin typeface="Times New Roman"/>
                <a:cs typeface="Times New Roman"/>
              </a:rPr>
              <a:t>W</a:t>
            </a:r>
            <a:r>
              <a:rPr lang="en-US" sz="1600" dirty="0" err="1" smtClean="0">
                <a:latin typeface="Times New Roman"/>
                <a:cs typeface="Times New Roman"/>
              </a:rPr>
              <a:t>eisskopf</a:t>
            </a:r>
            <a:r>
              <a:rPr lang="en-US" sz="1600" dirty="0" smtClean="0">
                <a:latin typeface="Times New Roman"/>
                <a:cs typeface="Times New Roman"/>
              </a:rPr>
              <a:t> estimates are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3867638" cy="19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5402458" y="2481577"/>
            <a:ext cx="3553406" cy="3940977"/>
            <a:chOff x="5402458" y="2481577"/>
            <a:chExt cx="3553406" cy="3940977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2481577"/>
              <a:ext cx="3231736" cy="3663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6588000" y="6084000"/>
              <a:ext cx="21654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gamma energy E</a:t>
              </a:r>
              <a:r>
                <a:rPr lang="el-GR" sz="1600" baseline="-25000" dirty="0" smtClean="0">
                  <a:latin typeface="Times New Roman"/>
                  <a:cs typeface="Times New Roman"/>
                </a:rPr>
                <a:t>γ</a:t>
              </a:r>
              <a:r>
                <a:rPr lang="de-DE" sz="1600" dirty="0" smtClean="0">
                  <a:latin typeface="Times New Roman"/>
                  <a:cs typeface="Times New Roman"/>
                </a:rPr>
                <a:t> [</a:t>
              </a:r>
              <a:r>
                <a:rPr lang="de-DE" sz="1600" dirty="0" err="1" smtClean="0">
                  <a:latin typeface="Times New Roman"/>
                  <a:cs typeface="Times New Roman"/>
                </a:rPr>
                <a:t>keV</a:t>
              </a:r>
              <a:r>
                <a:rPr lang="de-DE" sz="1600" dirty="0" smtClean="0">
                  <a:latin typeface="Times New Roman"/>
                  <a:cs typeface="Times New Roman"/>
                </a:rPr>
                <a:t>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 rot="16200000">
              <a:off x="4356000" y="3996000"/>
              <a:ext cx="2452916" cy="36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transition probability </a:t>
              </a:r>
              <a:r>
                <a:rPr lang="el-GR" sz="1600" dirty="0" smtClean="0">
                  <a:latin typeface="Times New Roman"/>
                  <a:cs typeface="Times New Roman"/>
                </a:rPr>
                <a:t>λ</a:t>
              </a:r>
              <a:r>
                <a:rPr lang="de-DE" sz="1600" dirty="0" smtClean="0">
                  <a:latin typeface="Times New Roman"/>
                  <a:cs typeface="Times New Roman"/>
                </a:rPr>
                <a:t> [s</a:t>
              </a:r>
              <a:r>
                <a:rPr lang="de-DE" sz="1600" baseline="30000" dirty="0" smtClean="0">
                  <a:latin typeface="Times New Roman"/>
                  <a:cs typeface="Times New Roman"/>
                </a:rPr>
                <a:t>-1</a:t>
              </a:r>
              <a:r>
                <a:rPr lang="de-DE" sz="1600" dirty="0" smtClean="0">
                  <a:latin typeface="Times New Roman"/>
                  <a:cs typeface="Times New Roman"/>
                </a:rPr>
                <a:t>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3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Conversion electrons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720000"/>
            <a:ext cx="8241287" cy="31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21"/>
              <p:cNvSpPr txBox="1">
                <a:spLocks noChangeArrowheads="1"/>
              </p:cNvSpPr>
              <p:nvPr/>
            </p:nvSpPr>
            <p:spPr bwMode="auto">
              <a:xfrm>
                <a:off x="611561" y="4096756"/>
                <a:ext cx="5616624" cy="1968424"/>
              </a:xfrm>
              <a:prstGeom prst="rect">
                <a:avLst/>
              </a:prstGeom>
              <a:solidFill>
                <a:srgbClr val="CCFFCC">
                  <a:alpha val="2000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Energetics of CE-decay (</a:t>
                </a:r>
                <a:r>
                  <a:rPr lang="en-US" altLang="de-DE" sz="1400" b="1" dirty="0" err="1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=K, L, M,….)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de-DE" sz="1400" b="1" baseline="-25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ce,i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BE,i</a:t>
                </a:r>
                <a:endParaRPr lang="en-US" altLang="de-DE" sz="1400" b="1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400" b="1" dirty="0" smtClean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and CE-decays are independent; transition probability (λ ~ Intensity)</a:t>
                </a:r>
                <a:r>
                  <a:rPr lang="en-US" altLang="de-DE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400" b="1" dirty="0" smtClean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400" b="1" dirty="0" smtClean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Conversion coefficient</a:t>
                </a: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de-DE" sz="1400" b="1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de-DE" sz="1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de-DE" altLang="de-DE" sz="1400" b="1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de-DE" altLang="de-DE" sz="1400" b="1" i="1" smtClean="0">
                          <a:solidFill>
                            <a:srgbClr val="0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de-DE" altLang="de-DE" sz="1400" b="1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𝑪𝑬</m:t>
                              </m:r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de-DE" sz="1400" b="1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800" b="1" baseline="-25000" dirty="0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4" name="Text 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1" y="4096756"/>
                <a:ext cx="5616624" cy="1968424"/>
              </a:xfrm>
              <a:prstGeom prst="rect">
                <a:avLst/>
              </a:prstGeom>
              <a:blipFill rotWithShape="1">
                <a:blip r:embed="rId3"/>
                <a:stretch>
                  <a:fillRect l="-108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4104000"/>
            <a:ext cx="2839458" cy="134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6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Internal conversion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720000"/>
            <a:ext cx="8241287" cy="31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20000" y="3960000"/>
            <a:ext cx="795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electromagnetic transition internal conversion can occur instead of emission of gamma radiation. In this case the transition energy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E</a:t>
            </a:r>
            <a:r>
              <a:rPr lang="el-GR" sz="16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will be transferred to an electron of the atomic shell.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15616" y="4860000"/>
            <a:ext cx="1281056" cy="36933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E</a:t>
            </a:r>
            <a:r>
              <a:rPr lang="el-GR" baseline="-25000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 - </a:t>
            </a:r>
            <a:r>
              <a:rPr lang="de-DE" dirty="0" err="1" smtClean="0">
                <a:latin typeface="Times New Roman"/>
                <a:cs typeface="Times New Roman"/>
              </a:rPr>
              <a:t>B</a:t>
            </a:r>
            <a:r>
              <a:rPr lang="de-DE" baseline="-25000" dirty="0" err="1" smtClean="0">
                <a:latin typeface="Times New Roman"/>
                <a:cs typeface="Times New Roman"/>
              </a:rPr>
              <a:t>e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771800" y="4788000"/>
            <a:ext cx="2997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kinetic energy of the electron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binding energy of the electron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80000" y="5544000"/>
            <a:ext cx="2776722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conversion is important for: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nuclei ~ Z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400" baseline="30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multipolarities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1400" dirty="0" smtClean="0">
                <a:latin typeface="Times New Roman"/>
                <a:cs typeface="Times New Roman"/>
              </a:rPr>
              <a:t>ℓ or Mℓ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small transition energies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294335" y="5670732"/>
                <a:ext cx="3578737" cy="700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𝐸𝑙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de-DE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335" y="5670732"/>
                <a:ext cx="3578737" cy="7006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1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spectroscopy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000"/>
            <a:ext cx="4708550" cy="28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343652" y="2348880"/>
                <a:ext cx="1300356" cy="6109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ΔΩ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de-DE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=26%</m:t>
                      </m:r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652" y="2348880"/>
                <a:ext cx="1300356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7" y="613517"/>
            <a:ext cx="4336603" cy="566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40000" y="5040000"/>
                <a:ext cx="4066883" cy="34413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1+2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  <m:f>
                                <m:fPr>
                                  <m:type m:val="lin"/>
                                  <m:ctrlP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1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040000"/>
                <a:ext cx="4066883" cy="344133"/>
              </a:xfrm>
              <a:prstGeom prst="rect">
                <a:avLst/>
              </a:prstGeom>
              <a:blipFill rotWithShape="1">
                <a:blip r:embed="rId5"/>
                <a:stretch>
                  <a:fillRect t="-51724" b="-9137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40000" y="5400000"/>
                <a:ext cx="26006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de-DE" sz="9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=</m:t>
                      </m:r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+</m:t>
                      </m:r>
                      <m:r>
                        <a:rPr lang="de-DE" sz="9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9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9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9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9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400000"/>
                <a:ext cx="2600647" cy="2308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540000" y="4725144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Doppler shift correction for projectile: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66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Orange setup for conversion electron spectroscopy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612000"/>
            <a:ext cx="4560965" cy="31130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612000"/>
            <a:ext cx="2711431" cy="22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Comparison of 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decay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decay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and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823461" y="804974"/>
                <a:ext cx="3900683" cy="528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𝑘𝑖𝑛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𝑘𝑖𝑛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+2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1239.84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𝑘𝑖𝑛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𝑘𝑖𝑛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+2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461" y="804974"/>
                <a:ext cx="3900683" cy="5286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20000" y="900000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036931"/>
                  </p:ext>
                </p:extLst>
              </p:nvPr>
            </p:nvGraphicFramePr>
            <p:xfrm>
              <a:off x="1620000" y="1620000"/>
              <a:ext cx="5640288" cy="12058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088008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2520280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2968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[MeV]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 Broglie </a:t>
                          </a:r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λ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 [</a:t>
                          </a:r>
                          <a:r>
                            <a:rPr lang="de-DE" sz="1200" dirty="0" err="1" smtClean="0">
                              <a:latin typeface="Times New Roman"/>
                              <a:cs typeface="Times New Roman"/>
                            </a:rPr>
                            <a:t>fm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el-GR" sz="1200" baseline="-25000" noProof="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3727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200" noProof="0" dirty="0" smtClean="0">
                              <a:latin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de-DE" sz="1200" baseline="-25000" noProof="0" dirty="0" smtClean="0">
                              <a:latin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0.511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871.92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2160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γ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-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photon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1240</m:t>
                                    </m:r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1401143"/>
                  </p:ext>
                </p:extLst>
              </p:nvPr>
            </p:nvGraphicFramePr>
            <p:xfrm>
              <a:off x="1620000" y="1620000"/>
              <a:ext cx="5640288" cy="12058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/>
                    <a:gridCol w="1088008"/>
                    <a:gridCol w="2520280"/>
                  </a:tblGrid>
                  <a:tr h="2968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[MeV]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 Broglie </a:t>
                          </a:r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λ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 [</a:t>
                          </a:r>
                          <a:r>
                            <a:rPr lang="de-DE" sz="1200" dirty="0" err="1" smtClean="0">
                              <a:latin typeface="Times New Roman"/>
                              <a:cs typeface="Times New Roman"/>
                            </a:rPr>
                            <a:t>fm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el-GR" sz="1200" baseline="-25000" noProof="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3727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200" noProof="0" dirty="0" smtClean="0">
                              <a:latin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de-DE" sz="1200" baseline="-25000" noProof="0" dirty="0" smtClean="0">
                              <a:latin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0.511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871.92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32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γ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-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photon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24213" t="-261818" b="-15818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feld 6"/>
          <p:cNvSpPr txBox="1"/>
          <p:nvPr/>
        </p:nvSpPr>
        <p:spPr>
          <a:xfrm>
            <a:off x="720001" y="3600000"/>
            <a:ext cx="781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-particles </a:t>
            </a:r>
            <a:r>
              <a:rPr lang="en-US" sz="1600" dirty="0" smtClean="0">
                <a:latin typeface="Times New Roman"/>
                <a:cs typeface="Times New Roman"/>
              </a:rPr>
              <a:t>this dimension is somewhat smaller than the nucleus and this is why a semi-classical treatment of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-decay is successful</a:t>
            </a:r>
            <a:r>
              <a:rPr lang="de-DE" sz="16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The typical 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-particle </a:t>
            </a:r>
            <a:r>
              <a:rPr lang="en-US" sz="1600" dirty="0" smtClean="0">
                <a:latin typeface="Times New Roman"/>
                <a:cs typeface="Times New Roman"/>
              </a:rPr>
              <a:t>has a large wavelength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in comparison to the nuclear size and a quantum mechanical is dictated and wave analysis is called for.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For 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de-DE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decay </a:t>
            </a:r>
            <a:r>
              <a:rPr lang="en-US" sz="1600" dirty="0" smtClean="0">
                <a:latin typeface="Times New Roman"/>
                <a:cs typeface="Times New Roman"/>
              </a:rPr>
              <a:t>the wavelength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ranges </a:t>
            </a:r>
            <a:r>
              <a:rPr lang="en-US" sz="1600" smtClean="0">
                <a:latin typeface="Times New Roman"/>
                <a:cs typeface="Times New Roman"/>
              </a:rPr>
              <a:t>from 12400 </a:t>
            </a:r>
            <a:r>
              <a:rPr lang="en-US" sz="1600" dirty="0" smtClean="0">
                <a:latin typeface="Times New Roman"/>
                <a:cs typeface="Times New Roman"/>
              </a:rPr>
              <a:t>– 1240 </a:t>
            </a:r>
            <a:r>
              <a:rPr lang="en-US" sz="1600" dirty="0" err="1" smtClean="0">
                <a:latin typeface="Times New Roman"/>
                <a:cs typeface="Times New Roman"/>
              </a:rPr>
              <a:t>fm</a:t>
            </a:r>
            <a:r>
              <a:rPr lang="en-US" sz="1600" dirty="0" smtClean="0">
                <a:latin typeface="Times New Roman"/>
                <a:cs typeface="Times New Roman"/>
              </a:rPr>
              <a:t> (0.1 – 1 MeV</a:t>
            </a:r>
            <a:r>
              <a:rPr lang="de-DE" sz="1600" dirty="0" smtClean="0">
                <a:latin typeface="Times New Roman"/>
                <a:cs typeface="Times New Roman"/>
              </a:rPr>
              <a:t>). </a:t>
            </a:r>
            <a:r>
              <a:rPr lang="en-US" sz="1600" dirty="0" smtClean="0">
                <a:latin typeface="Times New Roman"/>
                <a:cs typeface="Times New Roman"/>
              </a:rPr>
              <a:t>Clearly, only a quantum mechanical approach has a chance of success.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720000"/>
                <a:ext cx="7956456" cy="3120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γ-spectroscopy yields some of the most precise knowledge of nuclear structure, as spin, parity and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Δ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E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are all measurable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endParaRPr lang="de-DE" sz="1600" dirty="0">
                  <a:latin typeface="Times New Roman"/>
                  <a:cs typeface="Times New Roman"/>
                </a:endParaRPr>
              </a:p>
              <a:p>
                <a:r>
                  <a:rPr lang="en-US" sz="1600" dirty="0" smtClean="0">
                    <a:latin typeface="Times New Roman"/>
                    <a:cs typeface="Times New Roman"/>
                  </a:rPr>
                  <a:t>Transition rates between initial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  <a:ea typeface="Cambria Math"/>
                            <a:cs typeface="Times New Roman"/>
                          </a:rPr>
                          <m:t>Ψ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𝑁</m:t>
                        </m:r>
                      </m:sub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final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Ψ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  <m:sup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´</m:t>
                        </m:r>
                      </m:sup>
                    </m:sSubSup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nuclear states, resulting from electromagnetic decay producing a photon with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described by Fermi´s Golden rule: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ℳ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electromagnetic transition operator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density of final states. The photon wave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ℳ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well known, therefore measurements of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λ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provide detailed knowledge of nuclear structure.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7956456" cy="3120085"/>
              </a:xfrm>
              <a:prstGeom prst="rect">
                <a:avLst/>
              </a:prstGeom>
              <a:blipFill rotWithShape="1">
                <a:blip r:embed="rId2"/>
                <a:stretch>
                  <a:fillRect l="-383" t="-586" r="-307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880000" y="2124000"/>
                <a:ext cx="2977097" cy="6359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</m:sub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´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𝑒𝑚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</m:sub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2124000"/>
                <a:ext cx="2977097" cy="6359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0" y="3960000"/>
            <a:ext cx="7956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l-GR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-decay lifetime is typically 10</a:t>
            </a:r>
            <a:r>
              <a:rPr lang="en-US" sz="16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-12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[s] </a:t>
            </a:r>
            <a:r>
              <a:rPr lang="en-US" sz="1600" dirty="0" smtClean="0">
                <a:latin typeface="Times New Roman"/>
                <a:cs typeface="Times New Roman"/>
              </a:rPr>
              <a:t>and sometimes even as short as 10</a:t>
            </a:r>
            <a:r>
              <a:rPr lang="en-US" sz="1600" baseline="30000" dirty="0" smtClean="0">
                <a:latin typeface="Times New Roman"/>
                <a:cs typeface="Times New Roman"/>
              </a:rPr>
              <a:t>-19</a:t>
            </a:r>
            <a:r>
              <a:rPr lang="en-US" sz="1600" dirty="0" smtClean="0">
                <a:latin typeface="Times New Roman"/>
                <a:cs typeface="Times New Roman"/>
              </a:rPr>
              <a:t> [s]. However, this time span is an eternity in the life of an excited nucleon. It takes about 4·10</a:t>
            </a:r>
            <a:r>
              <a:rPr lang="en-US" sz="1600" baseline="30000" dirty="0" smtClean="0">
                <a:latin typeface="Times New Roman"/>
                <a:cs typeface="Times New Roman"/>
              </a:rPr>
              <a:t>-22</a:t>
            </a:r>
            <a:r>
              <a:rPr lang="en-US" sz="1600" dirty="0" smtClean="0">
                <a:latin typeface="Times New Roman"/>
                <a:cs typeface="Times New Roman"/>
              </a:rPr>
              <a:t> [s] for a nucleon to cross the nucleus.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8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223963"/>
            <a:ext cx="56022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0113"/>
            <a:ext cx="23177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539750" y="2843213"/>
            <a:ext cx="2768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CC"/>
                </a:solidFill>
                <a:latin typeface="Times New Roman" pitchFamily="18" charset="0"/>
              </a:rPr>
              <a:t>total </a:t>
            </a:r>
            <a:r>
              <a:rPr lang="en-US" altLang="de-DE" sz="1200">
                <a:solidFill>
                  <a:srgbClr val="0000CC"/>
                </a:solidFill>
                <a:latin typeface="Times New Roman" pitchFamily="18" charset="0"/>
              </a:rPr>
              <a:t>absorption coefficient</a:t>
            </a:r>
            <a:r>
              <a:rPr lang="de-DE" altLang="de-DE" sz="120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l-GR" altLang="de-DE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altLang="de-DE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[cm</a:t>
            </a:r>
            <a:r>
              <a:rPr lang="de-DE" altLang="de-DE" sz="1400" baseline="30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/g]</a:t>
            </a:r>
            <a:endParaRPr lang="el-GR" altLang="de-DE" sz="1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feld 9"/>
          <p:cNvSpPr txBox="1">
            <a:spLocks noChangeArrowheads="1"/>
          </p:cNvSpPr>
          <p:nvPr/>
        </p:nvSpPr>
        <p:spPr bwMode="auto">
          <a:xfrm>
            <a:off x="8064500" y="1692275"/>
            <a:ext cx="381000" cy="2571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</a:t>
            </a:r>
          </a:p>
        </p:txBody>
      </p:sp>
      <p:sp>
        <p:nvSpPr>
          <p:cNvPr id="4" name="Textfeld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000" y="3420000"/>
            <a:ext cx="1319014" cy="69801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057" name="Textfeld 4"/>
          <p:cNvSpPr txBox="1">
            <a:spLocks noChangeArrowheads="1"/>
          </p:cNvSpPr>
          <p:nvPr/>
        </p:nvSpPr>
        <p:spPr bwMode="auto">
          <a:xfrm>
            <a:off x="539750" y="4319588"/>
            <a:ext cx="19716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i=1   photoelectric effect</a:t>
            </a:r>
          </a:p>
          <a:p>
            <a:pPr eaLnBrk="1" hangingPunct="1"/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i=2   Compton scattering</a:t>
            </a:r>
          </a:p>
          <a:p>
            <a:pPr eaLnBrk="1" hangingPunct="1"/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i=3   pair production</a:t>
            </a:r>
          </a:p>
        </p:txBody>
      </p:sp>
      <p:sp>
        <p:nvSpPr>
          <p:cNvPr id="7" name="Textfeld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000" y="2160000"/>
            <a:ext cx="2091277" cy="44730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5083175" y="1692275"/>
            <a:ext cx="741363" cy="2571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Aluminum</a:t>
            </a:r>
          </a:p>
        </p:txBody>
      </p:sp>
    </p:spTree>
    <p:extLst>
      <p:ext uri="{BB962C8B-B14F-4D97-AF65-F5344CB8AC3E}">
        <p14:creationId xmlns:p14="http://schemas.microsoft.com/office/powerpoint/2010/main" val="33320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8"/>
            <a:ext cx="9144000" cy="552450"/>
          </a:xfrm>
        </p:spPr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Mass dependence of X-ray absorption</a:t>
            </a:r>
          </a:p>
        </p:txBody>
      </p: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2379663"/>
            <a:ext cx="40417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82563" y="836613"/>
            <a:ext cx="87820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For X-ray radiation the </a:t>
            </a:r>
            <a:r>
              <a:rPr lang="en-US" altLang="de-DE" sz="1600">
                <a:solidFill>
                  <a:srgbClr val="0000CC"/>
                </a:solidFill>
                <a:latin typeface="Times New Roman" pitchFamily="18" charset="0"/>
              </a:rPr>
              <a:t>photoelectric effect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is the most important interaction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 b="1">
                <a:solidFill>
                  <a:srgbClr val="FF0000"/>
                </a:solidFill>
                <a:latin typeface="Times New Roman" pitchFamily="18" charset="0"/>
              </a:rPr>
              <a:t>Lead </a:t>
            </a:r>
            <a:r>
              <a:rPr lang="en-US" altLang="de-DE" sz="1600" b="1">
                <a:solidFill>
                  <a:srgbClr val="FF0000"/>
                </a:solidFill>
                <a:latin typeface="Times New Roman" pitchFamily="18" charset="0"/>
              </a:rPr>
              <a:t>absorbs more than </a:t>
            </a:r>
            <a:r>
              <a:rPr lang="de-DE" altLang="de-DE" sz="1600" b="1">
                <a:solidFill>
                  <a:srgbClr val="FF0000"/>
                </a:solidFill>
                <a:latin typeface="Times New Roman" pitchFamily="18" charset="0"/>
              </a:rPr>
              <a:t>Beryllium!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 baseline="-25000">
                <a:solidFill>
                  <a:srgbClr val="000000"/>
                </a:solidFill>
                <a:latin typeface="Times New Roman" pitchFamily="18" charset="0"/>
              </a:rPr>
              <a:t>82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Pb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serves as shielding for X-ray and </a:t>
            </a:r>
            <a:r>
              <a:rPr lang="el-GR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radiation; lead vests are used by medical staff people who are exposed to X-ray radiation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Co-sources are transported in thick lead container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contrary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 often used as windows 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X-ray tubes to allow for almost undisturbed transmission of X-ray radiation.</a:t>
            </a:r>
          </a:p>
        </p:txBody>
      </p:sp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3324225" y="1193800"/>
          <a:ext cx="15271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4" imgW="1218671" imgH="241195" progId="Equation.3">
                  <p:embed/>
                </p:oleObj>
              </mc:Choice>
              <mc:Fallback>
                <p:oleObj name="Equation" r:id="rId4" imgW="121867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1193800"/>
                        <a:ext cx="1527175" cy="3016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30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720000"/>
            <a:ext cx="2381250" cy="16192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20001" y="720000"/>
            <a:ext cx="58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Gamma-ray emission is usually the dominant decay mode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880000"/>
            <a:ext cx="518795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259632" y="2340000"/>
            <a:ext cx="4411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 detected in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scintillator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blue: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(high purity Ge semiconductor)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80000" y="1188000"/>
            <a:ext cx="5227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/>
                <a:cs typeface="Times New Roman"/>
              </a:rPr>
              <a:t>-rays let us deduce: 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     Energy, Spin (angular distr. / correl.), Parity (polarization), magnetic moment, 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     lifetime</a:t>
            </a:r>
            <a:r>
              <a:rPr lang="de-DE" sz="1200" dirty="0" smtClean="0">
                <a:latin typeface="Times New Roman"/>
                <a:cs typeface="Times New Roman"/>
              </a:rPr>
              <a:t> (</a:t>
            </a:r>
            <a:r>
              <a:rPr lang="en-US" sz="1200" dirty="0" smtClean="0">
                <a:latin typeface="Times New Roman"/>
                <a:cs typeface="Times New Roman"/>
              </a:rPr>
              <a:t>recoil distance, Doppler shift</a:t>
            </a:r>
            <a:r>
              <a:rPr lang="de-DE" sz="1200" dirty="0" smtClean="0">
                <a:latin typeface="Times New Roman"/>
                <a:cs typeface="Times New Roman"/>
              </a:rPr>
              <a:t>), …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of the involved nuclear levels</a:t>
            </a:r>
            <a:r>
              <a:rPr lang="de-DE" sz="1200" dirty="0" smtClean="0">
                <a:latin typeface="Times New Roman"/>
                <a:cs typeface="Times New Roman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76" y="288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6826199" y="4763485"/>
                <a:ext cx="1913601" cy="54925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2400" b="0" i="1" smtClean="0"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𝐴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e>
                      </m:sPre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bSup>
                        </m:e>
                      </m:sPre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199" y="4763485"/>
                <a:ext cx="1913601" cy="5492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6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Mass dependence </a:t>
            </a:r>
            <a:r>
              <a:rPr lang="el-GR" altLang="de-DE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altLang="de-DE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altLang="de-DE" smtClean="0">
                <a:cs typeface="Times New Roman" pitchFamily="18" charset="0"/>
              </a:rPr>
              <a:t> </a:t>
            </a:r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of X-ray absorption</a:t>
            </a:r>
            <a:endParaRPr lang="en-US" altLang="de-DE" smtClean="0">
              <a:cs typeface="Arial" charset="0"/>
            </a:endParaRPr>
          </a:p>
        </p:txBody>
      </p:sp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76313"/>
            <a:ext cx="461327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feld 1"/>
          <p:cNvSpPr txBox="1">
            <a:spLocks noChangeArrowheads="1"/>
          </p:cNvSpPr>
          <p:nvPr/>
        </p:nvSpPr>
        <p:spPr bwMode="auto">
          <a:xfrm>
            <a:off x="2987675" y="1196975"/>
            <a:ext cx="1655763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36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wave length dependence for Pt as absorber</a:t>
            </a:r>
            <a:endParaRPr lang="en-US" altLang="de-DE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Textfeld 4"/>
          <p:cNvSpPr txBox="1">
            <a:spLocks noChangeArrowheads="1"/>
          </p:cNvSpPr>
          <p:nvPr/>
        </p:nvSpPr>
        <p:spPr bwMode="auto">
          <a:xfrm>
            <a:off x="3078163" y="3833813"/>
            <a:ext cx="1655762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36000" tIns="0" rIns="10800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element number dependence for </a:t>
            </a:r>
            <a:r>
              <a:rPr lang="el-GR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=0.1 </a:t>
            </a:r>
            <a:r>
              <a:rPr lang="en-US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nm or 12.4 </a:t>
            </a:r>
            <a:r>
              <a:rPr lang="en-US" altLang="de-DE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endParaRPr lang="en-US" altLang="de-DE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8"/>
            <a:ext cx="9144000" cy="552450"/>
          </a:xfrm>
        </p:spPr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X-ray image shows the effect of different absorptions 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182563" y="908050"/>
            <a:ext cx="87820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Bones absorb more radiation as tissues because of their higher </a:t>
            </a:r>
            <a:r>
              <a:rPr lang="de-DE" altLang="de-DE" sz="1600" baseline="-25000">
                <a:solidFill>
                  <a:srgbClr val="000000"/>
                </a:solidFill>
                <a:latin typeface="Times New Roman" pitchFamily="18" charset="0"/>
              </a:rPr>
              <a:t>20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Ca content</a:t>
            </a:r>
            <a:endParaRPr lang="el-GR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1138"/>
            <a:ext cx="3443288" cy="42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</a:p>
        </p:txBody>
      </p:sp>
      <p:pic>
        <p:nvPicPr>
          <p:cNvPr id="6147" name="Picture 3" descr="gamma-interac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094788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2411413" y="1341438"/>
            <a:ext cx="3744912" cy="4535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>
              <a:solidFill>
                <a:schemeClr val="tx1"/>
              </a:solidFill>
            </a:endParaRPr>
          </a:p>
        </p:txBody>
      </p:sp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6156325" y="1339850"/>
            <a:ext cx="2987675" cy="4537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2" grpId="0" animBg="1"/>
      <p:bldP spid="6625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2152650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6"/>
          <p:cNvSpPr txBox="1">
            <a:spLocks noChangeArrowheads="1"/>
          </p:cNvSpPr>
          <p:nvPr/>
        </p:nvSpPr>
        <p:spPr bwMode="auto">
          <a:xfrm>
            <a:off x="611188" y="4219575"/>
            <a:ext cx="3313112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Photo effect: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Absorption of a photon by a bound electron and conversion of the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-energy in potential and kinetical energy of the ejected electron.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(Nucleus preserves the momentum conservation</a:t>
            </a:r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graphicFrame>
        <p:nvGraphicFramePr>
          <p:cNvPr id="7173" name="Object 17"/>
          <p:cNvGraphicFramePr>
            <a:graphicFrameLocks noChangeAspect="1"/>
          </p:cNvGraphicFramePr>
          <p:nvPr/>
        </p:nvGraphicFramePr>
        <p:xfrm>
          <a:off x="2195513" y="1052513"/>
          <a:ext cx="15906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" name="Equation" r:id="rId4" imgW="1269449" imgH="241195" progId="Equation.3">
                  <p:embed/>
                </p:oleObj>
              </mc:Choice>
              <mc:Fallback>
                <p:oleObj name="Equation" r:id="rId4" imgW="126944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052513"/>
                        <a:ext cx="15906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981075"/>
            <a:ext cx="348297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75" name="Object 19"/>
          <p:cNvGraphicFramePr>
            <a:graphicFrameLocks noChangeAspect="1"/>
          </p:cNvGraphicFramePr>
          <p:nvPr/>
        </p:nvGraphicFramePr>
        <p:xfrm>
          <a:off x="6292850" y="1341438"/>
          <a:ext cx="1341438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" name="Equation" r:id="rId7" imgW="1009530" imgH="200025" progId="Equation.3">
                  <p:embed/>
                </p:oleObj>
              </mc:Choice>
              <mc:Fallback>
                <p:oleObj name="Equation" r:id="rId7" imgW="1009530" imgH="2000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850" y="1341438"/>
                        <a:ext cx="1341438" cy="3190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52" y="0"/>
            <a:ext cx="899048" cy="105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1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87463"/>
            <a:ext cx="21812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18"/>
          <p:cNvSpPr txBox="1">
            <a:spLocks noChangeArrowheads="1"/>
          </p:cNvSpPr>
          <p:nvPr/>
        </p:nvSpPr>
        <p:spPr bwMode="auto">
          <a:xfrm>
            <a:off x="395288" y="3905250"/>
            <a:ext cx="25209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 A fraction of the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transferred to the Compton electron. The wave length of the scattered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is increased: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‘ &gt;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0"/>
            <a:ext cx="1436710" cy="10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284000" y="1148963"/>
                <a:ext cx="22603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𝑝𝑐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00" y="1148963"/>
                <a:ext cx="2260362" cy="276999"/>
              </a:xfrm>
              <a:prstGeom prst="rect">
                <a:avLst/>
              </a:prstGeom>
              <a:blipFill>
                <a:blip r:embed="rId4"/>
                <a:stretch>
                  <a:fillRect l="-2156" t="-2174" r="-539" b="-260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3060000" y="110279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relativistic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948264" y="1171148"/>
                <a:ext cx="1934696" cy="232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𝑝h𝑜𝑡𝑜𝑛𝑠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: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1171148"/>
                <a:ext cx="1934696" cy="232628"/>
              </a:xfrm>
              <a:prstGeom prst="rect">
                <a:avLst/>
              </a:prstGeom>
              <a:blipFill>
                <a:blip r:embed="rId5"/>
                <a:stretch>
                  <a:fillRect l="-2839" r="-1577" b="-26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032000" y="1620000"/>
                <a:ext cx="1208216" cy="2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000" y="1620000"/>
                <a:ext cx="1208216" cy="299184"/>
              </a:xfrm>
              <a:prstGeom prst="rect">
                <a:avLst/>
              </a:prstGeom>
              <a:blipFill>
                <a:blip r:embed="rId6"/>
                <a:stretch>
                  <a:fillRect l="-1508" r="-150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060000" y="2160000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balance: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212000" y="2520000"/>
                <a:ext cx="4410951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2520000"/>
                <a:ext cx="4410951" cy="4692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212000" y="3060000"/>
                <a:ext cx="3251595" cy="304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3060000"/>
                <a:ext cx="3251595" cy="304699"/>
              </a:xfrm>
              <a:prstGeom prst="rect">
                <a:avLst/>
              </a:prstGeom>
              <a:blipFill>
                <a:blip r:embed="rId8"/>
                <a:stretch>
                  <a:fillRect l="-1313" r="-938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3060000" y="3672088"/>
            <a:ext cx="16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284000" y="4140000"/>
                <a:ext cx="3888051" cy="358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00" y="4140000"/>
                <a:ext cx="3888051" cy="358368"/>
              </a:xfrm>
              <a:prstGeom prst="rect">
                <a:avLst/>
              </a:prstGeom>
              <a:blipFill>
                <a:blip r:embed="rId9"/>
                <a:stretch>
                  <a:fillRect l="-940" b="-152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219405" y="4744193"/>
                <a:ext cx="3236784" cy="626197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05" y="4744193"/>
                <a:ext cx="3236784" cy="6261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4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87463"/>
            <a:ext cx="21812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18"/>
          <p:cNvSpPr txBox="1">
            <a:spLocks noChangeArrowheads="1"/>
          </p:cNvSpPr>
          <p:nvPr/>
        </p:nvSpPr>
        <p:spPr bwMode="auto">
          <a:xfrm>
            <a:off x="395288" y="3905250"/>
            <a:ext cx="25209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 A fraction of the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transferred to the Compton electron. The wave length of the scattered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is increased: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‘ &gt;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855663"/>
            <a:ext cx="3006725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198" name="Object 20"/>
          <p:cNvGraphicFramePr>
            <a:graphicFrameLocks noChangeAspect="1"/>
          </p:cNvGraphicFramePr>
          <p:nvPr/>
        </p:nvGraphicFramePr>
        <p:xfrm>
          <a:off x="3201988" y="3275013"/>
          <a:ext cx="2084387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" name="Equation" r:id="rId5" imgW="1663700" imgH="482600" progId="Equation.3">
                  <p:embed/>
                </p:oleObj>
              </mc:Choice>
              <mc:Fallback>
                <p:oleObj name="Equation" r:id="rId5" imgW="1663700" imgH="482600" progId="Equation.3">
                  <p:embed/>
                  <p:pic>
                    <p:nvPicPr>
                      <p:cNvPr id="819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988" y="3275013"/>
                        <a:ext cx="2084387" cy="6048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21"/>
          <p:cNvSpPr txBox="1">
            <a:spLocks noChangeArrowheads="1"/>
          </p:cNvSpPr>
          <p:nvPr/>
        </p:nvSpPr>
        <p:spPr bwMode="auto">
          <a:xfrm>
            <a:off x="3132138" y="1052513"/>
            <a:ext cx="23431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Maximum energy of the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scattered electron: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Energy of the scattered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-photon: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Special case for E&gt;&gt;m</a:t>
            </a:r>
            <a:r>
              <a:rPr lang="en-US" altLang="de-DE" sz="1400" baseline="-250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400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γ-ray energy after 180</a:t>
            </a:r>
            <a:r>
              <a:rPr lang="en-US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scatter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 approximately</a:t>
            </a:r>
            <a:endParaRPr lang="en-US" altLang="de-DE" sz="14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200" name="Object 22"/>
          <p:cNvGraphicFramePr>
            <a:graphicFrameLocks noChangeAspect="1"/>
          </p:cNvGraphicFramePr>
          <p:nvPr/>
        </p:nvGraphicFramePr>
        <p:xfrm>
          <a:off x="3187700" y="1593850"/>
          <a:ext cx="216535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7" name="Equation" r:id="rId7" imgW="1727200" imgH="469900" progId="Equation.3">
                  <p:embed/>
                </p:oleObj>
              </mc:Choice>
              <mc:Fallback>
                <p:oleObj name="Equation" r:id="rId7" imgW="1727200" imgH="469900" progId="Equation.3">
                  <p:embed/>
                  <p:pic>
                    <p:nvPicPr>
                      <p:cNvPr id="820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1593850"/>
                        <a:ext cx="2165350" cy="5889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23"/>
          <p:cNvSpPr txBox="1">
            <a:spLocks noChangeArrowheads="1"/>
          </p:cNvSpPr>
          <p:nvPr/>
        </p:nvSpPr>
        <p:spPr bwMode="auto">
          <a:xfrm>
            <a:off x="5811838" y="4959350"/>
            <a:ext cx="30813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000">
                <a:solidFill>
                  <a:srgbClr val="0000CC"/>
                </a:solidFill>
                <a:latin typeface="Times New Roman" pitchFamily="18" charset="0"/>
              </a:rPr>
              <a:t>Gap between the incoming </a:t>
            </a:r>
            <a:r>
              <a:rPr lang="el-GR" altLang="de-DE" sz="1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-ray and the maximum electron energy.</a:t>
            </a:r>
            <a:endParaRPr lang="en-US" altLang="de-DE" sz="1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2" name="Object 24"/>
          <p:cNvGraphicFramePr>
            <a:graphicFrameLocks noChangeAspect="1"/>
          </p:cNvGraphicFramePr>
          <p:nvPr/>
        </p:nvGraphicFramePr>
        <p:xfrm>
          <a:off x="3203575" y="4022725"/>
          <a:ext cx="14620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8" name="Equation" r:id="rId9" imgW="1459866" imgH="520474" progId="Equation.3">
                  <p:embed/>
                </p:oleObj>
              </mc:Choice>
              <mc:Fallback>
                <p:oleObj name="Equation" r:id="rId9" imgW="1459866" imgH="520474" progId="Equation.3">
                  <p:embed/>
                  <p:pic>
                    <p:nvPicPr>
                      <p:cNvPr id="820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4022725"/>
                        <a:ext cx="14620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3" name="Object 25"/>
          <p:cNvGraphicFramePr>
            <a:graphicFrameLocks noChangeAspect="1"/>
          </p:cNvGraphicFramePr>
          <p:nvPr/>
        </p:nvGraphicFramePr>
        <p:xfrm>
          <a:off x="5951538" y="5392738"/>
          <a:ext cx="229235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9" name="Equation" r:id="rId11" imgW="2286000" imgH="482600" progId="Equation.3">
                  <p:embed/>
                </p:oleObj>
              </mc:Choice>
              <mc:Fallback>
                <p:oleObj name="Equation" r:id="rId11" imgW="2286000" imgH="482600" progId="Equation.3">
                  <p:embed/>
                  <p:pic>
                    <p:nvPicPr>
                      <p:cNvPr id="8203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5392738"/>
                        <a:ext cx="2292350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4" name="Objekt 1"/>
          <p:cNvGraphicFramePr>
            <a:graphicFrameLocks noChangeAspect="1"/>
          </p:cNvGraphicFramePr>
          <p:nvPr/>
        </p:nvGraphicFramePr>
        <p:xfrm>
          <a:off x="3203575" y="5424488"/>
          <a:ext cx="17176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0" name="Equation" r:id="rId13" imgW="1371600" imgH="419100" progId="Equation.3">
                  <p:embed/>
                </p:oleObj>
              </mc:Choice>
              <mc:Fallback>
                <p:oleObj name="Equation" r:id="rId13" imgW="1371600" imgH="419100" progId="Equation.3">
                  <p:embed/>
                  <p:pic>
                    <p:nvPicPr>
                      <p:cNvPr id="8204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5424488"/>
                        <a:ext cx="1717675" cy="5254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0"/>
            <a:ext cx="1436710" cy="10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2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23950"/>
            <a:ext cx="2181225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4918075" y="908050"/>
            <a:ext cx="3254375" cy="2990850"/>
            <a:chOff x="2925" y="2136"/>
            <a:chExt cx="2050" cy="1884"/>
          </a:xfrm>
        </p:grpSpPr>
        <p:pic>
          <p:nvPicPr>
            <p:cNvPr id="922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136"/>
              <a:ext cx="2004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23" name="Text Box 22"/>
            <p:cNvSpPr txBox="1">
              <a:spLocks noChangeArrowheads="1"/>
            </p:cNvSpPr>
            <p:nvPr/>
          </p:nvSpPr>
          <p:spPr bwMode="auto">
            <a:xfrm>
              <a:off x="4014" y="2376"/>
              <a:ext cx="433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l-GR" altLang="de-DE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de-DE" altLang="de-DE" sz="1200" b="1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Compton</a:t>
              </a:r>
              <a:endParaRPr lang="el-GR" altLang="de-DE" sz="12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24" name="Rectangle 23"/>
            <p:cNvSpPr>
              <a:spLocks noChangeArrowheads="1"/>
            </p:cNvSpPr>
            <p:nvPr/>
          </p:nvSpPr>
          <p:spPr bwMode="auto">
            <a:xfrm>
              <a:off x="2925" y="2160"/>
              <a:ext cx="227" cy="4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sp>
        <p:nvSpPr>
          <p:cNvPr id="9221" name="Text Box 18"/>
          <p:cNvSpPr txBox="1">
            <a:spLocks noChangeArrowheads="1"/>
          </p:cNvSpPr>
          <p:nvPr/>
        </p:nvSpPr>
        <p:spPr bwMode="auto">
          <a:xfrm>
            <a:off x="395288" y="3905250"/>
            <a:ext cx="25209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 A fraction of the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transferred to the Compton electron. The wave length of the scattered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is increased: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‘ &gt;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17613"/>
            <a:ext cx="21812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19"/>
          <p:cNvSpPr txBox="1">
            <a:spLocks noChangeArrowheads="1"/>
          </p:cNvSpPr>
          <p:nvPr/>
        </p:nvSpPr>
        <p:spPr bwMode="auto">
          <a:xfrm>
            <a:off x="539750" y="3738563"/>
            <a:ext cx="4176713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angle dependence is expressed by the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Klein-Nishina-Formula: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 shown in the plot </a:t>
            </a:r>
            <a:r>
              <a:rPr lang="de-DE" altLang="de-DE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forward scattering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small) is dominant for E</a:t>
            </a:r>
            <a:r>
              <a:rPr lang="el-GR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&gt;100 keV.</a:t>
            </a:r>
            <a:endParaRPr lang="en-US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63613"/>
            <a:ext cx="353695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21"/>
          <p:cNvSpPr txBox="1">
            <a:spLocks noChangeArrowheads="1"/>
          </p:cNvSpPr>
          <p:nvPr/>
        </p:nvSpPr>
        <p:spPr bwMode="auto">
          <a:xfrm>
            <a:off x="5483225" y="3030538"/>
            <a:ext cx="1595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>
                <a:solidFill>
                  <a:srgbClr val="0000FF"/>
                </a:solidFill>
                <a:latin typeface="Times New Roman" pitchFamily="18" charset="0"/>
              </a:rPr>
              <a:t>Angular distribution:</a:t>
            </a:r>
          </a:p>
        </p:txBody>
      </p:sp>
      <p:sp>
        <p:nvSpPr>
          <p:cNvPr id="10247" name="Text Box 22"/>
          <p:cNvSpPr txBox="1">
            <a:spLocks noChangeArrowheads="1"/>
          </p:cNvSpPr>
          <p:nvPr/>
        </p:nvSpPr>
        <p:spPr bwMode="auto">
          <a:xfrm>
            <a:off x="5483225" y="836613"/>
            <a:ext cx="1976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>
                <a:solidFill>
                  <a:srgbClr val="0000FF"/>
                </a:solidFill>
                <a:latin typeface="Times New Roman" pitchFamily="18" charset="0"/>
              </a:rPr>
              <a:t>Intensit</a:t>
            </a:r>
            <a:r>
              <a:rPr lang="en-US" altLang="de-DE" sz="1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 as a function of </a:t>
            </a:r>
            <a:r>
              <a:rPr lang="el-GR" altLang="de-DE" sz="1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de-DE" altLang="de-DE" sz="1200" b="1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0248" name="Object 23"/>
          <p:cNvGraphicFramePr>
            <a:graphicFrameLocks noChangeAspect="1"/>
          </p:cNvGraphicFramePr>
          <p:nvPr/>
        </p:nvGraphicFramePr>
        <p:xfrm>
          <a:off x="6357938" y="1203325"/>
          <a:ext cx="8667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Equation" r:id="rId5" imgW="819180" imgH="238035" progId="Equation.3">
                  <p:embed/>
                </p:oleObj>
              </mc:Choice>
              <mc:Fallback>
                <p:oleObj name="Equation" r:id="rId5" imgW="819180" imgH="2380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1203325"/>
                        <a:ext cx="86677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Text Box 24"/>
          <p:cNvSpPr txBox="1">
            <a:spLocks noChangeArrowheads="1"/>
          </p:cNvSpPr>
          <p:nvPr/>
        </p:nvSpPr>
        <p:spPr bwMode="auto">
          <a:xfrm>
            <a:off x="7477125" y="4322763"/>
            <a:ext cx="269875" cy="15240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000" b="1">
                <a:solidFill>
                  <a:srgbClr val="0000FF"/>
                </a:solidFill>
                <a:latin typeface="Times New Roman" pitchFamily="18" charset="0"/>
              </a:rPr>
              <a:t>MeV</a:t>
            </a:r>
          </a:p>
        </p:txBody>
      </p:sp>
      <p:sp>
        <p:nvSpPr>
          <p:cNvPr id="10251" name="Text Box 26"/>
          <p:cNvSpPr txBox="1">
            <a:spLocks noChangeArrowheads="1"/>
          </p:cNvSpPr>
          <p:nvPr/>
        </p:nvSpPr>
        <p:spPr bwMode="auto">
          <a:xfrm>
            <a:off x="611188" y="6172200"/>
            <a:ext cx="25474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altLang="de-DE" sz="1200" baseline="-250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altLang="de-DE" sz="1200" dirty="0">
                <a:solidFill>
                  <a:srgbClr val="000000"/>
                </a:solidFill>
                <a:latin typeface="Times New Roman" pitchFamily="18" charset="0"/>
              </a:rPr>
              <a:t>=2.818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itchFamily="18" charset="0"/>
              </a:rPr>
              <a:t>fm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(classical electron radius)</a:t>
            </a:r>
            <a:endParaRPr lang="en-US" altLang="de-DE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336000" y="1151230"/>
                <a:ext cx="965456" cy="261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00" y="1151230"/>
                <a:ext cx="965456" cy="261546"/>
              </a:xfrm>
              <a:prstGeom prst="rect">
                <a:avLst/>
              </a:prstGeom>
              <a:blipFill rotWithShape="1">
                <a:blip r:embed="rId7"/>
                <a:stretch>
                  <a:fillRect t="-76744" r="-4403" b="-1186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5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 Box 30"/>
          <p:cNvSpPr txBox="1">
            <a:spLocks noChangeArrowheads="1"/>
          </p:cNvSpPr>
          <p:nvPr/>
        </p:nvSpPr>
        <p:spPr bwMode="auto">
          <a:xfrm>
            <a:off x="395288" y="3886200"/>
            <a:ext cx="3168650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Pair production: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If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&gt;&gt; 2m</a:t>
            </a:r>
            <a:r>
              <a:rPr lang="de-DE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(electron rest mass 511 keV), a positron-electron pair can be formed in the strong Coulomb field of a nucleus. This pair carries the 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minus 2m</a:t>
            </a:r>
            <a:r>
              <a:rPr lang="de-DE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Pair production for E</a:t>
            </a:r>
            <a:r>
              <a:rPr lang="el-GR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&gt;2m</a:t>
            </a:r>
            <a:r>
              <a:rPr lang="de-DE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=1.022MeV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123950"/>
            <a:ext cx="2155825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52513"/>
            <a:ext cx="36226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3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17963"/>
            <a:ext cx="2324100" cy="1282700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 Box 34"/>
          <p:cNvSpPr txBox="1">
            <a:spLocks noChangeArrowheads="1"/>
          </p:cNvSpPr>
          <p:nvPr/>
        </p:nvSpPr>
        <p:spPr bwMode="auto">
          <a:xfrm>
            <a:off x="6799263" y="4494213"/>
            <a:ext cx="979487" cy="246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-ray &gt; 1 MeV</a:t>
            </a:r>
            <a:endParaRPr lang="el-GR" altLang="de-DE" sz="1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72" name="Group 35"/>
          <p:cNvGrpSpPr>
            <a:grpSpLocks/>
          </p:cNvGrpSpPr>
          <p:nvPr/>
        </p:nvGrpSpPr>
        <p:grpSpPr bwMode="auto">
          <a:xfrm>
            <a:off x="8027988" y="5084763"/>
            <a:ext cx="1090612" cy="420687"/>
            <a:chOff x="5083" y="2840"/>
            <a:chExt cx="687" cy="265"/>
          </a:xfrm>
        </p:grpSpPr>
        <p:grpSp>
          <p:nvGrpSpPr>
            <p:cNvPr id="11281" name="Group 36"/>
            <p:cNvGrpSpPr>
              <a:grpSpLocks/>
            </p:cNvGrpSpPr>
            <p:nvPr/>
          </p:nvGrpSpPr>
          <p:grpSpPr bwMode="auto">
            <a:xfrm>
              <a:off x="5148" y="2840"/>
              <a:ext cx="98" cy="98"/>
              <a:chOff x="5148" y="2840"/>
              <a:chExt cx="98" cy="98"/>
            </a:xfrm>
          </p:grpSpPr>
          <p:sp>
            <p:nvSpPr>
              <p:cNvPr id="11283" name="Oval 37"/>
              <p:cNvSpPr>
                <a:spLocks noChangeArrowheads="1"/>
              </p:cNvSpPr>
              <p:nvPr/>
            </p:nvSpPr>
            <p:spPr bwMode="auto">
              <a:xfrm>
                <a:off x="5148" y="2840"/>
                <a:ext cx="98" cy="98"/>
              </a:xfrm>
              <a:prstGeom prst="ellips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1284" name="Oval 38"/>
              <p:cNvSpPr>
                <a:spLocks noChangeArrowheads="1"/>
              </p:cNvSpPr>
              <p:nvPr/>
            </p:nvSpPr>
            <p:spPr bwMode="auto">
              <a:xfrm>
                <a:off x="5176" y="2867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282" name="Text Box 39"/>
            <p:cNvSpPr txBox="1">
              <a:spLocks noChangeArrowheads="1"/>
            </p:cNvSpPr>
            <p:nvPr/>
          </p:nvSpPr>
          <p:spPr bwMode="auto">
            <a:xfrm>
              <a:off x="5083" y="2931"/>
              <a:ext cx="68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200" b="1" i="1">
                  <a:solidFill>
                    <a:srgbClr val="FF0000"/>
                  </a:solidFill>
                  <a:latin typeface="Times New Roman" pitchFamily="18" charset="0"/>
                </a:rPr>
                <a:t>magnetic field</a:t>
              </a:r>
            </a:p>
          </p:txBody>
        </p:sp>
      </p:grpSp>
      <p:sp>
        <p:nvSpPr>
          <p:cNvPr id="11273" name="Line 40"/>
          <p:cNvSpPr>
            <a:spLocks noChangeShapeType="1"/>
          </p:cNvSpPr>
          <p:nvPr/>
        </p:nvSpPr>
        <p:spPr bwMode="auto">
          <a:xfrm>
            <a:off x="5364163" y="4283075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41"/>
          <p:cNvSpPr>
            <a:spLocks noChangeShapeType="1"/>
          </p:cNvSpPr>
          <p:nvPr/>
        </p:nvSpPr>
        <p:spPr bwMode="auto">
          <a:xfrm>
            <a:off x="5364163" y="4465638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42"/>
          <p:cNvSpPr>
            <a:spLocks noChangeShapeType="1"/>
          </p:cNvSpPr>
          <p:nvPr/>
        </p:nvSpPr>
        <p:spPr bwMode="auto">
          <a:xfrm>
            <a:off x="5364163" y="4648200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43"/>
          <p:cNvSpPr>
            <a:spLocks noChangeShapeType="1"/>
          </p:cNvSpPr>
          <p:nvPr/>
        </p:nvSpPr>
        <p:spPr bwMode="auto">
          <a:xfrm>
            <a:off x="5364163" y="4830763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44"/>
          <p:cNvSpPr>
            <a:spLocks noChangeShapeType="1"/>
          </p:cNvSpPr>
          <p:nvPr/>
        </p:nvSpPr>
        <p:spPr bwMode="auto">
          <a:xfrm>
            <a:off x="5364163" y="5013325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Text Box 45"/>
          <p:cNvSpPr txBox="1">
            <a:spLocks noChangeArrowheads="1"/>
          </p:cNvSpPr>
          <p:nvPr/>
        </p:nvSpPr>
        <p:spPr bwMode="auto">
          <a:xfrm>
            <a:off x="5292725" y="5013325"/>
            <a:ext cx="357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’s</a:t>
            </a:r>
            <a:endParaRPr lang="el-GR" altLang="de-DE" sz="12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9" name="Text Box 46"/>
          <p:cNvSpPr txBox="1">
            <a:spLocks noChangeArrowheads="1"/>
          </p:cNvSpPr>
          <p:nvPr/>
        </p:nvSpPr>
        <p:spPr bwMode="auto">
          <a:xfrm>
            <a:off x="6372225" y="4449763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de-DE" sz="1200" b="1" i="1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1280" name="Text Box 47"/>
          <p:cNvSpPr txBox="1">
            <a:spLocks noChangeArrowheads="1"/>
          </p:cNvSpPr>
          <p:nvPr/>
        </p:nvSpPr>
        <p:spPr bwMode="auto">
          <a:xfrm>
            <a:off x="365125" y="6189663"/>
            <a:ext cx="1917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</a:rPr>
              <a:t>picture of a bubble chamber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5365410" y="1284649"/>
                <a:ext cx="2493568" cy="459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𝑃𝑃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sSup>
                        <m:sSup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410" y="1284649"/>
                <a:ext cx="2493568" cy="459036"/>
              </a:xfrm>
              <a:prstGeom prst="rect">
                <a:avLst/>
              </a:prstGeom>
              <a:blipFill>
                <a:blip r:embed="rId5"/>
                <a:stretch>
                  <a:fillRect l="-978" b="-9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0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Interaction of gamma rays with matter</a:t>
            </a:r>
            <a:endParaRPr lang="de-D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900000"/>
            <a:ext cx="3532187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3600000"/>
            <a:ext cx="3532187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3600000"/>
            <a:ext cx="3554412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39240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</a:t>
            </a:r>
            <a:r>
              <a:rPr lang="en-US" dirty="0" smtClean="0"/>
              <a:t>-rays interaction with matter via three main reaction mechanisms:</a:t>
            </a:r>
          </a:p>
          <a:p>
            <a:endParaRPr lang="en-US" dirty="0" smtClean="0"/>
          </a:p>
          <a:p>
            <a:r>
              <a:rPr lang="en-US" dirty="0" smtClean="0"/>
              <a:t>Photoelectric absorption</a:t>
            </a:r>
          </a:p>
          <a:p>
            <a:endParaRPr lang="en-US" sz="800" dirty="0" smtClean="0"/>
          </a:p>
          <a:p>
            <a:r>
              <a:rPr lang="en-US" dirty="0" smtClean="0"/>
              <a:t>Compton scattering</a:t>
            </a:r>
          </a:p>
          <a:p>
            <a:endParaRPr lang="en-US" sz="800" dirty="0" smtClean="0"/>
          </a:p>
          <a:p>
            <a:r>
              <a:rPr lang="en-US" dirty="0" smtClean="0"/>
              <a:t>Pair production</a:t>
            </a:r>
          </a:p>
        </p:txBody>
      </p:sp>
    </p:spTree>
    <p:extLst>
      <p:ext uri="{BB962C8B-B14F-4D97-AF65-F5344CB8AC3E}">
        <p14:creationId xmlns:p14="http://schemas.microsoft.com/office/powerpoint/2010/main" val="13645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 in a Nutshell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520000"/>
            <a:ext cx="58769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0001" y="900000"/>
            <a:ext cx="810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photon emission of the nucleus essentially results from a re-ordering of nucleons within the shells.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re-ordering often follows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decay, and moves the system into a more energetically favorable state.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Gamma-ray interaction cross section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0425"/>
            <a:ext cx="4192588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182563" y="836613"/>
            <a:ext cx="8782050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All three interaction (photo effect, Compton scattering and pair production) lead to an attenuation of the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or X-ray radiation when passing through matter.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 The particular contribution depends on the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absorption attenuates the intensity, but the energy and the frequency of the </a:t>
            </a:r>
            <a:r>
              <a:rPr lang="el-GR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-ray and X-ray radiation is preserved!</a:t>
            </a:r>
            <a:endParaRPr lang="el-GR" altLang="de-DE" sz="1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1130" r="5956" b="15900"/>
          <a:stretch>
            <a:fillRect/>
          </a:stretch>
        </p:blipFill>
        <p:spPr bwMode="auto">
          <a:xfrm>
            <a:off x="4859338" y="1985963"/>
            <a:ext cx="38481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014538" y="1628775"/>
            <a:ext cx="2532062" cy="830263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~Z</a:t>
            </a:r>
            <a:r>
              <a:rPr lang="de-D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-3.5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Compton: ~Z,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Pair: ~Z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Times New Roman"/>
                <a:cs typeface="Times New Roman"/>
              </a:rPr>
              <a:t>increases</a:t>
            </a: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imes New Roman"/>
                <a:cs typeface="Times New Roman"/>
              </a:rPr>
              <a:t>with</a:t>
            </a: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endParaRPr lang="de-DE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 </a:t>
            </a:r>
            <a:r>
              <a:rPr lang="en-US" dirty="0" smtClean="0"/>
              <a:t>dependence of interaction probabilities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576000"/>
            <a:ext cx="9146858" cy="58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types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849469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Solid state semiconductor detectors:</a:t>
            </a:r>
            <a:r>
              <a:rPr lang="en-US" dirty="0" smtClean="0"/>
              <a:t> Ge</a:t>
            </a:r>
          </a:p>
          <a:p>
            <a:endParaRPr lang="en-US" sz="400" dirty="0"/>
          </a:p>
          <a:p>
            <a:r>
              <a:rPr lang="en-US" dirty="0"/>
              <a:t>E</a:t>
            </a:r>
            <a:r>
              <a:rPr lang="en-US" dirty="0" smtClean="0"/>
              <a:t>lectron-hole pairs are collected as charge</a:t>
            </a:r>
          </a:p>
          <a:p>
            <a:endParaRPr lang="en-US" sz="400" dirty="0"/>
          </a:p>
          <a:p>
            <a:r>
              <a:rPr lang="en-US" dirty="0" smtClean="0"/>
              <a:t>knock-on effect → an avalanche arrives at the electrode</a:t>
            </a:r>
          </a:p>
          <a:p>
            <a:endParaRPr lang="en-US" sz="400" dirty="0"/>
          </a:p>
          <a:p>
            <a:r>
              <a:rPr lang="en-US" dirty="0" smtClean="0"/>
              <a:t>lots of electrons → good energy resolution</a:t>
            </a:r>
          </a:p>
          <a:p>
            <a:endParaRPr lang="en-US" sz="400" dirty="0"/>
          </a:p>
          <a:p>
            <a:r>
              <a:rPr lang="en-US" dirty="0" smtClean="0"/>
              <a:t>cooled to liquid N</a:t>
            </a:r>
            <a:r>
              <a:rPr lang="en-US" baseline="-25000" dirty="0" smtClean="0"/>
              <a:t>2</a:t>
            </a:r>
            <a:r>
              <a:rPr lang="en-US" dirty="0" smtClean="0"/>
              <a:t> temperature (77K) to reduce noise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Advantage:</a:t>
            </a:r>
            <a:r>
              <a:rPr lang="en-US" dirty="0" smtClean="0"/>
              <a:t> good energy resolution (~0.15% FWHM at 1.3 MeV)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Disadvantage:</a:t>
            </a:r>
            <a:r>
              <a:rPr lang="en-US" dirty="0" smtClean="0"/>
              <a:t> relative low efficiency, cryogenic operation, limited size of crystal/detector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40001" y="3600000"/>
            <a:ext cx="8352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Scintillation detectors:</a:t>
            </a:r>
            <a:r>
              <a:rPr lang="en-US" dirty="0" smtClean="0"/>
              <a:t> e.g. </a:t>
            </a:r>
            <a:r>
              <a:rPr lang="en-US" dirty="0" err="1" smtClean="0"/>
              <a:t>NaI</a:t>
            </a:r>
            <a:r>
              <a:rPr lang="en-US" dirty="0" smtClean="0"/>
              <a:t>, BGO, LaBr</a:t>
            </a:r>
            <a:r>
              <a:rPr lang="en-US" baseline="-25000" dirty="0" smtClean="0"/>
              <a:t>3</a:t>
            </a:r>
            <a:r>
              <a:rPr lang="en-US" dirty="0" smtClean="0"/>
              <a:t>(Ce)</a:t>
            </a:r>
          </a:p>
          <a:p>
            <a:endParaRPr lang="en-US" sz="400" dirty="0"/>
          </a:p>
          <a:p>
            <a:r>
              <a:rPr lang="en-US" dirty="0" smtClean="0"/>
              <a:t>Recoiling electrons excite atoms, which then de-excite by emitting visible light</a:t>
            </a:r>
          </a:p>
          <a:p>
            <a:endParaRPr lang="en-US" sz="400" dirty="0"/>
          </a:p>
          <a:p>
            <a:r>
              <a:rPr lang="en-US" dirty="0" smtClean="0"/>
              <a:t>Light is collected in photomultiplier tubes (PMT) where it generates a pulse proportional to the light collected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Advantage:</a:t>
            </a:r>
            <a:r>
              <a:rPr lang="en-US" dirty="0" smtClean="0"/>
              <a:t> good time resolution</a:t>
            </a:r>
          </a:p>
          <a:p>
            <a:endParaRPr lang="en-US" sz="400" dirty="0"/>
          </a:p>
          <a:p>
            <a:r>
              <a:rPr lang="en-US" dirty="0" smtClean="0"/>
              <a:t>                   detector can be made relative large e.g. </a:t>
            </a:r>
            <a:r>
              <a:rPr lang="en-US" dirty="0" err="1" smtClean="0"/>
              <a:t>NaI</a:t>
            </a:r>
            <a:r>
              <a:rPr lang="en-US" dirty="0" smtClean="0"/>
              <a:t> detector 14”Ø x 10”</a:t>
            </a:r>
          </a:p>
          <a:p>
            <a:endParaRPr lang="en-US" sz="400" dirty="0"/>
          </a:p>
          <a:p>
            <a:r>
              <a:rPr lang="en-US" dirty="0" smtClean="0"/>
              <a:t>                   no need for cryogenics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Disadvantage:</a:t>
            </a:r>
            <a:r>
              <a:rPr lang="en-US" dirty="0" smtClean="0"/>
              <a:t> poor energy resolution (~5% FWHM at 1.3 MeV</a:t>
            </a:r>
          </a:p>
        </p:txBody>
      </p:sp>
    </p:spTree>
    <p:extLst>
      <p:ext uri="{BB962C8B-B14F-4D97-AF65-F5344CB8AC3E}">
        <p14:creationId xmlns:p14="http://schemas.microsoft.com/office/powerpoint/2010/main" val="39634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Scintillation detectors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720000"/>
            <a:ext cx="9080001" cy="52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8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characterization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68"/>
            <a:ext cx="9144000" cy="51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Gamma-ray spectrum of a radioactive decay</a:t>
            </a:r>
          </a:p>
        </p:txBody>
      </p:sp>
      <p:sp>
        <p:nvSpPr>
          <p:cNvPr id="13315" name="Oval 20"/>
          <p:cNvSpPr>
            <a:spLocks noChangeArrowheads="1"/>
          </p:cNvSpPr>
          <p:nvPr/>
        </p:nvSpPr>
        <p:spPr bwMode="auto">
          <a:xfrm>
            <a:off x="7885113" y="1052513"/>
            <a:ext cx="71437" cy="71437"/>
          </a:xfrm>
          <a:prstGeom prst="ellipse">
            <a:avLst/>
          </a:prstGeom>
          <a:solidFill>
            <a:srgbClr val="FF9900"/>
          </a:solidFill>
          <a:ln w="28575" algn="ctr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>
              <a:solidFill>
                <a:schemeClr val="tx1"/>
              </a:solidFill>
            </a:endParaRPr>
          </a:p>
        </p:txBody>
      </p:sp>
      <p:pic>
        <p:nvPicPr>
          <p:cNvPr id="1331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6827837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0390" name="Text Box 22"/>
          <p:cNvSpPr txBox="1">
            <a:spLocks noChangeArrowheads="1"/>
          </p:cNvSpPr>
          <p:nvPr/>
        </p:nvSpPr>
        <p:spPr bwMode="auto">
          <a:xfrm>
            <a:off x="1423988" y="1844675"/>
            <a:ext cx="338137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1" name="Text Box 23"/>
          <p:cNvSpPr txBox="1">
            <a:spLocks noChangeArrowheads="1"/>
          </p:cNvSpPr>
          <p:nvPr/>
        </p:nvSpPr>
        <p:spPr bwMode="auto">
          <a:xfrm>
            <a:off x="6032500" y="2852738"/>
            <a:ext cx="338138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2" name="Text Box 24"/>
          <p:cNvSpPr txBox="1">
            <a:spLocks noChangeArrowheads="1"/>
          </p:cNvSpPr>
          <p:nvPr/>
        </p:nvSpPr>
        <p:spPr bwMode="auto">
          <a:xfrm>
            <a:off x="5240338" y="4221163"/>
            <a:ext cx="474662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CE 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3" name="Text Box 25"/>
          <p:cNvSpPr txBox="1">
            <a:spLocks noChangeArrowheads="1"/>
          </p:cNvSpPr>
          <p:nvPr/>
        </p:nvSpPr>
        <p:spPr bwMode="auto">
          <a:xfrm>
            <a:off x="4735513" y="4005263"/>
            <a:ext cx="452437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4" name="Text Box 26"/>
          <p:cNvSpPr txBox="1">
            <a:spLocks noChangeArrowheads="1"/>
          </p:cNvSpPr>
          <p:nvPr/>
        </p:nvSpPr>
        <p:spPr bwMode="auto">
          <a:xfrm>
            <a:off x="3511550" y="4005263"/>
            <a:ext cx="485775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5" name="Text Box 27"/>
          <p:cNvSpPr txBox="1">
            <a:spLocks noChangeArrowheads="1"/>
          </p:cNvSpPr>
          <p:nvPr/>
        </p:nvSpPr>
        <p:spPr bwMode="auto">
          <a:xfrm>
            <a:off x="1927225" y="3068638"/>
            <a:ext cx="682625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511 keV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6" name="Text Box 28"/>
          <p:cNvSpPr txBox="1">
            <a:spLocks noChangeArrowheads="1"/>
          </p:cNvSpPr>
          <p:nvPr/>
        </p:nvSpPr>
        <p:spPr bwMode="auto">
          <a:xfrm>
            <a:off x="941388" y="2205038"/>
            <a:ext cx="338137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BSc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7" name="Text Box 29"/>
          <p:cNvSpPr txBox="1">
            <a:spLocks noChangeArrowheads="1"/>
          </p:cNvSpPr>
          <p:nvPr/>
        </p:nvSpPr>
        <p:spPr bwMode="auto">
          <a:xfrm>
            <a:off x="817563" y="1196975"/>
            <a:ext cx="750887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Pb X-ray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8" name="Text Box 30"/>
          <p:cNvSpPr txBox="1">
            <a:spLocks noChangeArrowheads="1"/>
          </p:cNvSpPr>
          <p:nvPr/>
        </p:nvSpPr>
        <p:spPr bwMode="auto">
          <a:xfrm>
            <a:off x="6248400" y="4292600"/>
            <a:ext cx="608013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l-GR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26" name="Group 31"/>
          <p:cNvGrpSpPr>
            <a:grpSpLocks/>
          </p:cNvGrpSpPr>
          <p:nvPr/>
        </p:nvGrpSpPr>
        <p:grpSpPr bwMode="auto">
          <a:xfrm>
            <a:off x="7264400" y="963613"/>
            <a:ext cx="1700213" cy="2033587"/>
            <a:chOff x="4485" y="834"/>
            <a:chExt cx="1071" cy="1281"/>
          </a:xfrm>
        </p:grpSpPr>
        <p:pic>
          <p:nvPicPr>
            <p:cNvPr id="13329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" y="982"/>
              <a:ext cx="1071" cy="1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30" name="Rectangle 33"/>
            <p:cNvSpPr>
              <a:spLocks noChangeArrowheads="1"/>
            </p:cNvSpPr>
            <p:nvPr/>
          </p:nvSpPr>
          <p:spPr bwMode="auto">
            <a:xfrm>
              <a:off x="4785" y="894"/>
              <a:ext cx="227" cy="90"/>
            </a:xfrm>
            <a:prstGeom prst="rect">
              <a:avLst/>
            </a:prstGeom>
            <a:noFill/>
            <a:ln w="635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3331" name="Rectangle 34"/>
            <p:cNvSpPr>
              <a:spLocks noChangeArrowheads="1"/>
            </p:cNvSpPr>
            <p:nvPr/>
          </p:nvSpPr>
          <p:spPr bwMode="auto">
            <a:xfrm>
              <a:off x="4876" y="970"/>
              <a:ext cx="45" cy="45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3332" name="Text Box 35"/>
            <p:cNvSpPr txBox="1">
              <a:spLocks noChangeArrowheads="1"/>
            </p:cNvSpPr>
            <p:nvPr/>
          </p:nvSpPr>
          <p:spPr bwMode="auto">
            <a:xfrm>
              <a:off x="5012" y="834"/>
              <a:ext cx="4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400">
                  <a:solidFill>
                    <a:srgbClr val="000000"/>
                  </a:solidFill>
                  <a:latin typeface="Times New Roman" pitchFamily="18" charset="0"/>
                </a:rPr>
                <a:t>Pb-Box</a:t>
              </a:r>
            </a:p>
          </p:txBody>
        </p:sp>
      </p:grp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2663825" y="2012950"/>
            <a:ext cx="1223963" cy="252413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800">
              <a:solidFill>
                <a:schemeClr val="tx1"/>
              </a:solidFill>
            </a:endParaRPr>
          </a:p>
        </p:txBody>
      </p: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4643438" y="2376488"/>
            <a:ext cx="1008062" cy="250825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90" grpId="0" animBg="1"/>
      <p:bldP spid="570391" grpId="0" animBg="1"/>
      <p:bldP spid="570392" grpId="0" animBg="1"/>
      <p:bldP spid="570393" grpId="0" animBg="1"/>
      <p:bldP spid="570394" grpId="0" animBg="1"/>
      <p:bldP spid="570395" grpId="0" animBg="1"/>
      <p:bldP spid="570396" grpId="0" animBg="1"/>
      <p:bldP spid="570397" grpId="0" animBg="1"/>
      <p:bldP spid="570398" grpId="0" animBg="1"/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Spins and parities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900001" y="1440000"/>
            <a:ext cx="6552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distinct types of measurements: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Angular correlation :</a:t>
            </a:r>
            <a:r>
              <a:rPr lang="en-US" dirty="0" smtClean="0"/>
              <a:t> can be done with a non-aligned source but need </a:t>
            </a:r>
            <a:r>
              <a:rPr lang="el-GR" dirty="0" smtClean="0"/>
              <a:t>γ</a:t>
            </a:r>
            <a:r>
              <a:rPr lang="de-DE" dirty="0" smtClean="0"/>
              <a:t>-</a:t>
            </a: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en-US" dirty="0" smtClean="0"/>
              <a:t>coincidence information.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Angular distribution:</a:t>
            </a:r>
            <a:r>
              <a:rPr lang="en-US" dirty="0" smtClean="0"/>
              <a:t> need an aligned source but can be done with singles data.</a:t>
            </a:r>
          </a:p>
          <a:p>
            <a:endParaRPr lang="en-US" dirty="0"/>
          </a:p>
          <a:p>
            <a:r>
              <a:rPr lang="en-US" dirty="0" smtClean="0"/>
              <a:t>...note that these cannot measure parity but you can usually infer something about the transition</a:t>
            </a:r>
            <a:endParaRPr lang="de-DE" dirty="0" smtClean="0"/>
          </a:p>
          <a:p>
            <a:endParaRPr lang="de-DE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320000" y="1228690"/>
            <a:ext cx="4212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Imagine the situation of an M1 decay between two states, the initial one has J</a:t>
            </a:r>
            <a:r>
              <a:rPr lang="el-GR" baseline="30000" dirty="0" smtClean="0"/>
              <a:t>π</a:t>
            </a:r>
            <a:r>
              <a:rPr lang="de-DE" dirty="0" smtClean="0"/>
              <a:t> </a:t>
            </a:r>
            <a:r>
              <a:rPr lang="en-US" dirty="0" smtClean="0"/>
              <a:t>value of 1</a:t>
            </a:r>
            <a:r>
              <a:rPr lang="en-US" baseline="30000" dirty="0" smtClean="0"/>
              <a:t>+</a:t>
            </a:r>
            <a:r>
              <a:rPr lang="en-US" dirty="0" smtClean="0"/>
              <a:t> and the final one a </a:t>
            </a:r>
            <a:r>
              <a:rPr lang="de-DE" dirty="0" smtClean="0"/>
              <a:t>J</a:t>
            </a:r>
            <a:r>
              <a:rPr lang="el-GR" baseline="30000" dirty="0" smtClean="0"/>
              <a:t>π</a:t>
            </a:r>
            <a:r>
              <a:rPr lang="de-DE" dirty="0" smtClean="0"/>
              <a:t> </a:t>
            </a:r>
            <a:r>
              <a:rPr lang="en-US" dirty="0" smtClean="0"/>
              <a:t>of 0</a:t>
            </a:r>
            <a:r>
              <a:rPr lang="en-US" baseline="30000" dirty="0"/>
              <a:t>+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320000" y="2340000"/>
                <a:ext cx="42124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The initial J</a:t>
                </a:r>
                <a:r>
                  <a:rPr lang="el-GR" baseline="30000" dirty="0" smtClean="0"/>
                  <a:t>π</a:t>
                </a:r>
                <a:r>
                  <a:rPr lang="en-US" dirty="0" smtClean="0"/>
                  <a:t>=1</a:t>
                </a:r>
                <a:r>
                  <a:rPr lang="en-US" baseline="30000" dirty="0" smtClean="0"/>
                  <a:t>+</a:t>
                </a:r>
                <a:r>
                  <a:rPr lang="en-US" dirty="0" smtClean="0"/>
                  <a:t> state has 3 degenerate magnetic </a:t>
                </a:r>
                <a:r>
                  <a:rPr lang="en-US" dirty="0" err="1" smtClean="0"/>
                  <a:t>substates</a:t>
                </a:r>
                <a:r>
                  <a:rPr lang="en-US" dirty="0" smtClean="0"/>
                  <a:t> which differ by the magnetic quantum numbers m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dirty="0" smtClean="0"/>
                  <a:t> and 0.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2340000"/>
                <a:ext cx="4212440" cy="923330"/>
              </a:xfrm>
              <a:prstGeom prst="rect">
                <a:avLst/>
              </a:prstGeom>
              <a:blipFill>
                <a:blip r:embed="rId2"/>
                <a:stretch>
                  <a:fillRect l="-1302" t="-3974" r="-434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4320000" y="3420000"/>
            <a:ext cx="421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final J</a:t>
            </a:r>
            <a:r>
              <a:rPr lang="el-GR" baseline="30000" dirty="0" smtClean="0"/>
              <a:t>π</a:t>
            </a:r>
            <a:r>
              <a:rPr lang="en-US" dirty="0" smtClean="0"/>
              <a:t>=0</a:t>
            </a:r>
            <a:r>
              <a:rPr lang="en-US" baseline="30000" dirty="0"/>
              <a:t>+</a:t>
            </a:r>
            <a:r>
              <a:rPr lang="en-US" dirty="0" smtClean="0"/>
              <a:t> state has a single magnetic </a:t>
            </a:r>
            <a:r>
              <a:rPr lang="en-US" dirty="0" err="1" smtClean="0"/>
              <a:t>substate</a:t>
            </a:r>
            <a:r>
              <a:rPr lang="en-US" dirty="0" smtClean="0"/>
              <a:t> with m=0.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320000" y="4140000"/>
            <a:ext cx="4212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the </a:t>
            </a:r>
            <a:r>
              <a:rPr lang="en-US" dirty="0" err="1" smtClean="0"/>
              <a:t>substates</a:t>
            </a:r>
            <a:r>
              <a:rPr lang="en-US" dirty="0" smtClean="0"/>
              <a:t> of </a:t>
            </a:r>
            <a:r>
              <a:rPr lang="de-DE" dirty="0" smtClean="0"/>
              <a:t>J</a:t>
            </a:r>
            <a:r>
              <a:rPr lang="el-GR" baseline="30000" dirty="0" smtClean="0"/>
              <a:t>π</a:t>
            </a:r>
            <a:r>
              <a:rPr lang="en-US" dirty="0" smtClean="0"/>
              <a:t>=1</a:t>
            </a:r>
            <a:r>
              <a:rPr lang="en-US" baseline="30000" dirty="0"/>
              <a:t>+</a:t>
            </a:r>
            <a:r>
              <a:rPr lang="en-US" dirty="0" smtClean="0"/>
              <a:t> state decay, the </a:t>
            </a:r>
            <a:r>
              <a:rPr lang="el-GR" dirty="0" smtClean="0"/>
              <a:t>γ</a:t>
            </a:r>
            <a:r>
              <a:rPr lang="en-US" dirty="0" smtClean="0"/>
              <a:t>-rays emitted have different angular patterns</a:t>
            </a:r>
            <a:r>
              <a:rPr lang="de-DE" dirty="0" smtClean="0"/>
              <a:t>.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900000"/>
            <a:ext cx="2278698" cy="19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960000" y="108000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the M1 case the angular distributions W(</a:t>
            </a:r>
            <a:r>
              <a:rPr lang="el-GR" dirty="0" smtClean="0"/>
              <a:t>θ</a:t>
            </a:r>
            <a:r>
              <a:rPr lang="de-DE" dirty="0" smtClean="0"/>
              <a:t>) </a:t>
            </a:r>
            <a:r>
              <a:rPr lang="en-US" dirty="0" smtClean="0"/>
              <a:t>are</a:t>
            </a:r>
            <a:r>
              <a:rPr lang="de-DE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440000" y="4140000"/>
                <a:ext cx="7367338" cy="1559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So the total distribution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=−1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      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de-DE" b="0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                                         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</m:oMath>
                  </m:oMathPara>
                </a14:m>
                <a:endParaRPr lang="de-DE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 b="0" dirty="0" smtClean="0">
                    <a:solidFill>
                      <a:srgbClr val="FF0000"/>
                    </a:solidFill>
                  </a:rPr>
                  <a:t>                             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no angular dependence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4140000"/>
                <a:ext cx="7367338" cy="1559338"/>
              </a:xfrm>
              <a:prstGeom prst="rect">
                <a:avLst/>
              </a:prstGeom>
              <a:blipFill>
                <a:blip r:embed="rId2"/>
                <a:stretch>
                  <a:fillRect l="-662" b="-54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900000"/>
            <a:ext cx="2278698" cy="1928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96000" y="1440000"/>
                <a:ext cx="3354765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1, 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000" y="1440000"/>
                <a:ext cx="3354765" cy="5204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996000" y="1980000"/>
                <a:ext cx="2585772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000" y="1980000"/>
                <a:ext cx="2585772" cy="520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996000" y="2520000"/>
                <a:ext cx="3476593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=−1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000" y="2520000"/>
                <a:ext cx="3476593" cy="520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1387850"/>
            <a:ext cx="624762" cy="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1927850"/>
            <a:ext cx="620952" cy="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4608248"/>
            <a:ext cx="620952" cy="62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2467850"/>
            <a:ext cx="624762" cy="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51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correlation – non-oriented source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663680" y="1628800"/>
            <a:ext cx="5854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E1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1330276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376000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691680" y="202891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692000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987824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2988000" y="20304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3780000" y="1440000"/>
            <a:ext cx="496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imagine we have two </a:t>
            </a:r>
            <a:r>
              <a:rPr lang="el-GR" dirty="0" smtClean="0"/>
              <a:t>γ</a:t>
            </a:r>
            <a:r>
              <a:rPr lang="de-DE" dirty="0" smtClean="0"/>
              <a:t>-</a:t>
            </a:r>
            <a:r>
              <a:rPr lang="en-US" dirty="0" smtClean="0"/>
              <a:t>rays which follow immediately after each other in the level scheme.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780000" y="2340000"/>
            <a:ext cx="496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measure </a:t>
            </a:r>
            <a:r>
              <a:rPr lang="el-GR" dirty="0" smtClean="0"/>
              <a:t>γ</a:t>
            </a:r>
            <a:r>
              <a:rPr lang="de-DE" baseline="-25000" dirty="0" smtClean="0"/>
              <a:t>1</a:t>
            </a:r>
            <a:r>
              <a:rPr lang="de-DE" dirty="0" smtClean="0"/>
              <a:t> </a:t>
            </a:r>
            <a:r>
              <a:rPr lang="en-US" dirty="0" smtClean="0"/>
              <a:t>or</a:t>
            </a:r>
            <a:r>
              <a:rPr lang="de-DE" dirty="0" smtClean="0"/>
              <a:t> </a:t>
            </a:r>
            <a:r>
              <a:rPr lang="el-GR" dirty="0" smtClean="0"/>
              <a:t>γ</a:t>
            </a:r>
            <a:r>
              <a:rPr lang="de-DE" baseline="-25000" dirty="0" smtClean="0"/>
              <a:t>2</a:t>
            </a:r>
            <a:r>
              <a:rPr lang="de-DE" dirty="0" smtClean="0"/>
              <a:t> in </a:t>
            </a:r>
            <a:r>
              <a:rPr lang="en-US" dirty="0" smtClean="0"/>
              <a:t>singles, then the distribution will be </a:t>
            </a:r>
            <a:r>
              <a:rPr lang="en-US" dirty="0" smtClean="0">
                <a:solidFill>
                  <a:srgbClr val="FF0000"/>
                </a:solidFill>
              </a:rPr>
              <a:t>isotropic</a:t>
            </a:r>
            <a:r>
              <a:rPr lang="en-US" dirty="0" smtClean="0"/>
              <a:t> (same intensity at all angles) ... there is no preferred direction of emission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3780000" y="3600000"/>
            <a:ext cx="482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imagine that we measure </a:t>
            </a:r>
            <a:r>
              <a:rPr lang="el-GR" dirty="0" smtClean="0"/>
              <a:t>γ</a:t>
            </a:r>
            <a:r>
              <a:rPr lang="de-DE" baseline="-25000" dirty="0" smtClean="0"/>
              <a:t>1</a:t>
            </a:r>
            <a:r>
              <a:rPr lang="de-DE" dirty="0" smtClean="0"/>
              <a:t> </a:t>
            </a:r>
            <a:r>
              <a:rPr lang="en-US" dirty="0" smtClean="0"/>
              <a:t>and</a:t>
            </a:r>
            <a:r>
              <a:rPr lang="de-DE" dirty="0" smtClean="0"/>
              <a:t> </a:t>
            </a:r>
            <a:r>
              <a:rPr lang="el-GR" dirty="0" smtClean="0"/>
              <a:t>γ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en-US" dirty="0" smtClean="0"/>
              <a:t>in coincidence. We say that measuring </a:t>
            </a:r>
            <a:r>
              <a:rPr lang="el-GR" dirty="0" smtClean="0">
                <a:solidFill>
                  <a:srgbClr val="FF0000"/>
                </a:solidFill>
              </a:rPr>
              <a:t>γ</a:t>
            </a:r>
            <a:r>
              <a:rPr lang="de-DE" baseline="-25000" dirty="0" smtClean="0">
                <a:solidFill>
                  <a:srgbClr val="FF0000"/>
                </a:solidFill>
              </a:rPr>
              <a:t>1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causes the intermediate state to be aligned.</a:t>
            </a:r>
            <a:r>
              <a:rPr lang="en-US" dirty="0" smtClean="0"/>
              <a:t> We define the z-direction as the direction of  </a:t>
            </a:r>
            <a:r>
              <a:rPr lang="el-GR" dirty="0" smtClean="0"/>
              <a:t>γ</a:t>
            </a:r>
            <a:r>
              <a:rPr lang="de-DE" baseline="-25000" dirty="0" smtClean="0"/>
              <a:t>1</a:t>
            </a:r>
            <a:endParaRPr lang="en-US" baseline="-25000" dirty="0"/>
          </a:p>
        </p:txBody>
      </p:sp>
      <p:sp>
        <p:nvSpPr>
          <p:cNvPr id="21" name="Textfeld 20"/>
          <p:cNvSpPr txBox="1"/>
          <p:nvPr/>
        </p:nvSpPr>
        <p:spPr>
          <a:xfrm>
            <a:off x="3780000" y="5040000"/>
            <a:ext cx="482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angular distribution of the </a:t>
            </a:r>
            <a:r>
              <a:rPr lang="en-US" dirty="0" smtClean="0">
                <a:solidFill>
                  <a:srgbClr val="FF0000"/>
                </a:solidFill>
              </a:rPr>
              <a:t>emission of </a:t>
            </a:r>
            <a:r>
              <a:rPr lang="el-GR" dirty="0" smtClean="0">
                <a:solidFill>
                  <a:srgbClr val="FF0000"/>
                </a:solidFill>
              </a:rPr>
              <a:t>γ</a:t>
            </a:r>
            <a:r>
              <a:rPr lang="de-DE" baseline="-25000" dirty="0" smtClean="0">
                <a:solidFill>
                  <a:srgbClr val="FF0000"/>
                </a:solidFill>
              </a:rPr>
              <a:t>2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then depends on the spin/parities</a:t>
            </a:r>
            <a:r>
              <a:rPr lang="en-US" dirty="0" smtClean="0"/>
              <a:t> of the states involved and on the </a:t>
            </a:r>
            <a:r>
              <a:rPr lang="en-US" dirty="0" err="1" smtClean="0"/>
              <a:t>multipolarity</a:t>
            </a:r>
            <a:r>
              <a:rPr lang="en-US" dirty="0" smtClean="0"/>
              <a:t> of the transition.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4098" name="Picture 2" descr="http://upload.wikimedia.org/wikipedia/commons/8/8c/Gammaspektrum_Urane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0000" y="3420000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 of </a:t>
            </a:r>
            <a:r>
              <a:rPr lang="en-US" sz="14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06" y="3564000"/>
            <a:ext cx="2197494" cy="29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3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example: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663680" y="1628800"/>
            <a:ext cx="5854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E1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1330276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376000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691680" y="202891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692000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987824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2988000" y="20304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1296000" y="21960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1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296000" y="32400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0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296000" y="11520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0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348000" y="1152000"/>
                <a:ext cx="1733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00" y="1152000"/>
                <a:ext cx="173387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3348000" y="3240000"/>
                <a:ext cx="1733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00" y="3240000"/>
                <a:ext cx="173387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348000" y="2196000"/>
                <a:ext cx="2621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=±1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00" y="2196000"/>
                <a:ext cx="262110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ultiplizieren 6"/>
          <p:cNvSpPr>
            <a:spLocks noChangeAspect="1"/>
          </p:cNvSpPr>
          <p:nvPr/>
        </p:nvSpPr>
        <p:spPr>
          <a:xfrm>
            <a:off x="4312790" y="2010621"/>
            <a:ext cx="769083" cy="76908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4140000"/>
                <a:ext cx="7344816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Hence, for </a:t>
                </a:r>
                <a:r>
                  <a:rPr lang="el-GR" dirty="0" smtClean="0"/>
                  <a:t>γ</a:t>
                </a:r>
                <a:r>
                  <a:rPr lang="de-DE" baseline="-25000" dirty="0" smtClean="0"/>
                  <a:t>2</a:t>
                </a:r>
                <a:r>
                  <a:rPr lang="de-DE" dirty="0" smtClean="0"/>
                  <a:t> </a:t>
                </a:r>
                <a:r>
                  <a:rPr lang="en-US" dirty="0" smtClean="0"/>
                  <a:t>we only see the m=±1 to m=0 part of the distribution i.e. we see that the intensity measured as a function of angle (relative to </a:t>
                </a:r>
                <a:r>
                  <a:rPr lang="el-GR" dirty="0" smtClean="0"/>
                  <a:t>γ</a:t>
                </a:r>
                <a:r>
                  <a:rPr lang="de-DE" baseline="-25000" dirty="0" smtClean="0"/>
                  <a:t>1</a:t>
                </a:r>
                <a:r>
                  <a:rPr lang="de-DE" dirty="0" smtClean="0"/>
                  <a:t>) </a:t>
                </a:r>
                <a:r>
                  <a:rPr lang="en-US" dirty="0" smtClean="0"/>
                  <a:t>follows a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1+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distribution.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140000"/>
                <a:ext cx="7344816" cy="946991"/>
              </a:xfrm>
              <a:prstGeom prst="rect">
                <a:avLst/>
              </a:prstGeom>
              <a:blipFill rotWithShape="1">
                <a:blip r:embed="rId8"/>
                <a:stretch>
                  <a:fillRect l="-664" t="-3226" r="-747" b="-70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6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formula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900000" y="900000"/>
            <a:ext cx="2202012" cy="2457332"/>
            <a:chOff x="1296000" y="1152000"/>
            <a:chExt cx="2202012" cy="2457332"/>
          </a:xfrm>
        </p:grpSpPr>
        <p:sp>
          <p:nvSpPr>
            <p:cNvPr id="5" name="Textfeld 4"/>
            <p:cNvSpPr txBox="1"/>
            <p:nvPr/>
          </p:nvSpPr>
          <p:spPr>
            <a:xfrm>
              <a:off x="2663680" y="1628800"/>
              <a:ext cx="5854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0000CC"/>
                  </a:solidFill>
                </a:rPr>
                <a:t> </a:t>
              </a:r>
              <a:r>
                <a:rPr lang="de-DE" sz="2000" dirty="0" smtClean="0">
                  <a:solidFill>
                    <a:srgbClr val="0000CC"/>
                  </a:solidFill>
                </a:rPr>
                <a:t>E1</a:t>
              </a:r>
              <a:r>
                <a:rPr lang="de-DE" dirty="0" smtClean="0">
                  <a:solidFill>
                    <a:srgbClr val="0000CC"/>
                  </a:solidFill>
                </a:rPr>
                <a:t> </a:t>
              </a:r>
              <a:endParaRPr lang="de-DE" dirty="0">
                <a:solidFill>
                  <a:srgbClr val="0000CC"/>
                </a:solidFill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1330276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2376000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1691680" y="202891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92000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2987824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988000" y="20304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feld 2"/>
            <p:cNvSpPr txBox="1"/>
            <p:nvPr/>
          </p:nvSpPr>
          <p:spPr>
            <a:xfrm>
              <a:off x="1296000" y="2196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2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296000" y="3240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3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296000" y="1152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1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600000" y="2268000"/>
            <a:ext cx="5184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where</a:t>
            </a:r>
          </a:p>
          <a:p>
            <a:r>
              <a:rPr lang="en-US" sz="1400" dirty="0" smtClean="0"/>
              <a:t>θ is the relative angle between the two </a:t>
            </a:r>
            <a:r>
              <a:rPr lang="el-GR" sz="1400" dirty="0" smtClean="0"/>
              <a:t>γ</a:t>
            </a:r>
            <a:r>
              <a:rPr lang="en-US" sz="1400" dirty="0" smtClean="0"/>
              <a:t>-rays</a:t>
            </a:r>
          </a:p>
          <a:p>
            <a:r>
              <a:rPr lang="de-DE" sz="1400" dirty="0" err="1" smtClean="0"/>
              <a:t>Q</a:t>
            </a:r>
            <a:r>
              <a:rPr lang="de-DE" sz="1400" baseline="-25000" dirty="0" err="1" smtClean="0"/>
              <a:t>k</a:t>
            </a:r>
            <a:r>
              <a:rPr lang="de-DE" sz="1400" dirty="0" smtClean="0"/>
              <a:t> </a:t>
            </a:r>
            <a:r>
              <a:rPr lang="en-US" sz="1400" dirty="0" smtClean="0"/>
              <a:t>accounts for the fact that we do not have point detectors</a:t>
            </a:r>
          </a:p>
          <a:p>
            <a:r>
              <a:rPr lang="en-US" sz="1400" dirty="0" err="1" smtClean="0"/>
              <a:t>A</a:t>
            </a:r>
            <a:r>
              <a:rPr lang="en-US" sz="1400" baseline="-25000" dirty="0" err="1" smtClean="0"/>
              <a:t>k</a:t>
            </a:r>
            <a:r>
              <a:rPr lang="en-US" sz="1400" dirty="0" smtClean="0"/>
              <a:t> depends on the details of the transition and the spins of the level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600000" y="900000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general, the </a:t>
            </a:r>
            <a:r>
              <a:rPr lang="el-GR" dirty="0" smtClean="0"/>
              <a:t>γ</a:t>
            </a:r>
            <a:r>
              <a:rPr lang="en-US" dirty="0" smtClean="0"/>
              <a:t>-ray intensity varies as: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𝑒𝑣𝑒𝑛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=1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3∙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de-DE" sz="1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35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−30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  <a:blipFill>
                <a:blip r:embed="rId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708000" y="3960000"/>
                <a:ext cx="3324756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000" y="3960000"/>
                <a:ext cx="3324756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489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848671"/>
              </p:ext>
            </p:extLst>
          </p:nvPr>
        </p:nvGraphicFramePr>
        <p:xfrm>
          <a:off x="540000" y="3599264"/>
          <a:ext cx="288032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9554">
                  <a:extLst>
                    <a:ext uri="{9D8B030D-6E8A-4147-A177-3AD203B41FA5}">
                      <a16:colId xmlns:a16="http://schemas.microsoft.com/office/drawing/2014/main" xmlns="" val="1138623082"/>
                    </a:ext>
                  </a:extLst>
                </a:gridCol>
                <a:gridCol w="729554">
                  <a:extLst>
                    <a:ext uri="{9D8B030D-6E8A-4147-A177-3AD203B41FA5}">
                      <a16:colId xmlns:a16="http://schemas.microsoft.com/office/drawing/2014/main" xmlns="" val="854047055"/>
                    </a:ext>
                  </a:extLst>
                </a:gridCol>
                <a:gridCol w="364777">
                  <a:extLst>
                    <a:ext uri="{9D8B030D-6E8A-4147-A177-3AD203B41FA5}">
                      <a16:colId xmlns:a16="http://schemas.microsoft.com/office/drawing/2014/main" xmlns="" val="841757024"/>
                    </a:ext>
                  </a:extLst>
                </a:gridCol>
                <a:gridCol w="583644">
                  <a:extLst>
                    <a:ext uri="{9D8B030D-6E8A-4147-A177-3AD203B41FA5}">
                      <a16:colId xmlns:a16="http://schemas.microsoft.com/office/drawing/2014/main" xmlns="" val="3836202444"/>
                    </a:ext>
                  </a:extLst>
                </a:gridCol>
                <a:gridCol w="472791">
                  <a:extLst>
                    <a:ext uri="{9D8B030D-6E8A-4147-A177-3AD203B41FA5}">
                      <a16:colId xmlns:a16="http://schemas.microsoft.com/office/drawing/2014/main" xmlns="" val="3133968846"/>
                    </a:ext>
                  </a:extLst>
                </a:gridCol>
              </a:tblGrid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I</a:t>
                      </a:r>
                      <a:r>
                        <a:rPr lang="de-DE" sz="1000" baseline="-25000" dirty="0" smtClean="0"/>
                        <a:t>1 </a:t>
                      </a:r>
                      <a:r>
                        <a:rPr lang="de-DE" sz="1000" dirty="0" smtClean="0"/>
                        <a:t>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ℓ</a:t>
                      </a:r>
                      <a:r>
                        <a:rPr lang="de-DE" sz="1000" baseline="-25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I</a:t>
                      </a:r>
                      <a:r>
                        <a:rPr lang="de-DE" sz="1000" baseline="-25000" dirty="0" smtClean="0"/>
                        <a:t>2 </a:t>
                      </a:r>
                      <a:r>
                        <a:rPr lang="de-DE" sz="1000" dirty="0" smtClean="0"/>
                        <a:t>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ℓ</a:t>
                      </a:r>
                      <a:r>
                        <a:rPr lang="de-DE" sz="1000" baseline="-25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I</a:t>
                      </a:r>
                      <a:r>
                        <a:rPr lang="de-DE" sz="1000" baseline="-25000" dirty="0" smtClean="0"/>
                        <a:t>3</a:t>
                      </a:r>
                      <a:endParaRPr lang="de-DE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a</a:t>
                      </a:r>
                      <a:r>
                        <a:rPr lang="de-DE" sz="1000" baseline="-25000" dirty="0" smtClean="0"/>
                        <a:t>2</a:t>
                      </a:r>
                      <a:endParaRPr lang="de-DE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a</a:t>
                      </a:r>
                      <a:r>
                        <a:rPr lang="de-DE" sz="1000" baseline="-25000" dirty="0" smtClean="0"/>
                        <a:t>4</a:t>
                      </a:r>
                      <a:endParaRPr lang="de-DE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415249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r>
                        <a:rPr lang="de-DE" sz="1000" baseline="0" dirty="0" smtClean="0"/>
                        <a:t> (</a:t>
                      </a:r>
                      <a:r>
                        <a:rPr lang="de-DE" sz="1000" baseline="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baseline="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558844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-1/3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0663264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-1/3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1143805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1/13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4851287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3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-3/29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7171028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4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545511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-1/3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6731786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3/7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1649914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(2)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-15/13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16/13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333130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3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-3/29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5123998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4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1/8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1/24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1238685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4437112"/>
            <a:ext cx="1752408" cy="18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05" y="4500000"/>
            <a:ext cx="1547619" cy="12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708000" y="6309320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R.D. Evans, The Atomic Nucleus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497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formula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900000" y="900000"/>
            <a:ext cx="2202012" cy="2457332"/>
            <a:chOff x="1296000" y="1152000"/>
            <a:chExt cx="2202012" cy="2457332"/>
          </a:xfrm>
        </p:grpSpPr>
        <p:sp>
          <p:nvSpPr>
            <p:cNvPr id="5" name="Textfeld 4"/>
            <p:cNvSpPr txBox="1"/>
            <p:nvPr/>
          </p:nvSpPr>
          <p:spPr>
            <a:xfrm>
              <a:off x="2663680" y="1628800"/>
              <a:ext cx="5854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0000CC"/>
                  </a:solidFill>
                </a:rPr>
                <a:t> </a:t>
              </a:r>
              <a:r>
                <a:rPr lang="de-DE" sz="2000" dirty="0" smtClean="0">
                  <a:solidFill>
                    <a:srgbClr val="0000CC"/>
                  </a:solidFill>
                </a:rPr>
                <a:t>E1</a:t>
              </a:r>
              <a:r>
                <a:rPr lang="de-DE" dirty="0" smtClean="0">
                  <a:solidFill>
                    <a:srgbClr val="0000CC"/>
                  </a:solidFill>
                </a:rPr>
                <a:t> </a:t>
              </a:r>
              <a:endParaRPr lang="de-DE" dirty="0">
                <a:solidFill>
                  <a:srgbClr val="0000CC"/>
                </a:solidFill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1330276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2376000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1691680" y="202891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92000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2987824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988000" y="20304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feld 2"/>
            <p:cNvSpPr txBox="1"/>
            <p:nvPr/>
          </p:nvSpPr>
          <p:spPr>
            <a:xfrm>
              <a:off x="1296000" y="2196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2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296000" y="3240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3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296000" y="1152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1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600000" y="2268000"/>
            <a:ext cx="5184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where</a:t>
            </a:r>
          </a:p>
          <a:p>
            <a:r>
              <a:rPr lang="en-US" sz="1400" dirty="0" smtClean="0"/>
              <a:t>θ is the relative angle between the two </a:t>
            </a:r>
            <a:r>
              <a:rPr lang="el-GR" sz="1400" dirty="0" smtClean="0"/>
              <a:t>γ</a:t>
            </a:r>
            <a:r>
              <a:rPr lang="en-US" sz="1400" dirty="0" smtClean="0"/>
              <a:t>-rays</a:t>
            </a:r>
          </a:p>
          <a:p>
            <a:r>
              <a:rPr lang="de-DE" sz="1400" dirty="0" err="1" smtClean="0"/>
              <a:t>Q</a:t>
            </a:r>
            <a:r>
              <a:rPr lang="de-DE" sz="1400" baseline="-25000" dirty="0" err="1" smtClean="0"/>
              <a:t>k</a:t>
            </a:r>
            <a:r>
              <a:rPr lang="de-DE" sz="1400" dirty="0" smtClean="0"/>
              <a:t> </a:t>
            </a:r>
            <a:r>
              <a:rPr lang="en-US" sz="1400" dirty="0" smtClean="0"/>
              <a:t>accounts for the fact that we do not have point detectors</a:t>
            </a:r>
          </a:p>
          <a:p>
            <a:r>
              <a:rPr lang="en-US" sz="1400" dirty="0" err="1" smtClean="0"/>
              <a:t>A</a:t>
            </a:r>
            <a:r>
              <a:rPr lang="en-US" sz="1400" baseline="-25000" dirty="0" err="1" smtClean="0"/>
              <a:t>k</a:t>
            </a:r>
            <a:r>
              <a:rPr lang="en-US" sz="1400" dirty="0" smtClean="0"/>
              <a:t> depends on the details of the transition and the spins of the level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600000" y="900000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general, the </a:t>
            </a:r>
            <a:r>
              <a:rPr lang="el-GR" dirty="0" smtClean="0"/>
              <a:t>γ</a:t>
            </a:r>
            <a:r>
              <a:rPr lang="en-US" dirty="0" smtClean="0"/>
              <a:t>-ray intensity varies as: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𝑒𝑣𝑒𝑛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=1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3∙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de-DE" sz="1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35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−30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  <a:blipFill>
                <a:blip r:embed="rId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0000" y="3960000"/>
                <a:ext cx="5777479" cy="528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ℓ,ℓ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−2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ℓ,ℓ+1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ℓ+1,ℓ+1</m:t>
                              </m:r>
                            </m:e>
                          </m:d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960000"/>
                <a:ext cx="5777479" cy="52815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1080000" y="4500000"/>
                <a:ext cx="5835315" cy="528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−2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500000"/>
                <a:ext cx="5835315" cy="52815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80000" y="5760000"/>
                <a:ext cx="6757427" cy="503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𝐿𝐿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′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760000"/>
                <a:ext cx="6757427" cy="5032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1080000" y="6336000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rgbClr val="0000CC"/>
                </a:solidFill>
                <a:hlinkClick r:id="rId10"/>
              </a:rPr>
              <a:t>https://griffincollaboration.github.io/AngularCorrelationUtility/</a:t>
            </a:r>
            <a:r>
              <a:rPr lang="de-DE" sz="800" dirty="0" smtClean="0">
                <a:solidFill>
                  <a:srgbClr val="0000CC"/>
                </a:solidFill>
              </a:rPr>
              <a:t> </a:t>
            </a:r>
            <a:endParaRPr lang="de-DE" sz="800" dirty="0">
              <a:solidFill>
                <a:srgbClr val="0000CC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80000" y="5508000"/>
            <a:ext cx="2209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Ferentz</a:t>
            </a:r>
            <a:r>
              <a:rPr lang="de-DE" sz="1200" dirty="0" smtClean="0"/>
              <a:t>-Rosenzweig </a:t>
            </a:r>
            <a:r>
              <a:rPr lang="de-DE" sz="1200" dirty="0" err="1" smtClean="0"/>
              <a:t>coefficients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242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special case: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720000"/>
                <a:ext cx="1861151" cy="380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78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195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𝑃𝑡</m:t>
                          </m:r>
                        </m:e>
                      </m:sPre>
                      <m:d>
                        <m:dPr>
                          <m:ctrlPr>
                            <a:rPr lang="de-DE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</m:d>
                      <m:sPre>
                        <m:sPrePr>
                          <m:ctrlPr>
                            <a:rPr lang="de-DE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78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196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𝑃𝑡</m:t>
                          </m:r>
                        </m:e>
                      </m:sPre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1861151" cy="380553"/>
              </a:xfrm>
              <a:prstGeom prst="rect">
                <a:avLst/>
              </a:prstGeom>
              <a:blipFill>
                <a:blip r:embed="rId2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260000"/>
            <a:ext cx="3900000" cy="487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720000"/>
            <a:ext cx="2090477" cy="26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5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correlations with arrays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900000" y="900000"/>
            <a:ext cx="79924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arrays are designed symmetrically, so the range of possible angles is reduced.</a:t>
            </a:r>
          </a:p>
          <a:p>
            <a:endParaRPr lang="en-US" dirty="0"/>
          </a:p>
          <a:p>
            <a:r>
              <a:rPr lang="en-US" dirty="0" smtClean="0"/>
              <a:t>Therefore one measures a Directional Correlation from Oriented Nuclei (DCO ratio)</a:t>
            </a:r>
          </a:p>
          <a:p>
            <a:endParaRPr lang="en-US" sz="400" dirty="0" smtClean="0"/>
          </a:p>
          <a:p>
            <a:r>
              <a:rPr lang="en-US" dirty="0"/>
              <a:t>I</a:t>
            </a:r>
            <a:r>
              <a:rPr lang="en-US" dirty="0" smtClean="0"/>
              <a:t>n the simplest case, if you have an array with detectors at 35</a:t>
            </a:r>
            <a:r>
              <a:rPr lang="en-US" baseline="30000" dirty="0" smtClean="0"/>
              <a:t>0</a:t>
            </a:r>
            <a:r>
              <a:rPr lang="en-US" dirty="0" smtClean="0"/>
              <a:t> and 90</a:t>
            </a:r>
            <a:r>
              <a:rPr lang="en-US" baseline="30000" dirty="0" smtClean="0"/>
              <a:t>0</a:t>
            </a:r>
            <a:r>
              <a:rPr lang="en-US" dirty="0" smtClean="0"/>
              <a:t>.</a:t>
            </a:r>
          </a:p>
          <a:p>
            <a:r>
              <a:rPr lang="en-US" dirty="0" smtClean="0"/>
              <a:t>Gate on 90</a:t>
            </a:r>
            <a:r>
              <a:rPr lang="en-US" baseline="30000" dirty="0" smtClean="0"/>
              <a:t>0</a:t>
            </a:r>
            <a:r>
              <a:rPr lang="en-US" dirty="0" smtClean="0"/>
              <a:t> detector, measure coincident intensities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90</a:t>
            </a:r>
            <a:r>
              <a:rPr lang="en-US" baseline="30000" dirty="0" smtClean="0"/>
              <a:t>0</a:t>
            </a:r>
            <a:r>
              <a:rPr lang="en-US" dirty="0" smtClean="0"/>
              <a:t>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35</a:t>
            </a:r>
            <a:r>
              <a:rPr lang="en-US" baseline="30000" dirty="0" smtClean="0"/>
              <a:t>0</a:t>
            </a:r>
            <a:r>
              <a:rPr lang="en-US" dirty="0" smtClean="0"/>
              <a:t>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Take the ratio and compare with calculations ... can usually separate quadrupoles from dipoles but cannot measure mixing ratios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4032000"/>
            <a:ext cx="3185714" cy="222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8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correlations with arrays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6233334" cy="500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1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distribution - fusion</a:t>
            </a:r>
            <a:endParaRPr 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612000"/>
            <a:ext cx="39433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39552" y="720000"/>
            <a:ext cx="4661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heavy-ion fusion-evaporation reactions, the compound nuclei have their spin aligned in a plane perpendicular to the beam axis: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167724" y="1710602"/>
                <a:ext cx="992130" cy="31739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24" y="1710602"/>
                <a:ext cx="992130" cy="317395"/>
              </a:xfrm>
              <a:prstGeom prst="rect">
                <a:avLst/>
              </a:prstGeom>
              <a:blipFill>
                <a:blip r:embed="rId3"/>
                <a:stretch>
                  <a:fillRect l="-4878" t="-24074" r="-34756" b="-2222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540000" y="2124000"/>
            <a:ext cx="466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Depending on the number and type of particles ‘boiled off’ before a </a:t>
            </a:r>
            <a:r>
              <a:rPr lang="el-GR" dirty="0" smtClean="0"/>
              <a:t>γ</a:t>
            </a:r>
            <a:r>
              <a:rPr lang="en-US" dirty="0" smtClean="0"/>
              <a:t>-ray is emitted, transitions are emitted from </a:t>
            </a:r>
            <a:r>
              <a:rPr lang="en-US" dirty="0" smtClean="0">
                <a:solidFill>
                  <a:srgbClr val="FF0000"/>
                </a:solidFill>
              </a:rPr>
              <a:t>oriented</a:t>
            </a:r>
            <a:r>
              <a:rPr lang="en-US" dirty="0" smtClean="0"/>
              <a:t> nuclei and therefore their intensity shows an angular dependence.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39552" y="3312000"/>
                <a:ext cx="6576287" cy="7159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312000"/>
                <a:ext cx="6576287" cy="7159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539552" y="4140000"/>
            <a:ext cx="6922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where </a:t>
            </a:r>
            <a:r>
              <a:rPr lang="en-US" sz="1400" i="1" dirty="0" err="1" smtClean="0"/>
              <a:t>A</a:t>
            </a:r>
            <a:r>
              <a:rPr lang="en-US" sz="1400" i="1" baseline="-25000" dirty="0" err="1" smtClean="0"/>
              <a:t>k</a:t>
            </a:r>
            <a:r>
              <a:rPr lang="en-US" sz="1400" dirty="0" smtClean="0"/>
              <a:t>, </a:t>
            </a:r>
            <a:r>
              <a:rPr lang="en-US" sz="1400" i="1" dirty="0" err="1" smtClean="0"/>
              <a:t>Q</a:t>
            </a:r>
            <a:r>
              <a:rPr lang="en-US" sz="1400" i="1" baseline="-25000" dirty="0" err="1" smtClean="0"/>
              <a:t>k</a:t>
            </a:r>
            <a:r>
              <a:rPr lang="en-US" sz="1400" dirty="0" smtClean="0"/>
              <a:t> and </a:t>
            </a:r>
            <a:r>
              <a:rPr lang="en-US" sz="1400" i="1" dirty="0" err="1" smtClean="0"/>
              <a:t>P</a:t>
            </a:r>
            <a:r>
              <a:rPr lang="en-US" sz="1400" i="1" baseline="-25000" dirty="0" err="1" smtClean="0"/>
              <a:t>k</a:t>
            </a:r>
            <a:r>
              <a:rPr lang="en-US" sz="1400" dirty="0" smtClean="0"/>
              <a:t> are as before and </a:t>
            </a:r>
            <a:r>
              <a:rPr lang="en-US" sz="1400" i="1" dirty="0" smtClean="0">
                <a:solidFill>
                  <a:srgbClr val="FF0000"/>
                </a:solidFill>
              </a:rPr>
              <a:t>B</a:t>
            </a:r>
            <a:r>
              <a:rPr lang="en-US" sz="1400" i="1" baseline="-25000" dirty="0" smtClean="0">
                <a:solidFill>
                  <a:srgbClr val="FF0000"/>
                </a:solidFill>
              </a:rPr>
              <a:t>k</a:t>
            </a:r>
            <a:r>
              <a:rPr lang="en-US" sz="1400" dirty="0" smtClean="0">
                <a:solidFill>
                  <a:srgbClr val="FF0000"/>
                </a:solidFill>
              </a:rPr>
              <a:t> contains information about the alignment of the state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420000" y="5040000"/>
                <a:ext cx="3486659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2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nary>
                        <m:naryPr>
                          <m:chr m:val="∑"/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5040000"/>
                <a:ext cx="3486659" cy="519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164000" y="4896000"/>
                <a:ext cx="1917320" cy="780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brk m:alnAt="23"/>
                                </m:r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de-DE" sz="12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sup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000" y="4896000"/>
                <a:ext cx="1917320" cy="7801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11947"/>
            <a:ext cx="2865368" cy="18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distribution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764704"/>
            <a:ext cx="8087426" cy="340072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195736" y="4375728"/>
            <a:ext cx="4091185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Measure: the </a:t>
            </a:r>
            <a:r>
              <a:rPr lang="el-GR" dirty="0" smtClean="0"/>
              <a:t>γ</a:t>
            </a:r>
            <a:r>
              <a:rPr lang="en-US" dirty="0" smtClean="0"/>
              <a:t>-ray yield as a function of </a:t>
            </a:r>
            <a:r>
              <a:rPr lang="el-GR" dirty="0" smtClean="0"/>
              <a:t>θ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17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distribution: Coulomb excitation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00" y="3312000"/>
            <a:ext cx="2173362" cy="215091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4320000" y="684000"/>
            <a:ext cx="4495306" cy="3209544"/>
            <a:chOff x="3707904" y="2924944"/>
            <a:chExt cx="4495306" cy="3209544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924944"/>
              <a:ext cx="4310253" cy="3209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7344000" y="5760000"/>
              <a:ext cx="85921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(30</a:t>
              </a:r>
              <a:r>
                <a:rPr lang="de-DE" sz="15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de-DE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,180</a:t>
              </a:r>
              <a:r>
                <a:rPr lang="de-DE" sz="15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de-DE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3" y="612006"/>
            <a:ext cx="963778" cy="55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htwinkliges Dreieck 16"/>
          <p:cNvSpPr/>
          <p:nvPr/>
        </p:nvSpPr>
        <p:spPr>
          <a:xfrm flipH="1">
            <a:off x="1323780" y="3366000"/>
            <a:ext cx="367859" cy="1800200"/>
          </a:xfrm>
          <a:prstGeom prst="rtTriangle">
            <a:avLst/>
          </a:prstGeom>
          <a:solidFill>
            <a:srgbClr val="FFFF00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>
            <a:endCxn id="17" idx="4"/>
          </p:cNvCxnSpPr>
          <p:nvPr/>
        </p:nvCxnSpPr>
        <p:spPr>
          <a:xfrm flipH="1">
            <a:off x="1323780" y="3366000"/>
            <a:ext cx="367859" cy="18002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1323780" y="5166200"/>
            <a:ext cx="367859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4140000" y="3960000"/>
                <a:ext cx="4253793" cy="517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𝑑𝑊</m:t>
                          </m:r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2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𝑅𝑒𝑠𝑡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3960000"/>
                <a:ext cx="4253793" cy="51744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4140000" y="4500000"/>
                <a:ext cx="3187476" cy="269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r>
                        <a:rPr lang="de-DE" sz="10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500000"/>
                <a:ext cx="3187476" cy="26949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4140000" y="4968000"/>
                <a:ext cx="2126351" cy="469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968000"/>
                <a:ext cx="2126351" cy="46942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4140000" y="5400000"/>
                <a:ext cx="1108060" cy="474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+1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5400000"/>
                <a:ext cx="1108060" cy="47436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4140000" y="5832000"/>
                <a:ext cx="2027671" cy="482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−3</m:t>
                              </m:r>
                            </m:e>
                          </m:d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5832000"/>
                <a:ext cx="2027671" cy="48205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feld 29"/>
          <p:cNvSpPr txBox="1"/>
          <p:nvPr/>
        </p:nvSpPr>
        <p:spPr>
          <a:xfrm>
            <a:off x="6480000" y="5498680"/>
            <a:ext cx="1874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(for </a:t>
            </a:r>
            <a:r>
              <a:rPr lang="en-US" sz="1200" i="1" dirty="0" smtClean="0"/>
              <a:t>m=0 and stretched E2)</a:t>
            </a:r>
            <a:endParaRPr lang="en-US" sz="1200" i="1" dirty="0"/>
          </a:p>
        </p:txBody>
      </p:sp>
      <p:sp>
        <p:nvSpPr>
          <p:cNvPr id="35" name="Textfeld 34"/>
          <p:cNvSpPr txBox="1"/>
          <p:nvPr/>
        </p:nvSpPr>
        <p:spPr>
          <a:xfrm>
            <a:off x="6480000" y="5934527"/>
            <a:ext cx="1874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(for </a:t>
            </a:r>
            <a:r>
              <a:rPr lang="en-US" sz="1200" i="1" dirty="0" smtClean="0"/>
              <a:t>m=0 and stretched E2)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920000" y="2340000"/>
                <a:ext cx="11544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000" y="2340000"/>
                <a:ext cx="1154482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2105"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5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5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polarization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20000"/>
            <a:ext cx="1993333" cy="19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692000"/>
            <a:ext cx="3214286" cy="77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40000" y="612000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segmented detector can be used to measure the </a:t>
            </a:r>
            <a:r>
              <a:rPr lang="en-US" dirty="0" smtClean="0">
                <a:solidFill>
                  <a:srgbClr val="FF0000"/>
                </a:solidFill>
              </a:rPr>
              <a:t>linear polarization</a:t>
            </a:r>
            <a:r>
              <a:rPr lang="en-US" dirty="0" smtClean="0"/>
              <a:t> which can be used to distinguish between magnetic (M) and electric (E) character of radiation of the same </a:t>
            </a:r>
            <a:r>
              <a:rPr lang="en-US" dirty="0" err="1" smtClean="0"/>
              <a:t>multipolarity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Compton scattering cross section</a:t>
            </a:r>
            <a:r>
              <a:rPr lang="en-US" dirty="0" smtClean="0"/>
              <a:t> is larger in the direction perpendicular to the electrical field vector of the radiation.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240000" y="3240000"/>
                <a:ext cx="5400600" cy="1751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Define experimental asymmetry as: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𝐴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90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90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 smtClean="0"/>
              </a:p>
              <a:p>
                <a:endParaRPr lang="en-US" sz="400" dirty="0"/>
              </a:p>
              <a:p>
                <a:r>
                  <a:rPr lang="en-US" dirty="0" smtClean="0"/>
                  <a:t>where N</a:t>
                </a:r>
                <a:r>
                  <a:rPr lang="en-US" baseline="-25000" dirty="0" smtClean="0"/>
                  <a:t>90</a:t>
                </a:r>
                <a:r>
                  <a:rPr lang="en-US" dirty="0" smtClean="0"/>
                  <a:t> and N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 are the intensities of scattered photons perpendicular and parallel to the reaction plane.</a:t>
                </a:r>
              </a:p>
              <a:p>
                <a:endParaRPr lang="en-US" sz="400" dirty="0"/>
              </a:p>
              <a:p>
                <a:r>
                  <a:rPr lang="en-US" dirty="0" smtClean="0"/>
                  <a:t>The experimental linear polarization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P=A/Q</a:t>
                </a:r>
                <a:r>
                  <a:rPr lang="en-US" dirty="0" smtClean="0"/>
                  <a:t> where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Q</a:t>
                </a:r>
                <a:r>
                  <a:rPr lang="en-US" dirty="0" smtClean="0"/>
                  <a:t> is the polarization sensitivity of the detector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3240000"/>
                <a:ext cx="5400600" cy="1751120"/>
              </a:xfrm>
              <a:prstGeom prst="rect">
                <a:avLst/>
              </a:prstGeom>
              <a:blipFill rotWithShape="1">
                <a:blip r:embed="rId4"/>
                <a:stretch>
                  <a:fillRect l="-903" r="-1242" b="-4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45101"/>
            <a:ext cx="1204722" cy="2183130"/>
          </a:xfrm>
          <a:prstGeom prst="rect">
            <a:avLst/>
          </a:prstGeom>
        </p:spPr>
      </p:pic>
      <p:pic>
        <p:nvPicPr>
          <p:cNvPr id="8" name="Picture 4" descr="clover-polarime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30" y="4961016"/>
            <a:ext cx="1727756" cy="143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59788" y="5494927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Q~13% at 1 </a:t>
            </a:r>
            <a:r>
              <a:rPr lang="de-DE" dirty="0" err="1" smtClean="0">
                <a:solidFill>
                  <a:srgbClr val="0000CC"/>
                </a:solidFill>
              </a:rPr>
              <a:t>MeV</a:t>
            </a:r>
            <a:endParaRPr lang="de-DE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4254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l-GR" sz="1600" dirty="0" smtClean="0">
                <a:latin typeface="Times New Roman"/>
                <a:cs typeface="Times New Roman"/>
              </a:rPr>
              <a:t>β</a:t>
            </a:r>
            <a:r>
              <a:rPr lang="en-US" sz="1600" dirty="0" smtClean="0">
                <a:latin typeface="Times New Roman"/>
                <a:cs typeface="Times New Roman"/>
              </a:rPr>
              <a:t>-decay transitions are followed by </a:t>
            </a:r>
            <a:r>
              <a:rPr lang="el-GR" sz="1600" dirty="0" smtClean="0">
                <a:latin typeface="Times New Roman"/>
                <a:cs typeface="Times New Roman"/>
              </a:rPr>
              <a:t>γ</a:t>
            </a:r>
            <a:r>
              <a:rPr lang="de-DE" sz="1600" dirty="0" smtClean="0">
                <a:latin typeface="Times New Roman"/>
                <a:cs typeface="Times New Roman"/>
              </a:rPr>
              <a:t>-</a:t>
            </a:r>
            <a:r>
              <a:rPr lang="en-US" sz="1600" dirty="0" smtClean="0">
                <a:latin typeface="Times New Roman"/>
                <a:cs typeface="Times New Roman"/>
              </a:rPr>
              <a:t>decay</a:t>
            </a:r>
            <a:r>
              <a:rPr lang="de-DE" sz="1600" dirty="0" smtClean="0">
                <a:latin typeface="Times New Roman"/>
                <a:cs typeface="Times New Roman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1440000"/>
            <a:ext cx="39862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5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polarization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692696"/>
            <a:ext cx="50577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612000" y="5544000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Maximum polarization at </a:t>
            </a:r>
            <a:r>
              <a:rPr lang="el-GR" sz="1400" dirty="0" smtClean="0"/>
              <a:t>θ</a:t>
            </a:r>
            <a:r>
              <a:rPr lang="de-DE" sz="1400" dirty="0" smtClean="0"/>
              <a:t>=90</a:t>
            </a:r>
            <a:r>
              <a:rPr lang="de-DE" sz="1400" baseline="30000" dirty="0" smtClean="0"/>
              <a:t>0</a:t>
            </a:r>
            <a:endParaRPr lang="de-DE" sz="1400" baseline="30000" dirty="0"/>
          </a:p>
        </p:txBody>
      </p:sp>
      <p:sp>
        <p:nvSpPr>
          <p:cNvPr id="4" name="Textfeld 3"/>
          <p:cNvSpPr txBox="1"/>
          <p:nvPr/>
        </p:nvSpPr>
        <p:spPr>
          <a:xfrm>
            <a:off x="612000" y="4428000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Klein-</a:t>
            </a:r>
            <a:r>
              <a:rPr lang="de-DE" dirty="0" err="1" smtClean="0"/>
              <a:t>Nishina</a:t>
            </a:r>
            <a:r>
              <a:rPr lang="de-DE" dirty="0" smtClean="0"/>
              <a:t> </a:t>
            </a:r>
            <a:r>
              <a:rPr lang="de-DE" dirty="0" err="1" smtClean="0"/>
              <a:t>formula</a:t>
            </a:r>
            <a:r>
              <a:rPr lang="de-DE" dirty="0" smtClean="0"/>
              <a:t>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9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Principle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68" y="648000"/>
            <a:ext cx="5113463" cy="56469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6264000"/>
            <a:ext cx="2603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N. </a:t>
            </a:r>
            <a:r>
              <a:rPr lang="de-DE" sz="1000" dirty="0" err="1" smtClean="0"/>
              <a:t>Pietralla</a:t>
            </a:r>
            <a:r>
              <a:rPr lang="de-DE" sz="1000" dirty="0" smtClean="0"/>
              <a:t>, </a:t>
            </a:r>
            <a:r>
              <a:rPr lang="de-DE" sz="1000" dirty="0" err="1" smtClean="0"/>
              <a:t>Nucl</a:t>
            </a:r>
            <a:r>
              <a:rPr lang="de-DE" sz="1000" dirty="0" smtClean="0"/>
              <a:t> </a:t>
            </a:r>
            <a:r>
              <a:rPr lang="de-DE" sz="1000" dirty="0" err="1" smtClean="0"/>
              <a:t>Instr</a:t>
            </a:r>
            <a:r>
              <a:rPr lang="de-DE" sz="1000" dirty="0" smtClean="0"/>
              <a:t> Meth A483, 556 (2002)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8055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polarization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00000"/>
            <a:ext cx="7657144" cy="463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3283200" y="828000"/>
            <a:ext cx="0" cy="399600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9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Compton backscattering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100934"/>
            <a:ext cx="8598218" cy="294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1835696" y="5457998"/>
            <a:ext cx="6083397" cy="923330"/>
            <a:chOff x="1835696" y="4005064"/>
            <a:chExt cx="6083397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1835696" y="4005064"/>
                  <a:ext cx="6083397" cy="923330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Energy – momentum conservation yields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de-DE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Doppler upshift</a:t>
                  </a:r>
                </a:p>
                <a:p>
                  <a:pPr algn="ctr"/>
                  <a:r>
                    <a:rPr lang="en-US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Thomsons</a:t>
                  </a:r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scattering cross section is very small (6</a:t>
                  </a:r>
                  <a:r>
                    <a:rPr lang="en-US" dirty="0" smtClean="0">
                      <a:latin typeface="Times New Roman"/>
                      <a:cs typeface="Times New Roman"/>
                    </a:rPr>
                    <a:t>·10</a:t>
                  </a:r>
                  <a:r>
                    <a:rPr lang="en-US" baseline="30000" dirty="0" smtClean="0">
                      <a:latin typeface="Times New Roman"/>
                      <a:cs typeface="Times New Roman"/>
                    </a:rPr>
                    <a:t>-25</a:t>
                  </a:r>
                  <a:r>
                    <a:rPr lang="en-US" dirty="0" smtClean="0">
                      <a:latin typeface="Times New Roman"/>
                      <a:cs typeface="Times New Roman"/>
                    </a:rPr>
                    <a:t> cm</a:t>
                  </a:r>
                  <a:r>
                    <a:rPr lang="en-US" baseline="30000" dirty="0" smtClean="0">
                      <a:latin typeface="Times New Roman"/>
                      <a:cs typeface="Times New Roman"/>
                    </a:rPr>
                    <a:t>2</a:t>
                  </a:r>
                  <a:r>
                    <a:rPr lang="en-US" dirty="0" smtClean="0">
                      <a:latin typeface="Times New Roman"/>
                      <a:cs typeface="Times New Roman"/>
                    </a:rPr>
                    <a:t>)</a:t>
                  </a:r>
                </a:p>
                <a:p>
                  <a:pPr algn="ctr"/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High photon and electron density are required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696" y="4005064"/>
                  <a:ext cx="6083397" cy="9233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401" t="-3311" r="-501" b="-99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Pfeil nach rechts 6"/>
            <p:cNvSpPr>
              <a:spLocks noChangeAspect="1"/>
            </p:cNvSpPr>
            <p:nvPr/>
          </p:nvSpPr>
          <p:spPr>
            <a:xfrm>
              <a:off x="2736000" y="4653139"/>
              <a:ext cx="342440" cy="169621"/>
            </a:xfrm>
            <a:prstGeom prst="rightArrow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04664"/>
            <a:ext cx="800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5760000"/>
            <a:ext cx="970974" cy="58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8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versus resolution</a:t>
            </a:r>
            <a:endParaRPr 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712"/>
            <a:ext cx="3709987" cy="160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97325" y="860524"/>
            <a:ext cx="4967288" cy="13287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solidFill>
                  <a:schemeClr val="bg1"/>
                </a:solidFill>
                <a:latin typeface="Comic Sans MS" pitchFamily="66" charset="0"/>
              </a:rPr>
              <a:t>With a source at rest, the intrinsic resolution of the detector can be reached; </a:t>
            </a:r>
          </a:p>
          <a:p>
            <a:pPr algn="l">
              <a:spcBef>
                <a:spcPct val="50000"/>
              </a:spcBef>
            </a:pPr>
            <a:r>
              <a:rPr lang="it-IT" altLang="de-DE">
                <a:solidFill>
                  <a:schemeClr val="bg1"/>
                </a:solidFill>
                <a:latin typeface="Comic Sans MS" pitchFamily="66" charset="0"/>
              </a:rPr>
              <a:t>efficiency decreases with the increasing detector-source distance.</a:t>
            </a:r>
            <a:endParaRPr lang="en-US" altLang="de-DE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0825" y="3021112"/>
            <a:ext cx="4752975" cy="13112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 sz="2000">
                <a:solidFill>
                  <a:schemeClr val="bg1"/>
                </a:solidFill>
                <a:latin typeface="Comic Sans MS" pitchFamily="66" charset="0"/>
              </a:rPr>
              <a:t>With a moving source also the effective energy resolution depends on the detector-source distance (Doppler effect)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808387"/>
            <a:ext cx="3368675" cy="3597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950" y="4892774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Small </a:t>
            </a:r>
            <a:r>
              <a:rPr lang="it-IT" altLang="de-DE" i="1">
                <a:latin typeface="Comic Sans MS" pitchFamily="66" charset="0"/>
              </a:rPr>
              <a:t>d</a:t>
            </a:r>
            <a:r>
              <a:rPr lang="it-IT" altLang="de-DE">
                <a:latin typeface="Comic Sans MS" pitchFamily="66" charset="0"/>
              </a:rPr>
              <a:t/>
            </a:r>
            <a:br>
              <a:rPr lang="it-IT" altLang="de-DE">
                <a:latin typeface="Comic Sans MS" pitchFamily="66" charset="0"/>
              </a:rPr>
            </a:br>
            <a:r>
              <a:rPr lang="it-IT" altLang="de-DE">
                <a:latin typeface="Comic Sans MS" pitchFamily="66" charset="0"/>
              </a:rPr>
              <a:t>Large </a:t>
            </a:r>
            <a:r>
              <a:rPr lang="it-IT" altLang="de-DE" i="1">
                <a:latin typeface="Comic Sans MS" pitchFamily="66" charset="0"/>
              </a:rPr>
              <a:t>d</a:t>
            </a:r>
            <a:endParaRPr lang="en-US" altLang="de-DE" i="1">
              <a:latin typeface="Comic Sans MS" pitchFamily="6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24000" y="4892774"/>
            <a:ext cx="115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Large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W</a:t>
            </a:r>
            <a:br>
              <a:rPr lang="it-IT" altLang="de-DE">
                <a:latin typeface="Symbol" pitchFamily="18" charset="2"/>
              </a:rPr>
            </a:br>
            <a:r>
              <a:rPr lang="it-IT" altLang="de-DE">
                <a:latin typeface="Comic Sans MS" pitchFamily="66" charset="0"/>
              </a:rPr>
              <a:t>Small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W</a:t>
            </a:r>
            <a:endParaRPr lang="en-US" altLang="de-DE">
              <a:latin typeface="Symbol" pitchFamily="18" charset="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82925" y="4892774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High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e</a:t>
            </a:r>
            <a:r>
              <a:rPr lang="it-IT" altLang="de-DE">
                <a:latin typeface="Times New Roman" pitchFamily="18" charset="0"/>
              </a:rPr>
              <a:t/>
            </a:r>
            <a:br>
              <a:rPr lang="it-IT" altLang="de-DE">
                <a:latin typeface="Times New Roman" pitchFamily="18" charset="0"/>
              </a:rPr>
            </a:br>
            <a:r>
              <a:rPr lang="it-IT" altLang="de-DE">
                <a:latin typeface="Comic Sans MS" pitchFamily="66" charset="0"/>
              </a:rPr>
              <a:t>Low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e</a:t>
            </a:r>
            <a:endParaRPr lang="en-US" altLang="de-DE">
              <a:latin typeface="Symbol" pitchFamily="18" charset="2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356100" y="4892774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Poor FWHM</a:t>
            </a:r>
            <a:br>
              <a:rPr lang="it-IT" altLang="de-DE">
                <a:latin typeface="Comic Sans MS" pitchFamily="66" charset="0"/>
              </a:rPr>
            </a:br>
            <a:r>
              <a:rPr lang="it-IT" altLang="de-DE">
                <a:latin typeface="Comic Sans MS" pitchFamily="66" charset="0"/>
              </a:rPr>
              <a:t>Good FWHM</a:t>
            </a:r>
            <a:endParaRPr lang="en-US" altLang="de-DE">
              <a:latin typeface="Comic Sans MS" pitchFamily="66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174750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006850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2735263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rot="18900000">
            <a:off x="4679950" y="4605437"/>
            <a:ext cx="9001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rot="2700000">
            <a:off x="4769644" y="5919093"/>
            <a:ext cx="9001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1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resolution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900000"/>
            <a:ext cx="8513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major factors affecting the final energy resolution (FWHM) at a particular energy are as follows: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260000"/>
                <a:ext cx="4557081" cy="499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Δ</m:t>
                      </m:r>
                      <m:sSubSup>
                        <m:sSubSupPr>
                          <m:ctrlPr>
                            <a:rPr lang="de-DE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𝑓𝑖𝑛𝑎𝑙</m:t>
                          </m:r>
                        </m:sup>
                      </m:sSub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𝐼𝑛𝑡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𝑑𝑒𝑡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l-G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60000"/>
                <a:ext cx="4557081" cy="4997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0001" y="1980000"/>
                <a:ext cx="59762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𝐼𝑛𝑡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/>
                  <a:t>The intrinsic resolution of the detector system.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  It includes contributions from the detector itself and 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  the electronic components used to process the signal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1980000"/>
                <a:ext cx="5976215" cy="861774"/>
              </a:xfrm>
              <a:prstGeom prst="rect">
                <a:avLst/>
              </a:prstGeom>
              <a:blipFill rotWithShape="1">
                <a:blip r:embed="rId3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40000" y="2880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𝑑𝑒𝑡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/>
                  <a:t>The Doppler broadening arising from the opening angle of 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  the detectors</a:t>
                </a:r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880000"/>
                <a:ext cx="5976216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40000" y="3528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/>
                  <a:t>The Doppler broadening arising from the angular spread of the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recoils in the target</a:t>
                </a:r>
                <a:endParaRPr lang="de-DE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528000"/>
                <a:ext cx="5976216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3125" r="-816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40001" y="4140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𝑣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</m:t>
                    </m:r>
                  </m:oMath>
                </a14:m>
                <a:r>
                  <a:rPr lang="de-DE" sz="1600" dirty="0" smtClean="0"/>
                  <a:t> </a:t>
                </a:r>
                <a:r>
                  <a:rPr lang="en-US" sz="1600" dirty="0" smtClean="0"/>
                  <a:t>The Doppler broadening arising from the velocity (energy)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variation of the excited nucleus</a:t>
                </a: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4140000"/>
                <a:ext cx="5976216" cy="584775"/>
              </a:xfrm>
              <a:prstGeom prst="rect">
                <a:avLst/>
              </a:prstGeom>
              <a:blipFill rotWithShape="1">
                <a:blip r:embed="rId6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1"/>
          <p:cNvGrpSpPr/>
          <p:nvPr/>
        </p:nvGrpSpPr>
        <p:grpSpPr>
          <a:xfrm>
            <a:off x="6624000" y="1412776"/>
            <a:ext cx="2197200" cy="1993238"/>
            <a:chOff x="6624000" y="1729837"/>
            <a:chExt cx="2197200" cy="1993238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1980000"/>
              <a:ext cx="1981200" cy="174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6624000" y="2628000"/>
                  <a:ext cx="53758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𝑑𝑒𝑡</m:t>
                            </m:r>
                          </m:sub>
                        </m:sSub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4000" y="2628000"/>
                  <a:ext cx="537583" cy="24622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7955" r="-2273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8269230" y="2276872"/>
                  <a:ext cx="407226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276872"/>
                  <a:ext cx="407226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2121" r="-3030" b="-146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8166534" y="1729837"/>
                  <a:ext cx="65466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±∆</m:t>
                        </m:r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oMath>
                    </m:oMathPara>
                  </a14:m>
                  <a:endParaRPr lang="de-DE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534" y="1729837"/>
                  <a:ext cx="654666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3738" r="-2804" b="-17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500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relativity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61200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Lorentz transformation: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72000"/>
            <a:ext cx="4078287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20000"/>
            <a:ext cx="3584448" cy="66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05" y="1548000"/>
            <a:ext cx="3825850" cy="55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2196000"/>
            <a:ext cx="2542032" cy="132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62928"/>
            <a:ext cx="2468880" cy="76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320000"/>
            <a:ext cx="5113325" cy="70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00" y="3600000"/>
            <a:ext cx="1280160" cy="183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5112000"/>
            <a:ext cx="4498848" cy="12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3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transformation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2" y="612007"/>
            <a:ext cx="4286707" cy="174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2000" y="2412000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rest system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00000" y="2412000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laboratory system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60000" y="612000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30000" dirty="0" smtClean="0"/>
              <a:t>*</a:t>
            </a:r>
            <a:r>
              <a:rPr lang="en-US" sz="1400" dirty="0" smtClean="0"/>
              <a:t> = const.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580000" y="900000"/>
            <a:ext cx="1216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energy: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580000" y="1260000"/>
                <a:ext cx="2867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1260000"/>
                <a:ext cx="2867965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5580000" y="165600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580000" y="2016000"/>
                <a:ext cx="2420213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𝑃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2016000"/>
                <a:ext cx="2420213" cy="4277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5580000" y="2700000"/>
            <a:ext cx="3530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</a:t>
            </a:r>
            <a:r>
              <a:rPr lang="en-US" sz="1100" baseline="30000" dirty="0" smtClean="0"/>
              <a:t>*</a:t>
            </a:r>
            <a:r>
              <a:rPr lang="en-US" sz="1100" dirty="0" smtClean="0"/>
              <a:t>, P</a:t>
            </a:r>
            <a:r>
              <a:rPr lang="en-US" sz="1100" baseline="30000" dirty="0" smtClean="0"/>
              <a:t>*</a:t>
            </a:r>
            <a:r>
              <a:rPr lang="en-US" sz="1100" dirty="0" smtClean="0"/>
              <a:t> total energy and momentum in the rest system</a:t>
            </a:r>
          </a:p>
          <a:p>
            <a:r>
              <a:rPr lang="en-US" sz="1100" dirty="0" smtClean="0"/>
              <a:t>E, P    total energy and momentum in the laboratory system</a:t>
            </a:r>
            <a:endParaRPr lang="en-US" sz="1100" dirty="0"/>
          </a:p>
        </p:txBody>
      </p:sp>
      <p:sp>
        <p:nvSpPr>
          <p:cNvPr id="13" name="Textfeld 12"/>
          <p:cNvSpPr txBox="1"/>
          <p:nvPr/>
        </p:nvSpPr>
        <p:spPr>
          <a:xfrm>
            <a:off x="720000" y="3960000"/>
            <a:ext cx="579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Doppler formula </a:t>
            </a:r>
            <a:r>
              <a:rPr lang="en-US" dirty="0" smtClean="0"/>
              <a:t>for zero-mass particle (</a:t>
            </a:r>
            <a:r>
              <a:rPr lang="en-US" dirty="0" smtClean="0">
                <a:solidFill>
                  <a:srgbClr val="FF0000"/>
                </a:solidFill>
              </a:rPr>
              <a:t>photon</a:t>
            </a:r>
            <a:r>
              <a:rPr lang="en-US" dirty="0" smtClean="0"/>
              <a:t>):          </a:t>
            </a:r>
            <a:r>
              <a:rPr lang="en-US" dirty="0" smtClean="0">
                <a:solidFill>
                  <a:srgbClr val="FF0000"/>
                </a:solidFill>
              </a:rPr>
              <a:t>E=Pc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20000" y="4392000"/>
                <a:ext cx="2887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392000"/>
                <a:ext cx="288764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720000" y="4860000"/>
                <a:ext cx="2605521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860000"/>
                <a:ext cx="2605521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1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720000" y="6300000"/>
            <a:ext cx="2885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E. </a:t>
            </a:r>
            <a:r>
              <a:rPr lang="en-US" sz="1000" dirty="0" err="1" smtClean="0"/>
              <a:t>Byckling</a:t>
            </a:r>
            <a:r>
              <a:rPr lang="en-US" sz="1000" dirty="0" smtClean="0"/>
              <a:t>, K. </a:t>
            </a:r>
            <a:r>
              <a:rPr lang="en-US" sz="1000" dirty="0" err="1" smtClean="0"/>
              <a:t>Kajantie</a:t>
            </a:r>
            <a:r>
              <a:rPr lang="en-US" sz="1000" dirty="0" smtClean="0"/>
              <a:t>   J. Wiley &amp; Sons   London</a:t>
            </a:r>
            <a:endParaRPr 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93" y="3960000"/>
            <a:ext cx="1005840" cy="143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7464066" y="5411358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Hendrik Lorentz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74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</a:t>
            </a:r>
            <a:endParaRPr lang="en-US" dirty="0"/>
          </a:p>
        </p:txBody>
      </p:sp>
      <p:pic>
        <p:nvPicPr>
          <p:cNvPr id="4" name="Picture 4" descr="dpsh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4881563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539750" y="1222375"/>
          <a:ext cx="2590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2" name="Equation" r:id="rId4" imgW="1295280" imgH="495000" progId="Equation.3">
                  <p:embed/>
                </p:oleObj>
              </mc:Choice>
              <mc:Fallback>
                <p:oleObj name="Equation" r:id="rId4" imgW="12952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22375"/>
                        <a:ext cx="2590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3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84200" y="2492375"/>
            <a:ext cx="1539875" cy="520700"/>
            <a:chOff x="326" y="2592"/>
            <a:chExt cx="970" cy="328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672" y="2592"/>
            <a:ext cx="624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4" name="Equation" r:id="rId8" imgW="482400" imgH="253800" progId="Equation.3">
                    <p:embed/>
                  </p:oleObj>
                </mc:Choice>
                <mc:Fallback>
                  <p:oleObj name="Equation" r:id="rId8" imgW="482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592"/>
                          <a:ext cx="624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26" y="2618"/>
              <a:ext cx="3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for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609600" y="5105400"/>
          <a:ext cx="203835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5" name="Equation" r:id="rId10" imgW="1015920" imgH="545760" progId="Equation.3">
                  <p:embed/>
                </p:oleObj>
              </mc:Choice>
              <mc:Fallback>
                <p:oleObj name="Equation" r:id="rId10" imgW="10159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05400"/>
                        <a:ext cx="203835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3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and position resolution</a:t>
            </a:r>
            <a:endParaRPr lang="en-US" dirty="0"/>
          </a:p>
        </p:txBody>
      </p:sp>
      <p:pic>
        <p:nvPicPr>
          <p:cNvPr id="4" name="Picture 3" descr="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10829"/>
            <a:ext cx="3201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6875" y="3011016"/>
            <a:ext cx="2735263" cy="299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651500" y="4446116"/>
            <a:ext cx="1081088" cy="1152525"/>
            <a:chOff x="1338" y="3006"/>
            <a:chExt cx="681" cy="726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384" y="3052"/>
              <a:ext cx="589" cy="6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38" y="3006"/>
              <a:ext cx="454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38" y="3279"/>
              <a:ext cx="681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563938" y="5166841"/>
            <a:ext cx="212407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59450" y="4446116"/>
            <a:ext cx="504825" cy="1584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3600000">
            <a:off x="5726906" y="5818510"/>
            <a:ext cx="1128713" cy="161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Oval 12"/>
          <p:cNvSpPr>
            <a:spLocks noChangeAspect="1" noChangeArrowheads="1"/>
          </p:cNvSpPr>
          <p:nvPr/>
        </p:nvSpPr>
        <p:spPr bwMode="auto">
          <a:xfrm>
            <a:off x="5759450" y="5022379"/>
            <a:ext cx="233363" cy="231775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24638" y="3438054"/>
            <a:ext cx="611187" cy="646112"/>
          </a:xfrm>
          <a:prstGeom prst="ellipse">
            <a:avLst/>
          </a:prstGeom>
          <a:solidFill>
            <a:srgbClr val="99FF99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048375" y="3798416"/>
            <a:ext cx="828675" cy="12239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929313" y="5222404"/>
            <a:ext cx="287337" cy="2873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300000" flipV="1">
            <a:off x="6011863" y="4517554"/>
            <a:ext cx="2447925" cy="720725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6048375" y="3942879"/>
            <a:ext cx="1116013" cy="10795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048375" y="3655541"/>
            <a:ext cx="611188" cy="1366838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350000" y="4374679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4981575" y="4158779"/>
            <a:ext cx="145891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4787900" y="4663604"/>
            <a:ext cx="18002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03275" y="3079279"/>
            <a:ext cx="20716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Position resolution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29424" y="4293724"/>
            <a:ext cx="204575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Angular resolution</a:t>
            </a: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1827198" y="2293460"/>
            <a:ext cx="142875" cy="722313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856860" y="5579608"/>
            <a:ext cx="1980029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Energy resolution</a:t>
            </a:r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 rot="10800000">
            <a:off x="1571625" y="3501554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 rot="10800000">
            <a:off x="1571625" y="4787429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3571875" y="4852516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  <a:t>beam</a:t>
            </a:r>
          </a:p>
        </p:txBody>
      </p:sp>
      <p:sp>
        <p:nvSpPr>
          <p:cNvPr id="30" name="TextBox 41"/>
          <p:cNvSpPr txBox="1">
            <a:spLocks noChangeArrowheads="1"/>
          </p:cNvSpPr>
          <p:nvPr/>
        </p:nvSpPr>
        <p:spPr bwMode="auto">
          <a:xfrm>
            <a:off x="7929563" y="4728691"/>
            <a:ext cx="1103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C6600"/>
                </a:solidFill>
                <a:latin typeface="Microsoft Sans Serif" pitchFamily="34" charset="0"/>
                <a:cs typeface="Microsoft Sans Serif" pitchFamily="34" charset="0"/>
              </a:rPr>
              <a:t>projectile</a:t>
            </a:r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6588125" y="3474566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2000" b="1">
                <a:latin typeface="Symbol" pitchFamily="18" charset="2"/>
                <a:cs typeface="Microsoft Sans Serif" pitchFamily="34" charset="0"/>
              </a:rPr>
              <a:t>g</a:t>
            </a:r>
            <a:r>
              <a:rPr lang="en-GB" altLang="de-DE" sz="2000">
                <a:latin typeface="Microsoft Sans Serif" pitchFamily="34" charset="0"/>
                <a:cs typeface="Microsoft Sans Serif" pitchFamily="34" charset="0"/>
              </a:rPr>
              <a:t> ray</a:t>
            </a:r>
          </a:p>
        </p:txBody>
      </p:sp>
      <p:graphicFrame>
        <p:nvGraphicFramePr>
          <p:cNvPr id="32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471172"/>
              </p:ext>
            </p:extLst>
          </p:nvPr>
        </p:nvGraphicFramePr>
        <p:xfrm>
          <a:off x="250825" y="764704"/>
          <a:ext cx="4618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4" name="Equation" r:id="rId4" imgW="3695400" imgH="495000" progId="Equation.3">
                  <p:embed/>
                </p:oleObj>
              </mc:Choice>
              <mc:Fallback>
                <p:oleObj name="Equation" r:id="rId4" imgW="36954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764704"/>
                        <a:ext cx="4618038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76224"/>
              </p:ext>
            </p:extLst>
          </p:nvPr>
        </p:nvGraphicFramePr>
        <p:xfrm>
          <a:off x="250825" y="1699741"/>
          <a:ext cx="45878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5" name="Equation" r:id="rId6" imgW="3682800" imgH="545760" progId="Equation.3">
                  <p:embed/>
                </p:oleObj>
              </mc:Choice>
              <mc:Fallback>
                <p:oleObj name="Equation" r:id="rId6" imgW="36828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99741"/>
                        <a:ext cx="4587875" cy="6826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30487"/>
              </p:ext>
            </p:extLst>
          </p:nvPr>
        </p:nvGraphicFramePr>
        <p:xfrm>
          <a:off x="250825" y="1699741"/>
          <a:ext cx="6388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6" name="Equation" r:id="rId8" imgW="5130720" imgH="545760" progId="Equation.3">
                  <p:embed/>
                </p:oleObj>
              </mc:Choice>
              <mc:Fallback>
                <p:oleObj name="Equation" r:id="rId8" imgW="51307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99741"/>
                        <a:ext cx="6388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449248"/>
              </p:ext>
            </p:extLst>
          </p:nvPr>
        </p:nvGraphicFramePr>
        <p:xfrm>
          <a:off x="4356100" y="3871441"/>
          <a:ext cx="6048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" name="Equation" r:id="rId10" imgW="241200" imgH="177480" progId="Equation.3">
                  <p:embed/>
                </p:oleObj>
              </mc:Choice>
              <mc:Fallback>
                <p:oleObj name="Equation" r:id="rId10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871441"/>
                        <a:ext cx="6048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745933"/>
              </p:ext>
            </p:extLst>
          </p:nvPr>
        </p:nvGraphicFramePr>
        <p:xfrm>
          <a:off x="4411663" y="4374679"/>
          <a:ext cx="3492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374679"/>
                        <a:ext cx="3492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2474898" y="2285522"/>
            <a:ext cx="142875" cy="722314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Electrodynamics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900000"/>
                <a:ext cx="7596416" cy="3826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nucleus is a collection of moving charges, which can induce magnetic/electric fields</a:t>
                </a:r>
              </a:p>
              <a:p>
                <a:endParaRPr lang="en-US" sz="8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power radiated into a small area element is 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endParaRPr lang="en-US" sz="8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average power radiated for an electric dipole is:</a:t>
                </a:r>
              </a:p>
              <a:p>
                <a:endParaRPr lang="en-US" b="0" i="1" dirty="0">
                  <a:solidFill>
                    <a:srgbClr val="0000CC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12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For a magnetic dipole is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12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00000"/>
                <a:ext cx="7596416" cy="3826753"/>
              </a:xfrm>
              <a:prstGeom prst="rect">
                <a:avLst/>
              </a:prstGeom>
              <a:blipFill rotWithShape="1">
                <a:blip r:embed="rId2"/>
                <a:stretch>
                  <a:fillRect l="-482" t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9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(opening angle of detector)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988470"/>
              </p:ext>
            </p:extLst>
          </p:nvPr>
        </p:nvGraphicFramePr>
        <p:xfrm>
          <a:off x="539750" y="1068487"/>
          <a:ext cx="3200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0" name="Equation" r:id="rId3" imgW="1600200" imgH="469800" progId="Equation.3">
                  <p:embed/>
                </p:oleObj>
              </mc:Choice>
              <mc:Fallback>
                <p:oleObj name="Equation" r:id="rId3" imgW="1600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068487"/>
                        <a:ext cx="32004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777772"/>
              </p:ext>
            </p:extLst>
          </p:nvPr>
        </p:nvGraphicFramePr>
        <p:xfrm>
          <a:off x="4514850" y="316716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1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16716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dpbroa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6712"/>
            <a:ext cx="4127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609600" y="4189512"/>
            <a:ext cx="3467100" cy="1924050"/>
            <a:chOff x="384" y="2736"/>
            <a:chExt cx="2184" cy="1212"/>
          </a:xfrm>
        </p:grpSpPr>
        <p:graphicFrame>
          <p:nvGraphicFramePr>
            <p:cNvPr id="8" name="Object 11"/>
            <p:cNvGraphicFramePr>
              <a:graphicFrameLocks noChangeAspect="1"/>
            </p:cNvGraphicFramePr>
            <p:nvPr/>
          </p:nvGraphicFramePr>
          <p:xfrm>
            <a:off x="432" y="3072"/>
            <a:ext cx="2136" cy="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2" name="Equation" r:id="rId8" imgW="2260440" imgH="419040" progId="Equation.3">
                    <p:embed/>
                  </p:oleObj>
                </mc:Choice>
                <mc:Fallback>
                  <p:oleObj name="Equation" r:id="rId8" imgW="22604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3072"/>
                          <a:ext cx="2136" cy="3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2"/>
            <p:cNvGraphicFramePr>
              <a:graphicFrameLocks noChangeAspect="1"/>
            </p:cNvGraphicFramePr>
            <p:nvPr/>
          </p:nvGraphicFramePr>
          <p:xfrm>
            <a:off x="576" y="3456"/>
            <a:ext cx="780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3" name="Equation" r:id="rId10" imgW="825480" imgH="215640" progId="Equation.3">
                    <p:embed/>
                  </p:oleObj>
                </mc:Choice>
                <mc:Fallback>
                  <p:oleObj name="Equation" r:id="rId10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456"/>
                          <a:ext cx="780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3"/>
            <p:cNvGraphicFramePr>
              <a:graphicFrameLocks noChangeAspect="1"/>
            </p:cNvGraphicFramePr>
            <p:nvPr/>
          </p:nvGraphicFramePr>
          <p:xfrm>
            <a:off x="576" y="3744"/>
            <a:ext cx="696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4" name="Equation" r:id="rId12" imgW="736560" imgH="215640" progId="Equation.3">
                    <p:embed/>
                  </p:oleObj>
                </mc:Choice>
                <mc:Fallback>
                  <p:oleObj name="Equation" r:id="rId12" imgW="736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744"/>
                          <a:ext cx="696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384" y="2736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with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584200" y="2338487"/>
            <a:ext cx="1539875" cy="520700"/>
            <a:chOff x="326" y="2592"/>
            <a:chExt cx="970" cy="328"/>
          </a:xfrm>
        </p:grpSpPr>
        <p:graphicFrame>
          <p:nvGraphicFramePr>
            <p:cNvPr id="13" name="Object 17"/>
            <p:cNvGraphicFramePr>
              <a:graphicFrameLocks noChangeAspect="1"/>
            </p:cNvGraphicFramePr>
            <p:nvPr/>
          </p:nvGraphicFramePr>
          <p:xfrm>
            <a:off x="672" y="2592"/>
            <a:ext cx="624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5" name="Equation" r:id="rId14" imgW="482400" imgH="253800" progId="Equation.3">
                    <p:embed/>
                  </p:oleObj>
                </mc:Choice>
                <mc:Fallback>
                  <p:oleObj name="Equation" r:id="rId14" imgW="482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592"/>
                          <a:ext cx="624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326" y="2618"/>
              <a:ext cx="3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for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1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(velocity variation)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0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84200" y="2492375"/>
            <a:ext cx="1539875" cy="520700"/>
            <a:chOff x="326" y="2592"/>
            <a:chExt cx="970" cy="328"/>
          </a:xfrm>
        </p:grpSpPr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672" y="2592"/>
            <a:ext cx="624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1" name="Equation" r:id="rId5" imgW="482400" imgH="253800" progId="Equation.3">
                    <p:embed/>
                  </p:oleObj>
                </mc:Choice>
                <mc:Fallback>
                  <p:oleObj name="Equation" r:id="rId5" imgW="482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592"/>
                          <a:ext cx="624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326" y="2618"/>
              <a:ext cx="3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for</a:t>
              </a:r>
            </a:p>
          </p:txBody>
        </p:sp>
      </p:grpSp>
      <p:pic>
        <p:nvPicPr>
          <p:cNvPr id="8" name="Picture 14" descr="dpbroad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127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476250" y="1222375"/>
          <a:ext cx="4292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2" name="Equation" r:id="rId8" imgW="2145960" imgH="469800" progId="Equation.3">
                  <p:embed/>
                </p:oleObj>
              </mc:Choice>
              <mc:Fallback>
                <p:oleObj name="Equation" r:id="rId8" imgW="2145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1222375"/>
                        <a:ext cx="42926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14363" y="4329113"/>
            <a:ext cx="1962150" cy="484187"/>
            <a:chOff x="336" y="2688"/>
            <a:chExt cx="1236" cy="305"/>
          </a:xfrm>
        </p:grpSpPr>
        <p:graphicFrame>
          <p:nvGraphicFramePr>
            <p:cNvPr id="11" name="Object 17"/>
            <p:cNvGraphicFramePr>
              <a:graphicFrameLocks noChangeAspect="1"/>
            </p:cNvGraphicFramePr>
            <p:nvPr/>
          </p:nvGraphicFramePr>
          <p:xfrm>
            <a:off x="816" y="2736"/>
            <a:ext cx="75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3" name="Equation" r:id="rId10" imgW="596880" imgH="203040" progId="Equation.3">
                    <p:embed/>
                  </p:oleObj>
                </mc:Choice>
                <mc:Fallback>
                  <p:oleObj name="Equation" r:id="rId10" imgW="596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736"/>
                          <a:ext cx="75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36" y="2688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0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arrangement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9" y="612005"/>
            <a:ext cx="3611270" cy="456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320000" y="720000"/>
            <a:ext cx="4498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experimental problem:</a:t>
            </a:r>
          </a:p>
          <a:p>
            <a:endParaRPr lang="en-US" sz="800" dirty="0"/>
          </a:p>
          <a:p>
            <a:r>
              <a:rPr lang="en-US" sz="1600" dirty="0" smtClean="0"/>
              <a:t>Doppler broadening due to finite size of Ge-detector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320000" y="1440000"/>
                <a:ext cx="970650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1%</m:t>
                      </m:r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1440000"/>
                <a:ext cx="970650" cy="5533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796128" y="1535121"/>
                <a:ext cx="2172646" cy="363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≅10%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28" y="1535121"/>
                <a:ext cx="2172646" cy="363113"/>
              </a:xfrm>
              <a:prstGeom prst="rect">
                <a:avLst/>
              </a:prstGeom>
              <a:blipFill rotWithShape="1"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359906" y="1547401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320000" y="3575081"/>
            <a:ext cx="24673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For projectile excitation: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320000" y="4115081"/>
                <a:ext cx="2736903" cy="375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4115081"/>
                <a:ext cx="2736903" cy="375809"/>
              </a:xfrm>
              <a:prstGeom prst="rect">
                <a:avLst/>
              </a:prstGeom>
              <a:blipFill rotWithShape="1">
                <a:blip r:embed="rId5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4320000" y="4475081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4320000" y="4835081"/>
                <a:ext cx="4527842" cy="375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4835081"/>
                <a:ext cx="4527842" cy="375809"/>
              </a:xfrm>
              <a:prstGeom prst="rect">
                <a:avLst/>
              </a:prstGeom>
              <a:blipFill rotWithShape="1">
                <a:blip r:embed="rId6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320000" y="5375081"/>
                <a:ext cx="2594300" cy="358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≅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∙∆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5375081"/>
                <a:ext cx="2594300" cy="358175"/>
              </a:xfrm>
              <a:prstGeom prst="rect">
                <a:avLst/>
              </a:prstGeom>
              <a:blipFill rotWithShape="1">
                <a:blip r:embed="rId7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7200000" y="4140000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Doppler shift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200000" y="5400000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Doppler broadening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Inelastic heavy-ion scattering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276383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612008"/>
            <a:ext cx="3177723" cy="583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476000" y="2062800"/>
            <a:ext cx="1569660" cy="316137"/>
          </a:xfrm>
          <a:prstGeom prst="rect">
            <a:avLst/>
          </a:prstGeom>
          <a:solidFill>
            <a:schemeClr val="bg1"/>
          </a:solidFill>
        </p:spPr>
        <p:txBody>
          <a:bodyPr wrap="none" bIns="54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raw </a:t>
            </a:r>
            <a:r>
              <a:rPr lang="el-GR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-ray spectrum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00192" y="1080000"/>
            <a:ext cx="794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0000CC"/>
                </a:solidFill>
              </a:rPr>
              <a:t>181</a:t>
            </a:r>
            <a:r>
              <a:rPr lang="en-US" sz="2400" dirty="0" smtClean="0">
                <a:solidFill>
                  <a:srgbClr val="0000CC"/>
                </a:solidFill>
              </a:rPr>
              <a:t>Ta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40000" y="324000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0000CC"/>
                </a:solidFill>
              </a:rPr>
              <a:t>238</a:t>
            </a:r>
            <a:r>
              <a:rPr lang="en-US" sz="2400" dirty="0">
                <a:solidFill>
                  <a:srgbClr val="0000CC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5190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transformation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24008" y="764704"/>
            <a:ext cx="4962144" cy="3216250"/>
            <a:chOff x="324008" y="612009"/>
            <a:chExt cx="4962144" cy="32162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8" y="612009"/>
              <a:ext cx="4962144" cy="321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3816000" y="1224000"/>
              <a:ext cx="1440160" cy="7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08000" bIns="108000" rtlCol="0">
              <a:spAutoFit/>
            </a:bodyPr>
            <a:lstStyle/>
            <a:p>
              <a:r>
                <a:rPr lang="el-GR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γ</a:t>
              </a:r>
              <a:r>
                <a:rPr lang="en-US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-ray angular distribution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683568" y="4112695"/>
            <a:ext cx="5370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Contraction of the solid angle element </a:t>
            </a:r>
            <a:r>
              <a:rPr lang="en-US" sz="1600" dirty="0" smtClean="0"/>
              <a:t>in the laboratory system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800000" y="4472695"/>
                <a:ext cx="1365567" cy="690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Ω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de-DE" sz="16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de-DE" sz="1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472695"/>
                <a:ext cx="1365567" cy="69018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0" y="5192695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800000" y="5732695"/>
                <a:ext cx="247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5732695"/>
                <a:ext cx="2477408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4427984" y="5732695"/>
            <a:ext cx="156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Doppler formula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arrangement (electron detection)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12015"/>
            <a:ext cx="3245206" cy="405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499992" y="2880000"/>
            <a:ext cx="2523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Doppler broadening</a:t>
            </a:r>
          </a:p>
          <a:p>
            <a:endParaRPr lang="en-US" sz="400" dirty="0" smtClean="0"/>
          </a:p>
          <a:p>
            <a:r>
              <a:rPr lang="en-US" sz="1400" dirty="0" smtClean="0"/>
              <a:t>Δ</a:t>
            </a:r>
            <a:r>
              <a:rPr lang="el-GR" sz="1400" dirty="0" smtClean="0">
                <a:latin typeface="Times New Roman"/>
                <a:cs typeface="Times New Roman"/>
              </a:rPr>
              <a:t>ϑ</a:t>
            </a:r>
            <a:r>
              <a:rPr lang="en-US" sz="1400" baseline="-25000" dirty="0" smtClean="0">
                <a:latin typeface="Times New Roman"/>
                <a:cs typeface="Times New Roman"/>
              </a:rPr>
              <a:t>e</a:t>
            </a:r>
            <a:r>
              <a:rPr lang="en-US" sz="1400" dirty="0" smtClean="0">
                <a:latin typeface="Times New Roman"/>
                <a:cs typeface="Times New Roman"/>
              </a:rPr>
              <a:t> = 20</a:t>
            </a:r>
            <a:r>
              <a:rPr lang="en-US" sz="1400" baseline="30000" dirty="0" smtClean="0">
                <a:latin typeface="Times New Roman"/>
                <a:cs typeface="Times New Roman"/>
              </a:rPr>
              <a:t>0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target – Mini-Orange: 19 cm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Mini-Orange – Si detector: 6 cm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4860000"/>
            <a:ext cx="2222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For projectile excitation:</a:t>
            </a:r>
            <a:endParaRPr 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5220000"/>
                <a:ext cx="5834802" cy="4586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1+2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  <m:f>
                                <m:fPr>
                                  <m:type m:val="lin"/>
                                  <m:ctrlP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220000"/>
                <a:ext cx="5834802" cy="458652"/>
              </a:xfrm>
              <a:prstGeom prst="rect">
                <a:avLst/>
              </a:prstGeom>
              <a:blipFill rotWithShape="1">
                <a:blip r:embed="rId3"/>
                <a:stretch>
                  <a:fillRect t="-57692" b="-10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720000" y="576000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20000" y="6120000"/>
                <a:ext cx="44896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6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120000"/>
                <a:ext cx="4489626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05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transformation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8" y="612008"/>
            <a:ext cx="4731471" cy="589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64000" y="972000"/>
            <a:ext cx="63696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-rays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64000" y="3744000"/>
            <a:ext cx="63696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-rays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0000" y="1152000"/>
            <a:ext cx="127695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energy shift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00000" y="3960000"/>
            <a:ext cx="22878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solid angle contraction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20000" y="972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320000" y="3780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0%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detectors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576535"/>
            <a:ext cx="6842127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10"/>
          <p:cNvSpPr>
            <a:spLocks noChangeAspect="1" noChangeShapeType="1"/>
          </p:cNvSpPr>
          <p:nvPr/>
        </p:nvSpPr>
        <p:spPr bwMode="auto">
          <a:xfrm flipH="1">
            <a:off x="6963171" y="4510360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14"/>
          <p:cNvSpPr txBox="1">
            <a:spLocks noChangeAspect="1" noChangeArrowheads="1"/>
          </p:cNvSpPr>
          <p:nvPr/>
        </p:nvSpPr>
        <p:spPr bwMode="auto">
          <a:xfrm rot="780000">
            <a:off x="4680346" y="3789635"/>
            <a:ext cx="555625" cy="3095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70cm</a:t>
            </a:r>
          </a:p>
        </p:txBody>
      </p:sp>
      <p:sp>
        <p:nvSpPr>
          <p:cNvPr id="7" name="Text Box 15"/>
          <p:cNvSpPr txBox="1">
            <a:spLocks noChangeAspect="1" noChangeArrowheads="1"/>
          </p:cNvSpPr>
          <p:nvPr/>
        </p:nvSpPr>
        <p:spPr bwMode="auto">
          <a:xfrm rot="18900000">
            <a:off x="6407546" y="4797698"/>
            <a:ext cx="555625" cy="3095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8" name="Line 12"/>
          <p:cNvSpPr>
            <a:spLocks noChangeAspect="1" noChangeShapeType="1"/>
          </p:cNvSpPr>
          <p:nvPr/>
        </p:nvSpPr>
        <p:spPr bwMode="auto">
          <a:xfrm flipV="1">
            <a:off x="6388496" y="4510360"/>
            <a:ext cx="503238" cy="5032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Line 11"/>
          <p:cNvSpPr>
            <a:spLocks noChangeAspect="1" noChangeShapeType="1"/>
          </p:cNvSpPr>
          <p:nvPr/>
        </p:nvSpPr>
        <p:spPr bwMode="auto">
          <a:xfrm>
            <a:off x="3796109" y="3861073"/>
            <a:ext cx="3095625" cy="649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Line 8"/>
          <p:cNvSpPr>
            <a:spLocks noChangeAspect="1" noChangeShapeType="1"/>
          </p:cNvSpPr>
          <p:nvPr/>
        </p:nvSpPr>
        <p:spPr bwMode="auto">
          <a:xfrm>
            <a:off x="6888559" y="4281760"/>
            <a:ext cx="0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16"/>
          <p:cNvSpPr txBox="1">
            <a:spLocks noChangeAspect="1" noChangeArrowheads="1"/>
          </p:cNvSpPr>
          <p:nvPr/>
        </p:nvSpPr>
        <p:spPr bwMode="auto">
          <a:xfrm>
            <a:off x="7252096" y="4581798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beam</a:t>
            </a:r>
          </a:p>
        </p:txBody>
      </p:sp>
      <p:sp>
        <p:nvSpPr>
          <p:cNvPr id="12" name="Text Box 17"/>
          <p:cNvSpPr txBox="1">
            <a:spLocks noChangeAspect="1" noChangeArrowheads="1"/>
          </p:cNvSpPr>
          <p:nvPr/>
        </p:nvSpPr>
        <p:spPr bwMode="auto">
          <a:xfrm>
            <a:off x="6564709" y="3895998"/>
            <a:ext cx="83185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target</a:t>
            </a:r>
          </a:p>
        </p:txBody>
      </p:sp>
      <p:sp>
        <p:nvSpPr>
          <p:cNvPr id="13" name="Line 20"/>
          <p:cNvSpPr>
            <a:spLocks noChangeAspect="1" noChangeShapeType="1"/>
          </p:cNvSpPr>
          <p:nvPr/>
        </p:nvSpPr>
        <p:spPr bwMode="auto">
          <a:xfrm>
            <a:off x="1851420" y="4510360"/>
            <a:ext cx="6119814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Picture 21" descr="ebb2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22" y="5652000"/>
            <a:ext cx="84010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0" y="5616000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Recoil distance method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612000"/>
            <a:ext cx="4743450" cy="407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080000"/>
                <a:ext cx="2361929" cy="47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𝑑𝑒𝑔𝑟𝑎𝑑𝑒𝑑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𝐼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080000"/>
                <a:ext cx="2361929" cy="475323"/>
              </a:xfrm>
              <a:prstGeom prst="rect">
                <a:avLst/>
              </a:prstGeom>
              <a:blipFill rotWithShape="1">
                <a:blip r:embed="rId3"/>
                <a:stretch>
                  <a:fillRect t="-84615" r="-14433" b="-10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1620000"/>
                <a:ext cx="2544094" cy="519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𝑠h𝑖𝑓𝑡𝑒𝑑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20000"/>
                <a:ext cx="2544094" cy="519566"/>
              </a:xfrm>
              <a:prstGeom prst="rect">
                <a:avLst/>
              </a:prstGeom>
              <a:blipFill rotWithShape="1">
                <a:blip r:embed="rId4"/>
                <a:stretch>
                  <a:fillRect t="-76471" r="-9113" b="-88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2160000"/>
                <a:ext cx="3047373" cy="6974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𝑑𝑒𝑔𝑟𝑎𝑑𝑒𝑑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𝑑𝑒𝑔𝑟𝑎𝑑𝑒𝑑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𝑠h𝑖𝑓𝑡𝑒𝑑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𝑣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160000"/>
                <a:ext cx="3047373" cy="697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429000"/>
            <a:ext cx="3505200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3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Shift Attenuation Method</a:t>
            </a:r>
            <a:endParaRPr lang="en-US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402904" y="1776164"/>
            <a:ext cx="76200" cy="10668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de-DE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479104" y="1776164"/>
            <a:ext cx="1524000" cy="10668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de-DE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107504" y="2233364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 rot="20688779" flipV="1">
            <a:off x="1936304" y="2004764"/>
            <a:ext cx="1219200" cy="152400"/>
          </a:xfrm>
          <a:custGeom>
            <a:avLst/>
            <a:gdLst>
              <a:gd name="T0" fmla="*/ 0 w 1344"/>
              <a:gd name="T1" fmla="*/ 192 h 192"/>
              <a:gd name="T2" fmla="*/ 192 w 1344"/>
              <a:gd name="T3" fmla="*/ 0 h 192"/>
              <a:gd name="T4" fmla="*/ 384 w 1344"/>
              <a:gd name="T5" fmla="*/ 192 h 192"/>
              <a:gd name="T6" fmla="*/ 576 w 1344"/>
              <a:gd name="T7" fmla="*/ 0 h 192"/>
              <a:gd name="T8" fmla="*/ 768 w 1344"/>
              <a:gd name="T9" fmla="*/ 192 h 192"/>
              <a:gd name="T10" fmla="*/ 960 w 1344"/>
              <a:gd name="T11" fmla="*/ 0 h 192"/>
              <a:gd name="T12" fmla="*/ 1152 w 1344"/>
              <a:gd name="T13" fmla="*/ 192 h 192"/>
              <a:gd name="T14" fmla="*/ 1344 w 1344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96"/>
                  <a:pt x="1344" y="0"/>
                </a:cubicBez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 rot="20671025" flipV="1">
            <a:off x="2850704" y="2004764"/>
            <a:ext cx="1219200" cy="152400"/>
          </a:xfrm>
          <a:custGeom>
            <a:avLst/>
            <a:gdLst>
              <a:gd name="T0" fmla="*/ 0 w 1344"/>
              <a:gd name="T1" fmla="*/ 192 h 192"/>
              <a:gd name="T2" fmla="*/ 192 w 1344"/>
              <a:gd name="T3" fmla="*/ 0 h 192"/>
              <a:gd name="T4" fmla="*/ 384 w 1344"/>
              <a:gd name="T5" fmla="*/ 192 h 192"/>
              <a:gd name="T6" fmla="*/ 576 w 1344"/>
              <a:gd name="T7" fmla="*/ 0 h 192"/>
              <a:gd name="T8" fmla="*/ 768 w 1344"/>
              <a:gd name="T9" fmla="*/ 192 h 192"/>
              <a:gd name="T10" fmla="*/ 960 w 1344"/>
              <a:gd name="T11" fmla="*/ 0 h 192"/>
              <a:gd name="T12" fmla="*/ 1152 w 1344"/>
              <a:gd name="T13" fmla="*/ 192 h 192"/>
              <a:gd name="T14" fmla="*/ 1344 w 1344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96"/>
                  <a:pt x="1344" y="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 rot="3410374">
            <a:off x="3509516" y="1390402"/>
            <a:ext cx="1654175" cy="381000"/>
          </a:xfrm>
          <a:prstGeom prst="ellipse">
            <a:avLst/>
          </a:prstGeom>
          <a:solidFill>
            <a:srgbClr val="CCECFF"/>
          </a:solidFill>
          <a:ln w="9525">
            <a:round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CCE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de-DE"/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2698304" y="2157164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179937" y="1227167"/>
            <a:ext cx="706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target</a:t>
            </a:r>
            <a:endParaRPr lang="en-US" altLang="de-DE" sz="1600" dirty="0">
              <a:latin typeface="Times New Roman" panose="02020603050405020304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2370909" y="1227167"/>
            <a:ext cx="864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stopper</a:t>
            </a:r>
            <a:endParaRPr lang="en-US" altLang="de-DE" sz="1600" dirty="0">
              <a:latin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30252" y="1836767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beam</a:t>
            </a:r>
            <a:endParaRPr lang="en-US" altLang="de-DE" sz="1600" dirty="0">
              <a:latin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630167" y="2355602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>
                <a:latin typeface="Times New Roman" panose="02020603050405020304" pitchFamily="18" charset="0"/>
              </a:rPr>
              <a:t>Germanium</a:t>
            </a:r>
          </a:p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detector</a:t>
            </a:r>
            <a:endParaRPr lang="en-US" altLang="de-DE" dirty="0">
              <a:latin typeface="Times New Roman" panose="02020603050405020304" pitchFamily="18" charset="0"/>
            </a:endParaRPr>
          </a:p>
        </p:txBody>
      </p:sp>
      <p:sp>
        <p:nvSpPr>
          <p:cNvPr id="27" name="Freeform 16"/>
          <p:cNvSpPr>
            <a:spLocks/>
          </p:cNvSpPr>
          <p:nvPr/>
        </p:nvSpPr>
        <p:spPr bwMode="auto">
          <a:xfrm>
            <a:off x="1433067" y="2073027"/>
            <a:ext cx="1325562" cy="419100"/>
          </a:xfrm>
          <a:custGeom>
            <a:avLst/>
            <a:gdLst>
              <a:gd name="T0" fmla="*/ 0 w 835"/>
              <a:gd name="T1" fmla="*/ 111 h 264"/>
              <a:gd name="T2" fmla="*/ 144 w 835"/>
              <a:gd name="T3" fmla="*/ 53 h 264"/>
              <a:gd name="T4" fmla="*/ 221 w 835"/>
              <a:gd name="T5" fmla="*/ 15 h 264"/>
              <a:gd name="T6" fmla="*/ 327 w 835"/>
              <a:gd name="T7" fmla="*/ 120 h 264"/>
              <a:gd name="T8" fmla="*/ 279 w 835"/>
              <a:gd name="T9" fmla="*/ 187 h 264"/>
              <a:gd name="T10" fmla="*/ 269 w 835"/>
              <a:gd name="T11" fmla="*/ 245 h 264"/>
              <a:gd name="T12" fmla="*/ 327 w 835"/>
              <a:gd name="T13" fmla="*/ 264 h 264"/>
              <a:gd name="T14" fmla="*/ 432 w 835"/>
              <a:gd name="T15" fmla="*/ 178 h 264"/>
              <a:gd name="T16" fmla="*/ 499 w 835"/>
              <a:gd name="T17" fmla="*/ 235 h 264"/>
              <a:gd name="T18" fmla="*/ 557 w 835"/>
              <a:gd name="T19" fmla="*/ 207 h 264"/>
              <a:gd name="T20" fmla="*/ 576 w 835"/>
              <a:gd name="T21" fmla="*/ 149 h 264"/>
              <a:gd name="T22" fmla="*/ 605 w 835"/>
              <a:gd name="T23" fmla="*/ 139 h 264"/>
              <a:gd name="T24" fmla="*/ 720 w 835"/>
              <a:gd name="T25" fmla="*/ 130 h 264"/>
              <a:gd name="T26" fmla="*/ 835 w 835"/>
              <a:gd name="T27" fmla="*/ 9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5" h="264">
                <a:moveTo>
                  <a:pt x="0" y="111"/>
                </a:moveTo>
                <a:cubicBezTo>
                  <a:pt x="117" y="98"/>
                  <a:pt x="67" y="104"/>
                  <a:pt x="144" y="53"/>
                </a:cubicBezTo>
                <a:cubicBezTo>
                  <a:pt x="174" y="7"/>
                  <a:pt x="165" y="0"/>
                  <a:pt x="221" y="15"/>
                </a:cubicBezTo>
                <a:cubicBezTo>
                  <a:pt x="252" y="60"/>
                  <a:pt x="289" y="84"/>
                  <a:pt x="327" y="120"/>
                </a:cubicBezTo>
                <a:cubicBezTo>
                  <a:pt x="342" y="170"/>
                  <a:pt x="323" y="173"/>
                  <a:pt x="279" y="187"/>
                </a:cubicBezTo>
                <a:cubicBezTo>
                  <a:pt x="264" y="202"/>
                  <a:pt x="237" y="218"/>
                  <a:pt x="269" y="245"/>
                </a:cubicBezTo>
                <a:cubicBezTo>
                  <a:pt x="285" y="258"/>
                  <a:pt x="327" y="264"/>
                  <a:pt x="327" y="264"/>
                </a:cubicBezTo>
                <a:cubicBezTo>
                  <a:pt x="391" y="243"/>
                  <a:pt x="368" y="198"/>
                  <a:pt x="432" y="178"/>
                </a:cubicBezTo>
                <a:cubicBezTo>
                  <a:pt x="477" y="188"/>
                  <a:pt x="485" y="192"/>
                  <a:pt x="499" y="235"/>
                </a:cubicBezTo>
                <a:cubicBezTo>
                  <a:pt x="519" y="229"/>
                  <a:pt x="543" y="224"/>
                  <a:pt x="557" y="207"/>
                </a:cubicBezTo>
                <a:cubicBezTo>
                  <a:pt x="570" y="191"/>
                  <a:pt x="562" y="164"/>
                  <a:pt x="576" y="149"/>
                </a:cubicBezTo>
                <a:cubicBezTo>
                  <a:pt x="583" y="142"/>
                  <a:pt x="595" y="140"/>
                  <a:pt x="605" y="139"/>
                </a:cubicBezTo>
                <a:cubicBezTo>
                  <a:pt x="643" y="134"/>
                  <a:pt x="682" y="133"/>
                  <a:pt x="720" y="130"/>
                </a:cubicBezTo>
                <a:cubicBezTo>
                  <a:pt x="740" y="73"/>
                  <a:pt x="779" y="91"/>
                  <a:pt x="835" y="9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Oval 17"/>
          <p:cNvSpPr>
            <a:spLocks noChangeArrowheads="1"/>
          </p:cNvSpPr>
          <p:nvPr/>
        </p:nvSpPr>
        <p:spPr bwMode="auto">
          <a:xfrm>
            <a:off x="1783904" y="2157164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5" y="2520000"/>
            <a:ext cx="3766185" cy="378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3240000"/>
            <a:ext cx="2016760" cy="148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4860000"/>
            <a:ext cx="1996440" cy="148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980000" y="3356992"/>
                <a:ext cx="927241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700" i="1" smtClean="0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de-DE" sz="700" b="0" i="1" smtClean="0">
                              <a:latin typeface="Cambria Math"/>
                            </a:rPr>
                            <m:t>128</m:t>
                          </m:r>
                        </m:sup>
                        <m:e>
                          <m:r>
                            <a:rPr lang="de-DE" sz="700" b="0" i="1" smtClean="0">
                              <a:latin typeface="Cambria Math"/>
                            </a:rPr>
                            <m:t>𝑋𝑒</m:t>
                          </m:r>
                        </m:e>
                      </m:sPre>
                      <m:r>
                        <a:rPr lang="de-DE" sz="7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𝐺𝑒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;1.4 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𝑀𝑒𝑉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𝑢</m:t>
                      </m:r>
                    </m:oMath>
                  </m:oMathPara>
                </a14:m>
                <a:endParaRPr lang="de-DE" sz="700" dirty="0" smtClean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3356992"/>
                <a:ext cx="927241" cy="107722"/>
              </a:xfrm>
              <a:prstGeom prst="rect">
                <a:avLst/>
              </a:prstGeom>
              <a:blipFill rotWithShape="1">
                <a:blip r:embed="rId5"/>
                <a:stretch>
                  <a:fillRect r="-1316" b="-352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016000" y="3464714"/>
                <a:ext cx="917494" cy="1163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7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700" b="0" i="1" smtClean="0"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de-DE" sz="700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sz="70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sz="7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  <m:sup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, </m:t>
                      </m:r>
                      <m:sSub>
                        <m:sSubPr>
                          <m:ctrlPr>
                            <a:rPr lang="de-DE" sz="7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=443 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𝑘𝑒𝑉</m:t>
                      </m:r>
                    </m:oMath>
                  </m:oMathPara>
                </a14:m>
                <a:endParaRPr lang="de-DE" sz="7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00" y="3464714"/>
                <a:ext cx="917494" cy="116314"/>
              </a:xfrm>
              <a:prstGeom prst="rect">
                <a:avLst/>
              </a:prstGeom>
              <a:blipFill rotWithShape="1">
                <a:blip r:embed="rId6"/>
                <a:stretch>
                  <a:fillRect l="-2667" r="-1333" b="-210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1259632" y="5481518"/>
                <a:ext cx="927242" cy="107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700" i="1" smtClean="0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de-DE" sz="700" b="0" i="1" smtClean="0">
                              <a:latin typeface="Cambria Math"/>
                            </a:rPr>
                            <m:t>136</m:t>
                          </m:r>
                        </m:sup>
                        <m:e>
                          <m:r>
                            <a:rPr lang="de-DE" sz="700" b="0" i="1" smtClean="0">
                              <a:latin typeface="Cambria Math"/>
                            </a:rPr>
                            <m:t>𝑋𝑒</m:t>
                          </m:r>
                        </m:e>
                      </m:sPre>
                      <m:r>
                        <a:rPr lang="de-DE" sz="7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𝐺𝑒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;1.4 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𝑀𝑒𝑉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𝑢</m:t>
                      </m:r>
                    </m:oMath>
                  </m:oMathPara>
                </a14:m>
                <a:endParaRPr lang="de-DE" sz="700" dirty="0" smtClean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481518"/>
                <a:ext cx="927242" cy="107722"/>
              </a:xfrm>
              <a:prstGeom prst="rect">
                <a:avLst/>
              </a:prstGeom>
              <a:blipFill rotWithShape="1">
                <a:blip r:embed="rId7"/>
                <a:stretch>
                  <a:fillRect r="-1316" b="-3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1296000" y="5598000"/>
                <a:ext cx="967188" cy="1163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7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700" b="0" i="1" smtClean="0"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de-DE" sz="700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sz="70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sz="7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  <m:sup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, </m:t>
                      </m:r>
                      <m:sSub>
                        <m:sSubPr>
                          <m:ctrlPr>
                            <a:rPr lang="de-DE" sz="7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7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=1313 </m:t>
                      </m:r>
                      <m:r>
                        <a:rPr lang="de-DE" sz="700" b="0" i="1" smtClean="0">
                          <a:latin typeface="Cambria Math"/>
                          <a:ea typeface="Cambria Math"/>
                        </a:rPr>
                        <m:t>𝑘𝑒𝑉</m:t>
                      </m:r>
                    </m:oMath>
                  </m:oMathPara>
                </a14:m>
                <a:endParaRPr lang="de-DE" sz="700" dirty="0"/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00" y="5598000"/>
                <a:ext cx="967188" cy="116314"/>
              </a:xfrm>
              <a:prstGeom prst="rect">
                <a:avLst/>
              </a:prstGeom>
              <a:blipFill rotWithShape="1">
                <a:blip r:embed="rId8"/>
                <a:stretch>
                  <a:fillRect l="-1899" r="-1266" b="-210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016000" y="3600000"/>
                <a:ext cx="45076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8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sz="8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=30 </m:t>
                      </m:r>
                      <m:r>
                        <a:rPr lang="de-DE" sz="8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𝑝𝑠</m:t>
                      </m:r>
                    </m:oMath>
                  </m:oMathPara>
                </a14:m>
                <a:endParaRPr lang="de-DE" sz="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00" y="3600000"/>
                <a:ext cx="450764" cy="123111"/>
              </a:xfrm>
              <a:prstGeom prst="rect">
                <a:avLst/>
              </a:prstGeom>
              <a:blipFill rotWithShape="1">
                <a:blip r:embed="rId9"/>
                <a:stretch>
                  <a:fillRect l="-4054" r="-4054" b="-3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1296000" y="5724000"/>
                <a:ext cx="471603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8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sz="8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=0.5 </m:t>
                      </m:r>
                      <m:r>
                        <a:rPr lang="de-DE" sz="8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𝑝𝑠</m:t>
                      </m:r>
                    </m:oMath>
                  </m:oMathPara>
                </a14:m>
                <a:endParaRPr lang="de-DE" sz="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00" y="5724000"/>
                <a:ext cx="471603" cy="123111"/>
              </a:xfrm>
              <a:prstGeom prst="rect">
                <a:avLst/>
              </a:prstGeom>
              <a:blipFill rotWithShape="1">
                <a:blip r:embed="rId10"/>
                <a:stretch>
                  <a:fillRect l="-3896" r="-5195" b="-3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5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9" grpId="0" animBg="1"/>
      <p:bldP spid="30" grpId="0" animBg="1"/>
      <p:bldP spid="6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Electric/Magnetic Dipoles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900000"/>
            <a:ext cx="719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and magnetic dipole fields have opposite parity:</a:t>
            </a:r>
          </a:p>
          <a:p>
            <a:r>
              <a:rPr lang="en-US" dirty="0" smtClean="0"/>
              <a:t>Magnetic dipoles have even parity and electric dipole fields have odd parity.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1800000"/>
                <a:ext cx="5943102" cy="4748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ℓ+1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800000"/>
                <a:ext cx="5943102" cy="4748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2520000"/>
            <a:ext cx="463867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2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Gamma-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tracking</a:t>
            </a:r>
            <a:endParaRPr lang="de-DE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04825" y="617885"/>
            <a:ext cx="3716338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>
                <a:latin typeface="Comic Sans MS" pitchFamily="66" charset="0"/>
                <a:cs typeface="Arial" pitchFamily="34" charset="0"/>
              </a:rPr>
              <a:t>Gamma Arrays based on Compton</a:t>
            </a:r>
            <a:br>
              <a:rPr lang="en-US" altLang="de-DE">
                <a:latin typeface="Comic Sans MS" pitchFamily="66" charset="0"/>
                <a:cs typeface="Arial" pitchFamily="34" charset="0"/>
              </a:rPr>
            </a:br>
            <a:r>
              <a:rPr lang="en-US" altLang="de-DE">
                <a:latin typeface="Comic Sans MS" pitchFamily="66" charset="0"/>
                <a:cs typeface="Arial" pitchFamily="34" charset="0"/>
              </a:rPr>
              <a:t> Suppressed Spectrometers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989513" y="617885"/>
            <a:ext cx="35814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b="1" dirty="0">
                <a:solidFill>
                  <a:srgbClr val="0000CC"/>
                </a:solidFill>
                <a:latin typeface="Comic Sans MS" pitchFamily="66" charset="0"/>
                <a:cs typeface="Arial" pitchFamily="34" charset="0"/>
              </a:rPr>
              <a:t>Tracking Arrays</a:t>
            </a:r>
            <a:r>
              <a:rPr lang="en-US" altLang="de-DE" dirty="0">
                <a:latin typeface="Comic Sans MS" pitchFamily="66" charset="0"/>
                <a:cs typeface="Arial" pitchFamily="34" charset="0"/>
              </a:rPr>
              <a:t> based on</a:t>
            </a:r>
          </a:p>
          <a:p>
            <a:pPr algn="ctr"/>
            <a:r>
              <a:rPr lang="en-US" altLang="de-DE" dirty="0">
                <a:latin typeface="Comic Sans MS" pitchFamily="66" charset="0"/>
                <a:cs typeface="Arial" pitchFamily="34" charset="0"/>
              </a:rPr>
              <a:t>Position Sensitive Ge Detectors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rot="16200000">
            <a:off x="4533900" y="4987925"/>
            <a:ext cx="0" cy="1600200"/>
          </a:xfrm>
          <a:prstGeom prst="line">
            <a:avLst/>
          </a:pr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688368" y="5486400"/>
            <a:ext cx="2196000" cy="78175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de-DE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50 - 25 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 eaLnBrk="0" hangingPunct="0">
              <a:lnSpc>
                <a:spcPct val="80000"/>
              </a:lnSpc>
            </a:pP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1 -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r>
              <a:rPr lang="en-GB" alt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403872" y="5486400"/>
            <a:ext cx="2016000" cy="806375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de-DE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10 - 7 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 eaLnBrk="0" hangingPunct="0">
              <a:lnSpc>
                <a:spcPct val="80000"/>
              </a:lnSpc>
            </a:pPr>
            <a:r>
              <a:rPr lang="en-GB" altLang="de-DE" b="1" dirty="0">
                <a:cs typeface="Arial" pitchFamily="34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 –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r>
              <a:rPr lang="en-GB" alt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5" b="3778"/>
          <a:stretch>
            <a:fillRect/>
          </a:stretch>
        </p:blipFill>
        <p:spPr bwMode="auto">
          <a:xfrm>
            <a:off x="381000" y="2895600"/>
            <a:ext cx="190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ammasphe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"/>
          <a:stretch>
            <a:fillRect/>
          </a:stretch>
        </p:blipFill>
        <p:spPr bwMode="auto">
          <a:xfrm>
            <a:off x="2427288" y="2903538"/>
            <a:ext cx="1839912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Quickie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b="14325"/>
          <a:stretch>
            <a:fillRect/>
          </a:stretch>
        </p:blipFill>
        <p:spPr bwMode="auto">
          <a:xfrm>
            <a:off x="6883400" y="2898775"/>
            <a:ext cx="18796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386013" y="4967288"/>
            <a:ext cx="1987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>
                <a:solidFill>
                  <a:srgbClr val="FF0000"/>
                </a:solidFill>
                <a:cs typeface="Arial" pitchFamily="34" charset="0"/>
              </a:rPr>
              <a:t>GAMMASPHERE</a:t>
            </a:r>
            <a:endParaRPr lang="en-US" altLang="de-DE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20713" y="4967288"/>
            <a:ext cx="1403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>
                <a:solidFill>
                  <a:srgbClr val="FF0000"/>
                </a:solidFill>
                <a:cs typeface="Arial" pitchFamily="34" charset="0"/>
              </a:rPr>
              <a:t>EUROBALL</a:t>
            </a:r>
            <a:endParaRPr lang="en-US" altLang="de-DE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334250" y="4967288"/>
            <a:ext cx="971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  <a:cs typeface="Arial" pitchFamily="34" charset="0"/>
              </a:rPr>
              <a:t>GRETA</a:t>
            </a:r>
            <a:endParaRPr lang="en-US" altLang="de-DE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257800" y="4967288"/>
            <a:ext cx="95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  <a:cs typeface="Arial" pitchFamily="34" charset="0"/>
              </a:rPr>
              <a:t>AGATA</a:t>
            </a:r>
          </a:p>
        </p:txBody>
      </p:sp>
      <p:pic>
        <p:nvPicPr>
          <p:cNvPr id="29" name="Picture 14" descr="design_p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03538"/>
            <a:ext cx="1847850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6254" name="ShockwaveFlash3" r:id="rId2" imgW="2668680" imgH="1506600"/>
        </mc:Choice>
        <mc:Fallback>
          <p:control name="ShockwaveFlash3" r:id="rId2" imgW="2668680" imgH="1506600">
            <p:pic>
              <p:nvPicPr>
                <p:cNvPr id="0" name="ShockwaveFlash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450" y="1341438"/>
                  <a:ext cx="2668588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55" name="ShockwaveFlash4" r:id="rId3" imgW="2190600" imgH="1506600"/>
        </mc:Choice>
        <mc:Fallback>
          <p:control name="ShockwaveFlash4" r:id="rId3" imgW="2190600" imgH="1506600">
            <p:pic>
              <p:nvPicPr>
                <p:cNvPr id="0" name="ShockwaveFlash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25" y="1341438"/>
                  <a:ext cx="2190750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175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Multipoles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1" y="900000"/>
                <a:ext cx="7812440" cy="4065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It is possible to describe the angular distribution of the radiation field as a function of the </a:t>
                </a:r>
                <a:r>
                  <a:rPr lang="en-US" i="1" dirty="0" smtClean="0">
                    <a:solidFill>
                      <a:srgbClr val="0000CC"/>
                    </a:solidFill>
                  </a:rPr>
                  <a:t>multipole order </a:t>
                </a:r>
                <a:r>
                  <a:rPr lang="en-US" dirty="0" smtClean="0"/>
                  <a:t>using Legendre polynomials.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</m:oMath>
                </a14:m>
                <a:r>
                  <a:rPr lang="en-US" dirty="0" smtClean="0"/>
                  <a:t>:     The index of radiation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ℓ</m:t>
                        </m:r>
                      </m:sup>
                    </m:sSup>
                  </m:oMath>
                </a14:m>
                <a:r>
                  <a:rPr lang="en-US" dirty="0" smtClean="0"/>
                  <a:t>:   The multipole order of the radiation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=1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𝐷𝑖𝑝𝑜𝑙𝑒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    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=2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𝑄𝑢𝑎𝑑𝑟𝑢𝑝𝑜𝑙𝑒</m:t>
                    </m:r>
                  </m:oMath>
                </a14:m>
                <a:r>
                  <a:rPr lang="de-DE" b="0" i="1" dirty="0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    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=3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𝑂𝑐𝑡𝑢𝑝𝑜𝑙𝑒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associated Legendre 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are: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=1:    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3∙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=2:  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8</m:t>
                        </m:r>
                      </m:den>
                    </m:f>
                    <m:d>
                      <m:d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35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−30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+3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1" y="900000"/>
                <a:ext cx="7812440" cy="4065793"/>
              </a:xfrm>
              <a:prstGeom prst="rect">
                <a:avLst/>
              </a:prstGeom>
              <a:blipFill rotWithShape="1">
                <a:blip r:embed="rId2"/>
                <a:stretch>
                  <a:fillRect l="-624" t="-750" r="-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6225</Words>
  <Application>Microsoft Office PowerPoint</Application>
  <PresentationFormat>Bildschirmpräsentation (4:3)</PresentationFormat>
  <Paragraphs>776</Paragraphs>
  <Slides>80</Slides>
  <Notes>0</Notes>
  <HiddenSlides>2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80</vt:i4>
      </vt:variant>
    </vt:vector>
  </HeadingPairs>
  <TitlesOfParts>
    <vt:vector size="82" baseType="lpstr">
      <vt:lpstr>Larissa</vt:lpstr>
      <vt:lpstr>Equation</vt:lpstr>
      <vt:lpstr>γ-ray spectroscopy</vt:lpstr>
      <vt:lpstr>Electromagnetic spectrum</vt:lpstr>
      <vt:lpstr>γ-decay</vt:lpstr>
      <vt:lpstr>γ-decay in a Nutshell</vt:lpstr>
      <vt:lpstr>γ-decay</vt:lpstr>
      <vt:lpstr>γ-decay</vt:lpstr>
      <vt:lpstr>Classical Electrodynamics</vt:lpstr>
      <vt:lpstr>Electric/Magnetic Dipoles</vt:lpstr>
      <vt:lpstr>Higher Order Multipoles</vt:lpstr>
      <vt:lpstr>Angular Momentum in γ-Decay</vt:lpstr>
      <vt:lpstr>Characteristics of multipolarity</vt:lpstr>
      <vt:lpstr>The basics of the situation</vt:lpstr>
      <vt:lpstr>The basics of the situation</vt:lpstr>
      <vt:lpstr>The basics of the situation</vt:lpstr>
      <vt:lpstr>The basics of the situation</vt:lpstr>
      <vt:lpstr>The basics of the situation</vt:lpstr>
      <vt:lpstr>The basics of the situation</vt:lpstr>
      <vt:lpstr>The basics of the situation</vt:lpstr>
      <vt:lpstr>Characteristics of multipolarity</vt:lpstr>
      <vt:lpstr>Emission of electromagnetic radiation</vt:lpstr>
      <vt:lpstr>Single particle transition (Weisskopf estimate)</vt:lpstr>
      <vt:lpstr>Conversion electrons</vt:lpstr>
      <vt:lpstr>Internal conversion</vt:lpstr>
      <vt:lpstr>Electron spectroscopy</vt:lpstr>
      <vt:lpstr>Mini Orange setup for conversion electron spectroscopy</vt:lpstr>
      <vt:lpstr>Comparison of α-decay, β-decay and γ-decay</vt:lpstr>
      <vt:lpstr>γ-decay</vt:lpstr>
      <vt:lpstr>Interaction of gamma rays with matter</vt:lpstr>
      <vt:lpstr>Mass dependence of X-ray absorption</vt:lpstr>
      <vt:lpstr>Mass dependence μ/ρ of X-ray absorption</vt:lpstr>
      <vt:lpstr>X-ray image shows the effect of different absorptions 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Gamma-ray interaction cross section</vt:lpstr>
      <vt:lpstr>Z dependence of interaction probabilities</vt:lpstr>
      <vt:lpstr>Detector types</vt:lpstr>
      <vt:lpstr>Scintillation detectors</vt:lpstr>
      <vt:lpstr>Detector characterization</vt:lpstr>
      <vt:lpstr>Gamma-ray spectrum of a radioactive decay</vt:lpstr>
      <vt:lpstr>Spins and parities</vt:lpstr>
      <vt:lpstr>The basics of the situation</vt:lpstr>
      <vt:lpstr>The basics of the situation</vt:lpstr>
      <vt:lpstr>Angular correlation – non-oriented source</vt:lpstr>
      <vt:lpstr>A simple example:</vt:lpstr>
      <vt:lpstr>General formula</vt:lpstr>
      <vt:lpstr>General formula</vt:lpstr>
      <vt:lpstr>A special case:</vt:lpstr>
      <vt:lpstr>Angular correlations with arrays</vt:lpstr>
      <vt:lpstr>Angular correlations with arrays</vt:lpstr>
      <vt:lpstr>Angular distribution - fusion</vt:lpstr>
      <vt:lpstr>Angular distribution</vt:lpstr>
      <vt:lpstr>Angular distribution: Coulomb excitation</vt:lpstr>
      <vt:lpstr>Linear polarization</vt:lpstr>
      <vt:lpstr>Linear polarization</vt:lpstr>
      <vt:lpstr>Proof of Principle</vt:lpstr>
      <vt:lpstr>Linear polarization</vt:lpstr>
      <vt:lpstr>Laser Compton backscattering</vt:lpstr>
      <vt:lpstr>Efficiency versus resolution</vt:lpstr>
      <vt:lpstr>Energy resolution</vt:lpstr>
      <vt:lpstr>Special relativity</vt:lpstr>
      <vt:lpstr>Lorentz transformation</vt:lpstr>
      <vt:lpstr>Doppler effect</vt:lpstr>
      <vt:lpstr>Doppler broadening and position resolution</vt:lpstr>
      <vt:lpstr>Doppler broadening (opening angle of detector)</vt:lpstr>
      <vt:lpstr>Doppler broadening (velocity variation)</vt:lpstr>
      <vt:lpstr>Experimental arrangement</vt:lpstr>
      <vt:lpstr>Inelastic heavy-ion scattering</vt:lpstr>
      <vt:lpstr>Lorentz transformation</vt:lpstr>
      <vt:lpstr>Experimental arrangement (electron detection)</vt:lpstr>
      <vt:lpstr>Lorentz transformation</vt:lpstr>
      <vt:lpstr>Segmented detectors</vt:lpstr>
      <vt:lpstr>Recoil distance method</vt:lpstr>
      <vt:lpstr>Doppler Shift Attenuation Method</vt:lpstr>
      <vt:lpstr>Gamma-ray tracking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620</cp:revision>
  <dcterms:created xsi:type="dcterms:W3CDTF">2016-04-06T12:04:03Z</dcterms:created>
  <dcterms:modified xsi:type="dcterms:W3CDTF">2020-08-20T05:10:33Z</dcterms:modified>
</cp:coreProperties>
</file>