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282" r:id="rId4"/>
    <p:sldId id="283" r:id="rId5"/>
    <p:sldId id="284" r:id="rId6"/>
    <p:sldId id="285" r:id="rId7"/>
    <p:sldId id="281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86" r:id="rId17"/>
    <p:sldId id="287" r:id="rId18"/>
    <p:sldId id="279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261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jpe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25.png"/><Relationship Id="rId18" Type="http://schemas.openxmlformats.org/officeDocument/2006/relationships/image" Target="../media/image300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wmf"/><Relationship Id="rId1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png"/><Relationship Id="rId20" Type="http://schemas.openxmlformats.org/officeDocument/2006/relationships/image" Target="../media/image32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70.png"/><Relationship Id="rId10" Type="http://schemas.openxmlformats.org/officeDocument/2006/relationships/image" Target="../media/image33.wmf"/><Relationship Id="rId19" Type="http://schemas.openxmlformats.org/officeDocument/2006/relationships/image" Target="../media/image310.png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24.jpe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4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jpeg"/><Relationship Id="rId5" Type="http://schemas.openxmlformats.org/officeDocument/2006/relationships/image" Target="../media/image13.jpeg"/><Relationship Id="rId10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jpeg"/><Relationship Id="rId5" Type="http://schemas.openxmlformats.org/officeDocument/2006/relationships/image" Target="../media/image15.jpeg"/><Relationship Id="rId10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wmf"/><Relationship Id="rId5" Type="http://schemas.openxmlformats.org/officeDocument/2006/relationships/image" Target="../media/image23.jpeg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2.wmf"/><Relationship Id="rId4" Type="http://schemas.openxmlformats.org/officeDocument/2006/relationships/image" Target="../media/image11.jpeg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7.jpeg"/><Relationship Id="rId4" Type="http://schemas.openxmlformats.org/officeDocument/2006/relationships/image" Target="../media/image25.jpe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Shell </a:t>
            </a:r>
            <a:r>
              <a:rPr lang="en-US" dirty="0" smtClean="0"/>
              <a:t>model with residual interaction</a:t>
            </a:r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20000" y="1620000"/>
            <a:ext cx="785503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latin typeface="Times New Roman" pitchFamily="18" charset="0"/>
              </a:rPr>
              <a:t>Start with 2-particle system, that is a nucleus „doubly magic nucleus + 2 nucleons“</a:t>
            </a: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r>
              <a:rPr lang="en-US" altLang="de-DE" dirty="0" smtClean="0">
                <a:latin typeface="Times New Roman" pitchFamily="18" charset="0"/>
              </a:rPr>
              <a:t>Consider two identical valence nucleons with j</a:t>
            </a:r>
            <a:r>
              <a:rPr lang="en-US" altLang="de-DE" baseline="-25000" dirty="0" smtClean="0">
                <a:latin typeface="Times New Roman" pitchFamily="18" charset="0"/>
              </a:rPr>
              <a:t>1</a:t>
            </a:r>
            <a:r>
              <a:rPr lang="en-US" altLang="de-DE" dirty="0" smtClean="0">
                <a:latin typeface="Times New Roman" pitchFamily="18" charset="0"/>
              </a:rPr>
              <a:t> and j</a:t>
            </a:r>
            <a:r>
              <a:rPr lang="en-US" altLang="de-DE" baseline="-25000" dirty="0" smtClean="0">
                <a:latin typeface="Times New Roman" pitchFamily="18" charset="0"/>
              </a:rPr>
              <a:t>2</a:t>
            </a: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endParaRPr lang="en-US" altLang="de-DE" dirty="0" smtClean="0">
              <a:latin typeface="Times New Roman" pitchFamily="18" charset="0"/>
            </a:endParaRPr>
          </a:p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Two questions:</a:t>
            </a:r>
            <a:r>
              <a:rPr lang="en-US" altLang="de-DE" sz="1600" dirty="0" smtClean="0">
                <a:latin typeface="Times New Roman" pitchFamily="18" charset="0"/>
              </a:rPr>
              <a:t> </a:t>
            </a:r>
          </a:p>
          <a:p>
            <a:r>
              <a:rPr lang="en-US" altLang="de-DE" dirty="0" smtClean="0">
                <a:latin typeface="Times New Roman" pitchFamily="18" charset="0"/>
              </a:rPr>
              <a:t>                         </a:t>
            </a:r>
            <a:r>
              <a:rPr lang="en-US" altLang="de-DE" sz="1600" dirty="0" smtClean="0">
                <a:latin typeface="Times New Roman" pitchFamily="18" charset="0"/>
              </a:rPr>
              <a:t>What total angular momenta j</a:t>
            </a:r>
            <a:r>
              <a:rPr lang="en-US" altLang="de-DE" sz="1600" baseline="-25000" dirty="0" smtClean="0">
                <a:latin typeface="Times New Roman" pitchFamily="18" charset="0"/>
              </a:rPr>
              <a:t>1</a:t>
            </a:r>
            <a:r>
              <a:rPr lang="en-US" altLang="de-DE" sz="1600" dirty="0" smtClean="0">
                <a:latin typeface="Times New Roman" pitchFamily="18" charset="0"/>
              </a:rPr>
              <a:t> + j</a:t>
            </a:r>
            <a:r>
              <a:rPr lang="en-US" altLang="de-DE" sz="1600" baseline="-25000" dirty="0" smtClean="0">
                <a:latin typeface="Times New Roman" pitchFamily="18" charset="0"/>
              </a:rPr>
              <a:t>2</a:t>
            </a:r>
            <a:r>
              <a:rPr lang="en-US" altLang="de-DE" sz="1600" dirty="0" smtClean="0">
                <a:latin typeface="Times New Roman" pitchFamily="18" charset="0"/>
              </a:rPr>
              <a:t> = J can be formed?</a:t>
            </a:r>
          </a:p>
          <a:p>
            <a:endParaRPr lang="en-US" altLang="de-DE" sz="1600" dirty="0" smtClean="0">
              <a:latin typeface="Times New Roman" pitchFamily="18" charset="0"/>
            </a:endParaRPr>
          </a:p>
          <a:p>
            <a:r>
              <a:rPr lang="en-US" altLang="de-DE" sz="1600" dirty="0" smtClean="0">
                <a:latin typeface="Times New Roman" pitchFamily="18" charset="0"/>
              </a:rPr>
              <a:t>                            What are the energies of states with these J values?</a:t>
            </a:r>
            <a:endParaRPr lang="en-US" altLang="de-DE" sz="1600" dirty="0">
              <a:latin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2159000"/>
            <a:ext cx="9858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0" y="1080000"/>
                <a:ext cx="27669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𝑟𝑒𝑠𝑖𝑑𝑢𝑎𝑙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1080000"/>
                <a:ext cx="276691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600000" y="2016000"/>
                <a:ext cx="29229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𝑟𝑒𝑠𝑖𝑑𝑢𝑎𝑙</m:t>
                          </m:r>
                        </m:sub>
                      </m:sSub>
                      <m:r>
                        <a:rPr lang="de-DE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2016000"/>
                <a:ext cx="292298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/>
          <p:cNvSpPr/>
          <p:nvPr/>
        </p:nvSpPr>
        <p:spPr>
          <a:xfrm>
            <a:off x="2160000" y="4392000"/>
            <a:ext cx="4572000" cy="792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interaction - pairing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97180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620000" y="1081088"/>
            <a:ext cx="1143000" cy="2286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180000" y="965200"/>
                <a:ext cx="4479047" cy="4770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de-DE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Spectrum of </a:t>
                </a:r>
                <a:r>
                  <a:rPr lang="en-US" altLang="de-DE" b="1" i="1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210</a:t>
                </a:r>
                <a:r>
                  <a:rPr lang="en-US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Pb</a:t>
                </a:r>
                <a:r>
                  <a:rPr lang="de-DE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:</a:t>
                </a:r>
                <a:r>
                  <a:rPr lang="de-DE" altLang="de-DE" sz="1200" dirty="0" smtClean="0">
                    <a:latin typeface="Times New Roman" pitchFamily="18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1200" i="1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de-DE" altLang="de-DE" sz="1200" b="0" i="1" smtClean="0">
                            <a:latin typeface="Cambria Math"/>
                            <a:cs typeface="Arial" charset="0"/>
                          </a:rPr>
                          <m:t>          </m:t>
                        </m:r>
                        <m:sPre>
                          <m:sPrePr>
                            <m:ctrlPr>
                              <a:rPr lang="de-DE" altLang="de-DE" sz="1200" i="1" smtClean="0">
                                <a:latin typeface="Cambria Math"/>
                                <a:cs typeface="Arial" charset="0"/>
                              </a:rPr>
                            </m:ctrlPr>
                          </m:sPrePr>
                          <m:sub>
                            <m:r>
                              <a:rPr lang="de-DE" altLang="de-DE" sz="1200" b="0" i="1" smtClean="0">
                                <a:latin typeface="Cambria Math"/>
                                <a:cs typeface="Arial" charset="0"/>
                              </a:rPr>
                              <m:t>82</m:t>
                            </m:r>
                          </m:sub>
                          <m:sup>
                            <m:r>
                              <a:rPr lang="de-DE" altLang="de-DE" sz="1200" b="0" i="1" smtClean="0">
                                <a:latin typeface="Cambria Math"/>
                                <a:cs typeface="Arial" charset="0"/>
                              </a:rPr>
                              <m:t>208</m:t>
                            </m:r>
                          </m:sup>
                          <m:e>
                            <m:r>
                              <a:rPr lang="de-DE" altLang="de-DE" sz="1200" b="0" i="1" smtClean="0">
                                <a:latin typeface="Cambria Math"/>
                                <a:cs typeface="Arial" charset="0"/>
                              </a:rPr>
                              <m:t>𝑃𝑏</m:t>
                            </m:r>
                          </m:e>
                        </m:sPre>
                      </m:e>
                      <m:sub>
                        <m:r>
                          <a:rPr lang="de-DE" altLang="de-DE" sz="1200" b="0" i="1" smtClean="0">
                            <a:latin typeface="Cambria Math"/>
                            <a:cs typeface="Arial" charset="0"/>
                          </a:rPr>
                          <m:t>126</m:t>
                        </m:r>
                      </m:sub>
                    </m:sSub>
                  </m:oMath>
                </a14:m>
                <a:r>
                  <a:rPr lang="de-DE" altLang="de-DE" sz="12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Arial" charset="0"/>
                  </a:rPr>
                  <a:t>core + 2 neutrons</a:t>
                </a:r>
                <a:endParaRPr lang="en-US" altLang="de-DE" dirty="0" smtClean="0">
                  <a:latin typeface="Times New Roman" pitchFamily="18" charset="0"/>
                  <a:cs typeface="Arial" charset="0"/>
                </a:endParaRPr>
              </a:p>
              <a:p>
                <a:endParaRPr lang="de-DE" altLang="de-DE" sz="800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r>
                  <a:rPr lang="de-DE" altLang="de-DE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                                             </a:t>
                </a:r>
                <a:r>
                  <a:rPr lang="de-DE" altLang="de-DE" sz="1200" dirty="0" smtClean="0">
                    <a:latin typeface="Times New Roman" pitchFamily="18" charset="0"/>
                    <a:cs typeface="Arial" charset="0"/>
                  </a:rPr>
                  <a:t>(</a:t>
                </a:r>
                <a:r>
                  <a:rPr lang="en-US" altLang="de-DE" sz="1200" dirty="0" smtClean="0">
                    <a:latin typeface="Times New Roman" pitchFamily="18" charset="0"/>
                    <a:cs typeface="Arial" charset="0"/>
                  </a:rPr>
                  <a:t>two unpaired nucleons</a:t>
                </a:r>
                <a:r>
                  <a:rPr lang="de-DE" altLang="de-DE" sz="1200" dirty="0" smtClean="0">
                    <a:latin typeface="Times New Roman" pitchFamily="18" charset="0"/>
                    <a:cs typeface="Arial" charset="0"/>
                  </a:rPr>
                  <a:t>)</a:t>
                </a:r>
                <a:endParaRPr lang="de-DE" altLang="de-DE" dirty="0"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b="1" i="1" dirty="0" smtClean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de-DE" altLang="de-DE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Assume pairing interaction in a single-j shell</a:t>
                </a:r>
              </a:p>
              <a:p>
                <a:pPr>
                  <a:buFont typeface="Wingdings" pitchFamily="2" charset="2"/>
                  <a:buChar char="Ø"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Char char="Ø"/>
                </a:pPr>
                <a:endParaRPr lang="de-DE" altLang="de-DE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de-DE" sz="16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 </a:t>
                </a:r>
                <a:r>
                  <a:rPr lang="en-US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For the ground state the energy eigenvalue is none-zero;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  all nucleons paired </a:t>
                </a:r>
                <a:r>
                  <a:rPr lang="de-DE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(</a:t>
                </a:r>
                <a:r>
                  <a:rPr lang="el-GR" alt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ν</a:t>
                </a:r>
                <a:r>
                  <a:rPr lang="de-DE" alt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=0) </a:t>
                </a:r>
                <a:r>
                  <a:rPr lang="en-US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and spin </a:t>
                </a:r>
                <a:r>
                  <a:rPr lang="de-DE" alt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J=0</a:t>
                </a:r>
                <a:r>
                  <a:rPr lang="de-DE" alt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rgbClr val="0000FF"/>
                  </a:buClr>
                  <a:buFont typeface="Wingdings" pitchFamily="2" charset="2"/>
                  <a:buChar char="Ø"/>
                </a:pPr>
                <a:r>
                  <a:rPr lang="de-DE" altLang="de-DE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de-DE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The</a:t>
                </a:r>
                <a:r>
                  <a:rPr lang="de-DE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GB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-interaction </a:t>
                </a: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yields a </a:t>
                </a:r>
              </a:p>
              <a:p>
                <a:pPr>
                  <a:buClr>
                    <a:srgbClr val="0000FF"/>
                  </a:buClr>
                  <a:buFont typeface="Wingdings" pitchFamily="2" charset="2"/>
                  <a:buNone/>
                </a:pP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simple geometrical expression  </a:t>
                </a:r>
              </a:p>
              <a:p>
                <a:pPr>
                  <a:buClr>
                    <a:srgbClr val="0000FF"/>
                  </a:buClr>
                  <a:buFont typeface="Wingdings" pitchFamily="2" charset="2"/>
                  <a:buNone/>
                </a:pP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f</a:t>
                </a:r>
                <a:r>
                  <a:rPr lang="en-US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o</a:t>
                </a:r>
                <a:r>
                  <a:rPr lang="en-GB" altLang="de-DE" sz="1600" b="1" i="1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r the coupling of two </a:t>
                </a:r>
                <a:r>
                  <a:rPr lang="en-GB" altLang="de-DE" sz="1600" b="1" i="1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nucleons</a:t>
                </a:r>
                <a:endParaRPr lang="el-GR" altLang="de-DE" sz="1600" b="1" i="1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000" y="965200"/>
                <a:ext cx="4479047" cy="4770537"/>
              </a:xfrm>
              <a:prstGeom prst="rect">
                <a:avLst/>
              </a:prstGeom>
              <a:blipFill rotWithShape="1">
                <a:blip r:embed="rId5"/>
                <a:stretch>
                  <a:fillRect l="-954" t="-639" b="-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862388" y="3810000"/>
            <a:ext cx="5129212" cy="2057400"/>
            <a:chOff x="2160" y="144"/>
            <a:chExt cx="3231" cy="1296"/>
          </a:xfrm>
        </p:grpSpPr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160" y="672"/>
              <a:ext cx="85" cy="631"/>
              <a:chOff x="2987" y="713"/>
              <a:chExt cx="85" cy="631"/>
            </a:xfrm>
          </p:grpSpPr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V="1">
                <a:off x="2987" y="713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 flipV="1">
                <a:off x="3072" y="720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2496" y="672"/>
              <a:ext cx="194" cy="657"/>
              <a:chOff x="3445" y="746"/>
              <a:chExt cx="194" cy="657"/>
            </a:xfrm>
          </p:grpSpPr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3445" y="746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 rot="-380787">
                <a:off x="3469" y="754"/>
                <a:ext cx="170" cy="42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rot="2074187">
                <a:off x="3552" y="1115"/>
                <a:ext cx="1" cy="28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V="1">
              <a:off x="3648" y="655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3671" y="496"/>
              <a:ext cx="443" cy="1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rot="2630158" flipH="1" flipV="1">
              <a:off x="3794" y="465"/>
              <a:ext cx="192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rot="929372" flipH="1">
              <a:off x="4410" y="288"/>
              <a:ext cx="102" cy="1018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4272" y="672"/>
              <a:ext cx="0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4261" y="284"/>
              <a:ext cx="384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2946" y="672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rot="17001729" flipV="1">
              <a:off x="3210" y="484"/>
              <a:ext cx="17" cy="5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V="1">
              <a:off x="2946" y="816"/>
              <a:ext cx="528" cy="480"/>
            </a:xfrm>
            <a:prstGeom prst="line">
              <a:avLst/>
            </a:prstGeom>
            <a:noFill/>
            <a:ln w="22225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V="1">
              <a:off x="5136" y="14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2208" y="1296"/>
              <a:ext cx="30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2640" y="1082"/>
              <a:ext cx="25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3537" y="842"/>
              <a:ext cx="1584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4051" y="583"/>
              <a:ext cx="110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4689" y="354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5195" y="116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5184" y="96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6600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32" name="Text Box 41"/>
            <p:cNvSpPr txBox="1">
              <a:spLocks noChangeArrowheads="1"/>
            </p:cNvSpPr>
            <p:nvPr/>
          </p:nvSpPr>
          <p:spPr bwMode="auto">
            <a:xfrm>
              <a:off x="5184" y="71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5184" y="47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3333FF"/>
                  </a:solidFill>
                  <a:latin typeface="Times New Roman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34" name="Text Box 43"/>
            <p:cNvSpPr txBox="1">
              <a:spLocks noChangeArrowheads="1"/>
            </p:cNvSpPr>
            <p:nvPr/>
          </p:nvSpPr>
          <p:spPr bwMode="auto">
            <a:xfrm>
              <a:off x="5184" y="27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1386000"/>
                <a:ext cx="2386102" cy="38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9/2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sz="1600" b="0" i="1" smtClean="0">
                                  <a:latin typeface="Cambria Math"/>
                                </a:rPr>
                                <m:t>;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=2,4,6,8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=2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386000"/>
                <a:ext cx="2386102" cy="387157"/>
              </a:xfrm>
              <a:prstGeom prst="rect">
                <a:avLst/>
              </a:prstGeom>
              <a:blipFill rotWithShape="1">
                <a:blip r:embed="rId6"/>
                <a:stretch>
                  <a:fillRect l="-15090" t="-135938" b="-20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360000" y="2700000"/>
                <a:ext cx="50880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𝑝𝑎𝑖𝑟𝑖𝑛𝑔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DE" sz="1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de-DE" sz="14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=0,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         0,            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=2, 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700000"/>
                <a:ext cx="508806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1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 –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079500" y="1776413"/>
            <a:ext cx="154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079500" y="25384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interaction: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1800000" y="45989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with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1800000" y="5354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and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20000" y="6300000"/>
            <a:ext cx="29097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A. de-</a:t>
            </a:r>
            <a:r>
              <a:rPr lang="en-US" altLang="de-DE" sz="1000" dirty="0" err="1" smtClean="0">
                <a:latin typeface="Times New Roman" pitchFamily="18" charset="0"/>
              </a:rPr>
              <a:t>Shalit</a:t>
            </a:r>
            <a:r>
              <a:rPr lang="en-US" altLang="de-DE" sz="1000" dirty="0" smtClean="0">
                <a:latin typeface="Times New Roman" pitchFamily="18" charset="0"/>
              </a:rPr>
              <a:t> &amp; I. </a:t>
            </a:r>
            <a:r>
              <a:rPr lang="en-US" altLang="de-DE" sz="1000" dirty="0" err="1" smtClean="0">
                <a:latin typeface="Times New Roman" pitchFamily="18" charset="0"/>
              </a:rPr>
              <a:t>Talmi</a:t>
            </a:r>
            <a:r>
              <a:rPr lang="en-US" altLang="de-DE" sz="1000" dirty="0" smtClean="0">
                <a:latin typeface="Times New Roman" pitchFamily="18" charset="0"/>
              </a:rPr>
              <a:t>: Nuclear Shell Theory, p.200</a:t>
            </a:r>
            <a:endParaRPr lang="en-US" altLang="de-DE" sz="1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20000" y="3600000"/>
                <a:ext cx="395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3600000"/>
                <a:ext cx="3957558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2700000" y="4453632"/>
                <a:ext cx="3657989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453632"/>
                <a:ext cx="3657989" cy="6574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2700000" y="5267823"/>
                <a:ext cx="4191853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5267823"/>
                <a:ext cx="4191853" cy="5403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9" grpId="0"/>
      <p:bldP spid="10" grpId="0"/>
      <p:bldP spid="11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Pairing –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079500" y="1776413"/>
            <a:ext cx="154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1079500" y="2538413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interaction: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1800000" y="5077172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with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1800000" y="571177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and</a:t>
            </a:r>
            <a:endParaRPr lang="de-DE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20000" y="6300000"/>
            <a:ext cx="29097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A. de-</a:t>
            </a:r>
            <a:r>
              <a:rPr lang="en-US" altLang="de-DE" sz="1000" dirty="0" err="1" smtClean="0">
                <a:latin typeface="Times New Roman" pitchFamily="18" charset="0"/>
              </a:rPr>
              <a:t>Shalit</a:t>
            </a:r>
            <a:r>
              <a:rPr lang="en-US" altLang="de-DE" sz="1000" dirty="0" smtClean="0">
                <a:latin typeface="Times New Roman" pitchFamily="18" charset="0"/>
              </a:rPr>
              <a:t> &amp; I. </a:t>
            </a:r>
            <a:r>
              <a:rPr lang="en-US" altLang="de-DE" sz="1000" dirty="0" err="1" smtClean="0">
                <a:latin typeface="Times New Roman" pitchFamily="18" charset="0"/>
              </a:rPr>
              <a:t>Talmi</a:t>
            </a:r>
            <a:r>
              <a:rPr lang="en-US" altLang="de-DE" sz="1000" dirty="0" smtClean="0">
                <a:latin typeface="Times New Roman" pitchFamily="18" charset="0"/>
              </a:rPr>
              <a:t>: Nuclear Shell Theory, p.200</a:t>
            </a:r>
            <a:endParaRPr lang="en-US" altLang="de-DE" sz="10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𝐽𝑀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900000"/>
                <a:ext cx="5718232" cy="6582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711944"/>
                <a:ext cx="2571730" cy="4956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2456343"/>
                <a:ext cx="4353307" cy="5308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20000" y="4458598"/>
                <a:ext cx="3957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00" y="4458598"/>
                <a:ext cx="395755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/>
              <p:cNvSpPr txBox="1"/>
              <p:nvPr/>
            </p:nvSpPr>
            <p:spPr>
              <a:xfrm>
                <a:off x="2700000" y="4931816"/>
                <a:ext cx="3657989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Textfeld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31816"/>
                <a:ext cx="3657989" cy="6574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2700000" y="5624963"/>
                <a:ext cx="4191853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4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5624963"/>
                <a:ext cx="4191853" cy="5403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080000" y="3096000"/>
                <a:ext cx="7371056" cy="462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de-DE" sz="12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1/2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∙2∙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096000"/>
                <a:ext cx="7371056" cy="462050"/>
              </a:xfrm>
              <a:prstGeom prst="rect">
                <a:avLst/>
              </a:prstGeom>
              <a:blipFill rotWithShape="1"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3708000"/>
                <a:ext cx="6883744" cy="494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1/2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12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2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sup>
                      </m:sSup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08000"/>
                <a:ext cx="6883744" cy="4940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9" grpId="0"/>
      <p:bldP spid="10" grpId="0"/>
      <p:bldP spid="11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 (</a:t>
            </a:r>
            <a:r>
              <a:rPr lang="en-US" dirty="0" err="1" smtClean="0">
                <a:latin typeface="Times New Roman"/>
                <a:cs typeface="Times New Roman"/>
              </a:rPr>
              <a:t>semiclassical</a:t>
            </a:r>
            <a:r>
              <a:rPr lang="en-US" dirty="0" smtClean="0">
                <a:latin typeface="Times New Roman"/>
                <a:cs typeface="Times New Roman"/>
              </a:rPr>
              <a:t> concept)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20000" y="900000"/>
            <a:ext cx="1631950" cy="3613150"/>
            <a:chOff x="240" y="384"/>
            <a:chExt cx="1028" cy="227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80" y="384"/>
              <a:ext cx="788" cy="2276"/>
              <a:chOff x="2463" y="336"/>
              <a:chExt cx="788" cy="2276"/>
            </a:xfrm>
          </p:grpSpPr>
          <p:graphicFrame>
            <p:nvGraphicFramePr>
              <p:cNvPr id="10" name="Object 6"/>
              <p:cNvGraphicFramePr>
                <a:graphicFrameLocks noChangeAspect="1"/>
              </p:cNvGraphicFramePr>
              <p:nvPr/>
            </p:nvGraphicFramePr>
            <p:xfrm>
              <a:off x="2796" y="1745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54" name="Equation" r:id="rId5" imgW="114120" imgH="215640" progId="Equation.3">
                      <p:embed/>
                    </p:oleObj>
                  </mc:Choice>
                  <mc:Fallback>
                    <p:oleObj name="Equation" r:id="rId5" imgW="1141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6" y="1745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2471" y="1320"/>
                <a:ext cx="0" cy="120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2503" y="1200"/>
                <a:ext cx="748" cy="16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2463" y="336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496" y="816"/>
                <a:ext cx="480" cy="432"/>
              </a:xfrm>
              <a:custGeom>
                <a:avLst/>
                <a:gdLst>
                  <a:gd name="T0" fmla="*/ 0 w 480"/>
                  <a:gd name="T1" fmla="*/ 0 h 432"/>
                  <a:gd name="T2" fmla="*/ 336 w 480"/>
                  <a:gd name="T3" fmla="*/ 144 h 432"/>
                  <a:gd name="T4" fmla="*/ 480 w 480"/>
                  <a:gd name="T5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32">
                    <a:moveTo>
                      <a:pt x="0" y="0"/>
                    </a:moveTo>
                    <a:cubicBezTo>
                      <a:pt x="128" y="36"/>
                      <a:pt x="256" y="72"/>
                      <a:pt x="336" y="144"/>
                    </a:cubicBezTo>
                    <a:cubicBezTo>
                      <a:pt x="416" y="216"/>
                      <a:pt x="448" y="324"/>
                      <a:pt x="480" y="4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520" y="960"/>
                <a:ext cx="2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2400" b="1" i="1">
                    <a:solidFill>
                      <a:srgbClr val="000000"/>
                    </a:solidFill>
                    <a:latin typeface="Symbol" pitchFamily="18" charset="2"/>
                    <a:cs typeface="Arial" charset="0"/>
                  </a:rPr>
                  <a:t>q</a:t>
                </a: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rot="2630158" flipH="1" flipV="1">
                <a:off x="2656" y="1123"/>
                <a:ext cx="398" cy="1489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960" y="912"/>
            <a:ext cx="207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5" name="Equation" r:id="rId7" imgW="164880" imgH="228600" progId="Equation.3">
                    <p:embed/>
                  </p:oleObj>
                </mc:Choice>
                <mc:Fallback>
                  <p:oleObj name="Equation" r:id="rId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912"/>
                          <a:ext cx="207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240" y="1728"/>
            <a:ext cx="191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6" name="Equation" r:id="rId9" imgW="152280" imgH="228600" progId="Equation.3">
                    <p:embed/>
                  </p:oleObj>
                </mc:Choice>
                <mc:Fallback>
                  <p:oleObj name="Equation" r:id="rId9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728"/>
                          <a:ext cx="191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1008" y="1776"/>
            <a:ext cx="175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57" name="Equation" r:id="rId11" imgW="139680" imgH="215640" progId="Equation.3">
                    <p:embed/>
                  </p:oleObj>
                </mc:Choice>
                <mc:Fallback>
                  <p:oleObj name="Equation" r:id="rId11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776"/>
                          <a:ext cx="175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3492000" y="3060000"/>
                <a:ext cx="4786888" cy="880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altLang="de-DE" sz="16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de-DE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= 0</a:t>
                </a:r>
                <a:r>
                  <a:rPr lang="en-US" altLang="de-DE" sz="1600" b="1" baseline="300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6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dirty="0">
                    <a:latin typeface="Times New Roman" pitchFamily="18" charset="0"/>
                    <a:cs typeface="Arial" charset="0"/>
                  </a:rPr>
                  <a:t>belongs to</a:t>
                </a:r>
                <a:r>
                  <a:rPr lang="en-US" altLang="de-DE" sz="16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large </a:t>
                </a:r>
                <a:r>
                  <a:rPr lang="en-US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J</a:t>
                </a:r>
                <a:r>
                  <a:rPr lang="en-US" altLang="de-DE" sz="1600" i="1" dirty="0">
                    <a:latin typeface="Times New Roman" pitchFamily="18" charset="0"/>
                    <a:cs typeface="Arial" charset="0"/>
                  </a:rPr>
                  <a:t>,</a:t>
                </a:r>
                <a:r>
                  <a:rPr lang="en-US" altLang="de-DE" sz="1600" i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   </a:t>
                </a:r>
                <a:r>
                  <a:rPr lang="el-GR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r>
                  <a:rPr lang="de-DE" altLang="de-DE" sz="1600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= 180</a:t>
                </a:r>
                <a:r>
                  <a:rPr lang="en-US" altLang="de-DE" sz="1600" b="1" baseline="300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600" baseline="300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dirty="0" smtClean="0">
                    <a:latin typeface="Times New Roman" pitchFamily="18" charset="0"/>
                    <a:cs typeface="Arial" charset="0"/>
                  </a:rPr>
                  <a:t>belongs </a:t>
                </a:r>
                <a:r>
                  <a:rPr lang="en-US" altLang="de-DE" sz="1600" dirty="0">
                    <a:latin typeface="Times New Roman" pitchFamily="18" charset="0"/>
                    <a:cs typeface="Arial" charset="0"/>
                  </a:rPr>
                  <a:t>to</a:t>
                </a:r>
                <a:r>
                  <a:rPr lang="en-US" altLang="de-DE" sz="160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600" b="1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small </a:t>
                </a:r>
                <a:r>
                  <a:rPr lang="en-US" altLang="de-DE" sz="16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J</a:t>
                </a:r>
                <a:endParaRPr lang="en-US" altLang="de-DE" sz="1600" b="1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endParaRPr lang="en-US" altLang="de-DE" sz="800" i="1" dirty="0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r>
                  <a:rPr lang="en-US" altLang="de-DE" sz="1200" i="1" dirty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example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SupPr>
                      <m:e>
                        <m:r>
                          <a:rPr lang="de-DE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de-DE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11/2</m:t>
                        </m:r>
                      </m:sub>
                      <m:sup>
                        <m:r>
                          <a:rPr lang="de-DE" alt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de-DE" sz="1200" i="1" dirty="0" smtClean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:</a:t>
                </a:r>
                <a:r>
                  <a:rPr lang="en-US" altLang="de-DE" sz="1200" i="1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J=0 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=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180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J=2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159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J=4  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137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</a:t>
                </a:r>
              </a:p>
              <a:p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                     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 J=6 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114</a:t>
                </a:r>
                <a:r>
                  <a:rPr lang="en-US" altLang="de-DE" sz="1200" baseline="300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  J=8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 87</a:t>
                </a:r>
                <a:r>
                  <a:rPr lang="en-US" altLang="de-DE" sz="120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,    </a:t>
                </a:r>
                <a:r>
                  <a:rPr lang="en-US" altLang="de-DE" sz="1200" dirty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J=10 </a:t>
                </a:r>
                <a:r>
                  <a:rPr lang="el-GR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θ</a:t>
                </a:r>
                <a:r>
                  <a:rPr lang="de-DE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altLang="de-DE" sz="12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~ 49</a:t>
                </a:r>
                <a:r>
                  <a:rPr lang="en-US" altLang="de-DE" sz="1200" baseline="30000" dirty="0" smtClean="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endParaRPr lang="en-US" altLang="de-DE" sz="120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000" y="3060000"/>
                <a:ext cx="4786888" cy="880113"/>
              </a:xfrm>
              <a:prstGeom prst="rect">
                <a:avLst/>
              </a:prstGeom>
              <a:blipFill rotWithShape="1">
                <a:blip r:embed="rId13"/>
                <a:stretch>
                  <a:fillRect l="-764" t="-2083" b="-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420000" y="900000"/>
                <a:ext cx="2635785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900000"/>
                <a:ext cx="2635785" cy="341888"/>
              </a:xfrm>
              <a:prstGeom prst="rect">
                <a:avLst/>
              </a:prstGeom>
              <a:blipFill rotWithShape="1"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3420000" y="1440000"/>
                <a:ext cx="4474109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1440000"/>
                <a:ext cx="4474109" cy="61837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420000" y="2232000"/>
                <a:ext cx="4259692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𝑐𝑜𝑠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≫1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2232000"/>
                <a:ext cx="4259692" cy="56233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980000" y="4140000"/>
                <a:ext cx="2976456" cy="6487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ra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4140000"/>
                <a:ext cx="2976456" cy="64870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220000" y="4140000"/>
                <a:ext cx="3431259" cy="631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de-DE" sz="1400" b="0" i="1" smtClean="0">
                                  <a:latin typeface="Cambria Math"/>
                                </a:rPr>
                                <m:t>/2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00" y="4140000"/>
                <a:ext cx="3431259" cy="63190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1440000" y="5220000"/>
                <a:ext cx="4651466" cy="9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𝐽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1/2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−1/2</m:t>
                                    </m:r>
                                  </m:e>
                                  <m:e>
                                    <m:r>
                                      <a:rPr lang="de-DE" sz="16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𝐽𝑗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𝐽</m:t>
                                          </m:r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de-DE" sz="16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e>
                                        <m:sup>
                                          <m:r>
                                            <a:rPr lang="de-DE" sz="16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5220000"/>
                <a:ext cx="4651466" cy="91929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120000" y="5220000"/>
                <a:ext cx="2224583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𝑡𝑎𝑛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5220000"/>
                <a:ext cx="2224583" cy="56233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airing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-interaction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47"/>
          <p:cNvGrpSpPr>
            <a:grpSpLocks/>
          </p:cNvGrpSpPr>
          <p:nvPr/>
        </p:nvGrpSpPr>
        <p:grpSpPr bwMode="auto">
          <a:xfrm>
            <a:off x="3581400" y="990600"/>
            <a:ext cx="5129213" cy="2057400"/>
            <a:chOff x="2160" y="144"/>
            <a:chExt cx="3231" cy="1296"/>
          </a:xfrm>
        </p:grpSpPr>
        <p:grpSp>
          <p:nvGrpSpPr>
            <p:cNvPr id="40" name="Group 48"/>
            <p:cNvGrpSpPr>
              <a:grpSpLocks/>
            </p:cNvGrpSpPr>
            <p:nvPr/>
          </p:nvGrpSpPr>
          <p:grpSpPr bwMode="auto">
            <a:xfrm>
              <a:off x="2160" y="672"/>
              <a:ext cx="85" cy="631"/>
              <a:chOff x="2987" y="713"/>
              <a:chExt cx="85" cy="631"/>
            </a:xfrm>
          </p:grpSpPr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 flipV="1">
                <a:off x="2987" y="713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V="1">
                <a:off x="3072" y="720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51"/>
            <p:cNvGrpSpPr>
              <a:grpSpLocks/>
            </p:cNvGrpSpPr>
            <p:nvPr/>
          </p:nvGrpSpPr>
          <p:grpSpPr bwMode="auto">
            <a:xfrm>
              <a:off x="2496" y="672"/>
              <a:ext cx="194" cy="657"/>
              <a:chOff x="3445" y="746"/>
              <a:chExt cx="194" cy="657"/>
            </a:xfrm>
          </p:grpSpPr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 flipV="1">
                <a:off x="3445" y="746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3"/>
              <p:cNvSpPr>
                <a:spLocks noChangeShapeType="1"/>
              </p:cNvSpPr>
              <p:nvPr/>
            </p:nvSpPr>
            <p:spPr bwMode="auto">
              <a:xfrm rot="-380787">
                <a:off x="3469" y="754"/>
                <a:ext cx="170" cy="421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 rot="2074187">
                <a:off x="3552" y="1115"/>
                <a:ext cx="1" cy="288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3648" y="655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3671" y="496"/>
              <a:ext cx="443" cy="1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 rot="2630158" flipH="1" flipV="1">
              <a:off x="3794" y="465"/>
              <a:ext cx="192" cy="864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rot="929372" flipH="1">
              <a:off x="4410" y="288"/>
              <a:ext cx="102" cy="1018"/>
            </a:xfrm>
            <a:prstGeom prst="line">
              <a:avLst/>
            </a:prstGeom>
            <a:noFill/>
            <a:ln w="25400">
              <a:solidFill>
                <a:srgbClr val="3333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>
              <a:off x="4272" y="672"/>
              <a:ext cx="0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H="1">
              <a:off x="4261" y="284"/>
              <a:ext cx="384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1"/>
            <p:cNvSpPr>
              <a:spLocks noChangeShapeType="1"/>
            </p:cNvSpPr>
            <p:nvPr/>
          </p:nvSpPr>
          <p:spPr bwMode="auto">
            <a:xfrm flipV="1">
              <a:off x="2946" y="672"/>
              <a:ext cx="0" cy="62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62"/>
            <p:cNvSpPr>
              <a:spLocks noChangeShapeType="1"/>
            </p:cNvSpPr>
            <p:nvPr/>
          </p:nvSpPr>
          <p:spPr bwMode="auto">
            <a:xfrm rot="17001729" flipV="1">
              <a:off x="3210" y="484"/>
              <a:ext cx="17" cy="5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3"/>
            <p:cNvSpPr>
              <a:spLocks noChangeShapeType="1"/>
            </p:cNvSpPr>
            <p:nvPr/>
          </p:nvSpPr>
          <p:spPr bwMode="auto">
            <a:xfrm flipV="1">
              <a:off x="2946" y="816"/>
              <a:ext cx="528" cy="480"/>
            </a:xfrm>
            <a:prstGeom prst="line">
              <a:avLst/>
            </a:prstGeom>
            <a:noFill/>
            <a:ln w="22225">
              <a:solidFill>
                <a:srgbClr val="9933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 flipV="1">
              <a:off x="5136" y="14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65"/>
            <p:cNvSpPr>
              <a:spLocks noChangeShapeType="1"/>
            </p:cNvSpPr>
            <p:nvPr/>
          </p:nvSpPr>
          <p:spPr bwMode="auto">
            <a:xfrm>
              <a:off x="2208" y="1296"/>
              <a:ext cx="30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6"/>
            <p:cNvSpPr>
              <a:spLocks noChangeShapeType="1"/>
            </p:cNvSpPr>
            <p:nvPr/>
          </p:nvSpPr>
          <p:spPr bwMode="auto">
            <a:xfrm>
              <a:off x="2640" y="1082"/>
              <a:ext cx="259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7"/>
            <p:cNvSpPr>
              <a:spLocks noChangeShapeType="1"/>
            </p:cNvSpPr>
            <p:nvPr/>
          </p:nvSpPr>
          <p:spPr bwMode="auto">
            <a:xfrm>
              <a:off x="3537" y="842"/>
              <a:ext cx="1584" cy="0"/>
            </a:xfrm>
            <a:prstGeom prst="line">
              <a:avLst/>
            </a:prstGeom>
            <a:noFill/>
            <a:ln w="12700">
              <a:solidFill>
                <a:srgbClr val="9933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>
              <a:off x="4051" y="583"/>
              <a:ext cx="110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>
              <a:off x="4689" y="354"/>
              <a:ext cx="4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70"/>
            <p:cNvSpPr txBox="1">
              <a:spLocks noChangeArrowheads="1"/>
            </p:cNvSpPr>
            <p:nvPr/>
          </p:nvSpPr>
          <p:spPr bwMode="auto">
            <a:xfrm>
              <a:off x="5195" y="116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58" name="Text Box 71"/>
            <p:cNvSpPr txBox="1">
              <a:spLocks noChangeArrowheads="1"/>
            </p:cNvSpPr>
            <p:nvPr/>
          </p:nvSpPr>
          <p:spPr bwMode="auto">
            <a:xfrm>
              <a:off x="5184" y="96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6600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59" name="Text Box 72"/>
            <p:cNvSpPr txBox="1">
              <a:spLocks noChangeArrowheads="1"/>
            </p:cNvSpPr>
            <p:nvPr/>
          </p:nvSpPr>
          <p:spPr bwMode="auto">
            <a:xfrm>
              <a:off x="5184" y="71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800080"/>
                  </a:solidFill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  <p:sp>
          <p:nvSpPr>
            <p:cNvPr id="60" name="Text Box 73"/>
            <p:cNvSpPr txBox="1">
              <a:spLocks noChangeArrowheads="1"/>
            </p:cNvSpPr>
            <p:nvPr/>
          </p:nvSpPr>
          <p:spPr bwMode="auto">
            <a:xfrm>
              <a:off x="5184" y="47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3333FF"/>
                  </a:solidFill>
                  <a:latin typeface="Times New Roman" pitchFamily="18" charset="0"/>
                  <a:cs typeface="Arial" charset="0"/>
                </a:rPr>
                <a:t>6</a:t>
              </a:r>
            </a:p>
          </p:txBody>
        </p:sp>
        <p:sp>
          <p:nvSpPr>
            <p:cNvPr id="61" name="Text Box 74"/>
            <p:cNvSpPr txBox="1">
              <a:spLocks noChangeArrowheads="1"/>
            </p:cNvSpPr>
            <p:nvPr/>
          </p:nvSpPr>
          <p:spPr bwMode="auto">
            <a:xfrm>
              <a:off x="5184" y="27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de-DE" sz="20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8</a:t>
              </a:r>
            </a:p>
          </p:txBody>
        </p:sp>
      </p:grpSp>
      <p:pic>
        <p:nvPicPr>
          <p:cNvPr id="67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7432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 Box 76"/>
          <p:cNvSpPr txBox="1">
            <a:spLocks noChangeArrowheads="1"/>
          </p:cNvSpPr>
          <p:nvPr/>
        </p:nvSpPr>
        <p:spPr bwMode="auto">
          <a:xfrm>
            <a:off x="3505200" y="3200400"/>
            <a:ext cx="5334000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-interaction yields a simple geometrical explanation for </a:t>
            </a:r>
            <a:r>
              <a:rPr lang="en-GB" altLang="de-DE" sz="16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de-DE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Seniority</a:t>
            </a:r>
            <a:r>
              <a:rPr lang="en-US" altLang="de-DE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GB" altLang="de-DE" sz="16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Isomers:</a:t>
            </a:r>
            <a:r>
              <a:rPr lang="en-GB" altLang="de-DE" sz="16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endParaRPr lang="en-GB" altLang="de-DE" sz="4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r>
              <a:rPr lang="en-GB" altLang="de-DE" sz="2000" b="1" i="1" dirty="0">
                <a:solidFill>
                  <a:srgbClr val="333399"/>
                </a:solidFill>
                <a:latin typeface="Symbol" pitchFamily="18" charset="2"/>
                <a:cs typeface="Arial" charset="0"/>
              </a:rPr>
              <a:t>               </a:t>
            </a:r>
            <a:r>
              <a:rPr lang="en-GB" altLang="de-DE" sz="2000" b="1" i="1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en-GB" altLang="de-DE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 ~ -</a:t>
            </a:r>
            <a:r>
              <a:rPr lang="en-GB" altLang="de-DE" sz="20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GB" altLang="de-DE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GB" altLang="de-DE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GB" altLang="de-DE" sz="2000" b="1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GB" altLang="de-DE" sz="20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GB" altLang="de-DE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GB" altLang="de-DE" sz="20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tan </a:t>
            </a:r>
            <a:r>
              <a:rPr lang="en-GB" altLang="de-DE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GB" altLang="de-DE" sz="2800" b="1" i="1" baseline="30000" dirty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q</a:t>
            </a:r>
            <a:r>
              <a:rPr lang="en-GB" altLang="de-DE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/</a:t>
            </a:r>
            <a:r>
              <a:rPr lang="en-GB" altLang="de-DE" sz="2800" b="1" i="1" baseline="-25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GB" altLang="de-DE" sz="28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GB" altLang="de-DE" sz="2000" dirty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</a:t>
            </a:r>
          </a:p>
          <a:p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 </a:t>
            </a:r>
            <a:r>
              <a:rPr lang="en-GB" altLang="de-DE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T=1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even </a:t>
            </a:r>
            <a:r>
              <a:rPr lang="en-GB" altLang="de-DE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</a:t>
            </a:r>
          </a:p>
          <a:p>
            <a:endParaRPr lang="en-GB" altLang="de-DE" sz="1600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energy intervals between states  0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2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4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...(2</a:t>
            </a:r>
            <a:r>
              <a:rPr lang="en-GB" altLang="de-DE" sz="1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-1)</a:t>
            </a:r>
            <a:r>
              <a:rPr lang="en-GB" altLang="de-DE" sz="1600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GB" altLang="de-DE" sz="16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decrease with increasing spin.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baseline="30000" dirty="0" smtClean="0">
                <a:latin typeface="Times New Roman"/>
                <a:cs typeface="Times New Roman"/>
              </a:rPr>
              <a:t>100</a:t>
            </a:r>
            <a:r>
              <a:rPr lang="en-US" dirty="0" smtClean="0">
                <a:latin typeface="Times New Roman"/>
                <a:cs typeface="Times New Roman"/>
              </a:rPr>
              <a:t>Sn / </a:t>
            </a:r>
            <a:r>
              <a:rPr lang="en-US" baseline="30000" dirty="0" smtClean="0">
                <a:latin typeface="Times New Roman"/>
                <a:cs typeface="Times New Roman"/>
              </a:rPr>
              <a:t>132</a:t>
            </a:r>
            <a:r>
              <a:rPr lang="en-US" dirty="0" smtClean="0">
                <a:latin typeface="Times New Roman"/>
                <a:cs typeface="Times New Roman"/>
              </a:rPr>
              <a:t>Sn region, a brief background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2" descr="Sn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9750"/>
            <a:ext cx="50101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3" descr="S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73513"/>
            <a:ext cx="4200525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4" descr="Sn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84725"/>
            <a:ext cx="5105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2514600" y="3629025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d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5/2</a:t>
            </a:r>
          </a:p>
        </p:txBody>
      </p:sp>
      <p:sp>
        <p:nvSpPr>
          <p:cNvPr id="38" name="Line 96"/>
          <p:cNvSpPr>
            <a:spLocks noChangeShapeType="1"/>
          </p:cNvSpPr>
          <p:nvPr/>
        </p:nvSpPr>
        <p:spPr bwMode="auto">
          <a:xfrm>
            <a:off x="3200400" y="28305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97"/>
          <p:cNvSpPr>
            <a:spLocks noChangeShapeType="1"/>
          </p:cNvSpPr>
          <p:nvPr/>
        </p:nvSpPr>
        <p:spPr bwMode="auto">
          <a:xfrm>
            <a:off x="2987675" y="36941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Line 98"/>
          <p:cNvSpPr>
            <a:spLocks noChangeShapeType="1"/>
          </p:cNvSpPr>
          <p:nvPr/>
        </p:nvSpPr>
        <p:spPr bwMode="auto">
          <a:xfrm>
            <a:off x="3924300" y="36941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99"/>
          <p:cNvSpPr>
            <a:spLocks noChangeShapeType="1"/>
          </p:cNvSpPr>
          <p:nvPr/>
        </p:nvSpPr>
        <p:spPr bwMode="auto">
          <a:xfrm>
            <a:off x="5795963" y="3694113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" name="Line 100"/>
          <p:cNvSpPr>
            <a:spLocks noChangeShapeType="1"/>
          </p:cNvSpPr>
          <p:nvPr/>
        </p:nvSpPr>
        <p:spPr bwMode="auto">
          <a:xfrm>
            <a:off x="8388350" y="4486275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Text Box 101"/>
          <p:cNvSpPr txBox="1">
            <a:spLocks noChangeArrowheads="1"/>
          </p:cNvSpPr>
          <p:nvPr/>
        </p:nvSpPr>
        <p:spPr bwMode="auto">
          <a:xfrm>
            <a:off x="2667000" y="2679700"/>
            <a:ext cx="609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g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7/2</a:t>
            </a:r>
          </a:p>
        </p:txBody>
      </p:sp>
      <p:sp>
        <p:nvSpPr>
          <p:cNvPr id="74" name="Text Box 102"/>
          <p:cNvSpPr txBox="1">
            <a:spLocks noChangeArrowheads="1"/>
          </p:cNvSpPr>
          <p:nvPr/>
        </p:nvSpPr>
        <p:spPr bwMode="auto">
          <a:xfrm>
            <a:off x="228600" y="4660900"/>
            <a:ext cx="3124200" cy="339725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Naïve single particle filling</a:t>
            </a:r>
          </a:p>
        </p:txBody>
      </p:sp>
      <p:sp>
        <p:nvSpPr>
          <p:cNvPr id="75" name="Text Box 103"/>
          <p:cNvSpPr txBox="1">
            <a:spLocks noChangeArrowheads="1"/>
          </p:cNvSpPr>
          <p:nvPr/>
        </p:nvSpPr>
        <p:spPr bwMode="auto">
          <a:xfrm>
            <a:off x="3429000" y="3594100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s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1/2</a:t>
            </a:r>
          </a:p>
        </p:txBody>
      </p:sp>
      <p:sp>
        <p:nvSpPr>
          <p:cNvPr id="76" name="Text Box 104"/>
          <p:cNvSpPr txBox="1">
            <a:spLocks noChangeArrowheads="1"/>
          </p:cNvSpPr>
          <p:nvPr/>
        </p:nvSpPr>
        <p:spPr bwMode="auto">
          <a:xfrm>
            <a:off x="5334000" y="3594100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d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3/2</a:t>
            </a:r>
          </a:p>
        </p:txBody>
      </p:sp>
      <p:sp>
        <p:nvSpPr>
          <p:cNvPr id="77" name="Text Box 105"/>
          <p:cNvSpPr txBox="1">
            <a:spLocks noChangeArrowheads="1"/>
          </p:cNvSpPr>
          <p:nvPr/>
        </p:nvSpPr>
        <p:spPr bwMode="auto">
          <a:xfrm>
            <a:off x="7924800" y="4432300"/>
            <a:ext cx="685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h</a:t>
            </a:r>
            <a:r>
              <a:rPr lang="en-US" altLang="de-DE" baseline="-25000">
                <a:solidFill>
                  <a:srgbClr val="333399"/>
                </a:solidFill>
                <a:latin typeface="Comic Sans MS" pitchFamily="66" charset="0"/>
              </a:rPr>
              <a:t>11/2</a:t>
            </a:r>
          </a:p>
        </p:txBody>
      </p:sp>
      <p:sp>
        <p:nvSpPr>
          <p:cNvPr id="78" name="Text Box 106"/>
          <p:cNvSpPr txBox="1">
            <a:spLocks noChangeArrowheads="1"/>
          </p:cNvSpPr>
          <p:nvPr/>
        </p:nvSpPr>
        <p:spPr bwMode="auto">
          <a:xfrm>
            <a:off x="304800" y="2714625"/>
            <a:ext cx="990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rgbClr val="333399"/>
                </a:solidFill>
                <a:latin typeface="Comic Sans MS" pitchFamily="66" charset="0"/>
              </a:rPr>
              <a:t>Z = 50</a:t>
            </a:r>
          </a:p>
        </p:txBody>
      </p:sp>
      <p:grpSp>
        <p:nvGrpSpPr>
          <p:cNvPr id="79" name="Group 130"/>
          <p:cNvGrpSpPr>
            <a:grpSpLocks/>
          </p:cNvGrpSpPr>
          <p:nvPr/>
        </p:nvGrpSpPr>
        <p:grpSpPr bwMode="auto">
          <a:xfrm>
            <a:off x="6011863" y="1196975"/>
            <a:ext cx="3135312" cy="2176463"/>
            <a:chOff x="3651" y="890"/>
            <a:chExt cx="1975" cy="1371"/>
          </a:xfrm>
        </p:grpSpPr>
        <p:sp>
          <p:nvSpPr>
            <p:cNvPr id="80" name="Rectangle 131"/>
            <p:cNvSpPr>
              <a:spLocks noChangeArrowheads="1"/>
            </p:cNvSpPr>
            <p:nvPr/>
          </p:nvSpPr>
          <p:spPr bwMode="auto">
            <a:xfrm>
              <a:off x="3946" y="1072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1" name="Line 132"/>
            <p:cNvSpPr>
              <a:spLocks noChangeShapeType="1"/>
            </p:cNvSpPr>
            <p:nvPr/>
          </p:nvSpPr>
          <p:spPr bwMode="auto">
            <a:xfrm>
              <a:off x="4378" y="199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" name="Line 133"/>
            <p:cNvSpPr>
              <a:spLocks noChangeShapeType="1"/>
            </p:cNvSpPr>
            <p:nvPr/>
          </p:nvSpPr>
          <p:spPr bwMode="auto">
            <a:xfrm>
              <a:off x="4378" y="190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3" name="Line 134"/>
            <p:cNvSpPr>
              <a:spLocks noChangeShapeType="1"/>
            </p:cNvSpPr>
            <p:nvPr/>
          </p:nvSpPr>
          <p:spPr bwMode="auto">
            <a:xfrm>
              <a:off x="4378" y="171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4" name="Line 135"/>
            <p:cNvSpPr>
              <a:spLocks noChangeShapeType="1"/>
            </p:cNvSpPr>
            <p:nvPr/>
          </p:nvSpPr>
          <p:spPr bwMode="auto">
            <a:xfrm>
              <a:off x="4378" y="161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5" name="Line 136"/>
            <p:cNvSpPr>
              <a:spLocks noChangeShapeType="1"/>
            </p:cNvSpPr>
            <p:nvPr/>
          </p:nvSpPr>
          <p:spPr bwMode="auto">
            <a:xfrm>
              <a:off x="4378" y="142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6" name="Text Box 137"/>
            <p:cNvSpPr txBox="1">
              <a:spLocks noChangeArrowheads="1"/>
            </p:cNvSpPr>
            <p:nvPr/>
          </p:nvSpPr>
          <p:spPr bwMode="auto">
            <a:xfrm>
              <a:off x="4522" y="2047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N=50</a:t>
              </a:r>
            </a:p>
          </p:txBody>
        </p:sp>
        <p:sp>
          <p:nvSpPr>
            <p:cNvPr id="87" name="Text Box 138"/>
            <p:cNvSpPr txBox="1">
              <a:spLocks noChangeArrowheads="1"/>
            </p:cNvSpPr>
            <p:nvPr/>
          </p:nvSpPr>
          <p:spPr bwMode="auto">
            <a:xfrm>
              <a:off x="4042" y="1929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g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7/2</a:t>
              </a:r>
            </a:p>
          </p:txBody>
        </p:sp>
        <p:sp>
          <p:nvSpPr>
            <p:cNvPr id="88" name="Text Box 139"/>
            <p:cNvSpPr txBox="1">
              <a:spLocks noChangeArrowheads="1"/>
            </p:cNvSpPr>
            <p:nvPr/>
          </p:nvSpPr>
          <p:spPr bwMode="auto">
            <a:xfrm>
              <a:off x="4042" y="159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s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1/2</a:t>
              </a:r>
            </a:p>
          </p:txBody>
        </p:sp>
        <p:sp>
          <p:nvSpPr>
            <p:cNvPr id="89" name="Text Box 140"/>
            <p:cNvSpPr txBox="1">
              <a:spLocks noChangeArrowheads="1"/>
            </p:cNvSpPr>
            <p:nvPr/>
          </p:nvSpPr>
          <p:spPr bwMode="auto">
            <a:xfrm>
              <a:off x="4042" y="142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3/2</a:t>
              </a:r>
            </a:p>
          </p:txBody>
        </p:sp>
        <p:sp>
          <p:nvSpPr>
            <p:cNvPr id="90" name="Text Box 141"/>
            <p:cNvSpPr txBox="1">
              <a:spLocks noChangeArrowheads="1"/>
            </p:cNvSpPr>
            <p:nvPr/>
          </p:nvSpPr>
          <p:spPr bwMode="auto">
            <a:xfrm>
              <a:off x="4042" y="123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h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11/2</a:t>
              </a:r>
            </a:p>
          </p:txBody>
        </p:sp>
        <p:sp>
          <p:nvSpPr>
            <p:cNvPr id="91" name="Text Box 142"/>
            <p:cNvSpPr txBox="1">
              <a:spLocks noChangeArrowheads="1"/>
            </p:cNvSpPr>
            <p:nvPr/>
          </p:nvSpPr>
          <p:spPr bwMode="auto">
            <a:xfrm>
              <a:off x="5242" y="1916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92" name="Text Box 143"/>
            <p:cNvSpPr txBox="1">
              <a:spLocks noChangeArrowheads="1"/>
            </p:cNvSpPr>
            <p:nvPr/>
          </p:nvSpPr>
          <p:spPr bwMode="auto">
            <a:xfrm>
              <a:off x="5242" y="180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0.5</a:t>
              </a:r>
            </a:p>
          </p:txBody>
        </p:sp>
        <p:sp>
          <p:nvSpPr>
            <p:cNvPr id="93" name="Text Box 144"/>
            <p:cNvSpPr txBox="1">
              <a:spLocks noChangeArrowheads="1"/>
            </p:cNvSpPr>
            <p:nvPr/>
          </p:nvSpPr>
          <p:spPr bwMode="auto">
            <a:xfrm>
              <a:off x="5242" y="1615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1.6</a:t>
              </a:r>
            </a:p>
          </p:txBody>
        </p:sp>
        <p:sp>
          <p:nvSpPr>
            <p:cNvPr id="94" name="Text Box 145"/>
            <p:cNvSpPr txBox="1">
              <a:spLocks noChangeArrowheads="1"/>
            </p:cNvSpPr>
            <p:nvPr/>
          </p:nvSpPr>
          <p:spPr bwMode="auto">
            <a:xfrm>
              <a:off x="5242" y="1484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2.2</a:t>
              </a:r>
            </a:p>
          </p:txBody>
        </p:sp>
        <p:sp>
          <p:nvSpPr>
            <p:cNvPr id="95" name="Text Box 146"/>
            <p:cNvSpPr txBox="1">
              <a:spLocks noChangeArrowheads="1"/>
            </p:cNvSpPr>
            <p:nvPr/>
          </p:nvSpPr>
          <p:spPr bwMode="auto">
            <a:xfrm>
              <a:off x="5242" y="132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2.6</a:t>
              </a:r>
            </a:p>
          </p:txBody>
        </p:sp>
        <p:sp>
          <p:nvSpPr>
            <p:cNvPr id="96" name="Text Box 147"/>
            <p:cNvSpPr txBox="1">
              <a:spLocks noChangeArrowheads="1"/>
            </p:cNvSpPr>
            <p:nvPr/>
          </p:nvSpPr>
          <p:spPr bwMode="auto">
            <a:xfrm>
              <a:off x="5194" y="118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MeV</a:t>
              </a:r>
            </a:p>
          </p:txBody>
        </p:sp>
        <p:sp>
          <p:nvSpPr>
            <p:cNvPr id="97" name="Text Box 148"/>
            <p:cNvSpPr txBox="1">
              <a:spLocks noChangeArrowheads="1"/>
            </p:cNvSpPr>
            <p:nvPr/>
          </p:nvSpPr>
          <p:spPr bwMode="auto">
            <a:xfrm>
              <a:off x="4042" y="1785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5/2</a:t>
              </a:r>
            </a:p>
          </p:txBody>
        </p:sp>
        <p:sp>
          <p:nvSpPr>
            <p:cNvPr id="98" name="Text Box 149"/>
            <p:cNvSpPr txBox="1">
              <a:spLocks noChangeArrowheads="1"/>
            </p:cNvSpPr>
            <p:nvPr/>
          </p:nvSpPr>
          <p:spPr bwMode="auto">
            <a:xfrm>
              <a:off x="3651" y="890"/>
              <a:ext cx="1440" cy="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Single particle energies</a:t>
              </a:r>
            </a:p>
          </p:txBody>
        </p:sp>
        <p:sp>
          <p:nvSpPr>
            <p:cNvPr id="99" name="Text Box 150"/>
            <p:cNvSpPr txBox="1">
              <a:spLocks noChangeArrowheads="1"/>
            </p:cNvSpPr>
            <p:nvPr/>
          </p:nvSpPr>
          <p:spPr bwMode="auto">
            <a:xfrm>
              <a:off x="4512" y="116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N=82</a:t>
              </a:r>
            </a:p>
          </p:txBody>
        </p:sp>
      </p:grpSp>
      <p:sp>
        <p:nvSpPr>
          <p:cNvPr id="100" name="Text Box 151"/>
          <p:cNvSpPr txBox="1">
            <a:spLocks noChangeArrowheads="1"/>
          </p:cNvSpPr>
          <p:nvPr/>
        </p:nvSpPr>
        <p:spPr bwMode="auto">
          <a:xfrm>
            <a:off x="6554788" y="3444875"/>
            <a:ext cx="23558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100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/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132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region</a:t>
            </a:r>
          </a:p>
        </p:txBody>
      </p:sp>
    </p:spTree>
    <p:extLst>
      <p:ext uri="{BB962C8B-B14F-4D97-AF65-F5344CB8AC3E}">
        <p14:creationId xmlns:p14="http://schemas.microsoft.com/office/powerpoint/2010/main" val="13924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baseline="30000" dirty="0" smtClean="0">
                <a:latin typeface="Times New Roman"/>
                <a:cs typeface="Times New Roman"/>
              </a:rPr>
              <a:t>100</a:t>
            </a:r>
            <a:r>
              <a:rPr lang="en-US" dirty="0" smtClean="0">
                <a:latin typeface="Times New Roman"/>
                <a:cs typeface="Times New Roman"/>
              </a:rPr>
              <a:t>Sn / </a:t>
            </a:r>
            <a:r>
              <a:rPr lang="en-US" baseline="30000" dirty="0" smtClean="0">
                <a:latin typeface="Times New Roman"/>
                <a:cs typeface="Times New Roman"/>
              </a:rPr>
              <a:t>132</a:t>
            </a:r>
            <a:r>
              <a:rPr lang="en-US" dirty="0" smtClean="0">
                <a:latin typeface="Times New Roman"/>
                <a:cs typeface="Times New Roman"/>
              </a:rPr>
              <a:t>Sn region, isomeric states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6011863" y="1196975"/>
            <a:ext cx="3135312" cy="2176463"/>
            <a:chOff x="3651" y="890"/>
            <a:chExt cx="1975" cy="1371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3946" y="1072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4378" y="199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4378" y="190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4378" y="171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378" y="161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4378" y="142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4522" y="2047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N=50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4042" y="1929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g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7/2</a:t>
              </a: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4042" y="159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s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1/2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042" y="142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3/2</a:t>
              </a: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4042" y="123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h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11/2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5242" y="1916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0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5242" y="180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0.5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242" y="1615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1.6</a:t>
              </a: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5242" y="1484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2.2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5242" y="132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2.6</a:t>
              </a: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5194" y="118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MeV</a:t>
              </a:r>
            </a:p>
          </p:txBody>
        </p:sp>
        <p:sp>
          <p:nvSpPr>
            <p:cNvPr id="59" name="Text Box 22"/>
            <p:cNvSpPr txBox="1">
              <a:spLocks noChangeArrowheads="1"/>
            </p:cNvSpPr>
            <p:nvPr/>
          </p:nvSpPr>
          <p:spPr bwMode="auto">
            <a:xfrm>
              <a:off x="4042" y="1785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5/2</a:t>
              </a:r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3651" y="890"/>
              <a:ext cx="1440" cy="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Single particle energies</a:t>
              </a: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4512" y="116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  <a:cs typeface="Arial" charset="0"/>
                </a:rPr>
                <a:t>N=82</a:t>
              </a:r>
            </a:p>
          </p:txBody>
        </p:sp>
      </p:grpSp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347345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1" descr="sn-isomer-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12813"/>
            <a:ext cx="5427663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6011863" y="1196975"/>
            <a:ext cx="3135312" cy="2176463"/>
            <a:chOff x="3651" y="890"/>
            <a:chExt cx="1975" cy="1371"/>
          </a:xfrm>
        </p:grpSpPr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3946" y="1072"/>
              <a:ext cx="1584" cy="1167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4378" y="1999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4378" y="190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4378" y="1711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4378" y="1615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4378" y="1423"/>
              <a:ext cx="864" cy="0"/>
            </a:xfrm>
            <a:prstGeom prst="line">
              <a:avLst/>
            </a:prstGeom>
            <a:noFill/>
            <a:ln w="508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4522" y="2047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dirty="0">
                  <a:solidFill>
                    <a:srgbClr val="333399"/>
                  </a:solidFill>
                  <a:latin typeface="Comic Sans MS" pitchFamily="66" charset="0"/>
                </a:rPr>
                <a:t>N=50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4042" y="1929"/>
              <a:ext cx="3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g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7/2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4042" y="159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s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1/2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4042" y="1423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3/2</a:t>
              </a:r>
            </a:p>
          </p:txBody>
        </p:sp>
        <p:sp>
          <p:nvSpPr>
            <p:cNvPr id="52" name="Text Box 30"/>
            <p:cNvSpPr txBox="1">
              <a:spLocks noChangeArrowheads="1"/>
            </p:cNvSpPr>
            <p:nvPr/>
          </p:nvSpPr>
          <p:spPr bwMode="auto">
            <a:xfrm>
              <a:off x="4042" y="1231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h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11/2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5242" y="1916"/>
              <a:ext cx="24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5242" y="180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0.5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5242" y="1615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1.6</a:t>
              </a:r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5242" y="1484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2.2</a:t>
              </a:r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5242" y="1327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2.6</a:t>
              </a:r>
            </a:p>
          </p:txBody>
        </p: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5194" y="1183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MeV</a:t>
              </a:r>
            </a:p>
          </p:txBody>
        </p:sp>
        <p:sp>
          <p:nvSpPr>
            <p:cNvPr id="59" name="Text Box 37"/>
            <p:cNvSpPr txBox="1">
              <a:spLocks noChangeArrowheads="1"/>
            </p:cNvSpPr>
            <p:nvPr/>
          </p:nvSpPr>
          <p:spPr bwMode="auto">
            <a:xfrm>
              <a:off x="4042" y="1785"/>
              <a:ext cx="4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d</a:t>
              </a:r>
              <a:r>
                <a:rPr lang="en-US" altLang="de-DE" baseline="-25000">
                  <a:solidFill>
                    <a:srgbClr val="333399"/>
                  </a:solidFill>
                  <a:latin typeface="Comic Sans MS" pitchFamily="66" charset="0"/>
                </a:rPr>
                <a:t>5/2</a:t>
              </a:r>
            </a:p>
          </p:txBody>
        </p:sp>
        <p:sp>
          <p:nvSpPr>
            <p:cNvPr id="60" name="Text Box 38"/>
            <p:cNvSpPr txBox="1">
              <a:spLocks noChangeArrowheads="1"/>
            </p:cNvSpPr>
            <p:nvPr/>
          </p:nvSpPr>
          <p:spPr bwMode="auto">
            <a:xfrm>
              <a:off x="3651" y="890"/>
              <a:ext cx="1440" cy="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 sz="1400">
                  <a:solidFill>
                    <a:srgbClr val="333399"/>
                  </a:solidFill>
                  <a:latin typeface="Comic Sans MS" pitchFamily="66" charset="0"/>
                </a:rPr>
                <a:t>Single particle energies</a:t>
              </a:r>
            </a:p>
          </p:txBody>
        </p:sp>
        <p:sp>
          <p:nvSpPr>
            <p:cNvPr id="61" name="Text Box 39"/>
            <p:cNvSpPr txBox="1">
              <a:spLocks noChangeArrowheads="1"/>
            </p:cNvSpPr>
            <p:nvPr/>
          </p:nvSpPr>
          <p:spPr bwMode="auto">
            <a:xfrm>
              <a:off x="4512" y="1163"/>
              <a:ext cx="528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de-DE">
                  <a:solidFill>
                    <a:srgbClr val="333399"/>
                  </a:solidFill>
                  <a:latin typeface="Comic Sans MS" pitchFamily="66" charset="0"/>
                </a:rPr>
                <a:t>N=82</a:t>
              </a:r>
            </a:p>
          </p:txBody>
        </p:sp>
      </p:grp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6554788" y="3444875"/>
            <a:ext cx="235585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100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/ </a:t>
            </a:r>
            <a:r>
              <a:rPr lang="de-DE" altLang="de-DE" baseline="30000">
                <a:solidFill>
                  <a:srgbClr val="0000CC"/>
                </a:solidFill>
                <a:latin typeface="Times New Roman" pitchFamily="18" charset="0"/>
              </a:rPr>
              <a:t>132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Sn region</a:t>
            </a:r>
          </a:p>
        </p:txBody>
      </p:sp>
      <p:grpSp>
        <p:nvGrpSpPr>
          <p:cNvPr id="63" name="Group 42"/>
          <p:cNvGrpSpPr>
            <a:grpSpLocks noChangeAspect="1"/>
          </p:cNvGrpSpPr>
          <p:nvPr/>
        </p:nvGrpSpPr>
        <p:grpSpPr bwMode="auto">
          <a:xfrm>
            <a:off x="1289050" y="1268413"/>
            <a:ext cx="4435475" cy="4876800"/>
            <a:chOff x="2966" y="618"/>
            <a:chExt cx="2794" cy="3072"/>
          </a:xfrm>
        </p:grpSpPr>
        <p:sp>
          <p:nvSpPr>
            <p:cNvPr id="64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966" y="618"/>
              <a:ext cx="2794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" y="625"/>
              <a:ext cx="2785" cy="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8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Isomeric states in </a:t>
            </a:r>
            <a:r>
              <a:rPr lang="en-US" baseline="30000" dirty="0" smtClean="0">
                <a:latin typeface="Times New Roman"/>
                <a:cs typeface="Times New Roman"/>
              </a:rPr>
              <a:t>106</a:t>
            </a:r>
            <a:r>
              <a:rPr lang="en-US" dirty="0" smtClean="0">
                <a:latin typeface="Times New Roman"/>
                <a:cs typeface="Times New Roman"/>
              </a:rPr>
              <a:t>Sn – </a:t>
            </a:r>
            <a:r>
              <a:rPr lang="en-US" baseline="30000" dirty="0" smtClean="0">
                <a:latin typeface="Times New Roman"/>
                <a:cs typeface="Times New Roman"/>
              </a:rPr>
              <a:t>112</a:t>
            </a:r>
            <a:r>
              <a:rPr lang="en-US" dirty="0" smtClean="0">
                <a:latin typeface="Times New Roman"/>
                <a:cs typeface="Times New Roman"/>
              </a:rPr>
              <a:t>Sn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9144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9144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9144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9144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15240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16764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15240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1430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106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382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8382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8382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8382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15240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1207</a:t>
            </a:r>
          </a:p>
        </p:txBody>
      </p:sp>
      <p:sp>
        <p:nvSpPr>
          <p:cNvPr id="54" name="Rectangle 18"/>
          <p:cNvSpPr>
            <a:spLocks noChangeArrowheads="1"/>
          </p:cNvSpPr>
          <p:nvPr/>
        </p:nvSpPr>
        <p:spPr bwMode="auto">
          <a:xfrm>
            <a:off x="9144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812.1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16002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304.1</a:t>
            </a: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19050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>
            <a:off x="1752600" y="3394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1207</a:t>
            </a: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16764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2019.1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16764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2323.6</a:t>
            </a: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609600" y="13366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2.8(5) ns</a:t>
            </a:r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>
            <a:off x="28194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Line 26"/>
          <p:cNvSpPr>
            <a:spLocks noChangeShapeType="1"/>
          </p:cNvSpPr>
          <p:nvPr/>
        </p:nvSpPr>
        <p:spPr bwMode="auto">
          <a:xfrm>
            <a:off x="28194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28194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28194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>
            <a:off x="34290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35814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34290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30480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108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101" name="Text Box 33"/>
          <p:cNvSpPr txBox="1">
            <a:spLocks noChangeArrowheads="1"/>
          </p:cNvSpPr>
          <p:nvPr/>
        </p:nvSpPr>
        <p:spPr bwMode="auto">
          <a:xfrm>
            <a:off x="27432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2" name="Text Box 34"/>
          <p:cNvSpPr txBox="1">
            <a:spLocks noChangeArrowheads="1"/>
          </p:cNvSpPr>
          <p:nvPr/>
        </p:nvSpPr>
        <p:spPr bwMode="auto">
          <a:xfrm>
            <a:off x="27432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>
            <a:off x="27432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4" name="Text Box 36"/>
          <p:cNvSpPr txBox="1">
            <a:spLocks noChangeArrowheads="1"/>
          </p:cNvSpPr>
          <p:nvPr/>
        </p:nvSpPr>
        <p:spPr bwMode="auto">
          <a:xfrm>
            <a:off x="27432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34290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1206.4</a:t>
            </a:r>
          </a:p>
        </p:txBody>
      </p:sp>
      <p:sp>
        <p:nvSpPr>
          <p:cNvPr id="106" name="Rectangle 38"/>
          <p:cNvSpPr>
            <a:spLocks noChangeArrowheads="1"/>
          </p:cNvSpPr>
          <p:nvPr/>
        </p:nvSpPr>
        <p:spPr bwMode="auto">
          <a:xfrm>
            <a:off x="28194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905.1</a:t>
            </a:r>
          </a:p>
        </p:txBody>
      </p:sp>
      <p:sp>
        <p:nvSpPr>
          <p:cNvPr id="107" name="Rectangle 39"/>
          <p:cNvSpPr>
            <a:spLocks noChangeArrowheads="1"/>
          </p:cNvSpPr>
          <p:nvPr/>
        </p:nvSpPr>
        <p:spPr bwMode="auto">
          <a:xfrm>
            <a:off x="35052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253.6</a:t>
            </a: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38100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09" name="Rectangle 41"/>
          <p:cNvSpPr>
            <a:spLocks noChangeArrowheads="1"/>
          </p:cNvSpPr>
          <p:nvPr/>
        </p:nvSpPr>
        <p:spPr bwMode="auto">
          <a:xfrm>
            <a:off x="3657600" y="3394075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1206.4</a:t>
            </a:r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36576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2111.5</a:t>
            </a:r>
          </a:p>
        </p:txBody>
      </p:sp>
      <p:sp>
        <p:nvSpPr>
          <p:cNvPr id="111" name="Rectangle 43"/>
          <p:cNvSpPr>
            <a:spLocks noChangeArrowheads="1"/>
          </p:cNvSpPr>
          <p:nvPr/>
        </p:nvSpPr>
        <p:spPr bwMode="auto">
          <a:xfrm>
            <a:off x="35814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2365.1</a:t>
            </a:r>
          </a:p>
        </p:txBody>
      </p:sp>
      <p:sp>
        <p:nvSpPr>
          <p:cNvPr id="112" name="Text Box 44"/>
          <p:cNvSpPr txBox="1">
            <a:spLocks noChangeArrowheads="1"/>
          </p:cNvSpPr>
          <p:nvPr/>
        </p:nvSpPr>
        <p:spPr bwMode="auto">
          <a:xfrm>
            <a:off x="2590800" y="13366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7.4(4) ns</a:t>
            </a:r>
          </a:p>
        </p:txBody>
      </p:sp>
      <p:sp>
        <p:nvSpPr>
          <p:cNvPr id="113" name="Line 45"/>
          <p:cNvSpPr>
            <a:spLocks noChangeShapeType="1"/>
          </p:cNvSpPr>
          <p:nvPr/>
        </p:nvSpPr>
        <p:spPr bwMode="auto">
          <a:xfrm>
            <a:off x="48768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4" name="Line 46"/>
          <p:cNvSpPr>
            <a:spLocks noChangeShapeType="1"/>
          </p:cNvSpPr>
          <p:nvPr/>
        </p:nvSpPr>
        <p:spPr bwMode="auto">
          <a:xfrm>
            <a:off x="48768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5" name="Line 47"/>
          <p:cNvSpPr>
            <a:spLocks noChangeShapeType="1"/>
          </p:cNvSpPr>
          <p:nvPr/>
        </p:nvSpPr>
        <p:spPr bwMode="auto">
          <a:xfrm>
            <a:off x="48768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6" name="Line 48"/>
          <p:cNvSpPr>
            <a:spLocks noChangeShapeType="1"/>
          </p:cNvSpPr>
          <p:nvPr/>
        </p:nvSpPr>
        <p:spPr bwMode="auto">
          <a:xfrm>
            <a:off x="48768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54864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8" name="Line 50"/>
          <p:cNvSpPr>
            <a:spLocks noChangeShapeType="1"/>
          </p:cNvSpPr>
          <p:nvPr/>
        </p:nvSpPr>
        <p:spPr bwMode="auto">
          <a:xfrm>
            <a:off x="56388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9" name="Line 51"/>
          <p:cNvSpPr>
            <a:spLocks noChangeShapeType="1"/>
          </p:cNvSpPr>
          <p:nvPr/>
        </p:nvSpPr>
        <p:spPr bwMode="auto">
          <a:xfrm>
            <a:off x="54864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" name="Text Box 52"/>
          <p:cNvSpPr txBox="1">
            <a:spLocks noChangeArrowheads="1"/>
          </p:cNvSpPr>
          <p:nvPr/>
        </p:nvSpPr>
        <p:spPr bwMode="auto">
          <a:xfrm>
            <a:off x="51054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110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121" name="Text Box 53"/>
          <p:cNvSpPr txBox="1">
            <a:spLocks noChangeArrowheads="1"/>
          </p:cNvSpPr>
          <p:nvPr/>
        </p:nvSpPr>
        <p:spPr bwMode="auto">
          <a:xfrm>
            <a:off x="48006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2" name="Text Box 54"/>
          <p:cNvSpPr txBox="1">
            <a:spLocks noChangeArrowheads="1"/>
          </p:cNvSpPr>
          <p:nvPr/>
        </p:nvSpPr>
        <p:spPr bwMode="auto">
          <a:xfrm>
            <a:off x="48006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3" name="Text Box 55"/>
          <p:cNvSpPr txBox="1">
            <a:spLocks noChangeArrowheads="1"/>
          </p:cNvSpPr>
          <p:nvPr/>
        </p:nvSpPr>
        <p:spPr bwMode="auto">
          <a:xfrm>
            <a:off x="48006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4" name="Text Box 56"/>
          <p:cNvSpPr txBox="1">
            <a:spLocks noChangeArrowheads="1"/>
          </p:cNvSpPr>
          <p:nvPr/>
        </p:nvSpPr>
        <p:spPr bwMode="auto">
          <a:xfrm>
            <a:off x="48006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25" name="Rectangle 57"/>
          <p:cNvSpPr>
            <a:spLocks noChangeArrowheads="1"/>
          </p:cNvSpPr>
          <p:nvPr/>
        </p:nvSpPr>
        <p:spPr bwMode="auto">
          <a:xfrm>
            <a:off x="54864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1211.6</a:t>
            </a:r>
          </a:p>
        </p:txBody>
      </p:sp>
      <p:sp>
        <p:nvSpPr>
          <p:cNvPr id="126" name="Rectangle 58"/>
          <p:cNvSpPr>
            <a:spLocks noChangeArrowheads="1"/>
          </p:cNvSpPr>
          <p:nvPr/>
        </p:nvSpPr>
        <p:spPr bwMode="auto">
          <a:xfrm>
            <a:off x="48768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984.6</a:t>
            </a:r>
          </a:p>
        </p:txBody>
      </p:sp>
      <p:sp>
        <p:nvSpPr>
          <p:cNvPr id="127" name="Rectangle 59"/>
          <p:cNvSpPr>
            <a:spLocks noChangeArrowheads="1"/>
          </p:cNvSpPr>
          <p:nvPr/>
        </p:nvSpPr>
        <p:spPr bwMode="auto">
          <a:xfrm>
            <a:off x="55626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280.8</a:t>
            </a:r>
          </a:p>
        </p:txBody>
      </p:sp>
      <p:sp>
        <p:nvSpPr>
          <p:cNvPr id="128" name="Rectangle 60"/>
          <p:cNvSpPr>
            <a:spLocks noChangeArrowheads="1"/>
          </p:cNvSpPr>
          <p:nvPr/>
        </p:nvSpPr>
        <p:spPr bwMode="auto">
          <a:xfrm>
            <a:off x="58674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29" name="Rectangle 61"/>
          <p:cNvSpPr>
            <a:spLocks noChangeArrowheads="1"/>
          </p:cNvSpPr>
          <p:nvPr/>
        </p:nvSpPr>
        <p:spPr bwMode="auto">
          <a:xfrm>
            <a:off x="5715000" y="3394075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1211.6</a:t>
            </a:r>
          </a:p>
        </p:txBody>
      </p:sp>
      <p:sp>
        <p:nvSpPr>
          <p:cNvPr id="130" name="Rectangle 62"/>
          <p:cNvSpPr>
            <a:spLocks noChangeArrowheads="1"/>
          </p:cNvSpPr>
          <p:nvPr/>
        </p:nvSpPr>
        <p:spPr bwMode="auto">
          <a:xfrm>
            <a:off x="56388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2196.2</a:t>
            </a:r>
          </a:p>
        </p:txBody>
      </p:sp>
      <p:sp>
        <p:nvSpPr>
          <p:cNvPr id="131" name="Rectangle 63"/>
          <p:cNvSpPr>
            <a:spLocks noChangeArrowheads="1"/>
          </p:cNvSpPr>
          <p:nvPr/>
        </p:nvSpPr>
        <p:spPr bwMode="auto">
          <a:xfrm>
            <a:off x="56388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2477.0</a:t>
            </a:r>
          </a:p>
        </p:txBody>
      </p:sp>
      <p:sp>
        <p:nvSpPr>
          <p:cNvPr id="132" name="Text Box 64"/>
          <p:cNvSpPr txBox="1">
            <a:spLocks noChangeArrowheads="1"/>
          </p:cNvSpPr>
          <p:nvPr/>
        </p:nvSpPr>
        <p:spPr bwMode="auto">
          <a:xfrm>
            <a:off x="4648200" y="13366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5.6(4) ns</a:t>
            </a:r>
          </a:p>
        </p:txBody>
      </p:sp>
      <p:sp>
        <p:nvSpPr>
          <p:cNvPr id="133" name="Line 65"/>
          <p:cNvSpPr>
            <a:spLocks noChangeShapeType="1"/>
          </p:cNvSpPr>
          <p:nvPr/>
        </p:nvSpPr>
        <p:spPr bwMode="auto">
          <a:xfrm>
            <a:off x="6934200" y="26320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" name="Line 66"/>
          <p:cNvSpPr>
            <a:spLocks noChangeShapeType="1"/>
          </p:cNvSpPr>
          <p:nvPr/>
        </p:nvSpPr>
        <p:spPr bwMode="auto">
          <a:xfrm>
            <a:off x="6934200" y="21748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" name="Line 67"/>
          <p:cNvSpPr>
            <a:spLocks noChangeShapeType="1"/>
          </p:cNvSpPr>
          <p:nvPr/>
        </p:nvSpPr>
        <p:spPr bwMode="auto">
          <a:xfrm>
            <a:off x="6934200" y="3622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6" name="Line 68"/>
          <p:cNvSpPr>
            <a:spLocks noChangeShapeType="1"/>
          </p:cNvSpPr>
          <p:nvPr/>
        </p:nvSpPr>
        <p:spPr bwMode="auto">
          <a:xfrm>
            <a:off x="6934200" y="4765675"/>
            <a:ext cx="1219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" name="Line 69"/>
          <p:cNvSpPr>
            <a:spLocks noChangeShapeType="1"/>
          </p:cNvSpPr>
          <p:nvPr/>
        </p:nvSpPr>
        <p:spPr bwMode="auto">
          <a:xfrm>
            <a:off x="7543800" y="3622675"/>
            <a:ext cx="0" cy="11430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8" name="Line 70"/>
          <p:cNvSpPr>
            <a:spLocks noChangeShapeType="1"/>
          </p:cNvSpPr>
          <p:nvPr/>
        </p:nvSpPr>
        <p:spPr bwMode="auto">
          <a:xfrm>
            <a:off x="7696200" y="2632075"/>
            <a:ext cx="0" cy="9906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" name="Line 71"/>
          <p:cNvSpPr>
            <a:spLocks noChangeShapeType="1"/>
          </p:cNvSpPr>
          <p:nvPr/>
        </p:nvSpPr>
        <p:spPr bwMode="auto">
          <a:xfrm>
            <a:off x="7543800" y="2174875"/>
            <a:ext cx="0" cy="45720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" name="Text Box 72"/>
          <p:cNvSpPr txBox="1">
            <a:spLocks noChangeArrowheads="1"/>
          </p:cNvSpPr>
          <p:nvPr/>
        </p:nvSpPr>
        <p:spPr bwMode="auto">
          <a:xfrm>
            <a:off x="7162800" y="4841875"/>
            <a:ext cx="762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112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Sn</a:t>
            </a:r>
          </a:p>
        </p:txBody>
      </p:sp>
      <p:sp>
        <p:nvSpPr>
          <p:cNvPr id="141" name="Text Box 73"/>
          <p:cNvSpPr txBox="1">
            <a:spLocks noChangeArrowheads="1"/>
          </p:cNvSpPr>
          <p:nvPr/>
        </p:nvSpPr>
        <p:spPr bwMode="auto">
          <a:xfrm>
            <a:off x="6858000" y="4502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2" name="Text Box 74"/>
          <p:cNvSpPr txBox="1">
            <a:spLocks noChangeArrowheads="1"/>
          </p:cNvSpPr>
          <p:nvPr/>
        </p:nvSpPr>
        <p:spPr bwMode="auto">
          <a:xfrm>
            <a:off x="6858000" y="3359150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3" name="Text Box 75"/>
          <p:cNvSpPr txBox="1">
            <a:spLocks noChangeArrowheads="1"/>
          </p:cNvSpPr>
          <p:nvPr/>
        </p:nvSpPr>
        <p:spPr bwMode="auto">
          <a:xfrm>
            <a:off x="6858000" y="23272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4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4" name="Text Box 76"/>
          <p:cNvSpPr txBox="1">
            <a:spLocks noChangeArrowheads="1"/>
          </p:cNvSpPr>
          <p:nvPr/>
        </p:nvSpPr>
        <p:spPr bwMode="auto">
          <a:xfrm>
            <a:off x="6858000" y="1870075"/>
            <a:ext cx="53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6</a:t>
            </a:r>
            <a:r>
              <a:rPr lang="en-US" altLang="de-DE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5" name="Rectangle 77"/>
          <p:cNvSpPr>
            <a:spLocks noChangeArrowheads="1"/>
          </p:cNvSpPr>
          <p:nvPr/>
        </p:nvSpPr>
        <p:spPr bwMode="auto">
          <a:xfrm>
            <a:off x="7543800" y="396875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1256.6</a:t>
            </a:r>
          </a:p>
        </p:txBody>
      </p:sp>
      <p:sp>
        <p:nvSpPr>
          <p:cNvPr id="146" name="Rectangle 78"/>
          <p:cNvSpPr>
            <a:spLocks noChangeArrowheads="1"/>
          </p:cNvSpPr>
          <p:nvPr/>
        </p:nvSpPr>
        <p:spPr bwMode="auto">
          <a:xfrm>
            <a:off x="6934200" y="2936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990.6</a:t>
            </a:r>
          </a:p>
        </p:txBody>
      </p:sp>
      <p:sp>
        <p:nvSpPr>
          <p:cNvPr id="147" name="Rectangle 79"/>
          <p:cNvSpPr>
            <a:spLocks noChangeArrowheads="1"/>
          </p:cNvSpPr>
          <p:nvPr/>
        </p:nvSpPr>
        <p:spPr bwMode="auto">
          <a:xfrm>
            <a:off x="7620000" y="2174875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301.7</a:t>
            </a:r>
          </a:p>
        </p:txBody>
      </p:sp>
      <p:sp>
        <p:nvSpPr>
          <p:cNvPr id="148" name="Rectangle 80"/>
          <p:cNvSpPr>
            <a:spLocks noChangeArrowheads="1"/>
          </p:cNvSpPr>
          <p:nvPr/>
        </p:nvSpPr>
        <p:spPr bwMode="auto">
          <a:xfrm>
            <a:off x="7924800" y="4537075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49" name="Rectangle 81"/>
          <p:cNvSpPr>
            <a:spLocks noChangeArrowheads="1"/>
          </p:cNvSpPr>
          <p:nvPr/>
        </p:nvSpPr>
        <p:spPr bwMode="auto">
          <a:xfrm>
            <a:off x="7772400" y="3394075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1256.6</a:t>
            </a:r>
          </a:p>
        </p:txBody>
      </p:sp>
      <p:sp>
        <p:nvSpPr>
          <p:cNvPr id="150" name="Rectangle 82"/>
          <p:cNvSpPr>
            <a:spLocks noChangeArrowheads="1"/>
          </p:cNvSpPr>
          <p:nvPr/>
        </p:nvSpPr>
        <p:spPr bwMode="auto">
          <a:xfrm>
            <a:off x="7696200" y="24034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2247.2</a:t>
            </a:r>
          </a:p>
        </p:txBody>
      </p:sp>
      <p:sp>
        <p:nvSpPr>
          <p:cNvPr id="151" name="Rectangle 83"/>
          <p:cNvSpPr>
            <a:spLocks noChangeArrowheads="1"/>
          </p:cNvSpPr>
          <p:nvPr/>
        </p:nvSpPr>
        <p:spPr bwMode="auto">
          <a:xfrm>
            <a:off x="7696200" y="194627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000">
                <a:solidFill>
                  <a:schemeClr val="accent2"/>
                </a:solidFill>
                <a:latin typeface="Comic Sans MS" pitchFamily="66" charset="0"/>
              </a:rPr>
              <a:t>2548.9</a:t>
            </a:r>
          </a:p>
        </p:txBody>
      </p:sp>
      <p:sp>
        <p:nvSpPr>
          <p:cNvPr id="152" name="Text Box 84"/>
          <p:cNvSpPr txBox="1">
            <a:spLocks noChangeArrowheads="1"/>
          </p:cNvSpPr>
          <p:nvPr/>
        </p:nvSpPr>
        <p:spPr bwMode="auto">
          <a:xfrm>
            <a:off x="6692900" y="1341438"/>
            <a:ext cx="1839913" cy="339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=13.8(4) ns</a:t>
            </a:r>
          </a:p>
        </p:txBody>
      </p:sp>
      <p:sp>
        <p:nvSpPr>
          <p:cNvPr id="153" name="Text Box 85"/>
          <p:cNvSpPr txBox="1">
            <a:spLocks noChangeArrowheads="1"/>
          </p:cNvSpPr>
          <p:nvPr/>
        </p:nvSpPr>
        <p:spPr bwMode="auto">
          <a:xfrm>
            <a:off x="4267200" y="52228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4 h</a:t>
            </a:r>
          </a:p>
        </p:txBody>
      </p:sp>
      <p:sp>
        <p:nvSpPr>
          <p:cNvPr id="154" name="Line 86"/>
          <p:cNvSpPr>
            <a:spLocks noChangeShapeType="1"/>
          </p:cNvSpPr>
          <p:nvPr/>
        </p:nvSpPr>
        <p:spPr bwMode="auto">
          <a:xfrm flipH="1">
            <a:off x="4648200" y="4765675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5" name="Line 87"/>
          <p:cNvSpPr>
            <a:spLocks noChangeShapeType="1"/>
          </p:cNvSpPr>
          <p:nvPr/>
        </p:nvSpPr>
        <p:spPr bwMode="auto">
          <a:xfrm flipH="1">
            <a:off x="2590800" y="4765675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6" name="Text Box 88"/>
          <p:cNvSpPr txBox="1">
            <a:spLocks noChangeArrowheads="1"/>
          </p:cNvSpPr>
          <p:nvPr/>
        </p:nvSpPr>
        <p:spPr bwMode="auto">
          <a:xfrm>
            <a:off x="2209800" y="52228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10.2 m</a:t>
            </a:r>
          </a:p>
        </p:txBody>
      </p:sp>
      <p:sp>
        <p:nvSpPr>
          <p:cNvPr id="157" name="Line 89"/>
          <p:cNvSpPr>
            <a:spLocks noChangeShapeType="1"/>
          </p:cNvSpPr>
          <p:nvPr/>
        </p:nvSpPr>
        <p:spPr bwMode="auto">
          <a:xfrm flipH="1">
            <a:off x="685800" y="4765675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8" name="Text Box 90"/>
          <p:cNvSpPr txBox="1">
            <a:spLocks noChangeArrowheads="1"/>
          </p:cNvSpPr>
          <p:nvPr/>
        </p:nvSpPr>
        <p:spPr bwMode="auto">
          <a:xfrm>
            <a:off x="228600" y="5222875"/>
            <a:ext cx="1828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>
                <a:solidFill>
                  <a:schemeClr val="accent2"/>
                </a:solidFill>
                <a:latin typeface="Comic Sans MS" pitchFamily="66" charset="0"/>
              </a:rPr>
              <a:t> = 115 s</a:t>
            </a:r>
          </a:p>
        </p:txBody>
      </p:sp>
      <p:sp>
        <p:nvSpPr>
          <p:cNvPr id="159" name="Text Box 93"/>
          <p:cNvSpPr txBox="1">
            <a:spLocks noChangeArrowheads="1"/>
          </p:cNvSpPr>
          <p:nvPr/>
        </p:nvSpPr>
        <p:spPr bwMode="auto">
          <a:xfrm>
            <a:off x="7848600" y="3089275"/>
            <a:ext cx="1295400" cy="2841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4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altLang="de-DE" sz="1400" baseline="-25000">
                <a:solidFill>
                  <a:schemeClr val="accent2"/>
                </a:solidFill>
                <a:latin typeface="Comic Sans MS" pitchFamily="66" charset="0"/>
              </a:rPr>
              <a:t>1/2</a:t>
            </a:r>
            <a:r>
              <a:rPr lang="en-US" altLang="de-DE" sz="1400">
                <a:solidFill>
                  <a:schemeClr val="accent2"/>
                </a:solidFill>
                <a:latin typeface="Comic Sans MS" pitchFamily="66" charset="0"/>
              </a:rPr>
              <a:t>= 0.35 ps</a:t>
            </a:r>
          </a:p>
        </p:txBody>
      </p:sp>
      <p:sp>
        <p:nvSpPr>
          <p:cNvPr id="160" name="Text Box 99"/>
          <p:cNvSpPr txBox="1">
            <a:spLocks noChangeArrowheads="1"/>
          </p:cNvSpPr>
          <p:nvPr/>
        </p:nvSpPr>
        <p:spPr bwMode="auto">
          <a:xfrm>
            <a:off x="6110288" y="5486400"/>
            <a:ext cx="2709862" cy="523875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altLang="de-DE" sz="1200" baseline="-25000">
                <a:solidFill>
                  <a:schemeClr val="accent2"/>
                </a:solidFill>
                <a:latin typeface="Comic Sans MS" pitchFamily="66" charset="0"/>
              </a:rPr>
              <a:t>exp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(E2,6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-&gt;4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) =  0.49(+-0.02)  W.u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altLang="de-DE" sz="1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1" name="Text Box 101"/>
          <p:cNvSpPr txBox="1">
            <a:spLocks noChangeArrowheads="1"/>
          </p:cNvSpPr>
          <p:nvPr/>
        </p:nvSpPr>
        <p:spPr bwMode="auto">
          <a:xfrm>
            <a:off x="6110288" y="5734050"/>
            <a:ext cx="2709862" cy="2571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B</a:t>
            </a:r>
            <a:r>
              <a:rPr lang="en-US" altLang="de-DE" sz="1200" baseline="-25000">
                <a:solidFill>
                  <a:schemeClr val="accent2"/>
                </a:solidFill>
                <a:latin typeface="Comic Sans MS" pitchFamily="66" charset="0"/>
              </a:rPr>
              <a:t>exp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(E2,2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-&gt;0</a:t>
            </a:r>
            <a:r>
              <a:rPr lang="en-US" altLang="de-DE" sz="1200" baseline="30000">
                <a:solidFill>
                  <a:schemeClr val="accent2"/>
                </a:solidFill>
                <a:latin typeface="Comic Sans MS" pitchFamily="66" charset="0"/>
              </a:rPr>
              <a:t>+</a:t>
            </a:r>
            <a:r>
              <a:rPr lang="en-US" altLang="de-DE" sz="1200">
                <a:solidFill>
                  <a:schemeClr val="accent2"/>
                </a:solidFill>
                <a:latin typeface="Comic Sans MS" pitchFamily="66" charset="0"/>
              </a:rPr>
              <a:t>) =  16.0 W.u</a:t>
            </a:r>
          </a:p>
        </p:txBody>
      </p:sp>
    </p:spTree>
    <p:extLst>
      <p:ext uri="{BB962C8B-B14F-4D97-AF65-F5344CB8AC3E}">
        <p14:creationId xmlns:p14="http://schemas.microsoft.com/office/powerpoint/2010/main" val="40927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20000" y="6300000"/>
            <a:ext cx="39469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G. </a:t>
            </a:r>
            <a:r>
              <a:rPr lang="en-US" altLang="de-DE" sz="1000" dirty="0" err="1" smtClean="0">
                <a:latin typeface="Times New Roman" pitchFamily="18" charset="0"/>
              </a:rPr>
              <a:t>Racah</a:t>
            </a:r>
            <a:r>
              <a:rPr lang="en-US" altLang="de-DE" sz="1000" dirty="0" smtClean="0">
                <a:latin typeface="Times New Roman" pitchFamily="18" charset="0"/>
              </a:rPr>
              <a:t> et al., Phys. Rev. 61 (1942), 186 and Phys. Rev. 63 (1943), 367</a:t>
            </a:r>
            <a:endParaRPr lang="en-US" altLang="de-DE" sz="1000" dirty="0">
              <a:latin typeface="Times New Roman" pitchFamily="18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77404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en-US" altLang="de-DE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is the number of valence nucleons.</a:t>
            </a:r>
            <a:endParaRPr lang="en-US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720000" y="3348000"/>
            <a:ext cx="5473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energy spacing between </a:t>
            </a:r>
            <a:r>
              <a:rPr lang="el-GR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ground state 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=0, J=0):</a:t>
            </a:r>
            <a:endParaRPr lang="el-GR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900113" y="4579466"/>
            <a:ext cx="3240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energy spacing within </a:t>
            </a:r>
            <a:r>
              <a:rPr lang="el-GR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de-DE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sz="1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5940000" y="5580000"/>
            <a:ext cx="17668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independent of </a:t>
            </a:r>
            <a:r>
              <a:rPr lang="de-DE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5940000" y="4176000"/>
            <a:ext cx="1838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independent of </a:t>
            </a:r>
            <a:r>
              <a:rPr lang="de-DE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368000"/>
            <a:ext cx="4876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153766"/>
            <a:ext cx="18034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3686554"/>
                <a:ext cx="559268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86554"/>
                <a:ext cx="5592685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457152" y="4176000"/>
                <a:ext cx="1690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152" y="4176000"/>
                <a:ext cx="169091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4932000"/>
                <a:ext cx="7098610" cy="502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r>
                        <a:rPr lang="de-DE" sz="1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´</m:t>
                              </m:r>
                            </m:e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´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932000"/>
                <a:ext cx="7098610" cy="5028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68000" y="5580000"/>
                <a:ext cx="25113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𝑉</m:t>
                          </m:r>
                        </m:e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0" y="5580000"/>
                <a:ext cx="251139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3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  <p:bldP spid="71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shell structure</a:t>
            </a:r>
            <a:endParaRPr lang="en-US" dirty="0"/>
          </a:p>
        </p:txBody>
      </p:sp>
      <p:pic>
        <p:nvPicPr>
          <p:cNvPr id="19" name="Picture 3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4" descr="pb-20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5" descr="pb-20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tl-20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pb-208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9" descr="scan01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123950"/>
            <a:ext cx="37846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1" descr="may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60800"/>
            <a:ext cx="1493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 descr="jens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60800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84213" y="5876925"/>
            <a:ext cx="3240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Maria </a:t>
            </a:r>
            <a:r>
              <a:rPr lang="de-DE" altLang="de-DE" sz="1200" dirty="0" err="1">
                <a:solidFill>
                  <a:srgbClr val="0000CC"/>
                </a:solidFill>
                <a:cs typeface="Arial" charset="0"/>
              </a:rPr>
              <a:t>Goeppert</a:t>
            </a:r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-Mayer       </a:t>
            </a:r>
            <a:r>
              <a:rPr lang="de-DE" altLang="de-DE" sz="1200" dirty="0" smtClean="0">
                <a:solidFill>
                  <a:srgbClr val="0000CC"/>
                </a:solidFill>
                <a:cs typeface="Arial" charset="0"/>
              </a:rPr>
              <a:t>      </a:t>
            </a:r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J. Hans D. Jensen</a:t>
            </a:r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1835150" y="1628775"/>
            <a:ext cx="43211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1403350" y="1628775"/>
            <a:ext cx="4752975" cy="16557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6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8028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de-DE" altLang="de-DE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the number of valence nucleons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0000" y="14400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E2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transition rates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8" descr="BE2-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6521"/>
            <a:ext cx="3490912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653088" y="5131346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Sn isotopes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484438" y="4245521"/>
            <a:ext cx="155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≈ 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particles</a:t>
            </a:r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holes</a:t>
            </a:r>
            <a:endParaRPr lang="en-US" altLang="de-DE" sz="1600" b="1" baseline="-250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808000" y="1325101"/>
                <a:ext cx="3539687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000" y="1325101"/>
                <a:ext cx="3539687" cy="5965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1908000"/>
                <a:ext cx="5389103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+1−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908000"/>
                <a:ext cx="5389103" cy="571760"/>
              </a:xfrm>
              <a:prstGeom prst="rect">
                <a:avLst/>
              </a:prstGeom>
              <a:blipFill rotWithShape="1"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520000" y="2520000"/>
                <a:ext cx="6583597" cy="578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=0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→1  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𝑙𝑎𝑟𝑔𝑒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2520000"/>
                <a:ext cx="6583597" cy="578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71600" y="3780000"/>
                <a:ext cx="27933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2;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0000"/>
                <a:ext cx="2793392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9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00"/>
            <a:ext cx="54752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20000"/>
            <a:ext cx="2162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6877050" y="5565725"/>
            <a:ext cx="2378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number of nucleons              between shell closures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8028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de-DE" altLang="de-DE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the number of valence nucleons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413501" y="3174441"/>
            <a:ext cx="155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≈ 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particles</a:t>
            </a:r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de-DE" sz="16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  <a:r>
              <a:rPr lang="en-US" altLang="de-DE" sz="1600" b="1" baseline="-25000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holes</a:t>
            </a:r>
            <a:endParaRPr lang="en-US" altLang="de-DE" sz="1600" b="1" baseline="-250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900663" y="2708920"/>
                <a:ext cx="27933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2;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63" y="2708920"/>
                <a:ext cx="2793392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724000" y="5490000"/>
                <a:ext cx="1276696" cy="639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nary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00" y="5490000"/>
                <a:ext cx="1276696" cy="639534"/>
              </a:xfrm>
              <a:prstGeom prst="rect">
                <a:avLst/>
              </a:prstGeom>
              <a:blipFill rotWithShape="1">
                <a:blip r:embed="rId7"/>
                <a:stretch>
                  <a:fillRect l="-44019" t="-111429" r="-30622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772000" y="5580000"/>
                <a:ext cx="1560285" cy="6395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𝑓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00" y="5580000"/>
                <a:ext cx="1560285" cy="639534"/>
              </a:xfrm>
              <a:prstGeom prst="rect">
                <a:avLst/>
              </a:prstGeom>
              <a:blipFill rotWithShape="1">
                <a:blip r:embed="rId8"/>
                <a:stretch>
                  <a:fillRect l="-3516" t="-112381" r="-39063" b="-15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960000" y="2808000"/>
                <a:ext cx="1533946" cy="4455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de-DE" sz="12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1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de-DE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de-DE" sz="12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2808000"/>
                <a:ext cx="1533946" cy="445507"/>
              </a:xfrm>
              <a:prstGeom prst="rect">
                <a:avLst/>
              </a:prstGeom>
              <a:blipFill rotWithShape="1">
                <a:blip r:embed="rId9"/>
                <a:stretch>
                  <a:fillRect l="-15936" t="-71233" b="-10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Signatures near closed shells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SN-2+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6975"/>
            <a:ext cx="3332163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BE2-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62350"/>
            <a:ext cx="3490912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 rot="10800000">
            <a:off x="755650" y="1582738"/>
            <a:ext cx="4286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sz="1600"/>
              <a:t>Excitation energy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195513" y="1582738"/>
            <a:ext cx="1360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Sn isotopes</a:t>
            </a:r>
          </a:p>
        </p:txBody>
      </p:sp>
      <p:pic>
        <p:nvPicPr>
          <p:cNvPr id="26" name="Picture 21" descr="N82-2+ENERG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204913"/>
            <a:ext cx="303371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937250" y="1582738"/>
            <a:ext cx="1674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N=82 isotones</a:t>
            </a:r>
          </a:p>
        </p:txBody>
      </p:sp>
      <p:pic>
        <p:nvPicPr>
          <p:cNvPr id="33" name="Picture 24" descr="N50-2+ENER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644900"/>
            <a:ext cx="3001963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937250" y="4102100"/>
            <a:ext cx="1674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N=50 isotones</a:t>
            </a:r>
          </a:p>
        </p:txBody>
      </p:sp>
    </p:spTree>
    <p:extLst>
      <p:ext uri="{BB962C8B-B14F-4D97-AF65-F5344CB8AC3E}">
        <p14:creationId xmlns:p14="http://schemas.microsoft.com/office/powerpoint/2010/main" val="27451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Generalized seniority scheme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BE2-h11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420000"/>
            <a:ext cx="4214812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492500" y="4076700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i="1">
                <a:solidFill>
                  <a:srgbClr val="0000CC"/>
                </a:solidFill>
                <a:latin typeface="Times New Roman" pitchFamily="18" charset="0"/>
              </a:rPr>
              <a:t>Sn isotopes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20000" y="720000"/>
            <a:ext cx="8028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Seniority quantum number </a:t>
            </a:r>
            <a:r>
              <a:rPr lang="el-GR" altLang="de-DE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equal to the number of unpaired particles in the </a:t>
            </a:r>
            <a:r>
              <a:rPr lang="de-DE" altLang="de-DE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altLang="de-DE" b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configuration, where </a:t>
            </a:r>
            <a:r>
              <a:rPr lang="de-DE" altLang="de-DE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is the number of valence nucleons</a:t>
            </a:r>
            <a:r>
              <a:rPr lang="de-DE" alt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20000" y="1440000"/>
            <a:ext cx="5148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E2 </a:t>
            </a:r>
            <a:r>
              <a:rPr lang="en-US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transition rates that do not change seniority (</a:t>
            </a:r>
            <a:r>
              <a:rPr lang="el-GR" alt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ν</a:t>
            </a:r>
            <a:r>
              <a:rPr lang="de-DE" alt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=2)</a:t>
            </a:r>
            <a:r>
              <a:rPr lang="de-DE" altLang="de-D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altLang="de-D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00000" y="1944000"/>
                <a:ext cx="3703899" cy="57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´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+1−2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−3</m:t>
                              </m:r>
                            </m:den>
                          </m:f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944000"/>
                <a:ext cx="3703899" cy="571760"/>
              </a:xfrm>
              <a:prstGeom prst="rect">
                <a:avLst/>
              </a:prstGeom>
              <a:blipFill rotWithShape="1"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80000" y="2592000"/>
                <a:ext cx="2811795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d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´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0" y="2592000"/>
                <a:ext cx="2811795" cy="534826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1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ev%20nucl%20stru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720000"/>
            <a:ext cx="6555740" cy="568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6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360863" y="2022475"/>
            <a:ext cx="4735512" cy="3375025"/>
            <a:chOff x="2592" y="1186"/>
            <a:chExt cx="2983" cy="2126"/>
          </a:xfrm>
        </p:grpSpPr>
        <p:pic>
          <p:nvPicPr>
            <p:cNvPr id="16" name="Picture 4" descr="peg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86"/>
              <a:ext cx="2983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4246" y="1392"/>
              <a:ext cx="938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209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Bi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080" y="1344"/>
              <a:ext cx="192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3648" y="211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3504" y="187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4176" y="2160"/>
              <a:ext cx="19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0"/>
          <p:cNvGrpSpPr>
            <a:grpSpLocks/>
          </p:cNvGrpSpPr>
          <p:nvPr/>
        </p:nvGrpSpPr>
        <p:grpSpPr bwMode="auto">
          <a:xfrm>
            <a:off x="4433888" y="1358900"/>
            <a:ext cx="2422525" cy="685800"/>
            <a:chOff x="2638" y="2947"/>
            <a:chExt cx="1526" cy="432"/>
          </a:xfrm>
        </p:grpSpPr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2638" y="3120"/>
              <a:ext cx="8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>
              <a:off x="2638" y="3216"/>
              <a:ext cx="152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263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4164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348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2008188" y="2455863"/>
            <a:ext cx="1895475" cy="2682875"/>
            <a:chOff x="1110" y="1459"/>
            <a:chExt cx="1194" cy="1690"/>
          </a:xfrm>
        </p:grpSpPr>
        <p:grpSp>
          <p:nvGrpSpPr>
            <p:cNvPr id="40" name="Group 17"/>
            <p:cNvGrpSpPr>
              <a:grpSpLocks/>
            </p:cNvGrpSpPr>
            <p:nvPr/>
          </p:nvGrpSpPr>
          <p:grpSpPr bwMode="auto">
            <a:xfrm rot="16200000">
              <a:off x="845" y="2093"/>
              <a:ext cx="1526" cy="432"/>
              <a:chOff x="2638" y="2947"/>
              <a:chExt cx="1526" cy="432"/>
            </a:xfrm>
          </p:grpSpPr>
          <p:sp>
            <p:nvSpPr>
              <p:cNvPr id="47" name="Line 18"/>
              <p:cNvSpPr>
                <a:spLocks noChangeShapeType="1"/>
              </p:cNvSpPr>
              <p:nvPr/>
            </p:nvSpPr>
            <p:spPr bwMode="auto">
              <a:xfrm flipH="1">
                <a:off x="2638" y="3120"/>
                <a:ext cx="85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 flipH="1">
                <a:off x="2638" y="3216"/>
                <a:ext cx="152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>
                <a:off x="263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>
                <a:off x="4164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>
                <a:off x="348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110" y="2976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h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9/2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1110" y="2131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2 f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7/2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1111" y="1459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i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13/2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1807" y="1459"/>
              <a:ext cx="4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1609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1807" y="2131"/>
              <a:ext cx="4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896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1807" y="2976"/>
              <a:ext cx="4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0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7781925" y="17399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916113" y="1968500"/>
            <a:ext cx="2138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single-particle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" name="Object 31"/>
          <p:cNvGraphicFramePr>
            <a:graphicFrameLocks noChangeAspect="1"/>
          </p:cNvGraphicFramePr>
          <p:nvPr/>
        </p:nvGraphicFramePr>
        <p:xfrm>
          <a:off x="2379663" y="51689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6" imgW="457200" imgH="241200" progId="Equation.3">
                  <p:embed/>
                </p:oleObj>
              </mc:Choice>
              <mc:Fallback>
                <p:oleObj name="Equation" r:id="rId6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1689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4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5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477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8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32 C -0.10677 -0.02292 -0.21337 -0.04352 -0.26441 0.00717 C -0.31545 0.05833 -0.29965 0.25555 -0.3066 0.3055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4684713" y="1943100"/>
            <a:ext cx="4425950" cy="3236913"/>
            <a:chOff x="2832" y="1152"/>
            <a:chExt cx="2788" cy="2039"/>
          </a:xfrm>
        </p:grpSpPr>
        <p:pic>
          <p:nvPicPr>
            <p:cNvPr id="62" name="Picture 5" descr="eggcbpr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52"/>
              <a:ext cx="2788" cy="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4368" y="1392"/>
              <a:ext cx="966" cy="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207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4554538" y="1333500"/>
            <a:ext cx="1577975" cy="685800"/>
            <a:chOff x="2750" y="768"/>
            <a:chExt cx="994" cy="432"/>
          </a:xfrm>
        </p:grpSpPr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13"/>
          <p:cNvGrpSpPr>
            <a:grpSpLocks/>
          </p:cNvGrpSpPr>
          <p:nvPr/>
        </p:nvGrpSpPr>
        <p:grpSpPr bwMode="auto">
          <a:xfrm rot="16200000">
            <a:off x="2257425" y="3608388"/>
            <a:ext cx="1577975" cy="685800"/>
            <a:chOff x="2750" y="768"/>
            <a:chExt cx="994" cy="432"/>
          </a:xfrm>
        </p:grpSpPr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7724775" y="17145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2182813" y="2673350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single-hole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132013" y="4610100"/>
            <a:ext cx="512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1/2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2132013" y="357346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5/2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2132013" y="3040063"/>
            <a:ext cx="512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3/2</a:t>
            </a: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3462338" y="30400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898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3465513" y="35734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570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3465513" y="4610100"/>
            <a:ext cx="67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4" name="Object 27"/>
          <p:cNvGraphicFramePr>
            <a:graphicFrameLocks noChangeAspect="1"/>
          </p:cNvGraphicFramePr>
          <p:nvPr/>
        </p:nvGraphicFramePr>
        <p:xfrm>
          <a:off x="2601913" y="49911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991100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2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9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0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1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2" descr="pb-2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0335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3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14979E-6 C -0.0849 -0.00531 -0.16962 -0.0104 -0.21181 0.04439 C -0.254 0.09917 -0.24619 0.28156 -0.25296 0.32895 " pathEditMode="relative" ptsTypes="a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he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82663"/>
            <a:ext cx="5392737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427538" y="18399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4925" y="18462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98975" y="41433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4925" y="41433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Tl</a:t>
            </a:r>
            <a:endParaRPr lang="de-DE" altLang="de-DE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5446713" y="4656138"/>
          <a:ext cx="21161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6" imgW="2120760" imgH="241200" progId="Equation.3">
                  <p:embed/>
                </p:oleObj>
              </mc:Choice>
              <mc:Fallback>
                <p:oleObj name="Equation" r:id="rId6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656138"/>
                        <a:ext cx="211613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5446713" y="4945063"/>
          <a:ext cx="21780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8" imgW="2184120" imgH="241200" progId="Equation.3">
                  <p:embed/>
                </p:oleObj>
              </mc:Choice>
              <mc:Fallback>
                <p:oleObj name="Equation" r:id="rId8" imgW="2184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945063"/>
                        <a:ext cx="21780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410200" y="2792413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4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energy of shell closure:</a:t>
            </a: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5440363" y="5195888"/>
          <a:ext cx="366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10" imgW="3670200" imgH="457200" progId="Equation.3">
                  <p:embed/>
                </p:oleObj>
              </mc:Choice>
              <mc:Fallback>
                <p:oleObj name="Equation" r:id="rId10" imgW="36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5195888"/>
                        <a:ext cx="3660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5441950" y="3171825"/>
          <a:ext cx="20399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12" imgW="2044440" imgH="241200" progId="Equation.3">
                  <p:embed/>
                </p:oleObj>
              </mc:Choice>
              <mc:Fallback>
                <p:oleObj name="Equation" r:id="rId12" imgW="2044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171825"/>
                        <a:ext cx="20399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/>
        </p:nvGraphicFramePr>
        <p:xfrm>
          <a:off x="5446713" y="3460750"/>
          <a:ext cx="2114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Equation" r:id="rId14" imgW="2120760" imgH="241200" progId="Equation.3">
                  <p:embed/>
                </p:oleObj>
              </mc:Choice>
              <mc:Fallback>
                <p:oleObj name="Equation" r:id="rId14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3460750"/>
                        <a:ext cx="21145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5434013" y="3748088"/>
          <a:ext cx="352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16" imgW="3530520" imgH="457200" progId="Equation.3">
                  <p:embed/>
                </p:oleObj>
              </mc:Choice>
              <mc:Fallback>
                <p:oleObj name="Equation" r:id="rId16" imgW="3530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3748088"/>
                        <a:ext cx="3521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 rot="16200000" flipH="1">
            <a:off x="1516856" y="2334419"/>
            <a:ext cx="2809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6200000" flipH="1">
            <a:off x="1557337" y="2224088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rot="16200000">
            <a:off x="1725613" y="21336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16200000">
            <a:off x="1725613" y="162877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rot="16200000">
            <a:off x="1725613" y="185261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838200" y="2330450"/>
            <a:ext cx="512763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h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9/2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847725" y="2071688"/>
            <a:ext cx="479425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7/2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79463" y="1836738"/>
            <a:ext cx="522287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i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13/2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2130425" y="1858963"/>
            <a:ext cx="6048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1609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114550" y="2087563"/>
            <a:ext cx="5667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896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114550" y="2376488"/>
            <a:ext cx="5286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0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1079500" y="9144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particle states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1223963" y="5011738"/>
            <a:ext cx="1062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hole states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1295400" y="5286375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protons</a:t>
            </a:r>
          </a:p>
        </p:txBody>
      </p:sp>
      <p:sp>
        <p:nvSpPr>
          <p:cNvPr id="60" name="Oval 30"/>
          <p:cNvSpPr>
            <a:spLocks noChangeAspect="1" noChangeArrowheads="1"/>
          </p:cNvSpPr>
          <p:nvPr/>
        </p:nvSpPr>
        <p:spPr bwMode="auto">
          <a:xfrm>
            <a:off x="1403350" y="19240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Oval 31"/>
          <p:cNvSpPr>
            <a:spLocks noChangeAspect="1" noChangeArrowheads="1"/>
          </p:cNvSpPr>
          <p:nvPr/>
        </p:nvSpPr>
        <p:spPr bwMode="auto">
          <a:xfrm>
            <a:off x="1403350" y="243046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>
            <a:off x="2057400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>
            <a:off x="3838575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Oval 34"/>
          <p:cNvSpPr>
            <a:spLocks noChangeAspect="1" noChangeArrowheads="1"/>
          </p:cNvSpPr>
          <p:nvPr/>
        </p:nvSpPr>
        <p:spPr bwMode="auto">
          <a:xfrm>
            <a:off x="1406525" y="21526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2901950" y="5286375"/>
            <a:ext cx="1022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 i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neutrons</a:t>
            </a:r>
          </a:p>
        </p:txBody>
      </p:sp>
      <p:sp>
        <p:nvSpPr>
          <p:cNvPr id="96" name="Oval 36"/>
          <p:cNvSpPr>
            <a:spLocks noChangeAspect="1" noChangeArrowheads="1"/>
          </p:cNvSpPr>
          <p:nvPr/>
        </p:nvSpPr>
        <p:spPr bwMode="auto">
          <a:xfrm>
            <a:off x="3130550" y="357981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37"/>
          <p:cNvSpPr>
            <a:spLocks noChangeAspect="1" noChangeArrowheads="1"/>
          </p:cNvSpPr>
          <p:nvPr/>
        </p:nvSpPr>
        <p:spPr bwMode="auto">
          <a:xfrm>
            <a:off x="3130550" y="3767138"/>
            <a:ext cx="90488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38"/>
          <p:cNvSpPr>
            <a:spLocks noChangeAspect="1" noChangeArrowheads="1"/>
          </p:cNvSpPr>
          <p:nvPr/>
        </p:nvSpPr>
        <p:spPr bwMode="auto">
          <a:xfrm>
            <a:off x="3132138" y="3868738"/>
            <a:ext cx="90487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39"/>
          <p:cNvSpPr>
            <a:spLocks noChangeShapeType="1"/>
          </p:cNvSpPr>
          <p:nvPr/>
        </p:nvSpPr>
        <p:spPr bwMode="auto">
          <a:xfrm rot="16200000">
            <a:off x="3253582" y="3715544"/>
            <a:ext cx="1889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 rot="5400000" flipH="1">
            <a:off x="3409950" y="3779838"/>
            <a:ext cx="3079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2771775" y="1484313"/>
            <a:ext cx="1447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" name="Object 42"/>
          <p:cNvGraphicFramePr>
            <a:graphicFrameLocks noChangeAspect="1"/>
          </p:cNvGraphicFramePr>
          <p:nvPr/>
        </p:nvGraphicFramePr>
        <p:xfrm>
          <a:off x="2209800" y="2833688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18" imgW="482400" imgH="241200" progId="Equation.3">
                  <p:embed/>
                </p:oleObj>
              </mc:Choice>
              <mc:Fallback>
                <p:oleObj name="Equation" r:id="rId18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33688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1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1" grpId="0"/>
      <p:bldP spid="95" grpId="0" animBg="1"/>
      <p:bldP spid="1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scheme of </a:t>
            </a:r>
            <a:r>
              <a:rPr lang="en-US" baseline="30000" dirty="0" smtClean="0"/>
              <a:t>210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111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Pb-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642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5735638" y="4175125"/>
            <a:ext cx="708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FF0000"/>
                </a:solidFill>
                <a:cs typeface="Arial" charset="0"/>
              </a:rPr>
              <a:t>0.0 keV</a:t>
            </a:r>
            <a:endParaRPr lang="de-DE" altLang="de-DE" sz="1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5724525" y="3362325"/>
            <a:ext cx="74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779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651500" y="2641600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1423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5651500" y="2425700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1558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5651500" y="1778000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2202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651500" y="1000125"/>
            <a:ext cx="83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2846 keV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323850" y="6315075"/>
            <a:ext cx="2338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>
                <a:solidFill>
                  <a:srgbClr val="000000"/>
                </a:solidFill>
                <a:cs typeface="Arial" charset="0"/>
              </a:rPr>
              <a:t>M. Rejmund Z.Phys. A359 (1997), 243</a:t>
            </a:r>
            <a:endParaRPr lang="de-DE" altLang="de-DE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76200" y="3832225"/>
            <a:ext cx="2209800" cy="2438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580063" y="5594350"/>
            <a:ext cx="2455862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-1304 keV (pairing energy)</a:t>
            </a:r>
          </a:p>
          <a:p>
            <a:r>
              <a:rPr lang="en-US" altLang="de-DE" sz="1200" b="1">
                <a:solidFill>
                  <a:srgbClr val="0033CC"/>
                </a:solidFill>
                <a:cs typeface="Arial" charset="0"/>
              </a:rPr>
              <a:t>                  </a:t>
            </a:r>
            <a:r>
              <a:rPr lang="en-US" altLang="de-DE" sz="1200" b="1">
                <a:solidFill>
                  <a:srgbClr val="FF0000"/>
                </a:solidFill>
                <a:cs typeface="Arial" charset="0"/>
              </a:rPr>
              <a:t>residual interaction !</a:t>
            </a:r>
            <a:endParaRPr lang="de-DE" altLang="de-DE" sz="1200" b="1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3708400" y="4724400"/>
            <a:ext cx="4368800" cy="1800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12825"/>
            <a:ext cx="1752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8001000" y="2112963"/>
            <a:ext cx="228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7315200" y="1012825"/>
            <a:ext cx="1600200" cy="16002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6" name="Picture 18" descr="pb-2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76475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al 19"/>
          <p:cNvSpPr>
            <a:spLocks noChangeAspect="1" noChangeArrowheads="1"/>
          </p:cNvSpPr>
          <p:nvPr/>
        </p:nvSpPr>
        <p:spPr bwMode="auto">
          <a:xfrm>
            <a:off x="7956550" y="2051050"/>
            <a:ext cx="90488" cy="9048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Oval 20"/>
          <p:cNvSpPr>
            <a:spLocks noChangeAspect="1" noChangeArrowheads="1"/>
          </p:cNvSpPr>
          <p:nvPr/>
        </p:nvSpPr>
        <p:spPr bwMode="auto">
          <a:xfrm>
            <a:off x="8169275" y="2051050"/>
            <a:ext cx="90488" cy="90488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Oval 21"/>
          <p:cNvSpPr>
            <a:spLocks noChangeAspect="1" noChangeArrowheads="1"/>
          </p:cNvSpPr>
          <p:nvPr/>
        </p:nvSpPr>
        <p:spPr bwMode="auto">
          <a:xfrm>
            <a:off x="8169275" y="1781175"/>
            <a:ext cx="90488" cy="90488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7650163" y="2373313"/>
            <a:ext cx="13144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800">
                <a:solidFill>
                  <a:srgbClr val="000000"/>
                </a:solidFill>
                <a:latin typeface="Times New Roman" pitchFamily="18" charset="0"/>
              </a:rPr>
              <a:t>exp. single particle energies</a:t>
            </a:r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3633788" y="765175"/>
            <a:ext cx="2879725" cy="5759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24"/>
          <p:cNvSpPr>
            <a:spLocks noChangeArrowheads="1"/>
          </p:cNvSpPr>
          <p:nvPr/>
        </p:nvSpPr>
        <p:spPr bwMode="auto">
          <a:xfrm>
            <a:off x="0" y="765175"/>
            <a:ext cx="2374900" cy="5759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2374900" y="765175"/>
            <a:ext cx="1258888" cy="5759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" name="Picture 2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7" descr="pb-20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8" descr="pb-2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9" descr="tl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0" descr="pb-20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1" descr="pb-2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03350"/>
            <a:ext cx="86360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 animBg="1"/>
      <p:bldP spid="72" grpId="0" animBg="1"/>
      <p:bldP spid="78" grpId="0" animBg="1"/>
      <p:bldP spid="78" grpId="1" animBg="1"/>
      <p:bldP spid="79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two angular momenta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92263" y="4800600"/>
            <a:ext cx="6075362" cy="146526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b="1" dirty="0">
                <a:latin typeface="Times New Roman" pitchFamily="18" charset="0"/>
              </a:rPr>
              <a:t>j</a:t>
            </a:r>
            <a:r>
              <a:rPr lang="en-US" altLang="de-DE" b="1" baseline="-25000" dirty="0">
                <a:latin typeface="Times New Roman" pitchFamily="18" charset="0"/>
              </a:rPr>
              <a:t>1</a:t>
            </a:r>
            <a:r>
              <a:rPr lang="en-US" altLang="de-DE" b="1" dirty="0">
                <a:latin typeface="Times New Roman" pitchFamily="18" charset="0"/>
              </a:rPr>
              <a:t>+ j</a:t>
            </a:r>
            <a:r>
              <a:rPr lang="en-US" altLang="de-DE" b="1" baseline="-25000" dirty="0">
                <a:latin typeface="Times New Roman" pitchFamily="18" charset="0"/>
              </a:rPr>
              <a:t>2 </a:t>
            </a:r>
            <a:r>
              <a:rPr lang="en-US" altLang="de-DE" b="1" dirty="0">
                <a:latin typeface="Times New Roman" pitchFamily="18" charset="0"/>
              </a:rPr>
              <a:t>      all values from:    </a:t>
            </a:r>
            <a:r>
              <a:rPr lang="en-US" altLang="de-DE" dirty="0">
                <a:latin typeface="Times New Roman" pitchFamily="18" charset="0"/>
              </a:rPr>
              <a:t>j</a:t>
            </a:r>
            <a:r>
              <a:rPr lang="en-US" altLang="de-DE" baseline="-25000" dirty="0">
                <a:latin typeface="Times New Roman" pitchFamily="18" charset="0"/>
              </a:rPr>
              <a:t>1 </a:t>
            </a:r>
            <a:r>
              <a:rPr lang="en-US" altLang="de-DE" dirty="0">
                <a:latin typeface="Times New Roman" pitchFamily="18" charset="0"/>
              </a:rPr>
              <a:t>– j</a:t>
            </a:r>
            <a:r>
              <a:rPr lang="en-US" altLang="de-DE" baseline="-25000" dirty="0">
                <a:latin typeface="Times New Roman" pitchFamily="18" charset="0"/>
              </a:rPr>
              <a:t>2   </a:t>
            </a:r>
            <a:r>
              <a:rPr lang="en-US" altLang="de-DE" dirty="0">
                <a:latin typeface="Times New Roman" pitchFamily="18" charset="0"/>
              </a:rPr>
              <a:t>to   j</a:t>
            </a:r>
            <a:r>
              <a:rPr lang="en-US" altLang="de-DE" baseline="-25000" dirty="0">
                <a:latin typeface="Times New Roman" pitchFamily="18" charset="0"/>
              </a:rPr>
              <a:t>1</a:t>
            </a:r>
            <a:r>
              <a:rPr lang="en-US" altLang="de-DE" dirty="0">
                <a:latin typeface="Times New Roman" pitchFamily="18" charset="0"/>
              </a:rPr>
              <a:t>+ 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    (j</a:t>
            </a:r>
            <a:r>
              <a:rPr lang="en-US" altLang="de-DE" baseline="-25000" dirty="0">
                <a:latin typeface="Times New Roman" pitchFamily="18" charset="0"/>
              </a:rPr>
              <a:t>1 </a:t>
            </a:r>
            <a:r>
              <a:rPr lang="en-US" altLang="de-DE" dirty="0">
                <a:latin typeface="Times New Roman" pitchFamily="18" charset="0"/>
              </a:rPr>
              <a:t>=</a:t>
            </a:r>
            <a:r>
              <a:rPr lang="en-US" altLang="de-DE" baseline="-25000" dirty="0">
                <a:latin typeface="Times New Roman" pitchFamily="18" charset="0"/>
              </a:rPr>
              <a:t> </a:t>
            </a:r>
            <a:r>
              <a:rPr lang="en-US" altLang="de-DE" dirty="0">
                <a:latin typeface="Times New Roman" pitchFamily="18" charset="0"/>
              </a:rPr>
              <a:t>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)</a:t>
            </a:r>
            <a:endParaRPr lang="en-US" altLang="de-DE" b="1" dirty="0">
              <a:latin typeface="Times New Roman" pitchFamily="18" charset="0"/>
            </a:endParaRPr>
          </a:p>
          <a:p>
            <a:endParaRPr lang="en-US" altLang="de-DE" b="1" dirty="0">
              <a:latin typeface="Times New Roman" pitchFamily="18" charset="0"/>
            </a:endParaRPr>
          </a:p>
          <a:p>
            <a:r>
              <a:rPr lang="en-US" altLang="de-DE" dirty="0">
                <a:latin typeface="Times New Roman" pitchFamily="18" charset="0"/>
              </a:rPr>
              <a:t>Example: j</a:t>
            </a:r>
            <a:r>
              <a:rPr lang="en-US" altLang="de-DE" baseline="-25000" dirty="0">
                <a:latin typeface="Times New Roman" pitchFamily="18" charset="0"/>
              </a:rPr>
              <a:t>1</a:t>
            </a:r>
            <a:r>
              <a:rPr lang="en-US" altLang="de-DE" dirty="0">
                <a:latin typeface="Times New Roman" pitchFamily="18" charset="0"/>
              </a:rPr>
              <a:t> = 3, 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 = 5:   J = 2, 3, 4, 5, 6, 7, 8</a:t>
            </a:r>
          </a:p>
          <a:p>
            <a:endParaRPr lang="en-US" altLang="de-DE" dirty="0">
              <a:latin typeface="Times New Roman" pitchFamily="18" charset="0"/>
            </a:endParaRPr>
          </a:p>
          <a:p>
            <a:r>
              <a:rPr lang="en-US" altLang="de-DE" dirty="0">
                <a:solidFill>
                  <a:srgbClr val="FF0000"/>
                </a:solidFill>
                <a:latin typeface="Times New Roman" pitchFamily="18" charset="0"/>
              </a:rPr>
              <a:t>BUT:   </a:t>
            </a:r>
            <a:r>
              <a:rPr lang="en-US" altLang="de-DE" dirty="0">
                <a:latin typeface="Times New Roman" pitchFamily="18" charset="0"/>
              </a:rPr>
              <a:t>For j</a:t>
            </a:r>
            <a:r>
              <a:rPr lang="en-US" altLang="de-DE" baseline="-25000" dirty="0">
                <a:latin typeface="Times New Roman" pitchFamily="18" charset="0"/>
              </a:rPr>
              <a:t>1</a:t>
            </a:r>
            <a:r>
              <a:rPr lang="en-US" altLang="de-DE" dirty="0">
                <a:latin typeface="Times New Roman" pitchFamily="18" charset="0"/>
              </a:rPr>
              <a:t> = j</a:t>
            </a:r>
            <a:r>
              <a:rPr lang="en-US" altLang="de-DE" baseline="-25000" dirty="0">
                <a:latin typeface="Times New Roman" pitchFamily="18" charset="0"/>
              </a:rPr>
              <a:t>2</a:t>
            </a:r>
            <a:r>
              <a:rPr lang="en-US" altLang="de-DE" dirty="0">
                <a:latin typeface="Times New Roman" pitchFamily="18" charset="0"/>
              </a:rPr>
              <a:t>:      J = 0, 2, 4, 6, … ( 2j – 1)     </a:t>
            </a:r>
            <a:r>
              <a:rPr lang="en-US" altLang="de-DE" dirty="0">
                <a:solidFill>
                  <a:srgbClr val="FF0000"/>
                </a:solidFill>
                <a:latin typeface="Times New Roman" pitchFamily="18" charset="0"/>
              </a:rPr>
              <a:t>(Why these?)</a:t>
            </a:r>
            <a:r>
              <a:rPr lang="en-US" altLang="de-DE" dirty="0">
                <a:latin typeface="Times New Roman" pitchFamily="18" charset="0"/>
              </a:rPr>
              <a:t>     </a:t>
            </a:r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rot="10800000">
            <a:off x="3440113" y="2835275"/>
            <a:ext cx="0" cy="165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rot="10800000">
            <a:off x="3438525" y="1216025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rot="13500000">
            <a:off x="4031457" y="1461293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rot="18600000">
            <a:off x="4052094" y="2593182"/>
            <a:ext cx="0" cy="1655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3492500" y="2870200"/>
            <a:ext cx="0" cy="1655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rot="10800000">
            <a:off x="3297238" y="1189038"/>
            <a:ext cx="0" cy="3311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rot="10800000" flipH="1">
            <a:off x="3440113" y="1693863"/>
            <a:ext cx="1152525" cy="2808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 rot="10800000" flipH="1">
            <a:off x="3440113" y="3925888"/>
            <a:ext cx="1223962" cy="576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394075" y="44291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two angular momenta</a:t>
            </a:r>
            <a:endParaRPr lang="en-US" dirty="0"/>
          </a:p>
        </p:txBody>
      </p:sp>
      <p:pic>
        <p:nvPicPr>
          <p:cNvPr id="19" name="Picture 3" descr="Table 5.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0863"/>
            <a:ext cx="4732338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40432" cy="954107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How can we know which total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angular momenta J are observed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for the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coupling of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two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identical nucleons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in the same orbit with </a:t>
            </a:r>
            <a:r>
              <a:rPr lang="en-US" altLang="de-DE" sz="1600" dirty="0" smtClean="0">
                <a:solidFill>
                  <a:srgbClr val="3333CC"/>
                </a:solidFill>
                <a:latin typeface="Times New Roman" pitchFamily="18" charset="0"/>
              </a:rPr>
              <a:t>angular </a:t>
            </a:r>
            <a:r>
              <a:rPr lang="en-US" altLang="de-DE" sz="1600" dirty="0">
                <a:solidFill>
                  <a:srgbClr val="3333CC"/>
                </a:solidFill>
                <a:latin typeface="Times New Roman" pitchFamily="18" charset="0"/>
              </a:rPr>
              <a:t>momentum j?  </a:t>
            </a:r>
            <a:endParaRPr lang="en-US" altLang="de-DE" sz="1600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endParaRPr lang="en-US" altLang="de-DE" sz="800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altLang="de-DE" sz="1600" b="1" dirty="0">
                <a:solidFill>
                  <a:srgbClr val="3333CC"/>
                </a:solidFill>
                <a:latin typeface="Times New Roman" pitchFamily="18" charset="0"/>
              </a:rPr>
              <a:t>Several methods: easiest is the “</a:t>
            </a:r>
            <a:r>
              <a:rPr lang="en-US" altLang="de-DE" sz="1600" b="1" dirty="0">
                <a:solidFill>
                  <a:srgbClr val="FF0000"/>
                </a:solidFill>
                <a:latin typeface="Times New Roman" pitchFamily="18" charset="0"/>
              </a:rPr>
              <a:t>m-scheme</a:t>
            </a:r>
            <a:r>
              <a:rPr lang="en-US" altLang="de-DE" sz="1600" b="1" dirty="0">
                <a:solidFill>
                  <a:srgbClr val="3333CC"/>
                </a:solidFill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657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two angular momenta</a:t>
            </a:r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260000"/>
            <a:ext cx="4840287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2837</Words>
  <Application>Microsoft Office PowerPoint</Application>
  <PresentationFormat>Bildschirmpräsentation (4:3)</PresentationFormat>
  <Paragraphs>331</Paragraphs>
  <Slides>24</Slides>
  <Notes>24</Notes>
  <HiddenSlides>7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Larissa</vt:lpstr>
      <vt:lpstr>Equation</vt:lpstr>
      <vt:lpstr>Shell model with residual interaction</vt:lpstr>
      <vt:lpstr>Nuclear shell structure</vt:lpstr>
      <vt:lpstr>Experimental single-particle energies</vt:lpstr>
      <vt:lpstr>Experimental single-particle energies</vt:lpstr>
      <vt:lpstr>Experimental single-particle energies</vt:lpstr>
      <vt:lpstr>Level scheme of 210Pb</vt:lpstr>
      <vt:lpstr>Coupling of two angular momenta</vt:lpstr>
      <vt:lpstr>Coupling of two angular momenta</vt:lpstr>
      <vt:lpstr>Coupling of two angular momenta</vt:lpstr>
      <vt:lpstr>Residual interaction - pairing</vt:lpstr>
      <vt:lpstr>Pairing – δ-interaction</vt:lpstr>
      <vt:lpstr>Pairing – δ-interaction</vt:lpstr>
      <vt:lpstr>δ-interaction (semiclassical concept)</vt:lpstr>
      <vt:lpstr>Pairing δ-interaction</vt:lpstr>
      <vt:lpstr>The 100Sn / 132Sn region, a brief background</vt:lpstr>
      <vt:lpstr>The 100Sn / 132Sn region, isomeric states</vt:lpstr>
      <vt:lpstr>Generalized seniority scheme</vt:lpstr>
      <vt:lpstr>Isomeric states in 106Sn – 112Sn</vt:lpstr>
      <vt:lpstr>Generalized seniority scheme</vt:lpstr>
      <vt:lpstr>Generalized seniority scheme</vt:lpstr>
      <vt:lpstr>Generalized seniority scheme</vt:lpstr>
      <vt:lpstr>Signatures near closed shells</vt:lpstr>
      <vt:lpstr>Generalized seniority scheme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495</cp:revision>
  <dcterms:created xsi:type="dcterms:W3CDTF">2016-04-06T12:04:03Z</dcterms:created>
  <dcterms:modified xsi:type="dcterms:W3CDTF">2020-07-11T09:45:52Z</dcterms:modified>
</cp:coreProperties>
</file>