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76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4" Type="http://schemas.openxmlformats.org/officeDocument/2006/relationships/image" Target="../media/image83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6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12" Type="http://schemas.openxmlformats.org/officeDocument/2006/relationships/image" Target="../media/image95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emf"/><Relationship Id="rId11" Type="http://schemas.openxmlformats.org/officeDocument/2006/relationships/image" Target="../media/image94.emf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Relationship Id="rId14" Type="http://schemas.openxmlformats.org/officeDocument/2006/relationships/image" Target="../media/image9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w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9.png"/><Relationship Id="rId5" Type="http://schemas.openxmlformats.org/officeDocument/2006/relationships/image" Target="../media/image36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2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0.emf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60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5.e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68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3.emf"/><Relationship Id="rId1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76.emf"/><Relationship Id="rId18" Type="http://schemas.openxmlformats.org/officeDocument/2006/relationships/oleObject" Target="../embeddings/oleObject6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3.e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79.e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3.emf"/><Relationship Id="rId5" Type="http://schemas.openxmlformats.org/officeDocument/2006/relationships/image" Target="../media/image80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8.emf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1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92.emf"/><Relationship Id="rId7" Type="http://schemas.openxmlformats.org/officeDocument/2006/relationships/image" Target="../media/image85.e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90.emf"/><Relationship Id="rId25" Type="http://schemas.openxmlformats.org/officeDocument/2006/relationships/image" Target="../media/image9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29" Type="http://schemas.openxmlformats.org/officeDocument/2006/relationships/image" Target="../media/image96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7.emf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23" Type="http://schemas.openxmlformats.org/officeDocument/2006/relationships/image" Target="../media/image93.emf"/><Relationship Id="rId28" Type="http://schemas.openxmlformats.org/officeDocument/2006/relationships/oleObject" Target="../embeddings/oleObject82.bin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91.emf"/><Relationship Id="rId31" Type="http://schemas.openxmlformats.org/officeDocument/2006/relationships/image" Target="../media/image97.e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6.e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95.emf"/><Relationship Id="rId30" Type="http://schemas.openxmlformats.org/officeDocument/2006/relationships/oleObject" Target="../embeddings/oleObject8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8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100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0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PHL424: </a:t>
            </a:r>
            <a:r>
              <a:rPr lang="en-US" dirty="0" smtClean="0"/>
              <a:t>Nuclear surface vibration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185988"/>
            <a:ext cx="3527425" cy="3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559175"/>
            <a:ext cx="1057275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78375"/>
            <a:ext cx="1176338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778375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990600"/>
            <a:ext cx="1036637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79500" y="828000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</a:t>
            </a:r>
            <a:r>
              <a:rPr lang="de-DE" altLang="de-DE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operator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39283"/>
              </p:ext>
            </p:extLst>
          </p:nvPr>
        </p:nvGraphicFramePr>
        <p:xfrm>
          <a:off x="3600000" y="1548000"/>
          <a:ext cx="2641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4" imgW="1752480" imgH="444240" progId="Equation.3">
                  <p:embed/>
                </p:oleObj>
              </mc:Choice>
              <mc:Fallback>
                <p:oleObj name="Equation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00" y="1548000"/>
                        <a:ext cx="2641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9500" y="5774779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573482"/>
              </p:ext>
            </p:extLst>
          </p:nvPr>
        </p:nvGraphicFramePr>
        <p:xfrm>
          <a:off x="3670300" y="5781129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6" imgW="2019240" imgH="253800" progId="Equation.3">
                  <p:embed/>
                </p:oleObj>
              </mc:Choice>
              <mc:Fallback>
                <p:oleObj name="Equation" r:id="rId6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781129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600000" y="2340000"/>
                <a:ext cx="2775567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𝜆𝜇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𝜆𝜇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2340000"/>
                <a:ext cx="2775567" cy="7288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89479"/>
              </p:ext>
            </p:extLst>
          </p:nvPr>
        </p:nvGraphicFramePr>
        <p:xfrm>
          <a:off x="3600000" y="720000"/>
          <a:ext cx="30416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9" imgW="2009880" imgH="419190" progId="Equation.3">
                  <p:embed/>
                </p:oleObj>
              </mc:Choice>
              <mc:Fallback>
                <p:oleObj name="Equation" r:id="rId9" imgW="2009880" imgH="4191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00" y="720000"/>
                        <a:ext cx="30416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00000" y="3060000"/>
                <a:ext cx="2957348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𝜆𝜇</m:t>
                              </m:r>
                            </m:sub>
                          </m:sSub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𝜆𝜇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060000"/>
                <a:ext cx="2957348" cy="7288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8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670300" y="1125538"/>
          <a:ext cx="2641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tion" r:id="rId4" imgW="1752480" imgH="444240" progId="Equation.3">
                  <p:embed/>
                </p:oleObj>
              </mc:Choice>
              <mc:Fallback>
                <p:oleObj name="Equation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2641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79500" y="2565400"/>
            <a:ext cx="6013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creation &amp; annihilation operators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increase or decrease the number of phonons in a wave function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ground state                                                           (vacuum)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1-phonon state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6" imgW="2019240" imgH="253800" progId="Equation.3">
                  <p:embed/>
                </p:oleObj>
              </mc:Choice>
              <mc:Fallback>
                <p:oleObj name="Equation" r:id="rId6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3670300" y="3429000"/>
          <a:ext cx="420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Equation" r:id="rId8" imgW="279360" imgH="203040" progId="Equation.3">
                  <p:embed/>
                </p:oleObj>
              </mc:Choice>
              <mc:Fallback>
                <p:oleObj name="Equation" r:id="rId8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429000"/>
                        <a:ext cx="420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3670300" y="3933825"/>
          <a:ext cx="13017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Equation" r:id="rId10" imgW="863280" imgH="253800" progId="Equation.3">
                  <p:embed/>
                </p:oleObj>
              </mc:Choice>
              <mc:Fallback>
                <p:oleObj name="Equation" r:id="rId10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933825"/>
                        <a:ext cx="13017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3444875" y="4508500"/>
          <a:ext cx="19907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Equation" r:id="rId12" imgW="1320480" imgH="253800" progId="Equation.3">
                  <p:embed/>
                </p:oleObj>
              </mc:Choice>
              <mc:Fallback>
                <p:oleObj name="Equation" r:id="rId12" imgW="1320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4508500"/>
                        <a:ext cx="19907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0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670300" y="1125538"/>
          <a:ext cx="2641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4" imgW="1752480" imgH="444240" progId="Equation.3">
                  <p:embed/>
                </p:oleObj>
              </mc:Choice>
              <mc:Fallback>
                <p:oleObj name="Equation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2641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Equation" r:id="rId6" imgW="2019240" imgH="253800" progId="Equation.3">
                  <p:embed/>
                </p:oleObj>
              </mc:Choice>
              <mc:Fallback>
                <p:oleObj name="Equation" r:id="rId6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1-phonon energy: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1187450" y="3213100"/>
          <a:ext cx="52070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Equation" r:id="rId8" imgW="3454200" imgH="431640" progId="Equation.3">
                  <p:embed/>
                </p:oleObj>
              </mc:Choice>
              <mc:Fallback>
                <p:oleObj name="Equation" r:id="rId8" imgW="345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213100"/>
                        <a:ext cx="52070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1196975" y="3860800"/>
          <a:ext cx="60309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Equation" r:id="rId10" imgW="4000320" imgH="431640" progId="Equation.3">
                  <p:embed/>
                </p:oleObj>
              </mc:Choice>
              <mc:Fallback>
                <p:oleObj name="Equation" r:id="rId10" imgW="400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860800"/>
                        <a:ext cx="603091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10"/>
          <p:cNvSpPr>
            <a:spLocks/>
          </p:cNvSpPr>
          <p:nvPr/>
        </p:nvSpPr>
        <p:spPr bwMode="auto">
          <a:xfrm rot="5400000">
            <a:off x="4141787" y="3609976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1"/>
          <p:cNvSpPr>
            <a:spLocks/>
          </p:cNvSpPr>
          <p:nvPr/>
        </p:nvSpPr>
        <p:spPr bwMode="auto">
          <a:xfrm rot="5400000">
            <a:off x="6192837" y="3608388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3889375" y="3644900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5689600" y="3644900"/>
            <a:ext cx="5048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" name="Object 14"/>
          <p:cNvGraphicFramePr>
            <a:graphicFrameLocks noChangeAspect="1"/>
          </p:cNvGraphicFramePr>
          <p:nvPr/>
        </p:nvGraphicFramePr>
        <p:xfrm>
          <a:off x="1187450" y="4505325"/>
          <a:ext cx="44815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12" imgW="2971800" imgH="431640" progId="Equation.3">
                  <p:embed/>
                </p:oleObj>
              </mc:Choice>
              <mc:Fallback>
                <p:oleObj name="Equation" r:id="rId12" imgW="2971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05325"/>
                        <a:ext cx="448151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1187450" y="5157788"/>
          <a:ext cx="39449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14" imgW="2616120" imgH="431640" progId="Equation.3">
                  <p:embed/>
                </p:oleObj>
              </mc:Choice>
              <mc:Fallback>
                <p:oleObj name="Equation" r:id="rId14" imgW="2616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57788"/>
                        <a:ext cx="39449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16"/>
          <p:cNvSpPr>
            <a:spLocks/>
          </p:cNvSpPr>
          <p:nvPr/>
        </p:nvSpPr>
        <p:spPr bwMode="auto">
          <a:xfrm rot="5400000">
            <a:off x="3738562" y="4905376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3492500" y="4941888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/>
        </p:nvGraphicFramePr>
        <p:xfrm>
          <a:off x="1187450" y="5800725"/>
          <a:ext cx="23542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16" imgW="1562040" imgH="431640" progId="Equation.3">
                  <p:embed/>
                </p:oleObj>
              </mc:Choice>
              <mc:Fallback>
                <p:oleObj name="Equation" r:id="rId16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800725"/>
                        <a:ext cx="23542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9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3670300" y="1125538"/>
          <a:ext cx="2641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Equation" r:id="rId4" imgW="1752480" imgH="444240" progId="Equation.3">
                  <p:embed/>
                </p:oleObj>
              </mc:Choice>
              <mc:Fallback>
                <p:oleObj name="Equation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2641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quation" r:id="rId6" imgW="2019240" imgH="253800" progId="Equation.3">
                  <p:embed/>
                </p:oleObj>
              </mc:Choice>
              <mc:Fallback>
                <p:oleObj name="Equation" r:id="rId6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energy:</a:t>
            </a:r>
          </a:p>
        </p:txBody>
      </p:sp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1079500" y="3213100"/>
          <a:ext cx="60864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Equation" r:id="rId8" imgW="4038480" imgH="431640" progId="Equation.3">
                  <p:embed/>
                </p:oleObj>
              </mc:Choice>
              <mc:Fallback>
                <p:oleObj name="Equation" r:id="rId8" imgW="4038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213100"/>
                        <a:ext cx="60864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utoShape 9"/>
          <p:cNvSpPr>
            <a:spLocks/>
          </p:cNvSpPr>
          <p:nvPr/>
        </p:nvSpPr>
        <p:spPr bwMode="auto">
          <a:xfrm rot="5400000">
            <a:off x="4248150" y="3609976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0"/>
          <p:cNvSpPr>
            <a:spLocks/>
          </p:cNvSpPr>
          <p:nvPr/>
        </p:nvSpPr>
        <p:spPr bwMode="auto">
          <a:xfrm rot="5400000">
            <a:off x="6769100" y="3608388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3995738" y="3644900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6300788" y="3644900"/>
            <a:ext cx="5048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1079500" y="3789363"/>
          <a:ext cx="69850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10" imgW="4635360" imgH="431640" progId="Equation.3">
                  <p:embed/>
                </p:oleObj>
              </mc:Choice>
              <mc:Fallback>
                <p:oleObj name="Equation" r:id="rId10" imgW="4635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789363"/>
                        <a:ext cx="698500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1079500" y="4365625"/>
          <a:ext cx="7693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12" imgW="5105160" imgH="431640" progId="Equation.3">
                  <p:embed/>
                </p:oleObj>
              </mc:Choice>
              <mc:Fallback>
                <p:oleObj name="Equation" r:id="rId12" imgW="510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65625"/>
                        <a:ext cx="76930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079500" y="5033963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080000" y="5400000"/>
                <a:ext cx="286039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~2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∙ℏ∙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2+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400000"/>
                <a:ext cx="2860398" cy="7146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247568" y="5603452"/>
            <a:ext cx="2666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of wave function !!!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5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3670300" y="1125538"/>
          <a:ext cx="2641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Equation" r:id="rId4" imgW="1752480" imgH="444240" progId="Equation.3">
                  <p:embed/>
                </p:oleObj>
              </mc:Choice>
              <mc:Fallback>
                <p:oleObj name="Equation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2641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Equation" r:id="rId6" imgW="2019240" imgH="253800" progId="Equation.3">
                  <p:embed/>
                </p:oleObj>
              </mc:Choice>
              <mc:Fallback>
                <p:oleObj name="Equation" r:id="rId6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state:</a:t>
            </a: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2806700" y="2727325"/>
          <a:ext cx="41338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8" imgW="2743200" imgH="368280" progId="Equation.3">
                  <p:embed/>
                </p:oleObj>
              </mc:Choice>
              <mc:Fallback>
                <p:oleObj name="Equation" r:id="rId8" imgW="2743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727325"/>
                        <a:ext cx="41338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079500" y="3284538"/>
            <a:ext cx="306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normalization (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approximation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):</a:t>
            </a: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1079500" y="3840163"/>
          <a:ext cx="23352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10" imgW="1549080" imgH="228600" progId="Equation.3">
                  <p:embed/>
                </p:oleObj>
              </mc:Choice>
              <mc:Fallback>
                <p:oleObj name="Equation" r:id="rId10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840163"/>
                        <a:ext cx="23352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5292725" y="5373688"/>
          <a:ext cx="7651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Equation" r:id="rId12" imgW="507960" imgH="203040" progId="Equation.3">
                  <p:embed/>
                </p:oleObj>
              </mc:Choice>
              <mc:Fallback>
                <p:oleObj name="Equation" r:id="rId12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373688"/>
                        <a:ext cx="7651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1079500" y="4365625"/>
          <a:ext cx="27955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Equation" r:id="rId14" imgW="1854000" imgH="228600" progId="Equation.3">
                  <p:embed/>
                </p:oleObj>
              </mc:Choice>
              <mc:Fallback>
                <p:oleObj name="Equation" r:id="rId14" imgW="1854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65625"/>
                        <a:ext cx="27955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1079500" y="4868863"/>
          <a:ext cx="29495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0" name="Equation" r:id="rId16" imgW="1955520" imgH="228600" progId="Equation.3">
                  <p:embed/>
                </p:oleObj>
              </mc:Choice>
              <mc:Fallback>
                <p:oleObj name="Equation" r:id="rId16" imgW="1955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868863"/>
                        <a:ext cx="29495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/>
        </p:nvGraphicFramePr>
        <p:xfrm>
          <a:off x="1079500" y="5387975"/>
          <a:ext cx="41941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Equation" r:id="rId18" imgW="2781000" imgH="228600" progId="Equation.3">
                  <p:embed/>
                </p:oleObj>
              </mc:Choice>
              <mc:Fallback>
                <p:oleObj name="Equation" r:id="rId18" imgW="27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387975"/>
                        <a:ext cx="41941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3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670300" y="1125538"/>
          <a:ext cx="2641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9" name="Equation" r:id="rId4" imgW="1752480" imgH="444240" progId="Equation.3">
                  <p:embed/>
                </p:oleObj>
              </mc:Choice>
              <mc:Fallback>
                <p:oleObj name="Equation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2641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" name="Equation" r:id="rId6" imgW="2019240" imgH="253800" progId="Equation.3">
                  <p:embed/>
                </p:oleObj>
              </mc:Choice>
              <mc:Fallback>
                <p:oleObj name="Equation" r:id="rId6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state:</a:t>
            </a: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2806700" y="2727325"/>
          <a:ext cx="41338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" name="Equation" r:id="rId8" imgW="2743200" imgH="368280" progId="Equation.3">
                  <p:embed/>
                </p:oleObj>
              </mc:Choice>
              <mc:Fallback>
                <p:oleObj name="Equation" r:id="rId8" imgW="2743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727325"/>
                        <a:ext cx="41338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079500" y="328453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normalization:</a:t>
            </a:r>
          </a:p>
        </p:txBody>
      </p:sp>
      <p:graphicFrame>
        <p:nvGraphicFramePr>
          <p:cNvPr id="34" name="Object 10"/>
          <p:cNvGraphicFramePr>
            <a:graphicFrameLocks noChangeAspect="1"/>
          </p:cNvGraphicFramePr>
          <p:nvPr/>
        </p:nvGraphicFramePr>
        <p:xfrm>
          <a:off x="1079500" y="3735388"/>
          <a:ext cx="67183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" name="Equation" r:id="rId10" imgW="4457520" imgH="368280" progId="Equation.3">
                  <p:embed/>
                </p:oleObj>
              </mc:Choice>
              <mc:Fallback>
                <p:oleObj name="Equation" r:id="rId10" imgW="44575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735388"/>
                        <a:ext cx="67183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/>
          <p:cNvGraphicFramePr>
            <a:graphicFrameLocks noChangeAspect="1"/>
          </p:cNvGraphicFramePr>
          <p:nvPr/>
        </p:nvGraphicFramePr>
        <p:xfrm>
          <a:off x="1079500" y="4311650"/>
          <a:ext cx="78867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" name="Equation" r:id="rId12" imgW="5232240" imgH="368280" progId="Equation.3">
                  <p:embed/>
                </p:oleObj>
              </mc:Choice>
              <mc:Fallback>
                <p:oleObj name="Equation" r:id="rId12" imgW="5232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11650"/>
                        <a:ext cx="78867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/>
        </p:nvGraphicFramePr>
        <p:xfrm>
          <a:off x="1079500" y="4887913"/>
          <a:ext cx="6604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" name="Equation" r:id="rId14" imgW="4381200" imgH="368280" progId="Equation.3">
                  <p:embed/>
                </p:oleObj>
              </mc:Choice>
              <mc:Fallback>
                <p:oleObj name="Equation" r:id="rId14" imgW="4381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887913"/>
                        <a:ext cx="6604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3"/>
          <p:cNvGraphicFramePr>
            <a:graphicFrameLocks noChangeAspect="1"/>
          </p:cNvGraphicFramePr>
          <p:nvPr/>
        </p:nvGraphicFramePr>
        <p:xfrm>
          <a:off x="1079500" y="5392738"/>
          <a:ext cx="60674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" name="Equation" r:id="rId16" imgW="4025880" imgH="368280" progId="Equation.3">
                  <p:embed/>
                </p:oleObj>
              </mc:Choice>
              <mc:Fallback>
                <p:oleObj name="Equation" r:id="rId16" imgW="4025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392738"/>
                        <a:ext cx="60674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1079500" y="5948363"/>
          <a:ext cx="50720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" name="Equation" r:id="rId18" imgW="3365280" imgH="380880" progId="Equation.3">
                  <p:embed/>
                </p:oleObj>
              </mc:Choice>
              <mc:Fallback>
                <p:oleObj name="Equation" r:id="rId18" imgW="3365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948363"/>
                        <a:ext cx="507206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6208713" y="5949950"/>
          <a:ext cx="17414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Equation" r:id="rId20" imgW="1155600" imgH="266400" progId="Equation.3">
                  <p:embed/>
                </p:oleObj>
              </mc:Choice>
              <mc:Fallback>
                <p:oleObj name="Equation" r:id="rId20" imgW="1155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13" y="5949950"/>
                        <a:ext cx="17414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pic>
        <p:nvPicPr>
          <p:cNvPr id="17" name="Picture 3" descr="hexa-v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9360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24000" y="4716000"/>
                <a:ext cx="1277721" cy="378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4716000"/>
                <a:ext cx="1277721" cy="378180"/>
              </a:xfrm>
              <a:prstGeom prst="rect">
                <a:avLst/>
              </a:prstGeom>
              <a:blipFill rotWithShape="1">
                <a:blip r:embed="rId4"/>
                <a:stretch>
                  <a:fillRect t="-104839" r="-38571" b="-16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4000" y="3816000"/>
                <a:ext cx="1822101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3816000"/>
                <a:ext cx="1822101" cy="414729"/>
              </a:xfrm>
              <a:prstGeom prst="rect">
                <a:avLst/>
              </a:prstGeom>
              <a:blipFill rotWithShape="1">
                <a:blip r:embed="rId5"/>
                <a:stretch>
                  <a:fillRect t="-91176" r="-20401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24000" y="2916000"/>
                <a:ext cx="1767600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2916000"/>
                <a:ext cx="1767600" cy="414729"/>
              </a:xfrm>
              <a:prstGeom prst="rect">
                <a:avLst/>
              </a:prstGeom>
              <a:blipFill rotWithShape="1">
                <a:blip r:embed="rId6"/>
                <a:stretch>
                  <a:fillRect t="-91176" r="-22759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4000" y="2060848"/>
                <a:ext cx="1767600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3+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2060848"/>
                <a:ext cx="1767600" cy="414729"/>
              </a:xfrm>
              <a:prstGeom prst="rect">
                <a:avLst/>
              </a:prstGeom>
              <a:blipFill rotWithShape="1">
                <a:blip r:embed="rId7"/>
                <a:stretch>
                  <a:fillRect t="-91176" r="-22759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2000" y="1152000"/>
                <a:ext cx="1831142" cy="4147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152000"/>
                <a:ext cx="1831142" cy="414729"/>
              </a:xfrm>
              <a:prstGeom prst="rect">
                <a:avLst/>
              </a:prstGeom>
              <a:blipFill rotWithShape="1">
                <a:blip r:embed="rId8"/>
                <a:stretch>
                  <a:fillRect t="-87143" r="-21452" b="-14428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vibrational excitations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213" y="1052513"/>
            <a:ext cx="4427537" cy="5292725"/>
            <a:chOff x="431" y="663"/>
            <a:chExt cx="2789" cy="3334"/>
          </a:xfrm>
        </p:grpSpPr>
        <p:pic>
          <p:nvPicPr>
            <p:cNvPr id="5" name="Picture 4" descr="tevibrati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5" t="27707" r="12753" b="1590"/>
            <a:stretch>
              <a:fillRect/>
            </a:stretch>
          </p:blipFill>
          <p:spPr bwMode="auto">
            <a:xfrm>
              <a:off x="431" y="663"/>
              <a:ext cx="2789" cy="333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70" y="3566"/>
              <a:ext cx="9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009900"/>
                  </a:solidFill>
                  <a:latin typeface="Comic Sans MS" pitchFamily="66" charset="0"/>
                  <a:cs typeface="Arial" charset="0"/>
                </a:rPr>
                <a:t>(E-E ground state)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92" y="2772"/>
              <a:ext cx="10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n=1, </a:t>
              </a:r>
              <a:r>
                <a:rPr lang="en-US" altLang="de-DE" sz="12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 = 2</a:t>
              </a:r>
              <a:r>
                <a:rPr lang="en-US" altLang="de-DE" sz="12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, 2+ phonon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292" y="2976"/>
              <a:ext cx="142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292" y="3748"/>
              <a:ext cx="142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56" y="1956"/>
              <a:ext cx="1837" cy="363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383" y="1752"/>
              <a:ext cx="12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FF0066"/>
                  </a:solidFill>
                  <a:latin typeface="Comic Sans MS" pitchFamily="66" charset="0"/>
                  <a:cs typeface="Arial" charset="0"/>
                </a:rPr>
                <a:t>n = 2, </a:t>
              </a:r>
              <a:r>
                <a:rPr lang="en-US" altLang="de-DE" sz="12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 = 2, J</a:t>
              </a:r>
              <a:r>
                <a:rPr lang="en-US" altLang="de-DE" sz="1200" baseline="300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</a:t>
              </a:r>
              <a:r>
                <a:rPr lang="en-US" altLang="de-DE" sz="12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 = 0+, 2+, 4+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748" y="2976"/>
              <a:ext cx="25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1" y="2727"/>
              <a:ext cx="3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ħ</a:t>
              </a:r>
              <a:r>
                <a:rPr lang="en-US" altLang="de-DE" sz="16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de-DE" sz="1600" baseline="-250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71" y="2115"/>
              <a:ext cx="227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99" y="1911"/>
              <a:ext cx="4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FF0066"/>
                  </a:solidFill>
                  <a:latin typeface="Comic Sans MS" pitchFamily="66" charset="0"/>
                  <a:cs typeface="Arial" charset="0"/>
                </a:rPr>
                <a:t>2ħ</a:t>
              </a:r>
              <a:r>
                <a:rPr lang="en-US" altLang="de-DE" sz="16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de-DE" sz="1600" baseline="-250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156" y="1003"/>
              <a:ext cx="1860" cy="681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31" y="1049"/>
              <a:ext cx="4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800080"/>
                  </a:solidFill>
                  <a:latin typeface="Comic Sans MS" pitchFamily="66" charset="0"/>
                  <a:cs typeface="Arial" charset="0"/>
                </a:rPr>
                <a:t>3ħ</a:t>
              </a:r>
              <a:r>
                <a:rPr lang="en-US" altLang="de-DE" sz="1600">
                  <a:solidFill>
                    <a:srgbClr val="80008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de-DE" sz="1600" baseline="-25000">
                  <a:solidFill>
                    <a:srgbClr val="80008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48" y="1275"/>
              <a:ext cx="227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787900" y="1989138"/>
            <a:ext cx="1439863" cy="714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4787900" y="2241550"/>
            <a:ext cx="1477963" cy="9001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264275" y="1736725"/>
            <a:ext cx="2349500" cy="527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multiple </a:t>
            </a:r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= 2 </a:t>
            </a:r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phonon</a:t>
            </a:r>
          </a:p>
          <a:p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states, ideally degenerate</a:t>
            </a: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859338" y="1136650"/>
            <a:ext cx="2085975" cy="346075"/>
            <a:chOff x="3061" y="716"/>
            <a:chExt cx="1314" cy="218"/>
          </a:xfrm>
        </p:grpSpPr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3061" y="754"/>
              <a:ext cx="479" cy="159"/>
            </a:xfrm>
            <a:prstGeom prst="leftArrow">
              <a:avLst>
                <a:gd name="adj1" fmla="val 50000"/>
                <a:gd name="adj2" fmla="val 75314"/>
              </a:avLst>
            </a:prstGeom>
            <a:solidFill>
              <a:srgbClr val="CCFF99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661" y="716"/>
              <a:ext cx="714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3- state?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1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79500" y="108902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3670300" y="1017588"/>
          <a:ext cx="2641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Equation" r:id="rId4" imgW="1752480" imgH="444240" progId="Equation.3">
                  <p:embed/>
                </p:oleObj>
              </mc:Choice>
              <mc:Fallback>
                <p:oleObj name="Equation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017588"/>
                        <a:ext cx="2641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9500" y="187483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3670300" y="188118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Equation" r:id="rId6" imgW="2019240" imgH="253800" progId="Equation.3">
                  <p:embed/>
                </p:oleObj>
              </mc:Choice>
              <mc:Fallback>
                <p:oleObj name="Equation" r:id="rId6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88118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079500" y="2667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state:</a:t>
            </a: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2806700" y="2619375"/>
          <a:ext cx="41338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8" imgW="2743200" imgH="368280" progId="Equation.3">
                  <p:embed/>
                </p:oleObj>
              </mc:Choice>
              <mc:Fallback>
                <p:oleObj name="Equation" r:id="rId8" imgW="2743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619375"/>
                        <a:ext cx="41338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079500" y="31765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1079500" y="4545013"/>
          <a:ext cx="78470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Equation" r:id="rId10" imgW="5206680" imgH="609480" progId="Equation.3">
                  <p:embed/>
                </p:oleObj>
              </mc:Choice>
              <mc:Fallback>
                <p:oleObj name="Equation" r:id="rId10" imgW="5206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545013"/>
                        <a:ext cx="78470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4192588" y="3105150"/>
          <a:ext cx="31575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quation" r:id="rId12" imgW="2095200" imgH="431640" progId="Equation.3">
                  <p:embed/>
                </p:oleObj>
              </mc:Choice>
              <mc:Fallback>
                <p:oleObj name="Equation" r:id="rId12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3105150"/>
                        <a:ext cx="31575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1079500" y="3825875"/>
          <a:ext cx="4803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Equation" r:id="rId14" imgW="3187440" imgH="431640" progId="Equation.3">
                  <p:embed/>
                </p:oleObj>
              </mc:Choice>
              <mc:Fallback>
                <p:oleObj name="Equation" r:id="rId14" imgW="3187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825875"/>
                        <a:ext cx="4803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1079500" y="5697538"/>
          <a:ext cx="37322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Equation" r:id="rId16" imgW="2476440" imgH="507960" progId="Equation.3">
                  <p:embed/>
                </p:oleObj>
              </mc:Choice>
              <mc:Fallback>
                <p:oleObj name="Equation" r:id="rId16" imgW="2476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697538"/>
                        <a:ext cx="373221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4987925" y="5792788"/>
          <a:ext cx="592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Equation" r:id="rId18" imgW="393480" imgH="444240" progId="Equation.3">
                  <p:embed/>
                </p:oleObj>
              </mc:Choice>
              <mc:Fallback>
                <p:oleObj name="Equation" r:id="rId18" imgW="393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5792788"/>
                        <a:ext cx="592138" cy="673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3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transition probabilities</a:t>
            </a:r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53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878138" y="4645025"/>
          <a:ext cx="256381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645025"/>
                        <a:ext cx="256381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878138" y="3744913"/>
          <a:ext cx="38465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6" imgW="2552400" imgH="431640" progId="Equation.3">
                  <p:embed/>
                </p:oleObj>
              </mc:Choice>
              <mc:Fallback>
                <p:oleObj name="Equation" r:id="rId6" imgW="2552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744913"/>
                        <a:ext cx="38465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878138" y="1230313"/>
          <a:ext cx="45942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tion" r:id="rId8" imgW="3047760" imgH="215640" progId="Equation.3">
                  <p:embed/>
                </p:oleObj>
              </mc:Choice>
              <mc:Fallback>
                <p:oleObj name="Equation" r:id="rId8" imgW="304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230313"/>
                        <a:ext cx="45942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878138" y="1997075"/>
          <a:ext cx="4613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quation" r:id="rId10" imgW="3060360" imgH="215640" progId="Equation.3">
                  <p:embed/>
                </p:oleObj>
              </mc:Choice>
              <mc:Fallback>
                <p:oleObj name="Equation" r:id="rId10" imgW="306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997075"/>
                        <a:ext cx="46132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79500" y="1989138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3-phonon state</a:t>
            </a:r>
          </a:p>
        </p:txBody>
      </p:sp>
    </p:spTree>
    <p:extLst>
      <p:ext uri="{BB962C8B-B14F-4D97-AF65-F5344CB8AC3E}">
        <p14:creationId xmlns:p14="http://schemas.microsoft.com/office/powerpoint/2010/main" val="24669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en-US" dirty="0" smtClean="0"/>
              <a:t>Systematics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9500"/>
            <a:ext cx="50355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7"/>
          <p:cNvSpPr>
            <a:spLocks noChangeShapeType="1"/>
          </p:cNvSpPr>
          <p:nvPr/>
        </p:nvSpPr>
        <p:spPr bwMode="auto">
          <a:xfrm>
            <a:off x="7019925" y="5740400"/>
            <a:ext cx="1368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6948488" y="4805363"/>
            <a:ext cx="1368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 flipV="1">
            <a:off x="6732588" y="1131888"/>
            <a:ext cx="0" cy="4537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280150" y="581025"/>
            <a:ext cx="270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000000"/>
                </a:solidFill>
                <a:latin typeface="Comic Sans MS" pitchFamily="66" charset="0"/>
              </a:rPr>
              <a:t>Excitation energy (keV)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6732588" y="6007100"/>
            <a:ext cx="2411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Ground state Configuration.</a:t>
            </a:r>
          </a:p>
          <a:p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Spin/parity I</a:t>
            </a:r>
            <a:r>
              <a:rPr lang="el-GR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=0</a:t>
            </a:r>
            <a:r>
              <a:rPr lang="en-GB" altLang="de-DE" sz="14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 ; E</a:t>
            </a:r>
            <a:r>
              <a:rPr lang="en-GB" altLang="de-DE" sz="1400" baseline="-2500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 = 0 keV</a:t>
            </a: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6948488" y="36528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6948488" y="35083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>
            <a:off x="6948488" y="21399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6948488" y="22129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>
            <a:off x="6948488" y="20685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>
            <a:off x="6948488" y="19970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6948488" y="19240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>
            <a:off x="6948488" y="20193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>
            <a:off x="6948488" y="20923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1"/>
          <p:cNvSpPr>
            <a:spLocks noChangeShapeType="1"/>
          </p:cNvSpPr>
          <p:nvPr/>
        </p:nvSpPr>
        <p:spPr bwMode="auto">
          <a:xfrm>
            <a:off x="6948488" y="19478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6948488" y="18764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6948488" y="18034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>
            <a:off x="6948488" y="17573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>
            <a:off x="6948488" y="18303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6948488" y="16859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6948488" y="16144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6948488" y="15414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>
            <a:off x="6948488" y="16367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>
            <a:off x="6948488" y="17097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6948488" y="15652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>
            <a:off x="6948488" y="14938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>
            <a:off x="6948488" y="14208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7948613" y="4408488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GB" altLang="de-DE" sz="2000" b="1" baseline="30000">
                <a:solidFill>
                  <a:srgbClr val="0000CC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8020050" y="5416550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GB" altLang="de-DE" sz="2000" b="1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>
            <a:off x="6948488" y="27162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7"/>
          <p:cNvSpPr>
            <a:spLocks noChangeShapeType="1"/>
          </p:cNvSpPr>
          <p:nvPr/>
        </p:nvSpPr>
        <p:spPr bwMode="auto">
          <a:xfrm>
            <a:off x="6948488" y="26447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68"/>
          <p:cNvSpPr>
            <a:spLocks noChangeShapeType="1"/>
          </p:cNvSpPr>
          <p:nvPr/>
        </p:nvSpPr>
        <p:spPr bwMode="auto">
          <a:xfrm>
            <a:off x="6948488" y="27892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transition probabilities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025" y="5181600"/>
            <a:ext cx="2698750" cy="1295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0" y="715963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1-phonon state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878138" y="706438"/>
          <a:ext cx="4325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" name="Equation" r:id="rId4" imgW="2869920" imgH="279360" progId="Equation.3">
                  <p:embed/>
                </p:oleObj>
              </mc:Choice>
              <mc:Fallback>
                <p:oleObj name="Equation" r:id="rId4" imgW="286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706438"/>
                        <a:ext cx="43259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79388" y="5745163"/>
          <a:ext cx="1698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" name="Equation" r:id="rId6" imgW="1701720" imgH="482400" progId="Equation.3">
                  <p:embed/>
                </p:oleObj>
              </mc:Choice>
              <mc:Fallback>
                <p:oleObj name="Equation" r:id="rId6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45163"/>
                        <a:ext cx="16986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79388" y="5205413"/>
          <a:ext cx="2541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8" name="Equation" r:id="rId8" imgW="2552400" imgH="431640" progId="Equation.3">
                  <p:embed/>
                </p:oleObj>
              </mc:Choice>
              <mc:Fallback>
                <p:oleObj name="Equation" r:id="rId8" imgW="2552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205413"/>
                        <a:ext cx="2541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878138" y="1246188"/>
          <a:ext cx="44211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9" name="Equation" r:id="rId10" imgW="2933640" imgH="279360" progId="Equation.3">
                  <p:embed/>
                </p:oleObj>
              </mc:Choice>
              <mc:Fallback>
                <p:oleObj name="Equation" r:id="rId10" imgW="2933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246188"/>
                        <a:ext cx="44211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2878138" y="1606550"/>
          <a:ext cx="44211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0" name="Equation" r:id="rId12" imgW="2933640" imgH="279360" progId="Equation.3">
                  <p:embed/>
                </p:oleObj>
              </mc:Choice>
              <mc:Fallback>
                <p:oleObj name="Equation" r:id="rId12" imgW="2933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606550"/>
                        <a:ext cx="44211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2878138" y="1966913"/>
          <a:ext cx="4325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1" name="Equation" r:id="rId14" imgW="2869920" imgH="279360" progId="Equation.3">
                  <p:embed/>
                </p:oleObj>
              </mc:Choice>
              <mc:Fallback>
                <p:oleObj name="Equation" r:id="rId14" imgW="286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966913"/>
                        <a:ext cx="43259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2878138" y="2506663"/>
          <a:ext cx="446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16" imgW="2958840" imgH="279360" progId="Equation.3">
                  <p:embed/>
                </p:oleObj>
              </mc:Choice>
              <mc:Fallback>
                <p:oleObj name="Equation" r:id="rId16" imgW="295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506663"/>
                        <a:ext cx="446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2878138" y="2865438"/>
          <a:ext cx="451961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3" name="Equation" r:id="rId18" imgW="2997000" imgH="444240" progId="Equation.3">
                  <p:embed/>
                </p:oleObj>
              </mc:Choice>
              <mc:Fallback>
                <p:oleObj name="Equation" r:id="rId18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865438"/>
                        <a:ext cx="4519612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2878138" y="3514725"/>
          <a:ext cx="45196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4" name="Equation" r:id="rId20" imgW="2997000" imgH="444240" progId="Equation.3">
                  <p:embed/>
                </p:oleObj>
              </mc:Choice>
              <mc:Fallback>
                <p:oleObj name="Equation" r:id="rId20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514725"/>
                        <a:ext cx="45196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2878138" y="4183063"/>
          <a:ext cx="43481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" name="Equation" r:id="rId22" imgW="2882880" imgH="279360" progId="Equation.3">
                  <p:embed/>
                </p:oleObj>
              </mc:Choice>
              <mc:Fallback>
                <p:oleObj name="Equation" r:id="rId22" imgW="2882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183063"/>
                        <a:ext cx="43481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2878138" y="4614863"/>
          <a:ext cx="4578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6" name="Equation" r:id="rId24" imgW="3035160" imgH="279360" progId="Equation.3">
                  <p:embed/>
                </p:oleObj>
              </mc:Choice>
              <mc:Fallback>
                <p:oleObj name="Equation" r:id="rId24" imgW="3035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614863"/>
                        <a:ext cx="4578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2878138" y="4941888"/>
          <a:ext cx="45212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7" name="Equation" r:id="rId26" imgW="2997000" imgH="444240" progId="Equation.3">
                  <p:embed/>
                </p:oleObj>
              </mc:Choice>
              <mc:Fallback>
                <p:oleObj name="Equation" r:id="rId26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941888"/>
                        <a:ext cx="45212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2878138" y="5551488"/>
          <a:ext cx="4368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8" name="Equation" r:id="rId28" imgW="2895480" imgH="279360" progId="Equation.3">
                  <p:embed/>
                </p:oleObj>
              </mc:Choice>
              <mc:Fallback>
                <p:oleObj name="Equation" r:id="rId28" imgW="2895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551488"/>
                        <a:ext cx="4368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2878138" y="5983288"/>
          <a:ext cx="4349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" name="Equation" r:id="rId30" imgW="2882880" imgH="279360" progId="Equation.3">
                  <p:embed/>
                </p:oleObj>
              </mc:Choice>
              <mc:Fallback>
                <p:oleObj name="Equation" r:id="rId30" imgW="2882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983288"/>
                        <a:ext cx="43497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079500" y="1246188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079500" y="2506663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3-phonon state</a:t>
            </a:r>
          </a:p>
        </p:txBody>
      </p:sp>
    </p:spTree>
    <p:extLst>
      <p:ext uri="{BB962C8B-B14F-4D97-AF65-F5344CB8AC3E}">
        <p14:creationId xmlns:p14="http://schemas.microsoft.com/office/powerpoint/2010/main" val="3071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transition probabilities</a:t>
            </a:r>
            <a:endParaRPr lang="en-US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49275"/>
            <a:ext cx="1852612" cy="2452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39750" y="576000"/>
            <a:ext cx="611981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The figure shows the experimental energy levels for the nucleus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106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Pd. Find the energy of the first excited 2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 state.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39750" y="1366838"/>
            <a:ext cx="6119813" cy="180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Level energy (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vibrator model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Ground state level: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First excited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 level (N=1, J</a:t>
            </a:r>
            <a:r>
              <a:rPr lang="el-GR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=2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Second excited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 level (N=2, J</a:t>
            </a:r>
            <a:r>
              <a:rPr lang="el-GR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50106"/>
              </p:ext>
            </p:extLst>
          </p:nvPr>
        </p:nvGraphicFramePr>
        <p:xfrm>
          <a:off x="3957638" y="1358900"/>
          <a:ext cx="115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5" imgW="1155600" imgH="431640" progId="Equation.3">
                  <p:embed/>
                </p:oleObj>
              </mc:Choice>
              <mc:Fallback>
                <p:oleObj name="Equation" r:id="rId5" imgW="115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1358900"/>
                        <a:ext cx="1155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35318"/>
              </p:ext>
            </p:extLst>
          </p:nvPr>
        </p:nvGraphicFramePr>
        <p:xfrm>
          <a:off x="3957638" y="1852613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Equation" r:id="rId7" imgW="723600" imgH="393480" progId="Equation.3">
                  <p:embed/>
                </p:oleObj>
              </mc:Choice>
              <mc:Fallback>
                <p:oleObj name="Equation" r:id="rId7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1852613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2915"/>
              </p:ext>
            </p:extLst>
          </p:nvPr>
        </p:nvGraphicFramePr>
        <p:xfrm>
          <a:off x="3957638" y="2332038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Equation" r:id="rId9" imgW="1549080" imgH="431640" progId="Equation.3">
                  <p:embed/>
                </p:oleObj>
              </mc:Choice>
              <mc:Fallback>
                <p:oleObj name="Equation" r:id="rId9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332038"/>
                        <a:ext cx="1549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97422"/>
              </p:ext>
            </p:extLst>
          </p:nvPr>
        </p:nvGraphicFramePr>
        <p:xfrm>
          <a:off x="3957638" y="2824163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9" name="Equation" r:id="rId11" imgW="1600200" imgH="431640" progId="Equation.3">
                  <p:embed/>
                </p:oleObj>
              </mc:Choice>
              <mc:Fallback>
                <p:oleObj name="Equation" r:id="rId11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824163"/>
                        <a:ext cx="160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39750" y="3473450"/>
            <a:ext cx="3368675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Energy of the second exited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state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Energy of the first exited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graphicFrame>
        <p:nvGraphicFramePr>
          <p:cNvPr id="4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34283"/>
              </p:ext>
            </p:extLst>
          </p:nvPr>
        </p:nvGraphicFramePr>
        <p:xfrm>
          <a:off x="1978025" y="3789363"/>
          <a:ext cx="35321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Equation" r:id="rId13" imgW="2819160" imgH="393480" progId="Equation.3">
                  <p:embed/>
                </p:oleObj>
              </mc:Choice>
              <mc:Fallback>
                <p:oleObj name="Equation" r:id="rId13" imgW="281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3789363"/>
                        <a:ext cx="35321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52791"/>
              </p:ext>
            </p:extLst>
          </p:nvPr>
        </p:nvGraphicFramePr>
        <p:xfrm>
          <a:off x="1978025" y="4508500"/>
          <a:ext cx="33416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Equation" r:id="rId15" imgW="2666880" imgH="393480" progId="Equation.3">
                  <p:embed/>
                </p:oleObj>
              </mc:Choice>
              <mc:Fallback>
                <p:oleObj name="Equation" r:id="rId15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4508500"/>
                        <a:ext cx="334168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utoShape 14"/>
          <p:cNvSpPr>
            <a:spLocks noChangeArrowheads="1"/>
          </p:cNvSpPr>
          <p:nvPr/>
        </p:nvSpPr>
        <p:spPr bwMode="auto">
          <a:xfrm rot="5400000">
            <a:off x="5326856" y="4256882"/>
            <a:ext cx="938213" cy="431800"/>
          </a:xfrm>
          <a:prstGeom prst="curvedDownArrow">
            <a:avLst>
              <a:gd name="adj1" fmla="val 43456"/>
              <a:gd name="adj2" fmla="val 86912"/>
              <a:gd name="adj3" fmla="val 33333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4246563" y="4581525"/>
            <a:ext cx="1152525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0" y="1125538"/>
            <a:ext cx="6732588" cy="539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r>
              <a:rPr lang="de-DE" baseline="30000" dirty="0" smtClean="0"/>
              <a:t>+</a:t>
            </a:r>
            <a:r>
              <a:rPr lang="de-DE" dirty="0" smtClean="0"/>
              <a:t>/2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en-US" dirty="0" smtClean="0"/>
              <a:t>Energy ratio: mirrors 2</a:t>
            </a:r>
            <a:r>
              <a:rPr lang="en-US" baseline="30000" dirty="0" smtClean="0"/>
              <a:t>+</a:t>
            </a:r>
            <a:r>
              <a:rPr lang="en-US" dirty="0" smtClean="0"/>
              <a:t> systematics</a:t>
            </a:r>
            <a:endParaRPr lang="en-US" dirty="0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7019925" y="5740400"/>
            <a:ext cx="1368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6948488" y="4805363"/>
            <a:ext cx="1368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V="1">
            <a:off x="6732588" y="1131888"/>
            <a:ext cx="0" cy="4537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280150" y="581025"/>
            <a:ext cx="270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000000"/>
                </a:solidFill>
                <a:latin typeface="Comic Sans MS" pitchFamily="66" charset="0"/>
              </a:rPr>
              <a:t>Excitation energy (keV)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732588" y="6007100"/>
            <a:ext cx="2411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Ground state Configuration.</a:t>
            </a:r>
          </a:p>
          <a:p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Spin/parity I</a:t>
            </a:r>
            <a:r>
              <a:rPr lang="el-GR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=0</a:t>
            </a:r>
            <a:r>
              <a:rPr lang="en-GB" altLang="de-DE" sz="14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 ; E</a:t>
            </a:r>
            <a:r>
              <a:rPr lang="en-GB" altLang="de-DE" sz="1400" baseline="-2500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altLang="de-DE" sz="1400">
                <a:solidFill>
                  <a:srgbClr val="000000"/>
                </a:solidFill>
                <a:latin typeface="Times New Roman" pitchFamily="18" charset="0"/>
              </a:rPr>
              <a:t> = 0 keV</a:t>
            </a: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6948488" y="3652838"/>
            <a:ext cx="13684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6948488" y="35083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6948488" y="21399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6948488" y="22129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6948488" y="20685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6948488" y="19970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6948488" y="19240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6948488" y="20193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6948488" y="20923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6948488" y="19478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6948488" y="18764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>
            <a:off x="6948488" y="18034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6948488" y="17573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>
            <a:off x="6948488" y="18303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>
            <a:off x="6948488" y="16859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6948488" y="16144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6948488" y="15414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6948488" y="16367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6948488" y="17097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6948488" y="15652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6948488" y="14938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6948488" y="14208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7948613" y="4408488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GB" altLang="de-DE" sz="2000" b="1" baseline="30000">
                <a:solidFill>
                  <a:srgbClr val="0000CC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8020050" y="5416550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GB" altLang="de-DE" sz="2000" b="1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>
            <a:off x="6948488" y="27162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>
            <a:off x="6948488" y="26447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35"/>
          <p:cNvSpPr>
            <a:spLocks noChangeShapeType="1"/>
          </p:cNvSpPr>
          <p:nvPr/>
        </p:nvSpPr>
        <p:spPr bwMode="auto">
          <a:xfrm>
            <a:off x="6948488" y="27892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63613"/>
            <a:ext cx="6237288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8388350" y="3463925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de-DE" sz="2000" b="1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46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ev%20nucl%20str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28600"/>
            <a:ext cx="7696200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6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Evolution of nuclear structure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sz="1600" dirty="0" smtClean="0">
                <a:solidFill>
                  <a:schemeClr val="tx1"/>
                </a:solidFill>
              </a:rPr>
              <a:t>as a function of nucleon number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In general,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301875" y="1046163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1046163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oscill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/>
          <a:stretch>
            <a:fillRect/>
          </a:stretch>
        </p:blipFill>
        <p:spPr bwMode="auto">
          <a:xfrm>
            <a:off x="2227263" y="1989138"/>
            <a:ext cx="5945187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987675" y="1809750"/>
            <a:ext cx="4824413" cy="827088"/>
            <a:chOff x="1882" y="1140"/>
            <a:chExt cx="3039" cy="521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626" y="1140"/>
              <a:ext cx="1615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b="1">
                  <a:solidFill>
                    <a:srgbClr val="0033CC"/>
                  </a:solidFill>
                  <a:latin typeface="Comic Sans MS" pitchFamily="66" charset="0"/>
                  <a:cs typeface="Arial" charset="0"/>
                </a:rPr>
                <a:t>forbidden – density change!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882" y="1298"/>
              <a:ext cx="2994" cy="363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882" y="1344"/>
              <a:ext cx="3039" cy="272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09938" y="2781300"/>
            <a:ext cx="4430712" cy="719138"/>
            <a:chOff x="2018" y="1752"/>
            <a:chExt cx="2791" cy="4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885" y="1752"/>
              <a:ext cx="1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forbidden – CM moves!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018" y="1887"/>
              <a:ext cx="275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018" y="1933"/>
              <a:ext cx="2791" cy="2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4"/>
          <p:cNvSpPr>
            <a:spLocks/>
          </p:cNvSpPr>
          <p:nvPr/>
        </p:nvSpPr>
        <p:spPr bwMode="auto">
          <a:xfrm>
            <a:off x="7885113" y="3860800"/>
            <a:ext cx="431800" cy="2447925"/>
          </a:xfrm>
          <a:prstGeom prst="rightBrace">
            <a:avLst>
              <a:gd name="adj1" fmla="val 47243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316913" y="4892675"/>
            <a:ext cx="7366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OK...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338388" y="2554288"/>
            <a:ext cx="547687" cy="3762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338388" y="3562350"/>
            <a:ext cx="547687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339975" y="5326063"/>
            <a:ext cx="547688" cy="3762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338388" y="6165850"/>
            <a:ext cx="547687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140200" y="3683000"/>
            <a:ext cx="3937000" cy="1041400"/>
            <a:chOff x="2608" y="2320"/>
            <a:chExt cx="2480" cy="656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030" y="2886"/>
              <a:ext cx="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740" y="2784"/>
              <a:ext cx="3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i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time</a:t>
              </a:r>
            </a:p>
          </p:txBody>
        </p:sp>
        <p:pic>
          <p:nvPicPr>
            <p:cNvPr id="25" name="Picture 23" descr="ivGDR_attila_animation_04s_delay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03" y="2425"/>
              <a:ext cx="6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0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In general,</a:t>
            </a: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2301875" y="1046163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1046163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87338" y="1412875"/>
            <a:ext cx="468312" cy="720725"/>
          </a:xfrm>
          <a:prstGeom prst="curvedRightArrow">
            <a:avLst>
              <a:gd name="adj1" fmla="val 30780"/>
              <a:gd name="adj2" fmla="val 61559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1079500" y="1700213"/>
          <a:ext cx="175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6" imgW="1168200" imgH="431640" progId="Equation.3">
                  <p:embed/>
                </p:oleObj>
              </mc:Choice>
              <mc:Fallback>
                <p:oleObj name="Equation" r:id="rId6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00213"/>
                        <a:ext cx="1752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798638" y="5937250"/>
            <a:ext cx="2570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=2: quadrupole vibration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8" descr="octupo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6987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quadrupol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987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397500" y="5937250"/>
            <a:ext cx="2328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=3: octupole vibration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15816" y="184482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harmonic vibration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classical Hamiltonian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670300" y="1125538"/>
          <a:ext cx="34623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Equation" r:id="rId4" imgW="2298600" imgH="431640" progId="Equation.3">
                  <p:embed/>
                </p:oleObj>
              </mc:Choice>
              <mc:Fallback>
                <p:oleObj name="Equation" r:id="rId4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34623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5" descr="wateronleaf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800600"/>
            <a:ext cx="1835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079500" y="5424488"/>
          <a:ext cx="51641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7" imgW="3898800" imgH="419040" progId="Equation.3">
                  <p:embed/>
                </p:oleObj>
              </mc:Choice>
              <mc:Fallback>
                <p:oleObj name="Equation" r:id="rId7" imgW="389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424488"/>
                        <a:ext cx="5164138" cy="52228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5000"/>
                        </a:srgbClr>
                      </a:solidFill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9500" y="48006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Binding energy of a nucleus: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670300" y="1978025"/>
          <a:ext cx="16398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9" imgW="1257120" imgH="419040" progId="Equation.3">
                  <p:embed/>
                </p:oleObj>
              </mc:Choice>
              <mc:Fallback>
                <p:oleObj name="Equation" r:id="rId9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78025"/>
                        <a:ext cx="16398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670300" y="2695575"/>
          <a:ext cx="50228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11" imgW="3860640" imgH="507960" progId="Equation.3">
                  <p:embed/>
                </p:oleObj>
              </mc:Choice>
              <mc:Fallback>
                <p:oleObj name="Equation" r:id="rId11" imgW="3860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695575"/>
                        <a:ext cx="50228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60363" y="6169025"/>
            <a:ext cx="860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>
                    <a:alpha val="1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V</a:t>
            </a:r>
            <a:r>
              <a:rPr kumimoji="1" lang="en-US" altLang="zh-TW" sz="1600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= 15.560 MeV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S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= 17.230MeV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C</a:t>
            </a:r>
            <a:r>
              <a:rPr kumimoji="1" lang="en-US" altLang="zh-TW" sz="1600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= 0.6970 MeV   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= 23.385 MeV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P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= 12.000 MeV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178050" y="2060575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constants:</a:t>
            </a:r>
          </a:p>
        </p:txBody>
      </p:sp>
    </p:spTree>
    <p:extLst>
      <p:ext uri="{BB962C8B-B14F-4D97-AF65-F5344CB8AC3E}">
        <p14:creationId xmlns:p14="http://schemas.microsoft.com/office/powerpoint/2010/main" val="28826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443663" y="4508500"/>
            <a:ext cx="2160587" cy="15843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079500" y="119697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classical Hamiltonian</a:t>
            </a:r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3670300" y="1125538"/>
          <a:ext cx="34623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Equation" r:id="rId4" imgW="2298600" imgH="431640" progId="Equation.3">
                  <p:embed/>
                </p:oleObj>
              </mc:Choice>
              <mc:Fallback>
                <p:oleObj name="Equation" r:id="rId4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34623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3670300" y="1916113"/>
          <a:ext cx="30416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6" name="Equation" r:id="rId6" imgW="2019240" imgH="431640" progId="Equation.3">
                  <p:embed/>
                </p:oleObj>
              </mc:Choice>
              <mc:Fallback>
                <p:oleObj name="Equation" r:id="rId6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16113"/>
                        <a:ext cx="30416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079500" y="2990850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35150" y="284638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quantization</a:t>
            </a:r>
          </a:p>
        </p:txBody>
      </p: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3670300" y="2828925"/>
          <a:ext cx="27543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7" name="Equation" r:id="rId8" imgW="1765080" imgH="253800" progId="Equation.3">
                  <p:embed/>
                </p:oleObj>
              </mc:Choice>
              <mc:Fallback>
                <p:oleObj name="Equation" r:id="rId8" imgW="1765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040" t="-14185" r="-2040" b="-14185"/>
                      <a:stretch>
                        <a:fillRect/>
                      </a:stretch>
                    </p:blipFill>
                    <p:spPr bwMode="auto">
                      <a:xfrm>
                        <a:off x="3670300" y="2828925"/>
                        <a:ext cx="27543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3641725" y="3500438"/>
          <a:ext cx="2870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8" name="Equation" r:id="rId10" imgW="1904760" imgH="469800" progId="Equation.3">
                  <p:embed/>
                </p:oleObj>
              </mc:Choice>
              <mc:Fallback>
                <p:oleObj name="Equation" r:id="rId10" imgW="1904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3500438"/>
                        <a:ext cx="2870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079500" y="4646613"/>
            <a:ext cx="185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energy eigenvalue</a:t>
            </a:r>
          </a:p>
        </p:txBody>
      </p:sp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3670300" y="4508500"/>
          <a:ext cx="22018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Equation" r:id="rId12" imgW="1460160" imgH="444240" progId="Equation.3">
                  <p:embed/>
                </p:oleObj>
              </mc:Choice>
              <mc:Fallback>
                <p:oleObj name="Equation" r:id="rId12" imgW="1460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508500"/>
                        <a:ext cx="220186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6729413" y="4581525"/>
            <a:ext cx="1803400" cy="1439863"/>
            <a:chOff x="4059" y="2931"/>
            <a:chExt cx="1136" cy="907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4059" y="3740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4059" y="3400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4059" y="3060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4" name="Object 17"/>
            <p:cNvGraphicFramePr>
              <a:graphicFrameLocks noChangeAspect="1"/>
            </p:cNvGraphicFramePr>
            <p:nvPr/>
          </p:nvGraphicFramePr>
          <p:xfrm>
            <a:off x="4830" y="3292"/>
            <a:ext cx="348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0" name="Equation" r:id="rId14" imgW="368280" imgH="241200" progId="Equation.3">
                    <p:embed/>
                  </p:oleObj>
                </mc:Choice>
                <mc:Fallback>
                  <p:oleObj name="Equation" r:id="rId14" imgW="368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3292"/>
                          <a:ext cx="348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8"/>
            <p:cNvGraphicFramePr>
              <a:graphicFrameLocks noChangeAspect="1"/>
            </p:cNvGraphicFramePr>
            <p:nvPr/>
          </p:nvGraphicFramePr>
          <p:xfrm>
            <a:off x="4812" y="2931"/>
            <a:ext cx="38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1" name="Equation" r:id="rId16" imgW="406080" imgH="241200" progId="Equation.3">
                    <p:embed/>
                  </p:oleObj>
                </mc:Choice>
                <mc:Fallback>
                  <p:oleObj name="Equation" r:id="rId16" imgW="4060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2" y="2931"/>
                          <a:ext cx="38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4785" y="36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</p:grp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079500" y="5589588"/>
            <a:ext cx="148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</a:t>
            </a:r>
          </a:p>
        </p:txBody>
      </p:sp>
      <p:graphicFrame>
        <p:nvGraphicFramePr>
          <p:cNvPr id="38" name="Object 21"/>
          <p:cNvGraphicFramePr>
            <a:graphicFrameLocks noChangeAspect="1"/>
          </p:cNvGraphicFramePr>
          <p:nvPr/>
        </p:nvGraphicFramePr>
        <p:xfrm>
          <a:off x="3670300" y="5589588"/>
          <a:ext cx="20542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18" imgW="1371600" imgH="266400" progId="Equation.3">
                  <p:embed/>
                </p:oleObj>
              </mc:Choice>
              <mc:Fallback>
                <p:oleObj name="Equation" r:id="rId18" imgW="1371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589588"/>
                        <a:ext cx="20542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572000" y="6127387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Hermite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polynomials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684213" y="5516562"/>
            <a:ext cx="5400675" cy="88782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8" grpId="0"/>
      <p:bldP spid="37" grpId="0"/>
      <p:bldP spid="2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classical Hamiltonian</a:t>
            </a: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3670300" y="1125538"/>
          <a:ext cx="34623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Equation" r:id="rId4" imgW="2298600" imgH="431640" progId="Equation.3">
                  <p:embed/>
                </p:oleObj>
              </mc:Choice>
              <mc:Fallback>
                <p:oleObj name="Equation" r:id="rId4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25538"/>
                        <a:ext cx="34623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113073"/>
              </p:ext>
            </p:extLst>
          </p:nvPr>
        </p:nvGraphicFramePr>
        <p:xfrm>
          <a:off x="3670300" y="2878138"/>
          <a:ext cx="5121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1" name="Equation" r:id="rId6" imgW="4089240" imgH="431640" progId="Equation.3">
                  <p:embed/>
                </p:oleObj>
              </mc:Choice>
              <mc:Fallback>
                <p:oleObj name="Equation" r:id="rId6" imgW="408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878138"/>
                        <a:ext cx="5121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588952"/>
              </p:ext>
            </p:extLst>
          </p:nvPr>
        </p:nvGraphicFramePr>
        <p:xfrm>
          <a:off x="3670300" y="3500438"/>
          <a:ext cx="30368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Equation" r:id="rId8" imgW="2425680" imgH="482400" progId="Equation.3">
                  <p:embed/>
                </p:oleObj>
              </mc:Choice>
              <mc:Fallback>
                <p:oleObj name="Equation" r:id="rId8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500438"/>
                        <a:ext cx="30368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2700338" y="3933825"/>
            <a:ext cx="358775" cy="574675"/>
          </a:xfrm>
          <a:prstGeom prst="curvedRightArrow">
            <a:avLst>
              <a:gd name="adj1" fmla="val 32035"/>
              <a:gd name="adj2" fmla="val 64071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" name="Object 8"/>
          <p:cNvGraphicFramePr>
            <a:graphicFrameLocks noChangeAspect="1"/>
          </p:cNvGraphicFramePr>
          <p:nvPr/>
        </p:nvGraphicFramePr>
        <p:xfrm>
          <a:off x="3670300" y="4281488"/>
          <a:ext cx="161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quation" r:id="rId10" imgW="1079280" imgH="253800" progId="Equation.3">
                  <p:embed/>
                </p:oleObj>
              </mc:Choice>
              <mc:Fallback>
                <p:oleObj name="Equation" r:id="rId10" imgW="1079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281488"/>
                        <a:ext cx="161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/>
          <p:cNvGraphicFramePr>
            <a:graphicFrameLocks noChangeAspect="1"/>
          </p:cNvGraphicFramePr>
          <p:nvPr/>
        </p:nvGraphicFramePr>
        <p:xfrm>
          <a:off x="6021388" y="4149725"/>
          <a:ext cx="8556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12" imgW="571320" imgH="431640" progId="Equation.3">
                  <p:embed/>
                </p:oleObj>
              </mc:Choice>
              <mc:Fallback>
                <p:oleObj name="Equation" r:id="rId12" imgW="57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4149725"/>
                        <a:ext cx="8556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079500" y="2878138"/>
            <a:ext cx="204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differential equation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3525838" y="4138613"/>
            <a:ext cx="3490912" cy="6477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3347864" y="2878138"/>
            <a:ext cx="5544616" cy="5508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635896" y="3456000"/>
            <a:ext cx="3168352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48" grpId="0" animBg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Bildschirmpräsentation (4:3)</PresentationFormat>
  <Paragraphs>144</Paragraphs>
  <Slides>21</Slides>
  <Notes>21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Larissa</vt:lpstr>
      <vt:lpstr>Equation</vt:lpstr>
      <vt:lpstr>PHL424: Nuclear surface vibration</vt:lpstr>
      <vt:lpstr>2+ Systematics</vt:lpstr>
      <vt:lpstr>4+/2+ Energy ratio: mirrors 2+ systematics</vt:lpstr>
      <vt:lpstr>Evolution of nuclear structure as a function of nucleon number</vt:lpstr>
      <vt:lpstr>Collective vibration</vt:lpstr>
      <vt:lpstr>Collective vibration</vt:lpstr>
      <vt:lpstr>Collective vibration</vt:lpstr>
      <vt:lpstr>Collective vibration</vt:lpstr>
      <vt:lpstr>Collective vibration</vt:lpstr>
      <vt:lpstr>Second quantization</vt:lpstr>
      <vt:lpstr>Second quantization</vt:lpstr>
      <vt:lpstr>Second quantization</vt:lpstr>
      <vt:lpstr>Second quantization</vt:lpstr>
      <vt:lpstr>Second quantization</vt:lpstr>
      <vt:lpstr>Second quantization</vt:lpstr>
      <vt:lpstr>Collective vibration</vt:lpstr>
      <vt:lpstr>Example of vibrational excitations</vt:lpstr>
      <vt:lpstr>Second quantization</vt:lpstr>
      <vt:lpstr>Reduced transition probabilities</vt:lpstr>
      <vt:lpstr>Reduced transition probabilities</vt:lpstr>
      <vt:lpstr>Reduced transition probabilities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510</cp:revision>
  <dcterms:created xsi:type="dcterms:W3CDTF">2016-04-06T12:04:03Z</dcterms:created>
  <dcterms:modified xsi:type="dcterms:W3CDTF">2018-03-07T03:04:14Z</dcterms:modified>
</cp:coreProperties>
</file>