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1DB"/>
    <a:srgbClr val="F3F2DB"/>
    <a:srgbClr val="F7F6D6"/>
    <a:srgbClr val="FFFFCC"/>
    <a:srgbClr val="D1EDFF"/>
    <a:srgbClr val="CCFFFF"/>
    <a:srgbClr val="CCECFF"/>
    <a:srgbClr val="FFFF00"/>
    <a:srgbClr val="0000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5016" autoAdjust="0"/>
  </p:normalViewPr>
  <p:slideViewPr>
    <p:cSldViewPr>
      <p:cViewPr>
        <p:scale>
          <a:sx n="60" d="100"/>
          <a:sy n="60" d="100"/>
        </p:scale>
        <p:origin x="-1098"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1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wmf"/><Relationship Id="rId6" Type="http://schemas.openxmlformats.org/officeDocument/2006/relationships/image" Target="../media/image66.emf"/><Relationship Id="rId5" Type="http://schemas.openxmlformats.org/officeDocument/2006/relationships/image" Target="../media/image65.wmf"/><Relationship Id="rId4" Type="http://schemas.openxmlformats.org/officeDocument/2006/relationships/image" Target="../media/image6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image" Target="../media/image8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image" Target="../media/image8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w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e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C1D409-5795-4758-804C-3EFBF1F2F8DD}" type="datetimeFigureOut">
              <a:rPr lang="en-US" smtClean="0"/>
              <a:t>4/5/2018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631E1E-48A7-4726-9E09-0242272EEA06}" type="slidenum">
              <a:rPr lang="en-US" smtClean="0"/>
              <a:t>‹Nr.›</a:t>
            </a:fld>
            <a:endParaRPr lang="en-US"/>
          </a:p>
        </p:txBody>
      </p:sp>
    </p:spTree>
    <p:extLst>
      <p:ext uri="{BB962C8B-B14F-4D97-AF65-F5344CB8AC3E}">
        <p14:creationId xmlns:p14="http://schemas.microsoft.com/office/powerpoint/2010/main" val="360019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10</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11</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12</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13</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15</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16</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17</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18</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19</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20</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21</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22</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23</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25</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26</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27</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28</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29</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30</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31</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32</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33</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35</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36</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37</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38</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39</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40</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41</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42</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43</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44</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5</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6</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7</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8</a:t>
            </a:fld>
            <a:endParaRPr lang="en-US"/>
          </a:p>
        </p:txBody>
      </p:sp>
    </p:spTree>
    <p:extLst>
      <p:ext uri="{BB962C8B-B14F-4D97-AF65-F5344CB8AC3E}">
        <p14:creationId xmlns:p14="http://schemas.microsoft.com/office/powerpoint/2010/main" val="232435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A6631E1E-48A7-4726-9E09-0242272EEA06}" type="slidenum">
              <a:rPr lang="en-US" smtClean="0"/>
              <a:t>9</a:t>
            </a:fld>
            <a:endParaRPr lang="en-US"/>
          </a:p>
        </p:txBody>
      </p:sp>
    </p:spTree>
    <p:extLst>
      <p:ext uri="{BB962C8B-B14F-4D97-AF65-F5344CB8AC3E}">
        <p14:creationId xmlns:p14="http://schemas.microsoft.com/office/powerpoint/2010/main" val="232435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62677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05.04.2018</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a:t>
            </a:r>
            <a:r>
              <a:rPr lang="de-DE" altLang="de-DE" sz="1000" dirty="0" smtClean="0">
                <a:solidFill>
                  <a:srgbClr val="000000"/>
                </a:solidFill>
                <a:cs typeface="Arial" charset="0"/>
              </a:rPr>
              <a:t>2018</a:t>
            </a:r>
            <a:endParaRPr lang="en-US" altLang="de-DE" sz="1000" dirty="0" smtClean="0">
              <a:solidFill>
                <a:srgbClr val="000000"/>
              </a:solidFill>
              <a:cs typeface="Arial" charset="0"/>
            </a:endParaRPr>
          </a:p>
        </p:txBody>
      </p:sp>
      <p:pic>
        <p:nvPicPr>
          <p:cNvPr id="10" name="Grafik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565900"/>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360363" y="6559550"/>
            <a:ext cx="284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300" dirty="0" smtClean="0">
                <a:solidFill>
                  <a:srgbClr val="FF0000"/>
                </a:solidFill>
              </a:rPr>
              <a:t>Indian Institute </a:t>
            </a:r>
            <a:r>
              <a:rPr lang="de-DE" altLang="de-DE" sz="1300" dirty="0" err="1" smtClean="0">
                <a:solidFill>
                  <a:srgbClr val="FF0000"/>
                </a:solidFill>
              </a:rPr>
              <a:t>of</a:t>
            </a:r>
            <a:r>
              <a:rPr lang="de-DE" altLang="de-DE" sz="1300" dirty="0" smtClean="0">
                <a:solidFill>
                  <a:srgbClr val="FF0000"/>
                </a:solidFill>
              </a:rPr>
              <a:t> Technology </a:t>
            </a:r>
            <a:r>
              <a:rPr lang="de-DE" altLang="de-DE" sz="1300" dirty="0" err="1" smtClean="0">
                <a:solidFill>
                  <a:srgbClr val="FF0000"/>
                </a:solidFill>
              </a:rPr>
              <a:t>Ropar</a:t>
            </a:r>
            <a:endParaRPr lang="de-DE" altLang="de-DE" sz="1300" dirty="0" smtClean="0">
              <a:solidFill>
                <a:srgbClr val="FF0000"/>
              </a:solidFill>
            </a:endParaRP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0.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14.bin"/><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5.xml"/><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2.wmf"/><Relationship Id="rId11" Type="http://schemas.openxmlformats.org/officeDocument/2006/relationships/image" Target="../media/image38.png"/><Relationship Id="rId5" Type="http://schemas.openxmlformats.org/officeDocument/2006/relationships/oleObject" Target="../embeddings/oleObject16.bin"/><Relationship Id="rId10" Type="http://schemas.openxmlformats.org/officeDocument/2006/relationships/image" Target="../media/image44.emf"/><Relationship Id="rId4" Type="http://schemas.openxmlformats.org/officeDocument/2006/relationships/image" Target="../media/image36.png"/><Relationship Id="rId9"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3.bin"/><Relationship Id="rId3" Type="http://schemas.openxmlformats.org/officeDocument/2006/relationships/notesSlide" Target="../notesSlides/notesSlide16.xml"/><Relationship Id="rId7" Type="http://schemas.openxmlformats.org/officeDocument/2006/relationships/image" Target="../media/image46.emf"/><Relationship Id="rId12"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48.emf"/><Relationship Id="rId5" Type="http://schemas.openxmlformats.org/officeDocument/2006/relationships/image" Target="../media/image45.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47.wmf"/><Relationship Id="rId14" Type="http://schemas.openxmlformats.org/officeDocument/2006/relationships/image" Target="../media/image49.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8.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15.wmf"/><Relationship Id="rId10" Type="http://schemas.openxmlformats.org/officeDocument/2006/relationships/image" Target="../media/image36.png"/><Relationship Id="rId4" Type="http://schemas.openxmlformats.org/officeDocument/2006/relationships/oleObject" Target="../embeddings/oleObject25.bin"/><Relationship Id="rId9" Type="http://schemas.openxmlformats.org/officeDocument/2006/relationships/image" Target="../media/image54.wmf"/></Relationships>
</file>

<file path=ppt/slides/_rels/slide1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21.xml"/><Relationship Id="rId7" Type="http://schemas.openxmlformats.org/officeDocument/2006/relationships/image" Target="../media/image58.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image" Target="../media/image60.emf"/><Relationship Id="rId5" Type="http://schemas.openxmlformats.org/officeDocument/2006/relationships/image" Target="../media/image57.png"/><Relationship Id="rId10" Type="http://schemas.openxmlformats.org/officeDocument/2006/relationships/oleObject" Target="../embeddings/oleObject30.bin"/><Relationship Id="rId4" Type="http://schemas.openxmlformats.org/officeDocument/2006/relationships/image" Target="../media/image56.wmf"/><Relationship Id="rId9" Type="http://schemas.openxmlformats.org/officeDocument/2006/relationships/image" Target="../media/image59.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65.wmf"/><Relationship Id="rId3" Type="http://schemas.openxmlformats.org/officeDocument/2006/relationships/notesSlide" Target="../notesSlides/notesSlide22.xml"/><Relationship Id="rId7" Type="http://schemas.openxmlformats.org/officeDocument/2006/relationships/image" Target="../media/image62.emf"/><Relationship Id="rId12"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64.emf"/><Relationship Id="rId5" Type="http://schemas.openxmlformats.org/officeDocument/2006/relationships/image" Target="../media/image61.wmf"/><Relationship Id="rId15" Type="http://schemas.openxmlformats.org/officeDocument/2006/relationships/image" Target="../media/image66.e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63.emf"/><Relationship Id="rId14" Type="http://schemas.openxmlformats.org/officeDocument/2006/relationships/oleObject" Target="../embeddings/oleObject3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23.xml"/><Relationship Id="rId7" Type="http://schemas.openxmlformats.org/officeDocument/2006/relationships/image" Target="../media/image68.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5" Type="http://schemas.openxmlformats.org/officeDocument/2006/relationships/image" Target="../media/image67.emf"/><Relationship Id="rId10" Type="http://schemas.openxmlformats.org/officeDocument/2006/relationships/image" Target="../media/image70.jpeg"/><Relationship Id="rId4" Type="http://schemas.openxmlformats.org/officeDocument/2006/relationships/oleObject" Target="../embeddings/oleObject37.bin"/><Relationship Id="rId9" Type="http://schemas.openxmlformats.org/officeDocument/2006/relationships/image" Target="../media/image69.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25.xml"/><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1.bin"/><Relationship Id="rId5" Type="http://schemas.openxmlformats.org/officeDocument/2006/relationships/image" Target="../media/image71.wmf"/><Relationship Id="rId4" Type="http://schemas.openxmlformats.org/officeDocument/2006/relationships/oleObject" Target="../embeddings/oleObject40.bin"/><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hyperlink" Target="http://de.wikipedia.org/w/index.php?title=Datei:Nuclear_fuel_pellets.jpeg&amp;filetimestamp=2005062709411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32.xml"/><Relationship Id="rId7"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3.bin"/><Relationship Id="rId5" Type="http://schemas.openxmlformats.org/officeDocument/2006/relationships/image" Target="../media/image83.png"/><Relationship Id="rId4" Type="http://schemas.openxmlformats.org/officeDocument/2006/relationships/oleObject" Target="../embeddings/oleObject4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5.bin"/><Relationship Id="rId5" Type="http://schemas.openxmlformats.org/officeDocument/2006/relationships/image" Target="../media/image85.wmf"/><Relationship Id="rId4"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7.bin"/><Relationship Id="rId5" Type="http://schemas.openxmlformats.org/officeDocument/2006/relationships/image" Target="../media/image86.wmf"/><Relationship Id="rId4" Type="http://schemas.openxmlformats.org/officeDocument/2006/relationships/oleObject" Target="../embeddings/oleObject46.bin"/></Relationships>
</file>

<file path=ppt/slides/_rels/slide35.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3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image" Target="../media/image14.jpeg"/><Relationship Id="rId5" Type="http://schemas.openxmlformats.org/officeDocument/2006/relationships/oleObject" Target="../embeddings/oleObject1.bin"/><Relationship Id="rId10" Type="http://schemas.openxmlformats.org/officeDocument/2006/relationships/image" Target="../media/image12.wmf"/><Relationship Id="rId4" Type="http://schemas.openxmlformats.org/officeDocument/2006/relationships/image" Target="../media/image13.jpeg"/><Relationship Id="rId9"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upload.wikimedia.org/wikipedia/commons/5/5c/Decay_heat_illustration2.PN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hyperlink" Target="http://de.wikipedia.org/w/index.php?title=Datei:Plutonium_pellet.jpg&amp;filetimestamp=20090110194912" TargetMode="External"/><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94.wmf"/><Relationship Id="rId4" Type="http://schemas.openxmlformats.org/officeDocument/2006/relationships/oleObject" Target="../embeddings/oleObject48.bin"/></Relationships>
</file>

<file path=ppt/slides/_rels/slide43.xml.rels><?xml version="1.0" encoding="UTF-8" standalone="yes"?>
<Relationships xmlns="http://schemas.openxmlformats.org/package/2006/relationships"><Relationship Id="rId3" Type="http://schemas.openxmlformats.org/officeDocument/2006/relationships/hyperlink" Target="http://upload.wikimedia.org/wikipedia/commons/f/f3/Carso_Fuel_pool.jp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5.bin"/><Relationship Id="rId10" Type="http://schemas.openxmlformats.org/officeDocument/2006/relationships/image" Target="../media/image21.emf"/><Relationship Id="rId4" Type="http://schemas.openxmlformats.org/officeDocument/2006/relationships/image" Target="../media/image22.wmf"/><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oleObject" Target="../embeddings/oleObject9.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5.emf"/><Relationship Id="rId4" Type="http://schemas.openxmlformats.org/officeDocument/2006/relationships/image" Target="../media/image22.wmf"/><Relationship Id="rId9" Type="http://schemas.openxmlformats.org/officeDocument/2006/relationships/oleObject" Target="../embeddings/oleObject10.bin"/><Relationship Id="rId14" Type="http://schemas.openxmlformats.org/officeDocument/2006/relationships/image" Target="../media/image27.wmf"/></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emf"/><Relationship Id="rId5" Type="http://schemas.openxmlformats.org/officeDocument/2006/relationships/oleObject" Target="../embeddings/oleObject13.bin"/><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PHL424: </a:t>
            </a:r>
            <a:r>
              <a:rPr lang="en-US" dirty="0" smtClean="0">
                <a:latin typeface="Times New Roman"/>
                <a:cs typeface="Times New Roman"/>
              </a:rPr>
              <a:t>Nuclear fission</a:t>
            </a:r>
            <a:endParaRPr lang="en-US"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6" y="1571955"/>
            <a:ext cx="8291512" cy="35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web-docs\FISSION\hah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000" y="5091123"/>
            <a:ext cx="9334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D:\web-docs\FISSION\meitn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000" y="5091123"/>
            <a:ext cx="935355" cy="1167765"/>
          </a:xfrm>
          <a:prstGeom prst="rect">
            <a:avLst/>
          </a:prstGeom>
          <a:noFill/>
          <a:extLst>
            <a:ext uri="{909E8E84-426E-40DD-AFC4-6F175D3DCCD1}">
              <a14:hiddenFill xmlns:a14="http://schemas.microsoft.com/office/drawing/2010/main">
                <a:solidFill>
                  <a:srgbClr val="FFFFFF"/>
                </a:solidFill>
              </a14:hiddenFill>
            </a:ext>
          </a:extLst>
        </p:spPr>
      </p:pic>
      <p:sp>
        <p:nvSpPr>
          <p:cNvPr id="15" name="Textfeld 14"/>
          <p:cNvSpPr txBox="1"/>
          <p:nvPr/>
        </p:nvSpPr>
        <p:spPr>
          <a:xfrm>
            <a:off x="395536" y="6279123"/>
            <a:ext cx="1447832" cy="246221"/>
          </a:xfrm>
          <a:prstGeom prst="rect">
            <a:avLst/>
          </a:prstGeom>
          <a:noFill/>
        </p:spPr>
        <p:txBody>
          <a:bodyPr wrap="none" rtlCol="0">
            <a:spAutoFit/>
          </a:bodyPr>
          <a:lstStyle/>
          <a:p>
            <a:r>
              <a:rPr lang="en-US" sz="1000" dirty="0" err="1" smtClean="0">
                <a:solidFill>
                  <a:srgbClr val="0000CC"/>
                </a:solidFill>
                <a:latin typeface="Times New Roman" panose="02020603050405020304" pitchFamily="18" charset="0"/>
                <a:cs typeface="Times New Roman" panose="02020603050405020304" pitchFamily="18" charset="0"/>
              </a:rPr>
              <a:t>Lise</a:t>
            </a:r>
            <a:r>
              <a:rPr lang="en-US" sz="1000" dirty="0" smtClean="0">
                <a:solidFill>
                  <a:srgbClr val="0000CC"/>
                </a:solidFill>
                <a:latin typeface="Times New Roman" panose="02020603050405020304" pitchFamily="18" charset="0"/>
                <a:cs typeface="Times New Roman" panose="02020603050405020304" pitchFamily="18" charset="0"/>
              </a:rPr>
              <a:t> Meitner, Otto Hahn</a:t>
            </a:r>
            <a:endParaRPr lang="en-US" sz="1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86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Induced nuclear fission </a:t>
            </a:r>
            <a:endParaRPr lang="en-US" dirty="0"/>
          </a:p>
        </p:txBody>
      </p:sp>
      <p:sp>
        <p:nvSpPr>
          <p:cNvPr id="31" name="Text Box 4"/>
          <p:cNvSpPr txBox="1">
            <a:spLocks noChangeArrowheads="1"/>
          </p:cNvSpPr>
          <p:nvPr/>
        </p:nvSpPr>
        <p:spPr bwMode="auto">
          <a:xfrm>
            <a:off x="358775" y="1079500"/>
            <a:ext cx="3619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CC"/>
                </a:solidFill>
                <a:latin typeface="Times New Roman" pitchFamily="18" charset="0"/>
              </a:rPr>
              <a:t>Neutrons have not to overcome a Coulomb barrier. Therefore, slow neutrons can also induce nuclear fission. </a:t>
            </a:r>
            <a:endParaRPr lang="en-US" altLang="de-DE" sz="1400" dirty="0">
              <a:solidFill>
                <a:srgbClr val="0000CC"/>
              </a:solidFill>
              <a:latin typeface="Times New Roman" pitchFamily="18" charset="0"/>
              <a:cs typeface="Times New Roman" pitchFamily="18" charset="0"/>
            </a:endParaRPr>
          </a:p>
        </p:txBody>
      </p:sp>
      <p:pic>
        <p:nvPicPr>
          <p:cNvPr id="32" name="Picture 5" descr="Kernspaltu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81075"/>
            <a:ext cx="3689350" cy="37449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Object 6"/>
          <p:cNvGraphicFramePr>
            <a:graphicFrameLocks noChangeAspect="1"/>
          </p:cNvGraphicFramePr>
          <p:nvPr>
            <p:extLst>
              <p:ext uri="{D42A27DB-BD31-4B8C-83A1-F6EECF244321}">
                <p14:modId xmlns:p14="http://schemas.microsoft.com/office/powerpoint/2010/main" val="3241462627"/>
              </p:ext>
            </p:extLst>
          </p:nvPr>
        </p:nvGraphicFramePr>
        <p:xfrm>
          <a:off x="539750" y="1988840"/>
          <a:ext cx="1874838" cy="363538"/>
        </p:xfrm>
        <a:graphic>
          <a:graphicData uri="http://schemas.openxmlformats.org/presentationml/2006/ole">
            <mc:AlternateContent xmlns:mc="http://schemas.openxmlformats.org/markup-compatibility/2006">
              <mc:Choice xmlns:v="urn:schemas-microsoft-com:vml" Requires="v">
                <p:oleObj spid="_x0000_s6194" name="Equation" r:id="rId5" imgW="1244520" imgH="241200" progId="Equation.3">
                  <p:embed/>
                </p:oleObj>
              </mc:Choice>
              <mc:Fallback>
                <p:oleObj name="Equation" r:id="rId5" imgW="12445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988840"/>
                        <a:ext cx="1874838"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 name="Text Box 7"/>
          <p:cNvSpPr txBox="1">
            <a:spLocks noChangeArrowheads="1"/>
          </p:cNvSpPr>
          <p:nvPr/>
        </p:nvSpPr>
        <p:spPr bwMode="auto">
          <a:xfrm>
            <a:off x="358775" y="2492896"/>
            <a:ext cx="4357241" cy="115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Compound-nucleus: g-u</a:t>
            </a:r>
          </a:p>
          <a:p>
            <a:endParaRPr lang="en-US" altLang="de-DE" sz="800" dirty="0" smtClean="0">
              <a:solidFill>
                <a:srgbClr val="000000"/>
              </a:solidFill>
              <a:latin typeface="Times New Roman" pitchFamily="18" charset="0"/>
            </a:endParaRPr>
          </a:p>
          <a:p>
            <a:r>
              <a:rPr lang="de-DE" altLang="de-DE" sz="1400" dirty="0" err="1" smtClean="0">
                <a:solidFill>
                  <a:srgbClr val="0000CC"/>
                </a:solidFill>
                <a:latin typeface="Times New Roman" pitchFamily="18" charset="0"/>
              </a:rPr>
              <a:t>Q</a:t>
            </a:r>
            <a:r>
              <a:rPr lang="de-DE" altLang="de-DE" sz="1400" baseline="-25000" dirty="0" err="1" smtClean="0">
                <a:solidFill>
                  <a:srgbClr val="0000CC"/>
                </a:solidFill>
                <a:latin typeface="Times New Roman" pitchFamily="18" charset="0"/>
              </a:rPr>
              <a:t>fission</a:t>
            </a:r>
            <a:r>
              <a:rPr lang="de-DE" altLang="de-DE" sz="1400" dirty="0">
                <a:solidFill>
                  <a:srgbClr val="0000CC"/>
                </a:solidFill>
                <a:latin typeface="Times New Roman" pitchFamily="18" charset="0"/>
              </a:rPr>
              <a:t>= [M (</a:t>
            </a:r>
            <a:r>
              <a:rPr lang="de-DE" altLang="de-DE" sz="1400" baseline="30000" dirty="0">
                <a:solidFill>
                  <a:srgbClr val="0000CC"/>
                </a:solidFill>
                <a:latin typeface="Times New Roman" pitchFamily="18" charset="0"/>
              </a:rPr>
              <a:t>238</a:t>
            </a:r>
            <a:r>
              <a:rPr lang="de-DE" altLang="de-DE" sz="1400" dirty="0">
                <a:solidFill>
                  <a:srgbClr val="0000CC"/>
                </a:solidFill>
                <a:latin typeface="Times New Roman" pitchFamily="18" charset="0"/>
              </a:rPr>
              <a:t>U) + M(</a:t>
            </a:r>
            <a:r>
              <a:rPr lang="de-DE" altLang="de-DE" sz="1400" baseline="30000" dirty="0">
                <a:solidFill>
                  <a:srgbClr val="0000CC"/>
                </a:solidFill>
                <a:latin typeface="Times New Roman" pitchFamily="18" charset="0"/>
              </a:rPr>
              <a:t>1</a:t>
            </a:r>
            <a:r>
              <a:rPr lang="de-DE" altLang="de-DE" sz="1400" dirty="0">
                <a:solidFill>
                  <a:srgbClr val="0000CC"/>
                </a:solidFill>
                <a:latin typeface="Times New Roman" pitchFamily="18" charset="0"/>
              </a:rPr>
              <a:t>n) – M(</a:t>
            </a:r>
            <a:r>
              <a:rPr lang="de-DE" altLang="de-DE" sz="1400" baseline="30000" dirty="0">
                <a:solidFill>
                  <a:srgbClr val="0000CC"/>
                </a:solidFill>
                <a:latin typeface="Times New Roman" pitchFamily="18" charset="0"/>
              </a:rPr>
              <a:t>239</a:t>
            </a:r>
            <a:r>
              <a:rPr lang="de-DE" altLang="de-DE" sz="1400" dirty="0">
                <a:solidFill>
                  <a:srgbClr val="0000CC"/>
                </a:solidFill>
                <a:latin typeface="Times New Roman" pitchFamily="18" charset="0"/>
              </a:rPr>
              <a:t>U) ]</a:t>
            </a:r>
            <a:r>
              <a:rPr lang="de-DE" altLang="de-DE" sz="1400" dirty="0">
                <a:solidFill>
                  <a:srgbClr val="0000CC"/>
                </a:solidFill>
                <a:latin typeface="Times New Roman" pitchFamily="18" charset="0"/>
                <a:cs typeface="Times New Roman" pitchFamily="18" charset="0"/>
              </a:rPr>
              <a:t>·c</a:t>
            </a:r>
            <a:r>
              <a:rPr lang="de-DE" altLang="de-DE" sz="1400" baseline="30000" dirty="0">
                <a:solidFill>
                  <a:srgbClr val="0000CC"/>
                </a:solidFill>
                <a:latin typeface="Times New Roman" pitchFamily="18" charset="0"/>
                <a:cs typeface="Times New Roman" pitchFamily="18" charset="0"/>
              </a:rPr>
              <a:t>2</a:t>
            </a:r>
            <a:r>
              <a:rPr lang="de-DE" altLang="de-DE" sz="1400" baseline="30000" dirty="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 </a:t>
            </a:r>
            <a:r>
              <a:rPr lang="de-DE" altLang="de-DE" sz="1400" dirty="0" smtClean="0">
                <a:solidFill>
                  <a:srgbClr val="000000"/>
                </a:solidFill>
                <a:latin typeface="Times New Roman" pitchFamily="18" charset="0"/>
                <a:cs typeface="Times New Roman" pitchFamily="18" charset="0"/>
              </a:rPr>
              <a:t>   = </a:t>
            </a:r>
            <a:r>
              <a:rPr lang="de-DE" altLang="de-DE" sz="1400" dirty="0">
                <a:solidFill>
                  <a:srgbClr val="000000"/>
                </a:solidFill>
                <a:latin typeface="Times New Roman" pitchFamily="18" charset="0"/>
                <a:cs typeface="Times New Roman" pitchFamily="18" charset="0"/>
              </a:rPr>
              <a:t>4.8 </a:t>
            </a:r>
            <a:r>
              <a:rPr lang="de-DE" altLang="de-DE" sz="1400" dirty="0" err="1" smtClean="0">
                <a:solidFill>
                  <a:srgbClr val="000000"/>
                </a:solidFill>
                <a:latin typeface="Times New Roman" pitchFamily="18" charset="0"/>
                <a:cs typeface="Times New Roman" pitchFamily="18" charset="0"/>
              </a:rPr>
              <a:t>MeV</a:t>
            </a:r>
            <a:endParaRPr lang="de-DE" altLang="de-DE" sz="1400" dirty="0" smtClean="0">
              <a:solidFill>
                <a:srgbClr val="000000"/>
              </a:solidFill>
              <a:latin typeface="Times New Roman" pitchFamily="18" charset="0"/>
              <a:cs typeface="Times New Roman" pitchFamily="18" charset="0"/>
            </a:endParaRPr>
          </a:p>
          <a:p>
            <a:endParaRPr lang="de-DE" altLang="de-DE" sz="800" baseline="-250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rPr>
              <a:t>excitation energy relatively small </a:t>
            </a:r>
            <a:r>
              <a:rPr lang="de-DE" altLang="de-DE" sz="1400" dirty="0" err="1" smtClean="0">
                <a:solidFill>
                  <a:srgbClr val="0000CC"/>
                </a:solidFill>
                <a:latin typeface="Times New Roman" pitchFamily="18" charset="0"/>
              </a:rPr>
              <a:t>Q</a:t>
            </a:r>
            <a:r>
              <a:rPr lang="de-DE" altLang="de-DE" sz="1400" baseline="-25000" dirty="0" err="1" smtClean="0">
                <a:solidFill>
                  <a:srgbClr val="0000CC"/>
                </a:solidFill>
                <a:latin typeface="Times New Roman" pitchFamily="18" charset="0"/>
              </a:rPr>
              <a:t>fission</a:t>
            </a:r>
            <a:r>
              <a:rPr lang="de-DE" altLang="de-DE" sz="1400" dirty="0" smtClean="0">
                <a:solidFill>
                  <a:srgbClr val="0000CC"/>
                </a:solidFill>
                <a:latin typeface="Times New Roman" pitchFamily="18" charset="0"/>
              </a:rPr>
              <a:t> </a:t>
            </a:r>
            <a:r>
              <a:rPr lang="de-DE" altLang="de-DE" sz="1400" dirty="0">
                <a:solidFill>
                  <a:srgbClr val="0000CC"/>
                </a:solidFill>
                <a:latin typeface="Times New Roman" pitchFamily="18" charset="0"/>
              </a:rPr>
              <a:t>&lt; </a:t>
            </a:r>
            <a:r>
              <a:rPr lang="el-GR" altLang="de-DE" sz="1400" dirty="0">
                <a:solidFill>
                  <a:srgbClr val="0000CC"/>
                </a:solidFill>
                <a:latin typeface="Times New Roman" pitchFamily="18" charset="0"/>
                <a:cs typeface="Times New Roman" pitchFamily="18" charset="0"/>
              </a:rPr>
              <a:t>Δ</a:t>
            </a:r>
            <a:r>
              <a:rPr lang="de-DE" altLang="de-DE" sz="1400" dirty="0">
                <a:solidFill>
                  <a:srgbClr val="0000CC"/>
                </a:solidFill>
                <a:latin typeface="Times New Roman" pitchFamily="18" charset="0"/>
                <a:cs typeface="Times New Roman" pitchFamily="18" charset="0"/>
              </a:rPr>
              <a:t>E</a:t>
            </a:r>
            <a:r>
              <a:rPr lang="de-DE" altLang="de-DE" sz="1400" baseline="-25000" dirty="0">
                <a:solidFill>
                  <a:srgbClr val="0000CC"/>
                </a:solidFill>
                <a:latin typeface="Times New Roman" pitchFamily="18" charset="0"/>
                <a:cs typeface="Times New Roman" pitchFamily="18" charset="0"/>
              </a:rPr>
              <a:t>F</a:t>
            </a:r>
            <a:r>
              <a:rPr lang="de-DE" altLang="de-DE" sz="1400" dirty="0">
                <a:solidFill>
                  <a:srgbClr val="000000"/>
                </a:solidFill>
                <a:latin typeface="Times New Roman" pitchFamily="18" charset="0"/>
                <a:cs typeface="Times New Roman" pitchFamily="18" charset="0"/>
              </a:rPr>
              <a:t> = 6.4 </a:t>
            </a:r>
            <a:r>
              <a:rPr lang="de-DE" altLang="de-DE" sz="1400" dirty="0" err="1">
                <a:solidFill>
                  <a:srgbClr val="000000"/>
                </a:solidFill>
                <a:latin typeface="Times New Roman" pitchFamily="18" charset="0"/>
                <a:cs typeface="Times New Roman" pitchFamily="18" charset="0"/>
              </a:rPr>
              <a:t>MeV</a:t>
            </a:r>
            <a:r>
              <a:rPr lang="de-DE" altLang="de-DE" sz="1400" dirty="0">
                <a:solidFill>
                  <a:srgbClr val="000000"/>
                </a:solidFill>
                <a:latin typeface="Times New Roman" pitchFamily="18" charset="0"/>
                <a:cs typeface="Times New Roman" pitchFamily="18" charset="0"/>
              </a:rPr>
              <a:t> </a:t>
            </a:r>
            <a:endParaRPr lang="de-DE" altLang="de-DE" sz="1400" baseline="-250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fission is not easily possible</a:t>
            </a:r>
            <a:endParaRPr lang="en-US" altLang="de-DE" sz="1400" dirty="0">
              <a:solidFill>
                <a:srgbClr val="000000"/>
              </a:solidFill>
              <a:latin typeface="Times New Roman" pitchFamily="18" charset="0"/>
              <a:cs typeface="Times New Roman" pitchFamily="18" charset="0"/>
            </a:endParaRPr>
          </a:p>
        </p:txBody>
      </p:sp>
      <p:graphicFrame>
        <p:nvGraphicFramePr>
          <p:cNvPr id="35" name="Object 8"/>
          <p:cNvGraphicFramePr>
            <a:graphicFrameLocks noChangeAspect="1"/>
          </p:cNvGraphicFramePr>
          <p:nvPr>
            <p:extLst>
              <p:ext uri="{D42A27DB-BD31-4B8C-83A1-F6EECF244321}">
                <p14:modId xmlns:p14="http://schemas.microsoft.com/office/powerpoint/2010/main" val="1987390889"/>
              </p:ext>
            </p:extLst>
          </p:nvPr>
        </p:nvGraphicFramePr>
        <p:xfrm>
          <a:off x="539750" y="3920028"/>
          <a:ext cx="1874838" cy="363537"/>
        </p:xfrm>
        <a:graphic>
          <a:graphicData uri="http://schemas.openxmlformats.org/presentationml/2006/ole">
            <mc:AlternateContent xmlns:mc="http://schemas.openxmlformats.org/markup-compatibility/2006">
              <mc:Choice xmlns:v="urn:schemas-microsoft-com:vml" Requires="v">
                <p:oleObj spid="_x0000_s6195" name="Equation" r:id="rId7" imgW="1244520" imgH="241200" progId="Equation.3">
                  <p:embed/>
                </p:oleObj>
              </mc:Choice>
              <mc:Fallback>
                <p:oleObj name="Equation" r:id="rId7" imgW="124452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3920028"/>
                        <a:ext cx="187483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Text Box 9"/>
          <p:cNvSpPr txBox="1">
            <a:spLocks noChangeArrowheads="1"/>
          </p:cNvSpPr>
          <p:nvPr/>
        </p:nvSpPr>
        <p:spPr bwMode="auto">
          <a:xfrm>
            <a:off x="358775" y="4316903"/>
            <a:ext cx="43572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Compound-nucleus</a:t>
            </a:r>
            <a:r>
              <a:rPr lang="de-DE" altLang="de-DE" sz="1400" dirty="0" smtClean="0">
                <a:solidFill>
                  <a:srgbClr val="000000"/>
                </a:solidFill>
                <a:latin typeface="Times New Roman" pitchFamily="18" charset="0"/>
              </a:rPr>
              <a:t>: g-g</a:t>
            </a:r>
          </a:p>
          <a:p>
            <a:endParaRPr lang="de-DE" altLang="de-DE" sz="800" dirty="0">
              <a:solidFill>
                <a:srgbClr val="000000"/>
              </a:solidFill>
              <a:latin typeface="Times New Roman" pitchFamily="18" charset="0"/>
            </a:endParaRPr>
          </a:p>
          <a:p>
            <a:r>
              <a:rPr lang="de-DE" altLang="de-DE" sz="1400" dirty="0" err="1">
                <a:solidFill>
                  <a:srgbClr val="0000CC"/>
                </a:solidFill>
                <a:latin typeface="Times New Roman" pitchFamily="18" charset="0"/>
              </a:rPr>
              <a:t>Q</a:t>
            </a:r>
            <a:r>
              <a:rPr lang="de-DE" altLang="de-DE" sz="1400" baseline="-25000" dirty="0" err="1">
                <a:solidFill>
                  <a:srgbClr val="0000CC"/>
                </a:solidFill>
                <a:latin typeface="Times New Roman" pitchFamily="18" charset="0"/>
              </a:rPr>
              <a:t>fission</a:t>
            </a:r>
            <a:r>
              <a:rPr lang="de-DE" altLang="de-DE" sz="1400" dirty="0">
                <a:solidFill>
                  <a:srgbClr val="0000CC"/>
                </a:solidFill>
                <a:latin typeface="Times New Roman" pitchFamily="18" charset="0"/>
              </a:rPr>
              <a:t>= [M (</a:t>
            </a:r>
            <a:r>
              <a:rPr lang="de-DE" altLang="de-DE" sz="1400" baseline="30000" dirty="0">
                <a:solidFill>
                  <a:srgbClr val="0000CC"/>
                </a:solidFill>
                <a:latin typeface="Times New Roman" pitchFamily="18" charset="0"/>
              </a:rPr>
              <a:t>235</a:t>
            </a:r>
            <a:r>
              <a:rPr lang="de-DE" altLang="de-DE" sz="1400" dirty="0">
                <a:solidFill>
                  <a:srgbClr val="0000CC"/>
                </a:solidFill>
                <a:latin typeface="Times New Roman" pitchFamily="18" charset="0"/>
              </a:rPr>
              <a:t>U) + M(</a:t>
            </a:r>
            <a:r>
              <a:rPr lang="de-DE" altLang="de-DE" sz="1400" baseline="30000" dirty="0">
                <a:solidFill>
                  <a:srgbClr val="0000CC"/>
                </a:solidFill>
                <a:latin typeface="Times New Roman" pitchFamily="18" charset="0"/>
              </a:rPr>
              <a:t>1</a:t>
            </a:r>
            <a:r>
              <a:rPr lang="de-DE" altLang="de-DE" sz="1400" dirty="0">
                <a:solidFill>
                  <a:srgbClr val="0000CC"/>
                </a:solidFill>
                <a:latin typeface="Times New Roman" pitchFamily="18" charset="0"/>
              </a:rPr>
              <a:t>n) – M(</a:t>
            </a:r>
            <a:r>
              <a:rPr lang="de-DE" altLang="de-DE" sz="1400" baseline="30000" dirty="0">
                <a:solidFill>
                  <a:srgbClr val="0000CC"/>
                </a:solidFill>
                <a:latin typeface="Times New Roman" pitchFamily="18" charset="0"/>
              </a:rPr>
              <a:t>236</a:t>
            </a:r>
            <a:r>
              <a:rPr lang="de-DE" altLang="de-DE" sz="1400" dirty="0">
                <a:solidFill>
                  <a:srgbClr val="0000CC"/>
                </a:solidFill>
                <a:latin typeface="Times New Roman" pitchFamily="18" charset="0"/>
              </a:rPr>
              <a:t>U) ]</a:t>
            </a:r>
            <a:r>
              <a:rPr lang="de-DE" altLang="de-DE" sz="1400" dirty="0">
                <a:solidFill>
                  <a:srgbClr val="0000CC"/>
                </a:solidFill>
                <a:latin typeface="Times New Roman" pitchFamily="18" charset="0"/>
                <a:cs typeface="Times New Roman" pitchFamily="18" charset="0"/>
              </a:rPr>
              <a:t>·c</a:t>
            </a:r>
            <a:r>
              <a:rPr lang="de-DE" altLang="de-DE" sz="1400" baseline="30000" dirty="0">
                <a:solidFill>
                  <a:srgbClr val="0000CC"/>
                </a:solidFill>
                <a:latin typeface="Times New Roman" pitchFamily="18" charset="0"/>
                <a:cs typeface="Times New Roman" pitchFamily="18" charset="0"/>
              </a:rPr>
              <a:t>2</a:t>
            </a:r>
            <a:r>
              <a:rPr lang="de-DE" altLang="de-DE" sz="1400" baseline="30000" dirty="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   </a:t>
            </a:r>
            <a:r>
              <a:rPr lang="de-DE" altLang="de-DE" sz="1400" dirty="0" smtClean="0">
                <a:solidFill>
                  <a:srgbClr val="000000"/>
                </a:solidFill>
                <a:latin typeface="Times New Roman" pitchFamily="18" charset="0"/>
                <a:cs typeface="Times New Roman" pitchFamily="18" charset="0"/>
              </a:rPr>
              <a:t>   = </a:t>
            </a:r>
            <a:r>
              <a:rPr lang="de-DE" altLang="de-DE" sz="1400" dirty="0">
                <a:solidFill>
                  <a:srgbClr val="000000"/>
                </a:solidFill>
                <a:latin typeface="Times New Roman" pitchFamily="18" charset="0"/>
                <a:cs typeface="Times New Roman" pitchFamily="18" charset="0"/>
              </a:rPr>
              <a:t>6.5 </a:t>
            </a:r>
            <a:r>
              <a:rPr lang="de-DE" altLang="de-DE" sz="1400" dirty="0" err="1" smtClean="0">
                <a:solidFill>
                  <a:srgbClr val="000000"/>
                </a:solidFill>
                <a:latin typeface="Times New Roman" pitchFamily="18" charset="0"/>
                <a:cs typeface="Times New Roman" pitchFamily="18" charset="0"/>
              </a:rPr>
              <a:t>MeV</a:t>
            </a:r>
            <a:endParaRPr lang="de-DE" altLang="de-DE" sz="1400" dirty="0" smtClean="0">
              <a:solidFill>
                <a:srgbClr val="000000"/>
              </a:solidFill>
              <a:latin typeface="Times New Roman" pitchFamily="18" charset="0"/>
              <a:cs typeface="Times New Roman" pitchFamily="18" charset="0"/>
            </a:endParaRPr>
          </a:p>
          <a:p>
            <a:endParaRPr lang="de-DE" altLang="de-DE" sz="800" dirty="0">
              <a:solidFill>
                <a:srgbClr val="000000"/>
              </a:solidFill>
              <a:latin typeface="Times New Roman" pitchFamily="18" charset="0"/>
            </a:endParaRPr>
          </a:p>
          <a:p>
            <a:r>
              <a:rPr lang="en-US" altLang="de-DE" sz="1400" dirty="0" smtClean="0">
                <a:solidFill>
                  <a:srgbClr val="000000"/>
                </a:solidFill>
                <a:latin typeface="Times New Roman" pitchFamily="18" charset="0"/>
              </a:rPr>
              <a:t>excitation energy relatively large </a:t>
            </a:r>
            <a:r>
              <a:rPr lang="de-DE" altLang="de-DE" sz="1400" dirty="0" err="1" smtClean="0">
                <a:solidFill>
                  <a:srgbClr val="0000CC"/>
                </a:solidFill>
                <a:latin typeface="Times New Roman" pitchFamily="18" charset="0"/>
              </a:rPr>
              <a:t>Q</a:t>
            </a:r>
            <a:r>
              <a:rPr lang="de-DE" altLang="de-DE" sz="1400" baseline="-25000" dirty="0" err="1" smtClean="0">
                <a:solidFill>
                  <a:srgbClr val="0000CC"/>
                </a:solidFill>
                <a:latin typeface="Times New Roman" pitchFamily="18" charset="0"/>
              </a:rPr>
              <a:t>fission</a:t>
            </a:r>
            <a:r>
              <a:rPr lang="de-DE" altLang="de-DE" sz="1400" dirty="0" smtClean="0">
                <a:solidFill>
                  <a:srgbClr val="0000CC"/>
                </a:solidFill>
                <a:latin typeface="Times New Roman" pitchFamily="18" charset="0"/>
              </a:rPr>
              <a:t> </a:t>
            </a:r>
            <a:r>
              <a:rPr lang="de-DE" altLang="de-DE" sz="1400" dirty="0">
                <a:solidFill>
                  <a:srgbClr val="0000CC"/>
                </a:solidFill>
                <a:latin typeface="Times New Roman" pitchFamily="18" charset="0"/>
              </a:rPr>
              <a:t>&gt; </a:t>
            </a:r>
            <a:r>
              <a:rPr lang="el-GR" altLang="de-DE" sz="1400" dirty="0">
                <a:solidFill>
                  <a:srgbClr val="0000CC"/>
                </a:solidFill>
                <a:latin typeface="Times New Roman" pitchFamily="18" charset="0"/>
                <a:cs typeface="Times New Roman" pitchFamily="18" charset="0"/>
              </a:rPr>
              <a:t>Δ</a:t>
            </a:r>
            <a:r>
              <a:rPr lang="de-DE" altLang="de-DE" sz="1400" dirty="0">
                <a:solidFill>
                  <a:srgbClr val="0000CC"/>
                </a:solidFill>
                <a:latin typeface="Times New Roman" pitchFamily="18" charset="0"/>
                <a:cs typeface="Times New Roman" pitchFamily="18" charset="0"/>
              </a:rPr>
              <a:t>E</a:t>
            </a:r>
            <a:r>
              <a:rPr lang="de-DE" altLang="de-DE" sz="1400" baseline="-25000" dirty="0">
                <a:solidFill>
                  <a:srgbClr val="0000CC"/>
                </a:solidFill>
                <a:latin typeface="Times New Roman" pitchFamily="18" charset="0"/>
                <a:cs typeface="Times New Roman" pitchFamily="18" charset="0"/>
              </a:rPr>
              <a:t>F</a:t>
            </a:r>
            <a:r>
              <a:rPr lang="de-DE" altLang="de-DE" sz="1400" baseline="-25000" dirty="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 = 6.1 </a:t>
            </a:r>
            <a:r>
              <a:rPr lang="de-DE" altLang="de-DE" sz="1400" dirty="0" err="1">
                <a:solidFill>
                  <a:srgbClr val="000000"/>
                </a:solidFill>
                <a:latin typeface="Times New Roman" pitchFamily="18" charset="0"/>
                <a:cs typeface="Times New Roman" pitchFamily="18" charset="0"/>
              </a:rPr>
              <a:t>MeV</a:t>
            </a:r>
            <a:endParaRPr lang="de-DE" altLang="de-DE" sz="1400" baseline="-25000" dirty="0">
              <a:solidFill>
                <a:srgbClr val="000000"/>
              </a:solidFill>
              <a:latin typeface="Times New Roman" pitchFamily="18" charset="0"/>
              <a:cs typeface="Times New Roman" pitchFamily="18" charset="0"/>
            </a:endParaRPr>
          </a:p>
          <a:p>
            <a:r>
              <a:rPr lang="en-US" altLang="de-DE" sz="1400" dirty="0" smtClean="0">
                <a:solidFill>
                  <a:srgbClr val="FF0000"/>
                </a:solidFill>
                <a:latin typeface="Times New Roman" pitchFamily="18" charset="0"/>
                <a:cs typeface="Times New Roman" pitchFamily="18" charset="0"/>
              </a:rPr>
              <a:t>fission is easily possible</a:t>
            </a:r>
            <a:endParaRPr lang="en-US" altLang="de-DE" sz="1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26661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981075"/>
            <a:ext cx="834548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996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sp>
        <p:nvSpPr>
          <p:cNvPr id="4" name="Text Box 3"/>
          <p:cNvSpPr txBox="1">
            <a:spLocks noChangeArrowheads="1"/>
          </p:cNvSpPr>
          <p:nvPr/>
        </p:nvSpPr>
        <p:spPr bwMode="auto">
          <a:xfrm>
            <a:off x="107950" y="827088"/>
            <a:ext cx="6192838" cy="336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a:pPr>
            <a:r>
              <a:rPr lang="en-US" altLang="de-DE" sz="1600" dirty="0" smtClean="0">
                <a:solidFill>
                  <a:srgbClr val="000000"/>
                </a:solidFill>
                <a:latin typeface="Times New Roman" pitchFamily="18" charset="0"/>
              </a:rPr>
              <a:t>fission </a:t>
            </a:r>
            <a:r>
              <a:rPr lang="en-US" altLang="de-DE" sz="1600" b="1" dirty="0" smtClean="0">
                <a:solidFill>
                  <a:srgbClr val="FF0000"/>
                </a:solidFill>
                <a:latin typeface="Times New Roman" pitchFamily="18" charset="0"/>
              </a:rPr>
              <a:t>asymmetric</a:t>
            </a:r>
            <a:r>
              <a:rPr lang="en-US" altLang="de-DE" sz="1600" dirty="0" smtClean="0">
                <a:solidFill>
                  <a:srgbClr val="000000"/>
                </a:solidFill>
                <a:latin typeface="Times New Roman" pitchFamily="18" charset="0"/>
              </a:rPr>
              <a:t>  </a:t>
            </a:r>
            <a:r>
              <a:rPr lang="en-US" altLang="de-DE" sz="1600" dirty="0">
                <a:solidFill>
                  <a:srgbClr val="000000"/>
                </a:solidFill>
                <a:latin typeface="Times New Roman" pitchFamily="18" charset="0"/>
                <a:sym typeface="Symbol" pitchFamily="18" charset="2"/>
              </a:rPr>
              <a:t> </a:t>
            </a:r>
            <a:r>
              <a:rPr lang="en-US" altLang="de-DE" sz="1600" dirty="0" smtClean="0">
                <a:solidFill>
                  <a:srgbClr val="000000"/>
                </a:solidFill>
                <a:latin typeface="Times New Roman" pitchFamily="18" charset="0"/>
                <a:sym typeface="Symbol" pitchFamily="18" charset="2"/>
              </a:rPr>
              <a:t>multiple </a:t>
            </a:r>
            <a:r>
              <a:rPr lang="en-US" altLang="de-DE" sz="1600" b="1" dirty="0" smtClean="0">
                <a:solidFill>
                  <a:srgbClr val="FF0000"/>
                </a:solidFill>
                <a:latin typeface="Times New Roman" pitchFamily="18" charset="0"/>
                <a:sym typeface="Symbol" pitchFamily="18" charset="2"/>
              </a:rPr>
              <a:t>highly excited</a:t>
            </a:r>
            <a:r>
              <a:rPr lang="en-US" altLang="de-DE" sz="1600" dirty="0" smtClean="0">
                <a:solidFill>
                  <a:srgbClr val="000000"/>
                </a:solidFill>
                <a:latin typeface="Times New Roman" pitchFamily="18" charset="0"/>
                <a:sym typeface="Symbol" pitchFamily="18" charset="2"/>
              </a:rPr>
              <a:t> daughter nuclei</a:t>
            </a:r>
            <a:endParaRPr lang="en-US" altLang="de-DE" sz="1600" dirty="0">
              <a:solidFill>
                <a:srgbClr val="000000"/>
              </a:solidFill>
              <a:latin typeface="Times New Roman" pitchFamily="18" charset="0"/>
              <a:sym typeface="Symbol" pitchFamily="18" charset="2"/>
            </a:endParaRPr>
          </a:p>
        </p:txBody>
      </p:sp>
      <p:pic>
        <p:nvPicPr>
          <p:cNvPr id="5" name="Picture 4" descr="schematic_fiss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95313"/>
            <a:ext cx="2889250" cy="24018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ission_frag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1497013"/>
            <a:ext cx="3375025" cy="411956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p:cNvSpPr>
            <a:spLocks noChangeArrowheads="1"/>
          </p:cNvSpPr>
          <p:nvPr/>
        </p:nvSpPr>
        <p:spPr bwMode="auto">
          <a:xfrm>
            <a:off x="561975" y="1393825"/>
            <a:ext cx="3505200" cy="4267200"/>
          </a:xfrm>
          <a:prstGeom prst="roundRect">
            <a:avLst>
              <a:gd name="adj" fmla="val 5157"/>
            </a:avLst>
          </a:prstGeom>
          <a:noFill/>
          <a:ln w="19050">
            <a:solidFill>
              <a:srgbClr val="FFCC6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3284538"/>
            <a:ext cx="5035550" cy="302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spontaneousfiss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22763" y="2565400"/>
            <a:ext cx="190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87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sp>
        <p:nvSpPr>
          <p:cNvPr id="9" name="Text Box 3"/>
          <p:cNvSpPr txBox="1">
            <a:spLocks noChangeArrowheads="1"/>
          </p:cNvSpPr>
          <p:nvPr/>
        </p:nvSpPr>
        <p:spPr bwMode="auto">
          <a:xfrm>
            <a:off x="107950" y="827088"/>
            <a:ext cx="6192838" cy="336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a:pPr>
            <a:r>
              <a:rPr lang="en-US" altLang="de-DE" sz="1600" dirty="0" smtClean="0">
                <a:solidFill>
                  <a:srgbClr val="000000"/>
                </a:solidFill>
                <a:latin typeface="Times New Roman" pitchFamily="18" charset="0"/>
              </a:rPr>
              <a:t>fission </a:t>
            </a:r>
            <a:r>
              <a:rPr lang="en-US" altLang="de-DE" sz="1600" b="1" dirty="0" smtClean="0">
                <a:solidFill>
                  <a:srgbClr val="FF0000"/>
                </a:solidFill>
                <a:latin typeface="Times New Roman" pitchFamily="18" charset="0"/>
              </a:rPr>
              <a:t>asymmetric</a:t>
            </a:r>
            <a:r>
              <a:rPr lang="en-US" altLang="de-DE" sz="1600" dirty="0" smtClean="0">
                <a:solidFill>
                  <a:srgbClr val="000000"/>
                </a:solidFill>
                <a:latin typeface="Times New Roman" pitchFamily="18" charset="0"/>
              </a:rPr>
              <a:t>  </a:t>
            </a:r>
            <a:r>
              <a:rPr lang="en-US" altLang="de-DE" sz="1600" dirty="0">
                <a:solidFill>
                  <a:srgbClr val="000000"/>
                </a:solidFill>
                <a:latin typeface="Times New Roman" pitchFamily="18" charset="0"/>
                <a:sym typeface="Symbol" pitchFamily="18" charset="2"/>
              </a:rPr>
              <a:t> </a:t>
            </a:r>
            <a:r>
              <a:rPr lang="en-US" altLang="de-DE" sz="1600" dirty="0" smtClean="0">
                <a:solidFill>
                  <a:srgbClr val="000000"/>
                </a:solidFill>
                <a:latin typeface="Times New Roman" pitchFamily="18" charset="0"/>
                <a:sym typeface="Symbol" pitchFamily="18" charset="2"/>
              </a:rPr>
              <a:t>multiple</a:t>
            </a:r>
            <a:r>
              <a:rPr lang="en-US" altLang="de-DE" sz="1600" dirty="0">
                <a:solidFill>
                  <a:srgbClr val="000000"/>
                </a:solidFill>
                <a:latin typeface="Times New Roman" pitchFamily="18" charset="0"/>
                <a:sym typeface="Symbol" pitchFamily="18" charset="2"/>
              </a:rPr>
              <a:t> </a:t>
            </a:r>
            <a:r>
              <a:rPr lang="en-US" altLang="de-DE" sz="1600" b="1" dirty="0" smtClean="0">
                <a:solidFill>
                  <a:srgbClr val="FF0000"/>
                </a:solidFill>
                <a:latin typeface="Times New Roman" pitchFamily="18" charset="0"/>
                <a:sym typeface="Symbol" pitchFamily="18" charset="2"/>
              </a:rPr>
              <a:t>highly excited</a:t>
            </a:r>
            <a:r>
              <a:rPr lang="en-US" altLang="de-DE" sz="1600" dirty="0" smtClean="0">
                <a:solidFill>
                  <a:srgbClr val="000000"/>
                </a:solidFill>
                <a:latin typeface="Times New Roman" pitchFamily="18" charset="0"/>
                <a:sym typeface="Symbol" pitchFamily="18" charset="2"/>
              </a:rPr>
              <a:t> daughter nuclei</a:t>
            </a:r>
            <a:endParaRPr lang="en-US" altLang="de-DE" sz="1600" dirty="0">
              <a:solidFill>
                <a:srgbClr val="000000"/>
              </a:solidFill>
              <a:latin typeface="Times New Roman" pitchFamily="18" charset="0"/>
              <a:sym typeface="Symbol" pitchFamily="18" charset="2"/>
            </a:endParaRPr>
          </a:p>
        </p:txBody>
      </p:sp>
      <p:pic>
        <p:nvPicPr>
          <p:cNvPr id="11" name="Picture 4" descr="schematic_fiss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95313"/>
            <a:ext cx="2889250" cy="24018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fission_fragm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1497013"/>
            <a:ext cx="3375025" cy="4119562"/>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6"/>
          <p:cNvSpPr>
            <a:spLocks noChangeArrowheads="1"/>
          </p:cNvSpPr>
          <p:nvPr/>
        </p:nvSpPr>
        <p:spPr bwMode="auto">
          <a:xfrm>
            <a:off x="561975" y="1393825"/>
            <a:ext cx="3505200" cy="4267200"/>
          </a:xfrm>
          <a:prstGeom prst="roundRect">
            <a:avLst>
              <a:gd name="adj" fmla="val 5157"/>
            </a:avLst>
          </a:prstGeom>
          <a:noFill/>
          <a:ln w="19050">
            <a:solidFill>
              <a:srgbClr val="FFCC67"/>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t="5849" r="16393"/>
          <a:stretch>
            <a:fillRect/>
          </a:stretch>
        </p:blipFill>
        <p:spPr bwMode="auto">
          <a:xfrm>
            <a:off x="4284663" y="3046413"/>
            <a:ext cx="4862512"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019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Induced nuclear fission </a:t>
            </a:r>
            <a:endParaRPr lang="en-US" dirty="0"/>
          </a:p>
        </p:txBody>
      </p:sp>
      <p:sp>
        <p:nvSpPr>
          <p:cNvPr id="8" name="Text Box 3"/>
          <p:cNvSpPr txBox="1">
            <a:spLocks noChangeArrowheads="1"/>
          </p:cNvSpPr>
          <p:nvPr/>
        </p:nvSpPr>
        <p:spPr bwMode="auto">
          <a:xfrm>
            <a:off x="287338" y="971550"/>
            <a:ext cx="3708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Yield of fission products for </a:t>
            </a:r>
            <a:r>
              <a:rPr lang="en-US" altLang="de-DE" sz="1400" baseline="30000" dirty="0" smtClean="0">
                <a:solidFill>
                  <a:srgbClr val="000000"/>
                </a:solidFill>
                <a:latin typeface="Times New Roman" pitchFamily="18" charset="0"/>
                <a:cs typeface="Times New Roman" pitchFamily="18" charset="0"/>
              </a:rPr>
              <a:t>235</a:t>
            </a:r>
            <a:r>
              <a:rPr lang="en-US" altLang="de-DE" sz="1400" dirty="0" smtClean="0">
                <a:solidFill>
                  <a:srgbClr val="000000"/>
                </a:solidFill>
                <a:latin typeface="Times New Roman" pitchFamily="18" charset="0"/>
                <a:cs typeface="Times New Roman" pitchFamily="18" charset="0"/>
              </a:rPr>
              <a:t>U fission. For different neutron energies one obtains different yields of the fission products.</a:t>
            </a:r>
            <a:endParaRPr lang="en-US" altLang="de-DE" sz="1400" dirty="0">
              <a:solidFill>
                <a:srgbClr val="000000"/>
              </a:solidFill>
              <a:latin typeface="Times New Roman" pitchFamily="18" charset="0"/>
              <a:cs typeface="Times New Roman" pitchFamily="18" charset="0"/>
            </a:endParaRPr>
          </a:p>
        </p:txBody>
      </p:sp>
      <p:pic>
        <p:nvPicPr>
          <p:cNvPr id="10" name="Picture 4" descr="abb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765175"/>
            <a:ext cx="4322762"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9"/>
          <p:cNvSpPr txBox="1">
            <a:spLocks noChangeArrowheads="1"/>
          </p:cNvSpPr>
          <p:nvPr/>
        </p:nvSpPr>
        <p:spPr bwMode="auto">
          <a:xfrm>
            <a:off x="152400" y="5310188"/>
            <a:ext cx="7011988" cy="7889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 typeface="Wingdings" pitchFamily="2" charset="2"/>
              <a:buChar char="Ø"/>
            </a:pPr>
            <a:r>
              <a:rPr lang="en-US" altLang="de-DE" dirty="0">
                <a:solidFill>
                  <a:srgbClr val="FF0000"/>
                </a:solidFill>
                <a:latin typeface="Times New Roman" pitchFamily="18" charset="0"/>
                <a:sym typeface="Symbol" pitchFamily="18" charset="2"/>
              </a:rPr>
              <a:t> </a:t>
            </a:r>
            <a:r>
              <a:rPr lang="en-US" altLang="de-DE" b="1" dirty="0">
                <a:solidFill>
                  <a:srgbClr val="FF0000"/>
                </a:solidFill>
                <a:latin typeface="Times New Roman" pitchFamily="18" charset="0"/>
                <a:sym typeface="Symbol" pitchFamily="18" charset="2"/>
              </a:rPr>
              <a:t>1000</a:t>
            </a:r>
            <a:r>
              <a:rPr lang="en-US" altLang="de-DE" dirty="0">
                <a:solidFill>
                  <a:srgbClr val="000000"/>
                </a:solidFill>
                <a:latin typeface="Times New Roman" pitchFamily="18" charset="0"/>
                <a:sym typeface="Symbol" pitchFamily="18" charset="2"/>
              </a:rPr>
              <a:t> </a:t>
            </a:r>
            <a:r>
              <a:rPr lang="en-US" altLang="de-DE" dirty="0" smtClean="0">
                <a:solidFill>
                  <a:srgbClr val="000000"/>
                </a:solidFill>
                <a:latin typeface="Times New Roman" pitchFamily="18" charset="0"/>
                <a:sym typeface="Symbol" pitchFamily="18" charset="2"/>
              </a:rPr>
              <a:t>different </a:t>
            </a:r>
            <a:r>
              <a:rPr lang="en-US" altLang="de-DE" b="1" dirty="0">
                <a:solidFill>
                  <a:srgbClr val="FF0000"/>
                </a:solidFill>
                <a:latin typeface="Times New Roman" pitchFamily="18" charset="0"/>
                <a:sym typeface="Symbol" pitchFamily="18" charset="2"/>
              </a:rPr>
              <a:t></a:t>
            </a:r>
            <a:r>
              <a:rPr lang="en-US" altLang="de-DE" b="1" baseline="30000" dirty="0">
                <a:solidFill>
                  <a:srgbClr val="FF0000"/>
                </a:solidFill>
                <a:latin typeface="Times New Roman" pitchFamily="18" charset="0"/>
                <a:sym typeface="Symbol" pitchFamily="18" charset="2"/>
              </a:rPr>
              <a:t></a:t>
            </a:r>
            <a:r>
              <a:rPr lang="en-US" altLang="de-DE" b="1" dirty="0">
                <a:solidFill>
                  <a:srgbClr val="FF0000"/>
                </a:solidFill>
                <a:latin typeface="Times New Roman" pitchFamily="18" charset="0"/>
                <a:sym typeface="Symbol" pitchFamily="18" charset="2"/>
              </a:rPr>
              <a:t>-</a:t>
            </a:r>
            <a:r>
              <a:rPr lang="en-US" altLang="de-DE" b="1" dirty="0" smtClean="0">
                <a:solidFill>
                  <a:srgbClr val="FF0000"/>
                </a:solidFill>
                <a:latin typeface="Times New Roman" pitchFamily="18" charset="0"/>
                <a:sym typeface="Symbol" pitchFamily="18" charset="2"/>
              </a:rPr>
              <a:t>instable</a:t>
            </a:r>
            <a:r>
              <a:rPr lang="en-US" altLang="de-DE" dirty="0" smtClean="0">
                <a:solidFill>
                  <a:srgbClr val="000000"/>
                </a:solidFill>
                <a:latin typeface="Times New Roman" pitchFamily="18" charset="0"/>
                <a:sym typeface="Symbol" pitchFamily="18" charset="2"/>
              </a:rPr>
              <a:t> nuclei after fission</a:t>
            </a:r>
            <a:endParaRPr lang="en-US" altLang="de-DE" dirty="0">
              <a:solidFill>
                <a:srgbClr val="000000"/>
              </a:solidFill>
              <a:latin typeface="Times New Roman" pitchFamily="18" charset="0"/>
              <a:sym typeface="Symbol" pitchFamily="18" charset="2"/>
            </a:endParaRPr>
          </a:p>
          <a:p>
            <a:pPr>
              <a:spcBef>
                <a:spcPct val="50000"/>
              </a:spcBef>
              <a:buFont typeface="Wingdings" pitchFamily="2" charset="2"/>
              <a:buChar char="Ø"/>
            </a:pPr>
            <a:r>
              <a:rPr lang="en-US" altLang="de-DE" b="1" dirty="0" smtClean="0">
                <a:solidFill>
                  <a:srgbClr val="FF0000"/>
                </a:solidFill>
                <a:latin typeface="Times New Roman" pitchFamily="18" charset="0"/>
                <a:sym typeface="Symbol" pitchFamily="18" charset="2"/>
              </a:rPr>
              <a:t>long lived </a:t>
            </a:r>
            <a:r>
              <a:rPr lang="en-US" altLang="de-DE" b="1" dirty="0">
                <a:solidFill>
                  <a:srgbClr val="FF0000"/>
                </a:solidFill>
                <a:latin typeface="Times New Roman" pitchFamily="18" charset="0"/>
                <a:sym typeface="Symbol" pitchFamily="18" charset="2"/>
              </a:rPr>
              <a:t></a:t>
            </a:r>
            <a:r>
              <a:rPr lang="en-US" altLang="de-DE" b="1" baseline="30000" dirty="0">
                <a:solidFill>
                  <a:srgbClr val="FF0000"/>
                </a:solidFill>
                <a:latin typeface="Times New Roman" pitchFamily="18" charset="0"/>
                <a:sym typeface="Symbol" pitchFamily="18" charset="2"/>
              </a:rPr>
              <a:t></a:t>
            </a:r>
            <a:r>
              <a:rPr lang="en-US" altLang="de-DE" dirty="0" smtClean="0">
                <a:solidFill>
                  <a:srgbClr val="000000"/>
                </a:solidFill>
                <a:latin typeface="Times New Roman" pitchFamily="18" charset="0"/>
                <a:sym typeface="Symbol" pitchFamily="18" charset="2"/>
              </a:rPr>
              <a:t>-emitter together with </a:t>
            </a:r>
            <a:r>
              <a:rPr lang="en-US" altLang="de-DE" b="1" baseline="30000" dirty="0">
                <a:solidFill>
                  <a:srgbClr val="FF0000"/>
                </a:solidFill>
                <a:latin typeface="Times New Roman" pitchFamily="18" charset="0"/>
                <a:sym typeface="Symbol" pitchFamily="18" charset="2"/>
              </a:rPr>
              <a:t>239</a:t>
            </a:r>
            <a:r>
              <a:rPr lang="en-US" altLang="de-DE" b="1" dirty="0">
                <a:solidFill>
                  <a:srgbClr val="FF0000"/>
                </a:solidFill>
                <a:latin typeface="Times New Roman" pitchFamily="18" charset="0"/>
                <a:sym typeface="Symbol" pitchFamily="18" charset="2"/>
              </a:rPr>
              <a:t>Pu</a:t>
            </a:r>
            <a:r>
              <a:rPr lang="en-US" altLang="de-DE" dirty="0">
                <a:solidFill>
                  <a:srgbClr val="000000"/>
                </a:solidFill>
                <a:latin typeface="Times New Roman" pitchFamily="18" charset="0"/>
                <a:sym typeface="Symbol" pitchFamily="18" charset="2"/>
              </a:rPr>
              <a:t> </a:t>
            </a:r>
            <a:r>
              <a:rPr lang="en-US" altLang="de-DE" dirty="0" smtClean="0">
                <a:solidFill>
                  <a:srgbClr val="000000"/>
                </a:solidFill>
                <a:latin typeface="Times New Roman" pitchFamily="18" charset="0"/>
                <a:sym typeface="Symbol" pitchFamily="18" charset="2"/>
              </a:rPr>
              <a:t>are called</a:t>
            </a:r>
            <a:r>
              <a:rPr lang="de-DE" altLang="de-DE" dirty="0" smtClean="0">
                <a:solidFill>
                  <a:srgbClr val="000000"/>
                </a:solidFill>
                <a:latin typeface="Times New Roman" pitchFamily="18" charset="0"/>
                <a:sym typeface="Symbol" pitchFamily="18" charset="2"/>
              </a:rPr>
              <a:t> </a:t>
            </a:r>
            <a:r>
              <a:rPr lang="de-DE" altLang="de-DE" b="1" dirty="0" err="1" smtClean="0">
                <a:solidFill>
                  <a:srgbClr val="FF0000"/>
                </a:solidFill>
                <a:latin typeface="Times New Roman" pitchFamily="18" charset="0"/>
                <a:sym typeface="Symbol" pitchFamily="18" charset="2"/>
              </a:rPr>
              <a:t>radioactive</a:t>
            </a:r>
            <a:r>
              <a:rPr lang="de-DE" altLang="de-DE" b="1" dirty="0" smtClean="0">
                <a:solidFill>
                  <a:srgbClr val="FF0000"/>
                </a:solidFill>
                <a:latin typeface="Times New Roman" pitchFamily="18" charset="0"/>
                <a:sym typeface="Symbol" pitchFamily="18" charset="2"/>
              </a:rPr>
              <a:t> </a:t>
            </a:r>
            <a:r>
              <a:rPr lang="de-DE" altLang="de-DE" b="1" dirty="0" err="1" smtClean="0">
                <a:solidFill>
                  <a:srgbClr val="FF0000"/>
                </a:solidFill>
                <a:latin typeface="Times New Roman" pitchFamily="18" charset="0"/>
                <a:sym typeface="Symbol" pitchFamily="18" charset="2"/>
              </a:rPr>
              <a:t>waste</a:t>
            </a:r>
            <a:endParaRPr lang="en-US" altLang="de-DE" b="1" dirty="0">
              <a:solidFill>
                <a:srgbClr val="FF0000"/>
              </a:solidFill>
              <a:latin typeface="Times New Roman" pitchFamily="18" charset="0"/>
              <a:sym typeface="Symbol" pitchFamily="18" charset="2"/>
            </a:endParaRPr>
          </a:p>
        </p:txBody>
      </p:sp>
      <p:sp>
        <p:nvSpPr>
          <p:cNvPr id="2" name="Titel 1"/>
          <p:cNvSpPr>
            <a:spLocks noGrp="1"/>
          </p:cNvSpPr>
          <p:nvPr>
            <p:ph type="title"/>
          </p:nvPr>
        </p:nvSpPr>
        <p:spPr/>
        <p:txBody>
          <a:bodyPr/>
          <a:lstStyle/>
          <a:p>
            <a:r>
              <a:rPr lang="en-US" dirty="0" smtClean="0"/>
              <a:t>Characteristic properties of nuclear fission </a:t>
            </a:r>
            <a:endParaRPr lang="en-US" dirty="0"/>
          </a:p>
        </p:txBody>
      </p:sp>
      <p:sp>
        <p:nvSpPr>
          <p:cNvPr id="9" name="Text Box 3"/>
          <p:cNvSpPr txBox="1">
            <a:spLocks noChangeArrowheads="1"/>
          </p:cNvSpPr>
          <p:nvPr/>
        </p:nvSpPr>
        <p:spPr bwMode="auto">
          <a:xfrm>
            <a:off x="107950" y="827088"/>
            <a:ext cx="6192838" cy="33855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a:pPr>
            <a:r>
              <a:rPr lang="en-US" altLang="de-DE" sz="1600" dirty="0" smtClean="0">
                <a:solidFill>
                  <a:srgbClr val="000000"/>
                </a:solidFill>
                <a:latin typeface="Times New Roman" pitchFamily="18" charset="0"/>
              </a:rPr>
              <a:t>fission </a:t>
            </a:r>
            <a:r>
              <a:rPr lang="en-US" altLang="de-DE" sz="1600" b="1" dirty="0" smtClean="0">
                <a:solidFill>
                  <a:srgbClr val="FF0000"/>
                </a:solidFill>
                <a:latin typeface="Times New Roman" pitchFamily="18" charset="0"/>
              </a:rPr>
              <a:t>asymmetric</a:t>
            </a:r>
            <a:r>
              <a:rPr lang="en-US" altLang="de-DE" sz="1600" dirty="0" smtClean="0">
                <a:solidFill>
                  <a:srgbClr val="000000"/>
                </a:solidFill>
                <a:latin typeface="Times New Roman" pitchFamily="18" charset="0"/>
              </a:rPr>
              <a:t>  </a:t>
            </a:r>
            <a:r>
              <a:rPr lang="en-US" altLang="de-DE" sz="1600" dirty="0">
                <a:solidFill>
                  <a:srgbClr val="000000"/>
                </a:solidFill>
                <a:latin typeface="Times New Roman" pitchFamily="18" charset="0"/>
                <a:sym typeface="Symbol" pitchFamily="18" charset="2"/>
              </a:rPr>
              <a:t> </a:t>
            </a:r>
            <a:r>
              <a:rPr lang="en-US" altLang="de-DE" sz="1600" dirty="0" smtClean="0">
                <a:solidFill>
                  <a:srgbClr val="000000"/>
                </a:solidFill>
                <a:latin typeface="Times New Roman" pitchFamily="18" charset="0"/>
                <a:sym typeface="Symbol" pitchFamily="18" charset="2"/>
              </a:rPr>
              <a:t>multiple </a:t>
            </a:r>
            <a:r>
              <a:rPr lang="en-US" altLang="de-DE" sz="1600" b="1" dirty="0" smtClean="0">
                <a:solidFill>
                  <a:srgbClr val="FF0000"/>
                </a:solidFill>
                <a:latin typeface="Times New Roman" pitchFamily="18" charset="0"/>
                <a:sym typeface="Symbol" pitchFamily="18" charset="2"/>
              </a:rPr>
              <a:t>highly excited</a:t>
            </a:r>
            <a:r>
              <a:rPr lang="en-US" altLang="de-DE" sz="1600" dirty="0" smtClean="0">
                <a:solidFill>
                  <a:srgbClr val="000000"/>
                </a:solidFill>
                <a:latin typeface="Times New Roman" pitchFamily="18" charset="0"/>
                <a:sym typeface="Symbol" pitchFamily="18" charset="2"/>
              </a:rPr>
              <a:t> daughter nuclei</a:t>
            </a:r>
            <a:endParaRPr lang="en-US" altLang="de-DE" sz="1600" dirty="0">
              <a:solidFill>
                <a:srgbClr val="000000"/>
              </a:solidFill>
              <a:latin typeface="Times New Roman" pitchFamily="18" charset="0"/>
              <a:sym typeface="Symbol" pitchFamily="18" charset="2"/>
            </a:endParaRPr>
          </a:p>
        </p:txBody>
      </p:sp>
      <p:pic>
        <p:nvPicPr>
          <p:cNvPr id="11" name="Picture 4" descr="schematic_fissi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595313"/>
            <a:ext cx="2889250" cy="240188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5"/>
          <p:cNvGrpSpPr>
            <a:grpSpLocks/>
          </p:cNvGrpSpPr>
          <p:nvPr/>
        </p:nvGrpSpPr>
        <p:grpSpPr bwMode="auto">
          <a:xfrm>
            <a:off x="533400" y="2805113"/>
            <a:ext cx="8305800" cy="1743075"/>
            <a:chOff x="336" y="1767"/>
            <a:chExt cx="5232" cy="1098"/>
          </a:xfrm>
        </p:grpSpPr>
        <p:sp>
          <p:nvSpPr>
            <p:cNvPr id="13" name="Text Box 6"/>
            <p:cNvSpPr txBox="1">
              <a:spLocks noChangeArrowheads="1"/>
            </p:cNvSpPr>
            <p:nvPr/>
          </p:nvSpPr>
          <p:spPr bwMode="auto">
            <a:xfrm>
              <a:off x="336" y="1767"/>
              <a:ext cx="5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dirty="0" smtClean="0">
                  <a:solidFill>
                    <a:srgbClr val="0000CC"/>
                  </a:solidFill>
                  <a:latin typeface="Times New Roman" pitchFamily="18" charset="0"/>
                </a:rPr>
                <a:t>examples:</a:t>
              </a:r>
              <a:endParaRPr lang="en-US" altLang="de-DE" dirty="0">
                <a:solidFill>
                  <a:srgbClr val="0000CC"/>
                </a:solidFill>
                <a:latin typeface="Times New Roman" pitchFamily="18" charset="0"/>
              </a:endParaRPr>
            </a:p>
          </p:txBody>
        </p:sp>
        <p:graphicFrame>
          <p:nvGraphicFramePr>
            <p:cNvPr id="14" name="Object 7"/>
            <p:cNvGraphicFramePr>
              <a:graphicFrameLocks noChangeAspect="1"/>
            </p:cNvGraphicFramePr>
            <p:nvPr/>
          </p:nvGraphicFramePr>
          <p:xfrm>
            <a:off x="384" y="2055"/>
            <a:ext cx="4389" cy="349"/>
          </p:xfrm>
          <a:graphic>
            <a:graphicData uri="http://schemas.openxmlformats.org/presentationml/2006/ole">
              <mc:AlternateContent xmlns:mc="http://schemas.openxmlformats.org/markup-compatibility/2006">
                <mc:Choice xmlns:v="urn:schemas-microsoft-com:vml" Requires="v">
                  <p:oleObj spid="_x0000_s7242" name="Equation" r:id="rId5" imgW="3987720" imgH="317160" progId="Equation.3">
                    <p:embed/>
                  </p:oleObj>
                </mc:Choice>
                <mc:Fallback>
                  <p:oleObj name="Equation" r:id="rId5" imgW="3987720" imgH="317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2055"/>
                          <a:ext cx="4389" cy="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8"/>
            <p:cNvGraphicFramePr>
              <a:graphicFrameLocks noChangeAspect="1"/>
            </p:cNvGraphicFramePr>
            <p:nvPr/>
          </p:nvGraphicFramePr>
          <p:xfrm>
            <a:off x="419" y="2502"/>
            <a:ext cx="3648" cy="363"/>
          </p:xfrm>
          <a:graphic>
            <a:graphicData uri="http://schemas.openxmlformats.org/presentationml/2006/ole">
              <mc:AlternateContent xmlns:mc="http://schemas.openxmlformats.org/markup-compatibility/2006">
                <mc:Choice xmlns:v="urn:schemas-microsoft-com:vml" Requires="v">
                  <p:oleObj spid="_x0000_s7243" name="Equation" r:id="rId7" imgW="3327120" imgH="330120" progId="Equation.3">
                    <p:embed/>
                  </p:oleObj>
                </mc:Choice>
                <mc:Fallback>
                  <p:oleObj name="Equation" r:id="rId7" imgW="3327120" imgH="330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 y="2502"/>
                          <a:ext cx="3648"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 name="Group 10"/>
          <p:cNvGrpSpPr>
            <a:grpSpLocks/>
          </p:cNvGrpSpPr>
          <p:nvPr/>
        </p:nvGrpSpPr>
        <p:grpSpPr bwMode="auto">
          <a:xfrm>
            <a:off x="142875" y="1484313"/>
            <a:ext cx="6157913" cy="963612"/>
            <a:chOff x="90" y="935"/>
            <a:chExt cx="3879" cy="607"/>
          </a:xfrm>
        </p:grpSpPr>
        <p:sp>
          <p:nvSpPr>
            <p:cNvPr id="18" name="Text Box 11"/>
            <p:cNvSpPr txBox="1">
              <a:spLocks noChangeArrowheads="1"/>
            </p:cNvSpPr>
            <p:nvPr/>
          </p:nvSpPr>
          <p:spPr bwMode="auto">
            <a:xfrm>
              <a:off x="90" y="1026"/>
              <a:ext cx="3879" cy="51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startAt="2"/>
              </a:pPr>
              <a:r>
                <a:rPr lang="en-US" altLang="de-DE" sz="1600" dirty="0" smtClean="0">
                  <a:solidFill>
                    <a:srgbClr val="000000"/>
                  </a:solidFill>
                  <a:latin typeface="Times New Roman" pitchFamily="18" charset="0"/>
                </a:rPr>
                <a:t>Neutron excess</a:t>
              </a:r>
              <a:r>
                <a:rPr lang="de-DE" altLang="de-DE" sz="1600" dirty="0" smtClean="0">
                  <a:solidFill>
                    <a:srgbClr val="000000"/>
                  </a:solidFill>
                  <a:latin typeface="Times New Roman" pitchFamily="18" charset="0"/>
                </a:rPr>
                <a:t> </a:t>
              </a:r>
              <a:r>
                <a:rPr lang="de-DE" altLang="de-DE" sz="1600" dirty="0">
                  <a:solidFill>
                    <a:srgbClr val="000000"/>
                  </a:solidFill>
                  <a:latin typeface="Times New Roman" pitchFamily="18" charset="0"/>
                </a:rPr>
                <a:t>in </a:t>
              </a:r>
              <a:r>
                <a:rPr lang="de-DE" altLang="de-DE" sz="1600" dirty="0" err="1" smtClean="0">
                  <a:solidFill>
                    <a:srgbClr val="000000"/>
                  </a:solidFill>
                  <a:latin typeface="Times New Roman" pitchFamily="18" charset="0"/>
                </a:rPr>
                <a:t>the</a:t>
              </a:r>
              <a:r>
                <a:rPr lang="de-DE" altLang="de-DE" sz="1600" dirty="0" smtClean="0">
                  <a:solidFill>
                    <a:srgbClr val="000000"/>
                  </a:solidFill>
                  <a:latin typeface="Times New Roman" pitchFamily="18" charset="0"/>
                </a:rPr>
                <a:t> </a:t>
              </a:r>
              <a:r>
                <a:rPr lang="de-DE" altLang="de-DE" sz="1600" dirty="0" err="1" smtClean="0">
                  <a:solidFill>
                    <a:srgbClr val="000000"/>
                  </a:solidFill>
                  <a:latin typeface="Times New Roman" pitchFamily="18" charset="0"/>
                </a:rPr>
                <a:t>daughters</a:t>
              </a:r>
              <a:r>
                <a:rPr lang="de-DE" altLang="de-DE" sz="1600" dirty="0" smtClean="0">
                  <a:solidFill>
                    <a:srgbClr val="000000"/>
                  </a:solidFill>
                  <a:latin typeface="Times New Roman" pitchFamily="18" charset="0"/>
                </a:rPr>
                <a:t>:</a:t>
              </a:r>
              <a:r>
                <a:rPr lang="de-DE" altLang="de-DE" dirty="0" smtClean="0">
                  <a:solidFill>
                    <a:srgbClr val="000000"/>
                  </a:solidFill>
                  <a:latin typeface="Times New Roman" pitchFamily="18" charset="0"/>
                </a:rPr>
                <a:t>  </a:t>
              </a:r>
              <a:endParaRPr lang="en-US" altLang="de-DE" dirty="0">
                <a:solidFill>
                  <a:srgbClr val="000000"/>
                </a:solidFill>
                <a:latin typeface="Times New Roman" pitchFamily="18" charset="0"/>
                <a:sym typeface="Symbol" pitchFamily="18" charset="2"/>
              </a:endParaRPr>
            </a:p>
            <a:p>
              <a:pPr>
                <a:spcBef>
                  <a:spcPct val="65000"/>
                </a:spcBef>
              </a:pPr>
              <a:r>
                <a:rPr lang="en-US" altLang="de-DE" dirty="0">
                  <a:solidFill>
                    <a:srgbClr val="000000"/>
                  </a:solidFill>
                  <a:latin typeface="Times New Roman" pitchFamily="18" charset="0"/>
                  <a:sym typeface="Symbol" pitchFamily="18" charset="2"/>
                </a:rPr>
                <a:t>		</a:t>
              </a:r>
              <a:r>
                <a:rPr lang="en-US" altLang="de-DE" sz="1600" dirty="0">
                  <a:solidFill>
                    <a:srgbClr val="000000"/>
                  </a:solidFill>
                  <a:latin typeface="Times New Roman" pitchFamily="18" charset="0"/>
                  <a:sym typeface="Symbol" pitchFamily="18" charset="2"/>
                </a:rPr>
                <a:t> </a:t>
              </a:r>
              <a:r>
                <a:rPr lang="en-US" altLang="de-DE" sz="1600" dirty="0" smtClean="0">
                  <a:solidFill>
                    <a:srgbClr val="000000"/>
                  </a:solidFill>
                  <a:latin typeface="Times New Roman" pitchFamily="18" charset="0"/>
                  <a:sym typeface="Symbol" pitchFamily="18" charset="2"/>
                </a:rPr>
                <a:t>many </a:t>
              </a:r>
              <a:r>
                <a:rPr lang="en-US" altLang="de-DE" sz="1600" b="1" dirty="0">
                  <a:solidFill>
                    <a:srgbClr val="FF0000"/>
                  </a:solidFill>
                  <a:latin typeface="Times New Roman" pitchFamily="18" charset="0"/>
                  <a:sym typeface="Symbol" pitchFamily="18" charset="2"/>
                </a:rPr>
                <a:t></a:t>
              </a:r>
              <a:r>
                <a:rPr lang="en-US" altLang="de-DE" sz="1600" b="1" baseline="30000" dirty="0">
                  <a:solidFill>
                    <a:srgbClr val="FF0000"/>
                  </a:solidFill>
                  <a:latin typeface="Times New Roman" pitchFamily="18" charset="0"/>
                  <a:sym typeface="Symbol" pitchFamily="18" charset="2"/>
                </a:rPr>
                <a:t></a:t>
              </a:r>
              <a:r>
                <a:rPr lang="en-US" altLang="de-DE" sz="1600" b="1" dirty="0">
                  <a:solidFill>
                    <a:srgbClr val="FF0000"/>
                  </a:solidFill>
                  <a:latin typeface="Times New Roman" pitchFamily="18" charset="0"/>
                  <a:sym typeface="Symbol" pitchFamily="18" charset="2"/>
                </a:rPr>
                <a:t>-</a:t>
              </a:r>
              <a:r>
                <a:rPr lang="en-US" altLang="de-DE" sz="1600" b="1" dirty="0" smtClean="0">
                  <a:solidFill>
                    <a:srgbClr val="FF0000"/>
                  </a:solidFill>
                  <a:latin typeface="Times New Roman" pitchFamily="18" charset="0"/>
                  <a:sym typeface="Symbol" pitchFamily="18" charset="2"/>
                </a:rPr>
                <a:t>instable</a:t>
              </a:r>
              <a:r>
                <a:rPr lang="en-US" altLang="de-DE" sz="1600" dirty="0" smtClean="0">
                  <a:solidFill>
                    <a:srgbClr val="000000"/>
                  </a:solidFill>
                  <a:latin typeface="Times New Roman" pitchFamily="18" charset="0"/>
                  <a:sym typeface="Symbol" pitchFamily="18" charset="2"/>
                </a:rPr>
                <a:t> daughter nuclei </a:t>
              </a:r>
              <a:r>
                <a:rPr lang="en-US" altLang="de-DE" sz="1600" dirty="0">
                  <a:solidFill>
                    <a:srgbClr val="000000"/>
                  </a:solidFill>
                  <a:latin typeface="Times New Roman" pitchFamily="18" charset="0"/>
                  <a:sym typeface="Symbol" pitchFamily="18" charset="2"/>
                </a:rPr>
                <a:t>(</a:t>
              </a:r>
              <a:r>
                <a:rPr lang="en-US" altLang="de-DE" sz="1600" dirty="0" smtClean="0">
                  <a:solidFill>
                    <a:srgbClr val="000000"/>
                  </a:solidFill>
                  <a:latin typeface="Times New Roman" pitchFamily="18" charset="0"/>
                  <a:sym typeface="Symbol" pitchFamily="18" charset="2"/>
                </a:rPr>
                <a:t>often long living)</a:t>
              </a:r>
              <a:endParaRPr lang="en-US" altLang="de-DE" sz="1600" dirty="0">
                <a:solidFill>
                  <a:srgbClr val="000000"/>
                </a:solidFill>
                <a:latin typeface="Times New Roman" pitchFamily="18" charset="0"/>
                <a:sym typeface="Symbol" pitchFamily="18" charset="2"/>
              </a:endParaRPr>
            </a:p>
          </p:txBody>
        </p:sp>
        <p:graphicFrame>
          <p:nvGraphicFramePr>
            <p:cNvPr id="19" name="Object 12"/>
            <p:cNvGraphicFramePr>
              <a:graphicFrameLocks noChangeAspect="1"/>
            </p:cNvGraphicFramePr>
            <p:nvPr/>
          </p:nvGraphicFramePr>
          <p:xfrm>
            <a:off x="2245" y="935"/>
            <a:ext cx="832" cy="434"/>
          </p:xfrm>
          <a:graphic>
            <a:graphicData uri="http://schemas.openxmlformats.org/presentationml/2006/ole">
              <mc:AlternateContent xmlns:mc="http://schemas.openxmlformats.org/markup-compatibility/2006">
                <mc:Choice xmlns:v="urn:schemas-microsoft-com:vml" Requires="v">
                  <p:oleObj spid="_x0000_s7244" name="Equation" r:id="rId9" imgW="876240" imgH="457200" progId="Equation.3">
                    <p:embed/>
                  </p:oleObj>
                </mc:Choice>
                <mc:Fallback>
                  <p:oleObj name="Equation" r:id="rId9" imgW="87624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5" y="935"/>
                          <a:ext cx="832" cy="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3525" y="3284538"/>
            <a:ext cx="5035550" cy="302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5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10" presetClass="exit" presetSubtype="0" fill="hold" nodeType="withEffect">
                                  <p:stCondLst>
                                    <p:cond delay="0"/>
                                  </p:stCondLst>
                                  <p:childTnLst>
                                    <p:animEffect transition="out" filter="fade">
                                      <p:cBhvr>
                                        <p:cTn id="9" dur="1000"/>
                                        <p:tgtEl>
                                          <p:spTgt spid="20"/>
                                        </p:tgtEl>
                                      </p:cBhvr>
                                    </p:animEffect>
                                    <p:set>
                                      <p:cBhvr>
                                        <p:cTn id="10" dur="1" fill="hold">
                                          <p:stCondLst>
                                            <p:cond delay="999"/>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grpSp>
        <p:nvGrpSpPr>
          <p:cNvPr id="21" name="Group 13"/>
          <p:cNvGrpSpPr>
            <a:grpSpLocks/>
          </p:cNvGrpSpPr>
          <p:nvPr/>
        </p:nvGrpSpPr>
        <p:grpSpPr bwMode="auto">
          <a:xfrm>
            <a:off x="514350" y="1423988"/>
            <a:ext cx="8305800" cy="852487"/>
            <a:chOff x="336" y="482"/>
            <a:chExt cx="5232" cy="537"/>
          </a:xfrm>
        </p:grpSpPr>
        <p:sp>
          <p:nvSpPr>
            <p:cNvPr id="22" name="Text Box 4"/>
            <p:cNvSpPr txBox="1">
              <a:spLocks noChangeArrowheads="1"/>
            </p:cNvSpPr>
            <p:nvPr/>
          </p:nvSpPr>
          <p:spPr bwMode="auto">
            <a:xfrm>
              <a:off x="336" y="482"/>
              <a:ext cx="5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dirty="0" smtClean="0">
                  <a:solidFill>
                    <a:srgbClr val="333399"/>
                  </a:solidFill>
                  <a:latin typeface="Times New Roman" pitchFamily="18" charset="0"/>
                </a:rPr>
                <a:t>examples:</a:t>
              </a:r>
              <a:endParaRPr lang="en-US" altLang="de-DE" dirty="0">
                <a:solidFill>
                  <a:srgbClr val="333399"/>
                </a:solidFill>
                <a:latin typeface="Times New Roman" pitchFamily="18" charset="0"/>
              </a:endParaRPr>
            </a:p>
          </p:txBody>
        </p:sp>
        <p:graphicFrame>
          <p:nvGraphicFramePr>
            <p:cNvPr id="23" name="Object 5"/>
            <p:cNvGraphicFramePr>
              <a:graphicFrameLocks noChangeAspect="1"/>
            </p:cNvGraphicFramePr>
            <p:nvPr/>
          </p:nvGraphicFramePr>
          <p:xfrm>
            <a:off x="1314" y="482"/>
            <a:ext cx="2408" cy="265"/>
          </p:xfrm>
          <a:graphic>
            <a:graphicData uri="http://schemas.openxmlformats.org/presentationml/2006/ole">
              <mc:AlternateContent xmlns:mc="http://schemas.openxmlformats.org/markup-compatibility/2006">
                <mc:Choice xmlns:v="urn:schemas-microsoft-com:vml" Requires="v">
                  <p:oleObj spid="_x0000_s8319" name="Equation" r:id="rId4" imgW="2184120" imgH="241200" progId="Equation.3">
                    <p:embed/>
                  </p:oleObj>
                </mc:Choice>
                <mc:Fallback>
                  <p:oleObj name="Equation" r:id="rId4" imgW="218412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 y="482"/>
                          <a:ext cx="2408"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6"/>
            <p:cNvGraphicFramePr>
              <a:graphicFrameLocks noChangeAspect="1"/>
            </p:cNvGraphicFramePr>
            <p:nvPr/>
          </p:nvGraphicFramePr>
          <p:xfrm>
            <a:off x="4335" y="492"/>
            <a:ext cx="687" cy="238"/>
          </p:xfrm>
          <a:graphic>
            <a:graphicData uri="http://schemas.openxmlformats.org/presentationml/2006/ole">
              <mc:AlternateContent xmlns:mc="http://schemas.openxmlformats.org/markup-compatibility/2006">
                <mc:Choice xmlns:v="urn:schemas-microsoft-com:vml" Requires="v">
                  <p:oleObj spid="_x0000_s8320" name="Equation" r:id="rId6" imgW="622080" imgH="215640" progId="Equation.3">
                    <p:embed/>
                  </p:oleObj>
                </mc:Choice>
                <mc:Fallback>
                  <p:oleObj name="Equation" r:id="rId6" imgW="6220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 y="492"/>
                          <a:ext cx="687"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7"/>
            <p:cNvGraphicFramePr>
              <a:graphicFrameLocks noChangeAspect="1"/>
            </p:cNvGraphicFramePr>
            <p:nvPr/>
          </p:nvGraphicFramePr>
          <p:xfrm>
            <a:off x="1247" y="754"/>
            <a:ext cx="2464" cy="265"/>
          </p:xfrm>
          <a:graphic>
            <a:graphicData uri="http://schemas.openxmlformats.org/presentationml/2006/ole">
              <mc:AlternateContent xmlns:mc="http://schemas.openxmlformats.org/markup-compatibility/2006">
                <mc:Choice xmlns:v="urn:schemas-microsoft-com:vml" Requires="v">
                  <p:oleObj spid="_x0000_s8321" name="Equation" r:id="rId8" imgW="2234880" imgH="241200" progId="Equation.3">
                    <p:embed/>
                  </p:oleObj>
                </mc:Choice>
                <mc:Fallback>
                  <p:oleObj name="Equation" r:id="rId8" imgW="22348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7" y="754"/>
                          <a:ext cx="2464"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8"/>
            <p:cNvGraphicFramePr>
              <a:graphicFrameLocks noChangeAspect="1"/>
            </p:cNvGraphicFramePr>
            <p:nvPr/>
          </p:nvGraphicFramePr>
          <p:xfrm>
            <a:off x="4342" y="764"/>
            <a:ext cx="671" cy="238"/>
          </p:xfrm>
          <a:graphic>
            <a:graphicData uri="http://schemas.openxmlformats.org/presentationml/2006/ole">
              <mc:AlternateContent xmlns:mc="http://schemas.openxmlformats.org/markup-compatibility/2006">
                <mc:Choice xmlns:v="urn:schemas-microsoft-com:vml" Requires="v">
                  <p:oleObj spid="_x0000_s8322" name="Equation" r:id="rId10" imgW="609480" imgH="215640" progId="Equation.3">
                    <p:embed/>
                  </p:oleObj>
                </mc:Choice>
                <mc:Fallback>
                  <p:oleObj name="Equation" r:id="rId10" imgW="6094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2" y="764"/>
                          <a:ext cx="671"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7" name="Picture 9" descr="abb6-19"/>
          <p:cNvPicPr>
            <a:picLocks noChangeAspect="1" noChangeArrowheads="1"/>
          </p:cNvPicPr>
          <p:nvPr/>
        </p:nvPicPr>
        <p:blipFill>
          <a:blip r:embed="rId12">
            <a:extLst>
              <a:ext uri="{28A0092B-C50C-407E-A947-70E740481C1C}">
                <a14:useLocalDpi xmlns:a14="http://schemas.microsoft.com/office/drawing/2010/main" val="0"/>
              </a:ext>
            </a:extLst>
          </a:blip>
          <a:srcRect t="1813" b="717"/>
          <a:stretch>
            <a:fillRect/>
          </a:stretch>
        </p:blipFill>
        <p:spPr bwMode="auto">
          <a:xfrm>
            <a:off x="4097338" y="2354263"/>
            <a:ext cx="4267200" cy="4098925"/>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10"/>
          <p:cNvSpPr txBox="1">
            <a:spLocks noChangeArrowheads="1"/>
          </p:cNvSpPr>
          <p:nvPr/>
        </p:nvSpPr>
        <p:spPr bwMode="auto">
          <a:xfrm>
            <a:off x="639763" y="2492375"/>
            <a:ext cx="3335337"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dirty="0" smtClean="0">
                <a:solidFill>
                  <a:srgbClr val="0000CC"/>
                </a:solidFill>
                <a:latin typeface="Times New Roman" pitchFamily="18" charset="0"/>
              </a:rPr>
              <a:t>neutron-energy spectrum </a:t>
            </a:r>
            <a:r>
              <a:rPr lang="en-US" altLang="de-DE" dirty="0" smtClean="0">
                <a:solidFill>
                  <a:srgbClr val="0000CC"/>
                </a:solidFill>
                <a:latin typeface="Times New Roman" pitchFamily="18" charset="0"/>
                <a:sym typeface="Symbol" pitchFamily="18" charset="2"/>
              </a:rPr>
              <a:t> evaporation from a moving source </a:t>
            </a:r>
          </a:p>
          <a:p>
            <a:pPr>
              <a:spcBef>
                <a:spcPct val="50000"/>
              </a:spcBef>
            </a:pPr>
            <a:r>
              <a:rPr lang="en-US" altLang="de-DE" sz="1400" dirty="0" smtClean="0">
                <a:solidFill>
                  <a:srgbClr val="000000"/>
                </a:solidFill>
                <a:latin typeface="Times New Roman" pitchFamily="18" charset="0"/>
                <a:sym typeface="Symbol" pitchFamily="18" charset="2"/>
              </a:rPr>
              <a:t>Maxwell-Boltzmann distribution</a:t>
            </a:r>
          </a:p>
          <a:p>
            <a:pPr>
              <a:spcBef>
                <a:spcPct val="50000"/>
              </a:spcBef>
            </a:pPr>
            <a:r>
              <a:rPr lang="en-US" altLang="de-DE" sz="1400" dirty="0" smtClean="0">
                <a:solidFill>
                  <a:srgbClr val="000000"/>
                </a:solidFill>
                <a:latin typeface="Times New Roman" pitchFamily="18" charset="0"/>
                <a:sym typeface="Symbol" pitchFamily="18" charset="2"/>
              </a:rPr>
              <a:t>k = 8.617</a:t>
            </a:r>
            <a:r>
              <a:rPr lang="en-US" altLang="de-DE" sz="1400" dirty="0" smtClean="0">
                <a:solidFill>
                  <a:srgbClr val="000000"/>
                </a:solidFill>
                <a:latin typeface="Times New Roman" pitchFamily="18" charset="0"/>
                <a:cs typeface="Times New Roman" pitchFamily="18" charset="0"/>
                <a:sym typeface="Symbol" pitchFamily="18" charset="2"/>
              </a:rPr>
              <a:t>·10</a:t>
            </a:r>
            <a:r>
              <a:rPr lang="en-US" altLang="de-DE" sz="1400" baseline="30000" dirty="0" smtClean="0">
                <a:solidFill>
                  <a:srgbClr val="000000"/>
                </a:solidFill>
                <a:latin typeface="Times New Roman" pitchFamily="18" charset="0"/>
                <a:cs typeface="Times New Roman" pitchFamily="18" charset="0"/>
                <a:sym typeface="Symbol" pitchFamily="18" charset="2"/>
              </a:rPr>
              <a:t>-5</a:t>
            </a:r>
            <a:r>
              <a:rPr lang="en-US" altLang="de-DE" sz="1400" dirty="0" smtClean="0">
                <a:solidFill>
                  <a:srgbClr val="000000"/>
                </a:solidFill>
                <a:latin typeface="Times New Roman" pitchFamily="18" charset="0"/>
                <a:cs typeface="Times New Roman" pitchFamily="18" charset="0"/>
                <a:sym typeface="Symbol" pitchFamily="18" charset="2"/>
              </a:rPr>
              <a:t> eV/</a:t>
            </a:r>
            <a:r>
              <a:rPr lang="en-US" altLang="de-DE" sz="1400" baseline="30000" dirty="0" smtClean="0">
                <a:solidFill>
                  <a:srgbClr val="000000"/>
                </a:solidFill>
                <a:latin typeface="Times New Roman" pitchFamily="18" charset="0"/>
                <a:cs typeface="Times New Roman" pitchFamily="18" charset="0"/>
                <a:sym typeface="Symbol" pitchFamily="18" charset="2"/>
              </a:rPr>
              <a:t>0</a:t>
            </a:r>
            <a:r>
              <a:rPr lang="en-US" altLang="de-DE" sz="1400" dirty="0" smtClean="0">
                <a:solidFill>
                  <a:srgbClr val="000000"/>
                </a:solidFill>
                <a:latin typeface="Times New Roman" pitchFamily="18" charset="0"/>
                <a:cs typeface="Times New Roman" pitchFamily="18" charset="0"/>
                <a:sym typeface="Symbol" pitchFamily="18" charset="2"/>
              </a:rPr>
              <a:t>K</a:t>
            </a:r>
          </a:p>
          <a:p>
            <a:pPr>
              <a:spcBef>
                <a:spcPct val="50000"/>
              </a:spcBef>
            </a:pPr>
            <a:r>
              <a:rPr lang="en-US" altLang="de-DE" sz="1400" dirty="0" smtClean="0">
                <a:solidFill>
                  <a:srgbClr val="000000"/>
                </a:solidFill>
                <a:latin typeface="Times New Roman" pitchFamily="18" charset="0"/>
                <a:cs typeface="Times New Roman" pitchFamily="18" charset="0"/>
                <a:sym typeface="Symbol" pitchFamily="18" charset="2"/>
              </a:rPr>
              <a:t>k·T</a:t>
            </a:r>
            <a:r>
              <a:rPr lang="en-US" altLang="de-DE" sz="1400" baseline="-25000" dirty="0" smtClean="0">
                <a:solidFill>
                  <a:srgbClr val="000000"/>
                </a:solidFill>
                <a:latin typeface="Times New Roman" pitchFamily="18" charset="0"/>
                <a:cs typeface="Times New Roman" pitchFamily="18" charset="0"/>
                <a:sym typeface="Symbol" pitchFamily="18" charset="2"/>
              </a:rPr>
              <a:t>0</a:t>
            </a:r>
            <a:r>
              <a:rPr lang="en-US" altLang="de-DE" sz="1400" dirty="0" smtClean="0">
                <a:solidFill>
                  <a:srgbClr val="000000"/>
                </a:solidFill>
                <a:latin typeface="Times New Roman" pitchFamily="18" charset="0"/>
                <a:cs typeface="Times New Roman" pitchFamily="18" charset="0"/>
                <a:sym typeface="Symbol" pitchFamily="18" charset="2"/>
              </a:rPr>
              <a:t> = 0.0253 eV for T</a:t>
            </a:r>
            <a:r>
              <a:rPr lang="en-US" altLang="de-DE" sz="1400" baseline="-25000" dirty="0" smtClean="0">
                <a:solidFill>
                  <a:srgbClr val="000000"/>
                </a:solidFill>
                <a:latin typeface="Times New Roman" pitchFamily="18" charset="0"/>
                <a:cs typeface="Times New Roman" pitchFamily="18" charset="0"/>
                <a:sym typeface="Symbol" pitchFamily="18" charset="2"/>
              </a:rPr>
              <a:t>0</a:t>
            </a:r>
            <a:r>
              <a:rPr lang="en-US" altLang="de-DE" sz="1400" dirty="0" smtClean="0">
                <a:solidFill>
                  <a:srgbClr val="000000"/>
                </a:solidFill>
                <a:latin typeface="Times New Roman" pitchFamily="18" charset="0"/>
                <a:cs typeface="Times New Roman" pitchFamily="18" charset="0"/>
                <a:sym typeface="Symbol" pitchFamily="18" charset="2"/>
              </a:rPr>
              <a:t>=293.61 </a:t>
            </a:r>
            <a:r>
              <a:rPr lang="en-US" altLang="de-DE" sz="1400" baseline="30000" dirty="0" smtClean="0">
                <a:solidFill>
                  <a:srgbClr val="000000"/>
                </a:solidFill>
                <a:latin typeface="Times New Roman" pitchFamily="18" charset="0"/>
                <a:cs typeface="Times New Roman" pitchFamily="18" charset="0"/>
                <a:sym typeface="Symbol" pitchFamily="18" charset="2"/>
              </a:rPr>
              <a:t>0</a:t>
            </a:r>
            <a:r>
              <a:rPr lang="en-US" altLang="de-DE" sz="1400" dirty="0" smtClean="0">
                <a:solidFill>
                  <a:srgbClr val="000000"/>
                </a:solidFill>
                <a:latin typeface="Times New Roman" pitchFamily="18" charset="0"/>
                <a:cs typeface="Times New Roman" pitchFamily="18" charset="0"/>
                <a:sym typeface="Symbol" pitchFamily="18" charset="2"/>
              </a:rPr>
              <a:t>K</a:t>
            </a:r>
            <a:endParaRPr lang="en-US" altLang="de-DE" sz="1400" dirty="0">
              <a:solidFill>
                <a:srgbClr val="000000"/>
              </a:solidFill>
              <a:latin typeface="Times New Roman" pitchFamily="18" charset="0"/>
              <a:cs typeface="Times New Roman" pitchFamily="18" charset="0"/>
              <a:sym typeface="Symbol" pitchFamily="18" charset="2"/>
            </a:endParaRPr>
          </a:p>
        </p:txBody>
      </p:sp>
      <p:sp>
        <p:nvSpPr>
          <p:cNvPr id="29" name="Text Box 11"/>
          <p:cNvSpPr txBox="1">
            <a:spLocks noChangeArrowheads="1"/>
          </p:cNvSpPr>
          <p:nvPr/>
        </p:nvSpPr>
        <p:spPr bwMode="auto">
          <a:xfrm>
            <a:off x="360000" y="4752975"/>
            <a:ext cx="395230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b="1" dirty="0" smtClean="0">
                <a:solidFill>
                  <a:srgbClr val="FF0000"/>
                </a:solidFill>
                <a:latin typeface="Times New Roman" pitchFamily="18" charset="0"/>
                <a:cs typeface="Times New Roman" pitchFamily="18" charset="0"/>
              </a:rPr>
              <a:t>     Important:</a:t>
            </a:r>
          </a:p>
          <a:p>
            <a:r>
              <a:rPr lang="en-US" altLang="de-DE" sz="1400" dirty="0" smtClean="0">
                <a:solidFill>
                  <a:srgbClr val="000000"/>
                </a:solidFill>
                <a:latin typeface="Times New Roman" pitchFamily="18" charset="0"/>
                <a:cs typeface="Times New Roman" pitchFamily="18" charset="0"/>
              </a:rPr>
              <a:t>       Approximately 99% of all neutrons are </a:t>
            </a:r>
          </a:p>
          <a:p>
            <a:r>
              <a:rPr lang="en-US" altLang="de-DE" sz="1400" dirty="0" smtClean="0">
                <a:solidFill>
                  <a:srgbClr val="000000"/>
                </a:solidFill>
                <a:latin typeface="Times New Roman" pitchFamily="18" charset="0"/>
                <a:cs typeface="Times New Roman" pitchFamily="18" charset="0"/>
              </a:rPr>
              <a:t>       immediately released</a:t>
            </a:r>
          </a:p>
          <a:p>
            <a:r>
              <a:rPr lang="en-US" altLang="de-DE" sz="1400" dirty="0" smtClean="0">
                <a:solidFill>
                  <a:srgbClr val="000000"/>
                </a:solidFill>
                <a:latin typeface="Times New Roman" pitchFamily="18" charset="0"/>
                <a:cs typeface="Times New Roman" pitchFamily="18" charset="0"/>
              </a:rPr>
              <a:t>       Only 1% are delayed emitted within a </a:t>
            </a:r>
          </a:p>
          <a:p>
            <a:r>
              <a:rPr lang="en-US" altLang="de-DE" sz="1400" dirty="0" smtClean="0">
                <a:solidFill>
                  <a:srgbClr val="000000"/>
                </a:solidFill>
                <a:latin typeface="Times New Roman" pitchFamily="18" charset="0"/>
                <a:cs typeface="Times New Roman" pitchFamily="18" charset="0"/>
              </a:rPr>
              <a:t>       time window of 0.05s &lt; t &lt; 60s</a:t>
            </a:r>
          </a:p>
          <a:p>
            <a:endParaRPr lang="en-US" altLang="de-DE" sz="1400" dirty="0" smtClean="0">
              <a:solidFill>
                <a:srgbClr val="000000"/>
              </a:solidFill>
              <a:latin typeface="Times New Roman" pitchFamily="18" charset="0"/>
              <a:cs typeface="Times New Roman" pitchFamily="18" charset="0"/>
            </a:endParaRPr>
          </a:p>
          <a:p>
            <a:r>
              <a:rPr lang="en-US" altLang="de-DE" sz="2400" b="1" dirty="0" smtClean="0">
                <a:solidFill>
                  <a:srgbClr val="FF0000"/>
                </a:solidFill>
                <a:latin typeface="Times New Roman" pitchFamily="18" charset="0"/>
                <a:cs typeface="Times New Roman" pitchFamily="18" charset="0"/>
              </a:rPr>
              <a:t>→</a:t>
            </a:r>
            <a:r>
              <a:rPr lang="en-US" altLang="de-DE" sz="1400" dirty="0" smtClean="0">
                <a:solidFill>
                  <a:srgbClr val="000000"/>
                </a:solidFill>
                <a:latin typeface="Times New Roman" pitchFamily="18" charset="0"/>
                <a:cs typeface="Times New Roman" pitchFamily="18" charset="0"/>
              </a:rPr>
              <a:t> </a:t>
            </a:r>
            <a:r>
              <a:rPr lang="en-US" altLang="de-DE" b="1" dirty="0" smtClean="0">
                <a:solidFill>
                  <a:srgbClr val="FF0000"/>
                </a:solidFill>
                <a:latin typeface="Times New Roman" pitchFamily="18" charset="0"/>
                <a:cs typeface="Times New Roman" pitchFamily="18" charset="0"/>
              </a:rPr>
              <a:t>Controlling a nuclear power plant</a:t>
            </a:r>
            <a:endParaRPr lang="en-US" altLang="de-DE" b="1" dirty="0">
              <a:solidFill>
                <a:srgbClr val="FF0000"/>
              </a:solidFill>
              <a:latin typeface="Times New Roman" pitchFamily="18" charset="0"/>
              <a:cs typeface="Times New Roman" pitchFamily="18" charset="0"/>
            </a:endParaRPr>
          </a:p>
        </p:txBody>
      </p:sp>
      <p:sp>
        <p:nvSpPr>
          <p:cNvPr id="30" name="Text Box 12"/>
          <p:cNvSpPr txBox="1">
            <a:spLocks noChangeArrowheads="1"/>
          </p:cNvSpPr>
          <p:nvPr/>
        </p:nvSpPr>
        <p:spPr bwMode="auto">
          <a:xfrm>
            <a:off x="107950" y="650875"/>
            <a:ext cx="899160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FontTx/>
              <a:buAutoNum type="alphaLcParenR" startAt="3"/>
            </a:pPr>
            <a:r>
              <a:rPr lang="en-US" altLang="de-DE" sz="1600" dirty="0" smtClean="0">
                <a:solidFill>
                  <a:srgbClr val="000000"/>
                </a:solidFill>
                <a:latin typeface="Times New Roman" pitchFamily="18" charset="0"/>
              </a:rPr>
              <a:t>fragments highly excited </a:t>
            </a:r>
            <a:r>
              <a:rPr lang="en-US" altLang="de-DE" sz="1600" dirty="0" smtClean="0">
                <a:solidFill>
                  <a:srgbClr val="000000"/>
                </a:solidFill>
                <a:latin typeface="Times New Roman" pitchFamily="18" charset="0"/>
                <a:cs typeface="Times New Roman" pitchFamily="18" charset="0"/>
              </a:rPr>
              <a:t>&amp; neutron excess</a:t>
            </a:r>
            <a:endParaRPr lang="en-US" altLang="de-DE" sz="1600" dirty="0">
              <a:solidFill>
                <a:srgbClr val="000000"/>
              </a:solidFill>
              <a:latin typeface="Times New Roman" pitchFamily="18" charset="0"/>
              <a:cs typeface="Times New Roman" pitchFamily="18" charset="0"/>
              <a:sym typeface="Symbol" pitchFamily="18" charset="2"/>
            </a:endParaRPr>
          </a:p>
          <a:p>
            <a:pPr>
              <a:spcBef>
                <a:spcPct val="15000"/>
              </a:spcBef>
            </a:pPr>
            <a:r>
              <a:rPr lang="en-US" altLang="de-DE" sz="1600" dirty="0">
                <a:solidFill>
                  <a:srgbClr val="000000"/>
                </a:solidFill>
                <a:latin typeface="Times New Roman" pitchFamily="18" charset="0"/>
                <a:sym typeface="Symbol" pitchFamily="18" charset="2"/>
              </a:rPr>
              <a:t>		 </a:t>
            </a:r>
            <a:r>
              <a:rPr lang="en-US" altLang="de-DE" sz="1600" b="1" dirty="0" smtClean="0">
                <a:solidFill>
                  <a:srgbClr val="FF0000"/>
                </a:solidFill>
                <a:latin typeface="Times New Roman" pitchFamily="18" charset="0"/>
                <a:sym typeface="Symbol" pitchFamily="18" charset="2"/>
              </a:rPr>
              <a:t>prompt</a:t>
            </a:r>
            <a:r>
              <a:rPr lang="en-US" altLang="de-DE" sz="1600" dirty="0" smtClean="0">
                <a:solidFill>
                  <a:srgbClr val="000000"/>
                </a:solidFill>
                <a:latin typeface="Times New Roman" pitchFamily="18" charset="0"/>
                <a:sym typeface="Symbol" pitchFamily="18" charset="2"/>
              </a:rPr>
              <a:t> </a:t>
            </a:r>
            <a:r>
              <a:rPr lang="en-US" altLang="de-DE" sz="1600" dirty="0">
                <a:solidFill>
                  <a:srgbClr val="000000"/>
                </a:solidFill>
                <a:latin typeface="Times New Roman" pitchFamily="18" charset="0"/>
                <a:sym typeface="Symbol" pitchFamily="18" charset="2"/>
              </a:rPr>
              <a:t>( t </a:t>
            </a:r>
            <a:r>
              <a:rPr lang="en-US" altLang="de-DE" sz="1600" dirty="0">
                <a:solidFill>
                  <a:srgbClr val="000000"/>
                </a:solidFill>
                <a:latin typeface="Times New Roman" pitchFamily="18" charset="0"/>
                <a:cs typeface="Times New Roman" pitchFamily="18" charset="0"/>
                <a:sym typeface="Symbol" pitchFamily="18" charset="2"/>
              </a:rPr>
              <a:t>&lt; 10</a:t>
            </a:r>
            <a:r>
              <a:rPr lang="en-US" altLang="de-DE" sz="1600" baseline="30000" dirty="0">
                <a:solidFill>
                  <a:srgbClr val="000000"/>
                </a:solidFill>
                <a:latin typeface="Times New Roman" pitchFamily="18" charset="0"/>
                <a:cs typeface="Times New Roman" pitchFamily="18" charset="0"/>
                <a:sym typeface="Symbol" pitchFamily="18" charset="2"/>
              </a:rPr>
              <a:t>16</a:t>
            </a:r>
            <a:r>
              <a:rPr lang="en-US" altLang="de-DE" sz="1600" dirty="0">
                <a:solidFill>
                  <a:srgbClr val="000000"/>
                </a:solidFill>
                <a:latin typeface="Times New Roman" pitchFamily="18" charset="0"/>
                <a:cs typeface="Times New Roman" pitchFamily="18" charset="0"/>
                <a:sym typeface="Symbol" pitchFamily="18" charset="2"/>
              </a:rPr>
              <a:t>s</a:t>
            </a:r>
            <a:r>
              <a:rPr lang="en-US" altLang="de-DE" sz="1600" dirty="0">
                <a:solidFill>
                  <a:srgbClr val="000000"/>
                </a:solidFill>
                <a:latin typeface="Times New Roman" pitchFamily="18" charset="0"/>
                <a:sym typeface="Symbol" pitchFamily="18" charset="2"/>
              </a:rPr>
              <a:t> ) </a:t>
            </a:r>
            <a:r>
              <a:rPr lang="en-US" altLang="de-DE" sz="1600" b="1" dirty="0" smtClean="0">
                <a:solidFill>
                  <a:srgbClr val="FF0000"/>
                </a:solidFill>
                <a:latin typeface="Times New Roman" pitchFamily="18" charset="0"/>
                <a:sym typeface="Symbol" pitchFamily="18" charset="2"/>
              </a:rPr>
              <a:t>neutron emission</a:t>
            </a:r>
            <a:endParaRPr lang="en-US" altLang="de-DE" sz="1600" b="1" dirty="0">
              <a:solidFill>
                <a:srgbClr val="FF0000"/>
              </a:solidFill>
              <a:latin typeface="Times New Roman" pitchFamily="18" charset="0"/>
              <a:sym typeface="Symbol" pitchFamily="18" charset="2"/>
            </a:endParaRPr>
          </a:p>
        </p:txBody>
      </p:sp>
      <p:graphicFrame>
        <p:nvGraphicFramePr>
          <p:cNvPr id="31" name="Object 14"/>
          <p:cNvGraphicFramePr>
            <a:graphicFrameLocks noChangeAspect="1"/>
          </p:cNvGraphicFramePr>
          <p:nvPr/>
        </p:nvGraphicFramePr>
        <p:xfrm>
          <a:off x="5867400" y="2924175"/>
          <a:ext cx="2374900" cy="431800"/>
        </p:xfrm>
        <a:graphic>
          <a:graphicData uri="http://schemas.openxmlformats.org/presentationml/2006/ole">
            <mc:AlternateContent xmlns:mc="http://schemas.openxmlformats.org/markup-compatibility/2006">
              <mc:Choice xmlns:v="urn:schemas-microsoft-com:vml" Requires="v">
                <p:oleObj spid="_x0000_s8323" name="Equation" r:id="rId13" imgW="2374560" imgH="431640" progId="Equation.3">
                  <p:embed/>
                </p:oleObj>
              </mc:Choice>
              <mc:Fallback>
                <p:oleObj name="Equation" r:id="rId13" imgW="237456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2924175"/>
                        <a:ext cx="23749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9098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10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10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sp>
        <p:nvSpPr>
          <p:cNvPr id="14" name="Text Box 14"/>
          <p:cNvSpPr txBox="1">
            <a:spLocks noChangeArrowheads="1"/>
          </p:cNvSpPr>
          <p:nvPr/>
        </p:nvSpPr>
        <p:spPr bwMode="auto">
          <a:xfrm>
            <a:off x="152400" y="692150"/>
            <a:ext cx="8991600" cy="143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Clr>
                <a:srgbClr val="000000"/>
              </a:buClr>
              <a:buFontTx/>
              <a:buAutoNum type="alphaLcParenR" startAt="4"/>
            </a:pPr>
            <a:r>
              <a:rPr lang="en-US" altLang="de-DE" sz="1600" b="1" dirty="0" smtClean="0">
                <a:solidFill>
                  <a:srgbClr val="FF0000"/>
                </a:solidFill>
                <a:latin typeface="Times New Roman" pitchFamily="18" charset="0"/>
              </a:rPr>
              <a:t>Delayed</a:t>
            </a:r>
            <a:r>
              <a:rPr lang="en-US" altLang="de-DE" sz="1600" dirty="0" smtClean="0">
                <a:solidFill>
                  <a:srgbClr val="000000"/>
                </a:solidFill>
                <a:latin typeface="Times New Roman" pitchFamily="18" charset="0"/>
              </a:rPr>
              <a:t> neutrons </a:t>
            </a:r>
            <a:r>
              <a:rPr lang="de-DE" altLang="de-DE" sz="1600" dirty="0" smtClean="0">
                <a:solidFill>
                  <a:srgbClr val="000000"/>
                </a:solidFill>
                <a:latin typeface="Times New Roman" pitchFamily="18" charset="0"/>
              </a:rPr>
              <a:t>( </a:t>
            </a:r>
            <a:r>
              <a:rPr lang="de-DE" altLang="de-DE" sz="1600" dirty="0">
                <a:solidFill>
                  <a:srgbClr val="000000"/>
                </a:solidFill>
                <a:latin typeface="Times New Roman" pitchFamily="18" charset="0"/>
                <a:sym typeface="Symbol" pitchFamily="18" charset="2"/>
              </a:rPr>
              <a:t>t  0,2 s  60 s</a:t>
            </a:r>
            <a:r>
              <a:rPr lang="de-DE" altLang="de-DE" sz="1600" dirty="0">
                <a:solidFill>
                  <a:srgbClr val="000000"/>
                </a:solidFill>
                <a:latin typeface="Times New Roman" pitchFamily="18" charset="0"/>
              </a:rPr>
              <a:t> )</a:t>
            </a:r>
          </a:p>
          <a:p>
            <a:pPr>
              <a:spcBef>
                <a:spcPct val="50000"/>
              </a:spcBef>
              <a:buClr>
                <a:schemeClr val="tx1"/>
              </a:buClr>
            </a:pPr>
            <a:r>
              <a:rPr lang="de-DE" altLang="de-DE" sz="1600" dirty="0">
                <a:solidFill>
                  <a:srgbClr val="000000"/>
                </a:solidFill>
                <a:latin typeface="Times New Roman" pitchFamily="18" charset="0"/>
                <a:sym typeface="Symbol" pitchFamily="18" charset="2"/>
              </a:rPr>
              <a:t>	</a:t>
            </a:r>
          </a:p>
          <a:p>
            <a:pPr>
              <a:spcBef>
                <a:spcPct val="50000"/>
              </a:spcBef>
              <a:buClr>
                <a:schemeClr val="tx1"/>
              </a:buClr>
            </a:pPr>
            <a:endParaRPr lang="de-DE" altLang="de-DE" sz="1600" dirty="0">
              <a:solidFill>
                <a:srgbClr val="000000"/>
              </a:solidFill>
              <a:latin typeface="Times New Roman" pitchFamily="18" charset="0"/>
              <a:sym typeface="Symbol" pitchFamily="18" charset="2"/>
            </a:endParaRPr>
          </a:p>
          <a:p>
            <a:pPr>
              <a:spcBef>
                <a:spcPct val="50000"/>
              </a:spcBef>
              <a:buClr>
                <a:schemeClr val="tx1"/>
              </a:buClr>
            </a:pPr>
            <a:r>
              <a:rPr lang="de-DE" altLang="de-DE" sz="1600" dirty="0">
                <a:solidFill>
                  <a:srgbClr val="000000"/>
                </a:solidFill>
                <a:latin typeface="Times New Roman" pitchFamily="18" charset="0"/>
                <a:sym typeface="Symbol" pitchFamily="18" charset="2"/>
              </a:rPr>
              <a:t>	  ~</a:t>
            </a:r>
            <a:r>
              <a:rPr lang="de-DE" altLang="de-DE" sz="1600" dirty="0" smtClean="0">
                <a:solidFill>
                  <a:srgbClr val="000000"/>
                </a:solidFill>
                <a:latin typeface="Times New Roman" pitchFamily="18" charset="0"/>
                <a:sym typeface="Symbol" pitchFamily="18" charset="2"/>
              </a:rPr>
              <a:t>1</a:t>
            </a:r>
            <a:r>
              <a:rPr lang="en-US" altLang="de-DE" sz="1600" dirty="0">
                <a:solidFill>
                  <a:srgbClr val="000000"/>
                </a:solidFill>
                <a:latin typeface="Times New Roman" pitchFamily="18" charset="0"/>
                <a:cs typeface="Times New Roman" pitchFamily="18" charset="0"/>
                <a:sym typeface="Symbol" pitchFamily="18" charset="2"/>
              </a:rPr>
              <a:t>% </a:t>
            </a:r>
            <a:r>
              <a:rPr lang="en-US" altLang="de-DE" sz="1600" dirty="0" smtClean="0">
                <a:solidFill>
                  <a:srgbClr val="000000"/>
                </a:solidFill>
                <a:latin typeface="Times New Roman" pitchFamily="18" charset="0"/>
                <a:cs typeface="Times New Roman" pitchFamily="18" charset="0"/>
                <a:sym typeface="Symbol" pitchFamily="18" charset="2"/>
              </a:rPr>
              <a:t>of the neutrons are delayed</a:t>
            </a:r>
            <a:endParaRPr lang="en-US" altLang="de-DE" sz="1600" dirty="0">
              <a:solidFill>
                <a:srgbClr val="000000"/>
              </a:solidFill>
              <a:latin typeface="Times New Roman" pitchFamily="18" charset="0"/>
              <a:cs typeface="Times New Roman" pitchFamily="18" charset="0"/>
              <a:sym typeface="Symbol" pitchFamily="18" charset="2"/>
            </a:endParaRPr>
          </a:p>
        </p:txBody>
      </p:sp>
      <p:graphicFrame>
        <p:nvGraphicFramePr>
          <p:cNvPr id="15" name="Object 16"/>
          <p:cNvGraphicFramePr>
            <a:graphicFrameLocks noChangeAspect="1"/>
          </p:cNvGraphicFramePr>
          <p:nvPr>
            <p:extLst>
              <p:ext uri="{D42A27DB-BD31-4B8C-83A1-F6EECF244321}">
                <p14:modId xmlns:p14="http://schemas.microsoft.com/office/powerpoint/2010/main" val="1723430665"/>
              </p:ext>
            </p:extLst>
          </p:nvPr>
        </p:nvGraphicFramePr>
        <p:xfrm>
          <a:off x="241300" y="1116013"/>
          <a:ext cx="6716713" cy="482600"/>
        </p:xfrm>
        <a:graphic>
          <a:graphicData uri="http://schemas.openxmlformats.org/presentationml/2006/ole">
            <mc:AlternateContent xmlns:mc="http://schemas.openxmlformats.org/markup-compatibility/2006">
              <mc:Choice xmlns:v="urn:schemas-microsoft-com:vml" Requires="v">
                <p:oleObj spid="_x0000_s9242" name="Equation" r:id="rId4" imgW="3352680" imgH="241200" progId="Equation.3">
                  <p:embed/>
                </p:oleObj>
              </mc:Choice>
              <mc:Fallback>
                <p:oleObj name="Equation" r:id="rId4" imgW="3352680" imgH="241200" progId="Equation.3">
                  <p:embed/>
                  <p:pic>
                    <p:nvPicPr>
                      <p:cNvPr id="0" name=""/>
                      <p:cNvPicPr>
                        <a:picLocks noChangeAspect="1" noChangeArrowheads="1"/>
                      </p:cNvPicPr>
                      <p:nvPr/>
                    </p:nvPicPr>
                    <p:blipFill>
                      <a:blip r:embed="rId5"/>
                      <a:srcRect/>
                      <a:stretch>
                        <a:fillRect/>
                      </a:stretch>
                    </p:blipFill>
                    <p:spPr bwMode="auto">
                      <a:xfrm>
                        <a:off x="241300" y="1116013"/>
                        <a:ext cx="67167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Line 17"/>
          <p:cNvSpPr>
            <a:spLocks noChangeShapeType="1"/>
          </p:cNvSpPr>
          <p:nvPr/>
        </p:nvSpPr>
        <p:spPr bwMode="auto">
          <a:xfrm flipV="1">
            <a:off x="6443663" y="908050"/>
            <a:ext cx="215900" cy="38100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8"/>
          <p:cNvSpPr>
            <a:spLocks noChangeShapeType="1"/>
          </p:cNvSpPr>
          <p:nvPr/>
        </p:nvSpPr>
        <p:spPr bwMode="auto">
          <a:xfrm>
            <a:off x="1692275" y="1347788"/>
            <a:ext cx="1716088" cy="0"/>
          </a:xfrm>
          <a:prstGeom prst="line">
            <a:avLst/>
          </a:prstGeom>
          <a:noFill/>
          <a:ln w="38100">
            <a:solidFill>
              <a:srgbClr val="333399"/>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9"/>
          <p:cNvSpPr txBox="1">
            <a:spLocks noChangeArrowheads="1"/>
          </p:cNvSpPr>
          <p:nvPr/>
        </p:nvSpPr>
        <p:spPr bwMode="auto">
          <a:xfrm>
            <a:off x="1874838" y="981075"/>
            <a:ext cx="118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b="1" dirty="0">
                <a:solidFill>
                  <a:srgbClr val="FF0000"/>
                </a:solidFill>
                <a:latin typeface="Times New Roman" pitchFamily="18" charset="0"/>
                <a:sym typeface="Symbol" pitchFamily="18" charset="2"/>
              </a:rPr>
              <a:t></a:t>
            </a:r>
            <a:r>
              <a:rPr lang="en-US" altLang="de-DE" b="1" baseline="30000" dirty="0">
                <a:solidFill>
                  <a:srgbClr val="FF0000"/>
                </a:solidFill>
                <a:latin typeface="Times New Roman" pitchFamily="18" charset="0"/>
                <a:sym typeface="Symbol" pitchFamily="18" charset="2"/>
              </a:rPr>
              <a:t></a:t>
            </a:r>
            <a:r>
              <a:rPr lang="en-US" altLang="de-DE" b="1" dirty="0" smtClean="0">
                <a:solidFill>
                  <a:srgbClr val="FF0000"/>
                </a:solidFill>
                <a:latin typeface="Times New Roman" pitchFamily="18" charset="0"/>
                <a:sym typeface="Symbol" pitchFamily="18" charset="2"/>
              </a:rPr>
              <a:t>-decay</a:t>
            </a:r>
            <a:endParaRPr lang="en-US" altLang="de-DE" b="1" dirty="0">
              <a:solidFill>
                <a:srgbClr val="FF0000"/>
              </a:solidFill>
              <a:latin typeface="Times New Roman" pitchFamily="18" charset="0"/>
              <a:sym typeface="Symbol" pitchFamily="18" charset="2"/>
            </a:endParaRPr>
          </a:p>
        </p:txBody>
      </p:sp>
      <p:sp>
        <p:nvSpPr>
          <p:cNvPr id="19" name="Text Box 20"/>
          <p:cNvSpPr txBox="1">
            <a:spLocks noChangeArrowheads="1"/>
          </p:cNvSpPr>
          <p:nvPr/>
        </p:nvSpPr>
        <p:spPr bwMode="auto">
          <a:xfrm>
            <a:off x="1619250" y="1341438"/>
            <a:ext cx="2008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dirty="0">
                <a:solidFill>
                  <a:srgbClr val="000000"/>
                </a:solidFill>
                <a:latin typeface="Times New Roman" pitchFamily="18" charset="0"/>
                <a:sym typeface="Symbol" pitchFamily="18" charset="2"/>
              </a:rPr>
              <a:t>t</a:t>
            </a:r>
            <a:r>
              <a:rPr lang="en-US" altLang="de-DE" baseline="-25000" dirty="0">
                <a:solidFill>
                  <a:srgbClr val="000000"/>
                </a:solidFill>
                <a:latin typeface="Times New Roman" pitchFamily="18" charset="0"/>
                <a:cs typeface="Times New Roman" pitchFamily="18" charset="0"/>
                <a:sym typeface="Symbol" pitchFamily="18" charset="2"/>
              </a:rPr>
              <a:t>½</a:t>
            </a:r>
            <a:r>
              <a:rPr lang="en-US" altLang="de-DE" dirty="0">
                <a:solidFill>
                  <a:srgbClr val="000000"/>
                </a:solidFill>
                <a:latin typeface="Times New Roman" pitchFamily="18" charset="0"/>
                <a:cs typeface="Times New Roman" pitchFamily="18" charset="0"/>
                <a:sym typeface="Symbol" pitchFamily="18" charset="2"/>
              </a:rPr>
              <a:t>  </a:t>
            </a:r>
            <a:r>
              <a:rPr lang="en-US" altLang="de-DE" dirty="0" smtClean="0">
                <a:solidFill>
                  <a:srgbClr val="000000"/>
                </a:solidFill>
                <a:latin typeface="Times New Roman" pitchFamily="18" charset="0"/>
                <a:cs typeface="Times New Roman" pitchFamily="18" charset="0"/>
                <a:sym typeface="Symbol" pitchFamily="18" charset="2"/>
              </a:rPr>
              <a:t>time delay</a:t>
            </a:r>
            <a:endParaRPr lang="en-US" altLang="de-DE" dirty="0">
              <a:solidFill>
                <a:srgbClr val="000000"/>
              </a:solidFill>
              <a:latin typeface="Times New Roman" pitchFamily="18" charset="0"/>
              <a:cs typeface="Times New Roman" pitchFamily="18" charset="0"/>
              <a:sym typeface="Symbol" pitchFamily="18" charset="2"/>
            </a:endParaRPr>
          </a:p>
        </p:txBody>
      </p:sp>
      <p:pic>
        <p:nvPicPr>
          <p:cNvPr id="20" name="Picture 35" descr="28_02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2420938"/>
            <a:ext cx="5553075"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9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Characteristic properties of nuclear fission </a:t>
            </a:r>
            <a:endParaRPr lang="en-US" dirty="0"/>
          </a:p>
        </p:txBody>
      </p:sp>
      <p:grpSp>
        <p:nvGrpSpPr>
          <p:cNvPr id="10" name="Group 3"/>
          <p:cNvGrpSpPr>
            <a:grpSpLocks/>
          </p:cNvGrpSpPr>
          <p:nvPr/>
        </p:nvGrpSpPr>
        <p:grpSpPr bwMode="auto">
          <a:xfrm>
            <a:off x="152400" y="836613"/>
            <a:ext cx="8991600" cy="2789237"/>
            <a:chOff x="96" y="1888"/>
            <a:chExt cx="5664" cy="1757"/>
          </a:xfrm>
        </p:grpSpPr>
        <p:sp>
          <p:nvSpPr>
            <p:cNvPr id="11" name="Text Box 4"/>
            <p:cNvSpPr txBox="1">
              <a:spLocks noChangeArrowheads="1"/>
            </p:cNvSpPr>
            <p:nvPr/>
          </p:nvSpPr>
          <p:spPr bwMode="auto">
            <a:xfrm>
              <a:off x="96" y="1896"/>
              <a:ext cx="5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Clr>
                  <a:srgbClr val="000000"/>
                </a:buClr>
                <a:buFontTx/>
                <a:buAutoNum type="alphaLcParenR" startAt="5"/>
              </a:pPr>
              <a:r>
                <a:rPr lang="en-US" altLang="de-DE" sz="1600" b="1" dirty="0" smtClean="0">
                  <a:solidFill>
                    <a:srgbClr val="FF0000"/>
                  </a:solidFill>
                  <a:latin typeface="Times New Roman" pitchFamily="18" charset="0"/>
                </a:rPr>
                <a:t>Energy balance</a:t>
              </a:r>
              <a:r>
                <a:rPr lang="en-US" altLang="de-DE" sz="1600" dirty="0" smtClean="0">
                  <a:solidFill>
                    <a:srgbClr val="000000"/>
                  </a:solidFill>
                  <a:latin typeface="Times New Roman" pitchFamily="18" charset="0"/>
                </a:rPr>
                <a:t> of the           -fission</a:t>
              </a:r>
              <a:endParaRPr lang="en-US" altLang="de-DE" sz="1600" dirty="0">
                <a:solidFill>
                  <a:srgbClr val="000000"/>
                </a:solidFill>
                <a:latin typeface="Times New Roman" pitchFamily="18" charset="0"/>
                <a:sym typeface="Symbol" pitchFamily="18" charset="2"/>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4066485277"/>
                </p:ext>
              </p:extLst>
            </p:nvPr>
          </p:nvGraphicFramePr>
          <p:xfrm>
            <a:off x="1591" y="1888"/>
            <a:ext cx="336" cy="265"/>
          </p:xfrm>
          <a:graphic>
            <a:graphicData uri="http://schemas.openxmlformats.org/presentationml/2006/ole">
              <mc:AlternateContent xmlns:mc="http://schemas.openxmlformats.org/markup-compatibility/2006">
                <mc:Choice xmlns:v="urn:schemas-microsoft-com:vml" Requires="v">
                  <p:oleObj spid="_x0000_s10314" name="Equation" r:id="rId4" imgW="304560" imgH="241200" progId="Equation.3">
                    <p:embed/>
                  </p:oleObj>
                </mc:Choice>
                <mc:Fallback>
                  <p:oleObj name="Equation" r:id="rId4" imgW="3045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1" y="1888"/>
                          <a:ext cx="336"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6"/>
            <p:cNvSpPr txBox="1">
              <a:spLocks noChangeArrowheads="1"/>
            </p:cNvSpPr>
            <p:nvPr/>
          </p:nvSpPr>
          <p:spPr bwMode="auto">
            <a:xfrm>
              <a:off x="480" y="2253"/>
              <a:ext cx="5040" cy="1329"/>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371600" algn="l"/>
                  <a:tab pos="4114800" algn="l"/>
                  <a:tab pos="6523038" algn="l"/>
                </a:tabLst>
                <a:defRPr>
                  <a:solidFill>
                    <a:schemeClr val="tx1"/>
                  </a:solidFill>
                  <a:latin typeface="Arial" charset="0"/>
                </a:defRPr>
              </a:lvl1pPr>
              <a:lvl2pPr>
                <a:tabLst>
                  <a:tab pos="1371600" algn="l"/>
                  <a:tab pos="4114800" algn="l"/>
                  <a:tab pos="6523038" algn="l"/>
                </a:tabLst>
                <a:defRPr>
                  <a:solidFill>
                    <a:schemeClr val="tx1"/>
                  </a:solidFill>
                  <a:latin typeface="Arial" charset="0"/>
                </a:defRPr>
              </a:lvl2pPr>
              <a:lvl3pPr>
                <a:tabLst>
                  <a:tab pos="1371600" algn="l"/>
                  <a:tab pos="4114800" algn="l"/>
                  <a:tab pos="6523038" algn="l"/>
                </a:tabLst>
                <a:defRPr>
                  <a:solidFill>
                    <a:schemeClr val="tx1"/>
                  </a:solidFill>
                  <a:latin typeface="Arial" charset="0"/>
                </a:defRPr>
              </a:lvl3pPr>
              <a:lvl4pPr>
                <a:tabLst>
                  <a:tab pos="1371600" algn="l"/>
                  <a:tab pos="4114800" algn="l"/>
                  <a:tab pos="6523038" algn="l"/>
                </a:tabLst>
                <a:defRPr>
                  <a:solidFill>
                    <a:schemeClr val="tx1"/>
                  </a:solidFill>
                  <a:latin typeface="Arial" charset="0"/>
                </a:defRPr>
              </a:lvl4pPr>
              <a:lvl5pPr>
                <a:tabLst>
                  <a:tab pos="1371600" algn="l"/>
                  <a:tab pos="4114800" algn="l"/>
                  <a:tab pos="6523038" algn="l"/>
                </a:tabLst>
                <a:defRPr>
                  <a:solidFill>
                    <a:schemeClr val="tx1"/>
                  </a:solidFill>
                  <a:latin typeface="Arial" charset="0"/>
                </a:defRPr>
              </a:lvl5pPr>
              <a:lvl6pPr fontAlgn="base">
                <a:spcBef>
                  <a:spcPct val="0"/>
                </a:spcBef>
                <a:spcAft>
                  <a:spcPct val="0"/>
                </a:spcAft>
                <a:tabLst>
                  <a:tab pos="1371600" algn="l"/>
                  <a:tab pos="4114800" algn="l"/>
                  <a:tab pos="6523038" algn="l"/>
                </a:tabLst>
                <a:defRPr>
                  <a:solidFill>
                    <a:schemeClr val="tx1"/>
                  </a:solidFill>
                  <a:latin typeface="Arial" charset="0"/>
                </a:defRPr>
              </a:lvl6pPr>
              <a:lvl7pPr fontAlgn="base">
                <a:spcBef>
                  <a:spcPct val="0"/>
                </a:spcBef>
                <a:spcAft>
                  <a:spcPct val="0"/>
                </a:spcAft>
                <a:tabLst>
                  <a:tab pos="1371600" algn="l"/>
                  <a:tab pos="4114800" algn="l"/>
                  <a:tab pos="6523038" algn="l"/>
                </a:tabLst>
                <a:defRPr>
                  <a:solidFill>
                    <a:schemeClr val="tx1"/>
                  </a:solidFill>
                  <a:latin typeface="Arial" charset="0"/>
                </a:defRPr>
              </a:lvl7pPr>
              <a:lvl8pPr fontAlgn="base">
                <a:spcBef>
                  <a:spcPct val="0"/>
                </a:spcBef>
                <a:spcAft>
                  <a:spcPct val="0"/>
                </a:spcAft>
                <a:tabLst>
                  <a:tab pos="1371600" algn="l"/>
                  <a:tab pos="4114800" algn="l"/>
                  <a:tab pos="6523038" algn="l"/>
                </a:tabLst>
                <a:defRPr>
                  <a:solidFill>
                    <a:schemeClr val="tx1"/>
                  </a:solidFill>
                  <a:latin typeface="Arial" charset="0"/>
                </a:defRPr>
              </a:lvl8pPr>
              <a:lvl9pPr fontAlgn="base">
                <a:spcBef>
                  <a:spcPct val="0"/>
                </a:spcBef>
                <a:spcAft>
                  <a:spcPct val="0"/>
                </a:spcAft>
                <a:tabLst>
                  <a:tab pos="1371600" algn="l"/>
                  <a:tab pos="4114800" algn="l"/>
                  <a:tab pos="6523038" algn="l"/>
                </a:tabLst>
                <a:defRPr>
                  <a:solidFill>
                    <a:schemeClr val="tx1"/>
                  </a:solidFill>
                  <a:latin typeface="Arial" charset="0"/>
                </a:defRPr>
              </a:lvl9pPr>
            </a:lstStyle>
            <a:p>
              <a:pPr>
                <a:spcBef>
                  <a:spcPct val="50000"/>
                </a:spcBef>
              </a:pPr>
              <a:r>
                <a:rPr lang="de-DE" altLang="de-DE" sz="2400" dirty="0" err="1" smtClean="0">
                  <a:solidFill>
                    <a:srgbClr val="000000"/>
                  </a:solidFill>
                  <a:latin typeface="Times New Roman" pitchFamily="18" charset="0"/>
                </a:rPr>
                <a:t>Y</a:t>
              </a:r>
              <a:r>
                <a:rPr lang="de-DE" altLang="de-DE" sz="2400" baseline="-25000" dirty="0" err="1" smtClean="0">
                  <a:solidFill>
                    <a:srgbClr val="000000"/>
                  </a:solidFill>
                  <a:latin typeface="Times New Roman" pitchFamily="18" charset="0"/>
                </a:rPr>
                <a:t>small</a:t>
              </a:r>
              <a:r>
                <a:rPr lang="de-DE" altLang="de-DE" sz="2400" baseline="-25000" dirty="0">
                  <a:solidFill>
                    <a:srgbClr val="000000"/>
                  </a:solidFill>
                  <a:latin typeface="Times New Roman" pitchFamily="18" charset="0"/>
                </a:rPr>
                <a:t>	</a:t>
              </a:r>
              <a:r>
                <a:rPr lang="de-DE" altLang="de-DE" sz="2400" dirty="0">
                  <a:solidFill>
                    <a:srgbClr val="FF0000"/>
                  </a:solidFill>
                  <a:latin typeface="Times New Roman" pitchFamily="18" charset="0"/>
                </a:rPr>
                <a:t>100 </a:t>
              </a:r>
              <a:r>
                <a:rPr lang="de-DE" altLang="de-DE" sz="2400" dirty="0" err="1">
                  <a:solidFill>
                    <a:srgbClr val="FF0000"/>
                  </a:solidFill>
                  <a:latin typeface="Times New Roman" pitchFamily="18" charset="0"/>
                </a:rPr>
                <a:t>MeV</a:t>
              </a:r>
              <a:r>
                <a:rPr lang="de-DE" altLang="de-DE" sz="2400" dirty="0">
                  <a:solidFill>
                    <a:srgbClr val="000000"/>
                  </a:solidFill>
                  <a:latin typeface="Times New Roman" pitchFamily="18" charset="0"/>
                </a:rPr>
                <a:t>	</a:t>
              </a:r>
              <a:r>
                <a:rPr lang="de-DE" altLang="de-DE" sz="2400" dirty="0">
                  <a:solidFill>
                    <a:srgbClr val="000000"/>
                  </a:solidFill>
                  <a:latin typeface="Times New Roman" pitchFamily="18" charset="0"/>
                  <a:sym typeface="Symbol" pitchFamily="18" charset="2"/>
                </a:rPr>
                <a:t></a:t>
              </a:r>
              <a:r>
                <a:rPr lang="de-DE" altLang="de-DE" sz="2400" baseline="30000" dirty="0">
                  <a:solidFill>
                    <a:srgbClr val="000000"/>
                  </a:solidFill>
                  <a:latin typeface="Times New Roman" pitchFamily="18" charset="0"/>
                  <a:sym typeface="Symbol" pitchFamily="18" charset="2"/>
                </a:rPr>
                <a:t></a:t>
              </a:r>
              <a:r>
                <a:rPr lang="de-DE" altLang="de-DE" sz="2400" dirty="0">
                  <a:solidFill>
                    <a:srgbClr val="000000"/>
                  </a:solidFill>
                  <a:latin typeface="Times New Roman" pitchFamily="18" charset="0"/>
                  <a:sym typeface="Symbol" pitchFamily="18" charset="2"/>
                </a:rPr>
                <a:t> </a:t>
              </a:r>
              <a:r>
                <a:rPr lang="de-DE" altLang="de-DE" sz="2400" dirty="0" smtClean="0">
                  <a:solidFill>
                    <a:srgbClr val="000000"/>
                  </a:solidFill>
                  <a:latin typeface="Times New Roman" pitchFamily="18" charset="0"/>
                  <a:sym typeface="Symbol" pitchFamily="18" charset="2"/>
                </a:rPr>
                <a:t>(</a:t>
              </a:r>
              <a:r>
                <a:rPr lang="en-US" altLang="de-DE" sz="2400" dirty="0" smtClean="0">
                  <a:solidFill>
                    <a:srgbClr val="000000"/>
                  </a:solidFill>
                  <a:latin typeface="Times New Roman" pitchFamily="18" charset="0"/>
                  <a:sym typeface="Symbol" pitchFamily="18" charset="2"/>
                </a:rPr>
                <a:t>fission nuclei</a:t>
              </a:r>
              <a:r>
                <a:rPr lang="de-DE" altLang="de-DE" sz="2400" dirty="0" smtClean="0">
                  <a:solidFill>
                    <a:srgbClr val="000000"/>
                  </a:solidFill>
                  <a:latin typeface="Times New Roman" pitchFamily="18" charset="0"/>
                  <a:sym typeface="Symbol" pitchFamily="18" charset="2"/>
                </a:rPr>
                <a:t>)</a:t>
              </a:r>
              <a:r>
                <a:rPr lang="de-DE" altLang="de-DE" sz="2400" dirty="0">
                  <a:solidFill>
                    <a:srgbClr val="000000"/>
                  </a:solidFill>
                  <a:latin typeface="Times New Roman" pitchFamily="18" charset="0"/>
                  <a:sym typeface="Symbol" pitchFamily="18" charset="2"/>
                </a:rPr>
                <a:t>	  </a:t>
              </a:r>
              <a:r>
                <a:rPr lang="de-DE" altLang="de-DE" sz="2400" dirty="0">
                  <a:solidFill>
                    <a:srgbClr val="FF0000"/>
                  </a:solidFill>
                  <a:latin typeface="Times New Roman" pitchFamily="18" charset="0"/>
                  <a:sym typeface="Symbol" pitchFamily="18" charset="2"/>
                </a:rPr>
                <a:t>8 </a:t>
              </a:r>
              <a:r>
                <a:rPr lang="de-DE" altLang="de-DE" sz="2400" dirty="0" err="1">
                  <a:solidFill>
                    <a:srgbClr val="FF0000"/>
                  </a:solidFill>
                  <a:latin typeface="Times New Roman" pitchFamily="18" charset="0"/>
                  <a:sym typeface="Symbol" pitchFamily="18" charset="2"/>
                </a:rPr>
                <a:t>MeV</a:t>
              </a:r>
              <a:endParaRPr lang="de-DE" altLang="de-DE" sz="2400" dirty="0">
                <a:solidFill>
                  <a:srgbClr val="FF0000"/>
                </a:solidFill>
                <a:latin typeface="Times New Roman" pitchFamily="18" charset="0"/>
                <a:sym typeface="Symbol" pitchFamily="18" charset="2"/>
              </a:endParaRPr>
            </a:p>
            <a:p>
              <a:pPr>
                <a:spcBef>
                  <a:spcPct val="50000"/>
                </a:spcBef>
              </a:pPr>
              <a:r>
                <a:rPr lang="de-DE" altLang="de-DE" sz="2400" dirty="0" err="1" smtClean="0">
                  <a:solidFill>
                    <a:srgbClr val="000000"/>
                  </a:solidFill>
                  <a:latin typeface="Times New Roman" pitchFamily="18" charset="0"/>
                </a:rPr>
                <a:t>Y</a:t>
              </a:r>
              <a:r>
                <a:rPr lang="de-DE" altLang="de-DE" sz="2400" baseline="-25000" dirty="0" err="1" smtClean="0">
                  <a:solidFill>
                    <a:srgbClr val="000000"/>
                  </a:solidFill>
                  <a:latin typeface="Times New Roman" pitchFamily="18" charset="0"/>
                </a:rPr>
                <a:t>large</a:t>
              </a:r>
              <a:r>
                <a:rPr lang="de-DE" altLang="de-DE" sz="2400" baseline="-25000" dirty="0">
                  <a:solidFill>
                    <a:srgbClr val="000000"/>
                  </a:solidFill>
                  <a:latin typeface="Times New Roman" pitchFamily="18" charset="0"/>
                </a:rPr>
                <a:t>	   </a:t>
              </a:r>
              <a:r>
                <a:rPr lang="de-DE" altLang="de-DE" sz="2400" dirty="0">
                  <a:solidFill>
                    <a:srgbClr val="FF0000"/>
                  </a:solidFill>
                  <a:latin typeface="Times New Roman" pitchFamily="18" charset="0"/>
                </a:rPr>
                <a:t>70 </a:t>
              </a:r>
              <a:r>
                <a:rPr lang="de-DE" altLang="de-DE" sz="2400" dirty="0" err="1">
                  <a:solidFill>
                    <a:srgbClr val="FF0000"/>
                  </a:solidFill>
                  <a:latin typeface="Times New Roman" pitchFamily="18" charset="0"/>
                </a:rPr>
                <a:t>MeV</a:t>
              </a:r>
              <a:r>
                <a:rPr lang="de-DE" altLang="de-DE" sz="2400" dirty="0">
                  <a:solidFill>
                    <a:srgbClr val="000000"/>
                  </a:solidFill>
                  <a:latin typeface="Times New Roman" pitchFamily="18" charset="0"/>
                </a:rPr>
                <a:t>	</a:t>
              </a:r>
              <a:r>
                <a:rPr lang="de-DE" altLang="de-DE" sz="2400" dirty="0">
                  <a:solidFill>
                    <a:srgbClr val="000000"/>
                  </a:solidFill>
                  <a:latin typeface="Times New Roman" pitchFamily="18" charset="0"/>
                  <a:sym typeface="Symbol" pitchFamily="18" charset="2"/>
                </a:rPr>
                <a:t>   </a:t>
              </a:r>
              <a:r>
                <a:rPr lang="de-DE" altLang="de-DE" sz="2400" dirty="0" smtClean="0">
                  <a:solidFill>
                    <a:srgbClr val="000000"/>
                  </a:solidFill>
                  <a:latin typeface="Times New Roman" pitchFamily="18" charset="0"/>
                  <a:sym typeface="Symbol" pitchFamily="18" charset="2"/>
                </a:rPr>
                <a:t>(</a:t>
              </a:r>
              <a:r>
                <a:rPr lang="de-DE" altLang="de-DE" sz="2400" dirty="0" err="1" smtClean="0">
                  <a:solidFill>
                    <a:srgbClr val="000000"/>
                  </a:solidFill>
                  <a:latin typeface="Times New Roman" pitchFamily="18" charset="0"/>
                  <a:sym typeface="Symbol" pitchFamily="18" charset="2"/>
                </a:rPr>
                <a:t>fission</a:t>
              </a:r>
              <a:r>
                <a:rPr lang="de-DE" altLang="de-DE" sz="2400" dirty="0" smtClean="0">
                  <a:solidFill>
                    <a:srgbClr val="000000"/>
                  </a:solidFill>
                  <a:latin typeface="Times New Roman" pitchFamily="18" charset="0"/>
                  <a:sym typeface="Symbol" pitchFamily="18" charset="2"/>
                </a:rPr>
                <a:t> </a:t>
              </a:r>
              <a:r>
                <a:rPr lang="de-DE" altLang="de-DE" sz="2400" dirty="0" err="1" smtClean="0">
                  <a:solidFill>
                    <a:srgbClr val="000000"/>
                  </a:solidFill>
                  <a:latin typeface="Times New Roman" pitchFamily="18" charset="0"/>
                  <a:sym typeface="Symbol" pitchFamily="18" charset="2"/>
                </a:rPr>
                <a:t>nuclei</a:t>
              </a:r>
              <a:r>
                <a:rPr lang="de-DE" altLang="de-DE" sz="2400" dirty="0" smtClean="0">
                  <a:solidFill>
                    <a:srgbClr val="000000"/>
                  </a:solidFill>
                  <a:latin typeface="Times New Roman" pitchFamily="18" charset="0"/>
                  <a:sym typeface="Symbol" pitchFamily="18" charset="2"/>
                </a:rPr>
                <a:t>)</a:t>
              </a:r>
              <a:r>
                <a:rPr lang="de-DE" altLang="de-DE" sz="2400" dirty="0">
                  <a:solidFill>
                    <a:srgbClr val="000000"/>
                  </a:solidFill>
                  <a:latin typeface="Times New Roman" pitchFamily="18" charset="0"/>
                  <a:sym typeface="Symbol" pitchFamily="18" charset="2"/>
                </a:rPr>
                <a:t>	  </a:t>
              </a:r>
              <a:r>
                <a:rPr lang="de-DE" altLang="de-DE" sz="2400" dirty="0">
                  <a:solidFill>
                    <a:srgbClr val="FF0000"/>
                  </a:solidFill>
                  <a:latin typeface="Times New Roman" pitchFamily="18" charset="0"/>
                  <a:sym typeface="Symbol" pitchFamily="18" charset="2"/>
                </a:rPr>
                <a:t>7 </a:t>
              </a:r>
              <a:r>
                <a:rPr lang="de-DE" altLang="de-DE" sz="2400" dirty="0" err="1">
                  <a:solidFill>
                    <a:srgbClr val="FF0000"/>
                  </a:solidFill>
                  <a:latin typeface="Times New Roman" pitchFamily="18" charset="0"/>
                  <a:sym typeface="Symbol" pitchFamily="18" charset="2"/>
                </a:rPr>
                <a:t>MeV</a:t>
              </a:r>
              <a:endParaRPr lang="de-DE" altLang="de-DE" sz="2400" dirty="0">
                <a:solidFill>
                  <a:srgbClr val="FF0000"/>
                </a:solidFill>
                <a:latin typeface="Times New Roman" pitchFamily="18" charset="0"/>
                <a:sym typeface="Symbol" pitchFamily="18" charset="2"/>
              </a:endParaRPr>
            </a:p>
            <a:p>
              <a:pPr>
                <a:spcBef>
                  <a:spcPct val="50000"/>
                </a:spcBef>
              </a:pPr>
              <a:r>
                <a:rPr lang="de-DE" altLang="de-DE" sz="2400" dirty="0">
                  <a:solidFill>
                    <a:srgbClr val="000000"/>
                  </a:solidFill>
                  <a:latin typeface="Times New Roman" pitchFamily="18" charset="0"/>
                  <a:sym typeface="Symbol" pitchFamily="18" charset="2"/>
                </a:rPr>
                <a:t>   n	    </a:t>
              </a:r>
              <a:r>
                <a:rPr lang="de-DE" altLang="de-DE" sz="2400" dirty="0">
                  <a:solidFill>
                    <a:srgbClr val="FF0000"/>
                  </a:solidFill>
                  <a:latin typeface="Times New Roman" pitchFamily="18" charset="0"/>
                  <a:sym typeface="Symbol" pitchFamily="18" charset="2"/>
                </a:rPr>
                <a:t>5 </a:t>
              </a:r>
              <a:r>
                <a:rPr lang="de-DE" altLang="de-DE" sz="2400" dirty="0" err="1">
                  <a:solidFill>
                    <a:srgbClr val="FF0000"/>
                  </a:solidFill>
                  <a:latin typeface="Times New Roman" pitchFamily="18" charset="0"/>
                  <a:sym typeface="Symbol" pitchFamily="18" charset="2"/>
                </a:rPr>
                <a:t>MeV</a:t>
              </a:r>
              <a:r>
                <a:rPr lang="de-DE" altLang="de-DE" sz="2400" dirty="0">
                  <a:solidFill>
                    <a:srgbClr val="000000"/>
                  </a:solidFill>
                  <a:latin typeface="Times New Roman" pitchFamily="18" charset="0"/>
                  <a:sym typeface="Symbol" pitchFamily="18" charset="2"/>
                </a:rPr>
                <a:t>	</a:t>
              </a:r>
              <a:r>
                <a:rPr lang="de-DE" altLang="de-DE" sz="2400" dirty="0" err="1" smtClean="0">
                  <a:solidFill>
                    <a:srgbClr val="000000"/>
                  </a:solidFill>
                  <a:latin typeface="Times New Roman" pitchFamily="18" charset="0"/>
                  <a:sym typeface="Symbol" pitchFamily="18" charset="2"/>
                </a:rPr>
                <a:t>neutrinos</a:t>
              </a:r>
              <a:r>
                <a:rPr lang="de-DE" altLang="de-DE" sz="2400" dirty="0" smtClean="0">
                  <a:solidFill>
                    <a:srgbClr val="000000"/>
                  </a:solidFill>
                  <a:latin typeface="Times New Roman" pitchFamily="18" charset="0"/>
                  <a:sym typeface="Symbol" pitchFamily="18" charset="2"/>
                </a:rPr>
                <a:t> </a:t>
              </a:r>
              <a:r>
                <a:rPr lang="de-DE" altLang="de-DE" sz="2400" dirty="0">
                  <a:solidFill>
                    <a:srgbClr val="000000"/>
                  </a:solidFill>
                  <a:latin typeface="Times New Roman" pitchFamily="18" charset="0"/>
                  <a:sym typeface="Symbol" pitchFamily="18" charset="2"/>
                </a:rPr>
                <a:t>(   )	</a:t>
              </a:r>
              <a:r>
                <a:rPr lang="de-DE" altLang="de-DE" sz="2400" dirty="0">
                  <a:solidFill>
                    <a:srgbClr val="FF0000"/>
                  </a:solidFill>
                  <a:latin typeface="Times New Roman" pitchFamily="18" charset="0"/>
                  <a:sym typeface="Symbol" pitchFamily="18" charset="2"/>
                </a:rPr>
                <a:t>12 </a:t>
              </a:r>
              <a:r>
                <a:rPr lang="de-DE" altLang="de-DE" sz="2400" dirty="0" err="1">
                  <a:solidFill>
                    <a:srgbClr val="FF0000"/>
                  </a:solidFill>
                  <a:latin typeface="Times New Roman" pitchFamily="18" charset="0"/>
                  <a:sym typeface="Symbol" pitchFamily="18" charset="2"/>
                </a:rPr>
                <a:t>MeV</a:t>
              </a:r>
              <a:endParaRPr lang="de-DE" altLang="de-DE" sz="2400" dirty="0">
                <a:solidFill>
                  <a:srgbClr val="FF0000"/>
                </a:solidFill>
                <a:latin typeface="Times New Roman" pitchFamily="18" charset="0"/>
                <a:sym typeface="Symbol" pitchFamily="18" charset="2"/>
              </a:endParaRPr>
            </a:p>
            <a:p>
              <a:pPr>
                <a:spcBef>
                  <a:spcPct val="50000"/>
                </a:spcBef>
              </a:pPr>
              <a:r>
                <a:rPr lang="de-DE" altLang="de-DE" sz="2400" dirty="0">
                  <a:solidFill>
                    <a:srgbClr val="000000"/>
                  </a:solidFill>
                  <a:latin typeface="Times New Roman" pitchFamily="18" charset="0"/>
                  <a:sym typeface="Symbol" pitchFamily="18" charset="2"/>
                </a:rPr>
                <a:t>  (prompt)	    </a:t>
              </a:r>
              <a:r>
                <a:rPr lang="de-DE" altLang="de-DE" sz="2400" dirty="0">
                  <a:solidFill>
                    <a:srgbClr val="FF0000"/>
                  </a:solidFill>
                  <a:latin typeface="Times New Roman" pitchFamily="18" charset="0"/>
                  <a:sym typeface="Symbol" pitchFamily="18" charset="2"/>
                </a:rPr>
                <a:t>7 </a:t>
              </a:r>
              <a:r>
                <a:rPr lang="de-DE" altLang="de-DE" sz="2400" dirty="0" err="1">
                  <a:solidFill>
                    <a:srgbClr val="FF0000"/>
                  </a:solidFill>
                  <a:latin typeface="Times New Roman" pitchFamily="18" charset="0"/>
                  <a:sym typeface="Symbol" pitchFamily="18" charset="2"/>
                </a:rPr>
                <a:t>MeV</a:t>
              </a:r>
              <a:r>
                <a:rPr lang="de-DE" altLang="de-DE" sz="2400" dirty="0">
                  <a:solidFill>
                    <a:srgbClr val="000000"/>
                  </a:solidFill>
                  <a:latin typeface="Times New Roman" pitchFamily="18" charset="0"/>
                  <a:sym typeface="Symbol" pitchFamily="18" charset="2"/>
                </a:rPr>
                <a:t>	            </a:t>
              </a:r>
              <a:r>
                <a:rPr lang="de-DE" altLang="de-DE" sz="2400" dirty="0" smtClean="0">
                  <a:solidFill>
                    <a:srgbClr val="000000"/>
                  </a:solidFill>
                  <a:latin typeface="Times New Roman" pitchFamily="18" charset="0"/>
                  <a:sym typeface="Symbol" pitchFamily="18" charset="2"/>
                </a:rPr>
                <a:t>     </a:t>
              </a:r>
              <a:r>
                <a:rPr lang="de-DE" altLang="de-DE" sz="2400" dirty="0" smtClean="0">
                  <a:solidFill>
                    <a:srgbClr val="0000CC"/>
                  </a:solidFill>
                  <a:latin typeface="Times New Roman" pitchFamily="18" charset="0"/>
                  <a:sym typeface="Symbol" pitchFamily="18" charset="2"/>
                </a:rPr>
                <a:t>total:</a:t>
              </a:r>
              <a:r>
                <a:rPr lang="de-DE" altLang="de-DE" sz="2400" dirty="0" smtClean="0">
                  <a:solidFill>
                    <a:srgbClr val="000000"/>
                  </a:solidFill>
                  <a:latin typeface="Times New Roman" pitchFamily="18" charset="0"/>
                  <a:sym typeface="Symbol" pitchFamily="18" charset="2"/>
                </a:rPr>
                <a:t>     </a:t>
              </a:r>
              <a:r>
                <a:rPr lang="de-DE" altLang="de-DE" sz="2400" dirty="0">
                  <a:solidFill>
                    <a:srgbClr val="FF0000"/>
                  </a:solidFill>
                  <a:latin typeface="Times New Roman" pitchFamily="18" charset="0"/>
                  <a:sym typeface="Symbol" pitchFamily="18" charset="2"/>
                </a:rPr>
                <a:t>210 </a:t>
              </a:r>
              <a:r>
                <a:rPr lang="de-DE" altLang="de-DE" sz="2400" dirty="0" err="1">
                  <a:solidFill>
                    <a:srgbClr val="FF0000"/>
                  </a:solidFill>
                  <a:latin typeface="Times New Roman" pitchFamily="18" charset="0"/>
                  <a:sym typeface="Symbol" pitchFamily="18" charset="2"/>
                </a:rPr>
                <a:t>MeV</a:t>
              </a:r>
              <a:endParaRPr lang="de-DE" altLang="de-DE" sz="2400" dirty="0">
                <a:solidFill>
                  <a:srgbClr val="FF0000"/>
                </a:solidFill>
                <a:latin typeface="Times New Roman" pitchFamily="18" charset="0"/>
                <a:sym typeface="Symbol" pitchFamily="18" charset="2"/>
              </a:endParaRPr>
            </a:p>
          </p:txBody>
        </p:sp>
        <p:sp>
          <p:nvSpPr>
            <p:cNvPr id="21" name="Line 7"/>
            <p:cNvSpPr>
              <a:spLocks noChangeShapeType="1"/>
            </p:cNvSpPr>
            <p:nvPr/>
          </p:nvSpPr>
          <p:spPr bwMode="auto">
            <a:xfrm>
              <a:off x="4512" y="3261"/>
              <a:ext cx="7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8"/>
            <p:cNvSpPr>
              <a:spLocks noChangeShapeType="1"/>
            </p:cNvSpPr>
            <p:nvPr/>
          </p:nvSpPr>
          <p:spPr bwMode="auto">
            <a:xfrm>
              <a:off x="4002" y="3050"/>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9"/>
            <p:cNvSpPr>
              <a:spLocks noChangeShapeType="1"/>
            </p:cNvSpPr>
            <p:nvPr/>
          </p:nvSpPr>
          <p:spPr bwMode="auto">
            <a:xfrm>
              <a:off x="543" y="3051"/>
              <a:ext cx="9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10"/>
            <p:cNvSpPr>
              <a:spLocks noChangeArrowheads="1"/>
            </p:cNvSpPr>
            <p:nvPr/>
          </p:nvSpPr>
          <p:spPr bwMode="auto">
            <a:xfrm>
              <a:off x="432" y="2205"/>
              <a:ext cx="4992" cy="144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5" name="Object 11"/>
            <p:cNvGraphicFramePr>
              <a:graphicFrameLocks noChangeAspect="1"/>
            </p:cNvGraphicFramePr>
            <p:nvPr/>
          </p:nvGraphicFramePr>
          <p:xfrm>
            <a:off x="521" y="2963"/>
            <a:ext cx="209" cy="278"/>
          </p:xfrm>
          <a:graphic>
            <a:graphicData uri="http://schemas.openxmlformats.org/presentationml/2006/ole">
              <mc:AlternateContent xmlns:mc="http://schemas.openxmlformats.org/markup-compatibility/2006">
                <mc:Choice xmlns:v="urn:schemas-microsoft-com:vml" Requires="v">
                  <p:oleObj spid="_x0000_s10315" name="Equation" r:id="rId6" imgW="190440" imgH="253800" progId="Equation.3">
                    <p:embed/>
                  </p:oleObj>
                </mc:Choice>
                <mc:Fallback>
                  <p:oleObj name="Equation" r:id="rId6" imgW="19044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 y="2963"/>
                          <a:ext cx="209"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12"/>
            <p:cNvGraphicFramePr>
              <a:graphicFrameLocks noChangeAspect="1"/>
            </p:cNvGraphicFramePr>
            <p:nvPr/>
          </p:nvGraphicFramePr>
          <p:xfrm>
            <a:off x="3969" y="2963"/>
            <a:ext cx="195" cy="278"/>
          </p:xfrm>
          <a:graphic>
            <a:graphicData uri="http://schemas.openxmlformats.org/presentationml/2006/ole">
              <mc:AlternateContent xmlns:mc="http://schemas.openxmlformats.org/markup-compatibility/2006">
                <mc:Choice xmlns:v="urn:schemas-microsoft-com:vml" Requires="v">
                  <p:oleObj spid="_x0000_s10316" name="Equation" r:id="rId8" imgW="177480" imgH="253800" progId="Equation.3">
                    <p:embed/>
                  </p:oleObj>
                </mc:Choice>
                <mc:Fallback>
                  <p:oleObj name="Equation" r:id="rId8" imgW="17748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9" y="2963"/>
                          <a:ext cx="195" cy="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7" name="Picture 15" descr="schematic_fission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3763963"/>
            <a:ext cx="2889250" cy="240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705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Absorption- and fission cross sections for neutrons </a:t>
            </a:r>
            <a:endParaRPr lang="en-US"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588" y="908050"/>
            <a:ext cx="5459412" cy="40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4"/>
          <p:cNvSpPr txBox="1">
            <a:spLocks noChangeArrowheads="1"/>
          </p:cNvSpPr>
          <p:nvPr/>
        </p:nvSpPr>
        <p:spPr bwMode="auto">
          <a:xfrm>
            <a:off x="287338" y="898525"/>
            <a:ext cx="3348037"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a:solidFill>
                  <a:srgbClr val="000000"/>
                </a:solidFill>
                <a:latin typeface="Times New Roman" pitchFamily="18" charset="0"/>
                <a:cs typeface="Times New Roman" pitchFamily="18" charset="0"/>
              </a:rPr>
              <a:t>Die bei der Spaltung ausgelösten Neutronen können an einer Reihe unterschiedlicher Reaktionen teilnehmen und für weitere Spaltungen verloren gehen.</a:t>
            </a:r>
          </a:p>
          <a:p>
            <a:endParaRPr lang="de-DE" altLang="de-DE" sz="1400">
              <a:solidFill>
                <a:srgbClr val="000000"/>
              </a:solidFill>
              <a:latin typeface="Times New Roman" pitchFamily="18" charset="0"/>
              <a:cs typeface="Times New Roman" pitchFamily="18" charset="0"/>
            </a:endParaRPr>
          </a:p>
          <a:p>
            <a:r>
              <a:rPr lang="de-DE" altLang="de-DE" sz="1400">
                <a:solidFill>
                  <a:srgbClr val="000000"/>
                </a:solidFill>
                <a:latin typeface="Times New Roman" pitchFamily="18" charset="0"/>
                <a:cs typeface="Times New Roman" pitchFamily="18" charset="0"/>
              </a:rPr>
              <a:t>Beispiel: </a:t>
            </a:r>
            <a:r>
              <a:rPr lang="de-DE" altLang="de-DE" sz="1400" b="1">
                <a:solidFill>
                  <a:srgbClr val="000000"/>
                </a:solidFill>
                <a:latin typeface="Times New Roman" pitchFamily="18" charset="0"/>
                <a:cs typeface="Times New Roman" pitchFamily="18" charset="0"/>
              </a:rPr>
              <a:t>(n,</a:t>
            </a:r>
            <a:r>
              <a:rPr lang="el-GR" altLang="de-DE" sz="1400" b="1">
                <a:solidFill>
                  <a:srgbClr val="000000"/>
                </a:solidFill>
                <a:latin typeface="Times New Roman" pitchFamily="18" charset="0"/>
                <a:cs typeface="Times New Roman" pitchFamily="18" charset="0"/>
              </a:rPr>
              <a:t>γ</a:t>
            </a:r>
            <a:r>
              <a:rPr lang="de-DE" altLang="de-DE" sz="1400" b="1">
                <a:solidFill>
                  <a:srgbClr val="000000"/>
                </a:solidFill>
                <a:latin typeface="Times New Roman" pitchFamily="18" charset="0"/>
                <a:cs typeface="Times New Roman" pitchFamily="18" charset="0"/>
              </a:rPr>
              <a:t>) Absorptionsreaktion</a:t>
            </a:r>
          </a:p>
          <a:p>
            <a:endParaRPr lang="de-DE" altLang="de-DE" sz="1400">
              <a:solidFill>
                <a:srgbClr val="000000"/>
              </a:solidFill>
              <a:latin typeface="Times New Roman" pitchFamily="18" charset="0"/>
              <a:cs typeface="Times New Roman" pitchFamily="18" charset="0"/>
            </a:endParaRPr>
          </a:p>
          <a:p>
            <a:r>
              <a:rPr lang="de-DE" altLang="de-DE" sz="1400">
                <a:solidFill>
                  <a:srgbClr val="000000"/>
                </a:solidFill>
                <a:latin typeface="Times New Roman" pitchFamily="18" charset="0"/>
                <a:cs typeface="Times New Roman" pitchFamily="18" charset="0"/>
              </a:rPr>
              <a:t>n + U → U</a:t>
            </a:r>
            <a:r>
              <a:rPr lang="de-DE" altLang="de-DE" sz="1400" baseline="30000">
                <a:solidFill>
                  <a:srgbClr val="000000"/>
                </a:solidFill>
                <a:latin typeface="Times New Roman" pitchFamily="18" charset="0"/>
                <a:cs typeface="Times New Roman" pitchFamily="18" charset="0"/>
              </a:rPr>
              <a:t>*</a:t>
            </a:r>
            <a:r>
              <a:rPr lang="de-DE" altLang="de-DE" sz="1400">
                <a:solidFill>
                  <a:srgbClr val="000000"/>
                </a:solidFill>
                <a:latin typeface="Times New Roman" pitchFamily="18" charset="0"/>
                <a:cs typeface="Times New Roman" pitchFamily="18" charset="0"/>
              </a:rPr>
              <a:t> → U + </a:t>
            </a:r>
            <a:r>
              <a:rPr lang="el-GR" altLang="de-DE" sz="1400">
                <a:solidFill>
                  <a:srgbClr val="000000"/>
                </a:solidFill>
                <a:latin typeface="Times New Roman" pitchFamily="18" charset="0"/>
                <a:cs typeface="Times New Roman" pitchFamily="18" charset="0"/>
              </a:rPr>
              <a:t>γ</a:t>
            </a:r>
          </a:p>
        </p:txBody>
      </p:sp>
      <p:sp>
        <p:nvSpPr>
          <p:cNvPr id="16" name="Text Box 5"/>
          <p:cNvSpPr txBox="1">
            <a:spLocks noChangeArrowheads="1"/>
          </p:cNvSpPr>
          <p:nvPr/>
        </p:nvSpPr>
        <p:spPr bwMode="auto">
          <a:xfrm>
            <a:off x="287338" y="3417888"/>
            <a:ext cx="3563937"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a:solidFill>
                  <a:srgbClr val="000000"/>
                </a:solidFill>
                <a:latin typeface="Times New Roman" pitchFamily="18" charset="0"/>
                <a:cs typeface="Times New Roman" pitchFamily="18" charset="0"/>
              </a:rPr>
              <a:t>Für </a:t>
            </a:r>
            <a:r>
              <a:rPr lang="de-DE" altLang="de-DE" sz="1400" baseline="30000">
                <a:solidFill>
                  <a:srgbClr val="000000"/>
                </a:solidFill>
                <a:latin typeface="Times New Roman" pitchFamily="18" charset="0"/>
                <a:cs typeface="Times New Roman" pitchFamily="18" charset="0"/>
              </a:rPr>
              <a:t>238</a:t>
            </a:r>
            <a:r>
              <a:rPr lang="de-DE" altLang="de-DE" sz="1400">
                <a:solidFill>
                  <a:srgbClr val="000000"/>
                </a:solidFill>
                <a:latin typeface="Times New Roman" pitchFamily="18" charset="0"/>
                <a:cs typeface="Times New Roman" pitchFamily="18" charset="0"/>
              </a:rPr>
              <a:t>U ist der WQ für inelastische Stoßprozesse </a:t>
            </a:r>
            <a:r>
              <a:rPr lang="el-GR" altLang="de-DE" sz="1400">
                <a:solidFill>
                  <a:srgbClr val="000000"/>
                </a:solidFill>
                <a:latin typeface="Times New Roman" pitchFamily="18" charset="0"/>
                <a:cs typeface="Times New Roman" pitchFamily="18" charset="0"/>
              </a:rPr>
              <a:t>σ</a:t>
            </a:r>
            <a:r>
              <a:rPr lang="de-DE" altLang="de-DE" sz="1400">
                <a:solidFill>
                  <a:srgbClr val="000000"/>
                </a:solidFill>
                <a:latin typeface="Times New Roman" pitchFamily="18" charset="0"/>
                <a:cs typeface="Times New Roman" pitchFamily="18" charset="0"/>
              </a:rPr>
              <a:t>(n,n‘</a:t>
            </a:r>
            <a:r>
              <a:rPr lang="el-GR" altLang="de-DE" sz="1400">
                <a:solidFill>
                  <a:srgbClr val="000000"/>
                </a:solidFill>
                <a:latin typeface="Times New Roman" pitchFamily="18" charset="0"/>
                <a:cs typeface="Times New Roman" pitchFamily="18" charset="0"/>
              </a:rPr>
              <a:t>γ</a:t>
            </a:r>
            <a:r>
              <a:rPr lang="de-DE" altLang="de-DE" sz="1400">
                <a:solidFill>
                  <a:srgbClr val="000000"/>
                </a:solidFill>
                <a:latin typeface="Times New Roman" pitchFamily="18" charset="0"/>
                <a:cs typeface="Times New Roman" pitchFamily="18" charset="0"/>
              </a:rPr>
              <a:t>) größer als der Spaltquerschnitt </a:t>
            </a:r>
            <a:r>
              <a:rPr lang="el-GR" altLang="de-DE" sz="1400">
                <a:solidFill>
                  <a:srgbClr val="000000"/>
                </a:solidFill>
                <a:latin typeface="Times New Roman" pitchFamily="18" charset="0"/>
                <a:cs typeface="Times New Roman" pitchFamily="18" charset="0"/>
              </a:rPr>
              <a:t>σ</a:t>
            </a:r>
            <a:r>
              <a:rPr lang="de-DE" altLang="de-DE" sz="1400">
                <a:solidFill>
                  <a:srgbClr val="000000"/>
                </a:solidFill>
                <a:latin typeface="Times New Roman" pitchFamily="18" charset="0"/>
                <a:cs typeface="Times New Roman" pitchFamily="18" charset="0"/>
              </a:rPr>
              <a:t>(n,f). In </a:t>
            </a:r>
            <a:r>
              <a:rPr lang="de-DE" altLang="de-DE" sz="1400" baseline="30000">
                <a:solidFill>
                  <a:srgbClr val="000000"/>
                </a:solidFill>
                <a:latin typeface="Times New Roman" pitchFamily="18" charset="0"/>
                <a:cs typeface="Times New Roman" pitchFamily="18" charset="0"/>
              </a:rPr>
              <a:t>238</a:t>
            </a:r>
            <a:r>
              <a:rPr lang="de-DE" altLang="de-DE" sz="1400">
                <a:solidFill>
                  <a:srgbClr val="000000"/>
                </a:solidFill>
                <a:latin typeface="Times New Roman" pitchFamily="18" charset="0"/>
                <a:cs typeface="Times New Roman" pitchFamily="18" charset="0"/>
              </a:rPr>
              <a:t>U kann keine Kettenreaktion stattfinden.</a:t>
            </a:r>
          </a:p>
          <a:p>
            <a:endParaRPr lang="de-DE" altLang="de-DE" sz="1400">
              <a:solidFill>
                <a:srgbClr val="000000"/>
              </a:solidFill>
              <a:latin typeface="Times New Roman" pitchFamily="18" charset="0"/>
              <a:cs typeface="Times New Roman" pitchFamily="18" charset="0"/>
            </a:endParaRPr>
          </a:p>
          <a:p>
            <a:r>
              <a:rPr lang="de-DE" altLang="de-DE" sz="1400">
                <a:solidFill>
                  <a:srgbClr val="000000"/>
                </a:solidFill>
                <a:latin typeface="Times New Roman" pitchFamily="18" charset="0"/>
                <a:cs typeface="Times New Roman" pitchFamily="18" charset="0"/>
              </a:rPr>
              <a:t>Eine Kettenreaktion ist nur mit thermischen Neutronen und Spaltung von </a:t>
            </a:r>
            <a:r>
              <a:rPr lang="de-DE" altLang="de-DE" sz="1400" baseline="30000">
                <a:solidFill>
                  <a:srgbClr val="000000"/>
                </a:solidFill>
                <a:latin typeface="Times New Roman" pitchFamily="18" charset="0"/>
                <a:cs typeface="Times New Roman" pitchFamily="18" charset="0"/>
              </a:rPr>
              <a:t>235</a:t>
            </a:r>
            <a:r>
              <a:rPr lang="de-DE" altLang="de-DE" sz="1400">
                <a:solidFill>
                  <a:srgbClr val="000000"/>
                </a:solidFill>
                <a:latin typeface="Times New Roman" pitchFamily="18" charset="0"/>
                <a:cs typeface="Times New Roman" pitchFamily="18" charset="0"/>
              </a:rPr>
              <a:t>U möglich: </a:t>
            </a:r>
            <a:r>
              <a:rPr lang="de-DE" altLang="de-DE" sz="2400" b="1">
                <a:solidFill>
                  <a:srgbClr val="FF0000"/>
                </a:solidFill>
                <a:latin typeface="Times New Roman" pitchFamily="18" charset="0"/>
                <a:cs typeface="Times New Roman" pitchFamily="18" charset="0"/>
              </a:rPr>
              <a:t>→</a:t>
            </a:r>
            <a:r>
              <a:rPr lang="de-DE" altLang="de-DE" sz="1400">
                <a:solidFill>
                  <a:srgbClr val="000000"/>
                </a:solidFill>
                <a:latin typeface="Times New Roman" pitchFamily="18" charset="0"/>
                <a:cs typeface="Times New Roman" pitchFamily="18" charset="0"/>
              </a:rPr>
              <a:t> </a:t>
            </a:r>
            <a:r>
              <a:rPr lang="de-DE" altLang="de-DE" sz="1400">
                <a:solidFill>
                  <a:srgbClr val="FF0000"/>
                </a:solidFill>
                <a:latin typeface="Times New Roman" pitchFamily="18" charset="0"/>
                <a:cs typeface="Times New Roman" pitchFamily="18" charset="0"/>
              </a:rPr>
              <a:t>Abbremsen (Moderation) der Neutronen</a:t>
            </a:r>
            <a:r>
              <a:rPr lang="de-DE" altLang="de-DE" sz="1400">
                <a:solidFill>
                  <a:srgbClr val="000000"/>
                </a:solidFill>
                <a:latin typeface="Times New Roman" pitchFamily="18" charset="0"/>
                <a:cs typeface="Times New Roman" pitchFamily="18" charset="0"/>
              </a:rPr>
              <a:t>.</a:t>
            </a:r>
          </a:p>
        </p:txBody>
      </p:sp>
      <p:sp>
        <p:nvSpPr>
          <p:cNvPr id="17" name="Rectangle 6"/>
          <p:cNvSpPr>
            <a:spLocks noChangeArrowheads="1"/>
          </p:cNvSpPr>
          <p:nvPr/>
        </p:nvSpPr>
        <p:spPr bwMode="auto">
          <a:xfrm>
            <a:off x="3779838" y="1268413"/>
            <a:ext cx="1728787" cy="288925"/>
          </a:xfrm>
          <a:prstGeom prst="rect">
            <a:avLst/>
          </a:prstGeom>
          <a:noFill/>
          <a:ln w="25400">
            <a:solidFill>
              <a:srgbClr val="FFFF00"/>
            </a:solidFill>
            <a:miter lim="800000"/>
            <a:headEnd/>
            <a:tailEnd/>
          </a:ln>
          <a:effectLst/>
          <a:extLst>
            <a:ext uri="{909E8E84-426E-40DD-AFC4-6F175D3DCCD1}">
              <a14:hiddenFill xmlns:a14="http://schemas.microsoft.com/office/drawing/2010/main">
                <a:solidFill>
                  <a:srgbClr val="FFFF00">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7"/>
          <p:cNvSpPr>
            <a:spLocks noChangeArrowheads="1"/>
          </p:cNvSpPr>
          <p:nvPr/>
        </p:nvSpPr>
        <p:spPr bwMode="auto">
          <a:xfrm>
            <a:off x="7524750" y="4724400"/>
            <a:ext cx="647700" cy="217488"/>
          </a:xfrm>
          <a:prstGeom prst="rect">
            <a:avLst/>
          </a:prstGeom>
          <a:noFill/>
          <a:ln w="25400">
            <a:solidFill>
              <a:srgbClr val="FFFF00"/>
            </a:solidFill>
            <a:miter lim="800000"/>
            <a:headEnd/>
            <a:tailEnd/>
          </a:ln>
          <a:effectLst/>
          <a:extLst>
            <a:ext uri="{909E8E84-426E-40DD-AFC4-6F175D3DCCD1}">
              <a14:hiddenFill xmlns:a14="http://schemas.microsoft.com/office/drawing/2010/main">
                <a:solidFill>
                  <a:srgbClr val="FFFF00">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8"/>
          <p:cNvSpPr txBox="1">
            <a:spLocks noChangeArrowheads="1"/>
          </p:cNvSpPr>
          <p:nvPr/>
        </p:nvSpPr>
        <p:spPr bwMode="auto">
          <a:xfrm>
            <a:off x="4140200" y="3262313"/>
            <a:ext cx="642938" cy="212725"/>
          </a:xfrm>
          <a:prstGeom prst="rect">
            <a:avLst/>
          </a:prstGeom>
          <a:solidFill>
            <a:schemeClr val="bg1"/>
          </a:solidFill>
          <a:ln>
            <a:noFill/>
          </a:ln>
          <a:effectLst/>
        </p:spPr>
        <p:txBody>
          <a:bodyPr wrap="none" lIns="0" tIns="0" rIns="0" bIns="0">
            <a:spAutoFit/>
          </a:bodyPr>
          <a:lstStyle/>
          <a:p>
            <a:r>
              <a:rPr lang="de-DE" altLang="de-DE" sz="1400" b="1" baseline="30000" dirty="0">
                <a:solidFill>
                  <a:srgbClr val="0000CC"/>
                </a:solidFill>
                <a:latin typeface="Times New Roman" pitchFamily="18" charset="0"/>
              </a:rPr>
              <a:t>235</a:t>
            </a:r>
            <a:r>
              <a:rPr lang="de-DE" altLang="de-DE" sz="1400" b="1" dirty="0">
                <a:solidFill>
                  <a:srgbClr val="0000CC"/>
                </a:solidFill>
                <a:latin typeface="Times New Roman" pitchFamily="18" charset="0"/>
              </a:rPr>
              <a:t>U(n,</a:t>
            </a:r>
            <a:r>
              <a:rPr lang="el-GR" altLang="de-DE" sz="1400" b="1" dirty="0">
                <a:solidFill>
                  <a:srgbClr val="0000CC"/>
                </a:solidFill>
                <a:latin typeface="Times New Roman" pitchFamily="18" charset="0"/>
                <a:cs typeface="Times New Roman" pitchFamily="18" charset="0"/>
              </a:rPr>
              <a:t>γ</a:t>
            </a:r>
            <a:r>
              <a:rPr lang="de-DE" altLang="de-DE" sz="1400" b="1" dirty="0">
                <a:solidFill>
                  <a:srgbClr val="0000CC"/>
                </a:solidFill>
                <a:latin typeface="Times New Roman" pitchFamily="18" charset="0"/>
                <a:cs typeface="Times New Roman" pitchFamily="18" charset="0"/>
              </a:rPr>
              <a:t>)</a:t>
            </a:r>
            <a:endParaRPr lang="el-GR" altLang="de-DE" sz="1400" b="1" dirty="0">
              <a:solidFill>
                <a:srgbClr val="0000CC"/>
              </a:solidFill>
              <a:latin typeface="Times New Roman" pitchFamily="18" charset="0"/>
              <a:cs typeface="Times New Roman" pitchFamily="18" charset="0"/>
            </a:endParaRPr>
          </a:p>
        </p:txBody>
      </p:sp>
      <p:sp>
        <p:nvSpPr>
          <p:cNvPr id="20" name="Text Box 9"/>
          <p:cNvSpPr txBox="1">
            <a:spLocks noChangeArrowheads="1"/>
          </p:cNvSpPr>
          <p:nvPr/>
        </p:nvSpPr>
        <p:spPr bwMode="auto">
          <a:xfrm>
            <a:off x="4168775" y="2420938"/>
            <a:ext cx="619125" cy="212725"/>
          </a:xfrm>
          <a:prstGeom prst="rect">
            <a:avLst/>
          </a:prstGeom>
          <a:solidFill>
            <a:schemeClr val="bg1"/>
          </a:solidFill>
          <a:ln>
            <a:noFill/>
          </a:ln>
          <a:effectLst/>
        </p:spPr>
        <p:txBody>
          <a:bodyPr wrap="none" lIns="0" tIns="0" rIns="0" bIns="0">
            <a:spAutoFit/>
          </a:bodyPr>
          <a:lstStyle/>
          <a:p>
            <a:r>
              <a:rPr lang="de-DE" altLang="de-DE" sz="1400" b="1" baseline="30000" dirty="0">
                <a:solidFill>
                  <a:srgbClr val="FF0000"/>
                </a:solidFill>
                <a:latin typeface="Times New Roman" pitchFamily="18" charset="0"/>
              </a:rPr>
              <a:t>235</a:t>
            </a:r>
            <a:r>
              <a:rPr lang="de-DE" altLang="de-DE" sz="1400" b="1" dirty="0">
                <a:solidFill>
                  <a:srgbClr val="FF0000"/>
                </a:solidFill>
                <a:latin typeface="Times New Roman" pitchFamily="18" charset="0"/>
              </a:rPr>
              <a:t>U(</a:t>
            </a:r>
            <a:r>
              <a:rPr lang="de-DE" altLang="de-DE" sz="1400" b="1" dirty="0" err="1">
                <a:solidFill>
                  <a:srgbClr val="FF0000"/>
                </a:solidFill>
                <a:latin typeface="Times New Roman" pitchFamily="18" charset="0"/>
              </a:rPr>
              <a:t>n,</a:t>
            </a:r>
            <a:r>
              <a:rPr lang="de-DE" altLang="de-DE" sz="1400" b="1" dirty="0" err="1">
                <a:solidFill>
                  <a:srgbClr val="FF0000"/>
                </a:solidFill>
                <a:latin typeface="Times New Roman" pitchFamily="18" charset="0"/>
                <a:cs typeface="Times New Roman" pitchFamily="18" charset="0"/>
              </a:rPr>
              <a:t>f</a:t>
            </a:r>
            <a:r>
              <a:rPr lang="de-DE" altLang="de-DE" sz="1400" b="1" dirty="0">
                <a:solidFill>
                  <a:srgbClr val="FF0000"/>
                </a:solidFill>
                <a:latin typeface="Times New Roman" pitchFamily="18" charset="0"/>
                <a:cs typeface="Times New Roman" pitchFamily="18" charset="0"/>
              </a:rPr>
              <a:t>)</a:t>
            </a:r>
            <a:endParaRPr lang="el-GR" altLang="de-DE" sz="1400" b="1" dirty="0">
              <a:solidFill>
                <a:srgbClr val="FF0000"/>
              </a:solidFill>
              <a:latin typeface="Times New Roman" pitchFamily="18" charset="0"/>
              <a:cs typeface="Times New Roman" pitchFamily="18" charset="0"/>
            </a:endParaRPr>
          </a:p>
        </p:txBody>
      </p:sp>
      <p:sp>
        <p:nvSpPr>
          <p:cNvPr id="28" name="Text Box 10"/>
          <p:cNvSpPr txBox="1">
            <a:spLocks noChangeArrowheads="1"/>
          </p:cNvSpPr>
          <p:nvPr/>
        </p:nvSpPr>
        <p:spPr bwMode="auto">
          <a:xfrm>
            <a:off x="6443663" y="3213100"/>
            <a:ext cx="619125" cy="212725"/>
          </a:xfrm>
          <a:prstGeom prst="rect">
            <a:avLst/>
          </a:prstGeom>
          <a:solidFill>
            <a:schemeClr val="bg1"/>
          </a:solidFill>
          <a:ln>
            <a:noFill/>
          </a:ln>
          <a:effectLst/>
        </p:spPr>
        <p:txBody>
          <a:bodyPr wrap="none" lIns="0" tIns="0" rIns="0" bIns="0">
            <a:spAutoFit/>
          </a:bodyPr>
          <a:lstStyle/>
          <a:p>
            <a:r>
              <a:rPr lang="de-DE" altLang="de-DE" sz="1400" b="1" baseline="30000" dirty="0">
                <a:solidFill>
                  <a:srgbClr val="FF0000"/>
                </a:solidFill>
                <a:latin typeface="Times New Roman" pitchFamily="18" charset="0"/>
              </a:rPr>
              <a:t>235</a:t>
            </a:r>
            <a:r>
              <a:rPr lang="de-DE" altLang="de-DE" sz="1400" b="1" dirty="0">
                <a:solidFill>
                  <a:srgbClr val="FF0000"/>
                </a:solidFill>
                <a:latin typeface="Times New Roman" pitchFamily="18" charset="0"/>
              </a:rPr>
              <a:t>U(</a:t>
            </a:r>
            <a:r>
              <a:rPr lang="de-DE" altLang="de-DE" sz="1400" b="1" dirty="0" err="1">
                <a:solidFill>
                  <a:srgbClr val="FF0000"/>
                </a:solidFill>
                <a:latin typeface="Times New Roman" pitchFamily="18" charset="0"/>
              </a:rPr>
              <a:t>n,</a:t>
            </a:r>
            <a:r>
              <a:rPr lang="de-DE" altLang="de-DE" sz="1400" b="1" dirty="0" err="1">
                <a:solidFill>
                  <a:srgbClr val="FF0000"/>
                </a:solidFill>
                <a:latin typeface="Times New Roman" pitchFamily="18" charset="0"/>
                <a:cs typeface="Times New Roman" pitchFamily="18" charset="0"/>
              </a:rPr>
              <a:t>f</a:t>
            </a:r>
            <a:r>
              <a:rPr lang="de-DE" altLang="de-DE" sz="1400" b="1" dirty="0">
                <a:solidFill>
                  <a:srgbClr val="FF0000"/>
                </a:solidFill>
                <a:latin typeface="Times New Roman" pitchFamily="18" charset="0"/>
                <a:cs typeface="Times New Roman" pitchFamily="18" charset="0"/>
              </a:rPr>
              <a:t>)</a:t>
            </a:r>
            <a:endParaRPr lang="el-GR" altLang="de-DE" sz="1400" b="1" dirty="0">
              <a:solidFill>
                <a:srgbClr val="FF0000"/>
              </a:solidFill>
              <a:latin typeface="Times New Roman" pitchFamily="18" charset="0"/>
              <a:cs typeface="Times New Roman" pitchFamily="18" charset="0"/>
            </a:endParaRPr>
          </a:p>
        </p:txBody>
      </p:sp>
      <p:sp>
        <p:nvSpPr>
          <p:cNvPr id="29" name="Text Box 11"/>
          <p:cNvSpPr txBox="1">
            <a:spLocks noChangeArrowheads="1"/>
          </p:cNvSpPr>
          <p:nvPr/>
        </p:nvSpPr>
        <p:spPr bwMode="auto">
          <a:xfrm>
            <a:off x="5580063" y="3573463"/>
            <a:ext cx="642937" cy="212725"/>
          </a:xfrm>
          <a:prstGeom prst="rect">
            <a:avLst/>
          </a:prstGeom>
          <a:solidFill>
            <a:schemeClr val="bg1"/>
          </a:solidFill>
          <a:ln>
            <a:noFill/>
          </a:ln>
          <a:effectLst/>
        </p:spPr>
        <p:txBody>
          <a:bodyPr wrap="none" lIns="0" tIns="0" rIns="0" bIns="0">
            <a:spAutoFit/>
          </a:bodyPr>
          <a:lstStyle/>
          <a:p>
            <a:r>
              <a:rPr lang="de-DE" altLang="de-DE" sz="1400" b="1" baseline="30000" dirty="0">
                <a:solidFill>
                  <a:srgbClr val="0000CC"/>
                </a:solidFill>
                <a:latin typeface="Times New Roman" pitchFamily="18" charset="0"/>
              </a:rPr>
              <a:t>235</a:t>
            </a:r>
            <a:r>
              <a:rPr lang="de-DE" altLang="de-DE" sz="1400" b="1" dirty="0">
                <a:solidFill>
                  <a:srgbClr val="0000CC"/>
                </a:solidFill>
                <a:latin typeface="Times New Roman" pitchFamily="18" charset="0"/>
              </a:rPr>
              <a:t>U(n,</a:t>
            </a:r>
            <a:r>
              <a:rPr lang="el-GR" altLang="de-DE" sz="1400" b="1" dirty="0">
                <a:solidFill>
                  <a:srgbClr val="0000CC"/>
                </a:solidFill>
                <a:latin typeface="Times New Roman" pitchFamily="18" charset="0"/>
                <a:cs typeface="Times New Roman" pitchFamily="18" charset="0"/>
              </a:rPr>
              <a:t>γ</a:t>
            </a:r>
            <a:r>
              <a:rPr lang="de-DE" altLang="de-DE" sz="1400" b="1" dirty="0">
                <a:solidFill>
                  <a:srgbClr val="0000CC"/>
                </a:solidFill>
                <a:latin typeface="Times New Roman" pitchFamily="18" charset="0"/>
                <a:cs typeface="Times New Roman" pitchFamily="18" charset="0"/>
              </a:rPr>
              <a:t>)</a:t>
            </a:r>
            <a:endParaRPr lang="el-GR" altLang="de-DE" sz="1400" b="1" dirty="0">
              <a:solidFill>
                <a:srgbClr val="0000CC"/>
              </a:solidFill>
              <a:latin typeface="Times New Roman" pitchFamily="18" charset="0"/>
              <a:cs typeface="Times New Roman" pitchFamily="18" charset="0"/>
            </a:endParaRPr>
          </a:p>
        </p:txBody>
      </p:sp>
      <p:sp>
        <p:nvSpPr>
          <p:cNvPr id="30" name="Rectangle 12"/>
          <p:cNvSpPr>
            <a:spLocks noChangeArrowheads="1"/>
          </p:cNvSpPr>
          <p:nvPr/>
        </p:nvSpPr>
        <p:spPr bwMode="auto">
          <a:xfrm>
            <a:off x="4130675" y="1628775"/>
            <a:ext cx="431800" cy="3024188"/>
          </a:xfrm>
          <a:prstGeom prst="rect">
            <a:avLst/>
          </a:prstGeom>
          <a:solidFill>
            <a:srgbClr val="FF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68036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Discovery of fission and the chain reaction </a:t>
            </a:r>
            <a:endParaRPr lang="en-US" dirty="0"/>
          </a:p>
        </p:txBody>
      </p:sp>
      <p:pic>
        <p:nvPicPr>
          <p:cNvPr id="7"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2050" y="4221163"/>
            <a:ext cx="3409950" cy="22685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1"/>
          <p:cNvSpPr txBox="1">
            <a:spLocks noChangeArrowheads="1"/>
          </p:cNvSpPr>
          <p:nvPr/>
        </p:nvSpPr>
        <p:spPr bwMode="auto">
          <a:xfrm>
            <a:off x="4840288" y="5311775"/>
            <a:ext cx="36925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a:solidFill>
                  <a:srgbClr val="0000CC"/>
                </a:solidFill>
                <a:latin typeface="Times New Roman" pitchFamily="18" charset="0"/>
              </a:rPr>
              <a:t>Enrico Fermi (1901-1954)</a:t>
            </a:r>
          </a:p>
          <a:p>
            <a:r>
              <a:rPr lang="en-US" altLang="de-DE" sz="1600" dirty="0" smtClean="0">
                <a:solidFill>
                  <a:srgbClr val="0000CC"/>
                </a:solidFill>
                <a:latin typeface="Times New Roman" pitchFamily="18" charset="0"/>
              </a:rPr>
              <a:t>Theoretician and experimentalist; </a:t>
            </a:r>
          </a:p>
          <a:p>
            <a:r>
              <a:rPr lang="en-US" altLang="de-DE" sz="1600" dirty="0" smtClean="0">
                <a:solidFill>
                  <a:srgbClr val="0000CC"/>
                </a:solidFill>
                <a:latin typeface="Times New Roman" pitchFamily="18" charset="0"/>
              </a:rPr>
              <a:t>Fermi statistics, weak interaction, </a:t>
            </a:r>
          </a:p>
          <a:p>
            <a:r>
              <a:rPr lang="en-US" altLang="de-DE" sz="1600" dirty="0" smtClean="0">
                <a:solidFill>
                  <a:srgbClr val="0000CC"/>
                </a:solidFill>
                <a:latin typeface="Times New Roman" pitchFamily="18" charset="0"/>
              </a:rPr>
              <a:t>first nuclear reactor</a:t>
            </a:r>
            <a:endParaRPr lang="en-US" altLang="de-DE" sz="1600" dirty="0">
              <a:solidFill>
                <a:srgbClr val="0000CC"/>
              </a:solidFill>
              <a:latin typeface="Times New Roman" pitchFamily="18" charset="0"/>
            </a:endParaRPr>
          </a:p>
        </p:txBody>
      </p:sp>
      <p:pic>
        <p:nvPicPr>
          <p:cNvPr id="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975" y="571500"/>
            <a:ext cx="326707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4"/>
          <p:cNvSpPr txBox="1">
            <a:spLocks noChangeArrowheads="1"/>
          </p:cNvSpPr>
          <p:nvPr/>
        </p:nvSpPr>
        <p:spPr bwMode="auto">
          <a:xfrm>
            <a:off x="365125" y="912813"/>
            <a:ext cx="5502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FontTx/>
              <a:buAutoNum type="arabicPlain" startAt="1932"/>
            </a:pPr>
            <a:r>
              <a:rPr lang="en-US"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Discovery of the neutron by James Chadwick</a:t>
            </a:r>
            <a:endParaRPr lang="en-US" altLang="de-DE" sz="1600" dirty="0">
              <a:solidFill>
                <a:srgbClr val="000000"/>
              </a:solidFill>
              <a:latin typeface="Times New Roman" pitchFamily="18" charset="0"/>
            </a:endParaRPr>
          </a:p>
          <a:p>
            <a:r>
              <a:rPr lang="en-US" altLang="de-DE" sz="1600" dirty="0">
                <a:solidFill>
                  <a:srgbClr val="000000"/>
                </a:solidFill>
                <a:latin typeface="Times New Roman" pitchFamily="18" charset="0"/>
              </a:rPr>
              <a:t>              </a:t>
            </a:r>
            <a:r>
              <a:rPr lang="en-US" altLang="de-DE" sz="1600" dirty="0">
                <a:solidFill>
                  <a:srgbClr val="0000CC"/>
                </a:solidFill>
                <a:latin typeface="Times New Roman" pitchFamily="18" charset="0"/>
              </a:rPr>
              <a:t>(</a:t>
            </a:r>
            <a:r>
              <a:rPr lang="en-US" altLang="de-DE" sz="1600" baseline="30000" dirty="0">
                <a:solidFill>
                  <a:srgbClr val="0000CC"/>
                </a:solidFill>
                <a:latin typeface="Times New Roman" pitchFamily="18" charset="0"/>
              </a:rPr>
              <a:t> 4</a:t>
            </a:r>
            <a:r>
              <a:rPr lang="en-US" altLang="de-DE" sz="1600" dirty="0">
                <a:solidFill>
                  <a:srgbClr val="0000CC"/>
                </a:solidFill>
                <a:latin typeface="Times New Roman" pitchFamily="18" charset="0"/>
              </a:rPr>
              <a:t>He +</a:t>
            </a:r>
            <a:r>
              <a:rPr lang="en-US" altLang="de-DE" sz="1600" baseline="30000" dirty="0">
                <a:solidFill>
                  <a:srgbClr val="0000CC"/>
                </a:solidFill>
                <a:latin typeface="Times New Roman" pitchFamily="18" charset="0"/>
              </a:rPr>
              <a:t> 9</a:t>
            </a:r>
            <a:r>
              <a:rPr lang="en-US" altLang="de-DE" sz="1600" dirty="0">
                <a:solidFill>
                  <a:srgbClr val="0000CC"/>
                </a:solidFill>
                <a:latin typeface="Times New Roman" pitchFamily="18" charset="0"/>
              </a:rPr>
              <a:t>Be </a:t>
            </a:r>
            <a:r>
              <a:rPr lang="en-US" altLang="de-DE" sz="1600" dirty="0">
                <a:solidFill>
                  <a:srgbClr val="0000CC"/>
                </a:solidFill>
                <a:latin typeface="Times New Roman" pitchFamily="18" charset="0"/>
                <a:cs typeface="Times New Roman" pitchFamily="18" charset="0"/>
              </a:rPr>
              <a:t>→ </a:t>
            </a:r>
            <a:r>
              <a:rPr lang="en-US" altLang="de-DE" sz="1600" baseline="30000" dirty="0">
                <a:solidFill>
                  <a:srgbClr val="0000CC"/>
                </a:solidFill>
                <a:latin typeface="Times New Roman" pitchFamily="18" charset="0"/>
                <a:cs typeface="Times New Roman" pitchFamily="18" charset="0"/>
              </a:rPr>
              <a:t>12</a:t>
            </a:r>
            <a:r>
              <a:rPr lang="en-US" altLang="de-DE" sz="1600" dirty="0">
                <a:solidFill>
                  <a:srgbClr val="0000CC"/>
                </a:solidFill>
                <a:latin typeface="Times New Roman" pitchFamily="18" charset="0"/>
                <a:cs typeface="Times New Roman" pitchFamily="18" charset="0"/>
              </a:rPr>
              <a:t>C + </a:t>
            </a:r>
            <a:r>
              <a:rPr lang="en-US" altLang="de-DE" sz="1600" baseline="30000" dirty="0">
                <a:solidFill>
                  <a:srgbClr val="0000CC"/>
                </a:solidFill>
                <a:latin typeface="Times New Roman" pitchFamily="18" charset="0"/>
                <a:cs typeface="Times New Roman" pitchFamily="18" charset="0"/>
              </a:rPr>
              <a:t>1</a:t>
            </a:r>
            <a:r>
              <a:rPr lang="en-US" altLang="de-DE" sz="1600" dirty="0">
                <a:solidFill>
                  <a:srgbClr val="0000CC"/>
                </a:solidFill>
                <a:latin typeface="Times New Roman" pitchFamily="18" charset="0"/>
                <a:cs typeface="Times New Roman" pitchFamily="18" charset="0"/>
              </a:rPr>
              <a:t>n + </a:t>
            </a:r>
            <a:r>
              <a:rPr lang="el-GR" altLang="de-DE" sz="1600" dirty="0">
                <a:solidFill>
                  <a:srgbClr val="0000CC"/>
                </a:solidFill>
                <a:latin typeface="Times New Roman" pitchFamily="18" charset="0"/>
                <a:cs typeface="Times New Roman" pitchFamily="18" charset="0"/>
              </a:rPr>
              <a:t>γ</a:t>
            </a:r>
            <a:r>
              <a:rPr lang="en-US" altLang="de-DE" sz="1600" dirty="0">
                <a:solidFill>
                  <a:srgbClr val="0000CC"/>
                </a:solidFill>
                <a:latin typeface="Times New Roman" pitchFamily="18" charset="0"/>
                <a:cs typeface="Times New Roman" pitchFamily="18" charset="0"/>
              </a:rPr>
              <a:t>)</a:t>
            </a:r>
            <a:r>
              <a:rPr lang="en-US" altLang="de-DE" sz="1600" dirty="0">
                <a:solidFill>
                  <a:srgbClr val="0000CC"/>
                </a:solidFill>
                <a:latin typeface="Times New Roman" pitchFamily="18" charset="0"/>
              </a:rPr>
              <a:t> </a:t>
            </a:r>
            <a:endParaRPr lang="el-GR" altLang="de-DE" sz="1600" dirty="0">
              <a:solidFill>
                <a:srgbClr val="0000CC"/>
              </a:solidFill>
              <a:latin typeface="Times New Roman" pitchFamily="18" charset="0"/>
              <a:cs typeface="Times New Roman" pitchFamily="18" charset="0"/>
            </a:endParaRPr>
          </a:p>
          <a:p>
            <a:r>
              <a:rPr lang="en-US"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Nobel prize </a:t>
            </a:r>
            <a:r>
              <a:rPr lang="en-US" altLang="de-DE" sz="1600" dirty="0">
                <a:solidFill>
                  <a:srgbClr val="000000"/>
                </a:solidFill>
                <a:latin typeface="Times New Roman" pitchFamily="18" charset="0"/>
              </a:rPr>
              <a:t>1935)</a:t>
            </a:r>
          </a:p>
        </p:txBody>
      </p:sp>
      <p:sp>
        <p:nvSpPr>
          <p:cNvPr id="11" name="Text Box 15"/>
          <p:cNvSpPr txBox="1">
            <a:spLocks noChangeArrowheads="1"/>
          </p:cNvSpPr>
          <p:nvPr/>
        </p:nvSpPr>
        <p:spPr bwMode="auto">
          <a:xfrm>
            <a:off x="365125" y="3284538"/>
            <a:ext cx="52562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AutoNum type="arabicPlain" startAt="1933"/>
            </a:pPr>
            <a:r>
              <a:rPr lang="en-US" altLang="de-DE" sz="1600" dirty="0" smtClean="0">
                <a:solidFill>
                  <a:srgbClr val="000000"/>
                </a:solidFill>
                <a:latin typeface="Times New Roman" pitchFamily="18" charset="0"/>
              </a:rPr>
              <a:t>     Fermi bombarded different nuclei with moderated    </a:t>
            </a:r>
          </a:p>
          <a:p>
            <a:pPr marL="0" indent="0"/>
            <a:r>
              <a:rPr lang="en-US"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            neutrons and discovered the induced radioactivity</a:t>
            </a:r>
            <a:endParaRPr lang="en-US" altLang="de-DE" sz="1600" dirty="0">
              <a:solidFill>
                <a:srgbClr val="000000"/>
              </a:solidFill>
              <a:latin typeface="Times New Roman" pitchFamily="18" charset="0"/>
              <a:cs typeface="Times New Roman" pitchFamily="18" charset="0"/>
            </a:endParaRPr>
          </a:p>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(Nobel prize </a:t>
            </a:r>
            <a:r>
              <a:rPr lang="en-US" altLang="de-DE" sz="1600" dirty="0">
                <a:solidFill>
                  <a:srgbClr val="000000"/>
                </a:solidFill>
                <a:latin typeface="Times New Roman" pitchFamily="18" charset="0"/>
                <a:cs typeface="Times New Roman" pitchFamily="18" charset="0"/>
              </a:rPr>
              <a:t>1938 und </a:t>
            </a:r>
            <a:r>
              <a:rPr lang="en-US" altLang="de-DE" sz="1600" dirty="0" smtClean="0">
                <a:solidFill>
                  <a:srgbClr val="000000"/>
                </a:solidFill>
                <a:latin typeface="Times New Roman" pitchFamily="18" charset="0"/>
                <a:cs typeface="Times New Roman" pitchFamily="18" charset="0"/>
              </a:rPr>
              <a:t>emigration</a:t>
            </a:r>
            <a:r>
              <a:rPr lang="en-US" altLang="de-DE" sz="1600" dirty="0">
                <a:solidFill>
                  <a:srgbClr val="000000"/>
                </a:solidFill>
                <a:latin typeface="Times New Roman" pitchFamily="18" charset="0"/>
                <a:cs typeface="Times New Roman" pitchFamily="18" charset="0"/>
              </a:rPr>
              <a:t>)</a:t>
            </a:r>
          </a:p>
        </p:txBody>
      </p:sp>
      <p:pic>
        <p:nvPicPr>
          <p:cNvPr id="1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988" y="574675"/>
            <a:ext cx="1782762"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7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Absorption- and fission cross sections for neutrons </a:t>
            </a:r>
            <a:endParaRPr lang="en-US" dirty="0"/>
          </a:p>
        </p:txBody>
      </p:sp>
      <p:pic>
        <p:nvPicPr>
          <p:cNvPr id="1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950" y="908050"/>
            <a:ext cx="4538663"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4"/>
          <p:cNvSpPr txBox="1">
            <a:spLocks noChangeArrowheads="1"/>
          </p:cNvSpPr>
          <p:nvPr/>
        </p:nvSpPr>
        <p:spPr bwMode="auto">
          <a:xfrm>
            <a:off x="287338" y="898525"/>
            <a:ext cx="334803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The neutrons, created during fission,  can participate in different reactions and are hence lost for future fission processes.</a:t>
            </a:r>
          </a:p>
          <a:p>
            <a:endParaRPr lang="en-US" altLang="de-DE" sz="1400" dirty="0" smtClean="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example:</a:t>
            </a:r>
            <a:r>
              <a:rPr lang="de-DE" altLang="de-DE" sz="1400" dirty="0" smtClean="0">
                <a:solidFill>
                  <a:srgbClr val="000000"/>
                </a:solidFill>
                <a:latin typeface="Times New Roman" pitchFamily="18" charset="0"/>
                <a:cs typeface="Times New Roman" pitchFamily="18" charset="0"/>
              </a:rPr>
              <a:t> </a:t>
            </a:r>
            <a:r>
              <a:rPr lang="de-DE" altLang="de-DE" sz="1400" b="1" dirty="0">
                <a:solidFill>
                  <a:srgbClr val="000000"/>
                </a:solidFill>
                <a:latin typeface="Times New Roman" pitchFamily="18" charset="0"/>
                <a:cs typeface="Times New Roman" pitchFamily="18" charset="0"/>
              </a:rPr>
              <a:t>(n,</a:t>
            </a:r>
            <a:r>
              <a:rPr lang="el-GR" altLang="de-DE" sz="1400" b="1" dirty="0">
                <a:solidFill>
                  <a:srgbClr val="000000"/>
                </a:solidFill>
                <a:latin typeface="Times New Roman" pitchFamily="18" charset="0"/>
                <a:cs typeface="Times New Roman" pitchFamily="18" charset="0"/>
              </a:rPr>
              <a:t>γ</a:t>
            </a:r>
            <a:r>
              <a:rPr lang="de-DE" altLang="de-DE" sz="1400" b="1" dirty="0">
                <a:solidFill>
                  <a:srgbClr val="000000"/>
                </a:solidFill>
                <a:latin typeface="Times New Roman" pitchFamily="18" charset="0"/>
                <a:cs typeface="Times New Roman" pitchFamily="18" charset="0"/>
              </a:rPr>
              <a:t>) </a:t>
            </a:r>
            <a:r>
              <a:rPr lang="en-US" altLang="de-DE" sz="1400" b="1" dirty="0" smtClean="0">
                <a:solidFill>
                  <a:srgbClr val="000000"/>
                </a:solidFill>
                <a:latin typeface="Times New Roman" pitchFamily="18" charset="0"/>
                <a:cs typeface="Times New Roman" pitchFamily="18" charset="0"/>
              </a:rPr>
              <a:t>absorption reaction</a:t>
            </a:r>
          </a:p>
          <a:p>
            <a:endParaRPr lang="de-DE" altLang="de-DE" sz="1400" dirty="0">
              <a:solidFill>
                <a:srgbClr val="000000"/>
              </a:solidFill>
              <a:latin typeface="Times New Roman" pitchFamily="18" charset="0"/>
              <a:cs typeface="Times New Roman" pitchFamily="18" charset="0"/>
            </a:endParaRPr>
          </a:p>
          <a:p>
            <a:r>
              <a:rPr lang="de-DE" altLang="de-DE" sz="1400" dirty="0">
                <a:solidFill>
                  <a:srgbClr val="000000"/>
                </a:solidFill>
                <a:latin typeface="Times New Roman" pitchFamily="18" charset="0"/>
                <a:cs typeface="Times New Roman" pitchFamily="18" charset="0"/>
              </a:rPr>
              <a:t>n + U → U</a:t>
            </a:r>
            <a:r>
              <a:rPr lang="de-DE" altLang="de-DE" sz="1400" baseline="30000" dirty="0">
                <a:solidFill>
                  <a:srgbClr val="000000"/>
                </a:solidFill>
                <a:latin typeface="Times New Roman" pitchFamily="18" charset="0"/>
                <a:cs typeface="Times New Roman" pitchFamily="18" charset="0"/>
              </a:rPr>
              <a:t>*</a:t>
            </a:r>
            <a:r>
              <a:rPr lang="de-DE" altLang="de-DE" sz="1400" dirty="0">
                <a:solidFill>
                  <a:srgbClr val="000000"/>
                </a:solidFill>
                <a:latin typeface="Times New Roman" pitchFamily="18" charset="0"/>
                <a:cs typeface="Times New Roman" pitchFamily="18" charset="0"/>
              </a:rPr>
              <a:t> → U + </a:t>
            </a:r>
            <a:r>
              <a:rPr lang="el-GR" altLang="de-DE" sz="1400" dirty="0">
                <a:solidFill>
                  <a:srgbClr val="000000"/>
                </a:solidFill>
                <a:latin typeface="Times New Roman" pitchFamily="18" charset="0"/>
                <a:cs typeface="Times New Roman" pitchFamily="18" charset="0"/>
              </a:rPr>
              <a:t>γ</a:t>
            </a:r>
          </a:p>
        </p:txBody>
      </p:sp>
      <p:sp>
        <p:nvSpPr>
          <p:cNvPr id="22" name="Text Box 5"/>
          <p:cNvSpPr txBox="1">
            <a:spLocks noChangeArrowheads="1"/>
          </p:cNvSpPr>
          <p:nvPr/>
        </p:nvSpPr>
        <p:spPr bwMode="auto">
          <a:xfrm>
            <a:off x="287338" y="3854450"/>
            <a:ext cx="356393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For</a:t>
            </a:r>
            <a:r>
              <a:rPr lang="en-US" altLang="de-DE" sz="1400" b="1" dirty="0" smtClean="0">
                <a:solidFill>
                  <a:srgbClr val="000000"/>
                </a:solidFill>
                <a:latin typeface="Times New Roman" pitchFamily="18" charset="0"/>
                <a:cs typeface="Times New Roman" pitchFamily="18" charset="0"/>
              </a:rPr>
              <a:t> </a:t>
            </a:r>
            <a:r>
              <a:rPr lang="en-US" altLang="de-DE" sz="1400" b="1" baseline="30000" dirty="0" smtClean="0">
                <a:solidFill>
                  <a:srgbClr val="000000"/>
                </a:solidFill>
                <a:latin typeface="Times New Roman" pitchFamily="18" charset="0"/>
                <a:cs typeface="Times New Roman" pitchFamily="18" charset="0"/>
              </a:rPr>
              <a:t>238</a:t>
            </a:r>
            <a:r>
              <a:rPr lang="en-US" altLang="de-DE" sz="1400" b="1" dirty="0" smtClean="0">
                <a:solidFill>
                  <a:srgbClr val="000000"/>
                </a:solidFill>
                <a:latin typeface="Times New Roman" pitchFamily="18" charset="0"/>
                <a:cs typeface="Times New Roman" pitchFamily="18" charset="0"/>
              </a:rPr>
              <a:t>U</a:t>
            </a:r>
            <a:r>
              <a:rPr lang="en-US" altLang="de-DE" sz="1600" dirty="0" smtClean="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the cross section for inelastic collisions </a:t>
            </a:r>
            <a:r>
              <a:rPr lang="el-GR" altLang="de-DE" sz="1400" dirty="0" smtClean="0">
                <a:solidFill>
                  <a:srgbClr val="000000"/>
                </a:solidFill>
                <a:latin typeface="Times New Roman" pitchFamily="18" charset="0"/>
                <a:cs typeface="Times New Roman" pitchFamily="18" charset="0"/>
              </a:rPr>
              <a:t>σ</a:t>
            </a:r>
            <a:r>
              <a:rPr lang="de-DE" altLang="de-DE" sz="1400" dirty="0">
                <a:solidFill>
                  <a:srgbClr val="000000"/>
                </a:solidFill>
                <a:latin typeface="Times New Roman" pitchFamily="18" charset="0"/>
                <a:cs typeface="Times New Roman" pitchFamily="18" charset="0"/>
              </a:rPr>
              <a:t>(</a:t>
            </a:r>
            <a:r>
              <a:rPr lang="de-DE" altLang="de-DE" sz="1400" dirty="0" err="1">
                <a:solidFill>
                  <a:srgbClr val="000000"/>
                </a:solidFill>
                <a:latin typeface="Times New Roman" pitchFamily="18" charset="0"/>
                <a:cs typeface="Times New Roman" pitchFamily="18" charset="0"/>
              </a:rPr>
              <a:t>n,n</a:t>
            </a:r>
            <a:r>
              <a:rPr lang="de-DE" altLang="de-DE" sz="1400" dirty="0">
                <a:solidFill>
                  <a:srgbClr val="000000"/>
                </a:solidFill>
                <a:latin typeface="Times New Roman" pitchFamily="18" charset="0"/>
                <a:cs typeface="Times New Roman" pitchFamily="18" charset="0"/>
              </a:rPr>
              <a:t>‘</a:t>
            </a:r>
            <a:r>
              <a:rPr lang="el-GR" altLang="de-DE" sz="1400" dirty="0">
                <a:solidFill>
                  <a:srgbClr val="000000"/>
                </a:solidFill>
                <a:latin typeface="Times New Roman" pitchFamily="18" charset="0"/>
                <a:cs typeface="Times New Roman" pitchFamily="18" charset="0"/>
              </a:rPr>
              <a:t>γ</a:t>
            </a:r>
            <a:r>
              <a:rPr lang="de-DE"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is larger than the fission cross section </a:t>
            </a:r>
            <a:r>
              <a:rPr lang="el-GR" altLang="de-DE" sz="1400" dirty="0" smtClean="0">
                <a:solidFill>
                  <a:srgbClr val="000000"/>
                </a:solidFill>
                <a:latin typeface="Times New Roman" pitchFamily="18" charset="0"/>
                <a:cs typeface="Times New Roman" pitchFamily="18" charset="0"/>
              </a:rPr>
              <a:t>σ</a:t>
            </a:r>
            <a:r>
              <a:rPr lang="de-DE" altLang="de-DE" sz="1400" dirty="0">
                <a:solidFill>
                  <a:srgbClr val="000000"/>
                </a:solidFill>
                <a:latin typeface="Times New Roman" pitchFamily="18" charset="0"/>
                <a:cs typeface="Times New Roman" pitchFamily="18" charset="0"/>
              </a:rPr>
              <a:t>(</a:t>
            </a:r>
            <a:r>
              <a:rPr lang="de-DE" altLang="de-DE" sz="1400" dirty="0" err="1">
                <a:solidFill>
                  <a:srgbClr val="000000"/>
                </a:solidFill>
                <a:latin typeface="Times New Roman" pitchFamily="18" charset="0"/>
                <a:cs typeface="Times New Roman" pitchFamily="18" charset="0"/>
              </a:rPr>
              <a:t>n,f</a:t>
            </a:r>
            <a:r>
              <a:rPr lang="de-DE" altLang="de-DE" sz="1400" dirty="0">
                <a:solidFill>
                  <a:srgbClr val="000000"/>
                </a:solidFill>
                <a:latin typeface="Times New Roman" pitchFamily="18" charset="0"/>
                <a:cs typeface="Times New Roman" pitchFamily="18" charset="0"/>
              </a:rPr>
              <a:t>). In </a:t>
            </a:r>
            <a:r>
              <a:rPr lang="de-DE" altLang="de-DE" sz="1400" baseline="30000" dirty="0">
                <a:solidFill>
                  <a:srgbClr val="000000"/>
                </a:solidFill>
                <a:latin typeface="Times New Roman" pitchFamily="18" charset="0"/>
                <a:cs typeface="Times New Roman" pitchFamily="18" charset="0"/>
              </a:rPr>
              <a:t>238</a:t>
            </a:r>
            <a:r>
              <a:rPr lang="de-DE" altLang="de-DE" sz="1400" dirty="0">
                <a:solidFill>
                  <a:srgbClr val="000000"/>
                </a:solidFill>
                <a:latin typeface="Times New Roman" pitchFamily="18" charset="0"/>
                <a:cs typeface="Times New Roman" pitchFamily="18" charset="0"/>
              </a:rPr>
              <a:t>U </a:t>
            </a:r>
            <a:r>
              <a:rPr lang="en-US" altLang="de-DE" sz="1400" dirty="0" smtClean="0">
                <a:solidFill>
                  <a:srgbClr val="000000"/>
                </a:solidFill>
                <a:latin typeface="Times New Roman" pitchFamily="18" charset="0"/>
                <a:cs typeface="Times New Roman" pitchFamily="18" charset="0"/>
              </a:rPr>
              <a:t>a chain reaction can not occur.</a:t>
            </a:r>
            <a:endParaRPr lang="en-US" altLang="de-DE" sz="1400" dirty="0">
              <a:solidFill>
                <a:srgbClr val="000000"/>
              </a:solidFill>
              <a:latin typeface="Times New Roman" pitchFamily="18" charset="0"/>
              <a:cs typeface="Times New Roman" pitchFamily="18" charset="0"/>
            </a:endParaRPr>
          </a:p>
        </p:txBody>
      </p:sp>
      <p:pic>
        <p:nvPicPr>
          <p:cNvPr id="23"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3644900"/>
            <a:ext cx="43402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5"/>
          <p:cNvSpPr txBox="1">
            <a:spLocks noChangeArrowheads="1"/>
          </p:cNvSpPr>
          <p:nvPr/>
        </p:nvSpPr>
        <p:spPr bwMode="auto">
          <a:xfrm>
            <a:off x="287338" y="5138738"/>
            <a:ext cx="356393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A chain reaction can occur only with thermalized neutrons and fission of </a:t>
            </a:r>
            <a:r>
              <a:rPr lang="de-DE" altLang="de-DE" sz="1400" baseline="30000" dirty="0" smtClean="0">
                <a:solidFill>
                  <a:srgbClr val="000000"/>
                </a:solidFill>
                <a:latin typeface="Times New Roman" pitchFamily="18" charset="0"/>
                <a:cs typeface="Times New Roman" pitchFamily="18" charset="0"/>
              </a:rPr>
              <a:t>235</a:t>
            </a:r>
            <a:r>
              <a:rPr lang="de-DE" altLang="de-DE" sz="1400" dirty="0" smtClean="0">
                <a:solidFill>
                  <a:srgbClr val="000000"/>
                </a:solidFill>
                <a:latin typeface="Times New Roman" pitchFamily="18" charset="0"/>
                <a:cs typeface="Times New Roman" pitchFamily="18" charset="0"/>
              </a:rPr>
              <a:t>U:    </a:t>
            </a:r>
            <a:r>
              <a:rPr lang="de-DE" altLang="de-DE" sz="2400" b="1" dirty="0">
                <a:solidFill>
                  <a:srgbClr val="FF0000"/>
                </a:solidFill>
                <a:latin typeface="Times New Roman" pitchFamily="18" charset="0"/>
                <a:cs typeface="Times New Roman" pitchFamily="18" charset="0"/>
              </a:rPr>
              <a:t>→</a:t>
            </a:r>
            <a:r>
              <a:rPr lang="de-DE" altLang="de-DE" sz="1400" dirty="0">
                <a:solidFill>
                  <a:srgbClr val="000000"/>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slowing down (moderation) of neutrons</a:t>
            </a:r>
            <a:r>
              <a:rPr lang="de-DE" altLang="de-DE" sz="1400" dirty="0" smtClean="0">
                <a:solidFill>
                  <a:srgbClr val="000000"/>
                </a:solidFill>
                <a:latin typeface="Times New Roman" pitchFamily="18" charset="0"/>
                <a:cs typeface="Times New Roman" pitchFamily="18" charset="0"/>
              </a:rPr>
              <a:t>.</a:t>
            </a:r>
            <a:endParaRPr lang="de-DE" altLang="de-DE" sz="1400" dirty="0">
              <a:solidFill>
                <a:srgbClr val="000000"/>
              </a:solidFill>
              <a:latin typeface="Times New Roman" pitchFamily="18" charset="0"/>
              <a:cs typeface="Times New Roman" pitchFamily="18" charset="0"/>
            </a:endParaRPr>
          </a:p>
        </p:txBody>
      </p:sp>
      <p:sp>
        <p:nvSpPr>
          <p:cNvPr id="25" name="Line 16"/>
          <p:cNvSpPr>
            <a:spLocks noChangeShapeType="1"/>
          </p:cNvSpPr>
          <p:nvPr/>
        </p:nvSpPr>
        <p:spPr bwMode="auto">
          <a:xfrm flipV="1">
            <a:off x="5454650" y="1057275"/>
            <a:ext cx="0" cy="2411413"/>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17"/>
          <p:cNvSpPr txBox="1">
            <a:spLocks noChangeArrowheads="1"/>
          </p:cNvSpPr>
          <p:nvPr/>
        </p:nvSpPr>
        <p:spPr bwMode="auto">
          <a:xfrm>
            <a:off x="5219700" y="1149350"/>
            <a:ext cx="635000" cy="182563"/>
          </a:xfrm>
          <a:prstGeom prst="rect">
            <a:avLst/>
          </a:prstGeom>
          <a:solidFill>
            <a:schemeClr val="bg1"/>
          </a:solidFill>
          <a:ln>
            <a:noFill/>
          </a:ln>
          <a:effectLst/>
        </p:spPr>
        <p:txBody>
          <a:bodyPr wrap="none" lIns="0" tIns="0" rIns="0" bIns="0">
            <a:spAutoFit/>
          </a:bodyPr>
          <a:lstStyle/>
          <a:p>
            <a:r>
              <a:rPr lang="de-DE" altLang="de-DE" sz="1200" dirty="0">
                <a:solidFill>
                  <a:srgbClr val="FF0000"/>
                </a:solidFill>
                <a:latin typeface="Times New Roman" pitchFamily="18" charset="0"/>
              </a:rPr>
              <a:t>0.0253 eV</a:t>
            </a:r>
          </a:p>
        </p:txBody>
      </p:sp>
      <p:sp>
        <p:nvSpPr>
          <p:cNvPr id="27" name="Text Box 18"/>
          <p:cNvSpPr txBox="1">
            <a:spLocks noChangeArrowheads="1"/>
          </p:cNvSpPr>
          <p:nvPr/>
        </p:nvSpPr>
        <p:spPr bwMode="auto">
          <a:xfrm>
            <a:off x="5076825" y="2924175"/>
            <a:ext cx="760413" cy="212725"/>
          </a:xfrm>
          <a:prstGeom prst="rect">
            <a:avLst/>
          </a:prstGeom>
          <a:solidFill>
            <a:schemeClr val="bg1"/>
          </a:solidFill>
          <a:ln>
            <a:noFill/>
          </a:ln>
          <a:effectLst/>
        </p:spPr>
        <p:txBody>
          <a:bodyPr wrap="none" lIns="0" tIns="0" rIns="0" bIns="0">
            <a:spAutoFit/>
          </a:bodyPr>
          <a:lstStyle/>
          <a:p>
            <a:r>
              <a:rPr lang="de-DE" altLang="de-DE" sz="1400" b="1" dirty="0">
                <a:solidFill>
                  <a:srgbClr val="FF0000"/>
                </a:solidFill>
                <a:latin typeface="Times New Roman" pitchFamily="18" charset="0"/>
              </a:rPr>
              <a:t>thermisch</a:t>
            </a:r>
          </a:p>
        </p:txBody>
      </p:sp>
    </p:spTree>
    <p:extLst>
      <p:ext uri="{BB962C8B-B14F-4D97-AF65-F5344CB8AC3E}">
        <p14:creationId xmlns:p14="http://schemas.microsoft.com/office/powerpoint/2010/main" val="291595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Absorption- and fission cross sections for neutrons </a:t>
            </a:r>
            <a:endParaRPr 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908050"/>
            <a:ext cx="4538663"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365125" y="912813"/>
            <a:ext cx="356393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We start with thermalized neutrons</a:t>
            </a:r>
            <a:r>
              <a:rPr lang="de-DE" altLang="de-DE" sz="1400" dirty="0" smtClean="0">
                <a:solidFill>
                  <a:srgbClr val="000000"/>
                </a:solidFill>
                <a:latin typeface="Times New Roman" pitchFamily="18" charset="0"/>
                <a:cs typeface="Times New Roman" pitchFamily="18" charset="0"/>
              </a:rPr>
              <a:t>, </a:t>
            </a:r>
            <a:endParaRPr lang="de-DE" altLang="de-DE" sz="1400" dirty="0">
              <a:solidFill>
                <a:srgbClr val="000000"/>
              </a:solidFill>
              <a:latin typeface="Times New Roman" pitchFamily="18" charset="0"/>
              <a:cs typeface="Times New Roman" pitchFamily="18" charset="0"/>
            </a:endParaRPr>
          </a:p>
          <a:p>
            <a:endParaRPr lang="de-DE" altLang="de-DE" sz="800" dirty="0">
              <a:solidFill>
                <a:srgbClr val="000000"/>
              </a:solidFill>
              <a:latin typeface="Times New Roman" pitchFamily="18" charset="0"/>
              <a:cs typeface="Times New Roman" pitchFamily="18" charset="0"/>
            </a:endParaRPr>
          </a:p>
          <a:p>
            <a:r>
              <a:rPr lang="el-GR" altLang="de-DE" sz="1400" dirty="0">
                <a:solidFill>
                  <a:srgbClr val="000000"/>
                </a:solidFill>
                <a:latin typeface="Times New Roman" pitchFamily="18" charset="0"/>
                <a:cs typeface="Times New Roman" pitchFamily="18" charset="0"/>
              </a:rPr>
              <a:t>η</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is the average number of fission neutrons per thermalized neutron.</a:t>
            </a:r>
            <a:endParaRPr lang="el-GR" altLang="de-DE" sz="1400" dirty="0">
              <a:solidFill>
                <a:srgbClr val="00000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365125" y="3644900"/>
            <a:ext cx="3702050" cy="5810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For</a:t>
            </a:r>
            <a:r>
              <a:rPr lang="de-DE" altLang="de-DE" sz="1400" b="1" dirty="0" smtClean="0">
                <a:solidFill>
                  <a:srgbClr val="000000"/>
                </a:solidFill>
                <a:latin typeface="Times New Roman" pitchFamily="18" charset="0"/>
                <a:cs typeface="Times New Roman" pitchFamily="18" charset="0"/>
              </a:rPr>
              <a:t> </a:t>
            </a:r>
            <a:r>
              <a:rPr lang="de-DE" altLang="de-DE" sz="1400" b="1" baseline="30000" dirty="0">
                <a:solidFill>
                  <a:srgbClr val="000000"/>
                </a:solidFill>
                <a:latin typeface="Times New Roman" pitchFamily="18" charset="0"/>
                <a:cs typeface="Times New Roman" pitchFamily="18" charset="0"/>
              </a:rPr>
              <a:t>235</a:t>
            </a:r>
            <a:r>
              <a:rPr lang="de-DE" altLang="de-DE" sz="1400" b="1" dirty="0">
                <a:solidFill>
                  <a:srgbClr val="000000"/>
                </a:solidFill>
                <a:latin typeface="Times New Roman" pitchFamily="18" charset="0"/>
                <a:cs typeface="Times New Roman" pitchFamily="18" charset="0"/>
              </a:rPr>
              <a:t>U</a:t>
            </a:r>
            <a:r>
              <a:rPr lang="de-DE" altLang="de-DE" sz="1600" dirty="0">
                <a:solidFill>
                  <a:srgbClr val="000000"/>
                </a:solidFill>
                <a:latin typeface="Times New Roman" pitchFamily="18" charset="0"/>
                <a:cs typeface="Times New Roman" pitchFamily="18" charset="0"/>
              </a:rPr>
              <a:t>: </a:t>
            </a:r>
            <a:r>
              <a:rPr lang="el-GR" altLang="de-DE" sz="1600" dirty="0">
                <a:solidFill>
                  <a:srgbClr val="000000"/>
                </a:solidFill>
                <a:latin typeface="Times New Roman" pitchFamily="18" charset="0"/>
                <a:cs typeface="Times New Roman" pitchFamily="18" charset="0"/>
              </a:rPr>
              <a:t>σ</a:t>
            </a:r>
            <a:r>
              <a:rPr lang="en-US" altLang="de-DE" sz="1600" baseline="-25000" dirty="0">
                <a:solidFill>
                  <a:srgbClr val="000000"/>
                </a:solidFill>
                <a:latin typeface="Times New Roman" pitchFamily="18" charset="0"/>
                <a:cs typeface="Times New Roman" pitchFamily="18" charset="0"/>
              </a:rPr>
              <a:t>f </a:t>
            </a:r>
            <a:r>
              <a:rPr lang="en-US" altLang="de-DE" sz="1600" dirty="0">
                <a:solidFill>
                  <a:srgbClr val="000000"/>
                </a:solidFill>
                <a:latin typeface="Times New Roman" pitchFamily="18" charset="0"/>
                <a:cs typeface="Times New Roman" pitchFamily="18" charset="0"/>
              </a:rPr>
              <a:t>= 584 b </a:t>
            </a:r>
            <a:r>
              <a:rPr lang="en-US" altLang="de-DE" sz="1600" dirty="0" smtClean="0">
                <a:solidFill>
                  <a:srgbClr val="000000"/>
                </a:solidFill>
                <a:latin typeface="Times New Roman" pitchFamily="18" charset="0"/>
                <a:cs typeface="Times New Roman" pitchFamily="18" charset="0"/>
              </a:rPr>
              <a:t>and </a:t>
            </a:r>
            <a:r>
              <a:rPr lang="el-GR" altLang="de-DE" sz="1600" dirty="0">
                <a:solidFill>
                  <a:srgbClr val="000000"/>
                </a:solidFill>
                <a:latin typeface="Times New Roman" pitchFamily="18" charset="0"/>
                <a:cs typeface="Times New Roman" pitchFamily="18" charset="0"/>
              </a:rPr>
              <a:t>σ</a:t>
            </a:r>
            <a:r>
              <a:rPr lang="en-US" altLang="de-DE" sz="1600" baseline="-25000" dirty="0">
                <a:solidFill>
                  <a:srgbClr val="000000"/>
                </a:solidFill>
                <a:latin typeface="Times New Roman" pitchFamily="18" charset="0"/>
                <a:cs typeface="Times New Roman" pitchFamily="18" charset="0"/>
              </a:rPr>
              <a:t>a </a:t>
            </a:r>
            <a:r>
              <a:rPr lang="en-US" altLang="de-DE" sz="1600" dirty="0">
                <a:solidFill>
                  <a:srgbClr val="000000"/>
                </a:solidFill>
                <a:latin typeface="Times New Roman" pitchFamily="18" charset="0"/>
                <a:cs typeface="Times New Roman" pitchFamily="18" charset="0"/>
              </a:rPr>
              <a:t>= 97 b, &lt;</a:t>
            </a:r>
            <a:r>
              <a:rPr lang="el-GR" altLang="de-DE" sz="1600" dirty="0">
                <a:solidFill>
                  <a:srgbClr val="000000"/>
                </a:solidFill>
                <a:latin typeface="Times New Roman" pitchFamily="18" charset="0"/>
                <a:cs typeface="Times New Roman" pitchFamily="18" charset="0"/>
              </a:rPr>
              <a:t>ν</a:t>
            </a:r>
            <a:r>
              <a:rPr lang="en-US" altLang="de-DE" sz="1600" dirty="0">
                <a:solidFill>
                  <a:srgbClr val="000000"/>
                </a:solidFill>
                <a:latin typeface="Times New Roman" pitchFamily="18" charset="0"/>
                <a:cs typeface="Times New Roman" pitchFamily="18" charset="0"/>
              </a:rPr>
              <a:t>&gt;=2.4</a:t>
            </a:r>
          </a:p>
          <a:p>
            <a:r>
              <a:rPr lang="en-US" altLang="de-DE" sz="1400" dirty="0" smtClean="0">
                <a:solidFill>
                  <a:srgbClr val="000000"/>
                </a:solidFill>
                <a:latin typeface="Times New Roman" pitchFamily="18" charset="0"/>
                <a:cs typeface="Times New Roman" pitchFamily="18" charset="0"/>
              </a:rPr>
              <a:t>For</a:t>
            </a:r>
            <a:r>
              <a:rPr lang="de-DE" altLang="de-DE" sz="1400" b="1" dirty="0" smtClean="0">
                <a:solidFill>
                  <a:srgbClr val="000000"/>
                </a:solidFill>
                <a:latin typeface="Times New Roman" pitchFamily="18" charset="0"/>
                <a:cs typeface="Times New Roman" pitchFamily="18" charset="0"/>
              </a:rPr>
              <a:t> </a:t>
            </a:r>
            <a:r>
              <a:rPr lang="de-DE" altLang="de-DE" sz="1400" b="1" baseline="30000" dirty="0">
                <a:solidFill>
                  <a:srgbClr val="000000"/>
                </a:solidFill>
                <a:latin typeface="Times New Roman" pitchFamily="18" charset="0"/>
                <a:cs typeface="Times New Roman" pitchFamily="18" charset="0"/>
              </a:rPr>
              <a:t>238</a:t>
            </a:r>
            <a:r>
              <a:rPr lang="de-DE" altLang="de-DE" sz="1400" b="1" dirty="0">
                <a:solidFill>
                  <a:srgbClr val="000000"/>
                </a:solidFill>
                <a:latin typeface="Times New Roman" pitchFamily="18" charset="0"/>
                <a:cs typeface="Times New Roman" pitchFamily="18" charset="0"/>
              </a:rPr>
              <a:t>U</a:t>
            </a:r>
            <a:r>
              <a:rPr lang="de-DE" altLang="de-DE" sz="1600" dirty="0">
                <a:solidFill>
                  <a:srgbClr val="000000"/>
                </a:solidFill>
                <a:latin typeface="Times New Roman" pitchFamily="18" charset="0"/>
                <a:cs typeface="Times New Roman" pitchFamily="18" charset="0"/>
              </a:rPr>
              <a:t>: </a:t>
            </a:r>
            <a:r>
              <a:rPr lang="el-GR" altLang="de-DE" sz="1600" dirty="0">
                <a:solidFill>
                  <a:srgbClr val="000000"/>
                </a:solidFill>
                <a:latin typeface="Times New Roman" pitchFamily="18" charset="0"/>
                <a:cs typeface="Times New Roman" pitchFamily="18" charset="0"/>
              </a:rPr>
              <a:t>σ</a:t>
            </a:r>
            <a:r>
              <a:rPr lang="en-US" altLang="de-DE" sz="1600" baseline="-25000" dirty="0">
                <a:solidFill>
                  <a:srgbClr val="000000"/>
                </a:solidFill>
                <a:latin typeface="Times New Roman" pitchFamily="18" charset="0"/>
                <a:cs typeface="Times New Roman" pitchFamily="18" charset="0"/>
              </a:rPr>
              <a:t>f </a:t>
            </a:r>
            <a:r>
              <a:rPr lang="en-US" altLang="de-DE" sz="1600" dirty="0">
                <a:solidFill>
                  <a:srgbClr val="000000"/>
                </a:solidFill>
                <a:latin typeface="Times New Roman" pitchFamily="18" charset="0"/>
                <a:cs typeface="Times New Roman" pitchFamily="18" charset="0"/>
              </a:rPr>
              <a:t>= 0 b     </a:t>
            </a:r>
            <a:r>
              <a:rPr lang="en-US" altLang="de-DE" sz="1600" dirty="0" smtClean="0">
                <a:solidFill>
                  <a:srgbClr val="000000"/>
                </a:solidFill>
                <a:latin typeface="Times New Roman" pitchFamily="18" charset="0"/>
                <a:cs typeface="Times New Roman" pitchFamily="18" charset="0"/>
              </a:rPr>
              <a:t>and </a:t>
            </a:r>
            <a:r>
              <a:rPr lang="el-GR" altLang="de-DE" sz="1600" dirty="0">
                <a:solidFill>
                  <a:srgbClr val="000000"/>
                </a:solidFill>
                <a:latin typeface="Times New Roman" pitchFamily="18" charset="0"/>
                <a:cs typeface="Times New Roman" pitchFamily="18" charset="0"/>
              </a:rPr>
              <a:t>σ</a:t>
            </a:r>
            <a:r>
              <a:rPr lang="en-US" altLang="de-DE" sz="1600" baseline="-25000" dirty="0">
                <a:solidFill>
                  <a:srgbClr val="000000"/>
                </a:solidFill>
                <a:latin typeface="Times New Roman" pitchFamily="18" charset="0"/>
                <a:cs typeface="Times New Roman" pitchFamily="18" charset="0"/>
              </a:rPr>
              <a:t>a </a:t>
            </a:r>
            <a:r>
              <a:rPr lang="en-US" altLang="de-DE" sz="1600" dirty="0">
                <a:solidFill>
                  <a:srgbClr val="000000"/>
                </a:solidFill>
                <a:latin typeface="Times New Roman" pitchFamily="18" charset="0"/>
                <a:cs typeface="Times New Roman" pitchFamily="18" charset="0"/>
              </a:rPr>
              <a:t>= 2.1 b</a:t>
            </a:r>
            <a:endParaRPr lang="el-GR" altLang="de-DE" sz="1400" dirty="0">
              <a:solidFill>
                <a:srgbClr val="000000"/>
              </a:solidFill>
              <a:latin typeface="Times New Roman" pitchFamily="18" charset="0"/>
              <a:cs typeface="Times New Roman" pitchFamily="18" charset="0"/>
            </a:endParaRPr>
          </a:p>
        </p:txBody>
      </p:sp>
      <p:pic>
        <p:nvPicPr>
          <p:cNvPr id="15"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3644900"/>
            <a:ext cx="43402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7"/>
          <p:cNvSpPr txBox="1">
            <a:spLocks noChangeArrowheads="1"/>
          </p:cNvSpPr>
          <p:nvPr/>
        </p:nvSpPr>
        <p:spPr bwMode="auto">
          <a:xfrm>
            <a:off x="323850" y="4346575"/>
            <a:ext cx="38163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cs typeface="Times New Roman" pitchFamily="18" charset="0"/>
              </a:rPr>
              <a:t>Effective</a:t>
            </a:r>
            <a:r>
              <a:rPr lang="de-DE" altLang="de-DE" sz="1400" dirty="0" smtClean="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value of </a:t>
            </a:r>
            <a:r>
              <a:rPr lang="el-GR" altLang="de-DE" sz="1400" b="1" dirty="0" smtClean="0">
                <a:solidFill>
                  <a:srgbClr val="FF0000"/>
                </a:solidFill>
                <a:latin typeface="Times New Roman" pitchFamily="18" charset="0"/>
                <a:cs typeface="Times New Roman" pitchFamily="18" charset="0"/>
              </a:rPr>
              <a:t>η</a:t>
            </a:r>
            <a:r>
              <a:rPr lang="en-US" altLang="de-DE" sz="1400" b="1" dirty="0" smtClean="0">
                <a:solidFill>
                  <a:srgbClr val="FF0000"/>
                </a:solidFill>
                <a:latin typeface="Times New Roman" pitchFamily="18" charset="0"/>
                <a:cs typeface="Times New Roman" pitchFamily="18" charset="0"/>
              </a:rPr>
              <a:t> </a:t>
            </a:r>
            <a:r>
              <a:rPr lang="en-US" altLang="de-DE" sz="1400" b="1" dirty="0">
                <a:solidFill>
                  <a:srgbClr val="FF0000"/>
                </a:solidFill>
                <a:latin typeface="Times New Roman" pitchFamily="18" charset="0"/>
                <a:cs typeface="Times New Roman" pitchFamily="18" charset="0"/>
              </a:rPr>
              <a:t>= 1.3</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for natural Uranium is too small for chain reaction.</a:t>
            </a:r>
            <a:endParaRPr lang="en-US" altLang="de-DE" sz="1400" dirty="0">
              <a:solidFill>
                <a:srgbClr val="000000"/>
              </a:solidFill>
              <a:latin typeface="Times New Roman" pitchFamily="18" charset="0"/>
              <a:cs typeface="Times New Roman" pitchFamily="18" charset="0"/>
            </a:endParaRPr>
          </a:p>
          <a:p>
            <a:r>
              <a:rPr lang="de-DE" altLang="de-DE" sz="2400" b="1" dirty="0">
                <a:solidFill>
                  <a:srgbClr val="FF0000"/>
                </a:solidFill>
                <a:latin typeface="Times New Roman" pitchFamily="18" charset="0"/>
                <a:cs typeface="Times New Roman" pitchFamily="18" charset="0"/>
              </a:rPr>
              <a:t>→</a:t>
            </a:r>
            <a:r>
              <a:rPr lang="de-DE" altLang="de-DE" sz="1400" dirty="0">
                <a:solidFill>
                  <a:srgbClr val="000000"/>
                </a:solidFill>
                <a:latin typeface="Times New Roman" pitchFamily="18" charset="0"/>
                <a:cs typeface="Times New Roman" pitchFamily="18" charset="0"/>
              </a:rPr>
              <a:t> </a:t>
            </a:r>
            <a:r>
              <a:rPr lang="de-DE" altLang="de-DE" sz="1400" baseline="30000" dirty="0">
                <a:solidFill>
                  <a:srgbClr val="FF0000"/>
                </a:solidFill>
                <a:latin typeface="Times New Roman" pitchFamily="18" charset="0"/>
                <a:cs typeface="Times New Roman" pitchFamily="18" charset="0"/>
              </a:rPr>
              <a:t>235</a:t>
            </a:r>
            <a:r>
              <a:rPr lang="de-DE" altLang="de-DE" sz="1400" dirty="0">
                <a:solidFill>
                  <a:srgbClr val="FF0000"/>
                </a:solidFill>
                <a:latin typeface="Times New Roman" pitchFamily="18" charset="0"/>
                <a:cs typeface="Times New Roman" pitchFamily="18" charset="0"/>
              </a:rPr>
              <a:t>U </a:t>
            </a:r>
            <a:r>
              <a:rPr lang="en-US" altLang="de-DE" sz="1400" dirty="0" smtClean="0">
                <a:solidFill>
                  <a:srgbClr val="FF0000"/>
                </a:solidFill>
                <a:latin typeface="Times New Roman" pitchFamily="18" charset="0"/>
                <a:cs typeface="Times New Roman" pitchFamily="18" charset="0"/>
              </a:rPr>
              <a:t>has to be enriched</a:t>
            </a:r>
            <a:r>
              <a:rPr lang="de-DE" altLang="de-DE" sz="1400" dirty="0" smtClean="0">
                <a:solidFill>
                  <a:srgbClr val="FF0000"/>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to </a:t>
            </a:r>
            <a:r>
              <a:rPr lang="en-US" altLang="de-DE" sz="1400" dirty="0">
                <a:solidFill>
                  <a:srgbClr val="FF0000"/>
                </a:solidFill>
                <a:latin typeface="Times New Roman" pitchFamily="18" charset="0"/>
                <a:cs typeface="Times New Roman" pitchFamily="18" charset="0"/>
              </a:rPr>
              <a:t>3% </a:t>
            </a:r>
            <a:r>
              <a:rPr lang="en-US" altLang="de-DE" sz="1400" dirty="0" smtClean="0">
                <a:solidFill>
                  <a:srgbClr val="FF0000"/>
                </a:solidFill>
                <a:latin typeface="Times New Roman" pitchFamily="18" charset="0"/>
                <a:cs typeface="Times New Roman" pitchFamily="18" charset="0"/>
              </a:rPr>
              <a:t> </a:t>
            </a:r>
            <a:r>
              <a:rPr lang="en-US" altLang="de-DE" sz="1400" dirty="0">
                <a:solidFill>
                  <a:srgbClr val="FF0000"/>
                </a:solidFill>
                <a:latin typeface="Times New Roman" pitchFamily="18" charset="0"/>
                <a:cs typeface="Times New Roman" pitchFamily="18" charset="0"/>
              </a:rPr>
              <a:t>(</a:t>
            </a:r>
            <a:r>
              <a:rPr lang="el-GR" altLang="de-DE" sz="1400" dirty="0">
                <a:solidFill>
                  <a:srgbClr val="FF0000"/>
                </a:solidFill>
                <a:latin typeface="Times New Roman" pitchFamily="18" charset="0"/>
                <a:cs typeface="Times New Roman" pitchFamily="18" charset="0"/>
              </a:rPr>
              <a:t>η</a:t>
            </a:r>
            <a:r>
              <a:rPr lang="en-US" altLang="de-DE" sz="1400" dirty="0">
                <a:solidFill>
                  <a:srgbClr val="FF0000"/>
                </a:solidFill>
                <a:latin typeface="Times New Roman" pitchFamily="18" charset="0"/>
                <a:cs typeface="Times New Roman" pitchFamily="18" charset="0"/>
              </a:rPr>
              <a:t>=1.8)</a:t>
            </a:r>
            <a:endParaRPr lang="el-GR" altLang="de-DE" sz="1400" dirty="0">
              <a:solidFill>
                <a:srgbClr val="000000"/>
              </a:solidFill>
              <a:latin typeface="Times New Roman" pitchFamily="18" charset="0"/>
              <a:cs typeface="Times New Roman" pitchFamily="18" charset="0"/>
            </a:endParaRPr>
          </a:p>
        </p:txBody>
      </p:sp>
      <p:sp>
        <p:nvSpPr>
          <p:cNvPr id="17" name="Line 8"/>
          <p:cNvSpPr>
            <a:spLocks noChangeShapeType="1"/>
          </p:cNvSpPr>
          <p:nvPr/>
        </p:nvSpPr>
        <p:spPr bwMode="auto">
          <a:xfrm flipV="1">
            <a:off x="5454650" y="1057275"/>
            <a:ext cx="0" cy="2411413"/>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9"/>
          <p:cNvSpPr txBox="1">
            <a:spLocks noChangeArrowheads="1"/>
          </p:cNvSpPr>
          <p:nvPr/>
        </p:nvSpPr>
        <p:spPr bwMode="auto">
          <a:xfrm>
            <a:off x="5219700" y="1149350"/>
            <a:ext cx="635000" cy="182563"/>
          </a:xfrm>
          <a:prstGeom prst="rect">
            <a:avLst/>
          </a:prstGeom>
          <a:solidFill>
            <a:schemeClr val="bg1"/>
          </a:solidFill>
          <a:ln>
            <a:noFill/>
          </a:ln>
          <a:effectLst/>
        </p:spPr>
        <p:txBody>
          <a:bodyPr wrap="none" lIns="0" tIns="0" rIns="0" bIns="0">
            <a:spAutoFit/>
          </a:bodyPr>
          <a:lstStyle/>
          <a:p>
            <a:r>
              <a:rPr lang="de-DE" altLang="de-DE" sz="1200" dirty="0">
                <a:solidFill>
                  <a:srgbClr val="FF0000"/>
                </a:solidFill>
                <a:latin typeface="Times New Roman" pitchFamily="18" charset="0"/>
              </a:rPr>
              <a:t>0.0253 eV</a:t>
            </a:r>
          </a:p>
        </p:txBody>
      </p:sp>
      <p:sp>
        <p:nvSpPr>
          <p:cNvPr id="19" name="Text Box 10"/>
          <p:cNvSpPr txBox="1">
            <a:spLocks noChangeArrowheads="1"/>
          </p:cNvSpPr>
          <p:nvPr/>
        </p:nvSpPr>
        <p:spPr bwMode="auto">
          <a:xfrm>
            <a:off x="5076825" y="2924175"/>
            <a:ext cx="916918" cy="215444"/>
          </a:xfrm>
          <a:prstGeom prst="rect">
            <a:avLst/>
          </a:prstGeom>
          <a:solidFill>
            <a:schemeClr val="bg1"/>
          </a:solidFill>
          <a:ln>
            <a:noFill/>
          </a:ln>
          <a:effectLst/>
        </p:spPr>
        <p:txBody>
          <a:bodyPr wrap="none" lIns="0" tIns="0" rIns="0" bIns="0">
            <a:spAutoFit/>
          </a:bodyPr>
          <a:lstStyle/>
          <a:p>
            <a:r>
              <a:rPr lang="en-US" altLang="de-DE" sz="1400" b="1" dirty="0" smtClean="0">
                <a:solidFill>
                  <a:srgbClr val="FF0000"/>
                </a:solidFill>
                <a:latin typeface="Times New Roman" pitchFamily="18" charset="0"/>
              </a:rPr>
              <a:t>thermalized</a:t>
            </a:r>
            <a:endParaRPr lang="en-US" altLang="de-DE" sz="1400" b="1" dirty="0">
              <a:solidFill>
                <a:srgbClr val="FF0000"/>
              </a:solidFill>
              <a:latin typeface="Times New Roman" pitchFamily="18" charset="0"/>
            </a:endParaRPr>
          </a:p>
        </p:txBody>
      </p:sp>
      <p:graphicFrame>
        <p:nvGraphicFramePr>
          <p:cNvPr id="20" name="Object 11"/>
          <p:cNvGraphicFramePr>
            <a:graphicFrameLocks noGrp="1" noChangeAspect="1"/>
          </p:cNvGraphicFramePr>
          <p:nvPr>
            <p:ph idx="1"/>
          </p:nvPr>
        </p:nvGraphicFramePr>
        <p:xfrm>
          <a:off x="547688" y="1773238"/>
          <a:ext cx="1644650" cy="585787"/>
        </p:xfrm>
        <a:graphic>
          <a:graphicData uri="http://schemas.openxmlformats.org/presentationml/2006/ole">
            <mc:AlternateContent xmlns:mc="http://schemas.openxmlformats.org/markup-compatibility/2006">
              <mc:Choice xmlns:v="urn:schemas-microsoft-com:vml" Requires="v">
                <p:oleObj spid="_x0000_s11344" name="Equation" r:id="rId6" imgW="1320480" imgH="469800" progId="Equation.3">
                  <p:embed/>
                </p:oleObj>
              </mc:Choice>
              <mc:Fallback>
                <p:oleObj name="Equation" r:id="rId6" imgW="1320480" imgH="469800" progId="Equation.3">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8" y="1773238"/>
                        <a:ext cx="16446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12"/>
          <p:cNvGraphicFramePr>
            <a:graphicFrameLocks noChangeAspect="1"/>
          </p:cNvGraphicFramePr>
          <p:nvPr/>
        </p:nvGraphicFramePr>
        <p:xfrm>
          <a:off x="547688" y="2513013"/>
          <a:ext cx="3014662" cy="388937"/>
        </p:xfrm>
        <a:graphic>
          <a:graphicData uri="http://schemas.openxmlformats.org/presentationml/2006/ole">
            <mc:AlternateContent xmlns:mc="http://schemas.openxmlformats.org/markup-compatibility/2006">
              <mc:Choice xmlns:v="urn:schemas-microsoft-com:vml" Requires="v">
                <p:oleObj spid="_x0000_s11345" name="Equation" r:id="rId8" imgW="3047760" imgH="393480" progId="Equation.3">
                  <p:embed/>
                </p:oleObj>
              </mc:Choice>
              <mc:Fallback>
                <p:oleObj name="Equation" r:id="rId8" imgW="304776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688" y="2513013"/>
                        <a:ext cx="301466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15"/>
          <p:cNvGraphicFramePr>
            <a:graphicFrameLocks noChangeAspect="1"/>
          </p:cNvGraphicFramePr>
          <p:nvPr/>
        </p:nvGraphicFramePr>
        <p:xfrm>
          <a:off x="547688" y="2924175"/>
          <a:ext cx="2987675" cy="388938"/>
        </p:xfrm>
        <a:graphic>
          <a:graphicData uri="http://schemas.openxmlformats.org/presentationml/2006/ole">
            <mc:AlternateContent xmlns:mc="http://schemas.openxmlformats.org/markup-compatibility/2006">
              <mc:Choice xmlns:v="urn:schemas-microsoft-com:vml" Requires="v">
                <p:oleObj spid="_x0000_s11346" name="Equation" r:id="rId10" imgW="3022560" imgH="393480" progId="Equation.3">
                  <p:embed/>
                </p:oleObj>
              </mc:Choice>
              <mc:Fallback>
                <p:oleObj name="Equation" r:id="rId10" imgW="302256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688" y="2924175"/>
                        <a:ext cx="298767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08197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Interactions of neutrons with matter </a:t>
            </a:r>
            <a:endParaRPr lang="en-US" dirty="0"/>
          </a:p>
        </p:txBody>
      </p:sp>
      <p:sp>
        <p:nvSpPr>
          <p:cNvPr id="21" name="Text Box 23"/>
          <p:cNvSpPr txBox="1">
            <a:spLocks noChangeArrowheads="1"/>
          </p:cNvSpPr>
          <p:nvPr/>
        </p:nvSpPr>
        <p:spPr bwMode="auto">
          <a:xfrm>
            <a:off x="142875" y="755650"/>
            <a:ext cx="8610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0000CC"/>
                </a:solidFill>
                <a:latin typeface="Times New Roman" pitchFamily="18" charset="0"/>
              </a:rPr>
              <a:t>Slowing down of neutrons by </a:t>
            </a:r>
            <a:r>
              <a:rPr lang="en-US" altLang="de-DE" sz="1600" dirty="0" smtClean="0">
                <a:solidFill>
                  <a:srgbClr val="FF0000"/>
                </a:solidFill>
                <a:latin typeface="Times New Roman" pitchFamily="18" charset="0"/>
              </a:rPr>
              <a:t>elastic</a:t>
            </a:r>
            <a:r>
              <a:rPr lang="en-US" altLang="de-DE" sz="1600" dirty="0" smtClean="0">
                <a:solidFill>
                  <a:srgbClr val="0000CC"/>
                </a:solidFill>
                <a:latin typeface="Times New Roman" pitchFamily="18" charset="0"/>
              </a:rPr>
              <a:t> nuclear collisions</a:t>
            </a:r>
            <a:r>
              <a:rPr lang="de-DE" altLang="de-DE" sz="1600" dirty="0" smtClean="0">
                <a:solidFill>
                  <a:srgbClr val="0000CC"/>
                </a:solidFill>
                <a:latin typeface="Times New Roman" pitchFamily="18" charset="0"/>
              </a:rPr>
              <a:t>:</a:t>
            </a:r>
            <a:endParaRPr lang="en-US" altLang="de-DE" sz="1600" dirty="0">
              <a:solidFill>
                <a:srgbClr val="0000CC"/>
              </a:solidFill>
              <a:latin typeface="Times New Roman" pitchFamily="18" charset="0"/>
            </a:endParaRPr>
          </a:p>
        </p:txBody>
      </p:sp>
      <p:graphicFrame>
        <p:nvGraphicFramePr>
          <p:cNvPr id="22" name="Object 24"/>
          <p:cNvGraphicFramePr>
            <a:graphicFrameLocks noChangeAspect="1"/>
          </p:cNvGraphicFramePr>
          <p:nvPr/>
        </p:nvGraphicFramePr>
        <p:xfrm>
          <a:off x="1154113" y="1228725"/>
          <a:ext cx="3346450" cy="400050"/>
        </p:xfrm>
        <a:graphic>
          <a:graphicData uri="http://schemas.openxmlformats.org/presentationml/2006/ole">
            <mc:AlternateContent xmlns:mc="http://schemas.openxmlformats.org/markup-compatibility/2006">
              <mc:Choice xmlns:v="urn:schemas-microsoft-com:vml" Requires="v">
                <p:oleObj spid="_x0000_s12440" name="Equation" r:id="rId4" imgW="1917360" imgH="228600" progId="Equation.3">
                  <p:embed/>
                </p:oleObj>
              </mc:Choice>
              <mc:Fallback>
                <p:oleObj name="Equation" r:id="rId4" imgW="19173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1228725"/>
                        <a:ext cx="33464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 Box 25"/>
          <p:cNvSpPr txBox="1">
            <a:spLocks noChangeArrowheads="1"/>
          </p:cNvSpPr>
          <p:nvPr/>
        </p:nvSpPr>
        <p:spPr bwMode="auto">
          <a:xfrm>
            <a:off x="5999164" y="1892300"/>
            <a:ext cx="2462211" cy="584775"/>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de-DE" sz="1600" dirty="0" smtClean="0">
                <a:solidFill>
                  <a:srgbClr val="000000"/>
                </a:solidFill>
                <a:latin typeface="Times New Roman" pitchFamily="18" charset="0"/>
              </a:rPr>
              <a:t>no excitation, no capture, no fission</a:t>
            </a:r>
            <a:endParaRPr lang="en-US" altLang="de-DE" sz="1600" dirty="0">
              <a:solidFill>
                <a:srgbClr val="000000"/>
              </a:solidFill>
              <a:latin typeface="Times New Roman" pitchFamily="18" charset="0"/>
            </a:endParaRPr>
          </a:p>
        </p:txBody>
      </p:sp>
      <p:sp>
        <p:nvSpPr>
          <p:cNvPr id="24" name="Text Box 27"/>
          <p:cNvSpPr txBox="1">
            <a:spLocks noChangeArrowheads="1"/>
          </p:cNvSpPr>
          <p:nvPr/>
        </p:nvSpPr>
        <p:spPr bwMode="auto">
          <a:xfrm>
            <a:off x="142875" y="1989138"/>
            <a:ext cx="2663825" cy="4572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333399"/>
                </a:solidFill>
                <a:latin typeface="Times New Roman" pitchFamily="18" charset="0"/>
              </a:rPr>
              <a:t>Kinematic of the reaction </a:t>
            </a:r>
            <a:r>
              <a:rPr lang="de-DE" altLang="de-DE" sz="1600" dirty="0" smtClean="0">
                <a:solidFill>
                  <a:srgbClr val="333399"/>
                </a:solidFill>
                <a:latin typeface="Times New Roman" pitchFamily="18" charset="0"/>
                <a:sym typeface="Symbol" pitchFamily="18" charset="2"/>
              </a:rPr>
              <a:t></a:t>
            </a:r>
            <a:r>
              <a:rPr lang="de-DE" altLang="de-DE" sz="2400" dirty="0" smtClean="0">
                <a:solidFill>
                  <a:srgbClr val="333399"/>
                </a:solidFill>
                <a:latin typeface="Times New Roman" pitchFamily="18" charset="0"/>
                <a:sym typeface="Symbol" pitchFamily="18" charset="2"/>
              </a:rPr>
              <a:t> </a:t>
            </a:r>
            <a:endParaRPr lang="de-DE" altLang="de-DE" sz="2400" dirty="0">
              <a:solidFill>
                <a:srgbClr val="333399"/>
              </a:solidFill>
              <a:latin typeface="Times New Roman" pitchFamily="18" charset="0"/>
              <a:sym typeface="Symbol" pitchFamily="18" charset="2"/>
            </a:endParaRPr>
          </a:p>
        </p:txBody>
      </p:sp>
      <p:grpSp>
        <p:nvGrpSpPr>
          <p:cNvPr id="25" name="Group 43"/>
          <p:cNvGrpSpPr>
            <a:grpSpLocks/>
          </p:cNvGrpSpPr>
          <p:nvPr/>
        </p:nvGrpSpPr>
        <p:grpSpPr bwMode="auto">
          <a:xfrm>
            <a:off x="1258888" y="2852738"/>
            <a:ext cx="4960937" cy="781050"/>
            <a:chOff x="793" y="1797"/>
            <a:chExt cx="3125" cy="492"/>
          </a:xfrm>
        </p:grpSpPr>
        <p:sp>
          <p:nvSpPr>
            <p:cNvPr id="26" name="Text Box 30"/>
            <p:cNvSpPr txBox="1">
              <a:spLocks noChangeArrowheads="1"/>
            </p:cNvSpPr>
            <p:nvPr/>
          </p:nvSpPr>
          <p:spPr bwMode="auto">
            <a:xfrm>
              <a:off x="793" y="1797"/>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333399"/>
                  </a:solidFill>
                  <a:latin typeface="Times New Roman" pitchFamily="18" charset="0"/>
                </a:rPr>
                <a:t>example</a:t>
              </a:r>
              <a:r>
                <a:rPr lang="de-DE" altLang="de-DE" sz="1600" dirty="0" smtClean="0">
                  <a:solidFill>
                    <a:srgbClr val="333399"/>
                  </a:solidFill>
                  <a:latin typeface="Times New Roman" pitchFamily="18" charset="0"/>
                </a:rPr>
                <a:t>:</a:t>
              </a:r>
              <a:r>
                <a:rPr lang="de-DE" altLang="de-DE" sz="2400" dirty="0" smtClean="0">
                  <a:solidFill>
                    <a:srgbClr val="333399"/>
                  </a:solidFill>
                  <a:latin typeface="Times New Roman" pitchFamily="18" charset="0"/>
                  <a:sym typeface="Symbol" pitchFamily="18" charset="2"/>
                </a:rPr>
                <a:t> </a:t>
              </a:r>
              <a:endParaRPr lang="de-DE" altLang="de-DE" sz="2400" dirty="0">
                <a:solidFill>
                  <a:srgbClr val="333399"/>
                </a:solidFill>
                <a:latin typeface="Times New Roman" pitchFamily="18" charset="0"/>
                <a:sym typeface="Symbol" pitchFamily="18" charset="2"/>
              </a:endParaRPr>
            </a:p>
          </p:txBody>
        </p:sp>
        <p:graphicFrame>
          <p:nvGraphicFramePr>
            <p:cNvPr id="27" name="Object 31"/>
            <p:cNvGraphicFramePr>
              <a:graphicFrameLocks noChangeAspect="1"/>
            </p:cNvGraphicFramePr>
            <p:nvPr/>
          </p:nvGraphicFramePr>
          <p:xfrm>
            <a:off x="1717" y="1842"/>
            <a:ext cx="2201" cy="447"/>
          </p:xfrm>
          <a:graphic>
            <a:graphicData uri="http://schemas.openxmlformats.org/presentationml/2006/ole">
              <mc:AlternateContent xmlns:mc="http://schemas.openxmlformats.org/markup-compatibility/2006">
                <mc:Choice xmlns:v="urn:schemas-microsoft-com:vml" Requires="v">
                  <p:oleObj spid="_x0000_s12441" name="Equation" r:id="rId6" imgW="2031840" imgH="406080" progId="Equation.3">
                    <p:embed/>
                  </p:oleObj>
                </mc:Choice>
                <mc:Fallback>
                  <p:oleObj name="Equation" r:id="rId6" imgW="2031840" imgH="4060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 y="1842"/>
                          <a:ext cx="2201" cy="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 name="Group 66"/>
          <p:cNvGrpSpPr>
            <a:grpSpLocks/>
          </p:cNvGrpSpPr>
          <p:nvPr/>
        </p:nvGrpSpPr>
        <p:grpSpPr bwMode="auto">
          <a:xfrm>
            <a:off x="142875" y="3789363"/>
            <a:ext cx="8610600" cy="954087"/>
            <a:chOff x="90" y="2387"/>
            <a:chExt cx="5424" cy="601"/>
          </a:xfrm>
        </p:grpSpPr>
        <p:sp>
          <p:nvSpPr>
            <p:cNvPr id="31" name="Text Box 55"/>
            <p:cNvSpPr txBox="1">
              <a:spLocks noChangeArrowheads="1"/>
            </p:cNvSpPr>
            <p:nvPr/>
          </p:nvSpPr>
          <p:spPr bwMode="auto">
            <a:xfrm>
              <a:off x="90" y="2387"/>
              <a:ext cx="54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333399"/>
                  </a:solidFill>
                  <a:latin typeface="Times New Roman" pitchFamily="18" charset="0"/>
                </a:rPr>
                <a:t>Average energy loss of the neutrons per collision</a:t>
              </a:r>
              <a:r>
                <a:rPr lang="de-DE" altLang="de-DE" sz="1600" dirty="0" smtClean="0">
                  <a:solidFill>
                    <a:srgbClr val="333399"/>
                  </a:solidFill>
                  <a:latin typeface="Times New Roman" pitchFamily="18" charset="0"/>
                </a:rPr>
                <a:t>:</a:t>
              </a:r>
              <a:endParaRPr lang="en-US" altLang="de-DE" sz="1600" dirty="0">
                <a:solidFill>
                  <a:srgbClr val="333399"/>
                </a:solidFill>
                <a:latin typeface="Times New Roman" pitchFamily="18" charset="0"/>
              </a:endParaRPr>
            </a:p>
          </p:txBody>
        </p:sp>
        <p:graphicFrame>
          <p:nvGraphicFramePr>
            <p:cNvPr id="32" name="Object 57"/>
            <p:cNvGraphicFramePr>
              <a:graphicFrameLocks noChangeAspect="1"/>
            </p:cNvGraphicFramePr>
            <p:nvPr/>
          </p:nvGraphicFramePr>
          <p:xfrm>
            <a:off x="567" y="2652"/>
            <a:ext cx="2278" cy="336"/>
          </p:xfrm>
          <a:graphic>
            <a:graphicData uri="http://schemas.openxmlformats.org/presentationml/2006/ole">
              <mc:AlternateContent xmlns:mc="http://schemas.openxmlformats.org/markup-compatibility/2006">
                <mc:Choice xmlns:v="urn:schemas-microsoft-com:vml" Requires="v">
                  <p:oleObj spid="_x0000_s12442" name="Equation" r:id="rId8" imgW="2070000" imgH="304560" progId="Equation.3">
                    <p:embed/>
                  </p:oleObj>
                </mc:Choice>
                <mc:Fallback>
                  <p:oleObj name="Equation" r:id="rId8" imgW="2070000" imgH="304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 y="2652"/>
                          <a:ext cx="2278"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58"/>
            <p:cNvGraphicFramePr>
              <a:graphicFrameLocks noChangeAspect="1"/>
            </p:cNvGraphicFramePr>
            <p:nvPr/>
          </p:nvGraphicFramePr>
          <p:xfrm>
            <a:off x="2925" y="2652"/>
            <a:ext cx="979" cy="336"/>
          </p:xfrm>
          <a:graphic>
            <a:graphicData uri="http://schemas.openxmlformats.org/presentationml/2006/ole">
              <mc:AlternateContent xmlns:mc="http://schemas.openxmlformats.org/markup-compatibility/2006">
                <mc:Choice xmlns:v="urn:schemas-microsoft-com:vml" Requires="v">
                  <p:oleObj spid="_x0000_s12443" name="Equation" r:id="rId10" imgW="888840" imgH="304560" progId="Equation.3">
                    <p:embed/>
                  </p:oleObj>
                </mc:Choice>
                <mc:Fallback>
                  <p:oleObj name="Equation" r:id="rId10" imgW="888840" imgH="3045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5" y="2652"/>
                          <a:ext cx="979" cy="3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4" name="Group 84"/>
          <p:cNvGrpSpPr>
            <a:grpSpLocks/>
          </p:cNvGrpSpPr>
          <p:nvPr/>
        </p:nvGrpSpPr>
        <p:grpSpPr bwMode="auto">
          <a:xfrm>
            <a:off x="5343525" y="763588"/>
            <a:ext cx="3476625" cy="936625"/>
            <a:chOff x="735" y="3294"/>
            <a:chExt cx="2190" cy="590"/>
          </a:xfrm>
        </p:grpSpPr>
        <p:sp>
          <p:nvSpPr>
            <p:cNvPr id="35" name="Oval 70"/>
            <p:cNvSpPr>
              <a:spLocks noChangeArrowheads="1"/>
            </p:cNvSpPr>
            <p:nvPr/>
          </p:nvSpPr>
          <p:spPr bwMode="auto">
            <a:xfrm>
              <a:off x="793" y="3627"/>
              <a:ext cx="91" cy="91"/>
            </a:xfrm>
            <a:prstGeom prst="ellipse">
              <a:avLst/>
            </a:prstGeom>
            <a:gradFill rotWithShape="1">
              <a:gsLst>
                <a:gs pos="0">
                  <a:schemeClr val="tx1"/>
                </a:gs>
                <a:gs pos="100000">
                  <a:srgbClr val="0000CC"/>
                </a:gs>
              </a:gsLst>
              <a:path path="shape">
                <a:fillToRect l="50000" t="50000" r="50000" b="50000"/>
              </a:path>
            </a:gra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71"/>
            <p:cNvSpPr>
              <a:spLocks noChangeArrowheads="1"/>
            </p:cNvSpPr>
            <p:nvPr/>
          </p:nvSpPr>
          <p:spPr bwMode="auto">
            <a:xfrm>
              <a:off x="1202" y="3513"/>
              <a:ext cx="272" cy="273"/>
            </a:xfrm>
            <a:prstGeom prst="ellipse">
              <a:avLst/>
            </a:prstGeom>
            <a:gradFill rotWithShape="1">
              <a:gsLst>
                <a:gs pos="0">
                  <a:schemeClr val="tx1"/>
                </a:gs>
                <a:gs pos="100000">
                  <a:srgbClr val="00CC00"/>
                </a:gs>
              </a:gsLst>
              <a:path path="shape">
                <a:fillToRect l="50000" t="50000" r="50000" b="50000"/>
              </a:path>
            </a:gra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72"/>
            <p:cNvSpPr>
              <a:spLocks noChangeArrowheads="1"/>
            </p:cNvSpPr>
            <p:nvPr/>
          </p:nvSpPr>
          <p:spPr bwMode="auto">
            <a:xfrm>
              <a:off x="2381" y="3513"/>
              <a:ext cx="272" cy="273"/>
            </a:xfrm>
            <a:prstGeom prst="ellipse">
              <a:avLst/>
            </a:prstGeom>
            <a:gradFill rotWithShape="1">
              <a:gsLst>
                <a:gs pos="0">
                  <a:schemeClr val="tx1"/>
                </a:gs>
                <a:gs pos="100000">
                  <a:srgbClr val="00CC00"/>
                </a:gs>
              </a:gsLst>
              <a:path path="shape">
                <a:fillToRect l="50000" t="50000" r="50000" b="50000"/>
              </a:path>
            </a:gradFill>
            <a:ln w="9525">
              <a:solidFill>
                <a:srgbClr val="00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73"/>
            <p:cNvSpPr>
              <a:spLocks noChangeArrowheads="1"/>
            </p:cNvSpPr>
            <p:nvPr/>
          </p:nvSpPr>
          <p:spPr bwMode="auto">
            <a:xfrm>
              <a:off x="2200" y="3627"/>
              <a:ext cx="91" cy="91"/>
            </a:xfrm>
            <a:prstGeom prst="ellipse">
              <a:avLst/>
            </a:prstGeom>
            <a:gradFill rotWithShape="1">
              <a:gsLst>
                <a:gs pos="0">
                  <a:schemeClr val="tx1"/>
                </a:gs>
                <a:gs pos="100000">
                  <a:srgbClr val="0000CC"/>
                </a:gs>
              </a:gsLst>
              <a:path path="shape">
                <a:fillToRect l="50000" t="50000" r="50000" b="50000"/>
              </a:path>
            </a:gra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74"/>
            <p:cNvSpPr>
              <a:spLocks noChangeShapeType="1"/>
            </p:cNvSpPr>
            <p:nvPr/>
          </p:nvSpPr>
          <p:spPr bwMode="auto">
            <a:xfrm>
              <a:off x="930" y="3672"/>
              <a:ext cx="18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75"/>
            <p:cNvSpPr>
              <a:spLocks noChangeShapeType="1"/>
            </p:cNvSpPr>
            <p:nvPr/>
          </p:nvSpPr>
          <p:spPr bwMode="auto">
            <a:xfrm rot="10800000">
              <a:off x="1973" y="3672"/>
              <a:ext cx="18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76"/>
            <p:cNvSpPr>
              <a:spLocks noChangeShapeType="1"/>
            </p:cNvSpPr>
            <p:nvPr/>
          </p:nvSpPr>
          <p:spPr bwMode="auto">
            <a:xfrm>
              <a:off x="2699" y="3672"/>
              <a:ext cx="181"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AutoShape 77"/>
            <p:cNvSpPr>
              <a:spLocks noChangeAspect="1" noChangeArrowheads="1"/>
            </p:cNvSpPr>
            <p:nvPr/>
          </p:nvSpPr>
          <p:spPr bwMode="auto">
            <a:xfrm>
              <a:off x="1564" y="3593"/>
              <a:ext cx="288" cy="143"/>
            </a:xfrm>
            <a:prstGeom prst="rightArrow">
              <a:avLst>
                <a:gd name="adj1" fmla="val 50000"/>
                <a:gd name="adj2" fmla="val 50350"/>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Text Box 78"/>
            <p:cNvSpPr txBox="1">
              <a:spLocks noChangeArrowheads="1"/>
            </p:cNvSpPr>
            <p:nvPr/>
          </p:nvSpPr>
          <p:spPr bwMode="auto">
            <a:xfrm>
              <a:off x="735" y="3429"/>
              <a:ext cx="20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m</a:t>
              </a:r>
            </a:p>
          </p:txBody>
        </p:sp>
        <p:sp>
          <p:nvSpPr>
            <p:cNvPr id="44" name="Text Box 79"/>
            <p:cNvSpPr txBox="1">
              <a:spLocks noChangeArrowheads="1"/>
            </p:cNvSpPr>
            <p:nvPr/>
          </p:nvSpPr>
          <p:spPr bwMode="auto">
            <a:xfrm>
              <a:off x="1213" y="3329"/>
              <a:ext cx="2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M</a:t>
              </a:r>
            </a:p>
          </p:txBody>
        </p:sp>
        <p:sp>
          <p:nvSpPr>
            <p:cNvPr id="45" name="Text Box 80"/>
            <p:cNvSpPr txBox="1">
              <a:spLocks noChangeArrowheads="1"/>
            </p:cNvSpPr>
            <p:nvPr/>
          </p:nvSpPr>
          <p:spPr bwMode="auto">
            <a:xfrm>
              <a:off x="906" y="3649"/>
              <a:ext cx="2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v</a:t>
              </a:r>
              <a:r>
                <a:rPr lang="de-DE" altLang="de-DE" sz="1400" baseline="-25000">
                  <a:solidFill>
                    <a:srgbClr val="000000"/>
                  </a:solidFill>
                  <a:latin typeface="Times New Roman" pitchFamily="18" charset="0"/>
                </a:rPr>
                <a:t>0</a:t>
              </a:r>
            </a:p>
          </p:txBody>
        </p:sp>
        <p:sp>
          <p:nvSpPr>
            <p:cNvPr id="46" name="Text Box 81"/>
            <p:cNvSpPr txBox="1">
              <a:spLocks noChangeArrowheads="1"/>
            </p:cNvSpPr>
            <p:nvPr/>
          </p:nvSpPr>
          <p:spPr bwMode="auto">
            <a:xfrm>
              <a:off x="1973" y="3649"/>
              <a:ext cx="2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v</a:t>
              </a:r>
              <a:r>
                <a:rPr lang="de-DE" altLang="de-DE" sz="1400" baseline="-25000">
                  <a:solidFill>
                    <a:srgbClr val="000000"/>
                  </a:solidFill>
                  <a:latin typeface="Times New Roman" pitchFamily="18" charset="0"/>
                </a:rPr>
                <a:t>1</a:t>
              </a:r>
            </a:p>
          </p:txBody>
        </p:sp>
        <p:sp>
          <p:nvSpPr>
            <p:cNvPr id="47" name="Text Box 82"/>
            <p:cNvSpPr txBox="1">
              <a:spLocks noChangeArrowheads="1"/>
            </p:cNvSpPr>
            <p:nvPr/>
          </p:nvSpPr>
          <p:spPr bwMode="auto">
            <a:xfrm>
              <a:off x="2699" y="3649"/>
              <a:ext cx="2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v</a:t>
              </a:r>
              <a:r>
                <a:rPr lang="de-DE" altLang="de-DE" sz="1400" baseline="-25000">
                  <a:solidFill>
                    <a:srgbClr val="000000"/>
                  </a:solidFill>
                  <a:latin typeface="Times New Roman" pitchFamily="18" charset="0"/>
                </a:rPr>
                <a:t>2</a:t>
              </a:r>
            </a:p>
          </p:txBody>
        </p:sp>
        <p:sp>
          <p:nvSpPr>
            <p:cNvPr id="48" name="Rectangle 83"/>
            <p:cNvSpPr>
              <a:spLocks noChangeArrowheads="1"/>
            </p:cNvSpPr>
            <p:nvPr/>
          </p:nvSpPr>
          <p:spPr bwMode="auto">
            <a:xfrm>
              <a:off x="748" y="3294"/>
              <a:ext cx="2177" cy="59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49" name="Object 85"/>
          <p:cNvGraphicFramePr>
            <a:graphicFrameLocks noChangeAspect="1"/>
          </p:cNvGraphicFramePr>
          <p:nvPr/>
        </p:nvGraphicFramePr>
        <p:xfrm>
          <a:off x="2627313" y="1960563"/>
          <a:ext cx="2576512" cy="557212"/>
        </p:xfrm>
        <a:graphic>
          <a:graphicData uri="http://schemas.openxmlformats.org/presentationml/2006/ole">
            <mc:AlternateContent xmlns:mc="http://schemas.openxmlformats.org/markup-compatibility/2006">
              <mc:Choice xmlns:v="urn:schemas-microsoft-com:vml" Requires="v">
                <p:oleObj spid="_x0000_s12444" name="Equation" r:id="rId12" imgW="2234880" imgH="482400" progId="Equation.3">
                  <p:embed/>
                </p:oleObj>
              </mc:Choice>
              <mc:Fallback>
                <p:oleObj name="Equation" r:id="rId12" imgW="2234880" imgH="482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27313" y="1960563"/>
                        <a:ext cx="2576512"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 name="Object 28"/>
          <p:cNvGraphicFramePr>
            <a:graphicFrameLocks noChangeAspect="1"/>
          </p:cNvGraphicFramePr>
          <p:nvPr>
            <p:extLst>
              <p:ext uri="{D42A27DB-BD31-4B8C-83A1-F6EECF244321}">
                <p14:modId xmlns:p14="http://schemas.microsoft.com/office/powerpoint/2010/main" val="2393327737"/>
              </p:ext>
            </p:extLst>
          </p:nvPr>
        </p:nvGraphicFramePr>
        <p:xfrm>
          <a:off x="2627313" y="1989138"/>
          <a:ext cx="2536825" cy="508000"/>
        </p:xfrm>
        <a:graphic>
          <a:graphicData uri="http://schemas.openxmlformats.org/presentationml/2006/ole">
            <mc:AlternateContent xmlns:mc="http://schemas.openxmlformats.org/markup-compatibility/2006">
              <mc:Choice xmlns:v="urn:schemas-microsoft-com:vml" Requires="v">
                <p:oleObj spid="_x0000_s12445" name="Equation" r:id="rId14" imgW="1269720" imgH="253800" progId="Equation.3">
                  <p:embed/>
                </p:oleObj>
              </mc:Choice>
              <mc:Fallback>
                <p:oleObj name="Equation" r:id="rId14" imgW="126972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7313" y="1989138"/>
                        <a:ext cx="2536825" cy="508000"/>
                      </a:xfrm>
                      <a:prstGeom prst="rect">
                        <a:avLst/>
                      </a:prstGeom>
                      <a:solidFill>
                        <a:schemeClr val="bg1"/>
                      </a:solidFill>
                      <a:ln w="28575">
                        <a:solidFill>
                          <a:srgbClr val="000000"/>
                        </a:solidFill>
                        <a:miter lim="800000"/>
                        <a:headEnd/>
                        <a:tailEnd/>
                      </a:ln>
                      <a:effectLst/>
                    </p:spPr>
                  </p:pic>
                </p:oleObj>
              </mc:Fallback>
            </mc:AlternateContent>
          </a:graphicData>
        </a:graphic>
      </p:graphicFrame>
    </p:spTree>
    <p:extLst>
      <p:ext uri="{BB962C8B-B14F-4D97-AF65-F5344CB8AC3E}">
        <p14:creationId xmlns:p14="http://schemas.microsoft.com/office/powerpoint/2010/main" val="134969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1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dissolve">
                                      <p:cBhvr>
                                        <p:cTn id="18"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Thermalisation</a:t>
            </a:r>
            <a:r>
              <a:rPr lang="en-US" dirty="0" smtClean="0"/>
              <a:t> of neutrons </a:t>
            </a:r>
            <a:endParaRPr lang="en-US" dirty="0"/>
          </a:p>
        </p:txBody>
      </p:sp>
      <p:graphicFrame>
        <p:nvGraphicFramePr>
          <p:cNvPr id="52" name="Group 4"/>
          <p:cNvGraphicFramePr>
            <a:graphicFrameLocks noGrp="1"/>
          </p:cNvGraphicFramePr>
          <p:nvPr>
            <p:extLst>
              <p:ext uri="{D42A27DB-BD31-4B8C-83A1-F6EECF244321}">
                <p14:modId xmlns:p14="http://schemas.microsoft.com/office/powerpoint/2010/main" val="1757830551"/>
              </p:ext>
            </p:extLst>
          </p:nvPr>
        </p:nvGraphicFramePr>
        <p:xfrm>
          <a:off x="2195513" y="4221088"/>
          <a:ext cx="4968875" cy="2268856"/>
        </p:xfrm>
        <a:graphic>
          <a:graphicData uri="http://schemas.openxmlformats.org/drawingml/2006/table">
            <a:tbl>
              <a:tblPr/>
              <a:tblGrid>
                <a:gridCol w="1152525"/>
                <a:gridCol w="1944687"/>
                <a:gridCol w="1871663"/>
              </a:tblGrid>
              <a:tr h="33178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dirty="0" smtClean="0">
                          <a:ln>
                            <a:noFill/>
                          </a:ln>
                          <a:solidFill>
                            <a:srgbClr val="000000"/>
                          </a:solidFill>
                          <a:effectLst/>
                          <a:latin typeface="Times New Roman" pitchFamily="18" charset="0"/>
                        </a:rPr>
                        <a:t>Moderator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en-US" altLang="de-DE" sz="1400" b="0" i="0" u="none" strike="noStrike" cap="none" normalizeH="0" baseline="0" noProof="0" dirty="0" smtClean="0">
                          <a:ln>
                            <a:noFill/>
                          </a:ln>
                          <a:solidFill>
                            <a:srgbClr val="000000"/>
                          </a:solidFill>
                          <a:effectLst/>
                          <a:latin typeface="Times New Roman" pitchFamily="18" charset="0"/>
                        </a:rPr>
                        <a:t>Average collision number for a slowing down from </a:t>
                      </a:r>
                      <a:r>
                        <a:rPr kumimoji="0" lang="de-DE" altLang="de-DE" sz="1400" b="0" i="0" u="none" strike="noStrike" cap="none" normalizeH="0" baseline="0" dirty="0" smtClean="0">
                          <a:ln>
                            <a:noFill/>
                          </a:ln>
                          <a:solidFill>
                            <a:srgbClr val="000000"/>
                          </a:solidFill>
                          <a:effectLst/>
                          <a:latin typeface="Times New Roman" pitchFamily="18" charset="0"/>
                        </a:rPr>
                        <a:t>1,75 </a:t>
                      </a:r>
                      <a:r>
                        <a:rPr kumimoji="0" lang="en-US" altLang="de-DE" sz="1400" b="0" i="0" u="none" strike="noStrike" cap="none" normalizeH="0" baseline="0" noProof="0" dirty="0" smtClean="0">
                          <a:ln>
                            <a:noFill/>
                          </a:ln>
                          <a:solidFill>
                            <a:srgbClr val="000000"/>
                          </a:solidFill>
                          <a:effectLst/>
                          <a:latin typeface="Times New Roman" pitchFamily="18" charset="0"/>
                        </a:rPr>
                        <a:t>MeV to </a:t>
                      </a:r>
                      <a:r>
                        <a:rPr kumimoji="0" lang="de-DE" altLang="de-DE" sz="1400" b="0" i="0" u="none" strike="noStrike" cap="none" normalizeH="0" baseline="0" dirty="0" smtClean="0">
                          <a:ln>
                            <a:noFill/>
                          </a:ln>
                          <a:solidFill>
                            <a:srgbClr val="000000"/>
                          </a:solidFill>
                          <a:effectLst/>
                          <a:latin typeface="Times New Roman" pitchFamily="18" charset="0"/>
                        </a:rPr>
                        <a:t>0.025 eV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en-US" altLang="de-DE" sz="1400" b="0" i="0" u="none" strike="noStrike" cap="none" normalizeH="0" baseline="0" noProof="0" dirty="0" smtClean="0">
                          <a:ln>
                            <a:noFill/>
                          </a:ln>
                          <a:solidFill>
                            <a:srgbClr val="000000"/>
                          </a:solidFill>
                          <a:effectLst/>
                          <a:latin typeface="Times New Roman" pitchFamily="18" charset="0"/>
                        </a:rPr>
                        <a:t>Tendency to capture thermalized neutrons in relative units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dirty="0" smtClean="0">
                          <a:ln>
                            <a:noFill/>
                          </a:ln>
                          <a:solidFill>
                            <a:srgbClr val="000000"/>
                          </a:solidFill>
                          <a:effectLst/>
                          <a:latin typeface="Times New Roman" pitchFamily="18" charset="0"/>
                        </a:rPr>
                        <a:t>Hydrogen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650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Deuterium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Beryllium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dirty="0" smtClean="0">
                          <a:ln>
                            <a:noFill/>
                          </a:ln>
                          <a:solidFill>
                            <a:srgbClr val="000000"/>
                          </a:solidFill>
                          <a:effectLst/>
                          <a:latin typeface="Times New Roman" pitchFamily="18" charset="0"/>
                        </a:rPr>
                        <a:t>Carbon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400" b="0" i="0" u="none" strike="noStrike" cap="none" normalizeH="0" baseline="0" dirty="0" smtClean="0">
                          <a:ln>
                            <a:noFill/>
                          </a:ln>
                          <a:solidFill>
                            <a:srgbClr val="000000"/>
                          </a:solidFill>
                          <a:effectLst/>
                          <a:latin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53" name="Group 30"/>
          <p:cNvGrpSpPr>
            <a:grpSpLocks/>
          </p:cNvGrpSpPr>
          <p:nvPr/>
        </p:nvGrpSpPr>
        <p:grpSpPr bwMode="auto">
          <a:xfrm>
            <a:off x="152400" y="2636838"/>
            <a:ext cx="8991600" cy="576262"/>
            <a:chOff x="90" y="3067"/>
            <a:chExt cx="5664" cy="363"/>
          </a:xfrm>
        </p:grpSpPr>
        <p:sp>
          <p:nvSpPr>
            <p:cNvPr id="54" name="Text Box 31"/>
            <p:cNvSpPr txBox="1">
              <a:spLocks noChangeArrowheads="1"/>
            </p:cNvSpPr>
            <p:nvPr/>
          </p:nvSpPr>
          <p:spPr bwMode="auto">
            <a:xfrm>
              <a:off x="90" y="3113"/>
              <a:ext cx="56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0000CC"/>
                  </a:solidFill>
                  <a:latin typeface="Times New Roman" pitchFamily="18" charset="0"/>
                </a:rPr>
                <a:t>Example</a:t>
              </a:r>
              <a:r>
                <a:rPr lang="de-DE" altLang="de-DE" sz="1600" dirty="0" smtClean="0">
                  <a:solidFill>
                    <a:srgbClr val="0000CC"/>
                  </a:solidFill>
                  <a:latin typeface="Times New Roman" pitchFamily="18" charset="0"/>
                </a:rPr>
                <a:t>:</a:t>
              </a:r>
              <a:r>
                <a:rPr lang="de-DE" altLang="de-DE" sz="1600" dirty="0" smtClean="0">
                  <a:solidFill>
                    <a:srgbClr val="000000"/>
                  </a:solidFill>
                  <a:latin typeface="Times New Roman" pitchFamily="18" charset="0"/>
                </a:rPr>
                <a:t> </a:t>
              </a:r>
              <a:r>
                <a:rPr lang="en-US" altLang="de-DE" sz="1600" dirty="0" smtClean="0">
                  <a:solidFill>
                    <a:srgbClr val="000000"/>
                  </a:solidFill>
                  <a:latin typeface="Times New Roman" pitchFamily="18" charset="0"/>
                </a:rPr>
                <a:t>water</a:t>
              </a:r>
              <a:r>
                <a:rPr lang="de-DE" altLang="de-DE" sz="1600" dirty="0" smtClean="0">
                  <a:solidFill>
                    <a:srgbClr val="000000"/>
                  </a:solidFill>
                  <a:latin typeface="Times New Roman" pitchFamily="18" charset="0"/>
                </a:rPr>
                <a:t> </a:t>
              </a:r>
              <a:r>
                <a:rPr lang="de-DE" altLang="de-DE" sz="1600" dirty="0">
                  <a:solidFill>
                    <a:srgbClr val="000000"/>
                  </a:solidFill>
                  <a:latin typeface="Times New Roman" pitchFamily="18" charset="0"/>
                </a:rPr>
                <a:t>( </a:t>
              </a:r>
              <a:r>
                <a:rPr lang="de-DE" altLang="de-DE" sz="1600" dirty="0">
                  <a:solidFill>
                    <a:srgbClr val="FF0000"/>
                  </a:solidFill>
                  <a:latin typeface="Times New Roman" pitchFamily="18" charset="0"/>
                </a:rPr>
                <a:t>H</a:t>
              </a:r>
              <a:r>
                <a:rPr lang="de-DE" altLang="de-DE" sz="1600" baseline="-25000" dirty="0">
                  <a:solidFill>
                    <a:srgbClr val="FF0000"/>
                  </a:solidFill>
                  <a:latin typeface="Times New Roman" pitchFamily="18" charset="0"/>
                </a:rPr>
                <a:t>2</a:t>
              </a:r>
              <a:r>
                <a:rPr lang="de-DE" altLang="de-DE" sz="1600" dirty="0">
                  <a:solidFill>
                    <a:srgbClr val="FF0000"/>
                  </a:solidFill>
                  <a:latin typeface="Times New Roman" pitchFamily="18" charset="0"/>
                </a:rPr>
                <a:t>O</a:t>
              </a:r>
              <a:r>
                <a:rPr lang="de-DE" altLang="de-DE" sz="1600" dirty="0">
                  <a:solidFill>
                    <a:srgbClr val="000000"/>
                  </a:solidFill>
                  <a:latin typeface="Times New Roman" pitchFamily="18" charset="0"/>
                </a:rPr>
                <a:t> ) </a:t>
              </a:r>
              <a:r>
                <a:rPr lang="en-US" altLang="de-DE" sz="1600" dirty="0" smtClean="0">
                  <a:solidFill>
                    <a:srgbClr val="000000"/>
                  </a:solidFill>
                  <a:latin typeface="Times New Roman" pitchFamily="18" charset="0"/>
                </a:rPr>
                <a:t>as moderator  </a:t>
              </a:r>
              <a:r>
                <a:rPr lang="en-US" altLang="de-DE" sz="1600" dirty="0" smtClean="0">
                  <a:solidFill>
                    <a:srgbClr val="000000"/>
                  </a:solidFill>
                  <a:latin typeface="Times New Roman" pitchFamily="18" charset="0"/>
                  <a:sym typeface="Symbol" pitchFamily="18" charset="2"/>
                </a:rPr>
                <a:t>  scattering on protons</a:t>
              </a:r>
              <a:r>
                <a:rPr lang="de-DE" altLang="de-DE" sz="1600" dirty="0" smtClean="0">
                  <a:solidFill>
                    <a:srgbClr val="000000"/>
                  </a:solidFill>
                  <a:latin typeface="Times New Roman" pitchFamily="18" charset="0"/>
                  <a:sym typeface="Symbol" pitchFamily="18" charset="2"/>
                </a:rPr>
                <a:t>, </a:t>
              </a:r>
              <a:r>
                <a:rPr lang="de-DE" altLang="de-DE" sz="1600" dirty="0">
                  <a:solidFill>
                    <a:srgbClr val="FF0000"/>
                  </a:solidFill>
                  <a:latin typeface="Times New Roman" pitchFamily="18" charset="0"/>
                  <a:sym typeface="Symbol" pitchFamily="18" charset="2"/>
                </a:rPr>
                <a:t>A  1</a:t>
              </a:r>
            </a:p>
          </p:txBody>
        </p:sp>
        <p:graphicFrame>
          <p:nvGraphicFramePr>
            <p:cNvPr id="55" name="Object 32"/>
            <p:cNvGraphicFramePr>
              <a:graphicFrameLocks noChangeAspect="1"/>
            </p:cNvGraphicFramePr>
            <p:nvPr/>
          </p:nvGraphicFramePr>
          <p:xfrm>
            <a:off x="4014" y="3067"/>
            <a:ext cx="1172" cy="363"/>
          </p:xfrm>
          <a:graphic>
            <a:graphicData uri="http://schemas.openxmlformats.org/presentationml/2006/ole">
              <mc:AlternateContent xmlns:mc="http://schemas.openxmlformats.org/markup-compatibility/2006">
                <mc:Choice xmlns:v="urn:schemas-microsoft-com:vml" Requires="v">
                  <p:oleObj spid="_x0000_s13393" name="Equation" r:id="rId4" imgW="1066680" imgH="330120" progId="Equation.3">
                    <p:embed/>
                  </p:oleObj>
                </mc:Choice>
                <mc:Fallback>
                  <p:oleObj name="Equation" r:id="rId4" imgW="106668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 y="3067"/>
                          <a:ext cx="1172"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6" name="Group 33"/>
          <p:cNvGrpSpPr>
            <a:grpSpLocks/>
          </p:cNvGrpSpPr>
          <p:nvPr/>
        </p:nvGrpSpPr>
        <p:grpSpPr bwMode="auto">
          <a:xfrm>
            <a:off x="152400" y="3141663"/>
            <a:ext cx="8991600" cy="957262"/>
            <a:chOff x="90" y="3385"/>
            <a:chExt cx="5664" cy="603"/>
          </a:xfrm>
        </p:grpSpPr>
        <p:sp>
          <p:nvSpPr>
            <p:cNvPr id="57" name="Text Box 34"/>
            <p:cNvSpPr txBox="1">
              <a:spLocks noChangeArrowheads="1"/>
            </p:cNvSpPr>
            <p:nvPr/>
          </p:nvSpPr>
          <p:spPr bwMode="auto">
            <a:xfrm>
              <a:off x="90" y="3385"/>
              <a:ext cx="56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de-DE" sz="1600" dirty="0" smtClean="0">
                  <a:solidFill>
                    <a:srgbClr val="333399"/>
                  </a:solidFill>
                  <a:latin typeface="Times New Roman" pitchFamily="18" charset="0"/>
                </a:rPr>
                <a:t>Rough estimate of the number of collisions </a:t>
              </a:r>
              <a:r>
                <a:rPr lang="de-DE" altLang="de-DE" sz="1600" dirty="0" smtClean="0">
                  <a:solidFill>
                    <a:srgbClr val="FF0000"/>
                  </a:solidFill>
                  <a:latin typeface="Times New Roman" pitchFamily="18" charset="0"/>
                </a:rPr>
                <a:t>k</a:t>
              </a:r>
              <a:r>
                <a:rPr lang="de-DE" altLang="de-DE" sz="1600" dirty="0" smtClean="0">
                  <a:solidFill>
                    <a:srgbClr val="333399"/>
                  </a:solidFill>
                  <a:latin typeface="Times New Roman" pitchFamily="18" charset="0"/>
                </a:rPr>
                <a:t> </a:t>
              </a:r>
              <a:r>
                <a:rPr lang="en-US" altLang="de-DE" sz="1600" dirty="0" smtClean="0">
                  <a:solidFill>
                    <a:srgbClr val="333399"/>
                  </a:solidFill>
                  <a:latin typeface="Times New Roman" pitchFamily="18" charset="0"/>
                </a:rPr>
                <a:t>until </a:t>
              </a:r>
              <a:r>
                <a:rPr lang="en-US" altLang="de-DE" sz="1600" dirty="0" err="1" smtClean="0">
                  <a:solidFill>
                    <a:srgbClr val="333399"/>
                  </a:solidFill>
                  <a:latin typeface="Times New Roman" pitchFamily="18" charset="0"/>
                </a:rPr>
                <a:t>thermalisation</a:t>
              </a:r>
              <a:r>
                <a:rPr lang="de-DE" altLang="de-DE" sz="2400" dirty="0" smtClean="0">
                  <a:solidFill>
                    <a:srgbClr val="333399"/>
                  </a:solidFill>
                  <a:latin typeface="Times New Roman" pitchFamily="18" charset="0"/>
                </a:rPr>
                <a:t>:</a:t>
              </a:r>
              <a:endParaRPr lang="de-DE" altLang="de-DE" sz="2400" dirty="0">
                <a:solidFill>
                  <a:srgbClr val="FF0000"/>
                </a:solidFill>
                <a:latin typeface="Times New Roman" pitchFamily="18" charset="0"/>
                <a:sym typeface="Symbol" pitchFamily="18" charset="2"/>
              </a:endParaRPr>
            </a:p>
          </p:txBody>
        </p:sp>
        <p:graphicFrame>
          <p:nvGraphicFramePr>
            <p:cNvPr id="58" name="Object 35"/>
            <p:cNvGraphicFramePr>
              <a:graphicFrameLocks noChangeAspect="1"/>
            </p:cNvGraphicFramePr>
            <p:nvPr/>
          </p:nvGraphicFramePr>
          <p:xfrm>
            <a:off x="432" y="3680"/>
            <a:ext cx="2902" cy="308"/>
          </p:xfrm>
          <a:graphic>
            <a:graphicData uri="http://schemas.openxmlformats.org/presentationml/2006/ole">
              <mc:AlternateContent xmlns:mc="http://schemas.openxmlformats.org/markup-compatibility/2006">
                <mc:Choice xmlns:v="urn:schemas-microsoft-com:vml" Requires="v">
                  <p:oleObj spid="_x0000_s13394" name="Equation" r:id="rId6" imgW="2628720" imgH="279360" progId="Equation.3">
                    <p:embed/>
                  </p:oleObj>
                </mc:Choice>
                <mc:Fallback>
                  <p:oleObj name="Equation" r:id="rId6" imgW="262872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 y="3680"/>
                          <a:ext cx="2902"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36"/>
            <p:cNvGraphicFramePr>
              <a:graphicFrameLocks noChangeAspect="1"/>
            </p:cNvGraphicFramePr>
            <p:nvPr/>
          </p:nvGraphicFramePr>
          <p:xfrm>
            <a:off x="3560" y="3702"/>
            <a:ext cx="1777" cy="238"/>
          </p:xfrm>
          <a:graphic>
            <a:graphicData uri="http://schemas.openxmlformats.org/presentationml/2006/ole">
              <mc:AlternateContent xmlns:mc="http://schemas.openxmlformats.org/markup-compatibility/2006">
                <mc:Choice xmlns:v="urn:schemas-microsoft-com:vml" Requires="v">
                  <p:oleObj spid="_x0000_s13395" name="Equation" r:id="rId8" imgW="1612800" imgH="215640" progId="Equation.3">
                    <p:embed/>
                  </p:oleObj>
                </mc:Choice>
                <mc:Fallback>
                  <p:oleObj name="Equation" r:id="rId8" imgW="161280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0" y="3702"/>
                          <a:ext cx="1777"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13368"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0000" y="720000"/>
            <a:ext cx="41338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9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Further neutron losses</a:t>
            </a:r>
            <a:endParaRPr lang="en-US" dirty="0"/>
          </a:p>
        </p:txBody>
      </p:sp>
      <p:sp>
        <p:nvSpPr>
          <p:cNvPr id="12" name="Text Box 3"/>
          <p:cNvSpPr txBox="1">
            <a:spLocks noChangeArrowheads="1"/>
          </p:cNvSpPr>
          <p:nvPr/>
        </p:nvSpPr>
        <p:spPr bwMode="auto">
          <a:xfrm>
            <a:off x="152400" y="720725"/>
            <a:ext cx="8991600" cy="2055813"/>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4651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 typeface="Wingdings" pitchFamily="2" charset="2"/>
              <a:buChar char="Ø"/>
            </a:pPr>
            <a:r>
              <a:rPr lang="de-DE" altLang="de-DE" baseline="30000" dirty="0" smtClean="0">
                <a:solidFill>
                  <a:srgbClr val="000000"/>
                </a:solidFill>
                <a:latin typeface="Times New Roman" pitchFamily="18" charset="0"/>
                <a:sym typeface="Symbol" pitchFamily="18" charset="2"/>
              </a:rPr>
              <a:t>238</a:t>
            </a:r>
            <a:r>
              <a:rPr lang="de-DE" altLang="de-DE" dirty="0" smtClean="0">
                <a:solidFill>
                  <a:srgbClr val="000000"/>
                </a:solidFill>
                <a:latin typeface="Times New Roman" pitchFamily="18" charset="0"/>
                <a:sym typeface="Symbol" pitchFamily="18" charset="2"/>
              </a:rPr>
              <a:t>U-absorption</a:t>
            </a:r>
            <a:endParaRPr lang="de-DE" altLang="de-DE" baseline="30000" dirty="0">
              <a:solidFill>
                <a:srgbClr val="000000"/>
              </a:solidFill>
              <a:latin typeface="Times New Roman" pitchFamily="18" charset="0"/>
              <a:sym typeface="Symbol" pitchFamily="18" charset="2"/>
            </a:endParaRPr>
          </a:p>
          <a:p>
            <a:pPr>
              <a:spcBef>
                <a:spcPct val="50000"/>
              </a:spcBef>
              <a:buFont typeface="Wingdings" pitchFamily="2" charset="2"/>
              <a:buChar char="Ø"/>
            </a:pPr>
            <a:r>
              <a:rPr lang="en-US" altLang="de-DE" dirty="0" smtClean="0">
                <a:solidFill>
                  <a:srgbClr val="000000"/>
                </a:solidFill>
                <a:latin typeface="Times New Roman" pitchFamily="18" charset="0"/>
                <a:sym typeface="Symbol" pitchFamily="18" charset="2"/>
              </a:rPr>
              <a:t>Reactor poison, e.g. the fission product </a:t>
            </a:r>
            <a:r>
              <a:rPr lang="de-DE" altLang="de-DE" baseline="30000" dirty="0" smtClean="0">
                <a:solidFill>
                  <a:srgbClr val="FF0000"/>
                </a:solidFill>
                <a:latin typeface="Times New Roman" pitchFamily="18" charset="0"/>
                <a:sym typeface="Symbol" pitchFamily="18" charset="2"/>
              </a:rPr>
              <a:t>135</a:t>
            </a:r>
            <a:r>
              <a:rPr lang="de-DE" altLang="de-DE" dirty="0" smtClean="0">
                <a:solidFill>
                  <a:srgbClr val="FF0000"/>
                </a:solidFill>
                <a:latin typeface="Times New Roman" pitchFamily="18" charset="0"/>
                <a:sym typeface="Symbol" pitchFamily="18" charset="2"/>
              </a:rPr>
              <a:t>Xe</a:t>
            </a:r>
            <a:r>
              <a:rPr lang="de-DE" altLang="de-DE" dirty="0">
                <a:solidFill>
                  <a:srgbClr val="FF0000"/>
                </a:solidFill>
                <a:latin typeface="Times New Roman" pitchFamily="18" charset="0"/>
                <a:sym typeface="Symbol" pitchFamily="18" charset="2"/>
              </a:rPr>
              <a:t>:  </a:t>
            </a:r>
            <a:r>
              <a:rPr lang="de-DE" altLang="de-DE" baseline="-25000" dirty="0">
                <a:solidFill>
                  <a:srgbClr val="FF0000"/>
                </a:solidFill>
                <a:latin typeface="Times New Roman" pitchFamily="18" charset="0"/>
                <a:sym typeface="Symbol" pitchFamily="18" charset="2"/>
              </a:rPr>
              <a:t>f </a:t>
            </a:r>
            <a:r>
              <a:rPr lang="de-DE" altLang="de-DE" dirty="0">
                <a:solidFill>
                  <a:srgbClr val="FF0000"/>
                </a:solidFill>
                <a:latin typeface="Times New Roman" pitchFamily="18" charset="0"/>
                <a:sym typeface="Symbol" pitchFamily="18" charset="2"/>
              </a:rPr>
              <a:t>( </a:t>
            </a:r>
            <a:r>
              <a:rPr lang="de-DE" altLang="de-DE" baseline="30000" dirty="0">
                <a:solidFill>
                  <a:srgbClr val="FF0000"/>
                </a:solidFill>
                <a:latin typeface="Times New Roman" pitchFamily="18" charset="0"/>
                <a:sym typeface="Symbol" pitchFamily="18" charset="2"/>
              </a:rPr>
              <a:t>235</a:t>
            </a:r>
            <a:r>
              <a:rPr lang="de-DE" altLang="de-DE" dirty="0">
                <a:solidFill>
                  <a:srgbClr val="FF0000"/>
                </a:solidFill>
                <a:latin typeface="Times New Roman" pitchFamily="18" charset="0"/>
                <a:sym typeface="Symbol" pitchFamily="18" charset="2"/>
              </a:rPr>
              <a:t>U )  500 b</a:t>
            </a:r>
          </a:p>
          <a:p>
            <a:pPr>
              <a:spcBef>
                <a:spcPct val="15000"/>
              </a:spcBef>
              <a:buFont typeface="Wingdings" pitchFamily="2" charset="2"/>
              <a:buNone/>
            </a:pPr>
            <a:r>
              <a:rPr lang="de-DE" altLang="de-DE" dirty="0">
                <a:solidFill>
                  <a:srgbClr val="000000"/>
                </a:solidFill>
                <a:latin typeface="Times New Roman" pitchFamily="18" charset="0"/>
                <a:sym typeface="Symbol" pitchFamily="18" charset="2"/>
              </a:rPr>
              <a:t>                                                                                    </a:t>
            </a:r>
            <a:r>
              <a:rPr lang="de-DE" altLang="de-DE" dirty="0">
                <a:solidFill>
                  <a:srgbClr val="FF0000"/>
                </a:solidFill>
                <a:latin typeface="Times New Roman" pitchFamily="18" charset="0"/>
                <a:sym typeface="Symbol" pitchFamily="18" charset="2"/>
              </a:rPr>
              <a:t></a:t>
            </a:r>
            <a:r>
              <a:rPr lang="de-DE" altLang="de-DE" baseline="-25000" dirty="0" err="1">
                <a:solidFill>
                  <a:srgbClr val="FF0000"/>
                </a:solidFill>
                <a:latin typeface="Times New Roman" pitchFamily="18" charset="0"/>
                <a:sym typeface="Symbol" pitchFamily="18" charset="2"/>
              </a:rPr>
              <a:t>abs</a:t>
            </a:r>
            <a:r>
              <a:rPr lang="de-DE" altLang="de-DE" dirty="0">
                <a:solidFill>
                  <a:srgbClr val="FF0000"/>
                </a:solidFill>
                <a:latin typeface="Times New Roman" pitchFamily="18" charset="0"/>
                <a:sym typeface="Symbol" pitchFamily="18" charset="2"/>
              </a:rPr>
              <a:t>  3 000 000 b</a:t>
            </a:r>
          </a:p>
          <a:p>
            <a:pPr>
              <a:spcBef>
                <a:spcPct val="50000"/>
              </a:spcBef>
              <a:buFont typeface="Wingdings" pitchFamily="2" charset="2"/>
              <a:buChar char="Ø"/>
            </a:pPr>
            <a:r>
              <a:rPr lang="en-US" altLang="de-DE" dirty="0" smtClean="0">
                <a:solidFill>
                  <a:srgbClr val="000000"/>
                </a:solidFill>
                <a:latin typeface="Times New Roman" pitchFamily="18" charset="0"/>
                <a:sym typeface="Symbol" pitchFamily="18" charset="2"/>
              </a:rPr>
              <a:t>Control rod material </a:t>
            </a:r>
            <a:r>
              <a:rPr lang="de-DE" altLang="de-DE" dirty="0" smtClean="0">
                <a:solidFill>
                  <a:srgbClr val="000000"/>
                </a:solidFill>
                <a:latin typeface="Times New Roman" pitchFamily="18" charset="0"/>
                <a:sym typeface="Symbol" pitchFamily="18" charset="2"/>
              </a:rPr>
              <a:t>( </a:t>
            </a:r>
            <a:r>
              <a:rPr lang="de-DE" altLang="de-DE" dirty="0" err="1">
                <a:solidFill>
                  <a:srgbClr val="000000"/>
                </a:solidFill>
                <a:latin typeface="Times New Roman" pitchFamily="18" charset="0"/>
                <a:sym typeface="Symbol" pitchFamily="18" charset="2"/>
              </a:rPr>
              <a:t>Cd</a:t>
            </a:r>
            <a:r>
              <a:rPr lang="de-DE" altLang="de-DE" dirty="0">
                <a:solidFill>
                  <a:srgbClr val="000000"/>
                </a:solidFill>
                <a:latin typeface="Times New Roman" pitchFamily="18" charset="0"/>
                <a:sym typeface="Symbol" pitchFamily="18" charset="2"/>
              </a:rPr>
              <a:t>, B )    </a:t>
            </a:r>
            <a:r>
              <a:rPr lang="en-US" altLang="de-DE" dirty="0" smtClean="0">
                <a:solidFill>
                  <a:srgbClr val="000000"/>
                </a:solidFill>
                <a:latin typeface="Times New Roman" pitchFamily="18" charset="0"/>
                <a:sym typeface="Symbol" pitchFamily="18" charset="2"/>
              </a:rPr>
              <a:t>controlled neutron-absorption</a:t>
            </a:r>
          </a:p>
          <a:p>
            <a:pPr>
              <a:spcBef>
                <a:spcPct val="50000"/>
              </a:spcBef>
              <a:buFont typeface="Wingdings" pitchFamily="2" charset="2"/>
              <a:buChar char="Ø"/>
            </a:pPr>
            <a:r>
              <a:rPr lang="en-US" altLang="de-DE" dirty="0" smtClean="0">
                <a:solidFill>
                  <a:srgbClr val="000000"/>
                </a:solidFill>
                <a:latin typeface="Times New Roman" pitchFamily="18" charset="0"/>
                <a:sym typeface="Symbol" pitchFamily="18" charset="2"/>
              </a:rPr>
              <a:t>Reactor fuel</a:t>
            </a:r>
            <a:r>
              <a:rPr lang="de-DE" altLang="de-DE" dirty="0" smtClean="0">
                <a:solidFill>
                  <a:srgbClr val="000000"/>
                </a:solidFill>
                <a:latin typeface="Times New Roman" pitchFamily="18" charset="0"/>
                <a:sym typeface="Symbol" pitchFamily="18" charset="2"/>
              </a:rPr>
              <a:t>:   </a:t>
            </a:r>
            <a:r>
              <a:rPr lang="de-DE" altLang="de-DE" dirty="0">
                <a:solidFill>
                  <a:srgbClr val="FF0000"/>
                </a:solidFill>
                <a:latin typeface="Times New Roman" pitchFamily="18" charset="0"/>
                <a:sym typeface="Symbol" pitchFamily="18" charset="2"/>
              </a:rPr>
              <a:t></a:t>
            </a:r>
            <a:r>
              <a:rPr lang="de-DE" altLang="de-DE" baseline="-25000" dirty="0">
                <a:solidFill>
                  <a:srgbClr val="FF0000"/>
                </a:solidFill>
                <a:latin typeface="Times New Roman" pitchFamily="18" charset="0"/>
                <a:sym typeface="Symbol" pitchFamily="18" charset="2"/>
              </a:rPr>
              <a:t>tot</a:t>
            </a:r>
            <a:r>
              <a:rPr lang="de-DE" altLang="de-DE" dirty="0">
                <a:solidFill>
                  <a:srgbClr val="FF0000"/>
                </a:solidFill>
                <a:latin typeface="Times New Roman" pitchFamily="18" charset="0"/>
                <a:sym typeface="Symbol" pitchFamily="18" charset="2"/>
              </a:rPr>
              <a:t>( </a:t>
            </a:r>
            <a:r>
              <a:rPr lang="de-DE" altLang="de-DE" baseline="30000" dirty="0">
                <a:solidFill>
                  <a:srgbClr val="FF0000"/>
                </a:solidFill>
                <a:latin typeface="Times New Roman" pitchFamily="18" charset="0"/>
                <a:sym typeface="Symbol" pitchFamily="18" charset="2"/>
              </a:rPr>
              <a:t>235</a:t>
            </a:r>
            <a:r>
              <a:rPr lang="de-DE" altLang="de-DE" dirty="0">
                <a:solidFill>
                  <a:srgbClr val="FF0000"/>
                </a:solidFill>
                <a:latin typeface="Times New Roman" pitchFamily="18" charset="0"/>
                <a:sym typeface="Symbol" pitchFamily="18" charset="2"/>
              </a:rPr>
              <a:t>U )  </a:t>
            </a:r>
            <a:r>
              <a:rPr lang="de-DE" altLang="de-DE" baseline="-25000" dirty="0">
                <a:solidFill>
                  <a:srgbClr val="FF0000"/>
                </a:solidFill>
                <a:latin typeface="Times New Roman" pitchFamily="18" charset="0"/>
                <a:sym typeface="Symbol" pitchFamily="18" charset="2"/>
              </a:rPr>
              <a:t>f</a:t>
            </a:r>
            <a:r>
              <a:rPr lang="de-DE" altLang="de-DE" dirty="0">
                <a:solidFill>
                  <a:srgbClr val="FF0000"/>
                </a:solidFill>
                <a:latin typeface="Times New Roman" pitchFamily="18" charset="0"/>
                <a:sym typeface="Symbol" pitchFamily="18" charset="2"/>
              </a:rPr>
              <a:t>( </a:t>
            </a:r>
            <a:r>
              <a:rPr lang="de-DE" altLang="de-DE" baseline="30000" dirty="0">
                <a:solidFill>
                  <a:srgbClr val="FF0000"/>
                </a:solidFill>
                <a:latin typeface="Times New Roman" pitchFamily="18" charset="0"/>
                <a:sym typeface="Symbol" pitchFamily="18" charset="2"/>
              </a:rPr>
              <a:t>235</a:t>
            </a:r>
            <a:r>
              <a:rPr lang="de-DE" altLang="de-DE" dirty="0">
                <a:solidFill>
                  <a:srgbClr val="FF0000"/>
                </a:solidFill>
                <a:latin typeface="Times New Roman" pitchFamily="18" charset="0"/>
                <a:sym typeface="Symbol" pitchFamily="18" charset="2"/>
              </a:rPr>
              <a:t>U )</a:t>
            </a:r>
            <a:r>
              <a:rPr lang="de-DE" altLang="de-DE" sz="2400" dirty="0">
                <a:solidFill>
                  <a:srgbClr val="FF0000"/>
                </a:solidFill>
                <a:latin typeface="Times New Roman" pitchFamily="18" charset="0"/>
                <a:sym typeface="Symbol" pitchFamily="18" charset="2"/>
              </a:rPr>
              <a:t> </a:t>
            </a:r>
          </a:p>
        </p:txBody>
      </p:sp>
    </p:spTree>
    <p:extLst>
      <p:ext uri="{BB962C8B-B14F-4D97-AF65-F5344CB8AC3E}">
        <p14:creationId xmlns:p14="http://schemas.microsoft.com/office/powerpoint/2010/main" val="2651572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Steering of the chain reaction</a:t>
            </a:r>
            <a:endParaRPr lang="en-US" dirty="0"/>
          </a:p>
        </p:txBody>
      </p:sp>
      <p:sp>
        <p:nvSpPr>
          <p:cNvPr id="4" name="Text Box 4"/>
          <p:cNvSpPr txBox="1">
            <a:spLocks noChangeArrowheads="1"/>
          </p:cNvSpPr>
          <p:nvPr/>
        </p:nvSpPr>
        <p:spPr bwMode="auto">
          <a:xfrm>
            <a:off x="365125" y="912813"/>
            <a:ext cx="48920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v"/>
            </a:pPr>
            <a:r>
              <a:rPr lang="de-DE"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Control rods:</a:t>
            </a:r>
          </a:p>
          <a:p>
            <a:r>
              <a:rPr lang="en-US" altLang="de-DE" sz="1600" dirty="0" smtClean="0">
                <a:solidFill>
                  <a:srgbClr val="000000"/>
                </a:solidFill>
                <a:latin typeface="Times New Roman" pitchFamily="18" charset="0"/>
              </a:rPr>
              <a:t>     Material with large neutron-absorption</a:t>
            </a:r>
            <a:r>
              <a:rPr lang="de-DE" altLang="de-DE" sz="1600" dirty="0" smtClean="0">
                <a:solidFill>
                  <a:srgbClr val="000000"/>
                </a:solidFill>
                <a:latin typeface="Times New Roman" pitchFamily="18" charset="0"/>
              </a:rPr>
              <a:t>: </a:t>
            </a:r>
            <a:r>
              <a:rPr lang="de-DE" altLang="de-DE" sz="1600" dirty="0">
                <a:solidFill>
                  <a:srgbClr val="000000"/>
                </a:solidFill>
                <a:latin typeface="Times New Roman" pitchFamily="18" charset="0"/>
              </a:rPr>
              <a:t>B, </a:t>
            </a:r>
            <a:r>
              <a:rPr lang="de-DE" altLang="de-DE" sz="1600" dirty="0" err="1">
                <a:solidFill>
                  <a:srgbClr val="000000"/>
                </a:solidFill>
                <a:latin typeface="Times New Roman" pitchFamily="18" charset="0"/>
              </a:rPr>
              <a:t>Cd</a:t>
            </a:r>
            <a:r>
              <a:rPr lang="de-DE" altLang="de-DE" sz="1600" dirty="0">
                <a:solidFill>
                  <a:srgbClr val="000000"/>
                </a:solidFill>
                <a:latin typeface="Times New Roman" pitchFamily="18" charset="0"/>
              </a:rPr>
              <a:t>, In, </a:t>
            </a:r>
            <a:r>
              <a:rPr lang="de-DE" altLang="de-DE" sz="1600" dirty="0" err="1">
                <a:solidFill>
                  <a:srgbClr val="000000"/>
                </a:solidFill>
                <a:latin typeface="Times New Roman" pitchFamily="18" charset="0"/>
              </a:rPr>
              <a:t>Ag</a:t>
            </a:r>
            <a:endParaRPr lang="de-DE" altLang="de-DE" sz="1600" dirty="0">
              <a:solidFill>
                <a:srgbClr val="000000"/>
              </a:solidFill>
              <a:latin typeface="Times New Roman" pitchFamily="18" charset="0"/>
            </a:endParaRPr>
          </a:p>
        </p:txBody>
      </p:sp>
      <p:graphicFrame>
        <p:nvGraphicFramePr>
          <p:cNvPr id="5" name="Object 5"/>
          <p:cNvGraphicFramePr>
            <a:graphicFrameLocks noChangeAspect="1"/>
          </p:cNvGraphicFramePr>
          <p:nvPr/>
        </p:nvGraphicFramePr>
        <p:xfrm>
          <a:off x="5483225" y="1827213"/>
          <a:ext cx="2181225" cy="363537"/>
        </p:xfrm>
        <a:graphic>
          <a:graphicData uri="http://schemas.openxmlformats.org/presentationml/2006/ole">
            <mc:AlternateContent xmlns:mc="http://schemas.openxmlformats.org/markup-compatibility/2006">
              <mc:Choice xmlns:v="urn:schemas-microsoft-com:vml" Requires="v">
                <p:oleObj spid="_x0000_s14392" name="Equation" r:id="rId4" imgW="1447560" imgH="241200" progId="Equation.3">
                  <p:embed/>
                </p:oleObj>
              </mc:Choice>
              <mc:Fallback>
                <p:oleObj name="Equation" r:id="rId4" imgW="14475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225" y="1827213"/>
                        <a:ext cx="218122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nvGraphicFramePr>
        <p:xfrm>
          <a:off x="5483225" y="2284413"/>
          <a:ext cx="2008188" cy="363537"/>
        </p:xfrm>
        <a:graphic>
          <a:graphicData uri="http://schemas.openxmlformats.org/presentationml/2006/ole">
            <mc:AlternateContent xmlns:mc="http://schemas.openxmlformats.org/markup-compatibility/2006">
              <mc:Choice xmlns:v="urn:schemas-microsoft-com:vml" Requires="v">
                <p:oleObj spid="_x0000_s14393" name="Equation" r:id="rId6" imgW="1333440" imgH="241200" progId="Equation.3">
                  <p:embed/>
                </p:oleObj>
              </mc:Choice>
              <mc:Fallback>
                <p:oleObj name="Equation" r:id="rId6" imgW="133344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3225" y="2284413"/>
                        <a:ext cx="2008188"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9"/>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755650" y="1628775"/>
            <a:ext cx="3729038" cy="30892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3284538"/>
            <a:ext cx="4287837"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4788024" y="3301200"/>
            <a:ext cx="403957" cy="153888"/>
          </a:xfrm>
          <a:prstGeom prst="rect">
            <a:avLst/>
          </a:prstGeom>
          <a:solidFill>
            <a:srgbClr val="D1EDFF"/>
          </a:solidFill>
        </p:spPr>
        <p:txBody>
          <a:bodyPr wrap="none" lIns="0" tIns="0" rIns="0" bIns="0" rtlCol="0">
            <a:spAutoFit/>
          </a:bodyPr>
          <a:lstStyle/>
          <a:p>
            <a:r>
              <a:rPr lang="en-US" sz="1000" dirty="0" smtClean="0">
                <a:latin typeface="Times New Roman" panose="02020603050405020304" pitchFamily="18" charset="0"/>
                <a:cs typeface="Times New Roman" panose="02020603050405020304" pitchFamily="18" charset="0"/>
              </a:rPr>
              <a:t>fuel rod</a:t>
            </a:r>
            <a:endParaRPr lang="en-US" sz="10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220000" y="3301200"/>
            <a:ext cx="419987" cy="215444"/>
          </a:xfrm>
          <a:prstGeom prst="rect">
            <a:avLst/>
          </a:prstGeom>
          <a:solidFill>
            <a:srgbClr val="D1EDFF"/>
          </a:solidFill>
        </p:spPr>
        <p:txBody>
          <a:bodyPr wrap="none" lIns="0" tIns="0" rIns="0" bIns="0" rtlCol="0">
            <a:spAutoFit/>
          </a:bodyPr>
          <a:lstStyle/>
          <a:p>
            <a:r>
              <a:rPr lang="en-US" sz="800" dirty="0" smtClean="0">
                <a:latin typeface="Times New Roman" panose="02020603050405020304" pitchFamily="18" charset="0"/>
                <a:cs typeface="Times New Roman" panose="02020603050405020304" pitchFamily="18" charset="0"/>
              </a:rPr>
              <a:t>moderator</a:t>
            </a:r>
          </a:p>
          <a:p>
            <a:pPr algn="ctr"/>
            <a:r>
              <a:rPr lang="en-US" sz="600" dirty="0" smtClean="0">
                <a:latin typeface="Times New Roman" panose="02020603050405020304" pitchFamily="18" charset="0"/>
                <a:cs typeface="Times New Roman" panose="02020603050405020304" pitchFamily="18" charset="0"/>
              </a:rPr>
              <a:t>e.g. water</a:t>
            </a:r>
            <a:endParaRPr lang="en-US" sz="6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7032405" y="3301200"/>
            <a:ext cx="403957" cy="153888"/>
          </a:xfrm>
          <a:prstGeom prst="rect">
            <a:avLst/>
          </a:prstGeom>
          <a:solidFill>
            <a:srgbClr val="D1EDFF"/>
          </a:solidFill>
        </p:spPr>
        <p:txBody>
          <a:bodyPr wrap="none" lIns="0" tIns="0" rIns="0" bIns="0" rtlCol="0">
            <a:spAutoFit/>
          </a:bodyPr>
          <a:lstStyle/>
          <a:p>
            <a:r>
              <a:rPr lang="en-US" sz="1000" dirty="0" smtClean="0">
                <a:latin typeface="Times New Roman" panose="02020603050405020304" pitchFamily="18" charset="0"/>
                <a:cs typeface="Times New Roman" panose="02020603050405020304" pitchFamily="18" charset="0"/>
              </a:rPr>
              <a:t>fuel rod</a:t>
            </a:r>
            <a:endParaRPr lang="en-US" sz="10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7464381" y="3301200"/>
            <a:ext cx="419987" cy="215444"/>
          </a:xfrm>
          <a:prstGeom prst="rect">
            <a:avLst/>
          </a:prstGeom>
          <a:solidFill>
            <a:srgbClr val="D1EDFF"/>
          </a:solidFill>
        </p:spPr>
        <p:txBody>
          <a:bodyPr wrap="none" lIns="0" tIns="0" rIns="0" bIns="0" rtlCol="0">
            <a:spAutoFit/>
          </a:bodyPr>
          <a:lstStyle/>
          <a:p>
            <a:r>
              <a:rPr lang="en-US" sz="800" dirty="0" smtClean="0">
                <a:latin typeface="Times New Roman" panose="02020603050405020304" pitchFamily="18" charset="0"/>
                <a:cs typeface="Times New Roman" panose="02020603050405020304" pitchFamily="18" charset="0"/>
              </a:rPr>
              <a:t>moderator</a:t>
            </a:r>
          </a:p>
          <a:p>
            <a:pPr algn="ctr"/>
            <a:r>
              <a:rPr lang="en-US" sz="600" dirty="0" smtClean="0">
                <a:latin typeface="Times New Roman" panose="02020603050405020304" pitchFamily="18" charset="0"/>
                <a:cs typeface="Times New Roman" panose="02020603050405020304" pitchFamily="18" charset="0"/>
              </a:rPr>
              <a:t>e.g. water</a:t>
            </a:r>
            <a:endParaRPr lang="en-US" sz="600"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5436000" y="5922000"/>
            <a:ext cx="452047" cy="215444"/>
          </a:xfrm>
          <a:prstGeom prst="rect">
            <a:avLst/>
          </a:prstGeom>
          <a:solidFill>
            <a:srgbClr val="D1EDFF"/>
          </a:solidFill>
        </p:spPr>
        <p:txBody>
          <a:bodyPr wrap="none" lIns="0" tIns="0" rIns="0" bIns="0" rtlCol="0">
            <a:spAutoFit/>
          </a:bodyPr>
          <a:lstStyle/>
          <a:p>
            <a:r>
              <a:rPr lang="en-US" sz="800" dirty="0" smtClean="0">
                <a:latin typeface="Times New Roman" panose="02020603050405020304" pitchFamily="18" charset="0"/>
                <a:cs typeface="Times New Roman" panose="02020603050405020304" pitchFamily="18" charset="0"/>
              </a:rPr>
              <a:t>control rod</a:t>
            </a:r>
          </a:p>
          <a:p>
            <a:pPr algn="ctr"/>
            <a:r>
              <a:rPr lang="en-US" sz="600" dirty="0" smtClean="0">
                <a:latin typeface="Times New Roman" panose="02020603050405020304" pitchFamily="18" charset="0"/>
                <a:cs typeface="Times New Roman" panose="02020603050405020304" pitchFamily="18" charset="0"/>
              </a:rPr>
              <a:t>e.g. B</a:t>
            </a:r>
            <a:r>
              <a:rPr lang="en-US" sz="600" baseline="-25000" dirty="0" smtClean="0">
                <a:latin typeface="Times New Roman" panose="02020603050405020304" pitchFamily="18" charset="0"/>
                <a:cs typeface="Times New Roman" panose="02020603050405020304" pitchFamily="18" charset="0"/>
              </a:rPr>
              <a:t>4</a:t>
            </a:r>
            <a:r>
              <a:rPr lang="en-US" sz="600" dirty="0" smtClean="0">
                <a:latin typeface="Times New Roman" panose="02020603050405020304" pitchFamily="18" charset="0"/>
                <a:cs typeface="Times New Roman" panose="02020603050405020304" pitchFamily="18" charset="0"/>
              </a:rPr>
              <a:t>C</a:t>
            </a:r>
            <a:endParaRPr lang="en-US" sz="6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7704000" y="5922000"/>
            <a:ext cx="426399" cy="215444"/>
          </a:xfrm>
          <a:prstGeom prst="rect">
            <a:avLst/>
          </a:prstGeom>
          <a:solidFill>
            <a:srgbClr val="D1EDFF"/>
          </a:solidFill>
        </p:spPr>
        <p:txBody>
          <a:bodyPr wrap="none" lIns="0" tIns="0" rIns="0" bIns="0" rtlCol="0">
            <a:spAutoFit/>
          </a:bodyPr>
          <a:lstStyle/>
          <a:p>
            <a:r>
              <a:rPr lang="en-US" sz="800" dirty="0" err="1" smtClean="0">
                <a:latin typeface="Times New Roman" panose="02020603050405020304" pitchFamily="18" charset="0"/>
                <a:cs typeface="Times New Roman" panose="02020603050405020304" pitchFamily="18" charset="0"/>
              </a:rPr>
              <a:t>controlrod</a:t>
            </a:r>
            <a:endParaRPr lang="en-US" sz="800" dirty="0" smtClean="0">
              <a:latin typeface="Times New Roman" panose="02020603050405020304" pitchFamily="18" charset="0"/>
              <a:cs typeface="Times New Roman" panose="02020603050405020304" pitchFamily="18" charset="0"/>
            </a:endParaRPr>
          </a:p>
          <a:p>
            <a:pPr algn="ctr"/>
            <a:r>
              <a:rPr lang="en-US" sz="600" dirty="0" smtClean="0">
                <a:latin typeface="Times New Roman" panose="02020603050405020304" pitchFamily="18" charset="0"/>
                <a:cs typeface="Times New Roman" panose="02020603050405020304" pitchFamily="18" charset="0"/>
              </a:rPr>
              <a:t>e.g. B</a:t>
            </a:r>
            <a:r>
              <a:rPr lang="en-US" sz="600" baseline="-25000" dirty="0" smtClean="0">
                <a:latin typeface="Times New Roman" panose="02020603050405020304" pitchFamily="18" charset="0"/>
                <a:cs typeface="Times New Roman" panose="02020603050405020304" pitchFamily="18" charset="0"/>
              </a:rPr>
              <a:t>4</a:t>
            </a:r>
            <a:r>
              <a:rPr lang="en-US" sz="600" dirty="0" smtClean="0">
                <a:latin typeface="Times New Roman" panose="02020603050405020304" pitchFamily="18" charset="0"/>
                <a:cs typeface="Times New Roman" panose="02020603050405020304" pitchFamily="18" charset="0"/>
              </a:rPr>
              <a:t>C</a:t>
            </a:r>
            <a:endParaRPr lang="en-US" sz="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155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consumption of humans in Germany</a:t>
            </a:r>
            <a:endParaRPr lang="en-US" dirty="0"/>
          </a:p>
        </p:txBody>
      </p:sp>
      <p:sp>
        <p:nvSpPr>
          <p:cNvPr id="9" name="Text Box 3"/>
          <p:cNvSpPr txBox="1">
            <a:spLocks noChangeArrowheads="1"/>
          </p:cNvSpPr>
          <p:nvPr/>
        </p:nvSpPr>
        <p:spPr bwMode="auto">
          <a:xfrm>
            <a:off x="287338" y="1150938"/>
            <a:ext cx="4789487" cy="4616648"/>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turnover of the body (food </a:t>
            </a:r>
            <a:r>
              <a:rPr lang="en-US" altLang="de-DE" sz="1400" dirty="0" smtClean="0">
                <a:solidFill>
                  <a:srgbClr val="000000"/>
                </a:solidFill>
                <a:latin typeface="Times New Roman" pitchFamily="18" charset="0"/>
                <a:cs typeface="Times New Roman" pitchFamily="18" charset="0"/>
              </a:rPr>
              <a:t>→ heat</a:t>
            </a:r>
            <a:r>
              <a:rPr lang="de-DE" altLang="de-DE" sz="1400" dirty="0" smtClean="0">
                <a:solidFill>
                  <a:srgbClr val="000000"/>
                </a:solidFill>
                <a:latin typeface="Times New Roman" pitchFamily="18" charset="0"/>
                <a:cs typeface="Times New Roman" pitchFamily="18" charset="0"/>
              </a:rPr>
              <a:t>)                             100 </a:t>
            </a:r>
            <a:r>
              <a:rPr lang="de-DE" altLang="de-DE" sz="1400" dirty="0">
                <a:solidFill>
                  <a:srgbClr val="000000"/>
                </a:solidFill>
                <a:latin typeface="Times New Roman" pitchFamily="18" charset="0"/>
                <a:cs typeface="Times New Roman" pitchFamily="18" charset="0"/>
              </a:rPr>
              <a:t>Watt</a:t>
            </a: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total consumption on </a:t>
            </a:r>
            <a:r>
              <a:rPr lang="en-US" altLang="de-DE" sz="1400" b="1" dirty="0" smtClean="0">
                <a:solidFill>
                  <a:srgbClr val="000000"/>
                </a:solidFill>
                <a:latin typeface="Times New Roman" pitchFamily="18" charset="0"/>
                <a:cs typeface="Times New Roman" pitchFamily="18" charset="0"/>
              </a:rPr>
              <a:t>primary energy</a:t>
            </a:r>
            <a:r>
              <a:rPr lang="de-DE" altLang="de-DE" sz="1400" dirty="0" smtClean="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5000 Watt</a:t>
            </a:r>
          </a:p>
          <a:p>
            <a:r>
              <a:rPr lang="de-DE" altLang="de-DE" sz="1400" dirty="0" smtClean="0">
                <a:solidFill>
                  <a:srgbClr val="000000"/>
                </a:solidFill>
                <a:latin typeface="Times New Roman" pitchFamily="18" charset="0"/>
                <a:cs typeface="Times New Roman" pitchFamily="18" charset="0"/>
              </a:rPr>
              <a:t>(</a:t>
            </a:r>
            <a:r>
              <a:rPr lang="en-US" altLang="de-DE" sz="1400" dirty="0" smtClean="0">
                <a:solidFill>
                  <a:srgbClr val="000000"/>
                </a:solidFill>
                <a:latin typeface="Times New Roman" pitchFamily="18" charset="0"/>
                <a:cs typeface="Times New Roman" pitchFamily="18" charset="0"/>
              </a:rPr>
              <a:t>civilization increases consumption by a factor of 50 !!!)</a:t>
            </a: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total consumption on </a:t>
            </a:r>
            <a:r>
              <a:rPr lang="en-US" altLang="de-DE" sz="1400" b="1" dirty="0" smtClean="0">
                <a:solidFill>
                  <a:srgbClr val="000000"/>
                </a:solidFill>
                <a:latin typeface="Times New Roman" pitchFamily="18" charset="0"/>
                <a:cs typeface="Times New Roman" pitchFamily="18" charset="0"/>
              </a:rPr>
              <a:t>final energy </a:t>
            </a:r>
            <a:r>
              <a:rPr lang="en-US" altLang="de-DE" sz="1400" dirty="0" smtClean="0">
                <a:solidFill>
                  <a:srgbClr val="000000"/>
                </a:solidFill>
                <a:latin typeface="Times New Roman" pitchFamily="18" charset="0"/>
                <a:cs typeface="Times New Roman" pitchFamily="18" charset="0"/>
              </a:rPr>
              <a:t>(2005) </a:t>
            </a:r>
            <a:r>
              <a:rPr lang="de-DE" altLang="de-DE" sz="1400" dirty="0" smtClean="0">
                <a:solidFill>
                  <a:srgbClr val="000000"/>
                </a:solidFill>
                <a:latin typeface="Times New Roman" pitchFamily="18" charset="0"/>
                <a:cs typeface="Times New Roman" pitchFamily="18" charset="0"/>
              </a:rPr>
              <a:t>               3700 </a:t>
            </a:r>
            <a:r>
              <a:rPr lang="de-DE" altLang="de-DE" sz="1400" dirty="0">
                <a:solidFill>
                  <a:srgbClr val="000000"/>
                </a:solidFill>
                <a:latin typeface="Times New Roman" pitchFamily="18" charset="0"/>
                <a:cs typeface="Times New Roman" pitchFamily="18" charset="0"/>
              </a:rPr>
              <a:t>Watt</a:t>
            </a:r>
          </a:p>
          <a:p>
            <a:r>
              <a:rPr lang="en-US" altLang="de-DE" sz="1400" dirty="0" smtClean="0">
                <a:solidFill>
                  <a:srgbClr val="000000"/>
                </a:solidFill>
                <a:latin typeface="Times New Roman" pitchFamily="18" charset="0"/>
                <a:cs typeface="Times New Roman" pitchFamily="18" charset="0"/>
              </a:rPr>
              <a:t>electrical power consumption (with industry</a:t>
            </a:r>
            <a:r>
              <a:rPr lang="de-DE" altLang="de-DE" sz="1400" dirty="0" smtClean="0">
                <a:solidFill>
                  <a:srgbClr val="000000"/>
                </a:solidFill>
                <a:latin typeface="Times New Roman" pitchFamily="18" charset="0"/>
                <a:cs typeface="Times New Roman" pitchFamily="18" charset="0"/>
              </a:rPr>
              <a:t>)             </a:t>
            </a:r>
            <a:r>
              <a:rPr lang="de-DE" altLang="de-DE" sz="1400" dirty="0">
                <a:solidFill>
                  <a:srgbClr val="000000"/>
                </a:solidFill>
                <a:latin typeface="Times New Roman" pitchFamily="18" charset="0"/>
                <a:cs typeface="Times New Roman" pitchFamily="18" charset="0"/>
              </a:rPr>
              <a:t>750 Watt</a:t>
            </a:r>
          </a:p>
          <a:p>
            <a:r>
              <a:rPr lang="en-US" altLang="de-DE" sz="1400" dirty="0" smtClean="0">
                <a:solidFill>
                  <a:srgbClr val="000000"/>
                </a:solidFill>
                <a:latin typeface="Times New Roman" pitchFamily="18" charset="0"/>
                <a:cs typeface="Times New Roman" pitchFamily="18" charset="0"/>
              </a:rPr>
              <a:t>Private households</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heating and hot water</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                </a:t>
            </a:r>
            <a:r>
              <a:rPr lang="de-DE" altLang="de-DE" sz="1400" dirty="0" smtClean="0">
                <a:solidFill>
                  <a:srgbClr val="000000"/>
                </a:solidFill>
                <a:latin typeface="Times New Roman" pitchFamily="18" charset="0"/>
                <a:cs typeface="Times New Roman" pitchFamily="18" charset="0"/>
              </a:rPr>
              <a:t>1000 </a:t>
            </a:r>
            <a:r>
              <a:rPr lang="de-DE" altLang="de-DE" sz="1400" dirty="0">
                <a:solidFill>
                  <a:srgbClr val="000000"/>
                </a:solidFill>
                <a:latin typeface="Times New Roman" pitchFamily="18" charset="0"/>
                <a:cs typeface="Times New Roman" pitchFamily="18" charset="0"/>
              </a:rPr>
              <a:t>Watt</a:t>
            </a:r>
          </a:p>
        </p:txBody>
      </p:sp>
      <p:sp>
        <p:nvSpPr>
          <p:cNvPr id="10" name="Text Box 4"/>
          <p:cNvSpPr txBox="1">
            <a:spLocks noChangeArrowheads="1"/>
          </p:cNvSpPr>
          <p:nvPr/>
        </p:nvSpPr>
        <p:spPr bwMode="auto">
          <a:xfrm>
            <a:off x="287338" y="682625"/>
            <a:ext cx="6229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CC"/>
                </a:solidFill>
                <a:latin typeface="Times New Roman" pitchFamily="18" charset="0"/>
              </a:rPr>
              <a:t>Information in power (Watt) = energy / time (Joule/sec) per head, annual mean</a:t>
            </a:r>
            <a:endParaRPr lang="en-US" altLang="de-DE" sz="1400" dirty="0">
              <a:solidFill>
                <a:srgbClr val="0000CC"/>
              </a:solidFill>
              <a:latin typeface="Times New Roman" pitchFamily="18" charset="0"/>
            </a:endParaRPr>
          </a:p>
        </p:txBody>
      </p:sp>
      <p:pic>
        <p:nvPicPr>
          <p:cNvPr id="11" name="Picture 5" descr="Abb05_2010_300dpi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1700213"/>
            <a:ext cx="4030663" cy="28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08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Chemical energy</a:t>
            </a:r>
            <a:endParaRPr lang="en-US" dirty="0"/>
          </a:p>
        </p:txBody>
      </p:sp>
      <p:sp>
        <p:nvSpPr>
          <p:cNvPr id="6" name="Text Box 3"/>
          <p:cNvSpPr txBox="1">
            <a:spLocks noChangeArrowheads="1"/>
          </p:cNvSpPr>
          <p:nvPr/>
        </p:nvSpPr>
        <p:spPr bwMode="auto">
          <a:xfrm>
            <a:off x="287338" y="1150938"/>
            <a:ext cx="4644702"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Origin of the chemical energy: Change of the </a:t>
            </a:r>
            <a:r>
              <a:rPr lang="en-US" altLang="de-DE" sz="1400" b="1" dirty="0" smtClean="0">
                <a:solidFill>
                  <a:srgbClr val="000000"/>
                </a:solidFill>
                <a:latin typeface="Times New Roman" pitchFamily="18" charset="0"/>
              </a:rPr>
              <a:t>covalent bonds between atoms </a:t>
            </a:r>
            <a:r>
              <a:rPr lang="en-US" altLang="de-DE" sz="1400" dirty="0" smtClean="0">
                <a:solidFill>
                  <a:srgbClr val="000000"/>
                </a:solidFill>
                <a:latin typeface="Times New Roman" pitchFamily="18" charset="0"/>
              </a:rPr>
              <a:t>which are the molecular building blocks.</a:t>
            </a:r>
            <a:endParaRPr lang="en-US" altLang="de-DE" sz="1400" dirty="0">
              <a:solidFill>
                <a:srgbClr val="000000"/>
              </a:solidFill>
              <a:latin typeface="Times New Roman" pitchFamily="18" charset="0"/>
            </a:endParaRPr>
          </a:p>
        </p:txBody>
      </p:sp>
      <p:sp>
        <p:nvSpPr>
          <p:cNvPr id="7" name="Text Box 4"/>
          <p:cNvSpPr txBox="1">
            <a:spLocks noChangeArrowheads="1"/>
          </p:cNvSpPr>
          <p:nvPr/>
        </p:nvSpPr>
        <p:spPr bwMode="auto">
          <a:xfrm>
            <a:off x="287338" y="1798638"/>
            <a:ext cx="3492574" cy="70788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1400" b="1" dirty="0">
                <a:solidFill>
                  <a:srgbClr val="000000"/>
                </a:solidFill>
                <a:latin typeface="Times New Roman" pitchFamily="18" charset="0"/>
              </a:rPr>
              <a:t>12g </a:t>
            </a:r>
            <a:r>
              <a:rPr lang="en-US" altLang="de-DE" sz="1400" b="1" dirty="0" smtClean="0">
                <a:solidFill>
                  <a:srgbClr val="000000"/>
                </a:solidFill>
                <a:latin typeface="Times New Roman" pitchFamily="18" charset="0"/>
              </a:rPr>
              <a:t>Carbon-burning with </a:t>
            </a:r>
            <a:r>
              <a:rPr lang="de-DE" altLang="de-DE" sz="1400" b="1" dirty="0" smtClean="0">
                <a:solidFill>
                  <a:srgbClr val="000000"/>
                </a:solidFill>
                <a:latin typeface="Times New Roman" pitchFamily="18" charset="0"/>
              </a:rPr>
              <a:t>32g Oxygen </a:t>
            </a:r>
            <a:r>
              <a:rPr lang="de-DE" altLang="de-DE" sz="1400" b="1" dirty="0">
                <a:solidFill>
                  <a:srgbClr val="000000"/>
                </a:solidFill>
                <a:latin typeface="Times New Roman" pitchFamily="18" charset="0"/>
              </a:rPr>
              <a:t>(O</a:t>
            </a:r>
            <a:r>
              <a:rPr lang="de-DE" altLang="de-DE" sz="1400" b="1" baseline="-25000" dirty="0">
                <a:solidFill>
                  <a:srgbClr val="000000"/>
                </a:solidFill>
                <a:latin typeface="Times New Roman" pitchFamily="18" charset="0"/>
              </a:rPr>
              <a:t>2</a:t>
            </a:r>
            <a:r>
              <a:rPr lang="de-DE" altLang="de-DE" sz="1400" b="1" dirty="0">
                <a:solidFill>
                  <a:srgbClr val="000000"/>
                </a:solidFill>
                <a:latin typeface="Times New Roman" pitchFamily="18" charset="0"/>
              </a:rPr>
              <a:t>)      </a:t>
            </a:r>
            <a:r>
              <a:rPr lang="de-DE" altLang="de-DE" sz="1400" b="1" dirty="0" smtClean="0">
                <a:solidFill>
                  <a:srgbClr val="000000"/>
                </a:solidFill>
                <a:latin typeface="Times New Roman" pitchFamily="18" charset="0"/>
              </a:rPr>
              <a:t>    </a:t>
            </a:r>
            <a:r>
              <a:rPr lang="en-US" altLang="de-DE" sz="1400" b="1" dirty="0" smtClean="0">
                <a:solidFill>
                  <a:srgbClr val="0000CC"/>
                </a:solidFill>
                <a:latin typeface="Times New Roman" pitchFamily="18" charset="0"/>
              </a:rPr>
              <a:t>Thermal energy</a:t>
            </a:r>
            <a:r>
              <a:rPr lang="de-DE" altLang="de-DE" sz="1400" b="1" dirty="0" smtClean="0">
                <a:solidFill>
                  <a:srgbClr val="0000CC"/>
                </a:solidFill>
                <a:latin typeface="Times New Roman" pitchFamily="18" charset="0"/>
              </a:rPr>
              <a:t>: </a:t>
            </a:r>
            <a:r>
              <a:rPr lang="de-DE" altLang="de-DE" sz="1400" b="1" dirty="0">
                <a:solidFill>
                  <a:srgbClr val="0000CC"/>
                </a:solidFill>
                <a:latin typeface="Times New Roman" pitchFamily="18" charset="0"/>
              </a:rPr>
              <a:t>393 kJ ~ 30 kJ/</a:t>
            </a:r>
            <a:r>
              <a:rPr lang="de-DE" altLang="de-DE" sz="1400" b="1" dirty="0" err="1">
                <a:solidFill>
                  <a:srgbClr val="0000CC"/>
                </a:solidFill>
                <a:latin typeface="Times New Roman" pitchFamily="18" charset="0"/>
              </a:rPr>
              <a:t>gC</a:t>
            </a:r>
            <a:endParaRPr lang="de-DE" altLang="de-DE" sz="1400" b="1" dirty="0">
              <a:solidFill>
                <a:srgbClr val="0000CC"/>
              </a:solidFill>
              <a:latin typeface="Times New Roman" pitchFamily="18" charset="0"/>
            </a:endParaRPr>
          </a:p>
          <a:p>
            <a:r>
              <a:rPr lang="en-US" altLang="de-DE" sz="1200" dirty="0" smtClean="0">
                <a:solidFill>
                  <a:srgbClr val="000000"/>
                </a:solidFill>
                <a:latin typeface="Times New Roman" pitchFamily="18" charset="0"/>
              </a:rPr>
              <a:t>reaction</a:t>
            </a:r>
            <a:r>
              <a:rPr lang="de-DE" altLang="de-DE" sz="1200" dirty="0" smtClean="0">
                <a:solidFill>
                  <a:srgbClr val="000000"/>
                </a:solidFill>
                <a:latin typeface="Times New Roman" pitchFamily="18" charset="0"/>
              </a:rPr>
              <a:t> </a:t>
            </a:r>
            <a:r>
              <a:rPr lang="de-DE" altLang="de-DE" sz="1200" dirty="0">
                <a:solidFill>
                  <a:srgbClr val="000000"/>
                </a:solidFill>
                <a:latin typeface="Times New Roman" pitchFamily="18" charset="0"/>
              </a:rPr>
              <a:t>C + O</a:t>
            </a:r>
            <a:r>
              <a:rPr lang="de-DE" altLang="de-DE" sz="1200" baseline="-25000" dirty="0">
                <a:solidFill>
                  <a:srgbClr val="000000"/>
                </a:solidFill>
                <a:latin typeface="Times New Roman" pitchFamily="18" charset="0"/>
              </a:rPr>
              <a:t>2</a:t>
            </a:r>
            <a:r>
              <a:rPr lang="de-DE" altLang="de-DE" sz="1200" dirty="0">
                <a:solidFill>
                  <a:srgbClr val="000000"/>
                </a:solidFill>
                <a:latin typeface="Times New Roman" pitchFamily="18" charset="0"/>
              </a:rPr>
              <a:t> </a:t>
            </a:r>
            <a:r>
              <a:rPr lang="de-DE" altLang="de-DE" sz="1200" dirty="0">
                <a:solidFill>
                  <a:srgbClr val="000000"/>
                </a:solidFill>
                <a:latin typeface="Times New Roman" pitchFamily="18" charset="0"/>
                <a:cs typeface="Times New Roman" pitchFamily="18" charset="0"/>
              </a:rPr>
              <a:t>→ CO</a:t>
            </a:r>
            <a:r>
              <a:rPr lang="de-DE" altLang="de-DE" sz="1200" baseline="-25000" dirty="0">
                <a:solidFill>
                  <a:srgbClr val="000000"/>
                </a:solidFill>
                <a:latin typeface="Times New Roman" pitchFamily="18" charset="0"/>
                <a:cs typeface="Times New Roman" pitchFamily="18" charset="0"/>
              </a:rPr>
              <a:t>2</a:t>
            </a:r>
            <a:r>
              <a:rPr lang="de-DE" altLang="de-DE" sz="1200" dirty="0">
                <a:solidFill>
                  <a:srgbClr val="000000"/>
                </a:solidFill>
                <a:latin typeface="Times New Roman" pitchFamily="18" charset="0"/>
                <a:cs typeface="Times New Roman" pitchFamily="18" charset="0"/>
              </a:rPr>
              <a:t> + 4.1 eV</a:t>
            </a:r>
          </a:p>
        </p:txBody>
      </p:sp>
      <p:sp>
        <p:nvSpPr>
          <p:cNvPr id="8" name="Text Box 5"/>
          <p:cNvSpPr txBox="1">
            <a:spLocks noChangeArrowheads="1"/>
          </p:cNvSpPr>
          <p:nvPr/>
        </p:nvSpPr>
        <p:spPr bwMode="auto">
          <a:xfrm>
            <a:off x="287338" y="4711700"/>
            <a:ext cx="4356100"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latin typeface="Times New Roman" pitchFamily="18" charset="0"/>
              </a:rPr>
              <a:t>Thermal energy</a:t>
            </a:r>
            <a:r>
              <a:rPr lang="en-US" altLang="de-DE" sz="1400" dirty="0" smtClean="0">
                <a:solidFill>
                  <a:srgbClr val="000000"/>
                </a:solidFill>
                <a:latin typeface="Times New Roman" pitchFamily="18" charset="0"/>
              </a:rPr>
              <a:t> </a:t>
            </a:r>
            <a:r>
              <a:rPr lang="de-DE" altLang="de-DE" sz="1400" dirty="0" smtClean="0">
                <a:solidFill>
                  <a:srgbClr val="000000"/>
                </a:solidFill>
                <a:latin typeface="Times New Roman" pitchFamily="18" charset="0"/>
              </a:rPr>
              <a:t>(</a:t>
            </a:r>
            <a:r>
              <a:rPr lang="de-DE" altLang="de-DE" sz="1400" dirty="0">
                <a:solidFill>
                  <a:srgbClr val="000000"/>
                </a:solidFill>
                <a:latin typeface="Times New Roman" pitchFamily="18" charset="0"/>
              </a:rPr>
              <a:t>Q = </a:t>
            </a:r>
            <a:r>
              <a:rPr lang="de-DE" altLang="de-DE" sz="1400" dirty="0" err="1">
                <a:solidFill>
                  <a:srgbClr val="000000"/>
                </a:solidFill>
                <a:latin typeface="Times New Roman" pitchFamily="18" charset="0"/>
              </a:rPr>
              <a:t>m</a:t>
            </a:r>
            <a:r>
              <a:rPr lang="de-DE" altLang="de-DE" sz="1400" dirty="0" err="1">
                <a:solidFill>
                  <a:srgbClr val="000000"/>
                </a:solidFill>
                <a:latin typeface="Times New Roman" pitchFamily="18" charset="0"/>
                <a:cs typeface="Times New Roman" pitchFamily="18" charset="0"/>
              </a:rPr>
              <a:t>·c</a:t>
            </a:r>
            <a:r>
              <a:rPr lang="de-DE" altLang="de-DE" sz="1400" dirty="0">
                <a:solidFill>
                  <a:srgbClr val="000000"/>
                </a:solidFill>
                <a:latin typeface="Times New Roman" pitchFamily="18" charset="0"/>
                <a:cs typeface="Times New Roman" pitchFamily="18" charset="0"/>
              </a:rPr>
              <a:t>·</a:t>
            </a:r>
            <a:r>
              <a:rPr lang="el-GR" altLang="de-DE" sz="1400" dirty="0">
                <a:solidFill>
                  <a:srgbClr val="000000"/>
                </a:solidFill>
                <a:latin typeface="Times New Roman" pitchFamily="18" charset="0"/>
                <a:cs typeface="Times New Roman" pitchFamily="18" charset="0"/>
              </a:rPr>
              <a:t>Δ</a:t>
            </a:r>
            <a:r>
              <a:rPr lang="de-DE" altLang="de-DE" sz="1400" dirty="0">
                <a:solidFill>
                  <a:srgbClr val="000000"/>
                </a:solidFill>
                <a:latin typeface="Times New Roman" pitchFamily="18" charset="0"/>
                <a:cs typeface="Times New Roman" pitchFamily="18" charset="0"/>
              </a:rPr>
              <a:t>T, c = 4180 JK</a:t>
            </a:r>
            <a:r>
              <a:rPr lang="de-DE" altLang="de-DE" sz="1400" baseline="30000" dirty="0">
                <a:solidFill>
                  <a:srgbClr val="000000"/>
                </a:solidFill>
                <a:latin typeface="Times New Roman" pitchFamily="18" charset="0"/>
                <a:cs typeface="Times New Roman" pitchFamily="18" charset="0"/>
              </a:rPr>
              <a:t>-1</a:t>
            </a:r>
            <a:r>
              <a:rPr lang="de-DE" altLang="de-DE" sz="1400" dirty="0">
                <a:solidFill>
                  <a:srgbClr val="000000"/>
                </a:solidFill>
                <a:latin typeface="Times New Roman" pitchFamily="18" charset="0"/>
                <a:cs typeface="Times New Roman" pitchFamily="18" charset="0"/>
              </a:rPr>
              <a:t>kg</a:t>
            </a:r>
            <a:r>
              <a:rPr lang="de-DE" altLang="de-DE" sz="1400" baseline="30000" dirty="0">
                <a:solidFill>
                  <a:srgbClr val="000000"/>
                </a:solidFill>
                <a:latin typeface="Times New Roman" pitchFamily="18" charset="0"/>
                <a:cs typeface="Times New Roman" pitchFamily="18" charset="0"/>
              </a:rPr>
              <a:t>-1</a:t>
            </a:r>
            <a:r>
              <a:rPr lang="de-DE" altLang="de-DE" sz="1400" dirty="0">
                <a:solidFill>
                  <a:srgbClr val="000000"/>
                </a:solidFill>
                <a:latin typeface="Times New Roman" pitchFamily="18" charset="0"/>
                <a:cs typeface="Times New Roman" pitchFamily="18" charset="0"/>
              </a:rPr>
              <a:t>)</a:t>
            </a:r>
            <a:r>
              <a:rPr lang="de-DE" altLang="de-DE" sz="1400" b="1" dirty="0">
                <a:solidFill>
                  <a:srgbClr val="000000"/>
                </a:solidFill>
                <a:latin typeface="Times New Roman" pitchFamily="18" charset="0"/>
                <a:cs typeface="Times New Roman" pitchFamily="18" charset="0"/>
              </a:rPr>
              <a:t> </a:t>
            </a:r>
            <a:r>
              <a:rPr lang="de-DE" altLang="de-DE" sz="1400" b="1" dirty="0">
                <a:solidFill>
                  <a:srgbClr val="0000CC"/>
                </a:solidFill>
                <a:latin typeface="Times New Roman" pitchFamily="18" charset="0"/>
                <a:cs typeface="Times New Roman" pitchFamily="18" charset="0"/>
              </a:rPr>
              <a:t>:</a:t>
            </a:r>
          </a:p>
          <a:p>
            <a:r>
              <a:rPr lang="de-DE" altLang="de-DE" sz="1400" dirty="0">
                <a:solidFill>
                  <a:srgbClr val="0000CC"/>
                </a:solidFill>
                <a:latin typeface="Times New Roman" pitchFamily="18" charset="0"/>
                <a:cs typeface="Times New Roman" pitchFamily="18" charset="0"/>
              </a:rPr>
              <a:t>30 kJ </a:t>
            </a:r>
            <a:r>
              <a:rPr lang="en-US" altLang="de-DE" sz="1400" dirty="0" smtClean="0">
                <a:solidFill>
                  <a:srgbClr val="0000CC"/>
                </a:solidFill>
                <a:latin typeface="Times New Roman" pitchFamily="18" charset="0"/>
                <a:cs typeface="Times New Roman" pitchFamily="18" charset="0"/>
              </a:rPr>
              <a:t>can heat up 1 liter of water by </a:t>
            </a:r>
            <a:r>
              <a:rPr lang="de-DE" altLang="de-DE" sz="1400" dirty="0" smtClean="0">
                <a:solidFill>
                  <a:srgbClr val="0000CC"/>
                </a:solidFill>
                <a:latin typeface="Times New Roman" pitchFamily="18" charset="0"/>
                <a:cs typeface="Times New Roman" pitchFamily="18" charset="0"/>
              </a:rPr>
              <a:t>7</a:t>
            </a:r>
            <a:r>
              <a:rPr lang="de-DE" altLang="de-DE" sz="1400" baseline="30000" dirty="0" smtClean="0">
                <a:solidFill>
                  <a:srgbClr val="0000CC"/>
                </a:solidFill>
                <a:latin typeface="Times New Roman" pitchFamily="18" charset="0"/>
                <a:cs typeface="Times New Roman" pitchFamily="18" charset="0"/>
              </a:rPr>
              <a:t>0</a:t>
            </a:r>
            <a:r>
              <a:rPr lang="de-DE" altLang="de-DE" sz="1400" dirty="0" smtClean="0">
                <a:solidFill>
                  <a:srgbClr val="0000CC"/>
                </a:solidFill>
                <a:latin typeface="Times New Roman" pitchFamily="18" charset="0"/>
                <a:cs typeface="Times New Roman" pitchFamily="18" charset="0"/>
              </a:rPr>
              <a:t> </a:t>
            </a:r>
            <a:r>
              <a:rPr lang="en-US" altLang="de-DE" sz="1400" dirty="0" err="1" smtClean="0">
                <a:solidFill>
                  <a:srgbClr val="0000CC"/>
                </a:solidFill>
                <a:latin typeface="Times New Roman" pitchFamily="18" charset="0"/>
                <a:cs typeface="Times New Roman" pitchFamily="18" charset="0"/>
              </a:rPr>
              <a:t>Celcius</a:t>
            </a:r>
            <a:r>
              <a:rPr lang="de-DE" altLang="de-DE" sz="1400" dirty="0" smtClean="0">
                <a:solidFill>
                  <a:srgbClr val="0000CC"/>
                </a:solidFill>
                <a:latin typeface="Times New Roman" pitchFamily="18" charset="0"/>
                <a:cs typeface="Times New Roman" pitchFamily="18" charset="0"/>
              </a:rPr>
              <a:t> .</a:t>
            </a:r>
            <a:endParaRPr lang="el-GR" altLang="de-DE" sz="1400" dirty="0">
              <a:solidFill>
                <a:srgbClr val="0000CC"/>
              </a:solidFill>
              <a:latin typeface="Times New Roman" pitchFamily="18" charset="0"/>
              <a:cs typeface="Times New Roman" pitchFamily="18" charset="0"/>
            </a:endParaRPr>
          </a:p>
        </p:txBody>
      </p:sp>
      <p:sp>
        <p:nvSpPr>
          <p:cNvPr id="12" name="Text Box 6"/>
          <p:cNvSpPr txBox="1">
            <a:spLocks noChangeArrowheads="1"/>
          </p:cNvSpPr>
          <p:nvPr/>
        </p:nvSpPr>
        <p:spPr bwMode="auto">
          <a:xfrm>
            <a:off x="287338" y="5251450"/>
            <a:ext cx="4572000"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latin typeface="Times New Roman" pitchFamily="18" charset="0"/>
              </a:rPr>
              <a:t>Electrical energy</a:t>
            </a:r>
            <a:r>
              <a:rPr lang="en-US" altLang="de-DE" sz="1400" dirty="0" smtClean="0">
                <a:solidFill>
                  <a:srgbClr val="000000"/>
                </a:solidFill>
                <a:latin typeface="Times New Roman" pitchFamily="18" charset="0"/>
              </a:rPr>
              <a:t> </a:t>
            </a:r>
            <a:r>
              <a:rPr lang="de-DE" altLang="de-DE" sz="1400" dirty="0" smtClean="0">
                <a:solidFill>
                  <a:srgbClr val="000000"/>
                </a:solidFill>
                <a:latin typeface="Times New Roman" pitchFamily="18" charset="0"/>
              </a:rPr>
              <a:t>(</a:t>
            </a:r>
            <a:r>
              <a:rPr lang="de-DE" altLang="de-DE" sz="1400" dirty="0">
                <a:solidFill>
                  <a:srgbClr val="000000"/>
                </a:solidFill>
                <a:latin typeface="Times New Roman" pitchFamily="18" charset="0"/>
              </a:rPr>
              <a:t>W = </a:t>
            </a:r>
            <a:r>
              <a:rPr lang="en-US" altLang="de-DE" sz="1400" dirty="0" smtClean="0">
                <a:solidFill>
                  <a:srgbClr val="000000"/>
                </a:solidFill>
                <a:latin typeface="Times New Roman" pitchFamily="18" charset="0"/>
              </a:rPr>
              <a:t>power times time</a:t>
            </a:r>
            <a:r>
              <a:rPr lang="de-DE" altLang="de-DE" sz="1400" dirty="0" smtClean="0">
                <a:solidFill>
                  <a:srgbClr val="000000"/>
                </a:solidFill>
                <a:latin typeface="Times New Roman" pitchFamily="18" charset="0"/>
                <a:cs typeface="Times New Roman" pitchFamily="18" charset="0"/>
              </a:rPr>
              <a:t>)</a:t>
            </a:r>
            <a:r>
              <a:rPr lang="de-DE" altLang="de-DE" sz="1400" b="1" dirty="0" smtClean="0">
                <a:solidFill>
                  <a:srgbClr val="000000"/>
                </a:solidFill>
                <a:latin typeface="Times New Roman" pitchFamily="18" charset="0"/>
                <a:cs typeface="Times New Roman" pitchFamily="18" charset="0"/>
              </a:rPr>
              <a:t> </a:t>
            </a:r>
            <a:r>
              <a:rPr lang="de-DE" altLang="de-DE" sz="1400" b="1" dirty="0">
                <a:solidFill>
                  <a:srgbClr val="0000CC"/>
                </a:solidFill>
                <a:latin typeface="Times New Roman" pitchFamily="18" charset="0"/>
                <a:cs typeface="Times New Roman" pitchFamily="18" charset="0"/>
              </a:rPr>
              <a:t>:</a:t>
            </a:r>
          </a:p>
          <a:p>
            <a:r>
              <a:rPr lang="de-DE" altLang="de-DE" sz="1400" dirty="0">
                <a:solidFill>
                  <a:srgbClr val="0000CC"/>
                </a:solidFill>
                <a:latin typeface="Times New Roman" pitchFamily="18" charset="0"/>
                <a:cs typeface="Times New Roman" pitchFamily="18" charset="0"/>
              </a:rPr>
              <a:t>30 kJ </a:t>
            </a:r>
            <a:r>
              <a:rPr lang="en-US" altLang="de-DE" sz="1400" dirty="0" smtClean="0">
                <a:solidFill>
                  <a:srgbClr val="0000CC"/>
                </a:solidFill>
                <a:latin typeface="Times New Roman" pitchFamily="18" charset="0"/>
                <a:cs typeface="Times New Roman" pitchFamily="18" charset="0"/>
              </a:rPr>
              <a:t>can keep a 100 Watt lamp 5 minutes long switched on</a:t>
            </a:r>
            <a:r>
              <a:rPr lang="de-DE" altLang="de-DE" sz="1400" dirty="0" smtClean="0">
                <a:solidFill>
                  <a:srgbClr val="0000CC"/>
                </a:solidFill>
                <a:latin typeface="Times New Roman" pitchFamily="18" charset="0"/>
                <a:cs typeface="Times New Roman" pitchFamily="18" charset="0"/>
              </a:rPr>
              <a:t>.</a:t>
            </a:r>
            <a:endParaRPr lang="el-GR" altLang="de-DE" sz="1400" dirty="0">
              <a:solidFill>
                <a:srgbClr val="0000CC"/>
              </a:solidFill>
              <a:latin typeface="Times New Roman" pitchFamily="18" charset="0"/>
              <a:cs typeface="Times New Roman" pitchFamily="18" charset="0"/>
            </a:endParaRPr>
          </a:p>
        </p:txBody>
      </p:sp>
      <p:sp>
        <p:nvSpPr>
          <p:cNvPr id="13" name="Text Box 7"/>
          <p:cNvSpPr txBox="1">
            <a:spLocks noChangeArrowheads="1"/>
          </p:cNvSpPr>
          <p:nvPr/>
        </p:nvSpPr>
        <p:spPr bwMode="auto">
          <a:xfrm>
            <a:off x="287338" y="5791200"/>
            <a:ext cx="5005387"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latin typeface="Times New Roman" pitchFamily="18" charset="0"/>
              </a:rPr>
              <a:t>Mechanical energy</a:t>
            </a:r>
            <a:r>
              <a:rPr lang="en-US" altLang="de-DE" sz="1400" dirty="0" smtClean="0">
                <a:solidFill>
                  <a:srgbClr val="000000"/>
                </a:solidFill>
                <a:latin typeface="Times New Roman" pitchFamily="18" charset="0"/>
              </a:rPr>
              <a:t> (W = mass </a:t>
            </a:r>
            <a:r>
              <a:rPr lang="en-US" altLang="de-DE" sz="1400" dirty="0" smtClean="0">
                <a:solidFill>
                  <a:srgbClr val="000000"/>
                </a:solidFill>
                <a:latin typeface="Times New Roman" pitchFamily="18" charset="0"/>
                <a:cs typeface="Times New Roman" pitchFamily="18" charset="0"/>
              </a:rPr>
              <a:t>· earth acceleration · height)</a:t>
            </a:r>
            <a:r>
              <a:rPr lang="en-US" altLang="de-DE" sz="1400" b="1" dirty="0" smtClean="0">
                <a:solidFill>
                  <a:srgbClr val="000000"/>
                </a:solidFill>
                <a:latin typeface="Times New Roman" pitchFamily="18" charset="0"/>
                <a:cs typeface="Times New Roman" pitchFamily="18" charset="0"/>
              </a:rPr>
              <a:t> </a:t>
            </a:r>
            <a:r>
              <a:rPr lang="en-US" altLang="de-DE" sz="1400" b="1" dirty="0" smtClean="0">
                <a:solidFill>
                  <a:srgbClr val="0000CC"/>
                </a:solidFill>
                <a:latin typeface="Times New Roman" pitchFamily="18" charset="0"/>
                <a:cs typeface="Times New Roman" pitchFamily="18" charset="0"/>
              </a:rPr>
              <a:t>:</a:t>
            </a:r>
          </a:p>
          <a:p>
            <a:r>
              <a:rPr lang="en-US" altLang="de-DE" sz="1400" dirty="0" smtClean="0">
                <a:solidFill>
                  <a:srgbClr val="0000CC"/>
                </a:solidFill>
                <a:latin typeface="Times New Roman" pitchFamily="18" charset="0"/>
                <a:cs typeface="Times New Roman" pitchFamily="18" charset="0"/>
              </a:rPr>
              <a:t>30 kJ lift a mass of 70kg 43 meter high</a:t>
            </a:r>
            <a:r>
              <a:rPr lang="de-DE" altLang="de-DE" sz="1400" dirty="0" smtClean="0">
                <a:solidFill>
                  <a:srgbClr val="0000CC"/>
                </a:solidFill>
                <a:latin typeface="Times New Roman" pitchFamily="18" charset="0"/>
                <a:cs typeface="Times New Roman" pitchFamily="18" charset="0"/>
              </a:rPr>
              <a:t>.</a:t>
            </a:r>
            <a:endParaRPr lang="el-GR" altLang="de-DE" sz="1400" dirty="0">
              <a:solidFill>
                <a:srgbClr val="0000CC"/>
              </a:solidFill>
              <a:latin typeface="Times New Roman" pitchFamily="18" charset="0"/>
              <a:cs typeface="Times New Roman" pitchFamily="18" charset="0"/>
            </a:endParaRPr>
          </a:p>
        </p:txBody>
      </p:sp>
      <p:sp>
        <p:nvSpPr>
          <p:cNvPr id="14" name="Text Box 8"/>
          <p:cNvSpPr txBox="1">
            <a:spLocks noChangeArrowheads="1"/>
          </p:cNvSpPr>
          <p:nvPr/>
        </p:nvSpPr>
        <p:spPr bwMode="auto">
          <a:xfrm>
            <a:off x="287338" y="682625"/>
            <a:ext cx="5148262" cy="3048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Chemical energy is </a:t>
            </a:r>
            <a:r>
              <a:rPr lang="en-US" altLang="de-DE" sz="1400" b="1" dirty="0" smtClean="0">
                <a:solidFill>
                  <a:srgbClr val="000000"/>
                </a:solidFill>
                <a:latin typeface="Times New Roman" pitchFamily="18" charset="0"/>
              </a:rPr>
              <a:t>atomic energy</a:t>
            </a:r>
            <a:r>
              <a:rPr lang="en-US" altLang="de-DE" sz="1400" dirty="0" smtClean="0">
                <a:solidFill>
                  <a:srgbClr val="000000"/>
                </a:solidFill>
                <a:latin typeface="Times New Roman" pitchFamily="18" charset="0"/>
              </a:rPr>
              <a:t> in the truest sense of the word.</a:t>
            </a:r>
            <a:endParaRPr lang="en-US" altLang="de-DE" sz="1400" dirty="0">
              <a:solidFill>
                <a:srgbClr val="000000"/>
              </a:solidFill>
              <a:latin typeface="Times New Roman" pitchFamily="18"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1800000"/>
            <a:ext cx="4747552" cy="335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58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Comparison with coal burning</a:t>
            </a:r>
            <a:endParaRPr lang="en-US" dirty="0"/>
          </a:p>
        </p:txBody>
      </p:sp>
      <p:pic>
        <p:nvPicPr>
          <p:cNvPr id="10" name="Picture 10" descr="Koh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908050"/>
            <a:ext cx="27432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1 kg U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284538"/>
            <a:ext cx="2743200" cy="20478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2"/>
          <p:cNvSpPr txBox="1">
            <a:spLocks noChangeArrowheads="1"/>
          </p:cNvSpPr>
          <p:nvPr/>
        </p:nvSpPr>
        <p:spPr bwMode="auto">
          <a:xfrm>
            <a:off x="273050" y="1187450"/>
            <a:ext cx="4916488"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If one burns 1 kg of hard coal one obtains an available energy of 8.14 kWh.</a:t>
            </a:r>
            <a:endParaRPr lang="en-US" altLang="de-DE" sz="1400" dirty="0">
              <a:solidFill>
                <a:srgbClr val="000000"/>
              </a:solidFill>
              <a:latin typeface="Times New Roman" pitchFamily="18" charset="0"/>
            </a:endParaRPr>
          </a:p>
        </p:txBody>
      </p:sp>
      <p:sp>
        <p:nvSpPr>
          <p:cNvPr id="19" name="Text Box 15"/>
          <p:cNvSpPr txBox="1">
            <a:spLocks noChangeArrowheads="1"/>
          </p:cNvSpPr>
          <p:nvPr/>
        </p:nvSpPr>
        <p:spPr bwMode="auto">
          <a:xfrm>
            <a:off x="282575" y="3240000"/>
            <a:ext cx="4227513" cy="2677656"/>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In nuclear fission of 1 kg Uranium one obtains an available energy of 22 700 000 kWh.</a:t>
            </a:r>
          </a:p>
          <a:p>
            <a:endParaRPr lang="en-US" altLang="de-DE" sz="1400" dirty="0" smtClean="0">
              <a:solidFill>
                <a:srgbClr val="000000"/>
              </a:solidFill>
              <a:latin typeface="Times New Roman" pitchFamily="18" charset="0"/>
            </a:endParaRPr>
          </a:p>
          <a:p>
            <a:r>
              <a:rPr lang="en-US" altLang="de-DE" sz="1400" b="1" dirty="0" smtClean="0">
                <a:solidFill>
                  <a:srgbClr val="000000"/>
                </a:solidFill>
                <a:latin typeface="Times New Roman" pitchFamily="18" charset="0"/>
              </a:rPr>
              <a:t>Nuclear bond </a:t>
            </a:r>
            <a:r>
              <a:rPr lang="de-DE" altLang="de-DE" sz="1400" b="1" dirty="0" smtClean="0">
                <a:solidFill>
                  <a:srgbClr val="FF0000"/>
                </a:solidFill>
                <a:latin typeface="Times New Roman" pitchFamily="18" charset="0"/>
              </a:rPr>
              <a:t>200 </a:t>
            </a:r>
            <a:r>
              <a:rPr lang="de-DE" altLang="de-DE" sz="1400" b="1" dirty="0" err="1">
                <a:solidFill>
                  <a:srgbClr val="FF0000"/>
                </a:solidFill>
                <a:latin typeface="Times New Roman" pitchFamily="18" charset="0"/>
              </a:rPr>
              <a:t>MeV</a:t>
            </a:r>
            <a:r>
              <a:rPr lang="de-DE" altLang="de-DE" sz="1400" b="1" dirty="0">
                <a:solidFill>
                  <a:srgbClr val="000000"/>
                </a:solidFill>
                <a:latin typeface="Times New Roman" pitchFamily="18" charset="0"/>
              </a:rPr>
              <a:t> </a:t>
            </a:r>
            <a:r>
              <a:rPr lang="en-US" altLang="de-DE" sz="1400" dirty="0" smtClean="0">
                <a:solidFill>
                  <a:srgbClr val="000000"/>
                </a:solidFill>
                <a:latin typeface="Times New Roman" pitchFamily="18" charset="0"/>
              </a:rPr>
              <a:t>is significant stronger than </a:t>
            </a:r>
            <a:r>
              <a:rPr lang="en-US" altLang="de-DE" sz="1400" b="1" dirty="0" smtClean="0">
                <a:solidFill>
                  <a:srgbClr val="000000"/>
                </a:solidFill>
                <a:latin typeface="Times New Roman" pitchFamily="18" charset="0"/>
              </a:rPr>
              <a:t>molecular bond</a:t>
            </a:r>
            <a:r>
              <a:rPr lang="en-US" altLang="de-DE" sz="1400" b="1" dirty="0" smtClean="0">
                <a:solidFill>
                  <a:srgbClr val="000000"/>
                </a:solidFill>
                <a:latin typeface="Times New Roman" pitchFamily="18" charset="0"/>
                <a:cs typeface="Times New Roman" pitchFamily="18" charset="0"/>
              </a:rPr>
              <a:t>   </a:t>
            </a:r>
            <a:r>
              <a:rPr lang="en-US" altLang="de-DE" sz="1400" b="1" dirty="0" smtClean="0">
                <a:solidFill>
                  <a:srgbClr val="FF0000"/>
                </a:solidFill>
                <a:latin typeface="Times New Roman" pitchFamily="18" charset="0"/>
                <a:cs typeface="Times New Roman" pitchFamily="18" charset="0"/>
              </a:rPr>
              <a:t>4.1 </a:t>
            </a:r>
            <a:r>
              <a:rPr lang="en-US" altLang="de-DE" sz="1400" b="1" dirty="0">
                <a:solidFill>
                  <a:srgbClr val="FF0000"/>
                </a:solidFill>
                <a:latin typeface="Times New Roman" pitchFamily="18" charset="0"/>
                <a:cs typeface="Times New Roman" pitchFamily="18" charset="0"/>
              </a:rPr>
              <a:t>eV</a:t>
            </a:r>
            <a:r>
              <a:rPr lang="en-US" altLang="de-DE" sz="1400" b="1" dirty="0">
                <a:solidFill>
                  <a:srgbClr val="000000"/>
                </a:solidFill>
                <a:latin typeface="Times New Roman" pitchFamily="18" charset="0"/>
                <a:cs typeface="Times New Roman" pitchFamily="18" charset="0"/>
              </a:rPr>
              <a:t>.</a:t>
            </a:r>
          </a:p>
          <a:p>
            <a:endParaRPr lang="en-US" altLang="de-DE" sz="1400" b="1" dirty="0">
              <a:solidFill>
                <a:srgbClr val="000000"/>
              </a:solidFill>
              <a:latin typeface="Times New Roman" pitchFamily="18" charset="0"/>
              <a:cs typeface="Times New Roman" pitchFamily="18" charset="0"/>
            </a:endParaRPr>
          </a:p>
          <a:p>
            <a:r>
              <a:rPr lang="en-US" altLang="de-DE" sz="1400" b="1" dirty="0" smtClean="0">
                <a:solidFill>
                  <a:srgbClr val="0000CC"/>
                </a:solidFill>
                <a:latin typeface="Times New Roman" pitchFamily="18" charset="0"/>
              </a:rPr>
              <a:t>Uranium is as „fuel“ three million times more effective than hard coal.</a:t>
            </a:r>
          </a:p>
          <a:p>
            <a:endParaRPr lang="de-DE" altLang="de-DE" sz="1400" b="1" dirty="0">
              <a:solidFill>
                <a:srgbClr val="0000CC"/>
              </a:solidFill>
              <a:latin typeface="Times New Roman" pitchFamily="18" charset="0"/>
            </a:endParaRPr>
          </a:p>
          <a:p>
            <a:r>
              <a:rPr lang="en-US" altLang="de-DE" sz="1400" dirty="0" smtClean="0">
                <a:solidFill>
                  <a:srgbClr val="0000CC"/>
                </a:solidFill>
                <a:latin typeface="Times New Roman" pitchFamily="18" charset="0"/>
              </a:rPr>
              <a:t>In fission of 1 kg Uranium we obtain the same energy as if we would burn 2800000 kg of Carbon to 10.2 millions kg of Carbon </a:t>
            </a:r>
            <a:r>
              <a:rPr lang="en-US" altLang="de-DE" sz="1400" dirty="0" err="1" smtClean="0">
                <a:solidFill>
                  <a:srgbClr val="0000CC"/>
                </a:solidFill>
                <a:latin typeface="Times New Roman" pitchFamily="18" charset="0"/>
              </a:rPr>
              <a:t>dioxyd</a:t>
            </a:r>
            <a:r>
              <a:rPr lang="en-US" altLang="de-DE" sz="1400" dirty="0" smtClean="0">
                <a:solidFill>
                  <a:srgbClr val="0000CC"/>
                </a:solidFill>
                <a:latin typeface="Times New Roman" pitchFamily="18" charset="0"/>
              </a:rPr>
              <a:t>!!!</a:t>
            </a:r>
            <a:endParaRPr lang="en-US" altLang="de-DE" sz="1400" dirty="0">
              <a:solidFill>
                <a:srgbClr val="0000CC"/>
              </a:solidFill>
              <a:latin typeface="Times New Roman" pitchFamily="18" charset="0"/>
            </a:endParaRPr>
          </a:p>
        </p:txBody>
      </p:sp>
    </p:spTree>
    <p:extLst>
      <p:ext uri="{BB962C8B-B14F-4D97-AF65-F5344CB8AC3E}">
        <p14:creationId xmlns:p14="http://schemas.microsoft.com/office/powerpoint/2010/main" val="5776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Nuclear reactor (functional principle)</a:t>
            </a:r>
            <a:endParaRPr lang="en-US" dirty="0"/>
          </a:p>
        </p:txBody>
      </p:sp>
      <p:pic>
        <p:nvPicPr>
          <p:cNvPr id="3" name="Picture 8" descr="Brennstä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738" y="836613"/>
            <a:ext cx="3371850" cy="2533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9"/>
          <p:cNvSpPr txBox="1">
            <a:spLocks noChangeArrowheads="1"/>
          </p:cNvSpPr>
          <p:nvPr/>
        </p:nvSpPr>
        <p:spPr bwMode="auto">
          <a:xfrm>
            <a:off x="287338" y="1150938"/>
            <a:ext cx="5076825" cy="28931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b="1" dirty="0" err="1" smtClean="0">
                <a:solidFill>
                  <a:srgbClr val="000000"/>
                </a:solidFill>
                <a:latin typeface="Times New Roman" pitchFamily="18" charset="0"/>
              </a:rPr>
              <a:t>Reactor</a:t>
            </a:r>
            <a:r>
              <a:rPr lang="de-DE" altLang="de-DE" sz="1400" b="1" dirty="0" smtClean="0">
                <a:solidFill>
                  <a:srgbClr val="000000"/>
                </a:solidFill>
                <a:latin typeface="Times New Roman" pitchFamily="18" charset="0"/>
              </a:rPr>
              <a:t> </a:t>
            </a:r>
            <a:r>
              <a:rPr lang="de-DE" altLang="de-DE" sz="1400" b="1" dirty="0" err="1" smtClean="0">
                <a:solidFill>
                  <a:srgbClr val="000000"/>
                </a:solidFill>
                <a:latin typeface="Times New Roman" pitchFamily="18" charset="0"/>
              </a:rPr>
              <a:t>core</a:t>
            </a:r>
            <a:r>
              <a:rPr lang="de-DE" altLang="de-DE" sz="1400" dirty="0" smtClean="0">
                <a:solidFill>
                  <a:srgbClr val="000000"/>
                </a:solidFill>
                <a:latin typeface="Times New Roman" pitchFamily="18" charset="0"/>
              </a:rPr>
              <a:t> </a:t>
            </a:r>
            <a:r>
              <a:rPr lang="de-DE" altLang="de-DE" sz="1400" dirty="0" err="1" smtClean="0">
                <a:solidFill>
                  <a:srgbClr val="000000"/>
                </a:solidFill>
                <a:latin typeface="Times New Roman" pitchFamily="18" charset="0"/>
              </a:rPr>
              <a:t>contains</a:t>
            </a:r>
            <a:endParaRPr lang="en-US" altLang="de-DE" sz="1400" dirty="0">
              <a:solidFill>
                <a:srgbClr val="000000"/>
              </a:solidFill>
              <a:latin typeface="Times New Roman" pitchFamily="18" charset="0"/>
              <a:cs typeface="Times New Roman" pitchFamily="18" charset="0"/>
            </a:endParaRPr>
          </a:p>
          <a:p>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smtClean="0">
                <a:solidFill>
                  <a:srgbClr val="000000"/>
                </a:solidFill>
                <a:latin typeface="Times New Roman" pitchFamily="18" charset="0"/>
                <a:cs typeface="Times New Roman" pitchFamily="18" charset="0"/>
              </a:rPr>
              <a:t>fuel            </a:t>
            </a:r>
            <a:r>
              <a:rPr lang="en-US" altLang="de-DE" sz="1400" dirty="0" smtClean="0">
                <a:solidFill>
                  <a:srgbClr val="000000"/>
                </a:solidFill>
                <a:latin typeface="Times New Roman" pitchFamily="18" charset="0"/>
                <a:cs typeface="Times New Roman" pitchFamily="18" charset="0"/>
              </a:rPr>
              <a:t>    enriched Uranium with ~3</a:t>
            </a:r>
            <a:r>
              <a:rPr lang="en-US" altLang="de-DE" sz="1400" dirty="0">
                <a:solidFill>
                  <a:srgbClr val="000000"/>
                </a:solidFill>
                <a:latin typeface="Times New Roman" pitchFamily="18" charset="0"/>
                <a:cs typeface="Times New Roman" pitchFamily="18" charset="0"/>
              </a:rPr>
              <a:t>% U-235</a:t>
            </a:r>
          </a:p>
          <a:p>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FF0000"/>
                </a:solidFill>
                <a:latin typeface="Times New Roman" pitchFamily="18" charset="0"/>
                <a:cs typeface="Times New Roman" pitchFamily="18" charset="0"/>
              </a:rPr>
              <a:t>(comparison: enrichment of bomb: </a:t>
            </a:r>
            <a:r>
              <a:rPr lang="en-US" altLang="de-DE" sz="1400" dirty="0">
                <a:solidFill>
                  <a:srgbClr val="FF0000"/>
                </a:solidFill>
                <a:latin typeface="Times New Roman" pitchFamily="18" charset="0"/>
                <a:cs typeface="Times New Roman" pitchFamily="18" charset="0"/>
              </a:rPr>
              <a:t>80% U-235)</a:t>
            </a:r>
          </a:p>
          <a:p>
            <a:endParaRPr lang="en-US" altLang="de-DE" sz="1400" dirty="0">
              <a:solidFill>
                <a:srgbClr val="FF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a:solidFill>
                  <a:srgbClr val="000000"/>
                </a:solidFill>
                <a:latin typeface="Times New Roman" pitchFamily="18" charset="0"/>
                <a:cs typeface="Times New Roman" pitchFamily="18" charset="0"/>
              </a:rPr>
              <a:t>m</a:t>
            </a:r>
            <a:r>
              <a:rPr lang="en-US" altLang="de-DE" sz="1400" b="1" dirty="0" smtClean="0">
                <a:solidFill>
                  <a:srgbClr val="000000"/>
                </a:solidFill>
                <a:latin typeface="Times New Roman" pitchFamily="18" charset="0"/>
                <a:cs typeface="Times New Roman" pitchFamily="18" charset="0"/>
              </a:rPr>
              <a:t>oderator</a:t>
            </a:r>
            <a:r>
              <a:rPr lang="en-US" altLang="de-DE" sz="1400" dirty="0" smtClean="0">
                <a:solidFill>
                  <a:srgbClr val="000000"/>
                </a:solidFill>
                <a:latin typeface="Times New Roman" pitchFamily="18" charset="0"/>
                <a:cs typeface="Times New Roman" pitchFamily="18" charset="0"/>
              </a:rPr>
              <a:t>     water under high pressure </a:t>
            </a:r>
            <a:r>
              <a:rPr lang="en-US" altLang="de-DE" sz="1400" dirty="0">
                <a:solidFill>
                  <a:srgbClr val="000000"/>
                </a:solidFill>
                <a:latin typeface="Times New Roman" pitchFamily="18" charset="0"/>
                <a:cs typeface="Times New Roman" pitchFamily="18" charset="0"/>
              </a:rPr>
              <a:t>(150 bar), </a:t>
            </a:r>
            <a:r>
              <a:rPr lang="en-US" altLang="de-DE" sz="1400" dirty="0" smtClean="0">
                <a:solidFill>
                  <a:srgbClr val="000000"/>
                </a:solidFill>
                <a:latin typeface="Times New Roman" pitchFamily="18" charset="0"/>
                <a:cs typeface="Times New Roman" pitchFamily="18" charset="0"/>
              </a:rPr>
              <a:t>to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smtClean="0">
                <a:solidFill>
                  <a:srgbClr val="000000"/>
                </a:solidFill>
                <a:latin typeface="Times New Roman" pitchFamily="18" charset="0"/>
                <a:cs typeface="Times New Roman" pitchFamily="18" charset="0"/>
              </a:rPr>
              <a:t>slow down</a:t>
            </a:r>
            <a:r>
              <a:rPr lang="en-US" altLang="de-DE" sz="1400" dirty="0" smtClean="0">
                <a:solidFill>
                  <a:srgbClr val="000000"/>
                </a:solidFill>
                <a:latin typeface="Times New Roman" pitchFamily="18" charset="0"/>
                <a:cs typeface="Times New Roman" pitchFamily="18" charset="0"/>
              </a:rPr>
              <a:t> the neutrons (increase of the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fission probability) </a:t>
            </a:r>
            <a:r>
              <a:rPr lang="en-US" altLang="de-DE" sz="1400" dirty="0">
                <a:solidFill>
                  <a:srgbClr val="000000"/>
                </a:solidFill>
                <a:latin typeface="Times New Roman" pitchFamily="18" charset="0"/>
                <a:cs typeface="Times New Roman" pitchFamily="18" charset="0"/>
              </a:rPr>
              <a:t>a</a:t>
            </a:r>
            <a:r>
              <a:rPr lang="en-US" altLang="de-DE" sz="1400" dirty="0" smtClean="0">
                <a:solidFill>
                  <a:srgbClr val="000000"/>
                </a:solidFill>
                <a:latin typeface="Times New Roman" pitchFamily="18" charset="0"/>
                <a:cs typeface="Times New Roman" pitchFamily="18" charset="0"/>
              </a:rPr>
              <a:t>nd for </a:t>
            </a:r>
            <a:r>
              <a:rPr lang="en-US" altLang="de-DE" sz="1400" b="1" dirty="0" smtClean="0">
                <a:solidFill>
                  <a:srgbClr val="000000"/>
                </a:solidFill>
                <a:latin typeface="Times New Roman" pitchFamily="18" charset="0"/>
                <a:cs typeface="Times New Roman" pitchFamily="18" charset="0"/>
              </a:rPr>
              <a:t>cooling</a:t>
            </a:r>
            <a:endParaRPr lang="en-US" altLang="de-DE" sz="1400" b="1" dirty="0">
              <a:solidFill>
                <a:srgbClr val="000000"/>
              </a:solidFill>
              <a:latin typeface="Times New Roman" pitchFamily="18" charset="0"/>
              <a:cs typeface="Times New Roman" pitchFamily="18" charset="0"/>
            </a:endParaRPr>
          </a:p>
          <a:p>
            <a:r>
              <a:rPr lang="en-US" altLang="de-DE" sz="1400" b="1"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(fission energy is turns into kinetic energy of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fission products, which heats up the fuel)</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a:solidFill>
                  <a:srgbClr val="000000"/>
                </a:solidFill>
                <a:latin typeface="Times New Roman" pitchFamily="18" charset="0"/>
                <a:cs typeface="Times New Roman" pitchFamily="18" charset="0"/>
              </a:rPr>
              <a:t>a</a:t>
            </a:r>
            <a:r>
              <a:rPr lang="en-US" altLang="de-DE" sz="1400" b="1" dirty="0" smtClean="0">
                <a:solidFill>
                  <a:srgbClr val="000000"/>
                </a:solidFill>
                <a:latin typeface="Times New Roman" pitchFamily="18" charset="0"/>
                <a:cs typeface="Times New Roman" pitchFamily="18" charset="0"/>
              </a:rPr>
              <a:t>bsorber</a:t>
            </a:r>
            <a:r>
              <a:rPr lang="en-US" altLang="de-DE" sz="1400" dirty="0" smtClean="0">
                <a:solidFill>
                  <a:srgbClr val="000000"/>
                </a:solidFill>
                <a:latin typeface="Times New Roman" pitchFamily="18" charset="0"/>
                <a:cs typeface="Times New Roman" pitchFamily="18" charset="0"/>
              </a:rPr>
              <a:t>        movable control rods (B</a:t>
            </a:r>
            <a:r>
              <a:rPr lang="en-US" altLang="de-DE" sz="1400" dirty="0">
                <a:solidFill>
                  <a:srgbClr val="000000"/>
                </a:solidFill>
                <a:latin typeface="Times New Roman" pitchFamily="18" charset="0"/>
                <a:cs typeface="Times New Roman" pitchFamily="18" charset="0"/>
              </a:rPr>
              <a:t>, Cd, </a:t>
            </a:r>
            <a:r>
              <a:rPr lang="en-US" altLang="de-DE" sz="1400" dirty="0" err="1">
                <a:solidFill>
                  <a:srgbClr val="000000"/>
                </a:solidFill>
                <a:latin typeface="Times New Roman" pitchFamily="18" charset="0"/>
                <a:cs typeface="Times New Roman" pitchFamily="18" charset="0"/>
              </a:rPr>
              <a:t>Gd</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to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adjust the </a:t>
            </a:r>
            <a:r>
              <a:rPr lang="en-US" altLang="de-DE" sz="1400" dirty="0">
                <a:solidFill>
                  <a:srgbClr val="000000"/>
                </a:solidFill>
                <a:latin typeface="Times New Roman" pitchFamily="18" charset="0"/>
                <a:cs typeface="Times New Roman" pitchFamily="18" charset="0"/>
              </a:rPr>
              <a:t>a</a:t>
            </a:r>
            <a:r>
              <a:rPr lang="en-US" altLang="de-DE" sz="1400" dirty="0" smtClean="0">
                <a:solidFill>
                  <a:srgbClr val="000000"/>
                </a:solidFill>
                <a:latin typeface="Times New Roman" pitchFamily="18" charset="0"/>
                <a:cs typeface="Times New Roman" pitchFamily="18" charset="0"/>
              </a:rPr>
              <a:t>bsorption of the </a:t>
            </a:r>
            <a:r>
              <a:rPr lang="en-US" altLang="de-DE" sz="1400" dirty="0" err="1" smtClean="0">
                <a:solidFill>
                  <a:srgbClr val="000000"/>
                </a:solidFill>
                <a:latin typeface="Times New Roman" pitchFamily="18" charset="0"/>
                <a:cs typeface="Times New Roman" pitchFamily="18" charset="0"/>
              </a:rPr>
              <a:t>neutrona</a:t>
            </a:r>
            <a:r>
              <a:rPr lang="en-US" altLang="de-DE" sz="1400" dirty="0" smtClean="0">
                <a:solidFill>
                  <a:srgbClr val="000000"/>
                </a:solidFill>
                <a:latin typeface="Times New Roman" pitchFamily="18" charset="0"/>
                <a:cs typeface="Times New Roman" pitchFamily="18" charset="0"/>
              </a:rPr>
              <a:t>, </a:t>
            </a:r>
            <a:r>
              <a:rPr lang="en-US" altLang="de-DE" sz="1400" dirty="0">
                <a:solidFill>
                  <a:srgbClr val="000000"/>
                </a:solidFill>
                <a:latin typeface="Times New Roman" pitchFamily="18" charset="0"/>
                <a:cs typeface="Times New Roman" pitchFamily="18" charset="0"/>
              </a:rPr>
              <a:t>so </a:t>
            </a:r>
            <a:r>
              <a:rPr lang="en-US" altLang="de-DE" sz="1400" dirty="0" smtClean="0">
                <a:solidFill>
                  <a:srgbClr val="000000"/>
                </a:solidFill>
                <a:latin typeface="Times New Roman" pitchFamily="18" charset="0"/>
                <a:cs typeface="Times New Roman" pitchFamily="18" charset="0"/>
              </a:rPr>
              <a:t>that       </a:t>
            </a:r>
            <a:endParaRPr lang="en-US" altLang="de-DE" sz="1400" dirty="0">
              <a:solidFill>
                <a:srgbClr val="000000"/>
              </a:solidFill>
              <a:latin typeface="Times New Roman" pitchFamily="18" charset="0"/>
              <a:cs typeface="Times New Roman" pitchFamily="18" charset="0"/>
            </a:endParaRPr>
          </a:p>
          <a:p>
            <a:r>
              <a:rPr lang="en-US" altLang="de-DE" sz="1400" dirty="0">
                <a:solidFill>
                  <a:srgbClr val="000000"/>
                </a:solidFill>
                <a:latin typeface="Times New Roman" pitchFamily="18" charset="0"/>
                <a:cs typeface="Times New Roman" pitchFamily="18" charset="0"/>
              </a:rPr>
              <a:t>                             </a:t>
            </a:r>
            <a:r>
              <a:rPr lang="en-US" altLang="de-DE" sz="1400" b="1" dirty="0">
                <a:solidFill>
                  <a:srgbClr val="000000"/>
                </a:solidFill>
                <a:latin typeface="Times New Roman" pitchFamily="18" charset="0"/>
                <a:cs typeface="Times New Roman" pitchFamily="18" charset="0"/>
              </a:rPr>
              <a:t>k=1</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(critical) to keep up the chain reaction.</a:t>
            </a:r>
            <a:endParaRPr lang="en-US" altLang="de-DE" sz="1400" dirty="0">
              <a:solidFill>
                <a:srgbClr val="000000"/>
              </a:solidFill>
              <a:latin typeface="Times New Roman" pitchFamily="18" charset="0"/>
              <a:cs typeface="Times New Roman" pitchFamily="18" charset="0"/>
            </a:endParaRPr>
          </a:p>
        </p:txBody>
      </p:sp>
      <p:pic>
        <p:nvPicPr>
          <p:cNvPr id="5" name="Picture 10" descr="220px-Nuclear_fuel_pellet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738" y="3670300"/>
            <a:ext cx="2095500" cy="1933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5292080" y="5589588"/>
            <a:ext cx="2419622" cy="73866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A fuel rod  and Uranium-oxide pellets, the fuel of most power reactors.</a:t>
            </a:r>
            <a:endParaRPr lang="en-US" altLang="de-DE" sz="1400" dirty="0">
              <a:solidFill>
                <a:srgbClr val="000000"/>
              </a:solidFill>
              <a:latin typeface="Times New Roman" pitchFamily="18" charset="0"/>
            </a:endParaRPr>
          </a:p>
        </p:txBody>
      </p:sp>
    </p:spTree>
    <p:extLst>
      <p:ext uri="{BB962C8B-B14F-4D97-AF65-F5344CB8AC3E}">
        <p14:creationId xmlns:p14="http://schemas.microsoft.com/office/powerpoint/2010/main" val="118659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Discovery of fission and the chain reaction </a:t>
            </a:r>
            <a:endParaRPr lang="en-US" dirty="0"/>
          </a:p>
        </p:txBody>
      </p:sp>
      <p:sp>
        <p:nvSpPr>
          <p:cNvPr id="12" name="Text Box 5"/>
          <p:cNvSpPr txBox="1">
            <a:spLocks noChangeArrowheads="1"/>
          </p:cNvSpPr>
          <p:nvPr/>
        </p:nvSpPr>
        <p:spPr bwMode="auto">
          <a:xfrm>
            <a:off x="365125" y="912813"/>
            <a:ext cx="84439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buAutoNum type="arabicPlain" startAt="1938"/>
            </a:pPr>
            <a:r>
              <a:rPr lang="en-US" altLang="de-DE" sz="1600" dirty="0" smtClean="0">
                <a:solidFill>
                  <a:srgbClr val="000000"/>
                </a:solidFill>
                <a:latin typeface="Times New Roman" pitchFamily="18" charset="0"/>
                <a:cs typeface="Times New Roman" pitchFamily="18" charset="0"/>
              </a:rPr>
              <a:t>     Discovery of nuclear fission by Hahn</a:t>
            </a:r>
            <a:r>
              <a:rPr lang="en-US" altLang="de-DE" sz="1600" dirty="0">
                <a:solidFill>
                  <a:srgbClr val="000000"/>
                </a:solidFill>
                <a:latin typeface="Times New Roman" pitchFamily="18" charset="0"/>
                <a:cs typeface="Times New Roman" pitchFamily="18" charset="0"/>
              </a:rPr>
              <a:t>, Meitner, </a:t>
            </a:r>
            <a:r>
              <a:rPr lang="en-US" altLang="de-DE" sz="1600" dirty="0" err="1">
                <a:solidFill>
                  <a:srgbClr val="000000"/>
                </a:solidFill>
                <a:latin typeface="Times New Roman" pitchFamily="18" charset="0"/>
                <a:cs typeface="Times New Roman" pitchFamily="18" charset="0"/>
              </a:rPr>
              <a:t>Strassmann</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using radiochemical methods </a:t>
            </a:r>
          </a:p>
          <a:p>
            <a:pPr marL="0" indent="0"/>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to verify the fission product Barium </a:t>
            </a:r>
            <a:r>
              <a:rPr lang="en-US" altLang="de-DE" sz="1600" dirty="0">
                <a:solidFill>
                  <a:srgbClr val="000000"/>
                </a:solidFill>
                <a:latin typeface="Times New Roman" pitchFamily="18" charset="0"/>
                <a:cs typeface="Times New Roman" pitchFamily="18" charset="0"/>
              </a:rPr>
              <a:t>(</a:t>
            </a:r>
            <a:r>
              <a:rPr lang="en-US" altLang="de-DE" sz="1600" dirty="0" smtClean="0">
                <a:solidFill>
                  <a:srgbClr val="000000"/>
                </a:solidFill>
                <a:latin typeface="Times New Roman" pitchFamily="18" charset="0"/>
                <a:cs typeface="Times New Roman" pitchFamily="18" charset="0"/>
              </a:rPr>
              <a:t>Nobel price </a:t>
            </a:r>
            <a:r>
              <a:rPr lang="en-US" altLang="de-DE" sz="1600" dirty="0">
                <a:solidFill>
                  <a:srgbClr val="000000"/>
                </a:solidFill>
                <a:latin typeface="Times New Roman" pitchFamily="18" charset="0"/>
                <a:cs typeface="Times New Roman" pitchFamily="18" charset="0"/>
              </a:rPr>
              <a:t>1944 </a:t>
            </a:r>
            <a:r>
              <a:rPr lang="en-US" altLang="de-DE" sz="1600" dirty="0" smtClean="0">
                <a:solidFill>
                  <a:srgbClr val="000000"/>
                </a:solidFill>
                <a:latin typeface="Times New Roman" pitchFamily="18" charset="0"/>
                <a:cs typeface="Times New Roman" pitchFamily="18" charset="0"/>
              </a:rPr>
              <a:t>without </a:t>
            </a:r>
            <a:r>
              <a:rPr lang="en-US" altLang="de-DE" sz="1600" dirty="0">
                <a:solidFill>
                  <a:srgbClr val="000000"/>
                </a:solidFill>
                <a:latin typeface="Times New Roman" pitchFamily="18" charset="0"/>
                <a:cs typeface="Times New Roman" pitchFamily="18" charset="0"/>
              </a:rPr>
              <a:t>L.M.)           </a:t>
            </a:r>
          </a:p>
        </p:txBody>
      </p:sp>
      <p:pic>
        <p:nvPicPr>
          <p:cNvPr id="13" name="Picture 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6013" y="1557338"/>
            <a:ext cx="4616450" cy="24574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9"/>
          <p:cNvSpPr txBox="1">
            <a:spLocks noChangeArrowheads="1"/>
          </p:cNvSpPr>
          <p:nvPr/>
        </p:nvSpPr>
        <p:spPr bwMode="auto">
          <a:xfrm>
            <a:off x="5921375" y="1628775"/>
            <a:ext cx="26828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a:solidFill>
                  <a:srgbClr val="0000CC"/>
                </a:solidFill>
                <a:latin typeface="Times New Roman" pitchFamily="18" charset="0"/>
              </a:rPr>
              <a:t>Otto Hahn (1879-1968)</a:t>
            </a:r>
          </a:p>
          <a:p>
            <a:r>
              <a:rPr lang="en-US" altLang="de-DE" sz="1600">
                <a:solidFill>
                  <a:srgbClr val="0000CC"/>
                </a:solidFill>
                <a:latin typeface="Times New Roman" pitchFamily="18" charset="0"/>
              </a:rPr>
              <a:t>Lise Meitner (1878-1968)</a:t>
            </a:r>
          </a:p>
          <a:p>
            <a:r>
              <a:rPr lang="en-US" altLang="de-DE" sz="1600">
                <a:solidFill>
                  <a:srgbClr val="0000CC"/>
                </a:solidFill>
                <a:latin typeface="Times New Roman" pitchFamily="18" charset="0"/>
              </a:rPr>
              <a:t>                  (Emigration 1938)</a:t>
            </a:r>
          </a:p>
          <a:p>
            <a:r>
              <a:rPr lang="en-US" altLang="de-DE" sz="1600">
                <a:solidFill>
                  <a:srgbClr val="0000CC"/>
                </a:solidFill>
                <a:latin typeface="Times New Roman" pitchFamily="18" charset="0"/>
              </a:rPr>
              <a:t>Fritz Strassmann (1902-1980)</a:t>
            </a:r>
          </a:p>
        </p:txBody>
      </p:sp>
      <p:sp>
        <p:nvSpPr>
          <p:cNvPr id="15" name="Text Box 10"/>
          <p:cNvSpPr txBox="1">
            <a:spLocks noChangeArrowheads="1"/>
          </p:cNvSpPr>
          <p:nvPr/>
        </p:nvSpPr>
        <p:spPr bwMode="auto">
          <a:xfrm>
            <a:off x="365125" y="4089400"/>
            <a:ext cx="844391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de-DE" sz="1600" dirty="0">
                <a:solidFill>
                  <a:srgbClr val="000000"/>
                </a:solidFill>
                <a:latin typeface="Times New Roman" pitchFamily="18" charset="0"/>
                <a:cs typeface="Times New Roman" pitchFamily="18" charset="0"/>
              </a:rPr>
              <a:t>1939      </a:t>
            </a:r>
            <a:r>
              <a:rPr lang="en-US" altLang="de-DE" sz="1600" dirty="0" smtClean="0">
                <a:solidFill>
                  <a:srgbClr val="000000"/>
                </a:solidFill>
                <a:latin typeface="Times New Roman" pitchFamily="18" charset="0"/>
                <a:cs typeface="Times New Roman" pitchFamily="18" charset="0"/>
              </a:rPr>
              <a:t>Detection of fission neutrons, with the  potential of a chain reaction</a:t>
            </a:r>
            <a:endParaRPr lang="en-US" altLang="de-DE" sz="1600" dirty="0">
              <a:solidFill>
                <a:srgbClr val="000000"/>
              </a:solidFill>
              <a:latin typeface="Times New Roman" pitchFamily="18" charset="0"/>
              <a:cs typeface="Times New Roman" pitchFamily="18" charset="0"/>
            </a:endParaRPr>
          </a:p>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Szilard predicted this in 1933)</a:t>
            </a:r>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pPr>
              <a:buFontTx/>
              <a:buAutoNum type="arabicPlain" startAt="1942"/>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Start of the </a:t>
            </a:r>
            <a:r>
              <a:rPr lang="en-US" altLang="de-DE" sz="1600" dirty="0" err="1" smtClean="0">
                <a:solidFill>
                  <a:srgbClr val="000000"/>
                </a:solidFill>
                <a:latin typeface="Times New Roman" pitchFamily="18" charset="0"/>
                <a:cs typeface="Times New Roman" pitchFamily="18" charset="0"/>
              </a:rPr>
              <a:t>Manhatten</a:t>
            </a:r>
            <a:r>
              <a:rPr lang="en-US" altLang="de-DE" sz="1600" dirty="0" smtClean="0">
                <a:solidFill>
                  <a:srgbClr val="000000"/>
                </a:solidFill>
                <a:latin typeface="Times New Roman" pitchFamily="18" charset="0"/>
                <a:cs typeface="Times New Roman" pitchFamily="18" charset="0"/>
              </a:rPr>
              <a:t> </a:t>
            </a:r>
            <a:r>
              <a:rPr lang="en-US" altLang="de-DE" sz="1600" dirty="0" err="1">
                <a:solidFill>
                  <a:srgbClr val="000000"/>
                </a:solidFill>
                <a:latin typeface="Times New Roman" pitchFamily="18" charset="0"/>
                <a:cs typeface="Times New Roman" pitchFamily="18" charset="0"/>
              </a:rPr>
              <a:t>p</a:t>
            </a:r>
            <a:r>
              <a:rPr lang="en-US" altLang="de-DE" sz="1600" dirty="0" err="1" smtClean="0">
                <a:solidFill>
                  <a:srgbClr val="000000"/>
                </a:solidFill>
                <a:latin typeface="Times New Roman" pitchFamily="18" charset="0"/>
                <a:cs typeface="Times New Roman" pitchFamily="18" charset="0"/>
              </a:rPr>
              <a:t>rojekt</a:t>
            </a:r>
            <a:r>
              <a:rPr lang="en-US" altLang="de-DE" sz="1600" dirty="0" smtClean="0">
                <a:solidFill>
                  <a:srgbClr val="000000"/>
                </a:solidFill>
                <a:latin typeface="Times New Roman" pitchFamily="18" charset="0"/>
                <a:cs typeface="Times New Roman" pitchFamily="18" charset="0"/>
              </a:rPr>
              <a:t>, initiator </a:t>
            </a:r>
            <a:r>
              <a:rPr lang="en-US" altLang="de-DE" sz="1600" dirty="0">
                <a:solidFill>
                  <a:srgbClr val="000000"/>
                </a:solidFill>
                <a:latin typeface="Times New Roman" pitchFamily="18" charset="0"/>
                <a:cs typeface="Times New Roman" pitchFamily="18" charset="0"/>
              </a:rPr>
              <a:t>Szilard</a:t>
            </a:r>
          </a:p>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(1939 letter from </a:t>
            </a:r>
            <a:r>
              <a:rPr lang="en-US" altLang="de-DE" sz="1600" dirty="0">
                <a:solidFill>
                  <a:srgbClr val="000000"/>
                </a:solidFill>
                <a:latin typeface="Times New Roman" pitchFamily="18" charset="0"/>
                <a:cs typeface="Times New Roman" pitchFamily="18" charset="0"/>
              </a:rPr>
              <a:t>Szilard, Einstein, Wigner </a:t>
            </a:r>
            <a:r>
              <a:rPr lang="en-US" altLang="de-DE" sz="1600" dirty="0" smtClean="0">
                <a:solidFill>
                  <a:srgbClr val="000000"/>
                </a:solidFill>
                <a:latin typeface="Times New Roman" pitchFamily="18" charset="0"/>
                <a:cs typeface="Times New Roman" pitchFamily="18" charset="0"/>
              </a:rPr>
              <a:t>to </a:t>
            </a:r>
            <a:r>
              <a:rPr lang="en-US" altLang="de-DE" sz="1600" dirty="0">
                <a:solidFill>
                  <a:srgbClr val="000000"/>
                </a:solidFill>
                <a:latin typeface="Times New Roman" pitchFamily="18" charset="0"/>
                <a:cs typeface="Times New Roman" pitchFamily="18" charset="0"/>
              </a:rPr>
              <a:t>Roosevelt)</a:t>
            </a:r>
          </a:p>
          <a:p>
            <a:endParaRPr lang="en-US" altLang="de-DE" sz="1600" dirty="0">
              <a:solidFill>
                <a:srgbClr val="000000"/>
              </a:solidFill>
              <a:latin typeface="Times New Roman" pitchFamily="18" charset="0"/>
              <a:cs typeface="Times New Roman" pitchFamily="18" charset="0"/>
            </a:endParaRPr>
          </a:p>
          <a:p>
            <a:pPr>
              <a:buFontTx/>
              <a:buAutoNum type="arabicPlain" startAt="1942"/>
            </a:pPr>
            <a:r>
              <a:rPr lang="en-US" altLang="de-DE" sz="1600" dirty="0">
                <a:solidFill>
                  <a:srgbClr val="000000"/>
                </a:solidFill>
                <a:latin typeface="Times New Roman" pitchFamily="18" charset="0"/>
                <a:cs typeface="Times New Roman" pitchFamily="18" charset="0"/>
              </a:rPr>
              <a:t>      Fermi </a:t>
            </a:r>
            <a:r>
              <a:rPr lang="en-US" altLang="de-DE" sz="1600" dirty="0" err="1" smtClean="0">
                <a:solidFill>
                  <a:srgbClr val="000000"/>
                </a:solidFill>
                <a:latin typeface="Times New Roman" pitchFamily="18" charset="0"/>
                <a:cs typeface="Times New Roman" pitchFamily="18" charset="0"/>
              </a:rPr>
              <a:t>builts</a:t>
            </a:r>
            <a:r>
              <a:rPr lang="en-US" altLang="de-DE" sz="1600" dirty="0" smtClean="0">
                <a:solidFill>
                  <a:srgbClr val="000000"/>
                </a:solidFill>
                <a:latin typeface="Times New Roman" pitchFamily="18" charset="0"/>
                <a:cs typeface="Times New Roman" pitchFamily="18" charset="0"/>
              </a:rPr>
              <a:t> a nuclear reactor </a:t>
            </a:r>
            <a:r>
              <a:rPr lang="en-US" altLang="de-DE" sz="1600" dirty="0">
                <a:solidFill>
                  <a:srgbClr val="000000"/>
                </a:solidFill>
                <a:latin typeface="Times New Roman" pitchFamily="18" charset="0"/>
                <a:cs typeface="Times New Roman" pitchFamily="18" charset="0"/>
              </a:rPr>
              <a:t>a</a:t>
            </a:r>
            <a:r>
              <a:rPr lang="en-US" altLang="de-DE" sz="1600" dirty="0" smtClean="0">
                <a:solidFill>
                  <a:srgbClr val="000000"/>
                </a:solidFill>
                <a:latin typeface="Times New Roman" pitchFamily="18" charset="0"/>
                <a:cs typeface="Times New Roman" pitchFamily="18" charset="0"/>
              </a:rPr>
              <a:t>nd achieved the first controlled nuclear fission reaction</a:t>
            </a:r>
            <a:endParaRPr lang="en-US" altLang="de-DE" sz="1600" dirty="0">
              <a:solidFill>
                <a:srgbClr val="000000"/>
              </a:solidFill>
              <a:latin typeface="Times New Roman" pitchFamily="18" charset="0"/>
              <a:cs typeface="Times New Roman" pitchFamily="18" charset="0"/>
            </a:endParaRPr>
          </a:p>
          <a:p>
            <a:endParaRPr lang="en-US" altLang="de-DE" sz="1600" dirty="0">
              <a:solidFill>
                <a:srgbClr val="000000"/>
              </a:solidFill>
              <a:latin typeface="Times New Roman" pitchFamily="18" charset="0"/>
              <a:cs typeface="Times New Roman" pitchFamily="18" charset="0"/>
            </a:endParaRPr>
          </a:p>
          <a:p>
            <a:r>
              <a:rPr lang="en-US" altLang="de-DE" sz="1600" dirty="0">
                <a:solidFill>
                  <a:srgbClr val="000000"/>
                </a:solidFill>
                <a:latin typeface="Times New Roman" pitchFamily="18" charset="0"/>
                <a:cs typeface="Times New Roman" pitchFamily="18" charset="0"/>
              </a:rPr>
              <a:t>1945     </a:t>
            </a:r>
            <a:r>
              <a:rPr lang="en-US" altLang="de-DE" sz="1600" dirty="0" smtClean="0">
                <a:solidFill>
                  <a:srgbClr val="000000"/>
                </a:solidFill>
                <a:latin typeface="Times New Roman" pitchFamily="18" charset="0"/>
                <a:cs typeface="Times New Roman" pitchFamily="18" charset="0"/>
              </a:rPr>
              <a:t> Atomic bomb (fission of </a:t>
            </a:r>
            <a:r>
              <a:rPr lang="en-US" altLang="de-DE" sz="1600" dirty="0">
                <a:solidFill>
                  <a:srgbClr val="000000"/>
                </a:solidFill>
                <a:latin typeface="Times New Roman" pitchFamily="18" charset="0"/>
                <a:cs typeface="Times New Roman" pitchFamily="18" charset="0"/>
              </a:rPr>
              <a:t>U-235 </a:t>
            </a:r>
            <a:r>
              <a:rPr lang="en-US" altLang="de-DE" sz="1600" dirty="0" smtClean="0">
                <a:solidFill>
                  <a:srgbClr val="000000"/>
                </a:solidFill>
                <a:latin typeface="Times New Roman" pitchFamily="18" charset="0"/>
                <a:cs typeface="Times New Roman" pitchFamily="18" charset="0"/>
              </a:rPr>
              <a:t>and </a:t>
            </a:r>
            <a:r>
              <a:rPr lang="en-US" altLang="de-DE" sz="1600" dirty="0">
                <a:solidFill>
                  <a:srgbClr val="000000"/>
                </a:solidFill>
                <a:latin typeface="Times New Roman" pitchFamily="18" charset="0"/>
                <a:cs typeface="Times New Roman" pitchFamily="18" charset="0"/>
              </a:rPr>
              <a:t>Pu-239</a:t>
            </a:r>
            <a:r>
              <a:rPr lang="en-US" altLang="de-DE" sz="1600">
                <a:solidFill>
                  <a:srgbClr val="000000"/>
                </a:solidFill>
                <a:latin typeface="Times New Roman" pitchFamily="18" charset="0"/>
                <a:cs typeface="Times New Roman" pitchFamily="18" charset="0"/>
              </a:rPr>
              <a:t>) </a:t>
            </a:r>
            <a:r>
              <a:rPr lang="en-US" altLang="de-DE" sz="1600" smtClean="0">
                <a:solidFill>
                  <a:srgbClr val="000000"/>
                </a:solidFill>
                <a:latin typeface="Times New Roman" pitchFamily="18" charset="0"/>
                <a:cs typeface="Times New Roman" pitchFamily="18" charset="0"/>
              </a:rPr>
              <a:t>dropped on </a:t>
            </a:r>
            <a:r>
              <a:rPr lang="en-US" altLang="de-DE" sz="1600" dirty="0">
                <a:solidFill>
                  <a:srgbClr val="000000"/>
                </a:solidFill>
                <a:latin typeface="Times New Roman" pitchFamily="18" charset="0"/>
                <a:cs typeface="Times New Roman" pitchFamily="18" charset="0"/>
              </a:rPr>
              <a:t>Hiroshima und Nagasaki</a:t>
            </a:r>
          </a:p>
        </p:txBody>
      </p:sp>
    </p:spTree>
    <p:extLst>
      <p:ext uri="{BB962C8B-B14F-4D97-AF65-F5344CB8AC3E}">
        <p14:creationId xmlns:p14="http://schemas.microsoft.com/office/powerpoint/2010/main" val="3228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From the fuel pellet to the reactor core</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765175"/>
            <a:ext cx="5868987" cy="559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182563" y="908050"/>
            <a:ext cx="2397125" cy="34163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b="1" dirty="0" smtClean="0">
                <a:solidFill>
                  <a:srgbClr val="000000"/>
                </a:solidFill>
                <a:latin typeface="Times New Roman" pitchFamily="18" charset="0"/>
              </a:rPr>
              <a:t>Fuel</a:t>
            </a:r>
            <a:r>
              <a:rPr lang="en-US" altLang="de-DE" dirty="0" smtClean="0">
                <a:solidFill>
                  <a:srgbClr val="000000"/>
                </a:solidFill>
                <a:latin typeface="Times New Roman" pitchFamily="18" charset="0"/>
              </a:rPr>
              <a:t> </a:t>
            </a:r>
            <a:r>
              <a:rPr lang="en-US" altLang="de-DE" dirty="0">
                <a:solidFill>
                  <a:srgbClr val="000000"/>
                </a:solidFill>
                <a:latin typeface="Times New Roman" pitchFamily="18" charset="0"/>
              </a:rPr>
              <a:t>in </a:t>
            </a:r>
            <a:r>
              <a:rPr lang="en-US" altLang="de-DE" dirty="0" smtClean="0">
                <a:solidFill>
                  <a:srgbClr val="000000"/>
                </a:solidFill>
                <a:latin typeface="Times New Roman" pitchFamily="18" charset="0"/>
              </a:rPr>
              <a:t>form of </a:t>
            </a:r>
            <a:r>
              <a:rPr lang="en-US" altLang="de-DE" b="1" dirty="0" smtClean="0">
                <a:solidFill>
                  <a:srgbClr val="000000"/>
                </a:solidFill>
                <a:latin typeface="Times New Roman" pitchFamily="18" charset="0"/>
              </a:rPr>
              <a:t>fuel elements</a:t>
            </a:r>
            <a:r>
              <a:rPr lang="en-US" altLang="de-DE" dirty="0" smtClean="0">
                <a:solidFill>
                  <a:srgbClr val="000000"/>
                </a:solidFill>
                <a:latin typeface="Times New Roman" pitchFamily="18" charset="0"/>
              </a:rPr>
              <a:t>, ~200 of these, each individual water- moderated and cooled</a:t>
            </a:r>
            <a:r>
              <a:rPr lang="en-US" altLang="de-DE" dirty="0" smtClean="0">
                <a:solidFill>
                  <a:srgbClr val="000000"/>
                </a:solidFill>
                <a:latin typeface="Times New Roman" pitchFamily="18" charset="0"/>
                <a:cs typeface="Times New Roman" pitchFamily="18" charset="0"/>
              </a:rPr>
              <a:t>. Each </a:t>
            </a:r>
            <a:r>
              <a:rPr lang="en-US" altLang="de-DE" dirty="0">
                <a:solidFill>
                  <a:srgbClr val="000000"/>
                </a:solidFill>
                <a:latin typeface="Times New Roman" pitchFamily="18" charset="0"/>
                <a:cs typeface="Times New Roman" pitchFamily="18" charset="0"/>
              </a:rPr>
              <a:t>e</a:t>
            </a:r>
            <a:r>
              <a:rPr lang="en-US" altLang="de-DE" dirty="0" smtClean="0">
                <a:solidFill>
                  <a:srgbClr val="000000"/>
                </a:solidFill>
                <a:latin typeface="Times New Roman" pitchFamily="18" charset="0"/>
                <a:cs typeface="Times New Roman" pitchFamily="18" charset="0"/>
              </a:rPr>
              <a:t>lement consists of </a:t>
            </a:r>
            <a:r>
              <a:rPr lang="en-US" altLang="de-DE" dirty="0">
                <a:solidFill>
                  <a:srgbClr val="000000"/>
                </a:solidFill>
                <a:latin typeface="Times New Roman" pitchFamily="18" charset="0"/>
                <a:cs typeface="Times New Roman" pitchFamily="18" charset="0"/>
              </a:rPr>
              <a:t>20-30 </a:t>
            </a:r>
            <a:r>
              <a:rPr lang="en-US" altLang="de-DE" b="1" dirty="0" smtClean="0">
                <a:solidFill>
                  <a:srgbClr val="000000"/>
                </a:solidFill>
                <a:latin typeface="Times New Roman" pitchFamily="18" charset="0"/>
                <a:cs typeface="Times New Roman" pitchFamily="18" charset="0"/>
              </a:rPr>
              <a:t>fuel rods</a:t>
            </a:r>
            <a:r>
              <a:rPr lang="en-US" altLang="de-DE" dirty="0" smtClean="0">
                <a:solidFill>
                  <a:srgbClr val="000000"/>
                </a:solidFill>
                <a:latin typeface="Times New Roman" pitchFamily="18" charset="0"/>
                <a:cs typeface="Times New Roman" pitchFamily="18" charset="0"/>
              </a:rPr>
              <a:t>, each fuel rod consists of 200 </a:t>
            </a:r>
            <a:r>
              <a:rPr lang="en-US" altLang="de-DE" b="1" dirty="0" smtClean="0">
                <a:solidFill>
                  <a:srgbClr val="000000"/>
                </a:solidFill>
                <a:latin typeface="Times New Roman" pitchFamily="18" charset="0"/>
                <a:cs typeface="Times New Roman" pitchFamily="18" charset="0"/>
              </a:rPr>
              <a:t>Uranium-oxide pellets</a:t>
            </a:r>
            <a:r>
              <a:rPr lang="en-US" altLang="de-DE" dirty="0" smtClean="0">
                <a:solidFill>
                  <a:srgbClr val="000000"/>
                </a:solidFill>
                <a:latin typeface="Times New Roman" pitchFamily="18" charset="0"/>
                <a:cs typeface="Times New Roman" pitchFamily="18" charset="0"/>
              </a:rPr>
              <a:t> size of a pellet: </a:t>
            </a:r>
            <a:endParaRPr lang="en-US" altLang="de-DE" dirty="0">
              <a:solidFill>
                <a:srgbClr val="000000"/>
              </a:solidFill>
              <a:latin typeface="Times New Roman" pitchFamily="18" charset="0"/>
              <a:cs typeface="Times New Roman" pitchFamily="18" charset="0"/>
            </a:endParaRPr>
          </a:p>
          <a:p>
            <a:r>
              <a:rPr lang="en-US" altLang="de-DE" dirty="0">
                <a:solidFill>
                  <a:srgbClr val="000000"/>
                </a:solidFill>
                <a:latin typeface="Times New Roman" pitchFamily="18" charset="0"/>
                <a:cs typeface="Times New Roman" pitchFamily="18" charset="0"/>
              </a:rPr>
              <a:t>1 cm </a:t>
            </a:r>
            <a:r>
              <a:rPr lang="en-US" altLang="de-DE" dirty="0" smtClean="0">
                <a:solidFill>
                  <a:srgbClr val="000000"/>
                </a:solidFill>
                <a:latin typeface="Times New Roman" pitchFamily="18" charset="0"/>
                <a:cs typeface="Times New Roman" pitchFamily="18" charset="0"/>
              </a:rPr>
              <a:t>in height, </a:t>
            </a:r>
            <a:r>
              <a:rPr lang="en-US" altLang="de-DE" dirty="0">
                <a:solidFill>
                  <a:srgbClr val="000000"/>
                </a:solidFill>
                <a:latin typeface="Times New Roman" pitchFamily="18" charset="0"/>
                <a:cs typeface="Times New Roman" pitchFamily="18" charset="0"/>
              </a:rPr>
              <a:t>1 cm </a:t>
            </a:r>
            <a:r>
              <a:rPr lang="en-US" altLang="de-DE" dirty="0" smtClean="0">
                <a:solidFill>
                  <a:srgbClr val="000000"/>
                </a:solidFill>
                <a:latin typeface="Times New Roman" pitchFamily="18" charset="0"/>
                <a:cs typeface="Times New Roman" pitchFamily="18" charset="0"/>
              </a:rPr>
              <a:t>diameter.</a:t>
            </a:r>
            <a:endParaRPr lang="en-US" altLang="de-DE" dirty="0">
              <a:solidFill>
                <a:srgbClr val="000000"/>
              </a:solidFill>
              <a:latin typeface="Times New Roman" pitchFamily="18" charset="0"/>
              <a:cs typeface="Times New Roman" pitchFamily="18" charset="0"/>
            </a:endParaRPr>
          </a:p>
        </p:txBody>
      </p:sp>
      <p:sp>
        <p:nvSpPr>
          <p:cNvPr id="3" name="Textfeld 2"/>
          <p:cNvSpPr txBox="1"/>
          <p:nvPr/>
        </p:nvSpPr>
        <p:spPr>
          <a:xfrm>
            <a:off x="3413666" y="792000"/>
            <a:ext cx="1426994" cy="215444"/>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fuel pellets          </a:t>
            </a:r>
            <a:endParaRPr lang="en-US" sz="14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5220072" y="792000"/>
            <a:ext cx="1212191" cy="215444"/>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fuel element   </a:t>
            </a:r>
            <a:endParaRPr lang="en-US" sz="14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7200000" y="792000"/>
            <a:ext cx="1037463" cy="215444"/>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reactor core</a:t>
            </a:r>
            <a:endParaRPr lang="en-US" sz="1400"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3275856" y="2853516"/>
            <a:ext cx="1196161" cy="215444"/>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fuel rod          </a:t>
            </a:r>
            <a:endParaRPr lang="en-US" sz="14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3995936" y="3429000"/>
            <a:ext cx="967644" cy="1723549"/>
          </a:xfrm>
          <a:prstGeom prst="rect">
            <a:avLst/>
          </a:prstGeom>
          <a:solidFill>
            <a:schemeClr val="bg1"/>
          </a:solidFill>
        </p:spPr>
        <p:txBody>
          <a:bodyPr wrap="square" lIns="0" tIns="0" rIns="0" bIns="0" rtlCol="0">
            <a:spAutoFit/>
          </a:bodyPr>
          <a:lstStyle/>
          <a:p>
            <a:pPr algn="ctr"/>
            <a:r>
              <a:rPr lang="en-US" sz="1400" dirty="0" smtClean="0">
                <a:latin typeface="Times New Roman" panose="02020603050405020304" pitchFamily="18" charset="0"/>
                <a:cs typeface="Times New Roman" panose="02020603050405020304" pitchFamily="18" charset="0"/>
              </a:rPr>
              <a:t>free space spring</a:t>
            </a:r>
            <a:r>
              <a:rPr lang="en-US" sz="1400" dirty="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 200 pellets tube made out of </a:t>
            </a:r>
            <a:r>
              <a:rPr lang="en-US" sz="1400" dirty="0">
                <a:latin typeface="Times New Roman" panose="02020603050405020304" pitchFamily="18" charset="0"/>
                <a:cs typeface="Times New Roman" panose="02020603050405020304" pitchFamily="18" charset="0"/>
              </a:rPr>
              <a:t>z</a:t>
            </a:r>
            <a:r>
              <a:rPr lang="en-US" sz="1400" dirty="0" smtClean="0">
                <a:latin typeface="Times New Roman" panose="02020603050405020304" pitchFamily="18" charset="0"/>
                <a:cs typeface="Times New Roman" panose="02020603050405020304" pitchFamily="18" charset="0"/>
              </a:rPr>
              <a:t>irconium</a:t>
            </a:r>
          </a:p>
          <a:p>
            <a:pPr algn="ctr"/>
            <a:endParaRPr lang="en-US" sz="1400" dirty="0" smtClean="0">
              <a:latin typeface="Times New Roman" panose="02020603050405020304" pitchFamily="18" charset="0"/>
              <a:cs typeface="Times New Roman" panose="02020603050405020304" pitchFamily="18" charset="0"/>
            </a:endParaRPr>
          </a:p>
          <a:p>
            <a:pPr algn="ctr"/>
            <a:endParaRPr lang="en-US" sz="14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4058060" y="4509120"/>
            <a:ext cx="782600" cy="2159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hteck 3"/>
          <p:cNvSpPr/>
          <p:nvPr/>
        </p:nvSpPr>
        <p:spPr>
          <a:xfrm>
            <a:off x="4963580" y="4509120"/>
            <a:ext cx="25649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feld 13"/>
          <p:cNvSpPr txBox="1"/>
          <p:nvPr/>
        </p:nvSpPr>
        <p:spPr>
          <a:xfrm>
            <a:off x="5140314" y="4725144"/>
            <a:ext cx="853119" cy="430887"/>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water      </a:t>
            </a:r>
          </a:p>
          <a:p>
            <a:r>
              <a:rPr lang="en-US" sz="1400" dirty="0" smtClean="0">
                <a:latin typeface="Times New Roman" panose="02020603050405020304" pitchFamily="18" charset="0"/>
                <a:cs typeface="Times New Roman" panose="02020603050405020304" pitchFamily="18" charset="0"/>
              </a:rPr>
              <a:t>entry</a:t>
            </a:r>
            <a:endParaRPr lang="en-US" sz="1400"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7092280" y="3501008"/>
            <a:ext cx="1526380" cy="646331"/>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e) view from top</a:t>
            </a:r>
          </a:p>
          <a:p>
            <a:r>
              <a:rPr lang="en-US" sz="1400" dirty="0" smtClean="0">
                <a:latin typeface="Times New Roman" panose="02020603050405020304" pitchFamily="18" charset="0"/>
                <a:cs typeface="Times New Roman" panose="02020603050405020304" pitchFamily="18" charset="0"/>
              </a:rPr>
              <a:t>on the reactor core</a:t>
            </a:r>
          </a:p>
          <a:p>
            <a:endParaRPr lang="en-US" sz="1400" dirty="0">
              <a:latin typeface="Times New Roman" panose="02020603050405020304" pitchFamily="18" charset="0"/>
              <a:cs typeface="Times New Roman" panose="02020603050405020304" pitchFamily="18" charset="0"/>
            </a:endParaRPr>
          </a:p>
        </p:txBody>
      </p:sp>
      <p:sp>
        <p:nvSpPr>
          <p:cNvPr id="16" name="Textfeld 15"/>
          <p:cNvSpPr txBox="1"/>
          <p:nvPr/>
        </p:nvSpPr>
        <p:spPr>
          <a:xfrm>
            <a:off x="7528385" y="4437112"/>
            <a:ext cx="1148071" cy="646331"/>
          </a:xfrm>
          <a:prstGeom prst="rect">
            <a:avLst/>
          </a:prstGeom>
          <a:solidFill>
            <a:schemeClr val="bg1"/>
          </a:solidFill>
        </p:spPr>
        <p:txBody>
          <a:bodyPr wrap="none" tIns="0" bIns="0" rtlCol="0">
            <a:spAutoFit/>
          </a:bodyPr>
          <a:lstStyle/>
          <a:p>
            <a:r>
              <a:rPr lang="en-US" sz="1400" dirty="0" smtClean="0">
                <a:latin typeface="Times New Roman" panose="02020603050405020304" pitchFamily="18" charset="0"/>
                <a:cs typeface="Times New Roman" panose="02020603050405020304" pitchFamily="18" charset="0"/>
              </a:rPr>
              <a:t>control rods</a:t>
            </a:r>
          </a:p>
          <a:p>
            <a:r>
              <a:rPr lang="en-US" sz="1400" dirty="0" smtClean="0">
                <a:latin typeface="Times New Roman" panose="02020603050405020304" pitchFamily="18" charset="0"/>
                <a:cs typeface="Times New Roman" panose="02020603050405020304" pitchFamily="18" charset="0"/>
              </a:rPr>
              <a:t>fuel elements</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008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Neutron balance in a reactor</a:t>
            </a:r>
            <a:endParaRPr lang="en-US" dirty="0"/>
          </a:p>
        </p:txBody>
      </p:sp>
      <p:pic>
        <p:nvPicPr>
          <p:cNvPr id="6" name="Picture 4" descr="au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681038"/>
            <a:ext cx="7053263"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4695825" y="712788"/>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a:solidFill>
                  <a:srgbClr val="FF0000"/>
                </a:solidFill>
              </a:rPr>
              <a:t>Start:</a:t>
            </a:r>
          </a:p>
        </p:txBody>
      </p:sp>
    </p:spTree>
    <p:extLst>
      <p:ext uri="{BB962C8B-B14F-4D97-AF65-F5344CB8AC3E}">
        <p14:creationId xmlns:p14="http://schemas.microsoft.com/office/powerpoint/2010/main" val="1105866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Reactor dynamics</a:t>
            </a:r>
            <a:endParaRPr lang="en-US" dirty="0"/>
          </a:p>
        </p:txBody>
      </p:sp>
      <p:graphicFrame>
        <p:nvGraphicFramePr>
          <p:cNvPr id="7" name="Object 6"/>
          <p:cNvGraphicFramePr>
            <a:graphicFrameLocks noChangeAspect="1"/>
          </p:cNvGraphicFramePr>
          <p:nvPr/>
        </p:nvGraphicFramePr>
        <p:xfrm>
          <a:off x="4643438" y="3198813"/>
          <a:ext cx="4210050" cy="3095625"/>
        </p:xfrm>
        <a:graphic>
          <a:graphicData uri="http://schemas.openxmlformats.org/presentationml/2006/ole">
            <mc:AlternateContent xmlns:mc="http://schemas.openxmlformats.org/markup-compatibility/2006">
              <mc:Choice xmlns:v="urn:schemas-microsoft-com:vml" Requires="v">
                <p:oleObj spid="_x0000_s15396" name="Photo Editor Photo" r:id="rId4" imgW="4210638" imgH="3095238" progId="MSPhotoEd.3">
                  <p:embed/>
                </p:oleObj>
              </mc:Choice>
              <mc:Fallback>
                <p:oleObj name="Photo Editor Photo" r:id="rId4" imgW="4210638" imgH="309523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198813"/>
                        <a:ext cx="42100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7"/>
          <p:cNvSpPr txBox="1">
            <a:spLocks noChangeArrowheads="1"/>
          </p:cNvSpPr>
          <p:nvPr/>
        </p:nvSpPr>
        <p:spPr bwMode="auto">
          <a:xfrm>
            <a:off x="365125" y="912813"/>
            <a:ext cx="24737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FF0000"/>
                </a:solidFill>
                <a:latin typeface="Times New Roman" pitchFamily="18" charset="0"/>
              </a:rPr>
              <a:t>neutron lifetime:</a:t>
            </a:r>
            <a:endParaRPr lang="en-US" altLang="de-DE" sz="1600" dirty="0">
              <a:solidFill>
                <a:srgbClr val="FF0000"/>
              </a:solidFill>
              <a:latin typeface="Times New Roman" pitchFamily="18" charset="0"/>
            </a:endParaRPr>
          </a:p>
          <a:p>
            <a:pPr>
              <a:buClr>
                <a:srgbClr val="000000"/>
              </a:buClr>
              <a:buFont typeface="Wingdings" pitchFamily="2" charset="2"/>
              <a:buChar char="v"/>
            </a:pPr>
            <a:r>
              <a:rPr lang="en-US" altLang="de-DE" sz="1600" dirty="0">
                <a:solidFill>
                  <a:srgbClr val="FF0000"/>
                </a:solidFill>
                <a:latin typeface="Times New Roman" pitchFamily="18" charset="0"/>
              </a:rPr>
              <a:t> </a:t>
            </a:r>
            <a:r>
              <a:rPr lang="en-US" altLang="de-DE" sz="1600" dirty="0" smtClean="0">
                <a:solidFill>
                  <a:srgbClr val="000000"/>
                </a:solidFill>
                <a:latin typeface="Times New Roman" pitchFamily="18" charset="0"/>
              </a:rPr>
              <a:t>thermal reactor</a:t>
            </a:r>
            <a:r>
              <a:rPr lang="en-US" altLang="de-DE" sz="1600" dirty="0">
                <a:solidFill>
                  <a:srgbClr val="000000"/>
                </a:solidFill>
                <a:latin typeface="Times New Roman" pitchFamily="18" charset="0"/>
              </a:rPr>
              <a:t>: ~ 20 </a:t>
            </a:r>
            <a:r>
              <a:rPr lang="el-GR" altLang="de-DE" sz="1600" dirty="0">
                <a:solidFill>
                  <a:srgbClr val="000000"/>
                </a:solidFill>
                <a:latin typeface="Times New Roman" pitchFamily="18" charset="0"/>
                <a:cs typeface="Times New Roman" pitchFamily="18" charset="0"/>
              </a:rPr>
              <a:t>μ</a:t>
            </a:r>
            <a:r>
              <a:rPr lang="en-US" altLang="de-DE" sz="1600" dirty="0">
                <a:solidFill>
                  <a:srgbClr val="000000"/>
                </a:solidFill>
                <a:latin typeface="Times New Roman" pitchFamily="18" charset="0"/>
                <a:cs typeface="Times New Roman" pitchFamily="18" charset="0"/>
              </a:rPr>
              <a:t>s</a:t>
            </a:r>
            <a:endParaRPr lang="el-GR"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rPr>
              <a:t> </a:t>
            </a:r>
            <a:r>
              <a:rPr lang="en-US" altLang="de-DE" sz="1600" dirty="0" smtClean="0">
                <a:solidFill>
                  <a:srgbClr val="000000"/>
                </a:solidFill>
                <a:latin typeface="Times New Roman" pitchFamily="18" charset="0"/>
              </a:rPr>
              <a:t>fast reactor</a:t>
            </a:r>
            <a:r>
              <a:rPr lang="en-US" altLang="de-DE" sz="1600" dirty="0">
                <a:solidFill>
                  <a:srgbClr val="000000"/>
                </a:solidFill>
                <a:latin typeface="Times New Roman" pitchFamily="18" charset="0"/>
              </a:rPr>
              <a:t>: ~ 0.5 </a:t>
            </a:r>
            <a:r>
              <a:rPr lang="el-GR" altLang="de-DE" sz="1600" dirty="0">
                <a:solidFill>
                  <a:srgbClr val="000000"/>
                </a:solidFill>
                <a:latin typeface="Times New Roman" pitchFamily="18" charset="0"/>
                <a:cs typeface="Times New Roman" pitchFamily="18" charset="0"/>
              </a:rPr>
              <a:t>μ</a:t>
            </a:r>
            <a:r>
              <a:rPr lang="en-US" altLang="de-DE" sz="1600" dirty="0">
                <a:solidFill>
                  <a:srgbClr val="000000"/>
                </a:solidFill>
                <a:latin typeface="Times New Roman" pitchFamily="18" charset="0"/>
                <a:cs typeface="Times New Roman" pitchFamily="18" charset="0"/>
              </a:rPr>
              <a:t>s</a:t>
            </a:r>
            <a:endParaRPr lang="el-GR" altLang="de-DE" sz="1600" dirty="0">
              <a:solidFill>
                <a:srgbClr val="000000"/>
              </a:solidFill>
              <a:latin typeface="Times New Roman" pitchFamily="18" charset="0"/>
              <a:cs typeface="Times New Roman" pitchFamily="18" charset="0"/>
            </a:endParaRPr>
          </a:p>
        </p:txBody>
      </p:sp>
      <p:sp>
        <p:nvSpPr>
          <p:cNvPr id="9" name="Text Box 8"/>
          <p:cNvSpPr txBox="1">
            <a:spLocks noChangeArrowheads="1"/>
          </p:cNvSpPr>
          <p:nvPr/>
        </p:nvSpPr>
        <p:spPr bwMode="auto">
          <a:xfrm>
            <a:off x="360000" y="1916113"/>
            <a:ext cx="372089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FF0000"/>
                </a:solidFill>
                <a:latin typeface="Times New Roman" pitchFamily="18" charset="0"/>
              </a:rPr>
              <a:t>multiplication factor (reactivit</a:t>
            </a:r>
            <a:r>
              <a:rPr lang="en-US" altLang="de-DE" sz="1600" dirty="0">
                <a:solidFill>
                  <a:srgbClr val="FF0000"/>
                </a:solidFill>
                <a:latin typeface="Times New Roman" pitchFamily="18" charset="0"/>
                <a:cs typeface="Times New Roman" pitchFamily="18" charset="0"/>
              </a:rPr>
              <a:t>y</a:t>
            </a:r>
            <a:r>
              <a:rPr lang="en-US" altLang="de-DE" sz="1600" dirty="0" smtClean="0">
                <a:solidFill>
                  <a:srgbClr val="FF0000"/>
                </a:solidFill>
                <a:latin typeface="Times New Roman" pitchFamily="18" charset="0"/>
                <a:cs typeface="Times New Roman" pitchFamily="18" charset="0"/>
              </a:rPr>
              <a:t>)</a:t>
            </a:r>
            <a:r>
              <a:rPr lang="en-US" altLang="de-DE" sz="1600" dirty="0" smtClean="0">
                <a:solidFill>
                  <a:srgbClr val="FF0000"/>
                </a:solidFill>
                <a:latin typeface="Times New Roman" pitchFamily="18" charset="0"/>
              </a:rPr>
              <a:t>:</a:t>
            </a:r>
            <a:endParaRPr lang="en-US" altLang="de-DE" sz="1600" dirty="0">
              <a:solidFill>
                <a:srgbClr val="FF0000"/>
              </a:solidFill>
              <a:latin typeface="Times New Roman" pitchFamily="18" charset="0"/>
            </a:endParaRPr>
          </a:p>
          <a:p>
            <a:endParaRPr lang="en-US" altLang="de-DE" sz="1600" dirty="0">
              <a:solidFill>
                <a:srgbClr val="FF0000"/>
              </a:solidFill>
              <a:latin typeface="Times New Roman" pitchFamily="18" charset="0"/>
            </a:endParaRPr>
          </a:p>
          <a:p>
            <a:endParaRPr lang="en-US" altLang="de-DE" sz="1600" dirty="0">
              <a:solidFill>
                <a:srgbClr val="FF0000"/>
              </a:solidFill>
              <a:latin typeface="Times New Roman" pitchFamily="18" charset="0"/>
            </a:endParaRPr>
          </a:p>
          <a:p>
            <a:endParaRPr lang="en-US" altLang="de-DE" sz="1600" dirty="0">
              <a:solidFill>
                <a:srgbClr val="FF0000"/>
              </a:solidFill>
              <a:latin typeface="Times New Roman" pitchFamily="18" charset="0"/>
            </a:endParaRPr>
          </a:p>
          <a:p>
            <a:endParaRPr lang="en-US" altLang="de-DE" sz="1600" dirty="0">
              <a:solidFill>
                <a:srgbClr val="FF0000"/>
              </a:solidFill>
              <a:latin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k&lt;1 </a:t>
            </a:r>
            <a:r>
              <a:rPr lang="en-US" altLang="de-DE" sz="1600" dirty="0" smtClean="0">
                <a:solidFill>
                  <a:srgbClr val="000000"/>
                </a:solidFill>
                <a:latin typeface="Times New Roman" pitchFamily="18" charset="0"/>
                <a:cs typeface="Times New Roman" pitchFamily="18" charset="0"/>
              </a:rPr>
              <a:t>reactor runs down (will be stopped)</a:t>
            </a:r>
            <a:endParaRPr lang="en-US"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k=1 </a:t>
            </a:r>
            <a:r>
              <a:rPr lang="en-US" altLang="de-DE" sz="1600" dirty="0" smtClean="0">
                <a:solidFill>
                  <a:srgbClr val="000000"/>
                </a:solidFill>
                <a:latin typeface="Times New Roman" pitchFamily="18" charset="0"/>
                <a:cs typeface="Times New Roman" pitchFamily="18" charset="0"/>
              </a:rPr>
              <a:t>constant power</a:t>
            </a:r>
            <a:endParaRPr lang="en-US"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k&gt;1 </a:t>
            </a:r>
            <a:r>
              <a:rPr lang="en-US" altLang="de-DE" sz="1600" dirty="0" smtClean="0">
                <a:solidFill>
                  <a:srgbClr val="000000"/>
                </a:solidFill>
                <a:latin typeface="Times New Roman" pitchFamily="18" charset="0"/>
                <a:cs typeface="Times New Roman" pitchFamily="18" charset="0"/>
              </a:rPr>
              <a:t>reactor runs up (getting started)</a:t>
            </a:r>
            <a:endParaRPr lang="en-US" altLang="de-DE" sz="1600" dirty="0">
              <a:solidFill>
                <a:srgbClr val="000000"/>
              </a:solidFill>
              <a:latin typeface="Times New Roman" pitchFamily="18" charset="0"/>
              <a:cs typeface="Times New Roman" pitchFamily="18" charset="0"/>
            </a:endParaRPr>
          </a:p>
        </p:txBody>
      </p:sp>
      <p:sp>
        <p:nvSpPr>
          <p:cNvPr id="11" name="Text Box 14"/>
          <p:cNvSpPr txBox="1">
            <a:spLocks noChangeArrowheads="1"/>
          </p:cNvSpPr>
          <p:nvPr/>
        </p:nvSpPr>
        <p:spPr bwMode="auto">
          <a:xfrm>
            <a:off x="365125" y="4149725"/>
            <a:ext cx="35541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FF0000"/>
                </a:solidFill>
                <a:latin typeface="Times New Roman" pitchFamily="18" charset="0"/>
              </a:rPr>
              <a:t>How is a reactor running a stable mode?</a:t>
            </a:r>
            <a:endParaRPr lang="en-US" altLang="de-DE" sz="1600" dirty="0">
              <a:solidFill>
                <a:srgbClr val="000000"/>
              </a:solidFill>
              <a:latin typeface="Times New Roman" pitchFamily="18" charset="0"/>
              <a:cs typeface="Times New Roman" pitchFamily="18" charset="0"/>
            </a:endParaRPr>
          </a:p>
        </p:txBody>
      </p:sp>
      <p:graphicFrame>
        <p:nvGraphicFramePr>
          <p:cNvPr id="12" name="Object 19"/>
          <p:cNvGraphicFramePr>
            <a:graphicFrameLocks noChangeAspect="1"/>
          </p:cNvGraphicFramePr>
          <p:nvPr/>
        </p:nvGraphicFramePr>
        <p:xfrm>
          <a:off x="539750" y="5280025"/>
          <a:ext cx="1828800" cy="365125"/>
        </p:xfrm>
        <a:graphic>
          <a:graphicData uri="http://schemas.openxmlformats.org/presentationml/2006/ole">
            <mc:AlternateContent xmlns:mc="http://schemas.openxmlformats.org/markup-compatibility/2006">
              <mc:Choice xmlns:v="urn:schemas-microsoft-com:vml" Requires="v">
                <p:oleObj spid="_x0000_s15397" name="Equation" r:id="rId6" imgW="1206360" imgH="241200" progId="Equation.3">
                  <p:embed/>
                </p:oleObj>
              </mc:Choice>
              <mc:Fallback>
                <p:oleObj name="Equation" r:id="rId6" imgW="1206360" imgH="241200" progId="Equation.3">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5280025"/>
                        <a:ext cx="1828800" cy="365125"/>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21"/>
          <p:cNvSpPr txBox="1">
            <a:spLocks noChangeArrowheads="1"/>
          </p:cNvSpPr>
          <p:nvPr/>
        </p:nvSpPr>
        <p:spPr bwMode="auto">
          <a:xfrm>
            <a:off x="365125" y="5900738"/>
            <a:ext cx="28857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FF0000"/>
                </a:solidFill>
                <a:latin typeface="Times New Roman" pitchFamily="18" charset="0"/>
              </a:rPr>
              <a:t>Why does a reactor not explode?</a:t>
            </a:r>
            <a:endParaRPr lang="en-US" altLang="de-DE" sz="1600" dirty="0">
              <a:solidFill>
                <a:srgbClr val="000000"/>
              </a:solidFill>
              <a:latin typeface="Times New Roman" pitchFamily="18" charset="0"/>
              <a:cs typeface="Times New Roman" pitchFamily="18" charset="0"/>
            </a:endParaRPr>
          </a:p>
        </p:txBody>
      </p:sp>
      <p:sp>
        <p:nvSpPr>
          <p:cNvPr id="14" name="Text Box 22"/>
          <p:cNvSpPr txBox="1">
            <a:spLocks noChangeArrowheads="1"/>
          </p:cNvSpPr>
          <p:nvPr/>
        </p:nvSpPr>
        <p:spPr bwMode="auto">
          <a:xfrm>
            <a:off x="365125" y="4403725"/>
            <a:ext cx="31341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assumption: </a:t>
            </a:r>
            <a:r>
              <a:rPr lang="en-US" altLang="de-DE" sz="1600" dirty="0">
                <a:solidFill>
                  <a:srgbClr val="000000"/>
                </a:solidFill>
                <a:latin typeface="Times New Roman" pitchFamily="18" charset="0"/>
                <a:cs typeface="Times New Roman" pitchFamily="18" charset="0"/>
              </a:rPr>
              <a:t>k=1.001</a:t>
            </a: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after </a:t>
            </a:r>
            <a:r>
              <a:rPr lang="en-US" altLang="de-DE" sz="1600" dirty="0">
                <a:solidFill>
                  <a:srgbClr val="000000"/>
                </a:solidFill>
                <a:latin typeface="Times New Roman" pitchFamily="18" charset="0"/>
                <a:cs typeface="Times New Roman" pitchFamily="18" charset="0"/>
              </a:rPr>
              <a:t>1 s: 50000 </a:t>
            </a:r>
            <a:r>
              <a:rPr lang="en-US" altLang="de-DE" sz="1600" dirty="0" smtClean="0">
                <a:solidFill>
                  <a:srgbClr val="000000"/>
                </a:solidFill>
                <a:latin typeface="Times New Roman" pitchFamily="18" charset="0"/>
                <a:cs typeface="Times New Roman" pitchFamily="18" charset="0"/>
              </a:rPr>
              <a:t>generations</a:t>
            </a:r>
            <a:endParaRPr lang="en-US"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power multiplication per second:</a:t>
            </a:r>
            <a:endParaRPr lang="en-US" altLang="de-DE" sz="1600" dirty="0">
              <a:solidFill>
                <a:srgbClr val="0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Textfeld 2"/>
              <p:cNvSpPr txBox="1"/>
              <p:nvPr/>
            </p:nvSpPr>
            <p:spPr>
              <a:xfrm>
                <a:off x="432000" y="2448000"/>
                <a:ext cx="2777363" cy="501419"/>
              </a:xfrm>
              <a:prstGeom prst="rect">
                <a:avLst/>
              </a:prstGeom>
              <a:solidFill>
                <a:srgbClr val="FFFF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a:rPr>
                          </m:ctrlPr>
                        </m:sSubPr>
                        <m:e>
                          <m:r>
                            <a:rPr lang="de-DE" sz="1400" b="0" i="1" smtClean="0">
                              <a:latin typeface="Cambria Math"/>
                            </a:rPr>
                            <m:t>𝑘</m:t>
                          </m:r>
                        </m:e>
                        <m:sub>
                          <m:r>
                            <a:rPr lang="de-DE" sz="1400" b="0" i="1" smtClean="0">
                              <a:latin typeface="Cambria Math"/>
                            </a:rPr>
                            <m:t>𝑒𝑓𝑓</m:t>
                          </m:r>
                        </m:sub>
                      </m:sSub>
                      <m:r>
                        <a:rPr lang="de-DE" sz="1400" b="0" i="1" smtClean="0">
                          <a:latin typeface="Cambria Math"/>
                        </a:rPr>
                        <m:t>=</m:t>
                      </m:r>
                      <m:f>
                        <m:fPr>
                          <m:ctrlPr>
                            <a:rPr lang="de-DE" sz="1400" b="0" i="1" smtClean="0">
                              <a:latin typeface="Cambria Math"/>
                            </a:rPr>
                          </m:ctrlPr>
                        </m:fPr>
                        <m:num>
                          <m:r>
                            <a:rPr lang="de-DE" sz="1400" b="0" i="1" smtClean="0">
                              <a:latin typeface="Cambria Math"/>
                            </a:rPr>
                            <m:t>𝑛𝑒𝑢𝑡𝑟𝑜𝑛</m:t>
                          </m:r>
                          <m:r>
                            <a:rPr lang="de-DE" sz="1400" b="0" i="1" smtClean="0">
                              <a:latin typeface="Cambria Math"/>
                            </a:rPr>
                            <m:t> </m:t>
                          </m:r>
                          <m:r>
                            <a:rPr lang="de-DE" sz="1400" b="0" i="1" smtClean="0">
                              <a:latin typeface="Cambria Math"/>
                            </a:rPr>
                            <m:t>𝑝𝑟𝑜𝑑𝑢𝑐𝑡𝑖𝑜𝑛</m:t>
                          </m:r>
                          <m:r>
                            <a:rPr lang="de-DE" sz="1400" b="0" i="1" smtClean="0">
                              <a:latin typeface="Cambria Math"/>
                            </a:rPr>
                            <m:t> </m:t>
                          </m:r>
                          <m:r>
                            <a:rPr lang="de-DE" sz="1400" b="0" i="1" smtClean="0">
                              <a:latin typeface="Cambria Math"/>
                            </a:rPr>
                            <m:t>𝑟𝑎𝑡𝑒</m:t>
                          </m:r>
                        </m:num>
                        <m:den>
                          <m:r>
                            <a:rPr lang="de-DE" sz="1400" b="0" i="1" smtClean="0">
                              <a:latin typeface="Cambria Math"/>
                            </a:rPr>
                            <m:t>𝑛𝑒𝑢𝑡𝑟𝑜𝑛</m:t>
                          </m:r>
                          <m:r>
                            <a:rPr lang="de-DE" sz="1400" b="0" i="1" smtClean="0">
                              <a:latin typeface="Cambria Math"/>
                            </a:rPr>
                            <m:t> </m:t>
                          </m:r>
                          <m:r>
                            <a:rPr lang="de-DE" sz="1400" b="0" i="1" smtClean="0">
                              <a:latin typeface="Cambria Math"/>
                            </a:rPr>
                            <m:t>𝑙𝑜𝑠𝑠</m:t>
                          </m:r>
                          <m:r>
                            <a:rPr lang="de-DE" sz="1400" b="0" i="1" smtClean="0">
                              <a:latin typeface="Cambria Math"/>
                            </a:rPr>
                            <m:t> </m:t>
                          </m:r>
                          <m:r>
                            <a:rPr lang="de-DE" sz="1400" b="0" i="1" smtClean="0">
                              <a:latin typeface="Cambria Math"/>
                            </a:rPr>
                            <m:t>𝑟𝑎𝑡𝑒</m:t>
                          </m:r>
                        </m:den>
                      </m:f>
                    </m:oMath>
                  </m:oMathPara>
                </a14:m>
                <a:endParaRPr lang="en-US" sz="1400" dirty="0"/>
              </a:p>
            </p:txBody>
          </p:sp>
        </mc:Choice>
        <mc:Fallback xmlns="">
          <p:sp>
            <p:nvSpPr>
              <p:cNvPr id="3" name="Textfeld 2"/>
              <p:cNvSpPr txBox="1">
                <a:spLocks noRot="1" noChangeAspect="1" noMove="1" noResize="1" noEditPoints="1" noAdjustHandles="1" noChangeArrowheads="1" noChangeShapeType="1" noTextEdit="1"/>
              </p:cNvSpPr>
              <p:nvPr/>
            </p:nvSpPr>
            <p:spPr>
              <a:xfrm>
                <a:off x="432000" y="2448000"/>
                <a:ext cx="2777363" cy="501419"/>
              </a:xfrm>
              <a:prstGeom prst="rect">
                <a:avLst/>
              </a:prstGeom>
              <a:blipFill rotWithShape="1">
                <a:blip r:embed="rId8"/>
                <a:stretch>
                  <a:fillRect b="-1190"/>
                </a:stretch>
              </a:blipFill>
              <a:ln>
                <a:solidFill>
                  <a:schemeClr val="tx1"/>
                </a:solidFill>
              </a:ln>
            </p:spPr>
            <p:txBody>
              <a:bodyPr/>
              <a:lstStyle/>
              <a:p>
                <a:r>
                  <a:rPr lang="en-US">
                    <a:noFill/>
                  </a:rPr>
                  <a:t> </a:t>
                </a:r>
              </a:p>
            </p:txBody>
          </p:sp>
        </mc:Fallback>
      </mc:AlternateContent>
      <p:sp>
        <p:nvSpPr>
          <p:cNvPr id="4" name="Textfeld 3"/>
          <p:cNvSpPr txBox="1"/>
          <p:nvPr/>
        </p:nvSpPr>
        <p:spPr>
          <a:xfrm>
            <a:off x="7956000" y="3384000"/>
            <a:ext cx="850160" cy="215444"/>
          </a:xfrm>
          <a:prstGeom prst="rect">
            <a:avLst/>
          </a:prstGeom>
          <a:solidFill>
            <a:schemeClr val="bg1"/>
          </a:solidFill>
        </p:spPr>
        <p:txBody>
          <a:bodyPr wrap="none" lIns="36000" tIns="0" rIns="36000" bIns="0" rtlCol="0">
            <a:spAutoFit/>
          </a:bodyPr>
          <a:lstStyle/>
          <a:p>
            <a:r>
              <a:rPr lang="en-US" sz="1400" dirty="0" smtClean="0">
                <a:latin typeface="Times New Roman" panose="02020603050405020304" pitchFamily="18" charset="0"/>
                <a:cs typeface="Times New Roman" panose="02020603050405020304" pitchFamily="18" charset="0"/>
              </a:rPr>
              <a:t>factor 500 </a:t>
            </a:r>
            <a:endParaRPr lang="en-US" sz="1400" dirty="0">
              <a:latin typeface="Times New Roman" panose="02020603050405020304" pitchFamily="18" charset="0"/>
              <a:cs typeface="Times New Roman" panose="02020603050405020304" pitchFamily="18" charset="0"/>
            </a:endParaRPr>
          </a:p>
        </p:txBody>
      </p:sp>
      <p:sp>
        <p:nvSpPr>
          <p:cNvPr id="15" name="Textfeld 14"/>
          <p:cNvSpPr txBox="1"/>
          <p:nvPr/>
        </p:nvSpPr>
        <p:spPr>
          <a:xfrm>
            <a:off x="5688000" y="4086000"/>
            <a:ext cx="1226298"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fuel temperature </a:t>
            </a:r>
            <a:endParaRPr lang="en-US" sz="1400" dirty="0">
              <a:latin typeface="Times New Roman" panose="02020603050405020304" pitchFamily="18" charset="0"/>
              <a:cs typeface="Times New Roman" panose="02020603050405020304" pitchFamily="18" charset="0"/>
            </a:endParaRPr>
          </a:p>
        </p:txBody>
      </p:sp>
      <p:sp>
        <p:nvSpPr>
          <p:cNvPr id="16" name="Textfeld 15"/>
          <p:cNvSpPr txBox="1"/>
          <p:nvPr/>
        </p:nvSpPr>
        <p:spPr>
          <a:xfrm>
            <a:off x="5580000" y="4509700"/>
            <a:ext cx="1176604"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thermal power   </a:t>
            </a:r>
            <a:endParaRPr lang="en-US" sz="1400"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5688000" y="4950000"/>
            <a:ext cx="812723"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reactivity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45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Reactor dynamics</a:t>
            </a:r>
            <a:endParaRPr lang="en-US" dirty="0"/>
          </a:p>
        </p:txBody>
      </p:sp>
      <p:graphicFrame>
        <p:nvGraphicFramePr>
          <p:cNvPr id="15" name="Object 3"/>
          <p:cNvGraphicFramePr>
            <a:graphicFrameLocks noGrp="1" noChangeAspect="1"/>
          </p:cNvGraphicFramePr>
          <p:nvPr>
            <p:ph sz="half" idx="1"/>
          </p:nvPr>
        </p:nvGraphicFramePr>
        <p:xfrm>
          <a:off x="5407025" y="2420938"/>
          <a:ext cx="3052763" cy="722312"/>
        </p:xfrm>
        <a:graphic>
          <a:graphicData uri="http://schemas.openxmlformats.org/presentationml/2006/ole">
            <mc:AlternateContent xmlns:mc="http://schemas.openxmlformats.org/markup-compatibility/2006">
              <mc:Choice xmlns:v="urn:schemas-microsoft-com:vml" Requires="v">
                <p:oleObj spid="_x0000_s16416" name="Equation" r:id="rId4" imgW="2044440" imgH="482400" progId="Equation.3">
                  <p:embed/>
                </p:oleObj>
              </mc:Choice>
              <mc:Fallback>
                <p:oleObj name="Equation" r:id="rId4" imgW="2044440" imgH="482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7025" y="2420938"/>
                        <a:ext cx="3052763" cy="722312"/>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4"/>
          <p:cNvGraphicFramePr>
            <a:graphicFrameLocks noChangeAspect="1"/>
          </p:cNvGraphicFramePr>
          <p:nvPr/>
        </p:nvGraphicFramePr>
        <p:xfrm>
          <a:off x="323850" y="3198813"/>
          <a:ext cx="4210050" cy="3095625"/>
        </p:xfrm>
        <a:graphic>
          <a:graphicData uri="http://schemas.openxmlformats.org/presentationml/2006/ole">
            <mc:AlternateContent xmlns:mc="http://schemas.openxmlformats.org/markup-compatibility/2006">
              <mc:Choice xmlns:v="urn:schemas-microsoft-com:vml" Requires="v">
                <p:oleObj spid="_x0000_s16417" name="Photo Editor Photo" r:id="rId6" imgW="4210638" imgH="3095238" progId="MSPhotoEd.3">
                  <p:embed/>
                </p:oleObj>
              </mc:Choice>
              <mc:Fallback>
                <p:oleObj name="Photo Editor Photo" r:id="rId6" imgW="4210638" imgH="309523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198813"/>
                        <a:ext cx="42100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5"/>
          <p:cNvSpPr txBox="1">
            <a:spLocks noChangeArrowheads="1"/>
          </p:cNvSpPr>
          <p:nvPr/>
        </p:nvSpPr>
        <p:spPr bwMode="auto">
          <a:xfrm>
            <a:off x="365125" y="912813"/>
            <a:ext cx="3846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smtClean="0">
                <a:solidFill>
                  <a:srgbClr val="FF0000"/>
                </a:solidFill>
                <a:latin typeface="Times New Roman" pitchFamily="18" charset="0"/>
              </a:rPr>
              <a:t>How is a reactor running in a stable mode?</a:t>
            </a:r>
            <a:endParaRPr lang="el-GR" altLang="de-DE" sz="1600" dirty="0">
              <a:solidFill>
                <a:srgbClr val="000000"/>
              </a:solidFill>
              <a:latin typeface="Times New Roman" pitchFamily="18" charset="0"/>
              <a:cs typeface="Times New Roman" pitchFamily="18" charset="0"/>
            </a:endParaRPr>
          </a:p>
        </p:txBody>
      </p:sp>
      <p:sp>
        <p:nvSpPr>
          <p:cNvPr id="18" name="Text Box 6"/>
          <p:cNvSpPr txBox="1">
            <a:spLocks noChangeArrowheads="1"/>
          </p:cNvSpPr>
          <p:nvPr/>
        </p:nvSpPr>
        <p:spPr bwMode="auto">
          <a:xfrm>
            <a:off x="5027613" y="1557338"/>
            <a:ext cx="2881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burn-off of nuclear fuel</a:t>
            </a:r>
            <a:endParaRPr lang="en-US" altLang="de-DE" sz="1600" dirty="0">
              <a:solidFill>
                <a:srgbClr val="000000"/>
              </a:solidFill>
              <a:latin typeface="Times New Roman" pitchFamily="18" charset="0"/>
              <a:cs typeface="Times New Roman" pitchFamily="18" charset="0"/>
            </a:endParaRPr>
          </a:p>
          <a:p>
            <a:pPr>
              <a:buFont typeface="Wingdings" pitchFamily="2" charset="2"/>
              <a:buChar char="v"/>
            </a:pPr>
            <a:r>
              <a:rPr lang="en-US" altLang="de-DE" sz="1600" dirty="0">
                <a:solidFill>
                  <a:srgbClr val="000000"/>
                </a:solidFill>
                <a:latin typeface="Times New Roman" pitchFamily="18" charset="0"/>
                <a:cs typeface="Times New Roman" pitchFamily="18" charset="0"/>
              </a:rPr>
              <a:t> c</a:t>
            </a:r>
            <a:r>
              <a:rPr lang="en-US" altLang="de-DE" sz="1600" dirty="0" smtClean="0">
                <a:solidFill>
                  <a:srgbClr val="000000"/>
                </a:solidFill>
                <a:latin typeface="Times New Roman" pitchFamily="18" charset="0"/>
                <a:cs typeface="Times New Roman" pitchFamily="18" charset="0"/>
              </a:rPr>
              <a:t>onversion (“breeding”) due </a:t>
            </a:r>
          </a:p>
          <a:p>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to neutron bombardment</a:t>
            </a:r>
            <a:endParaRPr lang="en-US" altLang="de-DE" sz="1600" dirty="0">
              <a:solidFill>
                <a:srgbClr val="000000"/>
              </a:solidFill>
              <a:latin typeface="Times New Roman" pitchFamily="18" charset="0"/>
              <a:cs typeface="Times New Roman" pitchFamily="18" charset="0"/>
            </a:endParaRPr>
          </a:p>
        </p:txBody>
      </p:sp>
      <p:sp>
        <p:nvSpPr>
          <p:cNvPr id="19" name="Text Box 9"/>
          <p:cNvSpPr txBox="1">
            <a:spLocks noChangeArrowheads="1"/>
          </p:cNvSpPr>
          <p:nvPr/>
        </p:nvSpPr>
        <p:spPr bwMode="auto">
          <a:xfrm>
            <a:off x="5027613" y="908050"/>
            <a:ext cx="29511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smtClean="0">
                <a:solidFill>
                  <a:srgbClr val="FF0000"/>
                </a:solidFill>
                <a:latin typeface="Times New Roman" pitchFamily="18" charset="0"/>
              </a:rPr>
              <a:t>Examples for the change of reactivity during operation</a:t>
            </a:r>
            <a:r>
              <a:rPr lang="en-US" altLang="de-DE" sz="1600" dirty="0" smtClean="0">
                <a:solidFill>
                  <a:srgbClr val="FF0000"/>
                </a:solidFill>
                <a:latin typeface="Times New Roman" pitchFamily="18" charset="0"/>
                <a:cs typeface="Times New Roman" pitchFamily="18" charset="0"/>
              </a:rPr>
              <a:t>:</a:t>
            </a:r>
            <a:endParaRPr lang="en-US" altLang="de-DE" sz="1600" dirty="0">
              <a:solidFill>
                <a:srgbClr val="000000"/>
              </a:solidFill>
              <a:latin typeface="Times New Roman" pitchFamily="18" charset="0"/>
              <a:cs typeface="Times New Roman" pitchFamily="18" charset="0"/>
            </a:endParaRPr>
          </a:p>
        </p:txBody>
      </p:sp>
      <p:sp>
        <p:nvSpPr>
          <p:cNvPr id="20" name="Text Box 10"/>
          <p:cNvSpPr txBox="1">
            <a:spLocks noChangeArrowheads="1"/>
          </p:cNvSpPr>
          <p:nvPr/>
        </p:nvSpPr>
        <p:spPr bwMode="auto">
          <a:xfrm>
            <a:off x="365125" y="1268413"/>
            <a:ext cx="384651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a:solidFill>
                  <a:srgbClr val="000000"/>
                </a:solidFill>
                <a:latin typeface="Times New Roman" pitchFamily="18" charset="0"/>
              </a:rPr>
              <a:t>0.5% </a:t>
            </a:r>
            <a:r>
              <a:rPr lang="en-US" altLang="de-DE" sz="1600" dirty="0" smtClean="0">
                <a:solidFill>
                  <a:srgbClr val="000000"/>
                </a:solidFill>
                <a:latin typeface="Times New Roman" pitchFamily="18" charset="0"/>
              </a:rPr>
              <a:t>of the neutrons from </a:t>
            </a:r>
            <a:r>
              <a:rPr lang="en-US" altLang="de-DE" sz="1600" dirty="0">
                <a:solidFill>
                  <a:srgbClr val="000000"/>
                </a:solidFill>
                <a:latin typeface="Times New Roman" pitchFamily="18" charset="0"/>
              </a:rPr>
              <a:t>235-U </a:t>
            </a:r>
            <a:r>
              <a:rPr lang="en-US" altLang="de-DE" sz="1600" dirty="0" smtClean="0">
                <a:solidFill>
                  <a:srgbClr val="000000"/>
                </a:solidFill>
                <a:latin typeface="Times New Roman" pitchFamily="18" charset="0"/>
              </a:rPr>
              <a:t>are emitted delayed by about</a:t>
            </a:r>
            <a:r>
              <a:rPr lang="en-US" altLang="de-DE" sz="1600" dirty="0" smtClean="0">
                <a:solidFill>
                  <a:srgbClr val="000000"/>
                </a:solidFill>
                <a:latin typeface="Times New Roman" pitchFamily="18" charset="0"/>
                <a:cs typeface="Times New Roman" pitchFamily="18" charset="0"/>
              </a:rPr>
              <a:t> </a:t>
            </a:r>
            <a:r>
              <a:rPr lang="en-US" altLang="de-DE" sz="1600" dirty="0">
                <a:solidFill>
                  <a:srgbClr val="000000"/>
                </a:solidFill>
                <a:latin typeface="Times New Roman" pitchFamily="18" charset="0"/>
                <a:cs typeface="Times New Roman" pitchFamily="18" charset="0"/>
              </a:rPr>
              <a:t>10 s </a:t>
            </a:r>
            <a:r>
              <a:rPr lang="en-US" altLang="de-DE" sz="1600" dirty="0" smtClean="0">
                <a:solidFill>
                  <a:srgbClr val="000000"/>
                </a:solidFill>
                <a:latin typeface="Times New Roman" pitchFamily="18" charset="0"/>
                <a:cs typeface="Times New Roman" pitchFamily="18" charset="0"/>
              </a:rPr>
              <a:t>from the fission fragments</a:t>
            </a:r>
            <a:endParaRPr lang="en-US" altLang="de-DE" sz="1600" dirty="0">
              <a:solidFill>
                <a:srgbClr val="000000"/>
              </a:solidFill>
              <a:latin typeface="Times New Roman" pitchFamily="18" charset="0"/>
              <a:cs typeface="Times New Roman" pitchFamily="18" charset="0"/>
            </a:endParaRPr>
          </a:p>
          <a:p>
            <a:endParaRPr lang="en-US" altLang="de-DE" sz="8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FF0000"/>
                </a:solidFill>
                <a:latin typeface="Times New Roman" pitchFamily="18" charset="0"/>
              </a:rPr>
              <a:t> </a:t>
            </a:r>
            <a:r>
              <a:rPr lang="en-US" altLang="de-DE" sz="1600" dirty="0">
                <a:solidFill>
                  <a:srgbClr val="000000"/>
                </a:solidFill>
                <a:latin typeface="Times New Roman" pitchFamily="18" charset="0"/>
              </a:rPr>
              <a:t>k&lt;1: </a:t>
            </a:r>
            <a:r>
              <a:rPr lang="en-US" altLang="de-DE" sz="1600" dirty="0" smtClean="0">
                <a:solidFill>
                  <a:srgbClr val="000000"/>
                </a:solidFill>
                <a:latin typeface="Times New Roman" pitchFamily="18" charset="0"/>
              </a:rPr>
              <a:t>under critical reactor </a:t>
            </a:r>
            <a:endParaRPr lang="el-GR"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rPr>
              <a:t> 1&lt;k&lt;1+</a:t>
            </a:r>
            <a:r>
              <a:rPr lang="el-GR" altLang="de-DE" sz="1600" dirty="0">
                <a:solidFill>
                  <a:srgbClr val="000000"/>
                </a:solidFill>
                <a:latin typeface="Times New Roman" pitchFamily="18" charset="0"/>
                <a:cs typeface="Times New Roman" pitchFamily="18" charset="0"/>
              </a:rPr>
              <a:t>β</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delayed critical reactor</a:t>
            </a:r>
            <a:endParaRPr lang="en-US" altLang="de-DE" sz="1600" dirty="0">
              <a:solidFill>
                <a:srgbClr val="000000"/>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k&gt;1+</a:t>
            </a:r>
            <a:r>
              <a:rPr lang="el-GR" altLang="de-DE" sz="1600" dirty="0">
                <a:solidFill>
                  <a:srgbClr val="000000"/>
                </a:solidFill>
                <a:latin typeface="Times New Roman" pitchFamily="18" charset="0"/>
                <a:cs typeface="Times New Roman" pitchFamily="18" charset="0"/>
              </a:rPr>
              <a:t>β</a:t>
            </a:r>
            <a:r>
              <a:rPr lang="en-US" altLang="de-DE" sz="1600" dirty="0">
                <a:solidFill>
                  <a:srgbClr val="000000"/>
                </a:solidFill>
                <a:latin typeface="Times New Roman" pitchFamily="18" charset="0"/>
                <a:cs typeface="Times New Roman" pitchFamily="18" charset="0"/>
              </a:rPr>
              <a:t>: prompt </a:t>
            </a:r>
            <a:r>
              <a:rPr lang="en-US" altLang="de-DE" sz="1600" dirty="0" smtClean="0">
                <a:solidFill>
                  <a:srgbClr val="000000"/>
                </a:solidFill>
                <a:latin typeface="Times New Roman" pitchFamily="18" charset="0"/>
                <a:cs typeface="Times New Roman" pitchFamily="18" charset="0"/>
              </a:rPr>
              <a:t>critical reactor</a:t>
            </a:r>
            <a:endParaRPr lang="el-GR" altLang="de-DE" sz="1600" dirty="0">
              <a:solidFill>
                <a:srgbClr val="000000"/>
              </a:solidFill>
              <a:latin typeface="Times New Roman" pitchFamily="18" charset="0"/>
              <a:cs typeface="Times New Roman" pitchFamily="18" charset="0"/>
            </a:endParaRPr>
          </a:p>
        </p:txBody>
      </p:sp>
      <p:sp>
        <p:nvSpPr>
          <p:cNvPr id="21" name="Text Box 13"/>
          <p:cNvSpPr txBox="1">
            <a:spLocks noChangeArrowheads="1"/>
          </p:cNvSpPr>
          <p:nvPr/>
        </p:nvSpPr>
        <p:spPr bwMode="auto">
          <a:xfrm>
            <a:off x="5027613" y="3213100"/>
            <a:ext cx="411638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decay of fission material</a:t>
            </a:r>
            <a:endParaRPr lang="en-US" altLang="de-DE" sz="1600" dirty="0">
              <a:solidFill>
                <a:srgbClr val="000000"/>
              </a:solidFill>
              <a:latin typeface="Times New Roman" pitchFamily="18" charset="0"/>
              <a:cs typeface="Times New Roman" pitchFamily="18" charset="0"/>
            </a:endParaRPr>
          </a:p>
          <a:p>
            <a:pP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adding neutron</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poisons </a:t>
            </a:r>
            <a:endParaRPr lang="en-US" altLang="de-DE" sz="1600" dirty="0">
              <a:solidFill>
                <a:srgbClr val="000000"/>
              </a:solidFill>
              <a:latin typeface="Times New Roman" pitchFamily="18" charset="0"/>
              <a:cs typeface="Times New Roman" pitchFamily="18" charset="0"/>
            </a:endParaRPr>
          </a:p>
          <a:p>
            <a:pPr>
              <a:buFont typeface="Wingdings" pitchFamily="2" charset="2"/>
              <a:buNone/>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(e.g. </a:t>
            </a:r>
            <a:r>
              <a:rPr lang="en-US" altLang="de-DE" sz="1600" dirty="0" err="1">
                <a:solidFill>
                  <a:srgbClr val="000000"/>
                </a:solidFill>
                <a:latin typeface="Times New Roman" pitchFamily="18" charset="0"/>
                <a:cs typeface="Times New Roman" pitchFamily="18" charset="0"/>
              </a:rPr>
              <a:t>Bor</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in water</a:t>
            </a: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control rods)</a:t>
            </a:r>
            <a:endParaRPr lang="en-US" altLang="de-DE" sz="1600" dirty="0">
              <a:solidFill>
                <a:srgbClr val="000000"/>
              </a:solidFill>
              <a:latin typeface="Times New Roman" pitchFamily="18" charset="0"/>
              <a:cs typeface="Times New Roman" pitchFamily="18" charset="0"/>
            </a:endParaRPr>
          </a:p>
          <a:p>
            <a:pP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change in the moderator-fuel ratio</a:t>
            </a:r>
            <a:endParaRPr lang="en-US" altLang="de-DE" sz="1600" dirty="0">
              <a:solidFill>
                <a:srgbClr val="000000"/>
              </a:solidFill>
              <a:latin typeface="Times New Roman" pitchFamily="18" charset="0"/>
              <a:cs typeface="Times New Roman" pitchFamily="18" charset="0"/>
            </a:endParaRPr>
          </a:p>
          <a:p>
            <a:pPr>
              <a:buFont typeface="Wingdings" pitchFamily="2" charset="2"/>
              <a:buNone/>
            </a:pPr>
            <a:r>
              <a:rPr lang="en-US" altLang="de-DE" sz="1600" dirty="0">
                <a:solidFill>
                  <a:srgbClr val="000000"/>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density change of</a:t>
            </a:r>
            <a:r>
              <a:rPr lang="en-US" altLang="de-DE" sz="1400" dirty="0">
                <a:solidFill>
                  <a:srgbClr val="0000CC"/>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water (temperature)</a:t>
            </a:r>
            <a:endParaRPr lang="en-US" altLang="de-DE" sz="1400" dirty="0">
              <a:solidFill>
                <a:srgbClr val="0000CC"/>
              </a:solidFill>
              <a:latin typeface="Times New Roman" pitchFamily="18" charset="0"/>
              <a:cs typeface="Times New Roman" pitchFamily="18" charset="0"/>
            </a:endParaRPr>
          </a:p>
          <a:p>
            <a:pPr>
              <a:buFont typeface="Wingdings" pitchFamily="2" charset="2"/>
              <a:buNone/>
            </a:pPr>
            <a:r>
              <a:rPr lang="en-US" altLang="de-DE" sz="1400" dirty="0">
                <a:solidFill>
                  <a:srgbClr val="0000CC"/>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bubble</a:t>
            </a:r>
            <a:r>
              <a:rPr lang="en-US" altLang="de-DE" sz="1400" dirty="0">
                <a:solidFill>
                  <a:srgbClr val="0000CC"/>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formation </a:t>
            </a:r>
            <a:r>
              <a:rPr lang="en-US" altLang="de-DE" sz="1400" dirty="0">
                <a:solidFill>
                  <a:srgbClr val="0000CC"/>
                </a:solidFill>
                <a:latin typeface="Times New Roman" pitchFamily="18" charset="0"/>
                <a:cs typeface="Times New Roman" pitchFamily="18" charset="0"/>
              </a:rPr>
              <a:t>(pos./ neg. </a:t>
            </a:r>
            <a:r>
              <a:rPr lang="en-US" altLang="de-DE" sz="1400" dirty="0" smtClean="0">
                <a:solidFill>
                  <a:srgbClr val="0000CC"/>
                </a:solidFill>
                <a:latin typeface="Times New Roman" pitchFamily="18" charset="0"/>
                <a:cs typeface="Times New Roman" pitchFamily="18" charset="0"/>
              </a:rPr>
              <a:t>reactivity coefficient</a:t>
            </a:r>
            <a:r>
              <a:rPr lang="en-US" altLang="de-DE" sz="1400" dirty="0">
                <a:solidFill>
                  <a:srgbClr val="0000CC"/>
                </a:solidFill>
                <a:latin typeface="Times New Roman" pitchFamily="18" charset="0"/>
                <a:cs typeface="Times New Roman" pitchFamily="18" charset="0"/>
              </a:rPr>
              <a:t>)</a:t>
            </a:r>
          </a:p>
          <a:p>
            <a:pPr>
              <a:buFont typeface="Wingdings" pitchFamily="2" charset="2"/>
              <a:buNone/>
            </a:pPr>
            <a:r>
              <a:rPr lang="en-US" altLang="de-DE" sz="1400" dirty="0">
                <a:solidFill>
                  <a:srgbClr val="0000CC"/>
                </a:solidFill>
                <a:latin typeface="Times New Roman" pitchFamily="18" charset="0"/>
                <a:cs typeface="Times New Roman" pitchFamily="18" charset="0"/>
              </a:rPr>
              <a:t>      </a:t>
            </a:r>
            <a:r>
              <a:rPr lang="en-US" altLang="de-DE" sz="1400" dirty="0" smtClean="0">
                <a:solidFill>
                  <a:srgbClr val="0000CC"/>
                </a:solidFill>
                <a:latin typeface="Times New Roman" pitchFamily="18" charset="0"/>
                <a:cs typeface="Times New Roman" pitchFamily="18" charset="0"/>
              </a:rPr>
              <a:t>water losses</a:t>
            </a:r>
            <a:endParaRPr lang="en-US" altLang="de-DE" sz="1400" dirty="0">
              <a:solidFill>
                <a:srgbClr val="0000CC"/>
              </a:solidFill>
              <a:latin typeface="Times New Roman" pitchFamily="18" charset="0"/>
              <a:cs typeface="Times New Roman" pitchFamily="18" charset="0"/>
            </a:endParaRPr>
          </a:p>
          <a:p>
            <a:pPr>
              <a:buClr>
                <a:srgbClr val="000000"/>
              </a:buClr>
              <a:buFont typeface="Wingdings" pitchFamily="2" charset="2"/>
              <a:buChar char="v"/>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reactivity losses due to Doppler broadening </a:t>
            </a:r>
          </a:p>
          <a:p>
            <a:pPr>
              <a:buClr>
                <a:srgbClr val="000000"/>
              </a:buClr>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of the reaction cross sections at high </a:t>
            </a:r>
          </a:p>
          <a:p>
            <a:pPr>
              <a:buClr>
                <a:srgbClr val="000000"/>
              </a:buClr>
            </a:pPr>
            <a:r>
              <a:rPr lang="en-US" altLang="de-DE" sz="1600" dirty="0">
                <a:solidFill>
                  <a:srgbClr val="000000"/>
                </a:solidFill>
                <a:latin typeface="Times New Roman" pitchFamily="18" charset="0"/>
                <a:cs typeface="Times New Roman" pitchFamily="18" charset="0"/>
              </a:rPr>
              <a:t> </a:t>
            </a:r>
            <a:r>
              <a:rPr lang="en-US" altLang="de-DE" sz="1600" dirty="0" smtClean="0">
                <a:solidFill>
                  <a:srgbClr val="000000"/>
                </a:solidFill>
                <a:latin typeface="Times New Roman" pitchFamily="18" charset="0"/>
                <a:cs typeface="Times New Roman" pitchFamily="18" charset="0"/>
              </a:rPr>
              <a:t>    temperatures</a:t>
            </a:r>
            <a:endParaRPr lang="en-US" altLang="de-DE" sz="1600" dirty="0">
              <a:solidFill>
                <a:srgbClr val="000000"/>
              </a:solidFill>
              <a:latin typeface="Times New Roman" pitchFamily="18" charset="0"/>
              <a:cs typeface="Times New Roman" pitchFamily="18" charset="0"/>
            </a:endParaRPr>
          </a:p>
        </p:txBody>
      </p:sp>
      <p:sp>
        <p:nvSpPr>
          <p:cNvPr id="10" name="Textfeld 9"/>
          <p:cNvSpPr txBox="1"/>
          <p:nvPr/>
        </p:nvSpPr>
        <p:spPr>
          <a:xfrm>
            <a:off x="3635632" y="3384000"/>
            <a:ext cx="850160" cy="215444"/>
          </a:xfrm>
          <a:prstGeom prst="rect">
            <a:avLst/>
          </a:prstGeom>
          <a:solidFill>
            <a:schemeClr val="bg1"/>
          </a:solidFill>
        </p:spPr>
        <p:txBody>
          <a:bodyPr wrap="none" lIns="36000" tIns="0" rIns="36000" bIns="0" rtlCol="0">
            <a:spAutoFit/>
          </a:bodyPr>
          <a:lstStyle/>
          <a:p>
            <a:r>
              <a:rPr lang="en-US" sz="1400" dirty="0" smtClean="0">
                <a:latin typeface="Times New Roman" panose="02020603050405020304" pitchFamily="18" charset="0"/>
                <a:cs typeface="Times New Roman" panose="02020603050405020304" pitchFamily="18" charset="0"/>
              </a:rPr>
              <a:t>factor 500 </a:t>
            </a:r>
            <a:endParaRPr lang="en-US" sz="1400" dirty="0">
              <a:latin typeface="Times New Roman" panose="02020603050405020304" pitchFamily="18" charset="0"/>
              <a:cs typeface="Times New Roman" panose="02020603050405020304" pitchFamily="18" charset="0"/>
            </a:endParaRPr>
          </a:p>
        </p:txBody>
      </p:sp>
      <p:sp>
        <p:nvSpPr>
          <p:cNvPr id="11" name="Textfeld 10"/>
          <p:cNvSpPr txBox="1"/>
          <p:nvPr/>
        </p:nvSpPr>
        <p:spPr>
          <a:xfrm>
            <a:off x="1367632" y="4086000"/>
            <a:ext cx="1226298"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fuel temperature </a:t>
            </a:r>
            <a:endParaRPr lang="en-US" sz="1400"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1259632" y="4509700"/>
            <a:ext cx="1176604"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thermal power   </a:t>
            </a:r>
            <a:endParaRPr lang="en-US" sz="14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1367632" y="4950000"/>
            <a:ext cx="812723"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reactivity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47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Reactor dynamics</a:t>
            </a:r>
            <a:endParaRPr lang="en-US" dirty="0"/>
          </a:p>
        </p:txBody>
      </p:sp>
      <p:graphicFrame>
        <p:nvGraphicFramePr>
          <p:cNvPr id="11" name="Object 3"/>
          <p:cNvGraphicFramePr>
            <a:graphicFrameLocks noGrp="1" noChangeAspect="1"/>
          </p:cNvGraphicFramePr>
          <p:nvPr>
            <p:ph sz="half" idx="1"/>
          </p:nvPr>
        </p:nvGraphicFramePr>
        <p:xfrm>
          <a:off x="1073150" y="2038350"/>
          <a:ext cx="2128838" cy="622300"/>
        </p:xfrm>
        <a:graphic>
          <a:graphicData uri="http://schemas.openxmlformats.org/presentationml/2006/ole">
            <mc:AlternateContent xmlns:mc="http://schemas.openxmlformats.org/markup-compatibility/2006">
              <mc:Choice xmlns:v="urn:schemas-microsoft-com:vml" Requires="v">
                <p:oleObj spid="_x0000_s17444" name="Equation" r:id="rId4" imgW="1650960" imgH="482400" progId="Equation.3">
                  <p:embed/>
                </p:oleObj>
              </mc:Choice>
              <mc:Fallback>
                <p:oleObj name="Equation" r:id="rId4" imgW="1650960" imgH="4824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150" y="2038350"/>
                        <a:ext cx="2128838" cy="622300"/>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4"/>
          <p:cNvGraphicFramePr>
            <a:graphicFrameLocks noChangeAspect="1"/>
          </p:cNvGraphicFramePr>
          <p:nvPr/>
        </p:nvGraphicFramePr>
        <p:xfrm>
          <a:off x="323850" y="3198813"/>
          <a:ext cx="4210050" cy="3095625"/>
        </p:xfrm>
        <a:graphic>
          <a:graphicData uri="http://schemas.openxmlformats.org/presentationml/2006/ole">
            <mc:AlternateContent xmlns:mc="http://schemas.openxmlformats.org/markup-compatibility/2006">
              <mc:Choice xmlns:v="urn:schemas-microsoft-com:vml" Requires="v">
                <p:oleObj spid="_x0000_s17445" name="Photo Editor Photo" r:id="rId6" imgW="4210638" imgH="3095238" progId="MSPhotoEd.3">
                  <p:embed/>
                </p:oleObj>
              </mc:Choice>
              <mc:Fallback>
                <p:oleObj name="Photo Editor Photo" r:id="rId6" imgW="4210638" imgH="309523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198813"/>
                        <a:ext cx="42100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 Box 7"/>
          <p:cNvSpPr txBox="1">
            <a:spLocks noChangeArrowheads="1"/>
          </p:cNvSpPr>
          <p:nvPr/>
        </p:nvSpPr>
        <p:spPr bwMode="auto">
          <a:xfrm>
            <a:off x="365125" y="912813"/>
            <a:ext cx="29511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600" dirty="0" smtClean="0">
                <a:solidFill>
                  <a:srgbClr val="FF0000"/>
                </a:solidFill>
                <a:latin typeface="Times New Roman" pitchFamily="18" charset="0"/>
              </a:rPr>
              <a:t>Examples f</a:t>
            </a:r>
            <a:r>
              <a:rPr lang="en-US" altLang="de-DE" sz="1600" dirty="0">
                <a:solidFill>
                  <a:srgbClr val="FF0000"/>
                </a:solidFill>
                <a:latin typeface="Times New Roman" pitchFamily="18" charset="0"/>
                <a:cs typeface="Times New Roman" pitchFamily="18" charset="0"/>
              </a:rPr>
              <a:t>o</a:t>
            </a:r>
            <a:r>
              <a:rPr lang="en-US" altLang="de-DE" sz="1600" dirty="0" smtClean="0">
                <a:solidFill>
                  <a:srgbClr val="FF0000"/>
                </a:solidFill>
                <a:latin typeface="Times New Roman" pitchFamily="18" charset="0"/>
                <a:cs typeface="Times New Roman" pitchFamily="18" charset="0"/>
              </a:rPr>
              <a:t>r the change of reactivity during operation:</a:t>
            </a:r>
            <a:endParaRPr lang="en-US" altLang="de-DE" sz="1600" dirty="0">
              <a:solidFill>
                <a:srgbClr val="000000"/>
              </a:solidFill>
              <a:latin typeface="Times New Roman" pitchFamily="18" charset="0"/>
              <a:cs typeface="Times New Roman" pitchFamily="18" charset="0"/>
            </a:endParaRPr>
          </a:p>
        </p:txBody>
      </p:sp>
      <p:sp>
        <p:nvSpPr>
          <p:cNvPr id="14" name="Text Box 8"/>
          <p:cNvSpPr txBox="1">
            <a:spLocks noChangeArrowheads="1"/>
          </p:cNvSpPr>
          <p:nvPr/>
        </p:nvSpPr>
        <p:spPr bwMode="auto">
          <a:xfrm>
            <a:off x="365125" y="1579563"/>
            <a:ext cx="3846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Char char="v"/>
            </a:pPr>
            <a:r>
              <a:rPr lang="en-US" altLang="de-DE" sz="1600" dirty="0" smtClean="0">
                <a:solidFill>
                  <a:srgbClr val="000000"/>
                </a:solidFill>
                <a:latin typeface="Times New Roman" pitchFamily="18" charset="0"/>
                <a:cs typeface="Times New Roman" pitchFamily="18" charset="0"/>
              </a:rPr>
              <a:t> Xenon peak: </a:t>
            </a:r>
            <a:r>
              <a:rPr lang="en-US" altLang="de-DE" sz="1600" baseline="30000" dirty="0">
                <a:solidFill>
                  <a:srgbClr val="000000"/>
                </a:solidFill>
                <a:latin typeface="Times New Roman" pitchFamily="18" charset="0"/>
                <a:cs typeface="Times New Roman" pitchFamily="18" charset="0"/>
              </a:rPr>
              <a:t>135</a:t>
            </a:r>
            <a:r>
              <a:rPr lang="en-US" altLang="de-DE" sz="1600" dirty="0">
                <a:solidFill>
                  <a:srgbClr val="000000"/>
                </a:solidFill>
                <a:latin typeface="Times New Roman" pitchFamily="18" charset="0"/>
                <a:cs typeface="Times New Roman" pitchFamily="18" charset="0"/>
              </a:rPr>
              <a:t>Xe </a:t>
            </a:r>
            <a:r>
              <a:rPr lang="en-US" altLang="de-DE" sz="1600" dirty="0" smtClean="0">
                <a:solidFill>
                  <a:srgbClr val="000000"/>
                </a:solidFill>
                <a:latin typeface="Times New Roman" pitchFamily="18" charset="0"/>
                <a:cs typeface="Times New Roman" pitchFamily="18" charset="0"/>
              </a:rPr>
              <a:t>is a neutron poison</a:t>
            </a:r>
            <a:endParaRPr lang="el-GR" altLang="de-DE" sz="1600" dirty="0">
              <a:solidFill>
                <a:srgbClr val="000000"/>
              </a:solidFill>
              <a:latin typeface="Times New Roman" pitchFamily="18" charset="0"/>
              <a:cs typeface="Times New Roman" pitchFamily="18" charset="0"/>
            </a:endParaRPr>
          </a:p>
        </p:txBody>
      </p:sp>
      <p:sp>
        <p:nvSpPr>
          <p:cNvPr id="22" name="Rectangle 10"/>
          <p:cNvSpPr>
            <a:spLocks noChangeArrowheads="1"/>
          </p:cNvSpPr>
          <p:nvPr/>
        </p:nvSpPr>
        <p:spPr bwMode="auto">
          <a:xfrm>
            <a:off x="3079750" y="2060575"/>
            <a:ext cx="82550" cy="576263"/>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1"/>
          <p:cNvSpPr>
            <a:spLocks noChangeArrowheads="1"/>
          </p:cNvSpPr>
          <p:nvPr/>
        </p:nvSpPr>
        <p:spPr bwMode="auto">
          <a:xfrm>
            <a:off x="1373188" y="2708275"/>
            <a:ext cx="3240087" cy="503238"/>
          </a:xfrm>
          <a:prstGeom prst="wedgeRoundRectCallout">
            <a:avLst>
              <a:gd name="adj1" fmla="val -18347"/>
              <a:gd name="adj2" fmla="val -78708"/>
              <a:gd name="adj3" fmla="val 1666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de-DE"/>
          </a:p>
        </p:txBody>
      </p:sp>
      <p:sp>
        <p:nvSpPr>
          <p:cNvPr id="24" name="Text Box 12"/>
          <p:cNvSpPr txBox="1">
            <a:spLocks noChangeArrowheads="1"/>
          </p:cNvSpPr>
          <p:nvPr/>
        </p:nvSpPr>
        <p:spPr bwMode="auto">
          <a:xfrm>
            <a:off x="1331640" y="2708275"/>
            <a:ext cx="33602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sz="1400" dirty="0" smtClean="0">
                <a:solidFill>
                  <a:srgbClr val="0000CC"/>
                </a:solidFill>
                <a:latin typeface="Times New Roman" pitchFamily="18" charset="0"/>
              </a:rPr>
              <a:t>During operation </a:t>
            </a:r>
            <a:r>
              <a:rPr lang="en-US" altLang="de-DE" sz="1400" baseline="30000" dirty="0">
                <a:solidFill>
                  <a:srgbClr val="0000CC"/>
                </a:solidFill>
                <a:latin typeface="Times New Roman" pitchFamily="18" charset="0"/>
              </a:rPr>
              <a:t>135</a:t>
            </a:r>
            <a:r>
              <a:rPr lang="en-US" altLang="de-DE" sz="1400" dirty="0">
                <a:solidFill>
                  <a:srgbClr val="0000CC"/>
                </a:solidFill>
                <a:latin typeface="Times New Roman" pitchFamily="18" charset="0"/>
              </a:rPr>
              <a:t>Xe </a:t>
            </a:r>
            <a:r>
              <a:rPr lang="en-US" altLang="de-DE" sz="1400" dirty="0" smtClean="0">
                <a:solidFill>
                  <a:srgbClr val="0000CC"/>
                </a:solidFill>
                <a:latin typeface="Times New Roman" pitchFamily="18" charset="0"/>
              </a:rPr>
              <a:t>will be continuously</a:t>
            </a:r>
            <a:endParaRPr lang="en-US" altLang="de-DE" sz="1400" dirty="0">
              <a:solidFill>
                <a:srgbClr val="0000CC"/>
              </a:solidFill>
              <a:latin typeface="Times New Roman" pitchFamily="18" charset="0"/>
            </a:endParaRPr>
          </a:p>
          <a:p>
            <a:pPr algn="ctr"/>
            <a:r>
              <a:rPr lang="en-US" altLang="de-DE" sz="1400" dirty="0" smtClean="0">
                <a:solidFill>
                  <a:srgbClr val="0000CC"/>
                </a:solidFill>
                <a:latin typeface="Times New Roman" pitchFamily="18" charset="0"/>
              </a:rPr>
              <a:t>reduced du to neutron bombardment</a:t>
            </a:r>
            <a:endParaRPr lang="en-US" altLang="de-DE" sz="1400" dirty="0">
              <a:solidFill>
                <a:srgbClr val="FF0000"/>
              </a:solidFill>
              <a:latin typeface="Times New Roman" pitchFamily="18" charset="0"/>
            </a:endParaRPr>
          </a:p>
        </p:txBody>
      </p:sp>
      <p:sp>
        <p:nvSpPr>
          <p:cNvPr id="25" name="AutoShape 14"/>
          <p:cNvSpPr>
            <a:spLocks noChangeArrowheads="1"/>
          </p:cNvSpPr>
          <p:nvPr/>
        </p:nvSpPr>
        <p:spPr bwMode="auto">
          <a:xfrm>
            <a:off x="4356100" y="1195388"/>
            <a:ext cx="3744913" cy="1081087"/>
          </a:xfrm>
          <a:prstGeom prst="wedgeRoundRectCallout">
            <a:avLst>
              <a:gd name="adj1" fmla="val -111130"/>
              <a:gd name="adj2" fmla="val 57491"/>
              <a:gd name="adj3" fmla="val 1666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de-DE"/>
          </a:p>
        </p:txBody>
      </p:sp>
      <p:sp>
        <p:nvSpPr>
          <p:cNvPr id="26" name="Text Box 13"/>
          <p:cNvSpPr txBox="1">
            <a:spLocks noChangeArrowheads="1"/>
          </p:cNvSpPr>
          <p:nvPr/>
        </p:nvSpPr>
        <p:spPr bwMode="auto">
          <a:xfrm>
            <a:off x="4468475" y="1268413"/>
            <a:ext cx="34868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de-DE" sz="1400" dirty="0" smtClean="0">
                <a:solidFill>
                  <a:srgbClr val="FF0000"/>
                </a:solidFill>
                <a:latin typeface="Times New Roman" pitchFamily="18" charset="0"/>
              </a:rPr>
              <a:t>If one reduces the reactor power</a:t>
            </a:r>
            <a:r>
              <a:rPr lang="en-US" altLang="de-DE" sz="1400" dirty="0">
                <a:solidFill>
                  <a:srgbClr val="FF0000"/>
                </a:solidFill>
                <a:latin typeface="Times New Roman" pitchFamily="18" charset="0"/>
              </a:rPr>
              <a:t> </a:t>
            </a:r>
            <a:r>
              <a:rPr lang="en-US" altLang="de-DE" sz="1400" dirty="0" smtClean="0">
                <a:solidFill>
                  <a:srgbClr val="FF0000"/>
                </a:solidFill>
                <a:latin typeface="Times New Roman" pitchFamily="18" charset="0"/>
              </a:rPr>
              <a:t>there will be</a:t>
            </a:r>
            <a:endParaRPr lang="en-US" altLang="de-DE" sz="1400" dirty="0">
              <a:solidFill>
                <a:srgbClr val="FF0000"/>
              </a:solidFill>
              <a:latin typeface="Times New Roman" pitchFamily="18" charset="0"/>
            </a:endParaRPr>
          </a:p>
          <a:p>
            <a:pPr algn="ctr"/>
            <a:r>
              <a:rPr lang="en-US" altLang="de-DE" sz="1400" dirty="0">
                <a:solidFill>
                  <a:srgbClr val="FF0000"/>
                </a:solidFill>
                <a:latin typeface="Times New Roman" pitchFamily="18" charset="0"/>
              </a:rPr>
              <a:t>  a</a:t>
            </a:r>
            <a:r>
              <a:rPr lang="en-US" altLang="de-DE" sz="1400" dirty="0" smtClean="0">
                <a:solidFill>
                  <a:srgbClr val="FF0000"/>
                </a:solidFill>
                <a:latin typeface="Times New Roman" pitchFamily="18" charset="0"/>
              </a:rPr>
              <a:t>n </a:t>
            </a:r>
            <a:r>
              <a:rPr lang="en-US" altLang="de-DE" sz="1400" dirty="0" smtClean="0">
                <a:solidFill>
                  <a:srgbClr val="FF0000"/>
                </a:solidFill>
                <a:latin typeface="Times New Roman" pitchFamily="18" charset="0"/>
                <a:cs typeface="Times New Roman" pitchFamily="18" charset="0"/>
              </a:rPr>
              <a:t>excess of </a:t>
            </a:r>
            <a:r>
              <a:rPr lang="en-US" altLang="de-DE" sz="1400" baseline="30000" dirty="0">
                <a:solidFill>
                  <a:srgbClr val="FF0000"/>
                </a:solidFill>
                <a:latin typeface="Times New Roman" pitchFamily="18" charset="0"/>
                <a:cs typeface="Times New Roman" pitchFamily="18" charset="0"/>
              </a:rPr>
              <a:t>135</a:t>
            </a:r>
            <a:r>
              <a:rPr lang="en-US" altLang="de-DE" sz="1400" dirty="0">
                <a:solidFill>
                  <a:srgbClr val="FF0000"/>
                </a:solidFill>
                <a:latin typeface="Times New Roman" pitchFamily="18" charset="0"/>
                <a:cs typeface="Times New Roman" pitchFamily="18" charset="0"/>
              </a:rPr>
              <a:t>Xe </a:t>
            </a:r>
            <a:r>
              <a:rPr lang="en-US" altLang="de-DE" sz="1400" dirty="0" smtClean="0">
                <a:solidFill>
                  <a:srgbClr val="FF0000"/>
                </a:solidFill>
                <a:latin typeface="Times New Roman" pitchFamily="18" charset="0"/>
                <a:cs typeface="Times New Roman" pitchFamily="18" charset="0"/>
              </a:rPr>
              <a:t>(neutron poison), which</a:t>
            </a:r>
            <a:endParaRPr lang="en-US" altLang="de-DE" sz="1400" dirty="0">
              <a:solidFill>
                <a:srgbClr val="FF0000"/>
              </a:solidFill>
              <a:latin typeface="Times New Roman" pitchFamily="18" charset="0"/>
              <a:cs typeface="Times New Roman" pitchFamily="18" charset="0"/>
            </a:endParaRPr>
          </a:p>
          <a:p>
            <a:pPr algn="ctr"/>
            <a:r>
              <a:rPr lang="en-US" altLang="de-DE" sz="1400" dirty="0" smtClean="0">
                <a:solidFill>
                  <a:srgbClr val="FF0000"/>
                </a:solidFill>
                <a:latin typeface="Times New Roman" pitchFamily="18" charset="0"/>
                <a:cs typeface="Times New Roman" pitchFamily="18" charset="0"/>
              </a:rPr>
              <a:t>will reduce the reactivity even more </a:t>
            </a:r>
            <a:r>
              <a:rPr lang="en-US" altLang="de-DE" sz="1400" dirty="0">
                <a:solidFill>
                  <a:srgbClr val="FF0000"/>
                </a:solidFill>
                <a:latin typeface="Times New Roman" pitchFamily="18" charset="0"/>
                <a:cs typeface="Times New Roman" pitchFamily="18" charset="0"/>
              </a:rPr>
              <a:t>a</a:t>
            </a:r>
            <a:r>
              <a:rPr lang="en-US" altLang="de-DE" sz="1400" dirty="0" smtClean="0">
                <a:solidFill>
                  <a:srgbClr val="FF0000"/>
                </a:solidFill>
                <a:latin typeface="Times New Roman" pitchFamily="18" charset="0"/>
                <a:cs typeface="Times New Roman" pitchFamily="18" charset="0"/>
              </a:rPr>
              <a:t>nd only </a:t>
            </a:r>
            <a:endParaRPr lang="en-US" altLang="de-DE" sz="1400" dirty="0">
              <a:solidFill>
                <a:srgbClr val="FF0000"/>
              </a:solidFill>
              <a:latin typeface="Times New Roman" pitchFamily="18" charset="0"/>
              <a:cs typeface="Times New Roman" pitchFamily="18" charset="0"/>
            </a:endParaRPr>
          </a:p>
          <a:p>
            <a:pPr algn="ctr"/>
            <a:r>
              <a:rPr lang="en-US" altLang="de-DE" sz="1400" dirty="0" smtClean="0">
                <a:solidFill>
                  <a:srgbClr val="FF0000"/>
                </a:solidFill>
                <a:latin typeface="Times New Roman" pitchFamily="18" charset="0"/>
                <a:cs typeface="Times New Roman" pitchFamily="18" charset="0"/>
              </a:rPr>
              <a:t>after many hours it will vanish. </a:t>
            </a:r>
            <a:endParaRPr lang="en-US" altLang="de-DE" sz="1400" dirty="0">
              <a:solidFill>
                <a:srgbClr val="FF0000"/>
              </a:solidFill>
              <a:latin typeface="Times New Roman" pitchFamily="18" charset="0"/>
              <a:cs typeface="Times New Roman" pitchFamily="18" charset="0"/>
            </a:endParaRPr>
          </a:p>
        </p:txBody>
      </p:sp>
      <p:sp>
        <p:nvSpPr>
          <p:cNvPr id="27" name="AutoShape 16"/>
          <p:cNvSpPr>
            <a:spLocks noChangeArrowheads="1"/>
          </p:cNvSpPr>
          <p:nvPr/>
        </p:nvSpPr>
        <p:spPr bwMode="auto">
          <a:xfrm>
            <a:off x="5292725" y="3429000"/>
            <a:ext cx="3095625" cy="2663825"/>
          </a:xfrm>
          <a:prstGeom prst="wedgeRoundRectCallout">
            <a:avLst>
              <a:gd name="adj1" fmla="val -85435"/>
              <a:gd name="adj2" fmla="val -8523"/>
              <a:gd name="adj3" fmla="val 16667"/>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de-DE"/>
          </a:p>
        </p:txBody>
      </p:sp>
      <p:sp>
        <p:nvSpPr>
          <p:cNvPr id="28" name="Text Box 15"/>
          <p:cNvSpPr txBox="1">
            <a:spLocks noChangeArrowheads="1"/>
          </p:cNvSpPr>
          <p:nvPr/>
        </p:nvSpPr>
        <p:spPr bwMode="auto">
          <a:xfrm>
            <a:off x="5364088" y="3702511"/>
            <a:ext cx="30448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a:solidFill>
                  <a:srgbClr val="FF0000"/>
                </a:solidFill>
                <a:latin typeface="Times New Roman" pitchFamily="18" charset="0"/>
              </a:rPr>
              <a:t>In </a:t>
            </a:r>
            <a:r>
              <a:rPr lang="en-US" altLang="de-DE" sz="1400" dirty="0" err="1">
                <a:solidFill>
                  <a:srgbClr val="FF0000"/>
                </a:solidFill>
                <a:latin typeface="Times New Roman" pitchFamily="18" charset="0"/>
              </a:rPr>
              <a:t>Tschnobyl</a:t>
            </a:r>
            <a:r>
              <a:rPr lang="en-US" altLang="de-DE" sz="1400" dirty="0">
                <a:solidFill>
                  <a:srgbClr val="FF0000"/>
                </a:solidFill>
                <a:latin typeface="Times New Roman" pitchFamily="18" charset="0"/>
              </a:rPr>
              <a:t> </a:t>
            </a:r>
            <a:r>
              <a:rPr lang="en-US" altLang="de-DE" sz="1400" dirty="0" smtClean="0">
                <a:solidFill>
                  <a:srgbClr val="FF0000"/>
                </a:solidFill>
                <a:latin typeface="Times New Roman" pitchFamily="18" charset="0"/>
              </a:rPr>
              <a:t>all control rods were removed in order to prevent a complete shut-down of the reactor due to the </a:t>
            </a:r>
            <a:r>
              <a:rPr lang="en-US" altLang="de-DE" sz="1400" dirty="0" err="1" smtClean="0">
                <a:solidFill>
                  <a:srgbClr val="FF0000"/>
                </a:solidFill>
                <a:latin typeface="Times New Roman" pitchFamily="18" charset="0"/>
              </a:rPr>
              <a:t>Xe</a:t>
            </a:r>
            <a:r>
              <a:rPr lang="en-US" altLang="de-DE" sz="1400" dirty="0" smtClean="0">
                <a:solidFill>
                  <a:srgbClr val="FF0000"/>
                </a:solidFill>
                <a:latin typeface="Times New Roman" pitchFamily="18" charset="0"/>
              </a:rPr>
              <a:t>-peak. Then the power increased so fast that the control rods could not been brought back fast enough</a:t>
            </a:r>
            <a:r>
              <a:rPr lang="en-US" altLang="de-DE" sz="1400" dirty="0" smtClean="0">
                <a:solidFill>
                  <a:srgbClr val="FF0000"/>
                </a:solidFill>
                <a:latin typeface="Times New Roman" pitchFamily="18" charset="0"/>
                <a:cs typeface="Times New Roman" pitchFamily="18" charset="0"/>
              </a:rPr>
              <a:t>. The </a:t>
            </a:r>
            <a:r>
              <a:rPr lang="en-US" altLang="de-DE" sz="1400" dirty="0">
                <a:solidFill>
                  <a:srgbClr val="FF0000"/>
                </a:solidFill>
                <a:latin typeface="Times New Roman" pitchFamily="18" charset="0"/>
                <a:cs typeface="Times New Roman" pitchFamily="18" charset="0"/>
              </a:rPr>
              <a:t>positive </a:t>
            </a:r>
            <a:r>
              <a:rPr lang="en-US" altLang="de-DE" sz="1400" dirty="0" smtClean="0">
                <a:solidFill>
                  <a:srgbClr val="FF0000"/>
                </a:solidFill>
                <a:latin typeface="Times New Roman" pitchFamily="18" charset="0"/>
                <a:cs typeface="Times New Roman" pitchFamily="18" charset="0"/>
              </a:rPr>
              <a:t>bubble coefficient increased the reactivity in addition. First the explosive ejection of fuel made the reactor under-critical.</a:t>
            </a:r>
            <a:endParaRPr lang="en-US" altLang="de-DE" sz="1400" dirty="0">
              <a:solidFill>
                <a:srgbClr val="FF0000"/>
              </a:solidFill>
              <a:latin typeface="Times New Roman" pitchFamily="18" charset="0"/>
              <a:cs typeface="Times New Roman" pitchFamily="18" charset="0"/>
            </a:endParaRPr>
          </a:p>
        </p:txBody>
      </p:sp>
      <p:sp>
        <p:nvSpPr>
          <p:cNvPr id="15" name="Textfeld 14"/>
          <p:cNvSpPr txBox="1"/>
          <p:nvPr/>
        </p:nvSpPr>
        <p:spPr>
          <a:xfrm>
            <a:off x="3635632" y="3384000"/>
            <a:ext cx="850160" cy="215444"/>
          </a:xfrm>
          <a:prstGeom prst="rect">
            <a:avLst/>
          </a:prstGeom>
          <a:solidFill>
            <a:schemeClr val="bg1"/>
          </a:solidFill>
        </p:spPr>
        <p:txBody>
          <a:bodyPr wrap="none" lIns="36000" tIns="0" rIns="36000" bIns="0" rtlCol="0">
            <a:spAutoFit/>
          </a:bodyPr>
          <a:lstStyle/>
          <a:p>
            <a:r>
              <a:rPr lang="en-US" sz="1400" dirty="0" smtClean="0">
                <a:latin typeface="Times New Roman" panose="02020603050405020304" pitchFamily="18" charset="0"/>
                <a:cs typeface="Times New Roman" panose="02020603050405020304" pitchFamily="18" charset="0"/>
              </a:rPr>
              <a:t>factor 500 </a:t>
            </a:r>
            <a:endParaRPr lang="en-US" sz="1400" dirty="0">
              <a:latin typeface="Times New Roman" panose="02020603050405020304" pitchFamily="18" charset="0"/>
              <a:cs typeface="Times New Roman" panose="02020603050405020304" pitchFamily="18" charset="0"/>
            </a:endParaRPr>
          </a:p>
        </p:txBody>
      </p:sp>
      <p:sp>
        <p:nvSpPr>
          <p:cNvPr id="16" name="Textfeld 15"/>
          <p:cNvSpPr txBox="1"/>
          <p:nvPr/>
        </p:nvSpPr>
        <p:spPr>
          <a:xfrm>
            <a:off x="1367632" y="4086000"/>
            <a:ext cx="1226298"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fuel temperature </a:t>
            </a:r>
            <a:endParaRPr lang="en-US" sz="1400"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1259632" y="4509700"/>
            <a:ext cx="1176604"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thermal power   </a:t>
            </a:r>
            <a:endParaRPr lang="en-US" sz="1400" dirty="0">
              <a:latin typeface="Times New Roman" panose="02020603050405020304" pitchFamily="18" charset="0"/>
              <a:cs typeface="Times New Roman" panose="02020603050405020304" pitchFamily="18" charset="0"/>
            </a:endParaRPr>
          </a:p>
        </p:txBody>
      </p:sp>
      <p:sp>
        <p:nvSpPr>
          <p:cNvPr id="18" name="Textfeld 17"/>
          <p:cNvSpPr txBox="1"/>
          <p:nvPr/>
        </p:nvSpPr>
        <p:spPr>
          <a:xfrm>
            <a:off x="1367632" y="4950000"/>
            <a:ext cx="812723" cy="215444"/>
          </a:xfrm>
          <a:prstGeom prst="rect">
            <a:avLst/>
          </a:prstGeom>
          <a:solidFill>
            <a:schemeClr val="bg1"/>
          </a:solidFill>
        </p:spPr>
        <p:txBody>
          <a:bodyPr wrap="none" lIns="0" tIns="0" rIns="0" bIns="0" rtlCol="0">
            <a:spAutoFit/>
          </a:bodyPr>
          <a:lstStyle/>
          <a:p>
            <a:r>
              <a:rPr lang="en-US" sz="1400" dirty="0" smtClean="0">
                <a:latin typeface="Times New Roman" panose="02020603050405020304" pitchFamily="18" charset="0"/>
                <a:cs typeface="Times New Roman" panose="02020603050405020304" pitchFamily="18" charset="0"/>
              </a:rPr>
              <a:t>reactivity   </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5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836613"/>
            <a:ext cx="6526212"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96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transfer in a nuclear reactor</a:t>
            </a:r>
            <a:endParaRPr lang="en-US" dirty="0"/>
          </a:p>
        </p:txBody>
      </p:sp>
      <p:sp>
        <p:nvSpPr>
          <p:cNvPr id="4" name="Text Box 3"/>
          <p:cNvSpPr txBox="1">
            <a:spLocks noChangeArrowheads="1"/>
          </p:cNvSpPr>
          <p:nvPr/>
        </p:nvSpPr>
        <p:spPr bwMode="auto">
          <a:xfrm>
            <a:off x="323850" y="908050"/>
            <a:ext cx="8569325"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FontTx/>
              <a:buChar char="•"/>
            </a:pPr>
            <a:r>
              <a:rPr lang="de-DE" altLang="de-DE" dirty="0">
                <a:latin typeface="Times New Roman" pitchFamily="18" charset="0"/>
              </a:rPr>
              <a:t> </a:t>
            </a:r>
            <a:r>
              <a:rPr lang="en-US" altLang="de-DE" dirty="0" smtClean="0">
                <a:solidFill>
                  <a:srgbClr val="000000"/>
                </a:solidFill>
                <a:latin typeface="Times New Roman" pitchFamily="18" charset="0"/>
              </a:rPr>
              <a:t>release of </a:t>
            </a:r>
            <a:r>
              <a:rPr lang="en-US" altLang="de-DE" b="1" dirty="0" smtClean="0">
                <a:solidFill>
                  <a:srgbClr val="000000"/>
                </a:solidFill>
                <a:latin typeface="Times New Roman" pitchFamily="18" charset="0"/>
              </a:rPr>
              <a:t>nuclear binding energy</a:t>
            </a:r>
            <a:r>
              <a:rPr lang="en-US" altLang="de-DE" dirty="0" smtClean="0">
                <a:solidFill>
                  <a:srgbClr val="000000"/>
                </a:solidFill>
                <a:latin typeface="Times New Roman" pitchFamily="18" charset="0"/>
              </a:rPr>
              <a:t> during fission</a:t>
            </a: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Transfer into kinetic energy of the fission products</a:t>
            </a: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a:t>
            </a:r>
            <a:r>
              <a:rPr lang="en-US" altLang="de-DE" b="1" dirty="0" smtClean="0">
                <a:solidFill>
                  <a:srgbClr val="000000"/>
                </a:solidFill>
                <a:latin typeface="Times New Roman" pitchFamily="18" charset="0"/>
              </a:rPr>
              <a:t>Thermal energy due to slowing down</a:t>
            </a:r>
            <a:r>
              <a:rPr lang="en-US" altLang="de-DE" dirty="0" smtClean="0">
                <a:solidFill>
                  <a:srgbClr val="000000"/>
                </a:solidFill>
                <a:latin typeface="Times New Roman" pitchFamily="18" charset="0"/>
              </a:rPr>
              <a:t> of the fragments (neutrons) in the solid fuel</a:t>
            </a: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Use of the thermal energy to heat </a:t>
            </a:r>
            <a:r>
              <a:rPr lang="en-US" altLang="de-DE" dirty="0">
                <a:solidFill>
                  <a:srgbClr val="000000"/>
                </a:solidFill>
                <a:latin typeface="Times New Roman" pitchFamily="18" charset="0"/>
              </a:rPr>
              <a:t>a</a:t>
            </a:r>
            <a:r>
              <a:rPr lang="en-US" altLang="de-DE" dirty="0" smtClean="0">
                <a:solidFill>
                  <a:srgbClr val="000000"/>
                </a:solidFill>
                <a:latin typeface="Times New Roman" pitchFamily="18" charset="0"/>
              </a:rPr>
              <a:t>nd </a:t>
            </a:r>
            <a:r>
              <a:rPr lang="en-US" altLang="de-DE" b="1" dirty="0" smtClean="0">
                <a:solidFill>
                  <a:srgbClr val="000000"/>
                </a:solidFill>
                <a:latin typeface="Times New Roman" pitchFamily="18" charset="0"/>
              </a:rPr>
              <a:t>evaporate the cooling medium </a:t>
            </a:r>
            <a:r>
              <a:rPr lang="en-US" altLang="de-DE" dirty="0" smtClean="0">
                <a:solidFill>
                  <a:srgbClr val="000000"/>
                </a:solidFill>
                <a:latin typeface="Times New Roman" pitchFamily="18" charset="0"/>
              </a:rPr>
              <a:t>(water)</a:t>
            </a: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Water steam will be guided to a  </a:t>
            </a:r>
            <a:r>
              <a:rPr lang="en-US" altLang="de-DE" b="1" dirty="0" smtClean="0">
                <a:solidFill>
                  <a:srgbClr val="000000"/>
                </a:solidFill>
                <a:latin typeface="Times New Roman" pitchFamily="18" charset="0"/>
              </a:rPr>
              <a:t>turbine</a:t>
            </a:r>
            <a:endParaRPr lang="en-US" altLang="de-DE" dirty="0" smtClean="0">
              <a:solidFill>
                <a:srgbClr val="000000"/>
              </a:solidFill>
              <a:latin typeface="Times New Roman" pitchFamily="18" charset="0"/>
            </a:endParaRPr>
          </a:p>
          <a:p>
            <a:pPr>
              <a:buClr>
                <a:srgbClr val="000000"/>
              </a:buCl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Transformation of the rotational energy of the turbine into </a:t>
            </a:r>
            <a:r>
              <a:rPr lang="en-US" altLang="de-DE" b="1" dirty="0" smtClean="0">
                <a:solidFill>
                  <a:srgbClr val="000000"/>
                </a:solidFill>
                <a:latin typeface="Times New Roman" pitchFamily="18" charset="0"/>
              </a:rPr>
              <a:t>electrical energy via a </a:t>
            </a:r>
          </a:p>
          <a:p>
            <a:pPr>
              <a:buClr>
                <a:srgbClr val="000000"/>
              </a:buClr>
            </a:pPr>
            <a:r>
              <a:rPr lang="en-US" altLang="de-DE" b="1" dirty="0">
                <a:solidFill>
                  <a:srgbClr val="000000"/>
                </a:solidFill>
                <a:latin typeface="Times New Roman" pitchFamily="18" charset="0"/>
              </a:rPr>
              <a:t> </a:t>
            </a:r>
            <a:r>
              <a:rPr lang="en-US" altLang="de-DE" b="1" dirty="0" smtClean="0">
                <a:solidFill>
                  <a:srgbClr val="000000"/>
                </a:solidFill>
                <a:latin typeface="Times New Roman" pitchFamily="18" charset="0"/>
              </a:rPr>
              <a:t>  generator</a:t>
            </a:r>
          </a:p>
          <a:p>
            <a:pPr>
              <a:buClr>
                <a:srgbClr val="000000"/>
              </a:buClr>
            </a:pPr>
            <a:endParaRPr lang="en-US" altLang="de-DE" b="1"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Supply the electricity into the grid</a:t>
            </a:r>
          </a:p>
          <a:p>
            <a:pPr>
              <a:buClr>
                <a:srgbClr val="000000"/>
              </a:buClr>
              <a:buFontTx/>
              <a:buChar char="•"/>
            </a:pPr>
            <a:endParaRPr lang="en-US" altLang="de-DE" dirty="0" smtClean="0">
              <a:solidFill>
                <a:srgbClr val="000000"/>
              </a:solidFill>
              <a:latin typeface="Times New Roman" pitchFamily="18" charset="0"/>
            </a:endParaRPr>
          </a:p>
          <a:p>
            <a:pPr>
              <a:buClr>
                <a:srgbClr val="000000"/>
              </a:buClr>
              <a:buFontTx/>
              <a:buChar char="•"/>
            </a:pPr>
            <a:r>
              <a:rPr lang="en-US" altLang="de-DE" dirty="0" smtClean="0">
                <a:solidFill>
                  <a:srgbClr val="000000"/>
                </a:solidFill>
                <a:latin typeface="Times New Roman" pitchFamily="18" charset="0"/>
              </a:rPr>
              <a:t> The waste heat will be given either directly (e.g. into a river) or indirectly (e.g. via a cooling tower to air) to the environment.</a:t>
            </a:r>
            <a:endParaRPr lang="en-US" altLang="de-DE" dirty="0">
              <a:solidFill>
                <a:srgbClr val="000000"/>
              </a:solidFill>
              <a:latin typeface="Times New Roman" pitchFamily="18" charset="0"/>
            </a:endParaRPr>
          </a:p>
        </p:txBody>
      </p:sp>
    </p:spTree>
    <p:extLst>
      <p:ext uri="{BB962C8B-B14F-4D97-AF65-F5344CB8AC3E}">
        <p14:creationId xmlns:p14="http://schemas.microsoft.com/office/powerpoint/2010/main" val="27857484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Generating electrical energy in a reactor</a:t>
            </a:r>
            <a:endParaRPr lang="en-US" dirty="0"/>
          </a:p>
        </p:txBody>
      </p:sp>
      <p:sp>
        <p:nvSpPr>
          <p:cNvPr id="5" name="Text Box 6"/>
          <p:cNvSpPr txBox="1">
            <a:spLocks noChangeArrowheads="1"/>
          </p:cNvSpPr>
          <p:nvPr/>
        </p:nvSpPr>
        <p:spPr bwMode="auto">
          <a:xfrm>
            <a:off x="34925" y="69215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altLang="de-DE" b="1">
                <a:solidFill>
                  <a:srgbClr val="0000CC"/>
                </a:solidFill>
                <a:latin typeface="Times New Roman" pitchFamily="18" charset="0"/>
              </a:rPr>
              <a:t>( im Prinzip wie bei konventionellen Kraftwerken)</a:t>
            </a:r>
          </a:p>
        </p:txBody>
      </p:sp>
      <p:sp>
        <p:nvSpPr>
          <p:cNvPr id="6" name="Text Box 7"/>
          <p:cNvSpPr txBox="1">
            <a:spLocks noChangeArrowheads="1"/>
          </p:cNvSpPr>
          <p:nvPr/>
        </p:nvSpPr>
        <p:spPr bwMode="auto">
          <a:xfrm>
            <a:off x="273050" y="1095375"/>
            <a:ext cx="8547100" cy="25638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b="1">
                <a:solidFill>
                  <a:srgbClr val="000000"/>
                </a:solidFill>
                <a:latin typeface="Times New Roman" pitchFamily="18" charset="0"/>
              </a:rPr>
              <a:t>Prim</a:t>
            </a:r>
            <a:r>
              <a:rPr lang="en-US" altLang="de-DE" b="1">
                <a:solidFill>
                  <a:srgbClr val="000000"/>
                </a:solidFill>
                <a:latin typeface="Times New Roman" pitchFamily="18" charset="0"/>
                <a:cs typeface="Times New Roman" pitchFamily="18" charset="0"/>
              </a:rPr>
              <a:t>ärkreislauf</a:t>
            </a:r>
            <a:r>
              <a:rPr lang="en-US" altLang="de-DE">
                <a:solidFill>
                  <a:srgbClr val="000000"/>
                </a:solidFill>
                <a:latin typeface="Times New Roman" pitchFamily="18" charset="0"/>
                <a:cs typeface="Times New Roman" pitchFamily="18" charset="0"/>
              </a:rPr>
              <a:t> (Moderator und Kühlwasser) unter hohem Druck von 150 bar, durch Brennelemente auf Temperatur 330</a:t>
            </a:r>
            <a:r>
              <a:rPr lang="en-US" altLang="de-DE" baseline="30000">
                <a:solidFill>
                  <a:srgbClr val="000000"/>
                </a:solidFill>
                <a:latin typeface="Times New Roman" pitchFamily="18" charset="0"/>
                <a:cs typeface="Times New Roman" pitchFamily="18" charset="0"/>
              </a:rPr>
              <a:t>0</a:t>
            </a:r>
            <a:r>
              <a:rPr lang="en-US" altLang="de-DE">
                <a:solidFill>
                  <a:srgbClr val="000000"/>
                </a:solidFill>
                <a:latin typeface="Times New Roman" pitchFamily="18" charset="0"/>
                <a:cs typeface="Times New Roman" pitchFamily="18" charset="0"/>
              </a:rPr>
              <a:t> C erhitzt, gibt Wärme über Wärmetauscher an Wasser des </a:t>
            </a:r>
            <a:r>
              <a:rPr lang="en-US" altLang="de-DE" b="1">
                <a:solidFill>
                  <a:srgbClr val="000000"/>
                </a:solidFill>
                <a:latin typeface="Times New Roman" pitchFamily="18" charset="0"/>
                <a:cs typeface="Times New Roman" pitchFamily="18" charset="0"/>
              </a:rPr>
              <a:t>Sekundärkreislauf</a:t>
            </a:r>
            <a:r>
              <a:rPr lang="en-US" altLang="de-DE">
                <a:solidFill>
                  <a:srgbClr val="000000"/>
                </a:solidFill>
                <a:latin typeface="Times New Roman" pitchFamily="18" charset="0"/>
                <a:cs typeface="Times New Roman" pitchFamily="18" charset="0"/>
              </a:rPr>
              <a:t>s weiter, zur Verdampfung bei 70 bar.</a:t>
            </a:r>
          </a:p>
          <a:p>
            <a:endParaRPr lang="en-US" altLang="de-DE">
              <a:solidFill>
                <a:srgbClr val="000000"/>
              </a:solidFill>
              <a:latin typeface="Times New Roman" pitchFamily="18" charset="0"/>
              <a:cs typeface="Times New Roman" pitchFamily="18" charset="0"/>
            </a:endParaRPr>
          </a:p>
          <a:p>
            <a:r>
              <a:rPr lang="en-US" altLang="de-DE">
                <a:solidFill>
                  <a:srgbClr val="000000"/>
                </a:solidFill>
                <a:latin typeface="Times New Roman" pitchFamily="18" charset="0"/>
                <a:cs typeface="Times New Roman" pitchFamily="18" charset="0"/>
              </a:rPr>
              <a:t>Dampf treibt Turbine, Turbine treibt Stromgenerator.</a:t>
            </a:r>
          </a:p>
          <a:p>
            <a:endParaRPr lang="en-US" altLang="de-DE">
              <a:solidFill>
                <a:srgbClr val="000000"/>
              </a:solidFill>
              <a:latin typeface="Times New Roman" pitchFamily="18" charset="0"/>
              <a:cs typeface="Times New Roman" pitchFamily="18" charset="0"/>
            </a:endParaRPr>
          </a:p>
          <a:p>
            <a:r>
              <a:rPr lang="en-US" altLang="de-DE" b="1">
                <a:solidFill>
                  <a:srgbClr val="000000"/>
                </a:solidFill>
                <a:latin typeface="Times New Roman" pitchFamily="18" charset="0"/>
                <a:cs typeface="Times New Roman" pitchFamily="18" charset="0"/>
              </a:rPr>
              <a:t>Bilanz:</a:t>
            </a:r>
            <a:r>
              <a:rPr lang="en-US" altLang="de-DE">
                <a:solidFill>
                  <a:srgbClr val="000000"/>
                </a:solidFill>
                <a:latin typeface="Times New Roman" pitchFamily="18" charset="0"/>
                <a:cs typeface="Times New Roman" pitchFamily="18" charset="0"/>
              </a:rPr>
              <a:t> Spaltenergie wird in Wärme, Wärme in elektrische Energie verwandelt. Wirkungsgrad umso höher je höher die Temperaturdifferenz (daher Druck hoch). Typisch 35%.</a:t>
            </a:r>
            <a:endParaRPr lang="en-US" altLang="de-DE"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2476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transfer in a hot water reactor</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900000"/>
            <a:ext cx="35528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000" y="3060000"/>
            <a:ext cx="56388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61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transfer in a pressure water reactor</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88" y="687388"/>
            <a:ext cx="7312025"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836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Uranium decay </a:t>
            </a:r>
            <a:endParaRPr lang="en-US" dirty="0"/>
          </a:p>
        </p:txBody>
      </p:sp>
      <p:pic>
        <p:nvPicPr>
          <p:cNvPr id="8" name="Picture 30" descr="supernov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765175"/>
            <a:ext cx="2919413"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noChangeArrowheads="1"/>
          </p:cNvSpPr>
          <p:nvPr/>
        </p:nvSpPr>
        <p:spPr bwMode="auto">
          <a:xfrm>
            <a:off x="287338" y="720000"/>
            <a:ext cx="5688012"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763" indent="-4763">
              <a:spcBef>
                <a:spcPct val="20000"/>
              </a:spcBef>
              <a:buClr>
                <a:srgbClr val="003399"/>
              </a:buClr>
              <a:buChar char="•"/>
              <a:defRPr sz="2000">
                <a:solidFill>
                  <a:srgbClr val="003399"/>
                </a:solidFill>
                <a:latin typeface="Arial" charset="0"/>
              </a:defRPr>
            </a:lvl1pPr>
            <a:lvl2pPr marL="742950" indent="-285750">
              <a:spcBef>
                <a:spcPct val="20000"/>
              </a:spcBef>
              <a:buClr>
                <a:srgbClr val="000000"/>
              </a:buClr>
              <a:buChar char="-"/>
              <a:defRPr sz="2000">
                <a:solidFill>
                  <a:srgbClr val="000000"/>
                </a:solidFill>
                <a:latin typeface="Arial" charset="0"/>
              </a:defRPr>
            </a:lvl2pPr>
            <a:lvl3pPr marL="1143000" indent="-228600">
              <a:spcBef>
                <a:spcPct val="20000"/>
              </a:spcBef>
              <a:buClr>
                <a:srgbClr val="000000"/>
              </a:buClr>
              <a:buChar char="•"/>
              <a:defRPr>
                <a:solidFill>
                  <a:srgbClr val="000000"/>
                </a:solidFill>
                <a:latin typeface="Arial" charset="0"/>
              </a:defRPr>
            </a:lvl3pPr>
            <a:lvl4pPr marL="1600200" indent="-228600">
              <a:spcBef>
                <a:spcPct val="20000"/>
              </a:spcBef>
              <a:buClr>
                <a:srgbClr val="000000"/>
              </a:buClr>
              <a:buChar char="•"/>
              <a:defRPr sz="1600">
                <a:solidFill>
                  <a:srgbClr val="000000"/>
                </a:solidFill>
                <a:latin typeface="Arial" charset="0"/>
              </a:defRPr>
            </a:lvl4pPr>
            <a:lvl5pPr marL="2057400" indent="-228600">
              <a:spcBef>
                <a:spcPct val="20000"/>
              </a:spcBef>
              <a:buClr>
                <a:srgbClr val="000000"/>
              </a:buClr>
              <a:buChar char="•"/>
              <a:defRPr sz="1600">
                <a:solidFill>
                  <a:srgbClr val="000000"/>
                </a:solidFill>
                <a:latin typeface="Arial" charset="0"/>
              </a:defRPr>
            </a:lvl5pPr>
            <a:lvl6pPr marL="2514600" indent="-228600" fontAlgn="base">
              <a:spcBef>
                <a:spcPct val="20000"/>
              </a:spcBef>
              <a:spcAft>
                <a:spcPct val="0"/>
              </a:spcAft>
              <a:buClr>
                <a:srgbClr val="000000"/>
              </a:buClr>
              <a:buChar char="•"/>
              <a:defRPr sz="1600">
                <a:solidFill>
                  <a:srgbClr val="000000"/>
                </a:solidFill>
                <a:latin typeface="Arial" charset="0"/>
              </a:defRPr>
            </a:lvl6pPr>
            <a:lvl7pPr marL="2971800" indent="-228600" fontAlgn="base">
              <a:spcBef>
                <a:spcPct val="20000"/>
              </a:spcBef>
              <a:spcAft>
                <a:spcPct val="0"/>
              </a:spcAft>
              <a:buClr>
                <a:srgbClr val="000000"/>
              </a:buClr>
              <a:buChar char="•"/>
              <a:defRPr sz="1600">
                <a:solidFill>
                  <a:srgbClr val="000000"/>
                </a:solidFill>
                <a:latin typeface="Arial" charset="0"/>
              </a:defRPr>
            </a:lvl7pPr>
            <a:lvl8pPr marL="3429000" indent="-228600" fontAlgn="base">
              <a:spcBef>
                <a:spcPct val="20000"/>
              </a:spcBef>
              <a:spcAft>
                <a:spcPct val="0"/>
              </a:spcAft>
              <a:buClr>
                <a:srgbClr val="000000"/>
              </a:buClr>
              <a:buChar char="•"/>
              <a:defRPr sz="1600">
                <a:solidFill>
                  <a:srgbClr val="000000"/>
                </a:solidFill>
                <a:latin typeface="Arial" charset="0"/>
              </a:defRPr>
            </a:lvl8pPr>
            <a:lvl9pPr marL="3886200" indent="-228600" fontAlgn="base">
              <a:spcBef>
                <a:spcPct val="20000"/>
              </a:spcBef>
              <a:spcAft>
                <a:spcPct val="0"/>
              </a:spcAft>
              <a:buClr>
                <a:srgbClr val="000000"/>
              </a:buClr>
              <a:buChar char="•"/>
              <a:defRPr sz="1600">
                <a:solidFill>
                  <a:srgbClr val="000000"/>
                </a:solidFill>
                <a:latin typeface="Arial" charset="0"/>
              </a:defRPr>
            </a:lvl9pPr>
          </a:lstStyle>
          <a:p>
            <a:pPr>
              <a:lnSpc>
                <a:spcPct val="110000"/>
              </a:lnSpc>
              <a:buClr>
                <a:srgbClr val="000000"/>
              </a:buClr>
              <a:buFont typeface="Wingdings" pitchFamily="2" charset="2"/>
              <a:buChar char="v"/>
            </a:pPr>
            <a:r>
              <a:rPr lang="de-DE" altLang="de-DE" sz="1400" dirty="0">
                <a:solidFill>
                  <a:srgbClr val="000000"/>
                </a:solidFill>
                <a:latin typeface="Times New Roman" pitchFamily="18" charset="0"/>
              </a:rPr>
              <a:t> </a:t>
            </a:r>
            <a:r>
              <a:rPr lang="en-US" altLang="de-DE" sz="1400" dirty="0" smtClean="0">
                <a:solidFill>
                  <a:srgbClr val="000000"/>
                </a:solidFill>
                <a:latin typeface="Times New Roman" pitchFamily="18" charset="0"/>
              </a:rPr>
              <a:t>In a </a:t>
            </a:r>
            <a:r>
              <a:rPr lang="en-US" altLang="de-DE" sz="1400" b="1" dirty="0" smtClean="0">
                <a:solidFill>
                  <a:srgbClr val="000000"/>
                </a:solidFill>
                <a:latin typeface="Times New Roman" pitchFamily="18" charset="0"/>
              </a:rPr>
              <a:t>Supernova-explosion</a:t>
            </a:r>
            <a:r>
              <a:rPr lang="en-US" altLang="de-DE" sz="1400" dirty="0" smtClean="0">
                <a:solidFill>
                  <a:srgbClr val="000000"/>
                </a:solidFill>
                <a:latin typeface="Times New Roman" pitchFamily="18" charset="0"/>
              </a:rPr>
              <a:t>, approximately 6 billion years ago, the isotopes Uranium-238 (</a:t>
            </a:r>
            <a:r>
              <a:rPr lang="en-US" altLang="de-DE" sz="1400" i="1" dirty="0" smtClean="0">
                <a:solidFill>
                  <a:srgbClr val="0000CC"/>
                </a:solidFill>
                <a:latin typeface="Times New Roman" pitchFamily="18" charset="0"/>
              </a:rPr>
              <a:t>T</a:t>
            </a:r>
            <a:r>
              <a:rPr lang="en-US" altLang="de-DE" sz="1400" baseline="-25000" dirty="0" smtClean="0">
                <a:solidFill>
                  <a:srgbClr val="0000CC"/>
                </a:solidFill>
                <a:latin typeface="Times New Roman" pitchFamily="18" charset="0"/>
              </a:rPr>
              <a:t>1/2</a:t>
            </a:r>
            <a:r>
              <a:rPr lang="en-US" altLang="de-DE" sz="1400" dirty="0" smtClean="0">
                <a:solidFill>
                  <a:srgbClr val="0000CC"/>
                </a:solidFill>
                <a:latin typeface="Times New Roman" pitchFamily="18" charset="0"/>
              </a:rPr>
              <a:t> =4.5</a:t>
            </a:r>
            <a:r>
              <a:rPr lang="en-US" altLang="de-DE" sz="1400" dirty="0" smtClean="0">
                <a:solidFill>
                  <a:srgbClr val="0000CC"/>
                </a:solidFill>
                <a:latin typeface="Times New Roman" pitchFamily="18" charset="0"/>
                <a:sym typeface="Symbol" pitchFamily="18" charset="2"/>
              </a:rPr>
              <a:t>10</a:t>
            </a:r>
            <a:r>
              <a:rPr lang="en-US" altLang="de-DE" sz="1400" baseline="30000" dirty="0" smtClean="0">
                <a:solidFill>
                  <a:srgbClr val="0000CC"/>
                </a:solidFill>
                <a:latin typeface="Times New Roman" pitchFamily="18" charset="0"/>
                <a:sym typeface="Symbol" pitchFamily="18" charset="2"/>
              </a:rPr>
              <a:t>9</a:t>
            </a:r>
            <a:r>
              <a:rPr lang="en-US" altLang="de-DE" sz="1400" dirty="0" smtClean="0">
                <a:solidFill>
                  <a:srgbClr val="0000CC"/>
                </a:solidFill>
                <a:latin typeface="Times New Roman" pitchFamily="18" charset="0"/>
                <a:sym typeface="Symbol" pitchFamily="18" charset="2"/>
              </a:rPr>
              <a:t> years</a:t>
            </a:r>
            <a:r>
              <a:rPr lang="en-US" altLang="de-DE" sz="1400" dirty="0" smtClean="0">
                <a:solidFill>
                  <a:srgbClr val="000000"/>
                </a:solidFill>
                <a:latin typeface="Times New Roman" pitchFamily="18" charset="0"/>
                <a:sym typeface="Symbol" pitchFamily="18" charset="2"/>
              </a:rPr>
              <a:t>), Uranium-235 </a:t>
            </a:r>
            <a:r>
              <a:rPr lang="en-US" altLang="de-DE" sz="1400" dirty="0" smtClean="0">
                <a:solidFill>
                  <a:srgbClr val="000000"/>
                </a:solidFill>
                <a:latin typeface="Times New Roman" pitchFamily="18" charset="0"/>
              </a:rPr>
              <a:t>(</a:t>
            </a:r>
            <a:r>
              <a:rPr lang="en-US" altLang="de-DE" sz="1400" i="1" dirty="0" smtClean="0">
                <a:solidFill>
                  <a:srgbClr val="0000CC"/>
                </a:solidFill>
                <a:latin typeface="Times New Roman" pitchFamily="18" charset="0"/>
              </a:rPr>
              <a:t>T</a:t>
            </a:r>
            <a:r>
              <a:rPr lang="en-US" altLang="de-DE" sz="1400" baseline="-25000" dirty="0" smtClean="0">
                <a:solidFill>
                  <a:srgbClr val="0000CC"/>
                </a:solidFill>
                <a:latin typeface="Times New Roman" pitchFamily="18" charset="0"/>
              </a:rPr>
              <a:t>1/2</a:t>
            </a:r>
            <a:r>
              <a:rPr lang="en-US" altLang="de-DE" sz="1400" dirty="0" smtClean="0">
                <a:solidFill>
                  <a:srgbClr val="0000CC"/>
                </a:solidFill>
                <a:latin typeface="Times New Roman" pitchFamily="18" charset="0"/>
              </a:rPr>
              <a:t> =0.7</a:t>
            </a:r>
            <a:r>
              <a:rPr lang="en-US" altLang="de-DE" sz="1400" dirty="0" smtClean="0">
                <a:solidFill>
                  <a:srgbClr val="0000CC"/>
                </a:solidFill>
                <a:latin typeface="Times New Roman" pitchFamily="18" charset="0"/>
                <a:sym typeface="Symbol" pitchFamily="18" charset="2"/>
              </a:rPr>
              <a:t>10</a:t>
            </a:r>
            <a:r>
              <a:rPr lang="en-US" altLang="de-DE" sz="1400" baseline="30000" dirty="0" smtClean="0">
                <a:solidFill>
                  <a:srgbClr val="0000CC"/>
                </a:solidFill>
                <a:latin typeface="Times New Roman" pitchFamily="18" charset="0"/>
                <a:sym typeface="Symbol" pitchFamily="18" charset="2"/>
              </a:rPr>
              <a:t>9</a:t>
            </a:r>
            <a:r>
              <a:rPr lang="en-US" altLang="de-DE" sz="1400" dirty="0" smtClean="0">
                <a:solidFill>
                  <a:srgbClr val="0000CC"/>
                </a:solidFill>
                <a:latin typeface="Times New Roman" pitchFamily="18" charset="0"/>
                <a:sym typeface="Symbol" pitchFamily="18" charset="2"/>
              </a:rPr>
              <a:t> years</a:t>
            </a:r>
            <a:r>
              <a:rPr lang="en-US" altLang="de-DE" sz="1400" dirty="0" smtClean="0">
                <a:solidFill>
                  <a:srgbClr val="000000"/>
                </a:solidFill>
                <a:latin typeface="Times New Roman" pitchFamily="18" charset="0"/>
                <a:sym typeface="Symbol" pitchFamily="18" charset="2"/>
              </a:rPr>
              <a:t>) </a:t>
            </a:r>
            <a:r>
              <a:rPr lang="en-US" altLang="de-DE" sz="1400" dirty="0">
                <a:solidFill>
                  <a:srgbClr val="000000"/>
                </a:solidFill>
                <a:latin typeface="Times New Roman" pitchFamily="18" charset="0"/>
                <a:sym typeface="Symbol" pitchFamily="18" charset="2"/>
              </a:rPr>
              <a:t>a</a:t>
            </a:r>
            <a:r>
              <a:rPr lang="en-US" altLang="de-DE" sz="1400" dirty="0" smtClean="0">
                <a:solidFill>
                  <a:srgbClr val="000000"/>
                </a:solidFill>
                <a:latin typeface="Times New Roman" pitchFamily="18" charset="0"/>
                <a:sym typeface="Symbol" pitchFamily="18" charset="2"/>
              </a:rPr>
              <a:t>nd Plutonium-239 </a:t>
            </a:r>
            <a:r>
              <a:rPr lang="en-US" altLang="de-DE" sz="1400" dirty="0" smtClean="0">
                <a:solidFill>
                  <a:srgbClr val="000000"/>
                </a:solidFill>
                <a:latin typeface="Times New Roman" pitchFamily="18" charset="0"/>
              </a:rPr>
              <a:t>(</a:t>
            </a:r>
            <a:r>
              <a:rPr lang="en-US" altLang="de-DE" sz="1400" i="1" dirty="0" smtClean="0">
                <a:solidFill>
                  <a:srgbClr val="0000CC"/>
                </a:solidFill>
                <a:latin typeface="Times New Roman" pitchFamily="18" charset="0"/>
              </a:rPr>
              <a:t>T</a:t>
            </a:r>
            <a:r>
              <a:rPr lang="en-US" altLang="de-DE" sz="1400" baseline="-25000" dirty="0" smtClean="0">
                <a:solidFill>
                  <a:srgbClr val="0000CC"/>
                </a:solidFill>
                <a:latin typeface="Times New Roman" pitchFamily="18" charset="0"/>
              </a:rPr>
              <a:t>1/2</a:t>
            </a:r>
            <a:r>
              <a:rPr lang="en-US" altLang="de-DE" sz="1400" dirty="0" smtClean="0">
                <a:solidFill>
                  <a:srgbClr val="0000CC"/>
                </a:solidFill>
                <a:latin typeface="Times New Roman" pitchFamily="18" charset="0"/>
              </a:rPr>
              <a:t> =24</a:t>
            </a:r>
            <a:r>
              <a:rPr lang="en-US" altLang="de-DE" sz="1400" dirty="0" smtClean="0">
                <a:solidFill>
                  <a:srgbClr val="0000CC"/>
                </a:solidFill>
                <a:latin typeface="Times New Roman" pitchFamily="18" charset="0"/>
                <a:sym typeface="Symbol" pitchFamily="18" charset="2"/>
              </a:rPr>
              <a:t>10</a:t>
            </a:r>
            <a:r>
              <a:rPr lang="en-US" altLang="de-DE" sz="1400" baseline="30000" dirty="0" smtClean="0">
                <a:solidFill>
                  <a:srgbClr val="0000CC"/>
                </a:solidFill>
                <a:latin typeface="Times New Roman" pitchFamily="18" charset="0"/>
                <a:sym typeface="Symbol" pitchFamily="18" charset="2"/>
              </a:rPr>
              <a:t>3 </a:t>
            </a:r>
            <a:r>
              <a:rPr lang="en-US" altLang="de-DE" sz="1400" dirty="0" smtClean="0">
                <a:solidFill>
                  <a:srgbClr val="0000CC"/>
                </a:solidFill>
                <a:latin typeface="Times New Roman" pitchFamily="18" charset="0"/>
                <a:sym typeface="Symbol" pitchFamily="18" charset="2"/>
              </a:rPr>
              <a:t>years</a:t>
            </a:r>
            <a:r>
              <a:rPr lang="en-US" altLang="de-DE" sz="1400" dirty="0" smtClean="0">
                <a:solidFill>
                  <a:srgbClr val="000000"/>
                </a:solidFill>
                <a:latin typeface="Times New Roman" pitchFamily="18" charset="0"/>
                <a:sym typeface="Symbol" pitchFamily="18" charset="2"/>
              </a:rPr>
              <a:t>) have been produced in equal parts. </a:t>
            </a:r>
          </a:p>
          <a:p>
            <a:pPr>
              <a:lnSpc>
                <a:spcPct val="110000"/>
              </a:lnSpc>
              <a:buFontTx/>
              <a:buNone/>
            </a:pPr>
            <a:r>
              <a:rPr lang="en-US" altLang="de-DE" sz="1400" dirty="0" smtClean="0">
                <a:solidFill>
                  <a:srgbClr val="000000"/>
                </a:solidFill>
                <a:latin typeface="Times New Roman" pitchFamily="18" charset="0"/>
                <a:sym typeface="Symbol" pitchFamily="18" charset="2"/>
              </a:rPr>
              <a:t>Today Pu-239 is completely decayed, while from U-235 and U-238 0.3 % and 40 % are left over, respectively.</a:t>
            </a:r>
            <a:r>
              <a:rPr lang="en-US" altLang="de-DE" sz="1400" dirty="0" smtClean="0">
                <a:solidFill>
                  <a:srgbClr val="000000"/>
                </a:solidFill>
                <a:latin typeface="Times New Roman" pitchFamily="18" charset="0"/>
              </a:rPr>
              <a:t> Uranium fuel elements require a U-</a:t>
            </a:r>
            <a:r>
              <a:rPr lang="en-US" altLang="de-DE" sz="1400" dirty="0" smtClean="0">
                <a:solidFill>
                  <a:srgbClr val="000000"/>
                </a:solidFill>
                <a:latin typeface="Times New Roman" pitchFamily="18" charset="0"/>
                <a:sym typeface="Symbol" pitchFamily="18" charset="2"/>
              </a:rPr>
              <a:t>235</a:t>
            </a:r>
            <a:r>
              <a:rPr lang="en-US" altLang="de-DE" sz="1400" dirty="0" smtClean="0">
                <a:solidFill>
                  <a:srgbClr val="000000"/>
                </a:solidFill>
                <a:latin typeface="Times New Roman" pitchFamily="18" charset="0"/>
              </a:rPr>
              <a:t> enrichment of at least 3 %. </a:t>
            </a:r>
          </a:p>
          <a:p>
            <a:pPr>
              <a:lnSpc>
                <a:spcPct val="110000"/>
              </a:lnSpc>
              <a:buClr>
                <a:srgbClr val="000000"/>
              </a:buClr>
              <a:buFont typeface="Wingdings" pitchFamily="2" charset="2"/>
              <a:buChar char="v"/>
            </a:pPr>
            <a:r>
              <a:rPr lang="en-US" altLang="de-DE" sz="1400" dirty="0" smtClean="0">
                <a:solidFill>
                  <a:srgbClr val="000000"/>
                </a:solidFill>
                <a:latin typeface="Times New Roman" pitchFamily="18" charset="0"/>
              </a:rPr>
              <a:t> Good Uranium mining means a content of 0,3 % Uranium in sedimentary rock </a:t>
            </a:r>
            <a:r>
              <a:rPr lang="en-US" altLang="de-DE" sz="1400" dirty="0">
                <a:solidFill>
                  <a:srgbClr val="000000"/>
                </a:solidFill>
                <a:latin typeface="Times New Roman" pitchFamily="18" charset="0"/>
              </a:rPr>
              <a:t>a</a:t>
            </a:r>
            <a:r>
              <a:rPr lang="en-US" altLang="de-DE" sz="1400" dirty="0" smtClean="0">
                <a:solidFill>
                  <a:srgbClr val="000000"/>
                </a:solidFill>
                <a:latin typeface="Times New Roman" pitchFamily="18" charset="0"/>
              </a:rPr>
              <a:t>nd it will be mined for $50/kg Uranium, the world reserve amounts to about 10 Mio tons of natural Uranium. In addition, 100 </a:t>
            </a:r>
            <a:r>
              <a:rPr lang="en-US" altLang="de-DE" sz="1400" dirty="0" smtClean="0">
                <a:solidFill>
                  <a:srgbClr val="000000"/>
                </a:solidFill>
                <a:latin typeface="Times New Roman" pitchFamily="18" charset="0"/>
                <a:sym typeface="Symbol" pitchFamily="18" charset="2"/>
              </a:rPr>
              <a:t>10</a:t>
            </a:r>
            <a:r>
              <a:rPr lang="en-US" altLang="de-DE" sz="1400" baseline="30000" dirty="0" smtClean="0">
                <a:solidFill>
                  <a:srgbClr val="000000"/>
                </a:solidFill>
                <a:latin typeface="Times New Roman" pitchFamily="18" charset="0"/>
                <a:sym typeface="Symbol" pitchFamily="18" charset="2"/>
              </a:rPr>
              <a:t>6</a:t>
            </a:r>
            <a:r>
              <a:rPr lang="en-US" altLang="de-DE" sz="1400" dirty="0" smtClean="0">
                <a:solidFill>
                  <a:srgbClr val="000000"/>
                </a:solidFill>
                <a:latin typeface="Times New Roman" pitchFamily="18" charset="0"/>
                <a:sym typeface="Symbol" pitchFamily="18" charset="2"/>
              </a:rPr>
              <a:t> tons are estimated in rocks with mining costs of  </a:t>
            </a:r>
            <a:r>
              <a:rPr lang="en-US" altLang="de-DE" sz="1400" dirty="0" smtClean="0">
                <a:solidFill>
                  <a:srgbClr val="000000"/>
                </a:solidFill>
                <a:latin typeface="Times New Roman" pitchFamily="18" charset="0"/>
              </a:rPr>
              <a:t>$300/kg. Certain are 4,2 </a:t>
            </a:r>
            <a:r>
              <a:rPr lang="en-US" altLang="de-DE" sz="1400" dirty="0" smtClean="0">
                <a:solidFill>
                  <a:srgbClr val="000000"/>
                </a:solidFill>
                <a:latin typeface="Times New Roman" pitchFamily="18" charset="0"/>
                <a:sym typeface="Symbol" pitchFamily="18" charset="2"/>
              </a:rPr>
              <a:t>10</a:t>
            </a:r>
            <a:r>
              <a:rPr lang="en-US" altLang="de-DE" sz="1400" baseline="30000" dirty="0" smtClean="0">
                <a:solidFill>
                  <a:srgbClr val="000000"/>
                </a:solidFill>
                <a:latin typeface="Times New Roman" pitchFamily="18" charset="0"/>
                <a:sym typeface="Symbol" pitchFamily="18" charset="2"/>
              </a:rPr>
              <a:t>9</a:t>
            </a:r>
            <a:r>
              <a:rPr lang="en-US" altLang="de-DE" sz="1400" dirty="0" smtClean="0">
                <a:solidFill>
                  <a:srgbClr val="000000"/>
                </a:solidFill>
                <a:latin typeface="Times New Roman" pitchFamily="18" charset="0"/>
                <a:sym typeface="Symbol" pitchFamily="18" charset="2"/>
              </a:rPr>
              <a:t> tons of natural Uranium in sea water which can be extracted for </a:t>
            </a:r>
            <a:r>
              <a:rPr lang="en-US" altLang="de-DE" sz="1400" dirty="0" smtClean="0">
                <a:solidFill>
                  <a:srgbClr val="000000"/>
                </a:solidFill>
                <a:latin typeface="Times New Roman" pitchFamily="18" charset="0"/>
              </a:rPr>
              <a:t>$500/kg.</a:t>
            </a:r>
            <a:r>
              <a:rPr lang="en-US" altLang="de-DE" sz="1400" dirty="0" smtClean="0">
                <a:latin typeface="Times New Roman" pitchFamily="18" charset="0"/>
              </a:rPr>
              <a:t> </a:t>
            </a:r>
            <a:endParaRPr lang="en-US" altLang="de-DE" sz="1400" dirty="0">
              <a:latin typeface="Times New Roman" pitchFamily="18" charset="0"/>
            </a:endParaRPr>
          </a:p>
        </p:txBody>
      </p:sp>
      <p:grpSp>
        <p:nvGrpSpPr>
          <p:cNvPr id="10" name="Group 12"/>
          <p:cNvGrpSpPr>
            <a:grpSpLocks/>
          </p:cNvGrpSpPr>
          <p:nvPr/>
        </p:nvGrpSpPr>
        <p:grpSpPr bwMode="auto">
          <a:xfrm>
            <a:off x="539750" y="3789363"/>
            <a:ext cx="4322763" cy="2282825"/>
            <a:chOff x="340" y="2387"/>
            <a:chExt cx="2723" cy="1438"/>
          </a:xfrm>
        </p:grpSpPr>
        <p:sp>
          <p:nvSpPr>
            <p:cNvPr id="11" name="Text Box 4"/>
            <p:cNvSpPr txBox="1">
              <a:spLocks noChangeArrowheads="1"/>
            </p:cNvSpPr>
            <p:nvPr/>
          </p:nvSpPr>
          <p:spPr bwMode="auto">
            <a:xfrm>
              <a:off x="340" y="2387"/>
              <a:ext cx="907" cy="19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Char char="Ø"/>
              </a:pPr>
              <a:r>
                <a:rPr lang="de-DE" altLang="de-DE" sz="1400" dirty="0">
                  <a:solidFill>
                    <a:srgbClr val="0000CC"/>
                  </a:solidFill>
                  <a:latin typeface="Times New Roman" pitchFamily="18" charset="0"/>
                </a:rPr>
                <a:t> </a:t>
              </a:r>
              <a:r>
                <a:rPr lang="en-US" altLang="de-DE" sz="1400" dirty="0" smtClean="0">
                  <a:solidFill>
                    <a:srgbClr val="0000CC"/>
                  </a:solidFill>
                  <a:latin typeface="Times New Roman" pitchFamily="18" charset="0"/>
                </a:rPr>
                <a:t>Alpha-decay</a:t>
              </a:r>
              <a:r>
                <a:rPr lang="de-DE" altLang="de-DE" sz="1400" dirty="0" smtClean="0">
                  <a:solidFill>
                    <a:srgbClr val="0000CC"/>
                  </a:solidFill>
                  <a:latin typeface="Times New Roman" pitchFamily="18" charset="0"/>
                </a:rPr>
                <a:t>:</a:t>
              </a:r>
              <a:endParaRPr lang="de-DE" altLang="de-DE" sz="1400" dirty="0">
                <a:solidFill>
                  <a:srgbClr val="0000CC"/>
                </a:solidFill>
                <a:latin typeface="Times New Roman" pitchFamily="18" charset="0"/>
              </a:endParaRPr>
            </a:p>
          </p:txBody>
        </p:sp>
        <p:graphicFrame>
          <p:nvGraphicFramePr>
            <p:cNvPr id="16" name="Object 6"/>
            <p:cNvGraphicFramePr>
              <a:graphicFrameLocks noChangeAspect="1"/>
            </p:cNvGraphicFramePr>
            <p:nvPr/>
          </p:nvGraphicFramePr>
          <p:xfrm>
            <a:off x="1246" y="2614"/>
            <a:ext cx="1192" cy="229"/>
          </p:xfrm>
          <a:graphic>
            <a:graphicData uri="http://schemas.openxmlformats.org/presentationml/2006/ole">
              <mc:AlternateContent xmlns:mc="http://schemas.openxmlformats.org/markup-compatibility/2006">
                <mc:Choice xmlns:v="urn:schemas-microsoft-com:vml" Requires="v">
                  <p:oleObj spid="_x0000_s1113" name="Equation" r:id="rId5" imgW="1257120" imgH="241200" progId="Equation.3">
                    <p:embed/>
                  </p:oleObj>
                </mc:Choice>
                <mc:Fallback>
                  <p:oleObj name="Equation" r:id="rId5" imgW="12571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 y="2614"/>
                          <a:ext cx="1192"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7"/>
            <p:cNvGraphicFramePr>
              <a:graphicFrameLocks noChangeAspect="1"/>
            </p:cNvGraphicFramePr>
            <p:nvPr/>
          </p:nvGraphicFramePr>
          <p:xfrm>
            <a:off x="1246" y="3324"/>
            <a:ext cx="1793" cy="229"/>
          </p:xfrm>
          <a:graphic>
            <a:graphicData uri="http://schemas.openxmlformats.org/presentationml/2006/ole">
              <mc:AlternateContent xmlns:mc="http://schemas.openxmlformats.org/markup-compatibility/2006">
                <mc:Choice xmlns:v="urn:schemas-microsoft-com:vml" Requires="v">
                  <p:oleObj spid="_x0000_s1114" name="Equation" r:id="rId7" imgW="1892160" imgH="241200" progId="Equation.3">
                    <p:embed/>
                  </p:oleObj>
                </mc:Choice>
                <mc:Fallback>
                  <p:oleObj name="Equation" r:id="rId7" imgW="18921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 y="3324"/>
                          <a:ext cx="1793"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4"/>
            <p:cNvSpPr txBox="1">
              <a:spLocks noChangeArrowheads="1"/>
            </p:cNvSpPr>
            <p:nvPr/>
          </p:nvSpPr>
          <p:spPr bwMode="auto">
            <a:xfrm>
              <a:off x="340" y="2916"/>
              <a:ext cx="2404" cy="397"/>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buFont typeface="Wingdings" pitchFamily="2" charset="2"/>
                <a:buChar char="Ø"/>
              </a:pPr>
              <a:r>
                <a:rPr lang="de-DE" altLang="de-DE" sz="1400" dirty="0">
                  <a:solidFill>
                    <a:srgbClr val="0000CC"/>
                  </a:solidFill>
                  <a:latin typeface="Times New Roman" pitchFamily="18" charset="0"/>
                </a:rPr>
                <a:t> </a:t>
              </a:r>
              <a:r>
                <a:rPr lang="en-US" altLang="de-DE" sz="1400" dirty="0" smtClean="0">
                  <a:solidFill>
                    <a:srgbClr val="0000CC"/>
                  </a:solidFill>
                  <a:latin typeface="Times New Roman" pitchFamily="18" charset="0"/>
                </a:rPr>
                <a:t>Spontaneous fission:</a:t>
              </a:r>
            </a:p>
            <a:p>
              <a:pPr>
                <a:spcBef>
                  <a:spcPct val="50000"/>
                </a:spcBef>
                <a:buFont typeface="Wingdings" pitchFamily="2" charset="2"/>
                <a:buNone/>
              </a:pPr>
              <a:r>
                <a:rPr lang="en-US" altLang="de-DE" sz="1400" dirty="0" smtClean="0">
                  <a:solidFill>
                    <a:srgbClr val="000000"/>
                  </a:solidFill>
                  <a:latin typeface="Times New Roman" pitchFamily="18" charset="0"/>
                </a:rPr>
                <a:t>    - decay of natural Uranium isotopes</a:t>
              </a:r>
              <a:endParaRPr lang="en-US" altLang="de-DE" sz="1400" dirty="0">
                <a:solidFill>
                  <a:srgbClr val="000000"/>
                </a:solidFill>
                <a:latin typeface="Times New Roman" pitchFamily="18" charset="0"/>
              </a:endParaRPr>
            </a:p>
          </p:txBody>
        </p:sp>
        <p:graphicFrame>
          <p:nvGraphicFramePr>
            <p:cNvPr id="19" name="Object 9"/>
            <p:cNvGraphicFramePr>
              <a:graphicFrameLocks noChangeAspect="1"/>
            </p:cNvGraphicFramePr>
            <p:nvPr/>
          </p:nvGraphicFramePr>
          <p:xfrm>
            <a:off x="1246" y="3596"/>
            <a:ext cx="1817" cy="229"/>
          </p:xfrm>
          <a:graphic>
            <a:graphicData uri="http://schemas.openxmlformats.org/presentationml/2006/ole">
              <mc:AlternateContent xmlns:mc="http://schemas.openxmlformats.org/markup-compatibility/2006">
                <mc:Choice xmlns:v="urn:schemas-microsoft-com:vml" Requires="v">
                  <p:oleObj spid="_x0000_s1115" name="Equation" r:id="rId9" imgW="1917360" imgH="241200" progId="Equation.3">
                    <p:embed/>
                  </p:oleObj>
                </mc:Choice>
                <mc:Fallback>
                  <p:oleObj name="Equation" r:id="rId9" imgW="191736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6" y="3596"/>
                          <a:ext cx="1817" cy="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20"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0425" y="4365625"/>
            <a:ext cx="161607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1"/>
          <p:cNvSpPr txBox="1">
            <a:spLocks noChangeArrowheads="1"/>
          </p:cNvSpPr>
          <p:nvPr/>
        </p:nvSpPr>
        <p:spPr bwMode="auto">
          <a:xfrm>
            <a:off x="5796136" y="5949950"/>
            <a:ext cx="21599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Uranium is a  silver white shining, soft heavy metal</a:t>
            </a:r>
            <a:endParaRPr lang="en-US" altLang="de-DE" sz="1400" dirty="0">
              <a:solidFill>
                <a:srgbClr val="000000"/>
              </a:solidFill>
              <a:latin typeface="Times New Roman" pitchFamily="18" charset="0"/>
            </a:endParaRPr>
          </a:p>
        </p:txBody>
      </p:sp>
    </p:spTree>
    <p:extLst>
      <p:ext uri="{BB962C8B-B14F-4D97-AF65-F5344CB8AC3E}">
        <p14:creationId xmlns:p14="http://schemas.microsoft.com/office/powerpoint/2010/main" val="24176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Light water reactor in Chernobyl</a:t>
            </a:r>
            <a:endParaRPr lang="en-US" dirty="0"/>
          </a:p>
        </p:txBody>
      </p:sp>
      <p:sp>
        <p:nvSpPr>
          <p:cNvPr id="7" name="Text Box 7"/>
          <p:cNvSpPr txBox="1">
            <a:spLocks noChangeArrowheads="1"/>
          </p:cNvSpPr>
          <p:nvPr/>
        </p:nvSpPr>
        <p:spPr bwMode="auto">
          <a:xfrm>
            <a:off x="179388" y="5734050"/>
            <a:ext cx="8785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a:solidFill>
                  <a:srgbClr val="000000"/>
                </a:solidFill>
                <a:latin typeface="Times New Roman" pitchFamily="18" charset="0"/>
              </a:rPr>
              <a:t>Der mit Graphit moderierte Siedewasser-Druckröhrenreaktor von Tschernobyl. (Kann natürliches Uran verwenden) Brennelemente hängen in ca. 1660 Druckröhren in senkrechten Bohrungen im Graphit, 210 Steuer- und Absorberstäbe.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 y="900000"/>
            <a:ext cx="81438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335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Decay heat</a:t>
            </a:r>
            <a:endParaRPr lang="en-US" dirty="0"/>
          </a:p>
        </p:txBody>
      </p:sp>
      <p:pic>
        <p:nvPicPr>
          <p:cNvPr id="8" name="Picture 8" descr="Datei:Decay heat illustration2.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836613"/>
            <a:ext cx="5599112" cy="416401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9"/>
          <p:cNvSpPr txBox="1">
            <a:spLocks noChangeArrowheads="1"/>
          </p:cNvSpPr>
          <p:nvPr/>
        </p:nvSpPr>
        <p:spPr bwMode="auto">
          <a:xfrm>
            <a:off x="540000" y="5220000"/>
            <a:ext cx="8136533" cy="10156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latin typeface="Times New Roman" panose="02020603050405020304" pitchFamily="18" charset="0"/>
                <a:cs typeface="Times New Roman" panose="02020603050405020304" pitchFamily="18" charset="0"/>
              </a:rPr>
              <a:t>When a nuclear reactor has been shut </a:t>
            </a:r>
            <a:r>
              <a:rPr lang="en-US" sz="1200" dirty="0" smtClean="0">
                <a:latin typeface="Times New Roman" panose="02020603050405020304" pitchFamily="18" charset="0"/>
                <a:cs typeface="Times New Roman" panose="02020603050405020304" pitchFamily="18" charset="0"/>
              </a:rPr>
              <a:t>down </a:t>
            </a:r>
            <a:r>
              <a:rPr lang="en-US" sz="1200" dirty="0">
                <a:latin typeface="Times New Roman" panose="02020603050405020304" pitchFamily="18" charset="0"/>
                <a:cs typeface="Times New Roman" panose="02020603050405020304" pitchFamily="18" charset="0"/>
              </a:rPr>
              <a:t>and nuclear fission is not occurring at a large scale, the major source of heat production will be due to the delayed beta decay of these fission products (which originated as fission fragments). For this reason, at the moment of reactor shutdown, decay heat will be about 6.5% of the previous core power if the reactor has had a long and steady power history. About 1 hour after shutdown, the decay heat will be about 1.5% of the previous core power. After a day, the decay heat falls to 0.4%, and after a week it will be only 0.2%.</a:t>
            </a:r>
            <a:r>
              <a:rPr lang="de-DE" altLang="de-DE" sz="1200" dirty="0" smtClean="0">
                <a:latin typeface="Times New Roman" pitchFamily="18" charset="0"/>
                <a:cs typeface="Times New Roman" panose="02020603050405020304" pitchFamily="18" charset="0"/>
              </a:rPr>
              <a:t> </a:t>
            </a:r>
            <a:r>
              <a:rPr lang="de-DE" altLang="de-DE" sz="1000" dirty="0">
                <a:solidFill>
                  <a:srgbClr val="0000CC"/>
                </a:solidFill>
                <a:latin typeface="Times New Roman" pitchFamily="18" charset="0"/>
              </a:rPr>
              <a:t>(WIKIPEDIA)</a:t>
            </a:r>
          </a:p>
        </p:txBody>
      </p:sp>
      <p:pic>
        <p:nvPicPr>
          <p:cNvPr id="10" name="Picture 10" descr="220px-Plutonium_pelle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1484313"/>
            <a:ext cx="2095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5868144" y="3194973"/>
            <a:ext cx="2325687" cy="954107"/>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400" dirty="0" smtClean="0">
                <a:solidFill>
                  <a:srgbClr val="000000"/>
                </a:solidFill>
                <a:latin typeface="Times New Roman" pitchFamily="18" charset="0"/>
              </a:rPr>
              <a:t>The Plutonium-dioxide pellet is glowing red because of the heat generated by the radioactive decay</a:t>
            </a:r>
            <a:r>
              <a:rPr lang="de-DE" altLang="de-DE" sz="1400" dirty="0" smtClean="0">
                <a:solidFill>
                  <a:srgbClr val="000000"/>
                </a:solidFill>
                <a:latin typeface="Times New Roman" pitchFamily="18" charset="0"/>
              </a:rPr>
              <a:t>.</a:t>
            </a:r>
            <a:endParaRPr lang="de-DE" altLang="de-DE" sz="1400" dirty="0">
              <a:solidFill>
                <a:srgbClr val="000000"/>
              </a:solidFill>
              <a:latin typeface="Times New Roman" pitchFamily="18" charset="0"/>
            </a:endParaRPr>
          </a:p>
        </p:txBody>
      </p:sp>
    </p:spTree>
    <p:extLst>
      <p:ext uri="{BB962C8B-B14F-4D97-AF65-F5344CB8AC3E}">
        <p14:creationId xmlns:p14="http://schemas.microsoft.com/office/powerpoint/2010/main" val="178581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Decay heat after</a:t>
            </a:r>
            <a:r>
              <a:rPr lang="en-US" dirty="0"/>
              <a:t> </a:t>
            </a:r>
            <a:r>
              <a:rPr lang="en-US" dirty="0" smtClean="0"/>
              <a:t>11 month of operation</a:t>
            </a:r>
            <a:endParaRPr lang="en-US" dirty="0"/>
          </a:p>
        </p:txBody>
      </p:sp>
      <p:graphicFrame>
        <p:nvGraphicFramePr>
          <p:cNvPr id="7" name="Group 60"/>
          <p:cNvGraphicFramePr>
            <a:graphicFrameLocks noGrp="1"/>
          </p:cNvGraphicFramePr>
          <p:nvPr>
            <p:extLst>
              <p:ext uri="{D42A27DB-BD31-4B8C-83A1-F6EECF244321}">
                <p14:modId xmlns:p14="http://schemas.microsoft.com/office/powerpoint/2010/main" val="2431574252"/>
              </p:ext>
            </p:extLst>
          </p:nvPr>
        </p:nvGraphicFramePr>
        <p:xfrm>
          <a:off x="827088" y="1628775"/>
          <a:ext cx="7921625" cy="3665224"/>
        </p:xfrm>
        <a:graphic>
          <a:graphicData uri="http://schemas.openxmlformats.org/drawingml/2006/table">
            <a:tbl>
              <a:tblPr/>
              <a:tblGrid>
                <a:gridCol w="1193800"/>
                <a:gridCol w="1736725"/>
                <a:gridCol w="1808162"/>
                <a:gridCol w="3182938"/>
              </a:tblGrid>
              <a:tr h="72866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00"/>
                          </a:solidFill>
                          <a:effectLst/>
                          <a:latin typeface="Times New Roman" pitchFamily="18" charset="0"/>
                        </a:rPr>
                        <a:t>Time after shut-down</a:t>
                      </a:r>
                      <a:endParaRPr kumimoji="0" lang="en-US" altLang="de-DE" sz="1400" b="0" i="0" u="none" strike="noStrike" cap="none" normalizeH="0" baseline="0" noProof="0" dirty="0" smtClean="0">
                        <a:ln>
                          <a:noFill/>
                        </a:ln>
                        <a:solidFill>
                          <a:srgbClr val="000000"/>
                        </a:solidFill>
                        <a:effectLst/>
                        <a:latin typeface="Times New Roman" pitchFamily="18" charset="0"/>
                      </a:endParaRPr>
                    </a:p>
                  </a:txBody>
                  <a:tcPr anchor="ctr" horzOverflow="overflow">
                    <a:lnL cap="flat">
                      <a:noFill/>
                    </a:lnL>
                    <a:lnR>
                      <a:noFill/>
                    </a:lnR>
                    <a:lnT cap="flat">
                      <a:noFill/>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CC"/>
                          </a:solidFill>
                          <a:effectLst/>
                          <a:latin typeface="Times New Roman" pitchFamily="18" charset="0"/>
                        </a:rPr>
                        <a:t>Decay heat</a:t>
                      </a:r>
                      <a:r>
                        <a:rPr kumimoji="0" lang="en-US" altLang="de-DE" sz="1400" b="1" i="0" u="none" strike="noStrike" cap="none" normalizeH="0" baseline="0" noProof="0" dirty="0" smtClean="0">
                          <a:ln>
                            <a:noFill/>
                          </a:ln>
                          <a:solidFill>
                            <a:srgbClr val="003399"/>
                          </a:solidFill>
                          <a:effectLst/>
                          <a:latin typeface="Times New Roman" pitchFamily="18" charset="0"/>
                        </a:rPr>
                        <a:t/>
                      </a:r>
                      <a:br>
                        <a:rPr kumimoji="0" lang="en-US" altLang="de-DE" sz="1400" b="1" i="0" u="none" strike="noStrike" cap="none" normalizeH="0" baseline="0" noProof="0" dirty="0" smtClean="0">
                          <a:ln>
                            <a:noFill/>
                          </a:ln>
                          <a:solidFill>
                            <a:srgbClr val="003399"/>
                          </a:solidFill>
                          <a:effectLst/>
                          <a:latin typeface="Times New Roman" pitchFamily="18" charset="0"/>
                        </a:rPr>
                      </a:br>
                      <a:r>
                        <a:rPr kumimoji="0" lang="en-US" altLang="de-DE" sz="1400" b="1" i="0" u="none" strike="noStrike" cap="none" normalizeH="0" baseline="0" noProof="0" dirty="0" smtClean="0">
                          <a:ln>
                            <a:noFill/>
                          </a:ln>
                          <a:solidFill>
                            <a:srgbClr val="000000"/>
                          </a:solidFill>
                          <a:effectLst/>
                          <a:latin typeface="Times New Roman" pitchFamily="18" charset="0"/>
                        </a:rPr>
                        <a:t>in percent</a:t>
                      </a:r>
                      <a:endParaRPr kumimoji="0" lang="en-US" altLang="de-DE" sz="1400" b="0" i="0" u="none" strike="noStrike" cap="none" normalizeH="0" baseline="0" noProof="0" dirty="0" smtClean="0">
                        <a:ln>
                          <a:noFill/>
                        </a:ln>
                        <a:solidFill>
                          <a:srgbClr val="000000"/>
                        </a:solidFill>
                        <a:effectLst/>
                        <a:latin typeface="Times New Roman" pitchFamily="18" charset="0"/>
                      </a:endParaRPr>
                    </a:p>
                  </a:txBody>
                  <a:tcPr anchor="ctr" horzOverflow="overflow">
                    <a:lnL>
                      <a:noFill/>
                    </a:lnL>
                    <a:lnR>
                      <a:noFill/>
                    </a:lnR>
                    <a:lnT cap="flat">
                      <a:noFill/>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CC"/>
                          </a:solidFill>
                          <a:effectLst/>
                          <a:latin typeface="Times New Roman" pitchFamily="18" charset="0"/>
                        </a:rPr>
                        <a:t>Thermal power</a:t>
                      </a:r>
                      <a:r>
                        <a:rPr kumimoji="0" lang="en-US" altLang="de-DE" sz="1400" b="1" i="0" u="none" strike="noStrike" cap="none" normalizeH="0" baseline="0" noProof="0" dirty="0" smtClean="0">
                          <a:ln>
                            <a:noFill/>
                          </a:ln>
                          <a:solidFill>
                            <a:srgbClr val="003399"/>
                          </a:solidFill>
                          <a:effectLst/>
                          <a:latin typeface="Times New Roman" pitchFamily="18" charset="0"/>
                        </a:rPr>
                        <a:t> </a:t>
                      </a:r>
                    </a:p>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00"/>
                          </a:solidFill>
                          <a:effectLst/>
                          <a:latin typeface="Times New Roman" pitchFamily="18" charset="0"/>
                        </a:rPr>
                        <a:t>for 4000 MW before shut-down</a:t>
                      </a:r>
                      <a:endParaRPr kumimoji="0" lang="en-US" altLang="de-DE" sz="1400" b="0" i="0" u="none" strike="noStrike" cap="none" normalizeH="0" baseline="0" noProof="0" dirty="0" smtClean="0">
                        <a:ln>
                          <a:noFill/>
                        </a:ln>
                        <a:solidFill>
                          <a:srgbClr val="000000"/>
                        </a:solidFill>
                        <a:effectLst/>
                        <a:latin typeface="Times New Roman" pitchFamily="18" charset="0"/>
                      </a:endParaRPr>
                    </a:p>
                  </a:txBody>
                  <a:tcPr anchor="ctr" horzOverflow="overflow">
                    <a:lnL>
                      <a:noFill/>
                    </a:lnL>
                    <a:lnR>
                      <a:noFill/>
                    </a:lnR>
                    <a:lnT cap="flat">
                      <a:noFill/>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0"/>
                        </a:spcBef>
                        <a:spcAft>
                          <a:spcPct val="0"/>
                        </a:spcAft>
                        <a:buClr>
                          <a:srgbClr val="003399"/>
                        </a:buClr>
                        <a:buSzTx/>
                        <a:buFontTx/>
                        <a:buNone/>
                        <a:tabLst/>
                      </a:pPr>
                      <a:r>
                        <a:rPr kumimoji="0" lang="en-US" altLang="de-DE" sz="1400" b="1" i="0" u="none" strike="noStrike" cap="none" normalizeH="0" baseline="0" noProof="0" dirty="0" smtClean="0">
                          <a:ln>
                            <a:noFill/>
                          </a:ln>
                          <a:solidFill>
                            <a:srgbClr val="000000"/>
                          </a:solidFill>
                          <a:effectLst/>
                          <a:latin typeface="Times New Roman" pitchFamily="18" charset="0"/>
                        </a:rPr>
                        <a:t>Time to heat-up</a:t>
                      </a:r>
                      <a:br>
                        <a:rPr kumimoji="0" lang="en-US" altLang="de-DE" sz="1400" b="1" i="0" u="none" strike="noStrike" cap="none" normalizeH="0" baseline="0" noProof="0" dirty="0" smtClean="0">
                          <a:ln>
                            <a:noFill/>
                          </a:ln>
                          <a:solidFill>
                            <a:srgbClr val="000000"/>
                          </a:solidFill>
                          <a:effectLst/>
                          <a:latin typeface="Times New Roman" pitchFamily="18" charset="0"/>
                        </a:rPr>
                      </a:br>
                      <a:r>
                        <a:rPr kumimoji="0" lang="en-US" altLang="de-DE" sz="1400" b="1" i="0" u="none" strike="noStrike" cap="none" normalizeH="0" baseline="0" noProof="0" dirty="0" smtClean="0">
                          <a:ln>
                            <a:noFill/>
                          </a:ln>
                          <a:solidFill>
                            <a:srgbClr val="000000"/>
                          </a:solidFill>
                          <a:effectLst/>
                          <a:latin typeface="Times New Roman" pitchFamily="18" charset="0"/>
                        </a:rPr>
                        <a:t>2500 m³ water from 15 °C to 100 °C</a:t>
                      </a:r>
                      <a:endParaRPr kumimoji="0" lang="en-US" altLang="de-DE" sz="1400" b="0" i="0" u="none" strike="noStrike" cap="none" normalizeH="0" baseline="0" noProof="0" dirty="0" smtClean="0">
                        <a:ln>
                          <a:noFill/>
                        </a:ln>
                        <a:solidFill>
                          <a:srgbClr val="000000"/>
                        </a:solidFill>
                        <a:effectLst/>
                        <a:latin typeface="Times New Roman" pitchFamily="18" charset="0"/>
                      </a:endParaRPr>
                    </a:p>
                  </a:txBody>
                  <a:tcPr anchor="ctr" horzOverflow="overflow">
                    <a:lnL>
                      <a:noFill/>
                    </a:lnL>
                    <a:lnR cap="flat">
                      <a:noFill/>
                    </a:lnR>
                    <a:lnT cap="flat">
                      <a:noFill/>
                    </a:lnT>
                    <a:lnB w="0" cap="flat" cmpd="sng" algn="ctr">
                      <a:solidFill>
                        <a:srgbClr val="AAAAAA"/>
                      </a:solidFill>
                      <a:prstDash val="solid"/>
                      <a:round/>
                      <a:headEnd type="none" w="med" len="med"/>
                      <a:tailEnd type="none" w="med" len="med"/>
                    </a:lnB>
                    <a:lnTlToBr>
                      <a:noFill/>
                    </a:lnTlToBr>
                    <a:lnBlToTr>
                      <a:noFill/>
                    </a:lnBlToTr>
                    <a:noFill/>
                  </a:tcPr>
                </a:tc>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10 Sekunden</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3,72 %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149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100 min</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Minute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2,54 %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102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146 min</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Stunde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1,01 %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40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6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Tag</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0,44 %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18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14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3 Tage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0,31 %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13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20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Woche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0,23 %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9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26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1 Monat</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0,13 %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5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49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r h="366713">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3 Monate</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0,07 %</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3 MW</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r" defTabSz="914400" rtl="0" eaLnBrk="1" fontAlgn="t" latinLnBrk="0" hangingPunct="1">
                        <a:lnSpc>
                          <a:spcPct val="100000"/>
                        </a:lnSpc>
                        <a:spcBef>
                          <a:spcPct val="0"/>
                        </a:spcBef>
                        <a:spcAft>
                          <a:spcPct val="0"/>
                        </a:spcAft>
                        <a:buClr>
                          <a:srgbClr val="003399"/>
                        </a:buClr>
                        <a:buSzTx/>
                        <a:buFontTx/>
                        <a:buNone/>
                        <a:tabLst/>
                      </a:pPr>
                      <a:r>
                        <a:rPr kumimoji="0" lang="de-DE" altLang="de-DE" sz="1400" b="0" i="0" u="none" strike="noStrike" cap="none" normalizeH="0" baseline="0" smtClean="0">
                          <a:ln>
                            <a:noFill/>
                          </a:ln>
                          <a:solidFill>
                            <a:srgbClr val="000000"/>
                          </a:solidFill>
                          <a:effectLst/>
                          <a:latin typeface="Times New Roman" pitchFamily="18" charset="0"/>
                        </a:rPr>
                        <a:t>89 h</a:t>
                      </a:r>
                    </a:p>
                  </a:txBody>
                  <a:tcPr horzOverflow="overflow">
                    <a:lnL w="0" cap="flat" cmpd="sng" algn="ctr">
                      <a:solidFill>
                        <a:srgbClr val="AAAAAA"/>
                      </a:solidFill>
                      <a:prstDash val="solid"/>
                      <a:round/>
                      <a:headEnd type="none" w="med" len="med"/>
                      <a:tailEnd type="none" w="med" len="med"/>
                    </a:lnL>
                    <a:lnR w="0" cap="flat" cmpd="sng" algn="ctr">
                      <a:solidFill>
                        <a:srgbClr val="AAAAAA"/>
                      </a:solidFill>
                      <a:prstDash val="solid"/>
                      <a:round/>
                      <a:headEnd type="none" w="med" len="med"/>
                      <a:tailEnd type="none" w="med" len="med"/>
                    </a:lnR>
                    <a:lnT w="0" cap="flat" cmpd="sng" algn="ctr">
                      <a:solidFill>
                        <a:srgbClr val="AAAAAA"/>
                      </a:solidFill>
                      <a:prstDash val="solid"/>
                      <a:round/>
                      <a:headEnd type="none" w="med" len="med"/>
                      <a:tailEnd type="none" w="med" len="med"/>
                    </a:lnT>
                    <a:lnB w="0" cap="flat" cmpd="sng" algn="ctr">
                      <a:solidFill>
                        <a:srgbClr val="AAAAAA"/>
                      </a:solidFill>
                      <a:prstDash val="solid"/>
                      <a:round/>
                      <a:headEnd type="none" w="med" len="med"/>
                      <a:tailEnd type="none" w="med" len="med"/>
                    </a:lnB>
                    <a:lnTlToBr>
                      <a:noFill/>
                    </a:lnTlToBr>
                    <a:lnBlToTr>
                      <a:noFill/>
                    </a:lnBlToTr>
                    <a:noFill/>
                  </a:tcPr>
                </a:tc>
              </a:tr>
            </a:tbl>
          </a:graphicData>
        </a:graphic>
      </p:graphicFrame>
      <p:graphicFrame>
        <p:nvGraphicFramePr>
          <p:cNvPr id="12" name="Object 114"/>
          <p:cNvGraphicFramePr>
            <a:graphicFrameLocks noChangeAspect="1"/>
          </p:cNvGraphicFramePr>
          <p:nvPr/>
        </p:nvGraphicFramePr>
        <p:xfrm>
          <a:off x="3995738" y="1052513"/>
          <a:ext cx="2336800" cy="254000"/>
        </p:xfrm>
        <a:graphic>
          <a:graphicData uri="http://schemas.openxmlformats.org/presentationml/2006/ole">
            <mc:AlternateContent xmlns:mc="http://schemas.openxmlformats.org/markup-compatibility/2006">
              <mc:Choice xmlns:v="urn:schemas-microsoft-com:vml" Requires="v">
                <p:oleObj spid="_x0000_s18447" name="Equation" r:id="rId4" imgW="2336760" imgH="253800" progId="Equation.3">
                  <p:embed/>
                </p:oleObj>
              </mc:Choice>
              <mc:Fallback>
                <p:oleObj name="Equation" r:id="rId4" imgW="233676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1052513"/>
                        <a:ext cx="23368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115"/>
          <p:cNvSpPr txBox="1">
            <a:spLocks noChangeArrowheads="1"/>
          </p:cNvSpPr>
          <p:nvPr/>
        </p:nvSpPr>
        <p:spPr bwMode="auto">
          <a:xfrm>
            <a:off x="287338" y="827088"/>
            <a:ext cx="8301037" cy="52322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If a reactor is operated for the time T</a:t>
            </a:r>
            <a:r>
              <a:rPr lang="en-US" altLang="de-DE" sz="1400" baseline="-25000" dirty="0" smtClean="0">
                <a:solidFill>
                  <a:srgbClr val="000000"/>
                </a:solidFill>
                <a:latin typeface="Times New Roman" pitchFamily="18" charset="0"/>
              </a:rPr>
              <a:t>0</a:t>
            </a:r>
            <a:r>
              <a:rPr lang="en-US" altLang="de-DE" sz="1400" dirty="0" smtClean="0">
                <a:solidFill>
                  <a:srgbClr val="000000"/>
                </a:solidFill>
                <a:latin typeface="Times New Roman" pitchFamily="18" charset="0"/>
              </a:rPr>
              <a:t> [s] with a power of  P</a:t>
            </a:r>
            <a:r>
              <a:rPr lang="en-US" altLang="de-DE" sz="1400" baseline="-25000" dirty="0" smtClean="0">
                <a:solidFill>
                  <a:srgbClr val="000000"/>
                </a:solidFill>
                <a:latin typeface="Times New Roman" pitchFamily="18" charset="0"/>
              </a:rPr>
              <a:t>0</a:t>
            </a:r>
            <a:r>
              <a:rPr lang="en-US" altLang="de-DE" sz="1400" dirty="0" smtClean="0">
                <a:solidFill>
                  <a:srgbClr val="000000"/>
                </a:solidFill>
                <a:latin typeface="Times New Roman" pitchFamily="18" charset="0"/>
              </a:rPr>
              <a:t>, then the decay heat power P at the time t [s] after the shut-down of the reactor</a:t>
            </a:r>
            <a:endParaRPr lang="en-US" altLang="de-DE" sz="1400" dirty="0">
              <a:solidFill>
                <a:srgbClr val="000000"/>
              </a:solidFill>
              <a:latin typeface="Times New Roman" pitchFamily="18" charset="0"/>
            </a:endParaRPr>
          </a:p>
        </p:txBody>
      </p:sp>
    </p:spTree>
    <p:extLst>
      <p:ext uri="{BB962C8B-B14F-4D97-AF65-F5344CB8AC3E}">
        <p14:creationId xmlns:p14="http://schemas.microsoft.com/office/powerpoint/2010/main" val="1011334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Storage pool</a:t>
            </a:r>
            <a:endParaRPr lang="en-US" dirty="0"/>
          </a:p>
        </p:txBody>
      </p:sp>
      <p:pic>
        <p:nvPicPr>
          <p:cNvPr id="6" name="Picture 6" descr="Datei:Carso Fuel poo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836613"/>
            <a:ext cx="4062413" cy="3046412"/>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287338" y="1150938"/>
            <a:ext cx="4500562" cy="24622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In case of a leakage or failure of the cooling the water can leak out or evaporate. In this case the stored fuel elements can be excessively heated. </a:t>
            </a:r>
          </a:p>
          <a:p>
            <a:endParaRPr lang="en-US" altLang="de-DE" sz="1400" dirty="0" smtClean="0">
              <a:solidFill>
                <a:srgbClr val="000000"/>
              </a:solidFill>
              <a:latin typeface="Times New Roman" pitchFamily="18" charset="0"/>
            </a:endParaRPr>
          </a:p>
          <a:p>
            <a:r>
              <a:rPr lang="en-US" altLang="de-DE" sz="1400" dirty="0" smtClean="0">
                <a:solidFill>
                  <a:srgbClr val="000000"/>
                </a:solidFill>
                <a:latin typeface="Times New Roman" pitchFamily="18" charset="0"/>
              </a:rPr>
              <a:t>Is water still present in the pool, the </a:t>
            </a:r>
            <a:r>
              <a:rPr lang="en-US" altLang="de-DE" sz="1400" dirty="0" err="1" smtClean="0">
                <a:solidFill>
                  <a:srgbClr val="000000"/>
                </a:solidFill>
                <a:latin typeface="Times New Roman" pitchFamily="18" charset="0"/>
              </a:rPr>
              <a:t>Zircaloy</a:t>
            </a:r>
            <a:r>
              <a:rPr lang="en-US" altLang="de-DE" sz="1400" dirty="0" smtClean="0">
                <a:solidFill>
                  <a:srgbClr val="000000"/>
                </a:solidFill>
                <a:latin typeface="Times New Roman" pitchFamily="18" charset="0"/>
              </a:rPr>
              <a:t> of the fuel rods can react with the water steam at ~800</a:t>
            </a:r>
            <a:r>
              <a:rPr lang="en-US" altLang="de-DE" sz="1400" baseline="30000" dirty="0" smtClean="0">
                <a:solidFill>
                  <a:srgbClr val="000000"/>
                </a:solidFill>
                <a:latin typeface="Times New Roman" pitchFamily="18" charset="0"/>
              </a:rPr>
              <a:t>0</a:t>
            </a:r>
            <a:r>
              <a:rPr lang="en-US" altLang="de-DE" sz="1400" dirty="0" smtClean="0">
                <a:solidFill>
                  <a:srgbClr val="000000"/>
                </a:solidFill>
                <a:latin typeface="Times New Roman" pitchFamily="18" charset="0"/>
              </a:rPr>
              <a:t> C. In an </a:t>
            </a:r>
            <a:r>
              <a:rPr lang="en-US" altLang="de-DE" sz="1400" dirty="0" err="1" smtClean="0">
                <a:solidFill>
                  <a:srgbClr val="000000"/>
                </a:solidFill>
                <a:latin typeface="Times New Roman" pitchFamily="18" charset="0"/>
              </a:rPr>
              <a:t>exotherm</a:t>
            </a:r>
            <a:r>
              <a:rPr lang="en-US" altLang="de-DE" sz="1400" dirty="0" smtClean="0">
                <a:solidFill>
                  <a:srgbClr val="000000"/>
                </a:solidFill>
                <a:latin typeface="Times New Roman" pitchFamily="18" charset="0"/>
              </a:rPr>
              <a:t> redox reaction Zirconium-oxide and Hydrogen is produced which will create an explosive </a:t>
            </a:r>
            <a:r>
              <a:rPr lang="en-US" altLang="de-DE" sz="1400" dirty="0" err="1" smtClean="0">
                <a:solidFill>
                  <a:srgbClr val="000000"/>
                </a:solidFill>
                <a:latin typeface="Times New Roman" pitchFamily="18" charset="0"/>
              </a:rPr>
              <a:t>Knallgas</a:t>
            </a:r>
            <a:r>
              <a:rPr lang="en-US" altLang="de-DE" sz="1400" dirty="0" smtClean="0">
                <a:solidFill>
                  <a:srgbClr val="000000"/>
                </a:solidFill>
                <a:latin typeface="Times New Roman" pitchFamily="18" charset="0"/>
              </a:rPr>
              <a:t> mixture in a short time.</a:t>
            </a:r>
          </a:p>
          <a:p>
            <a:r>
              <a:rPr lang="en-US" altLang="de-DE" sz="1400" dirty="0" smtClean="0">
                <a:solidFill>
                  <a:srgbClr val="000000"/>
                </a:solidFill>
                <a:latin typeface="Times New Roman" pitchFamily="18" charset="0"/>
              </a:rPr>
              <a:t>In case of no cooling at all the fuel rods can start burning which will destroy the fuel elements. </a:t>
            </a:r>
            <a:endParaRPr lang="en-US" altLang="de-DE" sz="1400" dirty="0">
              <a:solidFill>
                <a:srgbClr val="000000"/>
              </a:solidFill>
              <a:latin typeface="Times New Roman" pitchFamily="18" charset="0"/>
            </a:endParaRPr>
          </a:p>
        </p:txBody>
      </p:sp>
    </p:spTree>
    <p:extLst>
      <p:ext uri="{BB962C8B-B14F-4D97-AF65-F5344CB8AC3E}">
        <p14:creationId xmlns:p14="http://schemas.microsoft.com/office/powerpoint/2010/main" val="1788530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Welt </a:t>
            </a:r>
            <a:r>
              <a:rPr lang="en-US" smtClean="0"/>
              <a:t>Kernenergie</a:t>
            </a:r>
            <a:endParaRPr lang="en-US" dirty="0"/>
          </a:p>
        </p:txBody>
      </p:sp>
      <p:pic>
        <p:nvPicPr>
          <p:cNvPr id="5" name="Picture 4" descr="world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636838"/>
            <a:ext cx="6021387" cy="34417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158750" y="1000125"/>
            <a:ext cx="448525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Char char="v"/>
            </a:pPr>
            <a:r>
              <a:rPr lang="en-US" altLang="de-DE" sz="1600" dirty="0" smtClean="0">
                <a:solidFill>
                  <a:srgbClr val="000000"/>
                </a:solidFill>
                <a:latin typeface="Times New Roman" pitchFamily="18" charset="0"/>
              </a:rPr>
              <a:t> 443 nuclear reactors in 30 countries (Jan. 2006)</a:t>
            </a:r>
          </a:p>
          <a:p>
            <a:pPr>
              <a:buFont typeface="Wingdings" pitchFamily="2" charset="2"/>
              <a:buNone/>
            </a:pPr>
            <a:endParaRPr lang="en-US" altLang="de-DE" sz="800" dirty="0" smtClean="0">
              <a:solidFill>
                <a:srgbClr val="000000"/>
              </a:solidFill>
              <a:latin typeface="Times New Roman" pitchFamily="18" charset="0"/>
            </a:endParaRPr>
          </a:p>
          <a:p>
            <a:pPr>
              <a:buFont typeface="Wingdings" pitchFamily="2" charset="2"/>
              <a:buChar char="v"/>
            </a:pPr>
            <a:r>
              <a:rPr lang="en-US" altLang="de-DE" sz="1600" dirty="0" smtClean="0">
                <a:solidFill>
                  <a:srgbClr val="000000"/>
                </a:solidFill>
                <a:latin typeface="Times New Roman" pitchFamily="18" charset="0"/>
              </a:rPr>
              <a:t> ~16% of the world energy production (2003)</a:t>
            </a:r>
          </a:p>
          <a:p>
            <a:pPr>
              <a:buFont typeface="Wingdings" pitchFamily="2" charset="2"/>
              <a:buNone/>
            </a:pPr>
            <a:endParaRPr lang="en-US" altLang="de-DE" sz="800" dirty="0" smtClean="0">
              <a:solidFill>
                <a:srgbClr val="000000"/>
              </a:solidFill>
              <a:latin typeface="Times New Roman" pitchFamily="18" charset="0"/>
            </a:endParaRPr>
          </a:p>
          <a:p>
            <a:pPr>
              <a:buFont typeface="Wingdings" pitchFamily="2" charset="2"/>
              <a:buChar char="v"/>
            </a:pPr>
            <a:r>
              <a:rPr lang="en-US" altLang="de-DE" sz="1600" dirty="0" smtClean="0">
                <a:solidFill>
                  <a:srgbClr val="000000"/>
                </a:solidFill>
                <a:latin typeface="Times New Roman" pitchFamily="18" charset="0"/>
              </a:rPr>
              <a:t> 24 reactors in construction</a:t>
            </a:r>
            <a:endParaRPr lang="en-US" altLang="de-DE" sz="1600" dirty="0">
              <a:solidFill>
                <a:srgbClr val="000000"/>
              </a:solidFill>
              <a:latin typeface="Times New Roman" pitchFamily="18" charset="0"/>
            </a:endParaRPr>
          </a:p>
        </p:txBody>
      </p:sp>
    </p:spTree>
    <p:extLst>
      <p:ext uri="{BB962C8B-B14F-4D97-AF65-F5344CB8AC3E}">
        <p14:creationId xmlns:p14="http://schemas.microsoft.com/office/powerpoint/2010/main" val="3152707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gain for </a:t>
            </a:r>
            <a:r>
              <a:rPr lang="en-US" baseline="30000" dirty="0" smtClean="0"/>
              <a:t>235</a:t>
            </a:r>
            <a:r>
              <a:rPr lang="en-US" dirty="0" smtClean="0"/>
              <a:t>U </a:t>
            </a:r>
            <a:endParaRPr lang="en-US" dirty="0"/>
          </a:p>
        </p:txBody>
      </p:sp>
      <p:sp>
        <p:nvSpPr>
          <p:cNvPr id="13" name="Text Box 3"/>
          <p:cNvSpPr txBox="1">
            <a:spLocks noChangeArrowheads="1"/>
          </p:cNvSpPr>
          <p:nvPr/>
        </p:nvSpPr>
        <p:spPr bwMode="auto">
          <a:xfrm>
            <a:off x="287338" y="3573463"/>
            <a:ext cx="421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b="1">
                <a:solidFill>
                  <a:srgbClr val="FF0000"/>
                </a:solidFill>
                <a:latin typeface="Times New Roman" pitchFamily="18" charset="0"/>
              </a:rPr>
              <a:t>Mass data:</a:t>
            </a:r>
            <a:r>
              <a:rPr lang="de-DE" altLang="de-DE" sz="1400">
                <a:solidFill>
                  <a:srgbClr val="FF0000"/>
                </a:solidFill>
                <a:latin typeface="Times New Roman" pitchFamily="18" charset="0"/>
              </a:rPr>
              <a:t> </a:t>
            </a:r>
            <a:r>
              <a:rPr lang="de-DE" altLang="de-DE" sz="1400">
                <a:solidFill>
                  <a:srgbClr val="000000"/>
                </a:solidFill>
                <a:latin typeface="Times New Roman" pitchFamily="18" charset="0"/>
              </a:rPr>
              <a:t>nucleardata.nuclear.lu.se/database/masses/</a:t>
            </a:r>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025" y="1335088"/>
            <a:ext cx="6351588"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287338" y="3933825"/>
            <a:ext cx="5724525" cy="738664"/>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rPr>
              <a:t>Mass </a:t>
            </a:r>
            <a:r>
              <a:rPr lang="en-US" altLang="de-DE" sz="1400" dirty="0" smtClean="0">
                <a:solidFill>
                  <a:srgbClr val="000000"/>
                </a:solidFill>
              </a:rPr>
              <a:t>(1u=931.478MeV/c</a:t>
            </a:r>
            <a:r>
              <a:rPr lang="en-US" altLang="de-DE" sz="1400" baseline="30000" dirty="0" smtClean="0">
                <a:solidFill>
                  <a:srgbClr val="000000"/>
                </a:solidFill>
              </a:rPr>
              <a:t>2</a:t>
            </a:r>
            <a:r>
              <a:rPr lang="en-US" altLang="de-DE" sz="1400" dirty="0" smtClean="0">
                <a:solidFill>
                  <a:srgbClr val="000000"/>
                </a:solidFill>
              </a:rPr>
              <a:t>)</a:t>
            </a:r>
            <a:r>
              <a:rPr lang="en-US" altLang="de-DE" sz="1400" b="1" dirty="0" smtClean="0">
                <a:solidFill>
                  <a:srgbClr val="0000CC"/>
                </a:solidFill>
              </a:rPr>
              <a:t>:</a:t>
            </a:r>
          </a:p>
          <a:p>
            <a:r>
              <a:rPr lang="en-US" altLang="de-DE" sz="1400" dirty="0" smtClean="0">
                <a:solidFill>
                  <a:srgbClr val="0000CC"/>
                </a:solidFill>
              </a:rPr>
              <a:t>236.045562u </a:t>
            </a:r>
            <a:r>
              <a:rPr lang="en-US" altLang="de-DE" sz="1400" dirty="0" smtClean="0">
                <a:solidFill>
                  <a:srgbClr val="0000CC"/>
                </a:solidFill>
                <a:latin typeface="Times New Roman" pitchFamily="18" charset="0"/>
                <a:cs typeface="Times New Roman" pitchFamily="18" charset="0"/>
              </a:rPr>
              <a:t>→ 88.917633u + 143.922940u + 3.025995u</a:t>
            </a:r>
          </a:p>
          <a:p>
            <a:r>
              <a:rPr lang="en-US" altLang="de-DE" sz="1400" dirty="0" smtClean="0">
                <a:solidFill>
                  <a:srgbClr val="0000CC"/>
                </a:solidFill>
                <a:latin typeface="Times New Roman" pitchFamily="18" charset="0"/>
                <a:cs typeface="Times New Roman" pitchFamily="18" charset="0"/>
              </a:rPr>
              <a:t>Energy gain: 166.73MeV</a:t>
            </a:r>
            <a:endParaRPr lang="en-US" altLang="de-DE" sz="1400" dirty="0">
              <a:solidFill>
                <a:srgbClr val="0000CC"/>
              </a:solidFill>
              <a:latin typeface="Times New Roman" pitchFamily="18" charset="0"/>
              <a:cs typeface="Times New Roman" pitchFamily="18" charset="0"/>
            </a:endParaRPr>
          </a:p>
        </p:txBody>
      </p:sp>
      <p:sp>
        <p:nvSpPr>
          <p:cNvPr id="22" name="Text Box 6"/>
          <p:cNvSpPr txBox="1">
            <a:spLocks noChangeArrowheads="1"/>
          </p:cNvSpPr>
          <p:nvPr/>
        </p:nvSpPr>
        <p:spPr bwMode="auto">
          <a:xfrm>
            <a:off x="287338" y="4725988"/>
            <a:ext cx="57245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rPr>
              <a:t>Binding energy </a:t>
            </a:r>
            <a:r>
              <a:rPr lang="en-US" altLang="de-DE" sz="1400" b="1" dirty="0" smtClean="0">
                <a:solidFill>
                  <a:srgbClr val="0000CC"/>
                </a:solidFill>
                <a:latin typeface="Times New Roman" pitchFamily="18" charset="0"/>
              </a:rPr>
              <a:t>[M(A,Z) - Z</a:t>
            </a:r>
            <a:r>
              <a:rPr lang="en-US" altLang="de-DE" sz="1400" b="1" dirty="0" smtClean="0">
                <a:solidFill>
                  <a:srgbClr val="0000CC"/>
                </a:solidFill>
                <a:latin typeface="Times New Roman" pitchFamily="18" charset="0"/>
                <a:cs typeface="Arial" charset="0"/>
              </a:rPr>
              <a:t>·M(</a:t>
            </a:r>
            <a:r>
              <a:rPr lang="en-US" altLang="de-DE" sz="1400" b="1" baseline="30000" dirty="0" smtClean="0">
                <a:solidFill>
                  <a:srgbClr val="0000CC"/>
                </a:solidFill>
                <a:latin typeface="Times New Roman" pitchFamily="18" charset="0"/>
                <a:cs typeface="Arial" charset="0"/>
              </a:rPr>
              <a:t>1</a:t>
            </a:r>
            <a:r>
              <a:rPr lang="en-US" altLang="de-DE" sz="1400" b="1" dirty="0" smtClean="0">
                <a:solidFill>
                  <a:srgbClr val="0000CC"/>
                </a:solidFill>
                <a:latin typeface="Times New Roman" pitchFamily="18" charset="0"/>
                <a:cs typeface="Arial" charset="0"/>
              </a:rPr>
              <a:t>H) - N·M(</a:t>
            </a:r>
            <a:r>
              <a:rPr lang="en-US" altLang="de-DE" sz="1400" b="1" baseline="30000" dirty="0" smtClean="0">
                <a:solidFill>
                  <a:srgbClr val="0000CC"/>
                </a:solidFill>
                <a:latin typeface="Times New Roman" pitchFamily="18" charset="0"/>
                <a:cs typeface="Arial" charset="0"/>
              </a:rPr>
              <a:t>1</a:t>
            </a:r>
            <a:r>
              <a:rPr lang="en-US" altLang="de-DE" sz="1400" b="1" dirty="0" smtClean="0">
                <a:solidFill>
                  <a:srgbClr val="0000CC"/>
                </a:solidFill>
                <a:latin typeface="Times New Roman" pitchFamily="18" charset="0"/>
                <a:cs typeface="Arial" charset="0"/>
              </a:rPr>
              <a:t>n)]</a:t>
            </a:r>
            <a:r>
              <a:rPr lang="en-US" altLang="de-DE" sz="1400" b="1" dirty="0" smtClean="0">
                <a:solidFill>
                  <a:srgbClr val="0000CC"/>
                </a:solidFill>
              </a:rPr>
              <a:t> :</a:t>
            </a:r>
          </a:p>
          <a:p>
            <a:r>
              <a:rPr lang="en-US" altLang="de-DE" sz="1400" dirty="0" smtClean="0">
                <a:solidFill>
                  <a:srgbClr val="0000CC"/>
                </a:solidFill>
              </a:rPr>
              <a:t>-1790.415MeV </a:t>
            </a:r>
            <a:r>
              <a:rPr lang="en-US" altLang="de-DE" sz="1400" dirty="0" smtClean="0">
                <a:solidFill>
                  <a:srgbClr val="0000CC"/>
                </a:solidFill>
                <a:latin typeface="Times New Roman" pitchFamily="18" charset="0"/>
                <a:cs typeface="Times New Roman" pitchFamily="18" charset="0"/>
              </a:rPr>
              <a:t>→ -766.908MeV - 1190.239MeV </a:t>
            </a:r>
          </a:p>
          <a:p>
            <a:r>
              <a:rPr lang="en-US" altLang="de-DE" sz="1400" dirty="0" smtClean="0">
                <a:solidFill>
                  <a:srgbClr val="0000CC"/>
                </a:solidFill>
                <a:latin typeface="Times New Roman" pitchFamily="18" charset="0"/>
                <a:cs typeface="Times New Roman" pitchFamily="18" charset="0"/>
              </a:rPr>
              <a:t>Energy gain: 166.73MeV</a:t>
            </a:r>
            <a:endParaRPr lang="en-US" altLang="de-DE" sz="1400" dirty="0">
              <a:solidFill>
                <a:srgbClr val="0000CC"/>
              </a:solidFill>
              <a:latin typeface="Times New Roman" pitchFamily="18" charset="0"/>
              <a:cs typeface="Times New Roman" pitchFamily="18" charset="0"/>
            </a:endParaRPr>
          </a:p>
        </p:txBody>
      </p:sp>
      <p:sp>
        <p:nvSpPr>
          <p:cNvPr id="23" name="Text Box 7"/>
          <p:cNvSpPr txBox="1">
            <a:spLocks noChangeArrowheads="1"/>
          </p:cNvSpPr>
          <p:nvPr/>
        </p:nvSpPr>
        <p:spPr bwMode="auto">
          <a:xfrm>
            <a:off x="287338" y="5578475"/>
            <a:ext cx="57245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CC"/>
                </a:solidFill>
              </a:rPr>
              <a:t>Mass excess </a:t>
            </a:r>
            <a:r>
              <a:rPr lang="en-US" altLang="de-DE" sz="1400" b="1" dirty="0" smtClean="0">
                <a:solidFill>
                  <a:srgbClr val="0000CC"/>
                </a:solidFill>
                <a:latin typeface="Times New Roman" pitchFamily="18" charset="0"/>
              </a:rPr>
              <a:t>[M(A,Z) - A]</a:t>
            </a:r>
            <a:r>
              <a:rPr lang="en-US" altLang="de-DE" sz="1400" b="1" dirty="0" smtClean="0">
                <a:solidFill>
                  <a:srgbClr val="0000CC"/>
                </a:solidFill>
              </a:rPr>
              <a:t> :</a:t>
            </a:r>
          </a:p>
          <a:p>
            <a:r>
              <a:rPr lang="en-US" altLang="de-DE" sz="1400" dirty="0" smtClean="0">
                <a:solidFill>
                  <a:srgbClr val="0000CC"/>
                </a:solidFill>
              </a:rPr>
              <a:t>42.441MeV </a:t>
            </a:r>
            <a:r>
              <a:rPr lang="en-US" altLang="de-DE" sz="1400" dirty="0" smtClean="0">
                <a:solidFill>
                  <a:srgbClr val="0000CC"/>
                </a:solidFill>
                <a:latin typeface="Times New Roman" pitchFamily="18" charset="0"/>
                <a:cs typeface="Times New Roman" pitchFamily="18" charset="0"/>
              </a:rPr>
              <a:t>→ -76.725MeV – 71.780MeV + 24.214MeV</a:t>
            </a:r>
          </a:p>
          <a:p>
            <a:r>
              <a:rPr lang="en-US" altLang="de-DE" sz="1400" dirty="0" smtClean="0">
                <a:solidFill>
                  <a:srgbClr val="0000CC"/>
                </a:solidFill>
                <a:latin typeface="Times New Roman" pitchFamily="18" charset="0"/>
                <a:cs typeface="Times New Roman" pitchFamily="18" charset="0"/>
              </a:rPr>
              <a:t>Energy gain: 166.73MeV</a:t>
            </a:r>
            <a:endParaRPr lang="en-US" altLang="de-DE" sz="1400" dirty="0">
              <a:solidFill>
                <a:srgbClr val="0000CC"/>
              </a:solidFill>
              <a:latin typeface="Times New Roman" pitchFamily="18" charset="0"/>
              <a:cs typeface="Times New Roman" pitchFamily="18" charset="0"/>
            </a:endParaRPr>
          </a:p>
        </p:txBody>
      </p:sp>
      <p:sp>
        <p:nvSpPr>
          <p:cNvPr id="24" name="Text Box 8"/>
          <p:cNvSpPr txBox="1">
            <a:spLocks noChangeArrowheads="1"/>
          </p:cNvSpPr>
          <p:nvPr/>
        </p:nvSpPr>
        <p:spPr bwMode="auto">
          <a:xfrm>
            <a:off x="5372100" y="4932000"/>
            <a:ext cx="3304356" cy="276999"/>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200" b="1" dirty="0">
                <a:solidFill>
                  <a:srgbClr val="000000"/>
                </a:solidFill>
                <a:latin typeface="Times New Roman" pitchFamily="18" charset="0"/>
              </a:rPr>
              <a:t>1g </a:t>
            </a:r>
            <a:r>
              <a:rPr lang="en-US" altLang="de-DE" sz="1200" b="1" dirty="0" smtClean="0">
                <a:solidFill>
                  <a:srgbClr val="000000"/>
                </a:solidFill>
                <a:latin typeface="Times New Roman" pitchFamily="18" charset="0"/>
              </a:rPr>
              <a:t>Uranium </a:t>
            </a:r>
            <a:r>
              <a:rPr lang="en-US" altLang="de-DE" sz="1200" b="1" dirty="0">
                <a:solidFill>
                  <a:srgbClr val="000000"/>
                </a:solidFill>
                <a:latin typeface="Times New Roman" pitchFamily="18" charset="0"/>
                <a:cs typeface="Arial" charset="0"/>
              </a:rPr>
              <a:t>→ </a:t>
            </a:r>
            <a:r>
              <a:rPr lang="en-US" altLang="de-DE" sz="1200" b="1" dirty="0" smtClean="0">
                <a:solidFill>
                  <a:srgbClr val="000000"/>
                </a:solidFill>
                <a:latin typeface="Times New Roman" pitchFamily="18" charset="0"/>
                <a:cs typeface="Arial" charset="0"/>
              </a:rPr>
              <a:t>fission products</a:t>
            </a:r>
            <a:r>
              <a:rPr lang="en-US" altLang="de-DE" sz="1200" dirty="0">
                <a:solidFill>
                  <a:srgbClr val="000000"/>
                </a:solidFill>
                <a:latin typeface="Times New Roman" pitchFamily="18" charset="0"/>
                <a:cs typeface="Arial" charset="0"/>
              </a:rPr>
              <a:t> </a:t>
            </a:r>
            <a:r>
              <a:rPr lang="en-US" altLang="de-DE" sz="1200" dirty="0" smtClean="0">
                <a:solidFill>
                  <a:srgbClr val="000000"/>
                </a:solidFill>
                <a:latin typeface="Times New Roman" pitchFamily="18" charset="0"/>
                <a:cs typeface="Arial" charset="0"/>
              </a:rPr>
              <a:t> </a:t>
            </a:r>
            <a:r>
              <a:rPr lang="en-US" altLang="de-DE" sz="1200" dirty="0" smtClean="0">
                <a:solidFill>
                  <a:srgbClr val="0000CC"/>
                </a:solidFill>
                <a:latin typeface="Times New Roman" pitchFamily="18" charset="0"/>
                <a:cs typeface="Arial" charset="0"/>
              </a:rPr>
              <a:t>68 Million </a:t>
            </a:r>
            <a:r>
              <a:rPr lang="en-US" altLang="de-DE" sz="1200" dirty="0">
                <a:solidFill>
                  <a:srgbClr val="0000CC"/>
                </a:solidFill>
                <a:latin typeface="Times New Roman" pitchFamily="18" charset="0"/>
                <a:cs typeface="Arial" charset="0"/>
              </a:rPr>
              <a:t>kJ</a:t>
            </a:r>
          </a:p>
        </p:txBody>
      </p:sp>
      <p:sp>
        <p:nvSpPr>
          <p:cNvPr id="25" name="Text Box 9"/>
          <p:cNvSpPr txBox="1">
            <a:spLocks noChangeArrowheads="1"/>
          </p:cNvSpPr>
          <p:nvPr/>
        </p:nvSpPr>
        <p:spPr bwMode="auto">
          <a:xfrm>
            <a:off x="287338" y="849313"/>
            <a:ext cx="8029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defRPr>
                <a:solidFill>
                  <a:schemeClr val="tx1"/>
                </a:solidFill>
                <a:latin typeface="Arial" charset="0"/>
              </a:defRPr>
            </a:lvl1pPr>
            <a:lvl2pPr marL="968375" indent="-457200">
              <a:defRPr>
                <a:solidFill>
                  <a:schemeClr val="tx1"/>
                </a:solidFill>
                <a:latin typeface="Arial" charset="0"/>
              </a:defRPr>
            </a:lvl2pPr>
            <a:lvl3pPr marL="1539875" indent="-457200">
              <a:defRPr>
                <a:solidFill>
                  <a:schemeClr val="tx1"/>
                </a:solidFill>
                <a:latin typeface="Arial" charset="0"/>
              </a:defRPr>
            </a:lvl3pPr>
            <a:lvl4pPr marL="2111375" indent="-457200">
              <a:defRPr>
                <a:solidFill>
                  <a:schemeClr val="tx1"/>
                </a:solidFill>
                <a:latin typeface="Arial" charset="0"/>
              </a:defRPr>
            </a:lvl4pPr>
            <a:lvl5pPr marL="2682875" indent="-457200">
              <a:defRPr>
                <a:solidFill>
                  <a:schemeClr val="tx1"/>
                </a:solidFill>
                <a:latin typeface="Arial" charset="0"/>
              </a:defRPr>
            </a:lvl5pPr>
            <a:lvl6pPr marL="3140075" indent="-457200" fontAlgn="base">
              <a:spcBef>
                <a:spcPct val="0"/>
              </a:spcBef>
              <a:spcAft>
                <a:spcPct val="0"/>
              </a:spcAft>
              <a:defRPr>
                <a:solidFill>
                  <a:schemeClr val="tx1"/>
                </a:solidFill>
                <a:latin typeface="Arial" charset="0"/>
              </a:defRPr>
            </a:lvl6pPr>
            <a:lvl7pPr marL="3597275" indent="-457200" fontAlgn="base">
              <a:spcBef>
                <a:spcPct val="0"/>
              </a:spcBef>
              <a:spcAft>
                <a:spcPct val="0"/>
              </a:spcAft>
              <a:defRPr>
                <a:solidFill>
                  <a:schemeClr val="tx1"/>
                </a:solidFill>
                <a:latin typeface="Arial" charset="0"/>
              </a:defRPr>
            </a:lvl7pPr>
            <a:lvl8pPr marL="4054475" indent="-457200" fontAlgn="base">
              <a:spcBef>
                <a:spcPct val="0"/>
              </a:spcBef>
              <a:spcAft>
                <a:spcPct val="0"/>
              </a:spcAft>
              <a:defRPr>
                <a:solidFill>
                  <a:schemeClr val="tx1"/>
                </a:solidFill>
                <a:latin typeface="Arial" charset="0"/>
              </a:defRPr>
            </a:lvl8pPr>
            <a:lvl9pPr marL="4511675" indent="-457200" fontAlgn="base">
              <a:spcBef>
                <a:spcPct val="0"/>
              </a:spcBef>
              <a:spcAft>
                <a:spcPct val="0"/>
              </a:spcAft>
              <a:defRPr>
                <a:solidFill>
                  <a:schemeClr val="tx1"/>
                </a:solidFill>
                <a:latin typeface="Arial" charset="0"/>
              </a:defRPr>
            </a:lvl9pPr>
          </a:lstStyle>
          <a:p>
            <a:pPr>
              <a:spcBef>
                <a:spcPct val="50000"/>
              </a:spcBef>
              <a:buClr>
                <a:srgbClr val="000000"/>
              </a:buClr>
            </a:pPr>
            <a:r>
              <a:rPr lang="en-US" altLang="de-DE" sz="1600" b="1" dirty="0" smtClean="0">
                <a:solidFill>
                  <a:srgbClr val="FF0000"/>
                </a:solidFill>
                <a:latin typeface="Times New Roman" pitchFamily="18" charset="0"/>
              </a:rPr>
              <a:t>Energy balance</a:t>
            </a:r>
            <a:r>
              <a:rPr lang="en-US" altLang="de-DE" sz="1600" dirty="0" smtClean="0">
                <a:solidFill>
                  <a:srgbClr val="000000"/>
                </a:solidFill>
                <a:latin typeface="Times New Roman" pitchFamily="18" charset="0"/>
              </a:rPr>
              <a:t> of           - fission</a:t>
            </a:r>
            <a:endParaRPr lang="en-US" altLang="de-DE" sz="1600" dirty="0">
              <a:solidFill>
                <a:srgbClr val="000000"/>
              </a:solidFill>
              <a:latin typeface="Times New Roman" pitchFamily="18" charset="0"/>
              <a:sym typeface="Symbol" pitchFamily="18" charset="2"/>
            </a:endParaRPr>
          </a:p>
        </p:txBody>
      </p:sp>
      <p:graphicFrame>
        <p:nvGraphicFramePr>
          <p:cNvPr id="26" name="Object 10"/>
          <p:cNvGraphicFramePr>
            <a:graphicFrameLocks noChangeAspect="1"/>
          </p:cNvGraphicFramePr>
          <p:nvPr>
            <p:extLst>
              <p:ext uri="{D42A27DB-BD31-4B8C-83A1-F6EECF244321}">
                <p14:modId xmlns:p14="http://schemas.microsoft.com/office/powerpoint/2010/main" val="3114207019"/>
              </p:ext>
            </p:extLst>
          </p:nvPr>
        </p:nvGraphicFramePr>
        <p:xfrm>
          <a:off x="1979712" y="836613"/>
          <a:ext cx="533400" cy="420687"/>
        </p:xfrm>
        <a:graphic>
          <a:graphicData uri="http://schemas.openxmlformats.org/presentationml/2006/ole">
            <mc:AlternateContent xmlns:mc="http://schemas.openxmlformats.org/markup-compatibility/2006">
              <mc:Choice xmlns:v="urn:schemas-microsoft-com:vml" Requires="v">
                <p:oleObj spid="_x0000_s2074" name="Equation" r:id="rId5" imgW="304560" imgH="241200" progId="Equation.3">
                  <p:embed/>
                </p:oleObj>
              </mc:Choice>
              <mc:Fallback>
                <p:oleObj name="Equation" r:id="rId5" imgW="3045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836613"/>
                        <a:ext cx="533400"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 name="Picture 11" descr="logotyp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049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675" y="3068638"/>
            <a:ext cx="7524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3"/>
          <p:cNvSpPr>
            <a:spLocks noChangeArrowheads="1"/>
          </p:cNvSpPr>
          <p:nvPr/>
        </p:nvSpPr>
        <p:spPr bwMode="auto">
          <a:xfrm>
            <a:off x="4284663" y="4941888"/>
            <a:ext cx="935037" cy="215900"/>
          </a:xfrm>
          <a:prstGeom prst="rightArrow">
            <a:avLst>
              <a:gd name="adj1" fmla="val 50000"/>
              <a:gd name="adj2" fmla="val 10827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527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Spontaneous nuclear fission </a:t>
            </a:r>
            <a:endParaRPr lang="en-US" dirty="0"/>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969963"/>
            <a:ext cx="497205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4"/>
          <p:cNvSpPr txBox="1">
            <a:spLocks noChangeArrowheads="1"/>
          </p:cNvSpPr>
          <p:nvPr/>
        </p:nvSpPr>
        <p:spPr bwMode="auto">
          <a:xfrm>
            <a:off x="287338" y="4226312"/>
            <a:ext cx="3492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FF0000"/>
                </a:solidFill>
                <a:latin typeface="Times New Roman" pitchFamily="18" charset="0"/>
              </a:rPr>
              <a:t>Fission fragments are deformed</a:t>
            </a:r>
          </a:p>
          <a:p>
            <a:endParaRPr lang="en-US" altLang="de-DE" sz="800" b="1" dirty="0" smtClean="0">
              <a:solidFill>
                <a:srgbClr val="FF0000"/>
              </a:solidFill>
              <a:latin typeface="Times New Roman" pitchFamily="18" charset="0"/>
            </a:endParaRPr>
          </a:p>
          <a:p>
            <a:r>
              <a:rPr lang="en-US" altLang="de-DE" sz="1400" dirty="0" smtClean="0">
                <a:solidFill>
                  <a:srgbClr val="000000"/>
                </a:solidFill>
                <a:latin typeface="Times New Roman" pitchFamily="18" charset="0"/>
              </a:rPr>
              <a:t>The surface energy and the Coulomb energy is changed due to the ellipsoidal deformation during the fission process.</a:t>
            </a:r>
          </a:p>
          <a:p>
            <a:endParaRPr lang="en-US" altLang="de-DE" sz="1400" dirty="0" smtClean="0">
              <a:solidFill>
                <a:srgbClr val="000000"/>
              </a:solidFill>
              <a:latin typeface="Times New Roman" pitchFamily="18" charset="0"/>
            </a:endParaRPr>
          </a:p>
          <a:p>
            <a:r>
              <a:rPr lang="en-US" altLang="de-DE" sz="1400" dirty="0" smtClean="0">
                <a:solidFill>
                  <a:srgbClr val="000000"/>
                </a:solidFill>
                <a:latin typeface="Times New Roman" pitchFamily="18" charset="0"/>
              </a:rPr>
              <a:t>By exanimating both energy terms one realizes that nuclei with </a:t>
            </a:r>
            <a:r>
              <a:rPr lang="en-US" altLang="de-DE" sz="1400" b="1" dirty="0" smtClean="0">
                <a:solidFill>
                  <a:srgbClr val="000000"/>
                </a:solidFill>
                <a:latin typeface="Times New Roman" pitchFamily="18" charset="0"/>
              </a:rPr>
              <a:t>Z</a:t>
            </a:r>
            <a:r>
              <a:rPr lang="en-US" altLang="de-DE" sz="1400" b="1" baseline="30000" dirty="0" smtClean="0">
                <a:solidFill>
                  <a:srgbClr val="000000"/>
                </a:solidFill>
                <a:latin typeface="Times New Roman" pitchFamily="18" charset="0"/>
              </a:rPr>
              <a:t>2</a:t>
            </a:r>
            <a:r>
              <a:rPr lang="en-US" altLang="de-DE" sz="1400" b="1" dirty="0" smtClean="0">
                <a:solidFill>
                  <a:srgbClr val="000000"/>
                </a:solidFill>
                <a:latin typeface="Times New Roman" pitchFamily="18" charset="0"/>
              </a:rPr>
              <a:t>/A </a:t>
            </a:r>
            <a:r>
              <a:rPr lang="en-US" altLang="de-DE" sz="1400" b="1" dirty="0" smtClean="0">
                <a:solidFill>
                  <a:srgbClr val="000000"/>
                </a:solidFill>
                <a:latin typeface="Times New Roman" pitchFamily="18" charset="0"/>
                <a:cs typeface="Times New Roman" pitchFamily="18" charset="0"/>
              </a:rPr>
              <a:t>≥ 51</a:t>
            </a:r>
            <a:r>
              <a:rPr lang="en-US" altLang="de-DE" sz="1400" dirty="0" smtClean="0">
                <a:solidFill>
                  <a:srgbClr val="000000"/>
                </a:solidFill>
                <a:latin typeface="Times New Roman" pitchFamily="18" charset="0"/>
                <a:cs typeface="Times New Roman" pitchFamily="18" charset="0"/>
              </a:rPr>
              <a:t> undergo fission spontaneously.</a:t>
            </a:r>
            <a:endParaRPr lang="en-US" altLang="de-DE" sz="1400" dirty="0">
              <a:solidFill>
                <a:srgbClr val="000000"/>
              </a:solidFill>
              <a:latin typeface="Times New Roman" pitchFamily="18" charset="0"/>
              <a:cs typeface="Times New Roman" pitchFamily="18" charset="0"/>
            </a:endParaRPr>
          </a:p>
        </p:txBody>
      </p:sp>
      <p:graphicFrame>
        <p:nvGraphicFramePr>
          <p:cNvPr id="18" name="Object 5"/>
          <p:cNvGraphicFramePr>
            <a:graphicFrameLocks noChangeAspect="1"/>
          </p:cNvGraphicFramePr>
          <p:nvPr/>
        </p:nvGraphicFramePr>
        <p:xfrm>
          <a:off x="3924300" y="5373688"/>
          <a:ext cx="2144713" cy="573087"/>
        </p:xfrm>
        <a:graphic>
          <a:graphicData uri="http://schemas.openxmlformats.org/presentationml/2006/ole">
            <mc:AlternateContent xmlns:mc="http://schemas.openxmlformats.org/markup-compatibility/2006">
              <mc:Choice xmlns:v="urn:schemas-microsoft-com:vml" Requires="v">
                <p:oleObj spid="_x0000_s3146" name="Equation" r:id="rId5" imgW="1714320" imgH="457200" progId="Equation.3">
                  <p:embed/>
                </p:oleObj>
              </mc:Choice>
              <mc:Fallback>
                <p:oleObj name="Equation" r:id="rId5" imgW="17143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5373688"/>
                        <a:ext cx="2144713" cy="57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6"/>
          <p:cNvSpPr txBox="1">
            <a:spLocks noChangeArrowheads="1"/>
          </p:cNvSpPr>
          <p:nvPr/>
        </p:nvSpPr>
        <p:spPr bwMode="auto">
          <a:xfrm>
            <a:off x="287338" y="908050"/>
            <a:ext cx="31162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b="1" dirty="0" smtClean="0">
                <a:solidFill>
                  <a:srgbClr val="000000"/>
                </a:solidFill>
                <a:latin typeface="Times New Roman" pitchFamily="18" charset="0"/>
              </a:rPr>
              <a:t>Fission </a:t>
            </a:r>
            <a:r>
              <a:rPr lang="en-US" altLang="de-DE" sz="1400" dirty="0" smtClean="0">
                <a:solidFill>
                  <a:srgbClr val="000000"/>
                </a:solidFill>
                <a:latin typeface="Times New Roman" pitchFamily="18" charset="0"/>
              </a:rPr>
              <a:t>is caused in heavy nuclei by the increasing </a:t>
            </a:r>
            <a:r>
              <a:rPr lang="en-US" altLang="de-DE" sz="1400" b="1" dirty="0" smtClean="0">
                <a:solidFill>
                  <a:srgbClr val="000000"/>
                </a:solidFill>
                <a:latin typeface="Times New Roman" pitchFamily="18" charset="0"/>
              </a:rPr>
              <a:t>Coulomb force</a:t>
            </a:r>
            <a:r>
              <a:rPr lang="en-US" altLang="de-DE" sz="1400" dirty="0" smtClean="0">
                <a:solidFill>
                  <a:srgbClr val="000000"/>
                </a:solidFill>
                <a:latin typeface="Times New Roman" pitchFamily="18" charset="0"/>
              </a:rPr>
              <a:t> between the protons</a:t>
            </a:r>
            <a:r>
              <a:rPr lang="de-DE" altLang="de-DE" sz="1400" dirty="0" smtClean="0">
                <a:solidFill>
                  <a:srgbClr val="000000"/>
                </a:solidFill>
                <a:latin typeface="Times New Roman" pitchFamily="18" charset="0"/>
              </a:rPr>
              <a:t>.</a:t>
            </a:r>
            <a:endParaRPr lang="de-DE" altLang="de-DE" sz="1400" dirty="0">
              <a:solidFill>
                <a:srgbClr val="000000"/>
              </a:solidFill>
              <a:latin typeface="Times New Roman" pitchFamily="18" charset="0"/>
              <a:cs typeface="Times New Roman" pitchFamily="18" charset="0"/>
            </a:endParaRPr>
          </a:p>
        </p:txBody>
      </p:sp>
      <p:grpSp>
        <p:nvGrpSpPr>
          <p:cNvPr id="20" name="Group 21"/>
          <p:cNvGrpSpPr>
            <a:grpSpLocks/>
          </p:cNvGrpSpPr>
          <p:nvPr/>
        </p:nvGrpSpPr>
        <p:grpSpPr bwMode="auto">
          <a:xfrm>
            <a:off x="539750" y="1798638"/>
            <a:ext cx="2663825" cy="1152525"/>
            <a:chOff x="340" y="1133"/>
            <a:chExt cx="1678" cy="726"/>
          </a:xfrm>
        </p:grpSpPr>
        <p:sp>
          <p:nvSpPr>
            <p:cNvPr id="21" name="Oval 7"/>
            <p:cNvSpPr>
              <a:spLocks noChangeArrowheads="1"/>
            </p:cNvSpPr>
            <p:nvPr/>
          </p:nvSpPr>
          <p:spPr bwMode="auto">
            <a:xfrm>
              <a:off x="340" y="1246"/>
              <a:ext cx="453" cy="45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8"/>
            <p:cNvSpPr>
              <a:spLocks noChangeArrowheads="1"/>
            </p:cNvSpPr>
            <p:nvPr/>
          </p:nvSpPr>
          <p:spPr bwMode="auto">
            <a:xfrm>
              <a:off x="1111" y="1133"/>
              <a:ext cx="363" cy="36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9"/>
            <p:cNvSpPr>
              <a:spLocks noChangeArrowheads="1"/>
            </p:cNvSpPr>
            <p:nvPr/>
          </p:nvSpPr>
          <p:spPr bwMode="auto">
            <a:xfrm>
              <a:off x="1111" y="1496"/>
              <a:ext cx="363" cy="363"/>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10"/>
            <p:cNvSpPr>
              <a:spLocks noChangeShapeType="1"/>
            </p:cNvSpPr>
            <p:nvPr/>
          </p:nvSpPr>
          <p:spPr bwMode="auto">
            <a:xfrm>
              <a:off x="1292" y="1314"/>
              <a:ext cx="453" cy="0"/>
            </a:xfrm>
            <a:prstGeom prst="line">
              <a:avLst/>
            </a:prstGeom>
            <a:noFill/>
            <a:ln w="9525">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1"/>
            <p:cNvSpPr>
              <a:spLocks noChangeShapeType="1"/>
            </p:cNvSpPr>
            <p:nvPr/>
          </p:nvSpPr>
          <p:spPr bwMode="auto">
            <a:xfrm>
              <a:off x="1292" y="1661"/>
              <a:ext cx="453" cy="0"/>
            </a:xfrm>
            <a:prstGeom prst="line">
              <a:avLst/>
            </a:prstGeom>
            <a:noFill/>
            <a:ln w="9525">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2"/>
            <p:cNvSpPr>
              <a:spLocks noChangeShapeType="1"/>
            </p:cNvSpPr>
            <p:nvPr/>
          </p:nvSpPr>
          <p:spPr bwMode="auto">
            <a:xfrm flipV="1">
              <a:off x="567" y="1314"/>
              <a:ext cx="159" cy="15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3"/>
            <p:cNvSpPr>
              <a:spLocks noChangeShapeType="1"/>
            </p:cNvSpPr>
            <p:nvPr/>
          </p:nvSpPr>
          <p:spPr bwMode="auto">
            <a:xfrm flipV="1">
              <a:off x="1292" y="1183"/>
              <a:ext cx="125" cy="1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4"/>
            <p:cNvSpPr>
              <a:spLocks noChangeShapeType="1"/>
            </p:cNvSpPr>
            <p:nvPr/>
          </p:nvSpPr>
          <p:spPr bwMode="auto">
            <a:xfrm flipV="1">
              <a:off x="1292" y="1541"/>
              <a:ext cx="125" cy="1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Text Box 16"/>
            <p:cNvSpPr txBox="1">
              <a:spLocks noChangeArrowheads="1"/>
            </p:cNvSpPr>
            <p:nvPr/>
          </p:nvSpPr>
          <p:spPr bwMode="auto">
            <a:xfrm>
              <a:off x="456" y="1253"/>
              <a:ext cx="2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a:solidFill>
                    <a:srgbClr val="000000"/>
                  </a:solidFill>
                  <a:latin typeface="Times New Roman" pitchFamily="18" charset="0"/>
                </a:rPr>
                <a:t>R</a:t>
              </a:r>
            </a:p>
          </p:txBody>
        </p:sp>
        <p:sp>
          <p:nvSpPr>
            <p:cNvPr id="38" name="Text Box 17"/>
            <p:cNvSpPr txBox="1">
              <a:spLocks noChangeArrowheads="1"/>
            </p:cNvSpPr>
            <p:nvPr/>
          </p:nvSpPr>
          <p:spPr bwMode="auto">
            <a:xfrm>
              <a:off x="1106" y="1288"/>
              <a:ext cx="37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R/2</a:t>
              </a:r>
              <a:r>
                <a:rPr lang="de-DE" altLang="de-DE" sz="1400" baseline="30000">
                  <a:solidFill>
                    <a:srgbClr val="000000"/>
                  </a:solidFill>
                  <a:latin typeface="Times New Roman" pitchFamily="18" charset="0"/>
                </a:rPr>
                <a:t>1/3</a:t>
              </a:r>
            </a:p>
          </p:txBody>
        </p:sp>
        <p:sp>
          <p:nvSpPr>
            <p:cNvPr id="39" name="Text Box 18"/>
            <p:cNvSpPr txBox="1">
              <a:spLocks noChangeArrowheads="1"/>
            </p:cNvSpPr>
            <p:nvPr/>
          </p:nvSpPr>
          <p:spPr bwMode="auto">
            <a:xfrm>
              <a:off x="1564" y="1382"/>
              <a:ext cx="45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400">
                  <a:solidFill>
                    <a:srgbClr val="000000"/>
                  </a:solidFill>
                  <a:latin typeface="Times New Roman" pitchFamily="18" charset="0"/>
                </a:rPr>
                <a:t>2</a:t>
              </a:r>
              <a:r>
                <a:rPr lang="de-DE" altLang="de-DE" sz="1400">
                  <a:solidFill>
                    <a:srgbClr val="000000"/>
                  </a:solidFill>
                  <a:latin typeface="Times New Roman" pitchFamily="18" charset="0"/>
                  <a:cs typeface="Times New Roman" pitchFamily="18" charset="0"/>
                </a:rPr>
                <a:t>·</a:t>
              </a:r>
              <a:r>
                <a:rPr lang="de-DE" altLang="de-DE" sz="1400">
                  <a:solidFill>
                    <a:srgbClr val="000000"/>
                  </a:solidFill>
                  <a:latin typeface="Times New Roman" pitchFamily="18" charset="0"/>
                </a:rPr>
                <a:t>R/2</a:t>
              </a:r>
              <a:r>
                <a:rPr lang="de-DE" altLang="de-DE" sz="1400" baseline="30000">
                  <a:solidFill>
                    <a:srgbClr val="000000"/>
                  </a:solidFill>
                  <a:latin typeface="Times New Roman" pitchFamily="18" charset="0"/>
                </a:rPr>
                <a:t>1/3</a:t>
              </a:r>
            </a:p>
          </p:txBody>
        </p:sp>
        <p:sp>
          <p:nvSpPr>
            <p:cNvPr id="40" name="Line 19"/>
            <p:cNvSpPr>
              <a:spLocks noChangeShapeType="1"/>
            </p:cNvSpPr>
            <p:nvPr/>
          </p:nvSpPr>
          <p:spPr bwMode="auto">
            <a:xfrm flipV="1">
              <a:off x="1746" y="1298"/>
              <a:ext cx="0" cy="1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20"/>
            <p:cNvSpPr>
              <a:spLocks noChangeShapeType="1"/>
            </p:cNvSpPr>
            <p:nvPr/>
          </p:nvSpPr>
          <p:spPr bwMode="auto">
            <a:xfrm rot="10800000" flipV="1">
              <a:off x="1746" y="1546"/>
              <a:ext cx="0" cy="11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42" name="Object 22"/>
          <p:cNvGraphicFramePr>
            <a:graphicFrameLocks noChangeAspect="1"/>
          </p:cNvGraphicFramePr>
          <p:nvPr/>
        </p:nvGraphicFramePr>
        <p:xfrm>
          <a:off x="539750" y="2986088"/>
          <a:ext cx="2806700" cy="469900"/>
        </p:xfrm>
        <a:graphic>
          <a:graphicData uri="http://schemas.openxmlformats.org/presentationml/2006/ole">
            <mc:AlternateContent xmlns:mc="http://schemas.openxmlformats.org/markup-compatibility/2006">
              <mc:Choice xmlns:v="urn:schemas-microsoft-com:vml" Requires="v">
                <p:oleObj spid="_x0000_s3147" name="Equation" r:id="rId7" imgW="2806560" imgH="469800" progId="Equation.3">
                  <p:embed/>
                </p:oleObj>
              </mc:Choice>
              <mc:Fallback>
                <p:oleObj name="Equation" r:id="rId7" imgW="280656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2986088"/>
                        <a:ext cx="28067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23"/>
          <p:cNvGraphicFramePr>
            <a:graphicFrameLocks noChangeAspect="1"/>
          </p:cNvGraphicFramePr>
          <p:nvPr/>
        </p:nvGraphicFramePr>
        <p:xfrm>
          <a:off x="1692275" y="3500438"/>
          <a:ext cx="2108200" cy="419100"/>
        </p:xfrm>
        <a:graphic>
          <a:graphicData uri="http://schemas.openxmlformats.org/presentationml/2006/ole">
            <mc:AlternateContent xmlns:mc="http://schemas.openxmlformats.org/markup-compatibility/2006">
              <mc:Choice xmlns:v="urn:schemas-microsoft-com:vml" Requires="v">
                <p:oleObj spid="_x0000_s3148" name="Equation" r:id="rId9" imgW="2108160" imgH="419040" progId="Equation.3">
                  <p:embed/>
                </p:oleObj>
              </mc:Choice>
              <mc:Fallback>
                <p:oleObj name="Equation" r:id="rId9" imgW="210816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2275" y="3500438"/>
                        <a:ext cx="21082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68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Spontaneous nuclear fission </a:t>
            </a:r>
            <a:endParaRPr lang="en-US" dirty="0"/>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969963"/>
            <a:ext cx="4972050"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Object 5"/>
          <p:cNvGraphicFramePr>
            <a:graphicFrameLocks noChangeAspect="1"/>
          </p:cNvGraphicFramePr>
          <p:nvPr/>
        </p:nvGraphicFramePr>
        <p:xfrm>
          <a:off x="431800" y="4138613"/>
          <a:ext cx="760413" cy="457200"/>
        </p:xfrm>
        <a:graphic>
          <a:graphicData uri="http://schemas.openxmlformats.org/presentationml/2006/ole">
            <mc:AlternateContent xmlns:mc="http://schemas.openxmlformats.org/markup-compatibility/2006">
              <mc:Choice xmlns:v="urn:schemas-microsoft-com:vml" Requires="v">
                <p:oleObj spid="_x0000_s4213" name="Equation" r:id="rId5" imgW="761760" imgH="457200" progId="Equation.3">
                  <p:embed/>
                </p:oleObj>
              </mc:Choice>
              <mc:Fallback>
                <p:oleObj name="Equation" r:id="rId5" imgW="76176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 y="4138613"/>
                        <a:ext cx="7604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6"/>
          <p:cNvSpPr txBox="1">
            <a:spLocks noChangeArrowheads="1"/>
          </p:cNvSpPr>
          <p:nvPr/>
        </p:nvSpPr>
        <p:spPr bwMode="auto">
          <a:xfrm>
            <a:off x="287338" y="898525"/>
            <a:ext cx="311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b="1" dirty="0" smtClean="0">
                <a:solidFill>
                  <a:srgbClr val="000000"/>
                </a:solidFill>
                <a:latin typeface="Times New Roman" pitchFamily="18" charset="0"/>
              </a:rPr>
              <a:t>Fission </a:t>
            </a:r>
            <a:r>
              <a:rPr lang="de-DE" altLang="de-DE" sz="1400" b="1" dirty="0" err="1" smtClean="0">
                <a:solidFill>
                  <a:srgbClr val="000000"/>
                </a:solidFill>
                <a:latin typeface="Times New Roman" pitchFamily="18" charset="0"/>
              </a:rPr>
              <a:t>barrier</a:t>
            </a:r>
            <a:r>
              <a:rPr lang="de-DE" altLang="de-DE" sz="1400" b="1" dirty="0" smtClean="0">
                <a:solidFill>
                  <a:srgbClr val="000000"/>
                </a:solidFill>
                <a:latin typeface="Times New Roman" pitchFamily="18" charset="0"/>
              </a:rPr>
              <a:t>:</a:t>
            </a:r>
            <a:endParaRPr lang="de-DE" altLang="de-DE" sz="1400" dirty="0">
              <a:solidFill>
                <a:srgbClr val="000000"/>
              </a:solidFill>
              <a:latin typeface="Times New Roman" pitchFamily="18" charset="0"/>
              <a:cs typeface="Times New Roman" pitchFamily="18" charset="0"/>
            </a:endParaRPr>
          </a:p>
        </p:txBody>
      </p:sp>
      <p:graphicFrame>
        <p:nvGraphicFramePr>
          <p:cNvPr id="26" name="Object 21"/>
          <p:cNvGraphicFramePr>
            <a:graphicFrameLocks noChangeAspect="1"/>
          </p:cNvGraphicFramePr>
          <p:nvPr/>
        </p:nvGraphicFramePr>
        <p:xfrm>
          <a:off x="539750" y="1344613"/>
          <a:ext cx="1249363" cy="284162"/>
        </p:xfrm>
        <a:graphic>
          <a:graphicData uri="http://schemas.openxmlformats.org/presentationml/2006/ole">
            <mc:AlternateContent xmlns:mc="http://schemas.openxmlformats.org/markup-compatibility/2006">
              <mc:Choice xmlns:v="urn:schemas-microsoft-com:vml" Requires="v">
                <p:oleObj spid="_x0000_s4214" name="Equation" r:id="rId7" imgW="1002960" imgH="228600" progId="Equation.3">
                  <p:embed/>
                </p:oleObj>
              </mc:Choice>
              <mc:Fallback>
                <p:oleObj name="Equation" r:id="rId7" imgW="10029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1344613"/>
                        <a:ext cx="1249363"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3"/>
          <p:cNvGraphicFramePr>
            <a:graphicFrameLocks noChangeAspect="1"/>
          </p:cNvGraphicFramePr>
          <p:nvPr/>
        </p:nvGraphicFramePr>
        <p:xfrm>
          <a:off x="360363" y="2197100"/>
          <a:ext cx="3463925" cy="600075"/>
        </p:xfrm>
        <a:graphic>
          <a:graphicData uri="http://schemas.openxmlformats.org/presentationml/2006/ole">
            <mc:AlternateContent xmlns:mc="http://schemas.openxmlformats.org/markup-compatibility/2006">
              <mc:Choice xmlns:v="urn:schemas-microsoft-com:vml" Requires="v">
                <p:oleObj spid="_x0000_s4215" name="Equation" r:id="rId9" imgW="2781000" imgH="482400" progId="Equation.3">
                  <p:embed/>
                </p:oleObj>
              </mc:Choice>
              <mc:Fallback>
                <p:oleObj name="Equation" r:id="rId9" imgW="2781000" imgH="48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363" y="2197100"/>
                        <a:ext cx="346392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 name="Text Box 24"/>
          <p:cNvSpPr txBox="1">
            <a:spLocks noChangeArrowheads="1"/>
          </p:cNvSpPr>
          <p:nvPr/>
        </p:nvSpPr>
        <p:spPr bwMode="auto">
          <a:xfrm>
            <a:off x="287338" y="1844675"/>
            <a:ext cx="3116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1400" b="1">
                <a:solidFill>
                  <a:srgbClr val="0000CC"/>
                </a:solidFill>
                <a:latin typeface="Times New Roman" pitchFamily="18" charset="0"/>
              </a:rPr>
              <a:t>liquid drop model:</a:t>
            </a:r>
            <a:endParaRPr lang="de-DE" altLang="de-DE" sz="1400">
              <a:solidFill>
                <a:srgbClr val="0000CC"/>
              </a:solidFill>
              <a:latin typeface="Times New Roman" pitchFamily="18" charset="0"/>
              <a:cs typeface="Times New Roman" pitchFamily="18" charset="0"/>
            </a:endParaRPr>
          </a:p>
        </p:txBody>
      </p:sp>
      <p:graphicFrame>
        <p:nvGraphicFramePr>
          <p:cNvPr id="29" name="Object 27"/>
          <p:cNvGraphicFramePr>
            <a:graphicFrameLocks noChangeAspect="1"/>
          </p:cNvGraphicFramePr>
          <p:nvPr/>
        </p:nvGraphicFramePr>
        <p:xfrm>
          <a:off x="431800" y="3057525"/>
          <a:ext cx="3187700" cy="536575"/>
        </p:xfrm>
        <a:graphic>
          <a:graphicData uri="http://schemas.openxmlformats.org/presentationml/2006/ole">
            <mc:AlternateContent xmlns:mc="http://schemas.openxmlformats.org/markup-compatibility/2006">
              <mc:Choice xmlns:v="urn:schemas-microsoft-com:vml" Requires="v">
                <p:oleObj spid="_x0000_s4216" name="Equation" r:id="rId11" imgW="3162240" imgH="533160" progId="Equation.3">
                  <p:embed/>
                </p:oleObj>
              </mc:Choice>
              <mc:Fallback>
                <p:oleObj name="Equation" r:id="rId11" imgW="3162240" imgH="5331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800" y="3057525"/>
                        <a:ext cx="31877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28"/>
          <p:cNvGraphicFramePr>
            <a:graphicFrameLocks noChangeAspect="1"/>
          </p:cNvGraphicFramePr>
          <p:nvPr/>
        </p:nvGraphicFramePr>
        <p:xfrm>
          <a:off x="431800" y="3598863"/>
          <a:ext cx="1665288" cy="422275"/>
        </p:xfrm>
        <a:graphic>
          <a:graphicData uri="http://schemas.openxmlformats.org/presentationml/2006/ole">
            <mc:AlternateContent xmlns:mc="http://schemas.openxmlformats.org/markup-compatibility/2006">
              <mc:Choice xmlns:v="urn:schemas-microsoft-com:vml" Requires="v">
                <p:oleObj spid="_x0000_s4217" name="Equation" r:id="rId13" imgW="1650960" imgH="419040" progId="Equation.3">
                  <p:embed/>
                </p:oleObj>
              </mc:Choice>
              <mc:Fallback>
                <p:oleObj name="Equation" r:id="rId13" imgW="1650960" imgH="419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800" y="3598863"/>
                        <a:ext cx="1665288" cy="42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 name="Group 349"/>
          <p:cNvGraphicFramePr>
            <a:graphicFrameLocks noGrp="1"/>
          </p:cNvGraphicFramePr>
          <p:nvPr/>
        </p:nvGraphicFramePr>
        <p:xfrm>
          <a:off x="323850" y="5307013"/>
          <a:ext cx="4105275" cy="1158240"/>
        </p:xfrm>
        <a:graphic>
          <a:graphicData uri="http://schemas.openxmlformats.org/drawingml/2006/table">
            <a:tbl>
              <a:tblPr/>
              <a:tblGrid>
                <a:gridCol w="576263"/>
                <a:gridCol w="649287"/>
                <a:gridCol w="719138"/>
                <a:gridCol w="792162"/>
                <a:gridCol w="647700"/>
                <a:gridCol w="720725"/>
              </a:tblGrid>
              <a:tr h="37623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endParaRPr kumimoji="0" lang="en-US" altLang="de-DE"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Z</a:t>
                      </a:r>
                      <a:r>
                        <a:rPr kumimoji="0" lang="de-DE" altLang="de-DE" sz="1600" b="0" i="0" u="none" strike="noStrike" cap="none" normalizeH="0" baseline="30000" smtClean="0">
                          <a:ln>
                            <a:noFill/>
                          </a:ln>
                          <a:solidFill>
                            <a:srgbClr val="000000"/>
                          </a:solidFill>
                          <a:effectLst/>
                          <a:latin typeface="Times New Roman" pitchFamily="18" charset="0"/>
                        </a:rPr>
                        <a:t>2</a:t>
                      </a:r>
                      <a:r>
                        <a:rPr kumimoji="0" lang="de-DE" altLang="de-DE" sz="1600" b="0" i="0" u="none" strike="noStrike" cap="none" normalizeH="0" baseline="0" smtClean="0">
                          <a:ln>
                            <a:noFill/>
                          </a:ln>
                          <a:solidFill>
                            <a:srgbClr val="000000"/>
                          </a:solidFill>
                          <a:effectLst/>
                          <a:latin typeface="Times New Roman" pitchFamily="18"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E</a:t>
                      </a:r>
                      <a:r>
                        <a:rPr kumimoji="0" lang="de-DE" altLang="de-DE" sz="1600" b="0" i="0" u="none" strike="noStrike" cap="none" normalizeH="0" baseline="-25000" smtClean="0">
                          <a:ln>
                            <a:noFill/>
                          </a:ln>
                          <a:solidFill>
                            <a:srgbClr val="000000"/>
                          </a:solidFill>
                          <a:effectLst/>
                          <a:latin typeface="Times New Roman" pitchFamily="18" charset="0"/>
                        </a:rPr>
                        <a:t>S</a:t>
                      </a:r>
                      <a:r>
                        <a:rPr kumimoji="0" lang="de-DE" altLang="de-DE" sz="1600" b="0" i="0" u="none" strike="noStrike" cap="none" normalizeH="0" baseline="30000" smtClean="0">
                          <a:ln>
                            <a:noFill/>
                          </a:ln>
                          <a:solidFill>
                            <a:srgbClr val="000000"/>
                          </a:solidFill>
                          <a:effectLst/>
                          <a:latin typeface="Times New Roman" pitchFamily="18" charset="0"/>
                        </a:rPr>
                        <a:t>0</a:t>
                      </a:r>
                      <a:r>
                        <a:rPr kumimoji="0" lang="de-DE" altLang="de-DE" sz="1600" b="0" i="0" u="none" strike="noStrike" cap="none" normalizeH="0" baseline="0" smtClean="0">
                          <a:ln>
                            <a:noFill/>
                          </a:ln>
                          <a:solidFill>
                            <a:srgbClr val="000000"/>
                          </a:solidFill>
                          <a:effectLst/>
                          <a:latin typeface="Times New Roman" pitchFamily="18" charset="0"/>
                        </a:rPr>
                        <a:t> </a:t>
                      </a:r>
                      <a:r>
                        <a:rPr kumimoji="0" lang="de-DE" altLang="de-DE" sz="1000" b="0" i="0" u="none" strike="noStrike" cap="none" normalizeH="0" baseline="0" smtClean="0">
                          <a:ln>
                            <a:noFill/>
                          </a:ln>
                          <a:solidFill>
                            <a:srgbClr val="000000"/>
                          </a:solidFill>
                          <a:effectLst/>
                          <a:latin typeface="Times New Roman" pitchFamily="18" charset="0"/>
                        </a:rPr>
                        <a:t>[MeV]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E</a:t>
                      </a:r>
                      <a:r>
                        <a:rPr kumimoji="0" lang="de-DE" altLang="de-DE" sz="1600" b="0" i="0" u="none" strike="noStrike" cap="none" normalizeH="0" baseline="-25000" smtClean="0">
                          <a:ln>
                            <a:noFill/>
                          </a:ln>
                          <a:solidFill>
                            <a:srgbClr val="000000"/>
                          </a:solidFill>
                          <a:effectLst/>
                          <a:latin typeface="Times New Roman" pitchFamily="18" charset="0"/>
                        </a:rPr>
                        <a:t>C</a:t>
                      </a:r>
                      <a:r>
                        <a:rPr kumimoji="0" lang="de-DE" altLang="de-DE" sz="1600" b="0" i="0" u="none" strike="noStrike" cap="none" normalizeH="0" baseline="30000" smtClean="0">
                          <a:ln>
                            <a:noFill/>
                          </a:ln>
                          <a:solidFill>
                            <a:srgbClr val="000000"/>
                          </a:solidFill>
                          <a:effectLst/>
                          <a:latin typeface="Times New Roman" pitchFamily="18" charset="0"/>
                        </a:rPr>
                        <a:t>0</a:t>
                      </a:r>
                      <a:r>
                        <a:rPr kumimoji="0" lang="de-DE" altLang="de-DE" sz="1600" b="0" i="0" u="none" strike="noStrike" cap="none" normalizeH="0" baseline="0" smtClean="0">
                          <a:ln>
                            <a:noFill/>
                          </a:ln>
                          <a:solidFill>
                            <a:srgbClr val="000000"/>
                          </a:solidFill>
                          <a:effectLst/>
                          <a:latin typeface="Times New Roman" pitchFamily="18" charset="0"/>
                        </a:rPr>
                        <a:t> </a:t>
                      </a:r>
                      <a:r>
                        <a:rPr kumimoji="0" lang="de-DE" altLang="de-DE" sz="1000" b="0" i="0" u="none" strike="noStrike" cap="none" normalizeH="0" baseline="0" smtClean="0">
                          <a:ln>
                            <a:noFill/>
                          </a:ln>
                          <a:solidFill>
                            <a:srgbClr val="000000"/>
                          </a:solidFill>
                          <a:effectLst/>
                          <a:latin typeface="Times New Roman" pitchFamily="18" charset="0"/>
                        </a:rPr>
                        <a:t>[MeV]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X</a:t>
                      </a:r>
                      <a:r>
                        <a:rPr kumimoji="0" lang="de-DE" altLang="de-DE" sz="1600" b="0" i="0" u="none" strike="noStrike" cap="none" normalizeH="0" baseline="-25000" smtClean="0">
                          <a:ln>
                            <a:noFill/>
                          </a:ln>
                          <a:solidFill>
                            <a:srgbClr val="000000"/>
                          </a:solidFill>
                          <a:effectLst/>
                          <a:latin typeface="Times New Roman" pitchFamily="18" charset="0"/>
                        </a:rPr>
                        <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el-GR" altLang="de-DE" sz="1600" b="0" i="0" u="none" strike="noStrike" cap="none" normalizeH="0" baseline="0" smtClean="0">
                          <a:ln>
                            <a:noFill/>
                          </a:ln>
                          <a:solidFill>
                            <a:srgbClr val="0000CC"/>
                          </a:solidFill>
                          <a:effectLst/>
                          <a:latin typeface="Times New Roman" pitchFamily="18" charset="0"/>
                          <a:cs typeface="Times New Roman" pitchFamily="18" charset="0"/>
                        </a:rPr>
                        <a:t>Δ</a:t>
                      </a:r>
                      <a:r>
                        <a:rPr kumimoji="0" lang="de-DE" altLang="de-DE" sz="1600" b="0" i="0" u="none" strike="noStrike" cap="none" normalizeH="0" baseline="0" smtClean="0">
                          <a:ln>
                            <a:noFill/>
                          </a:ln>
                          <a:solidFill>
                            <a:srgbClr val="0000CC"/>
                          </a:solidFill>
                          <a:effectLst/>
                          <a:latin typeface="Times New Roman" pitchFamily="18" charset="0"/>
                          <a:cs typeface="Times New Roman" pitchFamily="18" charset="0"/>
                        </a:rPr>
                        <a:t>E</a:t>
                      </a:r>
                      <a:r>
                        <a:rPr kumimoji="0" lang="de-DE" altLang="de-DE" sz="1600" b="0" i="0" u="none" strike="noStrike" cap="none" normalizeH="0" baseline="-25000" smtClean="0">
                          <a:ln>
                            <a:noFill/>
                          </a:ln>
                          <a:solidFill>
                            <a:srgbClr val="0000CC"/>
                          </a:solidFill>
                          <a:effectLst/>
                          <a:latin typeface="Times New Roman" pitchFamily="18" charset="0"/>
                          <a:cs typeface="Times New Roman" pitchFamily="18" charset="0"/>
                        </a:rPr>
                        <a:t>F</a:t>
                      </a:r>
                      <a:r>
                        <a:rPr kumimoji="0" lang="de-DE" altLang="de-DE" sz="1600" b="0" i="0" u="none" strike="noStrike" cap="none" normalizeH="0" baseline="0" smtClean="0">
                          <a:ln>
                            <a:noFill/>
                          </a:ln>
                          <a:solidFill>
                            <a:srgbClr val="0000CC"/>
                          </a:solidFill>
                          <a:effectLst/>
                          <a:latin typeface="Times New Roman" pitchFamily="18" charset="0"/>
                          <a:cs typeface="Times New Roman" pitchFamily="18" charset="0"/>
                        </a:rPr>
                        <a:t> </a:t>
                      </a:r>
                      <a:r>
                        <a:rPr kumimoji="0" lang="de-DE" altLang="de-DE" sz="1000" b="0" i="0" u="none" strike="noStrike" cap="none" normalizeH="0" baseline="0" smtClean="0">
                          <a:ln>
                            <a:noFill/>
                          </a:ln>
                          <a:solidFill>
                            <a:srgbClr val="0000CC"/>
                          </a:solidFill>
                          <a:effectLst/>
                          <a:latin typeface="Times New Roman" pitchFamily="18" charset="0"/>
                          <a:cs typeface="Times New Roman" pitchFamily="18" charset="0"/>
                        </a:rPr>
                        <a:t>[MeV]</a:t>
                      </a:r>
                      <a:endParaRPr kumimoji="0" lang="el-GR" altLang="de-DE" sz="1000" b="0" i="0" u="none" strike="noStrike" cap="none" normalizeH="0" baseline="0" smtClean="0">
                        <a:ln>
                          <a:noFill/>
                        </a:ln>
                        <a:solidFill>
                          <a:srgbClr val="0000CC"/>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30000" smtClean="0">
                          <a:ln>
                            <a:noFill/>
                          </a:ln>
                          <a:solidFill>
                            <a:srgbClr val="0000CC"/>
                          </a:solidFill>
                          <a:effectLst/>
                          <a:latin typeface="Times New Roman" pitchFamily="18" charset="0"/>
                        </a:rPr>
                        <a:t>235</a:t>
                      </a:r>
                      <a:r>
                        <a:rPr kumimoji="0" lang="de-DE" altLang="de-DE" sz="1600" b="0" i="0" u="none" strike="noStrike" cap="none" normalizeH="0" baseline="0" smtClean="0">
                          <a:ln>
                            <a:noFill/>
                          </a:ln>
                          <a:solidFill>
                            <a:srgbClr val="0000CC"/>
                          </a:solidFill>
                          <a:effectLst/>
                          <a:latin typeface="Times New Roman" pitchFamily="18" charset="0"/>
                        </a:rPr>
                        <a:t>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36.02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626.0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967.4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0.773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CC"/>
                          </a:solidFill>
                          <a:effectLst/>
                          <a:latin typeface="Times New Roman" pitchFamily="18" charset="0"/>
                        </a:rPr>
                        <a:t>6.1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30000" smtClean="0">
                          <a:ln>
                            <a:noFill/>
                          </a:ln>
                          <a:solidFill>
                            <a:srgbClr val="0000CC"/>
                          </a:solidFill>
                          <a:effectLst/>
                          <a:latin typeface="Times New Roman" pitchFamily="18" charset="0"/>
                        </a:rPr>
                        <a:t>238</a:t>
                      </a:r>
                      <a:r>
                        <a:rPr kumimoji="0" lang="de-DE" altLang="de-DE" sz="1600" b="0" i="0" u="none" strike="noStrike" cap="none" normalizeH="0" baseline="0" smtClean="0">
                          <a:ln>
                            <a:noFill/>
                          </a:ln>
                          <a:solidFill>
                            <a:srgbClr val="0000CC"/>
                          </a:solidFill>
                          <a:effectLst/>
                          <a:latin typeface="Times New Roman" pitchFamily="18" charset="0"/>
                        </a:rPr>
                        <a:t>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35.56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625.9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963.3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00"/>
                          </a:solidFill>
                          <a:effectLst/>
                          <a:latin typeface="Times New Roman" pitchFamily="18" charset="0"/>
                        </a:rPr>
                        <a:t>0.770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003399"/>
                        </a:buClr>
                        <a:defRPr>
                          <a:solidFill>
                            <a:srgbClr val="003399"/>
                          </a:solidFill>
                          <a:latin typeface="Arial" charset="0"/>
                        </a:defRPr>
                      </a:lvl1pPr>
                      <a:lvl2pPr>
                        <a:spcBef>
                          <a:spcPct val="20000"/>
                        </a:spcBef>
                        <a:buClr>
                          <a:srgbClr val="000000"/>
                        </a:buClr>
                        <a:defRPr>
                          <a:solidFill>
                            <a:srgbClr val="000000"/>
                          </a:solidFill>
                          <a:latin typeface="Arial" charset="0"/>
                        </a:defRPr>
                      </a:lvl2pPr>
                      <a:lvl3pPr>
                        <a:spcBef>
                          <a:spcPct val="20000"/>
                        </a:spcBef>
                        <a:buClr>
                          <a:srgbClr val="000000"/>
                        </a:buClr>
                        <a:defRPr sz="1600">
                          <a:solidFill>
                            <a:srgbClr val="000000"/>
                          </a:solidFill>
                          <a:latin typeface="Arial" charset="0"/>
                        </a:defRPr>
                      </a:lvl3pPr>
                      <a:lvl4pPr>
                        <a:spcBef>
                          <a:spcPct val="20000"/>
                        </a:spcBef>
                        <a:buClr>
                          <a:srgbClr val="000000"/>
                        </a:buClr>
                        <a:defRPr sz="1400">
                          <a:solidFill>
                            <a:srgbClr val="000000"/>
                          </a:solidFill>
                          <a:latin typeface="Arial" charset="0"/>
                        </a:defRPr>
                      </a:lvl4pPr>
                      <a:lvl5pPr>
                        <a:spcBef>
                          <a:spcPct val="20000"/>
                        </a:spcBef>
                        <a:buClr>
                          <a:srgbClr val="000000"/>
                        </a:buClr>
                        <a:defRPr sz="1400">
                          <a:solidFill>
                            <a:srgbClr val="000000"/>
                          </a:solidFill>
                          <a:latin typeface="Arial" charset="0"/>
                        </a:defRPr>
                      </a:lvl5pPr>
                      <a:lvl6pPr fontAlgn="base">
                        <a:spcBef>
                          <a:spcPct val="20000"/>
                        </a:spcBef>
                        <a:spcAft>
                          <a:spcPct val="0"/>
                        </a:spcAft>
                        <a:buClr>
                          <a:srgbClr val="000000"/>
                        </a:buClr>
                        <a:defRPr sz="1400">
                          <a:solidFill>
                            <a:srgbClr val="000000"/>
                          </a:solidFill>
                          <a:latin typeface="Arial" charset="0"/>
                        </a:defRPr>
                      </a:lvl6pPr>
                      <a:lvl7pPr fontAlgn="base">
                        <a:spcBef>
                          <a:spcPct val="20000"/>
                        </a:spcBef>
                        <a:spcAft>
                          <a:spcPct val="0"/>
                        </a:spcAft>
                        <a:buClr>
                          <a:srgbClr val="000000"/>
                        </a:buClr>
                        <a:defRPr sz="1400">
                          <a:solidFill>
                            <a:srgbClr val="000000"/>
                          </a:solidFill>
                          <a:latin typeface="Arial" charset="0"/>
                        </a:defRPr>
                      </a:lvl7pPr>
                      <a:lvl8pPr fontAlgn="base">
                        <a:spcBef>
                          <a:spcPct val="20000"/>
                        </a:spcBef>
                        <a:spcAft>
                          <a:spcPct val="0"/>
                        </a:spcAft>
                        <a:buClr>
                          <a:srgbClr val="000000"/>
                        </a:buClr>
                        <a:defRPr sz="1400">
                          <a:solidFill>
                            <a:srgbClr val="000000"/>
                          </a:solidFill>
                          <a:latin typeface="Arial" charset="0"/>
                        </a:defRPr>
                      </a:lvl8pPr>
                      <a:lvl9pPr fontAlgn="base">
                        <a:spcBef>
                          <a:spcPct val="20000"/>
                        </a:spcBef>
                        <a:spcAft>
                          <a:spcPct val="0"/>
                        </a:spcAft>
                        <a:buClr>
                          <a:srgbClr val="000000"/>
                        </a:buClr>
                        <a:defRPr sz="1400">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003399"/>
                        </a:buClr>
                        <a:buSzTx/>
                        <a:buFontTx/>
                        <a:buNone/>
                        <a:tabLst/>
                      </a:pPr>
                      <a:r>
                        <a:rPr kumimoji="0" lang="de-DE" altLang="de-DE" sz="1600" b="0" i="0" u="none" strike="noStrike" cap="none" normalizeH="0" baseline="0" smtClean="0">
                          <a:ln>
                            <a:noFill/>
                          </a:ln>
                          <a:solidFill>
                            <a:srgbClr val="0000CC"/>
                          </a:solidFill>
                          <a:effectLst/>
                          <a:latin typeface="Times New Roman" pitchFamily="18" charset="0"/>
                        </a:rPr>
                        <a:t>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 name="Text Box 350"/>
          <p:cNvSpPr txBox="1">
            <a:spLocks noChangeArrowheads="1"/>
          </p:cNvSpPr>
          <p:nvPr/>
        </p:nvSpPr>
        <p:spPr bwMode="auto">
          <a:xfrm>
            <a:off x="1331913" y="4268788"/>
            <a:ext cx="18646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000" dirty="0" smtClean="0">
                <a:solidFill>
                  <a:srgbClr val="000000"/>
                </a:solidFill>
                <a:latin typeface="Times New Roman" pitchFamily="18" charset="0"/>
              </a:rPr>
              <a:t>this ratio plays an enormous role</a:t>
            </a:r>
            <a:endParaRPr lang="en-US" altLang="de-DE" sz="1000" dirty="0">
              <a:solidFill>
                <a:srgbClr val="000000"/>
              </a:solidFill>
              <a:latin typeface="Times New Roman" pitchFamily="18" charset="0"/>
            </a:endParaRPr>
          </a:p>
        </p:txBody>
      </p:sp>
      <p:sp>
        <p:nvSpPr>
          <p:cNvPr id="47" name="Text Box 351"/>
          <p:cNvSpPr txBox="1">
            <a:spLocks noChangeArrowheads="1"/>
          </p:cNvSpPr>
          <p:nvPr/>
        </p:nvSpPr>
        <p:spPr bwMode="auto">
          <a:xfrm>
            <a:off x="358775" y="4797425"/>
            <a:ext cx="3003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000">
                <a:solidFill>
                  <a:srgbClr val="000000"/>
                </a:solidFill>
                <a:latin typeface="Times New Roman" pitchFamily="18" charset="0"/>
              </a:rPr>
              <a:t>Cohen, Plasil, Swiatecki, Ann. of  Phys. 82 (1974), 557</a:t>
            </a:r>
          </a:p>
        </p:txBody>
      </p:sp>
    </p:spTree>
    <p:extLst>
      <p:ext uri="{BB962C8B-B14F-4D97-AF65-F5344CB8AC3E}">
        <p14:creationId xmlns:p14="http://schemas.microsoft.com/office/powerpoint/2010/main" val="3073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Energy barrier for spontaneous fission </a:t>
            </a:r>
            <a:endParaRPr lang="en-US" dirty="0"/>
          </a:p>
        </p:txBody>
      </p:sp>
      <p:sp>
        <p:nvSpPr>
          <p:cNvPr id="14" name="Text Box 4"/>
          <p:cNvSpPr txBox="1">
            <a:spLocks noChangeArrowheads="1"/>
          </p:cNvSpPr>
          <p:nvPr/>
        </p:nvSpPr>
        <p:spPr bwMode="auto">
          <a:xfrm>
            <a:off x="376238" y="1555750"/>
            <a:ext cx="311626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sz="1400" dirty="0" smtClean="0">
                <a:solidFill>
                  <a:srgbClr val="000000"/>
                </a:solidFill>
                <a:latin typeface="Times New Roman" pitchFamily="18" charset="0"/>
              </a:rPr>
              <a:t>For </a:t>
            </a:r>
            <a:r>
              <a:rPr lang="en-US" altLang="de-DE" sz="1400" dirty="0" smtClean="0">
                <a:solidFill>
                  <a:srgbClr val="0000CC"/>
                </a:solidFill>
                <a:latin typeface="Times New Roman" pitchFamily="18" charset="0"/>
              </a:rPr>
              <a:t>nuclei with </a:t>
            </a:r>
            <a:r>
              <a:rPr lang="de-DE" altLang="de-DE" sz="1400" dirty="0" smtClean="0">
                <a:solidFill>
                  <a:srgbClr val="0000CC"/>
                </a:solidFill>
                <a:latin typeface="Times New Roman" pitchFamily="18" charset="0"/>
              </a:rPr>
              <a:t>Z</a:t>
            </a:r>
            <a:r>
              <a:rPr lang="de-DE" altLang="de-DE" sz="1400" baseline="30000" dirty="0" smtClean="0">
                <a:solidFill>
                  <a:srgbClr val="0000CC"/>
                </a:solidFill>
                <a:latin typeface="Times New Roman" pitchFamily="18" charset="0"/>
              </a:rPr>
              <a:t>2</a:t>
            </a:r>
            <a:r>
              <a:rPr lang="de-DE" altLang="de-DE" sz="1400" dirty="0" smtClean="0">
                <a:solidFill>
                  <a:srgbClr val="0000CC"/>
                </a:solidFill>
                <a:latin typeface="Times New Roman" pitchFamily="18" charset="0"/>
              </a:rPr>
              <a:t>/A </a:t>
            </a:r>
            <a:r>
              <a:rPr lang="de-DE" altLang="de-DE" sz="1400" dirty="0">
                <a:solidFill>
                  <a:srgbClr val="0000CC"/>
                </a:solidFill>
                <a:latin typeface="Times New Roman" pitchFamily="18" charset="0"/>
                <a:cs typeface="Times New Roman" pitchFamily="18" charset="0"/>
              </a:rPr>
              <a:t>&lt; 51</a:t>
            </a:r>
            <a:r>
              <a:rPr lang="de-DE"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one has to add </a:t>
            </a:r>
            <a:r>
              <a:rPr lang="en-US" altLang="de-DE" sz="1400" b="1" dirty="0" smtClean="0">
                <a:solidFill>
                  <a:srgbClr val="000000"/>
                </a:solidFill>
                <a:latin typeface="Times New Roman" pitchFamily="18" charset="0"/>
                <a:cs typeface="Times New Roman" pitchFamily="18" charset="0"/>
              </a:rPr>
              <a:t>energy</a:t>
            </a:r>
            <a:r>
              <a:rPr lang="de-DE" altLang="de-DE" sz="1400" dirty="0" smtClean="0">
                <a:solidFill>
                  <a:srgbClr val="000000"/>
                </a:solidFill>
                <a:latin typeface="Times New Roman" pitchFamily="18" charset="0"/>
                <a:cs typeface="Times New Roman" pitchFamily="18" charset="0"/>
              </a:rPr>
              <a:t> </a:t>
            </a:r>
            <a:r>
              <a:rPr lang="el-GR" altLang="de-DE" sz="1400" b="1" dirty="0" smtClean="0">
                <a:solidFill>
                  <a:srgbClr val="000000"/>
                </a:solidFill>
                <a:latin typeface="Times New Roman" pitchFamily="18" charset="0"/>
                <a:cs typeface="Times New Roman" pitchFamily="18" charset="0"/>
              </a:rPr>
              <a:t>Δ</a:t>
            </a:r>
            <a:r>
              <a:rPr lang="de-DE" altLang="de-DE" sz="1400" b="1" dirty="0" smtClean="0">
                <a:solidFill>
                  <a:srgbClr val="000000"/>
                </a:solidFill>
                <a:latin typeface="Times New Roman" pitchFamily="18" charset="0"/>
                <a:cs typeface="Times New Roman" pitchFamily="18" charset="0"/>
              </a:rPr>
              <a:t>E</a:t>
            </a:r>
            <a:r>
              <a:rPr lang="de-DE" altLang="de-DE" sz="1400" b="1" baseline="-25000" dirty="0" smtClean="0">
                <a:solidFill>
                  <a:srgbClr val="000000"/>
                </a:solidFill>
                <a:latin typeface="Times New Roman" pitchFamily="18" charset="0"/>
                <a:cs typeface="Times New Roman" pitchFamily="18" charset="0"/>
              </a:rPr>
              <a:t>F</a:t>
            </a:r>
            <a:r>
              <a:rPr lang="de-DE" altLang="de-DE" sz="1400" b="1" dirty="0" smtClean="0">
                <a:solidFill>
                  <a:srgbClr val="000000"/>
                </a:solidFill>
                <a:latin typeface="Times New Roman" pitchFamily="18" charset="0"/>
                <a:cs typeface="Times New Roman" pitchFamily="18" charset="0"/>
              </a:rPr>
              <a:t> </a:t>
            </a:r>
            <a:r>
              <a:rPr lang="de-DE" altLang="de-DE" sz="1400" dirty="0" smtClean="0">
                <a:solidFill>
                  <a:srgbClr val="000000"/>
                </a:solidFill>
                <a:latin typeface="Times New Roman" pitchFamily="18" charset="0"/>
                <a:cs typeface="Times New Roman" pitchFamily="18" charset="0"/>
              </a:rPr>
              <a:t>in </a:t>
            </a:r>
            <a:r>
              <a:rPr lang="en-US" altLang="de-DE" sz="1400" dirty="0" smtClean="0">
                <a:solidFill>
                  <a:srgbClr val="000000"/>
                </a:solidFill>
                <a:latin typeface="Times New Roman" pitchFamily="18" charset="0"/>
                <a:cs typeface="Times New Roman" pitchFamily="18" charset="0"/>
              </a:rPr>
              <a:t>order</a:t>
            </a:r>
            <a:r>
              <a:rPr lang="de-DE" altLang="de-DE" sz="1400" dirty="0" smtClean="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to observe fission</a:t>
            </a:r>
            <a:r>
              <a:rPr lang="de-DE" altLang="de-DE" sz="1400" dirty="0" smtClean="0">
                <a:solidFill>
                  <a:srgbClr val="000000"/>
                </a:solidFill>
                <a:latin typeface="Times New Roman" pitchFamily="18" charset="0"/>
                <a:cs typeface="Times New Roman" pitchFamily="18" charset="0"/>
              </a:rPr>
              <a:t>. </a:t>
            </a:r>
            <a:r>
              <a:rPr lang="en-US" altLang="de-DE" sz="1400" dirty="0">
                <a:solidFill>
                  <a:srgbClr val="000000"/>
                </a:solidFill>
                <a:latin typeface="Times New Roman" pitchFamily="18" charset="0"/>
                <a:cs typeface="Times New Roman" pitchFamily="18" charset="0"/>
              </a:rPr>
              <a:t>H</a:t>
            </a:r>
            <a:r>
              <a:rPr lang="en-US" altLang="de-DE" sz="1400" dirty="0" smtClean="0">
                <a:solidFill>
                  <a:srgbClr val="000000"/>
                </a:solidFill>
                <a:latin typeface="Times New Roman" pitchFamily="18" charset="0"/>
                <a:cs typeface="Times New Roman" pitchFamily="18" charset="0"/>
              </a:rPr>
              <a:t>owever,  fission is still possible due to the tunneling effect</a:t>
            </a:r>
            <a:r>
              <a:rPr lang="de-DE" altLang="de-DE" sz="1400" dirty="0" smtClean="0">
                <a:solidFill>
                  <a:srgbClr val="000000"/>
                </a:solidFill>
                <a:latin typeface="Times New Roman" pitchFamily="18" charset="0"/>
                <a:cs typeface="Times New Roman" pitchFamily="18" charset="0"/>
              </a:rPr>
              <a:t>.</a:t>
            </a:r>
            <a:endParaRPr lang="de-DE" altLang="de-DE" sz="1400" dirty="0">
              <a:solidFill>
                <a:srgbClr val="000000"/>
              </a:solidFill>
              <a:latin typeface="Times New Roman" pitchFamily="18" charset="0"/>
              <a:cs typeface="Times New Roman" pitchFamily="18" charset="0"/>
            </a:endParaRPr>
          </a:p>
          <a:p>
            <a:endParaRPr lang="de-DE" altLang="de-DE" sz="1400" dirty="0">
              <a:solidFill>
                <a:srgbClr val="000000"/>
              </a:solidFill>
              <a:latin typeface="Times New Roman" pitchFamily="18" charset="0"/>
              <a:cs typeface="Times New Roman" pitchFamily="18" charset="0"/>
            </a:endParaRPr>
          </a:p>
          <a:p>
            <a:r>
              <a:rPr lang="en-US" altLang="de-DE" sz="1400" dirty="0" smtClean="0">
                <a:solidFill>
                  <a:srgbClr val="000000"/>
                </a:solidFill>
                <a:latin typeface="Times New Roman" pitchFamily="18" charset="0"/>
                <a:cs typeface="Times New Roman" pitchFamily="18" charset="0"/>
              </a:rPr>
              <a:t>The probability for tunneling decrease however very rapidly with decreasing values of </a:t>
            </a:r>
            <a:r>
              <a:rPr lang="en-US" altLang="de-DE" sz="1400" dirty="0">
                <a:solidFill>
                  <a:srgbClr val="000000"/>
                </a:solidFill>
                <a:latin typeface="Times New Roman" pitchFamily="18" charset="0"/>
                <a:cs typeface="Times New Roman" pitchFamily="18" charset="0"/>
              </a:rPr>
              <a:t> </a:t>
            </a:r>
            <a:r>
              <a:rPr lang="en-US" altLang="de-DE" sz="1400" dirty="0" smtClean="0">
                <a:solidFill>
                  <a:srgbClr val="000000"/>
                </a:solidFill>
                <a:latin typeface="Times New Roman" pitchFamily="18" charset="0"/>
                <a:cs typeface="Times New Roman" pitchFamily="18" charset="0"/>
              </a:rPr>
              <a:t>Z</a:t>
            </a:r>
            <a:r>
              <a:rPr lang="en-US" altLang="de-DE" sz="1400" baseline="30000" dirty="0" smtClean="0">
                <a:solidFill>
                  <a:srgbClr val="000000"/>
                </a:solidFill>
                <a:latin typeface="Times New Roman" pitchFamily="18" charset="0"/>
                <a:cs typeface="Times New Roman" pitchFamily="18" charset="0"/>
              </a:rPr>
              <a:t>2</a:t>
            </a:r>
            <a:r>
              <a:rPr lang="en-US" altLang="de-DE" sz="1400" dirty="0" smtClean="0">
                <a:solidFill>
                  <a:srgbClr val="000000"/>
                </a:solidFill>
                <a:latin typeface="Times New Roman" pitchFamily="18" charset="0"/>
                <a:cs typeface="Times New Roman" pitchFamily="18" charset="0"/>
              </a:rPr>
              <a:t>/A, since the fragments have comparatively large masses</a:t>
            </a:r>
            <a:r>
              <a:rPr lang="de-DE" altLang="de-DE" sz="1400" dirty="0" smtClean="0">
                <a:solidFill>
                  <a:srgbClr val="000000"/>
                </a:solidFill>
                <a:latin typeface="Times New Roman" pitchFamily="18" charset="0"/>
                <a:cs typeface="Times New Roman" pitchFamily="18" charset="0"/>
              </a:rPr>
              <a:t>.</a:t>
            </a:r>
            <a:endParaRPr lang="el-GR" altLang="de-DE" sz="1400" dirty="0">
              <a:solidFill>
                <a:srgbClr val="000000"/>
              </a:solidFill>
              <a:latin typeface="Times New Roman" pitchFamily="18" charset="0"/>
              <a:cs typeface="Times New Roman" pitchFamily="18" charset="0"/>
            </a:endParaRPr>
          </a:p>
        </p:txBody>
      </p:sp>
      <p:pic>
        <p:nvPicPr>
          <p:cNvPr id="15" name="Picture 5" descr="Potentialschwe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268413"/>
            <a:ext cx="3973512" cy="444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23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Double humped fission barrier </a:t>
            </a:r>
            <a:endParaRPr lang="en-US" dirty="0"/>
          </a:p>
        </p:txBody>
      </p:sp>
      <p:pic>
        <p:nvPicPr>
          <p:cNvPr id="5" name="Picture 11"/>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539750" y="750888"/>
            <a:ext cx="4743450" cy="39020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3"/>
          <p:cNvSpPr txBox="1">
            <a:spLocks noChangeArrowheads="1"/>
          </p:cNvSpPr>
          <p:nvPr/>
        </p:nvSpPr>
        <p:spPr bwMode="auto">
          <a:xfrm>
            <a:off x="3656013" y="3452813"/>
            <a:ext cx="1425390" cy="338554"/>
          </a:xfrm>
          <a:prstGeom prst="rect">
            <a:avLst/>
          </a:prstGeom>
          <a:solidFill>
            <a:schemeClr val="bg1"/>
          </a:solidFill>
          <a:ln>
            <a:noFill/>
          </a:ln>
          <a:effectLst/>
        </p:spPr>
        <p:txBody>
          <a:bodyPr wrap="none">
            <a:spAutoFit/>
          </a:bodyPr>
          <a:lstStyle/>
          <a:p>
            <a:r>
              <a:rPr lang="en-US" altLang="de-DE" sz="1600" dirty="0" smtClean="0">
                <a:solidFill>
                  <a:srgbClr val="FF0000"/>
                </a:solidFill>
                <a:latin typeface="Times New Roman" pitchFamily="18" charset="0"/>
              </a:rPr>
              <a:t>delayed</a:t>
            </a:r>
            <a:r>
              <a:rPr lang="en-US" altLang="de-DE" sz="1600" dirty="0" smtClean="0">
                <a:solidFill>
                  <a:srgbClr val="FF0000"/>
                </a:solidFill>
                <a:latin typeface="Times New Roman" pitchFamily="18" charset="0"/>
                <a:cs typeface="Times New Roman" pitchFamily="18" charset="0"/>
              </a:rPr>
              <a:t> fission</a:t>
            </a:r>
            <a:endParaRPr lang="en-US" altLang="de-DE" sz="1600" dirty="0">
              <a:solidFill>
                <a:srgbClr val="FF0000"/>
              </a:solidFill>
              <a:latin typeface="Times New Roman" pitchFamily="18" charset="0"/>
              <a:cs typeface="Times New Roman" pitchFamily="18" charset="0"/>
            </a:endParaRPr>
          </a:p>
        </p:txBody>
      </p:sp>
      <p:sp>
        <p:nvSpPr>
          <p:cNvPr id="7" name="Rectangle 15"/>
          <p:cNvSpPr>
            <a:spLocks noChangeArrowheads="1"/>
          </p:cNvSpPr>
          <p:nvPr/>
        </p:nvSpPr>
        <p:spPr bwMode="auto">
          <a:xfrm>
            <a:off x="3348038" y="3357563"/>
            <a:ext cx="1800225" cy="142875"/>
          </a:xfrm>
          <a:prstGeom prst="rect">
            <a:avLst/>
          </a:prstGeom>
          <a:solidFill>
            <a:schemeClr val="bg1"/>
          </a:solidFill>
          <a:ln w="9525">
            <a:noFill/>
            <a:miter lim="800000"/>
            <a:headEnd/>
            <a:tailEnd/>
          </a:ln>
          <a:effectLst/>
        </p:spPr>
        <p:txBody>
          <a:bodyPr wrap="none" anchor="ctr"/>
          <a:lstStyle/>
          <a:p>
            <a:endParaRPr lang="en-US"/>
          </a:p>
        </p:txBody>
      </p:sp>
      <p:sp>
        <p:nvSpPr>
          <p:cNvPr id="8" name="Line 14"/>
          <p:cNvSpPr>
            <a:spLocks noChangeShapeType="1"/>
          </p:cNvSpPr>
          <p:nvPr/>
        </p:nvSpPr>
        <p:spPr bwMode="auto">
          <a:xfrm rot="21540000">
            <a:off x="3381375" y="3429000"/>
            <a:ext cx="1819275" cy="0"/>
          </a:xfrm>
          <a:prstGeom prst="line">
            <a:avLst/>
          </a:prstGeom>
          <a:noFill/>
          <a:ln w="44450">
            <a:solidFill>
              <a:srgbClr val="FF0000"/>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6"/>
          <p:cNvSpPr txBox="1">
            <a:spLocks noChangeArrowheads="1"/>
          </p:cNvSpPr>
          <p:nvPr/>
        </p:nvSpPr>
        <p:spPr bwMode="auto">
          <a:xfrm>
            <a:off x="3656013" y="1220788"/>
            <a:ext cx="1380506" cy="338554"/>
          </a:xfrm>
          <a:prstGeom prst="rect">
            <a:avLst/>
          </a:prstGeom>
          <a:solidFill>
            <a:schemeClr val="bg1"/>
          </a:solidFill>
          <a:ln>
            <a:noFill/>
          </a:ln>
          <a:effectLst/>
        </p:spPr>
        <p:txBody>
          <a:bodyPr wrap="none">
            <a:spAutoFit/>
          </a:bodyPr>
          <a:lstStyle/>
          <a:p>
            <a:r>
              <a:rPr lang="en-US" altLang="de-DE" sz="1600" dirty="0" smtClean="0">
                <a:solidFill>
                  <a:srgbClr val="0000CC"/>
                </a:solidFill>
                <a:latin typeface="Times New Roman" pitchFamily="18" charset="0"/>
              </a:rPr>
              <a:t>prompt fission</a:t>
            </a:r>
            <a:endParaRPr lang="en-US" altLang="de-DE" sz="1600" dirty="0">
              <a:solidFill>
                <a:srgbClr val="0000CC"/>
              </a:solidFill>
              <a:latin typeface="Times New Roman" pitchFamily="18" charset="0"/>
              <a:cs typeface="Times New Roman" pitchFamily="18" charset="0"/>
            </a:endParaRPr>
          </a:p>
        </p:txBody>
      </p:sp>
      <p:sp>
        <p:nvSpPr>
          <p:cNvPr id="10" name="Rectangle 17"/>
          <p:cNvSpPr>
            <a:spLocks noChangeArrowheads="1"/>
          </p:cNvSpPr>
          <p:nvPr/>
        </p:nvSpPr>
        <p:spPr bwMode="auto">
          <a:xfrm>
            <a:off x="3203575" y="1125538"/>
            <a:ext cx="2016125" cy="142875"/>
          </a:xfrm>
          <a:prstGeom prst="rect">
            <a:avLst/>
          </a:prstGeom>
          <a:solidFill>
            <a:schemeClr val="bg1"/>
          </a:solidFill>
          <a:ln w="9525">
            <a:noFill/>
            <a:miter lim="800000"/>
            <a:headEnd/>
            <a:tailEnd/>
          </a:ln>
          <a:effectLst/>
        </p:spPr>
        <p:txBody>
          <a:bodyPr wrap="none" anchor="ctr"/>
          <a:lstStyle/>
          <a:p>
            <a:endParaRPr lang="en-US"/>
          </a:p>
        </p:txBody>
      </p:sp>
      <p:sp>
        <p:nvSpPr>
          <p:cNvPr id="11" name="Line 18"/>
          <p:cNvSpPr>
            <a:spLocks noChangeShapeType="1"/>
          </p:cNvSpPr>
          <p:nvPr/>
        </p:nvSpPr>
        <p:spPr bwMode="auto">
          <a:xfrm rot="21540000">
            <a:off x="3381375" y="1125538"/>
            <a:ext cx="1819275" cy="0"/>
          </a:xfrm>
          <a:prstGeom prst="line">
            <a:avLst/>
          </a:prstGeom>
          <a:noFill/>
          <a:ln w="44450">
            <a:solidFill>
              <a:srgbClr val="0000CC"/>
            </a:solidFill>
            <a:prstDash val="lgDash"/>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19"/>
          <p:cNvSpPr txBox="1">
            <a:spLocks noChangeArrowheads="1"/>
          </p:cNvSpPr>
          <p:nvPr/>
        </p:nvSpPr>
        <p:spPr bwMode="auto">
          <a:xfrm>
            <a:off x="2122488" y="4605338"/>
            <a:ext cx="1225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a:solidFill>
                  <a:srgbClr val="000000"/>
                </a:solidFill>
                <a:latin typeface="Times New Roman" pitchFamily="18" charset="0"/>
              </a:rPr>
              <a:t>Deformation</a:t>
            </a:r>
          </a:p>
        </p:txBody>
      </p:sp>
      <p:sp>
        <p:nvSpPr>
          <p:cNvPr id="13" name="Text Box 20"/>
          <p:cNvSpPr txBox="1">
            <a:spLocks noChangeArrowheads="1"/>
          </p:cNvSpPr>
          <p:nvPr/>
        </p:nvSpPr>
        <p:spPr bwMode="auto">
          <a:xfrm rot="16200000">
            <a:off x="-15554" y="1292017"/>
            <a:ext cx="7740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000000"/>
                </a:solidFill>
                <a:latin typeface="Times New Roman" pitchFamily="18" charset="0"/>
              </a:rPr>
              <a:t>Energy</a:t>
            </a:r>
            <a:endParaRPr lang="en-US" altLang="de-DE" sz="1600" dirty="0">
              <a:solidFill>
                <a:srgbClr val="000000"/>
              </a:solidFill>
              <a:latin typeface="Times New Roman" pitchFamily="18" charset="0"/>
            </a:endParaRPr>
          </a:p>
        </p:txBody>
      </p:sp>
      <p:sp>
        <p:nvSpPr>
          <p:cNvPr id="16" name="Text Box 21"/>
          <p:cNvSpPr txBox="1">
            <a:spLocks noChangeArrowheads="1"/>
          </p:cNvSpPr>
          <p:nvPr/>
        </p:nvSpPr>
        <p:spPr bwMode="auto">
          <a:xfrm>
            <a:off x="1331913" y="1196975"/>
            <a:ext cx="608012" cy="336550"/>
          </a:xfrm>
          <a:prstGeom prst="rect">
            <a:avLst/>
          </a:prstGeom>
          <a:solidFill>
            <a:schemeClr val="bg1"/>
          </a:solidFill>
          <a:ln>
            <a:noFill/>
          </a:ln>
          <a:effectLst/>
        </p:spPr>
        <p:txBody>
          <a:bodyPr wrap="none">
            <a:spAutoFit/>
          </a:bodyPr>
          <a:lstStyle/>
          <a:p>
            <a:r>
              <a:rPr lang="en-US" altLang="de-DE" sz="1600" baseline="30000" dirty="0">
                <a:solidFill>
                  <a:srgbClr val="000000"/>
                </a:solidFill>
                <a:latin typeface="Times New Roman" pitchFamily="18" charset="0"/>
              </a:rPr>
              <a:t>240</a:t>
            </a:r>
            <a:r>
              <a:rPr lang="en-US" altLang="de-DE" sz="1600" dirty="0">
                <a:solidFill>
                  <a:srgbClr val="000000"/>
                </a:solidFill>
                <a:latin typeface="Times New Roman" pitchFamily="18" charset="0"/>
              </a:rPr>
              <a:t>Pu</a:t>
            </a:r>
          </a:p>
        </p:txBody>
      </p:sp>
      <p:sp>
        <p:nvSpPr>
          <p:cNvPr id="17" name="Rectangle 23"/>
          <p:cNvSpPr>
            <a:spLocks noChangeArrowheads="1"/>
          </p:cNvSpPr>
          <p:nvPr/>
        </p:nvSpPr>
        <p:spPr bwMode="auto">
          <a:xfrm>
            <a:off x="3924300" y="2997200"/>
            <a:ext cx="1223963" cy="287338"/>
          </a:xfrm>
          <a:prstGeom prst="rect">
            <a:avLst/>
          </a:prstGeom>
          <a:solidFill>
            <a:schemeClr val="bg1"/>
          </a:solidFill>
          <a:ln w="9525">
            <a:noFill/>
            <a:miter lim="800000"/>
            <a:headEnd/>
            <a:tailEnd/>
          </a:ln>
          <a:effectLst/>
        </p:spPr>
        <p:txBody>
          <a:bodyPr wrap="none" anchor="ctr"/>
          <a:lstStyle/>
          <a:p>
            <a:endParaRPr lang="en-US"/>
          </a:p>
        </p:txBody>
      </p:sp>
      <p:sp>
        <p:nvSpPr>
          <p:cNvPr id="18" name="Text Box 22"/>
          <p:cNvSpPr txBox="1">
            <a:spLocks noChangeArrowheads="1"/>
          </p:cNvSpPr>
          <p:nvPr/>
        </p:nvSpPr>
        <p:spPr bwMode="auto">
          <a:xfrm>
            <a:off x="3532188" y="3068638"/>
            <a:ext cx="968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a:solidFill>
                  <a:srgbClr val="000000"/>
                </a:solidFill>
                <a:latin typeface="Times New Roman" pitchFamily="18" charset="0"/>
              </a:rPr>
              <a:t>t</a:t>
            </a:r>
            <a:r>
              <a:rPr lang="en-US" altLang="de-DE" sz="1600" baseline="-25000">
                <a:solidFill>
                  <a:srgbClr val="000000"/>
                </a:solidFill>
                <a:latin typeface="Times New Roman" pitchFamily="18" charset="0"/>
              </a:rPr>
              <a:t>1/2</a:t>
            </a:r>
            <a:r>
              <a:rPr lang="en-US" altLang="de-DE" sz="1600">
                <a:solidFill>
                  <a:srgbClr val="000000"/>
                </a:solidFill>
                <a:latin typeface="Times New Roman" pitchFamily="18" charset="0"/>
              </a:rPr>
              <a:t>=3.8ns</a:t>
            </a:r>
          </a:p>
        </p:txBody>
      </p:sp>
      <p:sp>
        <p:nvSpPr>
          <p:cNvPr id="19" name="Text Box 24"/>
          <p:cNvSpPr txBox="1">
            <a:spLocks noChangeArrowheads="1"/>
          </p:cNvSpPr>
          <p:nvPr/>
        </p:nvSpPr>
        <p:spPr bwMode="auto">
          <a:xfrm>
            <a:off x="1370013" y="1827213"/>
            <a:ext cx="35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a:solidFill>
                  <a:srgbClr val="0000CC"/>
                </a:solidFill>
                <a:latin typeface="Times New Roman" pitchFamily="18" charset="0"/>
              </a:rPr>
              <a:t>1.</a:t>
            </a:r>
          </a:p>
        </p:txBody>
      </p:sp>
      <p:sp>
        <p:nvSpPr>
          <p:cNvPr id="20" name="Text Box 25"/>
          <p:cNvSpPr txBox="1">
            <a:spLocks noChangeArrowheads="1"/>
          </p:cNvSpPr>
          <p:nvPr/>
        </p:nvSpPr>
        <p:spPr bwMode="auto">
          <a:xfrm>
            <a:off x="2833688" y="1827213"/>
            <a:ext cx="35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b="1">
                <a:solidFill>
                  <a:srgbClr val="FF0000"/>
                </a:solidFill>
                <a:latin typeface="Times New Roman" pitchFamily="18" charset="0"/>
              </a:rPr>
              <a:t>2.</a:t>
            </a:r>
          </a:p>
        </p:txBody>
      </p:sp>
      <p:graphicFrame>
        <p:nvGraphicFramePr>
          <p:cNvPr id="21" name="Object 26"/>
          <p:cNvGraphicFramePr>
            <a:graphicFrameLocks noGrp="1" noChangeAspect="1"/>
          </p:cNvGraphicFramePr>
          <p:nvPr>
            <p:ph sz="quarter" idx="4294967295"/>
          </p:nvPr>
        </p:nvGraphicFramePr>
        <p:xfrm>
          <a:off x="5983288" y="3051175"/>
          <a:ext cx="1252537" cy="522288"/>
        </p:xfrm>
        <a:graphic>
          <a:graphicData uri="http://schemas.openxmlformats.org/presentationml/2006/ole">
            <mc:AlternateContent xmlns:mc="http://schemas.openxmlformats.org/markup-compatibility/2006">
              <mc:Choice xmlns:v="urn:schemas-microsoft-com:vml" Requires="v">
                <p:oleObj spid="_x0000_s5146" name="Equation" r:id="rId5" imgW="1002960" imgH="419040" progId="Equation.3">
                  <p:embed/>
                </p:oleObj>
              </mc:Choice>
              <mc:Fallback>
                <p:oleObj name="Equation" r:id="rId5" imgW="1002960" imgH="41904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3288" y="3051175"/>
                        <a:ext cx="1252537"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30"/>
          <p:cNvSpPr txBox="1">
            <a:spLocks noChangeArrowheads="1"/>
          </p:cNvSpPr>
          <p:nvPr/>
        </p:nvSpPr>
        <p:spPr bwMode="auto">
          <a:xfrm>
            <a:off x="5867400" y="3573463"/>
            <a:ext cx="13981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dirty="0" smtClean="0">
                <a:solidFill>
                  <a:srgbClr val="000000"/>
                </a:solidFill>
                <a:latin typeface="Times New Roman" pitchFamily="18" charset="0"/>
              </a:rPr>
              <a:t>(axis ratio</a:t>
            </a:r>
            <a:r>
              <a:rPr lang="en-US" altLang="de-DE" sz="1600" dirty="0" smtClean="0">
                <a:solidFill>
                  <a:srgbClr val="000000"/>
                </a:solidFill>
                <a:latin typeface="Times New Roman" pitchFamily="18" charset="0"/>
                <a:cs typeface="Times New Roman" pitchFamily="18" charset="0"/>
              </a:rPr>
              <a:t> </a:t>
            </a:r>
            <a:r>
              <a:rPr lang="en-US" altLang="de-DE" sz="1600" dirty="0">
                <a:solidFill>
                  <a:srgbClr val="000000"/>
                </a:solidFill>
                <a:latin typeface="Times New Roman" pitchFamily="18" charset="0"/>
                <a:cs typeface="Times New Roman" pitchFamily="18" charset="0"/>
              </a:rPr>
              <a:t>2:1)</a:t>
            </a:r>
          </a:p>
        </p:txBody>
      </p:sp>
      <p:sp>
        <p:nvSpPr>
          <p:cNvPr id="23" name="Text Box 31"/>
          <p:cNvSpPr txBox="1">
            <a:spLocks noChangeArrowheads="1"/>
          </p:cNvSpPr>
          <p:nvPr/>
        </p:nvSpPr>
        <p:spPr bwMode="auto">
          <a:xfrm>
            <a:off x="5651500" y="1441450"/>
            <a:ext cx="3328155"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de-DE" sz="1600" baseline="30000" dirty="0">
                <a:solidFill>
                  <a:srgbClr val="0000CC"/>
                </a:solidFill>
                <a:latin typeface="Times New Roman" pitchFamily="18" charset="0"/>
              </a:rPr>
              <a:t>238</a:t>
            </a:r>
            <a:r>
              <a:rPr lang="en-US" altLang="de-DE" sz="1600" dirty="0">
                <a:solidFill>
                  <a:srgbClr val="0000CC"/>
                </a:solidFill>
                <a:latin typeface="Times New Roman" pitchFamily="18" charset="0"/>
              </a:rPr>
              <a:t>U(</a:t>
            </a:r>
            <a:r>
              <a:rPr lang="el-GR" altLang="de-DE" sz="1600" dirty="0">
                <a:solidFill>
                  <a:srgbClr val="0000CC"/>
                </a:solidFill>
                <a:latin typeface="Times New Roman" pitchFamily="18" charset="0"/>
                <a:cs typeface="Times New Roman" pitchFamily="18" charset="0"/>
              </a:rPr>
              <a:t>α</a:t>
            </a:r>
            <a:r>
              <a:rPr lang="en-US" altLang="de-DE" sz="1600" dirty="0">
                <a:solidFill>
                  <a:srgbClr val="0000CC"/>
                </a:solidFill>
                <a:latin typeface="Times New Roman" pitchFamily="18" charset="0"/>
                <a:cs typeface="Times New Roman" pitchFamily="18" charset="0"/>
              </a:rPr>
              <a:t>,2n)</a:t>
            </a:r>
            <a:r>
              <a:rPr lang="en-US" altLang="de-DE" sz="1600" baseline="30000" dirty="0">
                <a:solidFill>
                  <a:srgbClr val="0000CC"/>
                </a:solidFill>
                <a:latin typeface="Times New Roman" pitchFamily="18" charset="0"/>
                <a:cs typeface="Times New Roman" pitchFamily="18" charset="0"/>
              </a:rPr>
              <a:t>240f</a:t>
            </a:r>
            <a:r>
              <a:rPr lang="en-US" altLang="de-DE" sz="1600" dirty="0">
                <a:solidFill>
                  <a:srgbClr val="0000CC"/>
                </a:solidFill>
                <a:latin typeface="Times New Roman" pitchFamily="18" charset="0"/>
                <a:cs typeface="Times New Roman" pitchFamily="18" charset="0"/>
              </a:rPr>
              <a:t>Pu, E</a:t>
            </a:r>
            <a:r>
              <a:rPr lang="el-GR" altLang="de-DE" sz="1600" baseline="-25000" dirty="0">
                <a:solidFill>
                  <a:srgbClr val="0000CC"/>
                </a:solidFill>
                <a:latin typeface="Times New Roman" pitchFamily="18" charset="0"/>
                <a:cs typeface="Times New Roman" pitchFamily="18" charset="0"/>
              </a:rPr>
              <a:t>α</a:t>
            </a:r>
            <a:r>
              <a:rPr lang="en-US" altLang="de-DE" sz="1600" dirty="0">
                <a:solidFill>
                  <a:srgbClr val="0000CC"/>
                </a:solidFill>
                <a:latin typeface="Times New Roman" pitchFamily="18" charset="0"/>
                <a:cs typeface="Times New Roman" pitchFamily="18" charset="0"/>
              </a:rPr>
              <a:t>=25 MeV</a:t>
            </a:r>
          </a:p>
          <a:p>
            <a:endParaRPr lang="en-US" altLang="de-DE" sz="1600" dirty="0">
              <a:solidFill>
                <a:srgbClr val="0000CC"/>
              </a:solidFill>
              <a:latin typeface="Times New Roman" pitchFamily="18" charset="0"/>
              <a:cs typeface="Times New Roman" pitchFamily="18" charset="0"/>
            </a:endParaRPr>
          </a:p>
          <a:p>
            <a:r>
              <a:rPr lang="en-US" altLang="de-DE" sz="1600" dirty="0" smtClean="0">
                <a:solidFill>
                  <a:srgbClr val="0000CC"/>
                </a:solidFill>
                <a:latin typeface="Times New Roman" pitchFamily="18" charset="0"/>
                <a:cs typeface="Times New Roman" pitchFamily="18" charset="0"/>
              </a:rPr>
              <a:t>Measurement of conversion electrons</a:t>
            </a:r>
            <a:endParaRPr lang="el-GR" altLang="de-DE" sz="1600" dirty="0">
              <a:solidFill>
                <a:srgbClr val="0000CC"/>
              </a:solidFill>
              <a:latin typeface="Times New Roman" pitchFamily="18" charset="0"/>
              <a:cs typeface="Times New Roman" pitchFamily="18" charset="0"/>
            </a:endParaRPr>
          </a:p>
        </p:txBody>
      </p:sp>
      <p:grpSp>
        <p:nvGrpSpPr>
          <p:cNvPr id="24" name="Group 40"/>
          <p:cNvGrpSpPr>
            <a:grpSpLocks/>
          </p:cNvGrpSpPr>
          <p:nvPr/>
        </p:nvGrpSpPr>
        <p:grpSpPr bwMode="auto">
          <a:xfrm>
            <a:off x="5940425" y="4005263"/>
            <a:ext cx="2813050" cy="2481262"/>
            <a:chOff x="3742" y="2523"/>
            <a:chExt cx="1772" cy="1563"/>
          </a:xfrm>
        </p:grpSpPr>
        <p:pic>
          <p:nvPicPr>
            <p:cNvPr id="25"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2" y="2523"/>
              <a:ext cx="1238" cy="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35"/>
            <p:cNvSpPr txBox="1">
              <a:spLocks noChangeArrowheads="1"/>
            </p:cNvSpPr>
            <p:nvPr/>
          </p:nvSpPr>
          <p:spPr bwMode="auto">
            <a:xfrm>
              <a:off x="4558" y="2739"/>
              <a:ext cx="627"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err="1">
                  <a:solidFill>
                    <a:srgbClr val="000000"/>
                  </a:solidFill>
                  <a:latin typeface="Times New Roman" pitchFamily="18" charset="0"/>
                </a:rPr>
                <a:t>Superdeformation</a:t>
              </a:r>
              <a:endParaRPr lang="en-US" altLang="de-DE" sz="1000" b="1" dirty="0">
                <a:solidFill>
                  <a:srgbClr val="000000"/>
                </a:solidFill>
                <a:latin typeface="Times New Roman" pitchFamily="18" charset="0"/>
              </a:endParaRPr>
            </a:p>
            <a:p>
              <a:pPr algn="ctr"/>
              <a:r>
                <a:rPr lang="en-US" altLang="de-DE" sz="1000" b="1" dirty="0">
                  <a:solidFill>
                    <a:srgbClr val="000000"/>
                  </a:solidFill>
                  <a:latin typeface="Times New Roman" pitchFamily="18" charset="0"/>
                </a:rPr>
                <a:t>2:1</a:t>
              </a:r>
            </a:p>
          </p:txBody>
        </p:sp>
        <p:sp>
          <p:nvSpPr>
            <p:cNvPr id="27" name="Text Box 36"/>
            <p:cNvSpPr txBox="1">
              <a:spLocks noChangeArrowheads="1"/>
            </p:cNvSpPr>
            <p:nvPr/>
          </p:nvSpPr>
          <p:spPr bwMode="auto">
            <a:xfrm>
              <a:off x="4649" y="3102"/>
              <a:ext cx="641"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err="1">
                  <a:solidFill>
                    <a:srgbClr val="000000"/>
                  </a:solidFill>
                  <a:latin typeface="Times New Roman" pitchFamily="18" charset="0"/>
                </a:rPr>
                <a:t>Hyperdeformation</a:t>
              </a:r>
              <a:endParaRPr lang="en-US" altLang="de-DE" sz="1000" b="1" dirty="0">
                <a:solidFill>
                  <a:srgbClr val="000000"/>
                </a:solidFill>
                <a:latin typeface="Times New Roman" pitchFamily="18" charset="0"/>
              </a:endParaRPr>
            </a:p>
            <a:p>
              <a:pPr algn="ctr"/>
              <a:r>
                <a:rPr lang="en-US" altLang="de-DE" sz="1000" b="1" dirty="0">
                  <a:solidFill>
                    <a:srgbClr val="000000"/>
                  </a:solidFill>
                  <a:latin typeface="Times New Roman" pitchFamily="18" charset="0"/>
                </a:rPr>
                <a:t>3:1</a:t>
              </a:r>
            </a:p>
          </p:txBody>
        </p:sp>
        <p:sp>
          <p:nvSpPr>
            <p:cNvPr id="28" name="Text Box 37"/>
            <p:cNvSpPr txBox="1">
              <a:spLocks noChangeArrowheads="1"/>
            </p:cNvSpPr>
            <p:nvPr/>
          </p:nvSpPr>
          <p:spPr bwMode="auto">
            <a:xfrm>
              <a:off x="4649" y="3430"/>
              <a:ext cx="865"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a:solidFill>
                    <a:srgbClr val="000000"/>
                  </a:solidFill>
                  <a:latin typeface="Times New Roman" pitchFamily="18" charset="0"/>
                </a:rPr>
                <a:t>Oblate </a:t>
              </a:r>
              <a:r>
                <a:rPr lang="en-US" altLang="de-DE" sz="1000" b="1" dirty="0" err="1">
                  <a:solidFill>
                    <a:srgbClr val="000000"/>
                  </a:solidFill>
                  <a:latin typeface="Times New Roman" pitchFamily="18" charset="0"/>
                </a:rPr>
                <a:t>superdeformation</a:t>
              </a:r>
              <a:endParaRPr lang="en-US" altLang="de-DE" sz="1000" b="1" dirty="0">
                <a:solidFill>
                  <a:srgbClr val="000000"/>
                </a:solidFill>
                <a:latin typeface="Times New Roman" pitchFamily="18" charset="0"/>
              </a:endParaRPr>
            </a:p>
            <a:p>
              <a:pPr algn="ctr"/>
              <a:r>
                <a:rPr lang="en-US" altLang="de-DE" sz="1000" b="1" dirty="0">
                  <a:solidFill>
                    <a:srgbClr val="000000"/>
                  </a:solidFill>
                  <a:latin typeface="Times New Roman" pitchFamily="18" charset="0"/>
                </a:rPr>
                <a:t>1:2</a:t>
              </a:r>
            </a:p>
          </p:txBody>
        </p:sp>
        <p:sp>
          <p:nvSpPr>
            <p:cNvPr id="29" name="Text Box 38"/>
            <p:cNvSpPr txBox="1">
              <a:spLocks noChangeArrowheads="1"/>
            </p:cNvSpPr>
            <p:nvPr/>
          </p:nvSpPr>
          <p:spPr bwMode="auto">
            <a:xfrm>
              <a:off x="4604" y="3702"/>
              <a:ext cx="453"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err="1">
                  <a:solidFill>
                    <a:srgbClr val="000000"/>
                  </a:solidFill>
                  <a:latin typeface="Times New Roman" pitchFamily="18" charset="0"/>
                </a:rPr>
                <a:t>Oktupole</a:t>
              </a:r>
              <a:r>
                <a:rPr lang="en-US" altLang="de-DE" sz="1000" b="1" dirty="0">
                  <a:solidFill>
                    <a:srgbClr val="000000"/>
                  </a:solidFill>
                  <a:latin typeface="Times New Roman" pitchFamily="18" charset="0"/>
                </a:rPr>
                <a:t> Y</a:t>
              </a:r>
              <a:r>
                <a:rPr lang="en-US" altLang="de-DE" sz="1000" b="1" baseline="-25000" dirty="0">
                  <a:solidFill>
                    <a:srgbClr val="000000"/>
                  </a:solidFill>
                  <a:latin typeface="Times New Roman" pitchFamily="18" charset="0"/>
                </a:rPr>
                <a:t>31</a:t>
              </a:r>
            </a:p>
          </p:txBody>
        </p:sp>
        <p:sp>
          <p:nvSpPr>
            <p:cNvPr id="30" name="Text Box 39"/>
            <p:cNvSpPr txBox="1">
              <a:spLocks noChangeArrowheads="1"/>
            </p:cNvSpPr>
            <p:nvPr/>
          </p:nvSpPr>
          <p:spPr bwMode="auto">
            <a:xfrm>
              <a:off x="4604" y="3884"/>
              <a:ext cx="453"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de-DE" sz="1000" b="1" dirty="0" err="1">
                  <a:solidFill>
                    <a:srgbClr val="000000"/>
                  </a:solidFill>
                  <a:latin typeface="Times New Roman" pitchFamily="18" charset="0"/>
                </a:rPr>
                <a:t>Oktupole</a:t>
              </a:r>
              <a:r>
                <a:rPr lang="en-US" altLang="de-DE" sz="1000" b="1" dirty="0">
                  <a:solidFill>
                    <a:srgbClr val="000000"/>
                  </a:solidFill>
                  <a:latin typeface="Times New Roman" pitchFamily="18" charset="0"/>
                </a:rPr>
                <a:t> Y</a:t>
              </a:r>
              <a:r>
                <a:rPr lang="en-US" altLang="de-DE" sz="1000" b="1" baseline="-25000" dirty="0">
                  <a:solidFill>
                    <a:srgbClr val="000000"/>
                  </a:solidFill>
                  <a:latin typeface="Times New Roman" pitchFamily="18" charset="0"/>
                </a:rPr>
                <a:t>30</a:t>
              </a:r>
            </a:p>
          </p:txBody>
        </p:sp>
      </p:grpSp>
    </p:spTree>
    <p:extLst>
      <p:ext uri="{BB962C8B-B14F-4D97-AF65-F5344CB8AC3E}">
        <p14:creationId xmlns:p14="http://schemas.microsoft.com/office/powerpoint/2010/main" val="15693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3100</Words>
  <Application>Microsoft Office PowerPoint</Application>
  <PresentationFormat>Bildschirmpräsentation (4:3)</PresentationFormat>
  <Paragraphs>505</Paragraphs>
  <Slides>44</Slides>
  <Notes>44</Notes>
  <HiddenSlides>5</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44</vt:i4>
      </vt:variant>
    </vt:vector>
  </HeadingPairs>
  <TitlesOfParts>
    <vt:vector size="47" baseType="lpstr">
      <vt:lpstr>Larissa</vt:lpstr>
      <vt:lpstr>Equation</vt:lpstr>
      <vt:lpstr>Photo Editor Photo</vt:lpstr>
      <vt:lpstr>PHL424: Nuclear fission</vt:lpstr>
      <vt:lpstr>Discovery of fission and the chain reaction </vt:lpstr>
      <vt:lpstr>Discovery of fission and the chain reaction </vt:lpstr>
      <vt:lpstr>Uranium decay </vt:lpstr>
      <vt:lpstr>Energy gain for 235U </vt:lpstr>
      <vt:lpstr>Spontaneous nuclear fission </vt:lpstr>
      <vt:lpstr>Spontaneous nuclear fission </vt:lpstr>
      <vt:lpstr>Energy barrier for spontaneous fission </vt:lpstr>
      <vt:lpstr>Double humped fission barrier </vt:lpstr>
      <vt:lpstr>Induced nuclear fission </vt:lpstr>
      <vt:lpstr>Characteristic properties of nuclear fission </vt:lpstr>
      <vt:lpstr>Characteristic properties of nuclear fission </vt:lpstr>
      <vt:lpstr>Characteristic properties of nuclear fission </vt:lpstr>
      <vt:lpstr>Induced nuclear fission </vt:lpstr>
      <vt:lpstr>Characteristic properties of nuclear fission </vt:lpstr>
      <vt:lpstr>Characteristic properties of nuclear fission </vt:lpstr>
      <vt:lpstr>Characteristic properties of nuclear fission </vt:lpstr>
      <vt:lpstr>Characteristic properties of nuclear fission </vt:lpstr>
      <vt:lpstr>Absorption- and fission cross sections for neutrons </vt:lpstr>
      <vt:lpstr>Absorption- and fission cross sections for neutrons </vt:lpstr>
      <vt:lpstr>Absorption- and fission cross sections for neutrons </vt:lpstr>
      <vt:lpstr>Interactions of neutrons with matter </vt:lpstr>
      <vt:lpstr>Thermalisation of neutrons </vt:lpstr>
      <vt:lpstr>Further neutron losses</vt:lpstr>
      <vt:lpstr>Steering of the chain reaction</vt:lpstr>
      <vt:lpstr>Energy consumption of humans in Germany</vt:lpstr>
      <vt:lpstr>Chemical energy</vt:lpstr>
      <vt:lpstr>Comparison with coal burning</vt:lpstr>
      <vt:lpstr>Nuclear reactor (functional principle)</vt:lpstr>
      <vt:lpstr>From the fuel pellet to the reactor core</vt:lpstr>
      <vt:lpstr>Neutron balance in a reactor</vt:lpstr>
      <vt:lpstr>Reactor dynamics</vt:lpstr>
      <vt:lpstr>Reactor dynamics</vt:lpstr>
      <vt:lpstr>Reactor dynamics</vt:lpstr>
      <vt:lpstr>PowerPoint-Präsentation</vt:lpstr>
      <vt:lpstr>Energy transfer in a nuclear reactor</vt:lpstr>
      <vt:lpstr>Generating electrical energy in a reactor</vt:lpstr>
      <vt:lpstr>Energy transfer in a hot water reactor</vt:lpstr>
      <vt:lpstr>Energy transfer in a pressure water reactor</vt:lpstr>
      <vt:lpstr>Light water reactor in Chernobyl</vt:lpstr>
      <vt:lpstr>Decay heat</vt:lpstr>
      <vt:lpstr>Decay heat after 11 month of operation</vt:lpstr>
      <vt:lpstr>Storage pool</vt:lpstr>
      <vt:lpstr>Welt Kernenergie</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531</cp:revision>
  <dcterms:created xsi:type="dcterms:W3CDTF">2016-04-06T12:04:03Z</dcterms:created>
  <dcterms:modified xsi:type="dcterms:W3CDTF">2018-04-05T03:21:32Z</dcterms:modified>
</cp:coreProperties>
</file>