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7" r:id="rId3"/>
    <p:sldId id="258" r:id="rId4"/>
    <p:sldId id="259" r:id="rId5"/>
    <p:sldId id="264" r:id="rId6"/>
    <p:sldId id="260" r:id="rId7"/>
    <p:sldId id="266" r:id="rId8"/>
    <p:sldId id="263" r:id="rId9"/>
    <p:sldId id="261" r:id="rId10"/>
    <p:sldId id="262" r:id="rId11"/>
    <p:sldId id="265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CC00"/>
    <a:srgbClr val="00CC00"/>
    <a:srgbClr val="006600"/>
    <a:srgbClr val="B2B2B2"/>
    <a:srgbClr val="CCCCFF"/>
    <a:srgbClr val="0099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>
        <p:scale>
          <a:sx n="100" d="100"/>
          <a:sy n="100" d="100"/>
        </p:scale>
        <p:origin x="-2316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8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267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 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2020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0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gif"/><Relationship Id="rId7" Type="http://schemas.openxmlformats.org/officeDocument/2006/relationships/image" Target="../media/image7.png"/><Relationship Id="rId2" Type="http://schemas.openxmlformats.org/officeDocument/2006/relationships/hyperlink" Target="http://www.google.co.in/url?sa=i&amp;rct=j&amp;q=&amp;esrc=s&amp;source=images&amp;cd=&amp;cad=rja&amp;uact=8&amp;ved=0ahUKEwjRvZPvufLPAhUdT48KHbsfBI0QjRwIBw&amp;url=http://dev.physicslab.org/document.aspx?doctype%3D3%26filename%3Datomicnuclear_davissongermer.xml&amp;psig=AFQjCNFeiUmalUrz8iX8L4D01ubQ9E9Obw&amp;ust=147736449758259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4" Type="http://schemas.openxmlformats.org/officeDocument/2006/relationships/image" Target="../media/image16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Radii</a:t>
            </a:r>
            <a:endParaRPr lang="en-US" dirty="0"/>
          </a:p>
        </p:txBody>
      </p:sp>
      <p:sp>
        <p:nvSpPr>
          <p:cNvPr id="17" name="WordArt 4"/>
          <p:cNvSpPr>
            <a:spLocks noChangeArrowheads="1" noChangeShapeType="1" noTextEdit="1"/>
          </p:cNvSpPr>
          <p:nvPr/>
        </p:nvSpPr>
        <p:spPr bwMode="auto">
          <a:xfrm>
            <a:off x="842963" y="2139950"/>
            <a:ext cx="7021512" cy="2906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9" name="WordArt 5"/>
          <p:cNvSpPr>
            <a:spLocks noChangeArrowheads="1" noChangeShapeType="1" noTextEdit="1"/>
          </p:cNvSpPr>
          <p:nvPr/>
        </p:nvSpPr>
        <p:spPr bwMode="auto">
          <a:xfrm>
            <a:off x="779463" y="1730375"/>
            <a:ext cx="7585075" cy="93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Gross Properties of Nuclei</a:t>
            </a:r>
          </a:p>
        </p:txBody>
      </p:sp>
      <p:sp>
        <p:nvSpPr>
          <p:cNvPr id="20" name="WordArt 4"/>
          <p:cNvSpPr>
            <a:spLocks noChangeArrowheads="1" noChangeShapeType="1" noTextEdit="1"/>
          </p:cNvSpPr>
          <p:nvPr/>
        </p:nvSpPr>
        <p:spPr bwMode="auto">
          <a:xfrm>
            <a:off x="1843405" y="3438144"/>
            <a:ext cx="5426075" cy="15636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2BFB8">
                        <a:gamma/>
                        <a:shade val="46275"/>
                        <a:invGamma/>
                      </a:srgbClr>
                    </a:gs>
                    <a:gs pos="50000">
                      <a:srgbClr val="C2BFB8">
                        <a:alpha val="44000"/>
                      </a:srgbClr>
                    </a:gs>
                    <a:gs pos="100000">
                      <a:srgbClr val="C2BFB8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Nuclear Sizes</a:t>
            </a:r>
          </a:p>
        </p:txBody>
      </p:sp>
    </p:spTree>
    <p:extLst>
      <p:ext uri="{BB962C8B-B14F-4D97-AF65-F5344CB8AC3E}">
        <p14:creationId xmlns:p14="http://schemas.microsoft.com/office/powerpoint/2010/main" val="162430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distribution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612000"/>
            <a:ext cx="4326636" cy="576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122003" y="620688"/>
            <a:ext cx="307962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charge distributions          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186540" y="900000"/>
            <a:ext cx="43313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376000" y="900000"/>
            <a:ext cx="5036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36000" y="900000"/>
            <a:ext cx="5036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259632" y="2340000"/>
            <a:ext cx="47160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436070" y="2340000"/>
            <a:ext cx="55175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132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660206" y="2340000"/>
            <a:ext cx="55175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49436"/>
            <a:ext cx="2033588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400000" y="1610518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Fermi distribution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5760000" y="1970518"/>
                <a:ext cx="2000035" cy="61311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en-US" sz="14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0" y="1970518"/>
                <a:ext cx="2000035" cy="6131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/>
          <p:cNvSpPr txBox="1"/>
          <p:nvPr/>
        </p:nvSpPr>
        <p:spPr>
          <a:xfrm>
            <a:off x="2232000" y="3888000"/>
            <a:ext cx="1917513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de-DE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smtClean="0">
                <a:latin typeface="Times New Roman"/>
                <a:cs typeface="Times New Roman"/>
              </a:rPr>
              <a:t>≈ 0.17 </a:t>
            </a:r>
            <a:r>
              <a:rPr lang="de-DE" sz="1400" dirty="0" err="1" smtClean="0">
                <a:latin typeface="Times New Roman"/>
                <a:cs typeface="Times New Roman"/>
              </a:rPr>
              <a:t>nucleons</a:t>
            </a:r>
            <a:r>
              <a:rPr lang="de-DE" sz="1400" dirty="0" smtClean="0">
                <a:latin typeface="Times New Roman"/>
                <a:cs typeface="Times New Roman"/>
              </a:rPr>
              <a:t> / fm</a:t>
            </a:r>
            <a:r>
              <a:rPr lang="de-DE" sz="1400" baseline="30000" dirty="0" smtClean="0">
                <a:latin typeface="Times New Roman"/>
                <a:cs typeface="Times New Roman"/>
              </a:rPr>
              <a:t>3</a:t>
            </a:r>
            <a:endParaRPr lang="en-US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8172152" y="740442"/>
            <a:ext cx="506549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= 2.4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760000" y="2591326"/>
            <a:ext cx="2103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c </a:t>
            </a:r>
            <a:r>
              <a:rPr lang="en-US" sz="1100" dirty="0" smtClean="0">
                <a:latin typeface="Times New Roman"/>
                <a:cs typeface="Times New Roman"/>
              </a:rPr>
              <a:t>≈ 1.07·A</a:t>
            </a:r>
            <a:r>
              <a:rPr lang="en-US" sz="1100" baseline="30000" dirty="0" smtClean="0">
                <a:latin typeface="Times New Roman"/>
                <a:cs typeface="Times New Roman"/>
              </a:rPr>
              <a:t>1/3</a:t>
            </a:r>
            <a:r>
              <a:rPr lang="en-US" sz="1100" dirty="0" smtClean="0">
                <a:latin typeface="Times New Roman"/>
                <a:cs typeface="Times New Roman"/>
              </a:rPr>
              <a:t> </a:t>
            </a:r>
            <a:r>
              <a:rPr lang="en-US" sz="1100" dirty="0" err="1" smtClean="0">
                <a:latin typeface="Times New Roman"/>
                <a:cs typeface="Times New Roman"/>
              </a:rPr>
              <a:t>fm</a:t>
            </a:r>
            <a:r>
              <a:rPr lang="en-US" sz="1100" dirty="0" smtClean="0">
                <a:latin typeface="Times New Roman"/>
                <a:cs typeface="Times New Roman"/>
              </a:rPr>
              <a:t>, a ≈ 0.54 </a:t>
            </a:r>
            <a:r>
              <a:rPr lang="en-US" sz="1100" dirty="0" err="1" smtClean="0">
                <a:latin typeface="Times New Roman"/>
                <a:cs typeface="Times New Roman"/>
              </a:rPr>
              <a:t>fm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400000" y="3060000"/>
            <a:ext cx="2305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 mean square radius: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5760000" y="3348000"/>
                <a:ext cx="3190489" cy="315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𝑟𝑚𝑠</m:t>
                          </m:r>
                        </m:sub>
                      </m:sSub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2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de-DE" sz="1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12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rad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     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𝑤𝑖𝑡h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=0.94 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𝑓𝑚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0" y="3348000"/>
                <a:ext cx="3190489" cy="315984"/>
              </a:xfrm>
              <a:prstGeom prst="rect">
                <a:avLst/>
              </a:prstGeom>
              <a:blipFill rotWithShape="1">
                <a:blip r:embed="rId5"/>
                <a:stretch>
                  <a:fillRect t="-50000" b="-6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feld 16"/>
          <p:cNvSpPr txBox="1"/>
          <p:nvPr/>
        </p:nvSpPr>
        <p:spPr>
          <a:xfrm>
            <a:off x="5400000" y="3960000"/>
            <a:ext cx="2618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quivalent radius of a sphere: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5760000" y="4320000"/>
                <a:ext cx="3039678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   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→   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=1.21∙</m:t>
                      </m:r>
                      <m:sSup>
                        <m:sSup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0" y="4320000"/>
                <a:ext cx="3039678" cy="321114"/>
              </a:xfrm>
              <a:prstGeom prst="rect">
                <a:avLst/>
              </a:prstGeom>
              <a:blipFill rotWithShape="1">
                <a:blip r:embed="rId6"/>
                <a:stretch>
                  <a:fillRect t="-86538" r="-7415" b="-15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542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of nuclear radius measurements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60001" y="900000"/>
                <a:ext cx="8604487" cy="4327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central density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is (roughly) constant, almost independent of atomic number, and has a value about </a:t>
                </a: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0.13 fm</a:t>
                </a:r>
                <a:r>
                  <a:rPr lang="en-US" sz="1400" baseline="30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-3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This is very close to the density of nuclear matter in the infinite radius approximation,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400" dirty="0" smtClean="0">
                    <a:solidFill>
                      <a:srgbClr val="0000CC"/>
                    </a:solidFill>
                    <a:cs typeface="Times New Roman" panose="02020603050405020304" pitchFamily="18" charset="0"/>
                  </a:rPr>
                  <a:t>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𝜋</m:t>
                        </m:r>
                        <m:sSubSup>
                          <m:sSubSupPr>
                            <m:ctrlP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bSup>
                      </m:den>
                    </m:f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“skin depth”, is (roughly) constant as well, almost independent of atomic number, with a value of about </a:t>
                </a: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t=2.4 </a:t>
                </a:r>
                <a:r>
                  <a:rPr lang="en-US" sz="1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fm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typically. The skin depth is usually defined as the difference in radii of the nuclear densities at 90% and 10% of maximum value.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Scattering measurements suggest a best fit to the radius of nuclei: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r</a:t>
                </a:r>
                <a:r>
                  <a:rPr lang="en-US" baseline="-25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dirty="0" smtClean="0">
                    <a:solidFill>
                      <a:srgbClr val="0000CC"/>
                    </a:solidFill>
                    <a:latin typeface="Times New Roman"/>
                    <a:cs typeface="Times New Roman"/>
                  </a:rPr>
                  <a:t>·A</a:t>
                </a:r>
                <a:r>
                  <a:rPr lang="en-US" baseline="30000" dirty="0" smtClean="0">
                    <a:solidFill>
                      <a:srgbClr val="0000CC"/>
                    </a:solidFill>
                    <a:latin typeface="Times New Roman"/>
                    <a:cs typeface="Times New Roman"/>
                  </a:rPr>
                  <a:t>1/3</a:t>
                </a:r>
                <a:r>
                  <a:rPr lang="en-US" dirty="0" smtClean="0">
                    <a:solidFill>
                      <a:srgbClr val="0000CC"/>
                    </a:solidFill>
                    <a:latin typeface="Times New Roman"/>
                    <a:cs typeface="Times New Roman"/>
                  </a:rPr>
                  <a:t>          </a:t>
                </a:r>
                <a:r>
                  <a:rPr lang="en-US" dirty="0">
                    <a:solidFill>
                      <a:srgbClr val="0000CC"/>
                    </a:solidFill>
                    <a:latin typeface="Times New Roman"/>
                    <a:cs typeface="Times New Roman"/>
                  </a:rPr>
                  <a:t>r</a:t>
                </a:r>
                <a:r>
                  <a:rPr lang="en-US" baseline="-25000" dirty="0" smtClean="0">
                    <a:solidFill>
                      <a:srgbClr val="0000CC"/>
                    </a:solidFill>
                    <a:latin typeface="Times New Roman"/>
                    <a:cs typeface="Times New Roman"/>
                  </a:rPr>
                  <a:t>0</a:t>
                </a:r>
                <a:r>
                  <a:rPr lang="en-US" dirty="0" smtClean="0">
                    <a:solidFill>
                      <a:srgbClr val="0000CC"/>
                    </a:solidFill>
                    <a:latin typeface="Times New Roman"/>
                    <a:cs typeface="Times New Roman"/>
                  </a:rPr>
                  <a:t> ≈ 1.22 [</a:t>
                </a:r>
                <a:r>
                  <a:rPr lang="en-US" dirty="0" err="1" smtClean="0">
                    <a:solidFill>
                      <a:srgbClr val="0000CC"/>
                    </a:solidFill>
                    <a:latin typeface="Times New Roman"/>
                    <a:cs typeface="Times New Roman"/>
                  </a:rPr>
                  <a:t>fm</a:t>
                </a:r>
                <a:r>
                  <a:rPr lang="en-US" dirty="0" smtClean="0">
                    <a:solidFill>
                      <a:srgbClr val="0000CC"/>
                    </a:solidFill>
                    <a:latin typeface="Times New Roman"/>
                    <a:cs typeface="Times New Roman"/>
                  </a:rPr>
                  <a:t>]  </a:t>
                </a:r>
                <a:r>
                  <a:rPr lang="en-US" sz="1400" dirty="0" smtClean="0">
                    <a:solidFill>
                      <a:srgbClr val="0000CC"/>
                    </a:solidFill>
                    <a:latin typeface="Times New Roman"/>
                    <a:cs typeface="Times New Roman"/>
                  </a:rPr>
                  <a:t>        </a:t>
                </a:r>
                <a:r>
                  <a:rPr lang="en-US" sz="1400" dirty="0" smtClean="0">
                    <a:latin typeface="Times New Roman"/>
                    <a:cs typeface="Times New Roman"/>
                  </a:rPr>
                  <a:t>1.2 → 1.25 is also common</a:t>
                </a:r>
              </a:p>
              <a:p>
                <a:endParaRPr lang="en-US" sz="1400" dirty="0">
                  <a:latin typeface="Times New Roman"/>
                  <a:cs typeface="Times New Roman"/>
                </a:endParaRPr>
              </a:p>
              <a:p>
                <a:pPr marL="342900" indent="-342900">
                  <a:buFont typeface="+mj-lt"/>
                  <a:buAutoNum type="arabicPeriod" startAt="4"/>
                </a:pPr>
                <a:r>
                  <a:rPr lang="en-US" sz="1400" dirty="0" smtClean="0">
                    <a:latin typeface="Times New Roman"/>
                    <a:cs typeface="Times New Roman"/>
                  </a:rPr>
                  <a:t>A convenient parametric form of the nuclear density was proposed by Woods and Saxon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1" y="900000"/>
                <a:ext cx="8604487" cy="4327338"/>
              </a:xfrm>
              <a:prstGeom prst="rect">
                <a:avLst/>
              </a:prstGeom>
              <a:blipFill rotWithShape="1">
                <a:blip r:embed="rId2"/>
                <a:stretch>
                  <a:fillRect l="-71" t="-141" r="-425" b="-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0" y="2564904"/>
            <a:ext cx="3142858" cy="179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1656000" y="5400000"/>
                <a:ext cx="2846613" cy="795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1+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𝑁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000" y="5400000"/>
                <a:ext cx="2846613" cy="7951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4788000" y="5526000"/>
            <a:ext cx="1306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 = </a:t>
            </a:r>
            <a:r>
              <a:rPr lang="en-US" sz="1400" dirty="0" smtClean="0">
                <a:latin typeface="Times New Roman"/>
                <a:cs typeface="Times New Roman"/>
              </a:rPr>
              <a:t>a·4·ln3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37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Radii</a:t>
            </a:r>
            <a:endParaRPr lang="en-US" dirty="0"/>
          </a:p>
        </p:txBody>
      </p:sp>
      <p:pic>
        <p:nvPicPr>
          <p:cNvPr id="1026" name="Picture 2" descr="Bildergebnis für davisson germ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260000"/>
            <a:ext cx="39624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60000" y="720000"/>
            <a:ext cx="3231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Clinton Davisson &amp; Lester </a:t>
            </a:r>
            <a:r>
              <a:rPr lang="en-US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Germer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(1925)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0000" y="4788000"/>
            <a:ext cx="619753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Luis de Broglie (1924):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matter particles such as electrons have wave-like properties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000" y="720000"/>
            <a:ext cx="2593658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6300000" y="3348000"/>
            <a:ext cx="288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Scattered electrons form diffraction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attern characteristic of  waves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6336000" y="3744000"/>
                <a:ext cx="2177968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200" i="1" smtClean="0">
                          <a:latin typeface="Cambria Math"/>
                          <a:ea typeface="Cambria Math"/>
                        </a:rPr>
                        <m:t>Ψ</m:t>
                      </m:r>
                      <m:r>
                        <a:rPr lang="el-GR" sz="12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d>
                        <m:d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d>
                        <m:d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den>
                          </m:f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000" y="3744000"/>
                <a:ext cx="2177968" cy="50731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/>
          <p:cNvSpPr txBox="1"/>
          <p:nvPr/>
        </p:nvSpPr>
        <p:spPr>
          <a:xfrm>
            <a:off x="6300000" y="4212000"/>
            <a:ext cx="288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Wavelength found from Planck’s constant and momentum: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7200000" y="4680000"/>
                <a:ext cx="829201" cy="443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0" y="4680000"/>
                <a:ext cx="829201" cy="44300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7560000" y="6264000"/>
            <a:ext cx="1587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ħ = 6.58</a:t>
            </a:r>
            <a:r>
              <a:rPr lang="en-US" sz="1200" dirty="0" smtClean="0">
                <a:latin typeface="Times New Roman"/>
                <a:cs typeface="Times New Roman"/>
              </a:rPr>
              <a:t>·10</a:t>
            </a:r>
            <a:r>
              <a:rPr lang="en-US" sz="1200" baseline="30000" dirty="0" smtClean="0">
                <a:latin typeface="Times New Roman"/>
                <a:cs typeface="Times New Roman"/>
              </a:rPr>
              <a:t>-22</a:t>
            </a:r>
            <a:r>
              <a:rPr lang="en-US" sz="1200" dirty="0" smtClean="0">
                <a:latin typeface="Times New Roman"/>
                <a:cs typeface="Times New Roman"/>
              </a:rPr>
              <a:t> [MeV s]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360000" y="5148000"/>
                <a:ext cx="4042132" cy="528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den>
                      </m:f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𝑘𝑖𝑛</m:t>
                                  </m:r>
                                </m:sub>
                              </m:sSub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𝑘𝑖𝑛</m:t>
                                      </m:r>
                                    </m:sub>
                                  </m:sSub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+2</m:t>
                                  </m:r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𝑜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rad>
                        </m:den>
                      </m:f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1239.84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𝑀𝑒𝑉</m:t>
                              </m:r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𝑓𝑚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𝑘𝑖𝑛</m:t>
                                  </m:r>
                                </m:sub>
                              </m:sSub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𝑘𝑖𝑛</m:t>
                                      </m:r>
                                    </m:sub>
                                  </m:sSub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+2</m:t>
                                  </m:r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5148000"/>
                <a:ext cx="4042132" cy="52860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feld 17"/>
          <p:cNvSpPr txBox="1"/>
          <p:nvPr/>
        </p:nvSpPr>
        <p:spPr>
          <a:xfrm>
            <a:off x="5883490" y="6264000"/>
            <a:ext cx="1352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0.511</a:t>
            </a:r>
            <a:r>
              <a:rPr lang="en-US" sz="1200" dirty="0" smtClean="0">
                <a:latin typeface="Times New Roman"/>
                <a:cs typeface="Times New Roman"/>
              </a:rPr>
              <a:t> [MeV]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60000" y="5760000"/>
            <a:ext cx="496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Electrons at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energies:</a:t>
            </a:r>
          </a:p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“interfere” with Angstrom (~10</a:t>
            </a:r>
            <a:r>
              <a:rPr lang="en-US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m) scale atomic lattice structure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00" y="3420000"/>
            <a:ext cx="1071563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1080000" y="3960000"/>
            <a:ext cx="15151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Si-detector with slit cover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78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4" grpId="0"/>
      <p:bldP spid="12" grpId="0"/>
      <p:bldP spid="12" grpId="1"/>
      <p:bldP spid="13" grpId="0"/>
      <p:bldP spid="15" grpId="0"/>
      <p:bldP spid="18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slit electron diffraction 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540000" y="3925085"/>
            <a:ext cx="451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Interference minima when path length from holes differs by half wavelength: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1619672" y="4509120"/>
                <a:ext cx="2151486" cy="459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𝑑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𝑚𝑖𝑛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509120"/>
                <a:ext cx="2151486" cy="459934"/>
              </a:xfrm>
              <a:prstGeom prst="rect">
                <a:avLst/>
              </a:prstGeom>
              <a:blipFill rotWithShape="1">
                <a:blip r:embed="rId2"/>
                <a:stretch>
                  <a:fillRect t="-117333" r="-30028" b="-18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https://universe-review.ca/I12-21-twosli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908" y="698560"/>
            <a:ext cx="619125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355976" y="191683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htwinkliges Dreieck 16"/>
          <p:cNvSpPr/>
          <p:nvPr/>
        </p:nvSpPr>
        <p:spPr>
          <a:xfrm rot="12420000">
            <a:off x="4616727" y="1911600"/>
            <a:ext cx="198000" cy="396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uppieren 18"/>
          <p:cNvGrpSpPr/>
          <p:nvPr/>
        </p:nvGrpSpPr>
        <p:grpSpPr>
          <a:xfrm>
            <a:off x="4716000" y="1764000"/>
            <a:ext cx="1231200" cy="766708"/>
            <a:chOff x="4716000" y="1764000"/>
            <a:chExt cx="1231200" cy="766708"/>
          </a:xfrm>
        </p:grpSpPr>
        <p:cxnSp>
          <p:nvCxnSpPr>
            <p:cNvPr id="9" name="Gerade Verbindung 8"/>
            <p:cNvCxnSpPr/>
            <p:nvPr/>
          </p:nvCxnSpPr>
          <p:spPr>
            <a:xfrm rot="-60000">
              <a:off x="4716000" y="1872000"/>
              <a:ext cx="1231200" cy="64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 rot="-120000">
              <a:off x="4716003" y="2296800"/>
              <a:ext cx="1224000" cy="2339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17"/>
            <p:cNvSpPr txBox="1"/>
            <p:nvPr/>
          </p:nvSpPr>
          <p:spPr>
            <a:xfrm rot="1620000">
              <a:off x="4716000" y="1764000"/>
              <a:ext cx="6303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400" dirty="0" err="1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·sin</a:t>
              </a:r>
              <a:r>
                <a:rPr lang="el-GR" sz="14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θ</a:t>
              </a:r>
              <a:endPara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https://upload.wikimedia.org/wikipedia/commons/c/c2/Single_slit_and_double_slit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626" y="4068000"/>
            <a:ext cx="2915920" cy="219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14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scattering on nuclei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540000" y="720000"/>
            <a:ext cx="3044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we measure nuclear radii?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40001" y="1080000"/>
            <a:ext cx="7776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probe </a:t>
            </a:r>
            <a:r>
              <a:rPr lang="en-US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→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point like particles</a:t>
            </a:r>
            <a:r>
              <a:rPr lang="en-US" sz="1200" dirty="0" smtClean="0">
                <a:latin typeface="Times New Roman"/>
                <a:cs typeface="Times New Roman"/>
              </a:rPr>
              <a:t>, experience only electromagnetic interaction and not strong (nuclear) force, probe the entire nuclear volume.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40000" y="1800000"/>
            <a:ext cx="2314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energy do we need?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40000" y="2160000"/>
            <a:ext cx="7776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Hint: consider required 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Broglie wavelength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540000" y="2448000"/>
                <a:ext cx="3866828" cy="528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𝑘𝑖𝑛</m:t>
                                  </m:r>
                                </m:sub>
                              </m:sSub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𝑘𝑖𝑛</m:t>
                                      </m:r>
                                    </m:sub>
                                  </m:sSub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+2</m:t>
                                  </m:r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𝑜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rad>
                        </m:den>
                      </m:f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1239.84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𝑀𝑒𝑉</m:t>
                              </m:r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𝑓𝑚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𝑘𝑖𝑛</m:t>
                                  </m:r>
                                </m:sub>
                              </m:sSub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𝑘𝑖𝑛</m:t>
                                      </m:r>
                                    </m:sub>
                                  </m:sSub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+2</m:t>
                                  </m:r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2448000"/>
                <a:ext cx="3866828" cy="52860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4511252" y="2559415"/>
            <a:ext cx="2509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 [</a:t>
            </a:r>
            <a:r>
              <a:rPr lang="de-DE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de-DE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1400" baseline="-25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250 [</a:t>
            </a:r>
            <a:r>
              <a:rPr lang="de-DE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40000" y="3240000"/>
            <a:ext cx="413606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angular distribution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scattered electrons</a:t>
            </a:r>
          </a:p>
          <a:p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observe diffraction effects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analog with optics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40000"/>
            <a:ext cx="23241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6840000" y="5749869"/>
                <a:ext cx="2273315" cy="34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de-DE" sz="8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sz="800" b="0" i="1" smtClean="0"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800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r>
                        <a:rPr lang="de-DE" sz="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800" b="0" i="1" smtClean="0">
                              <a:latin typeface="Cambria Math"/>
                            </a:rPr>
                            <m:t>0.13</m:t>
                          </m:r>
                          <m:r>
                            <a:rPr lang="de-DE" sz="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8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</m:num>
                        <m:den>
                          <m:sSup>
                            <m:sSupPr>
                              <m:ctrlPr>
                                <a:rPr lang="de-DE" sz="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8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de-DE" sz="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8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  <m:d>
                            <m:dPr>
                              <m:ctrlP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de-DE" sz="8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8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000" y="5749869"/>
                <a:ext cx="2273315" cy="343427"/>
              </a:xfrm>
              <a:prstGeom prst="rect">
                <a:avLst/>
              </a:prstGeom>
              <a:blipFill rotWithShape="1">
                <a:blip r:embed="rId4"/>
                <a:stretch>
                  <a:fillRect t="-26316" r="-4558" b="-7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/>
          <p:cNvSpPr txBox="1"/>
          <p:nvPr/>
        </p:nvSpPr>
        <p:spPr>
          <a:xfrm>
            <a:off x="6840000" y="5389869"/>
            <a:ext cx="1965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cross section describes the scattering on a </a:t>
            </a:r>
            <a:r>
              <a:rPr lang="en-US" sz="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point-like particle:</a:t>
            </a:r>
            <a:endParaRPr lang="en-US" sz="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40000" y="4860000"/>
            <a:ext cx="2435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momentum transfer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given by: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540000" y="5112000"/>
                <a:ext cx="2596415" cy="438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𝑞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=2</m:t>
                      </m:r>
                      <m:f>
                        <m:f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𝑝</m:t>
                          </m:r>
                        </m:num>
                        <m:den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ℏ</m:t>
                          </m:r>
                        </m:den>
                      </m:f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d>
                        <m:d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=2</m:t>
                      </m:r>
                      <m:f>
                        <m:f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num>
                        <m:den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ℏ</m:t>
                          </m:r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den>
                      </m:f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d>
                        <m:d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5112000"/>
                <a:ext cx="2596415" cy="438133"/>
              </a:xfrm>
              <a:prstGeom prst="rect">
                <a:avLst/>
              </a:prstGeom>
              <a:blipFill rotWithShape="1">
                <a:blip r:embed="rId5"/>
                <a:stretch>
                  <a:fillRect t="-38028" r="-8920" b="-80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540000" y="5932486"/>
                <a:ext cx="2313774" cy="376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900" b="0" i="1" smtClean="0">
                          <a:latin typeface="Cambria Math"/>
                        </a:rPr>
                        <m:t>𝑞</m:t>
                      </m:r>
                      <m:r>
                        <a:rPr lang="de-DE" sz="9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9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900" b="0" i="1" smtClean="0">
                              <a:latin typeface="Cambria Math"/>
                            </a:rPr>
                            <m:t>840</m:t>
                          </m:r>
                          <m:r>
                            <a:rPr lang="de-DE" sz="900" b="0" i="1" smtClean="0">
                              <a:latin typeface="Cambria Math"/>
                            </a:rPr>
                            <m:t>𝑀𝑒𝑉</m:t>
                          </m:r>
                        </m:num>
                        <m:den>
                          <m:r>
                            <a:rPr lang="de-DE" sz="900" b="0" i="1" smtClean="0">
                              <a:latin typeface="Cambria Math"/>
                            </a:rPr>
                            <m:t>197</m:t>
                          </m:r>
                          <m:r>
                            <a:rPr lang="de-DE" sz="900" b="0" i="1" smtClean="0">
                              <a:latin typeface="Cambria Math"/>
                            </a:rPr>
                            <m:t>𝑀𝑒𝑉</m:t>
                          </m:r>
                          <m:r>
                            <a:rPr lang="de-DE" sz="9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sz="900" b="0" i="1" smtClean="0">
                              <a:latin typeface="Cambria Math"/>
                            </a:rPr>
                            <m:t>𝑓𝑚</m:t>
                          </m:r>
                        </m:den>
                      </m:f>
                      <m:r>
                        <a:rPr lang="de-DE" sz="9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9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d>
                        <m:dPr>
                          <m:ctrlPr>
                            <a:rPr lang="de-DE" sz="9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de-DE" sz="9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900" b="0" i="1" smtClean="0">
                                  <a:latin typeface="Cambria Math"/>
                                  <a:ea typeface="Cambria Math"/>
                                </a:rPr>
                                <m:t>52</m:t>
                              </m:r>
                            </m:num>
                            <m:den>
                              <m:r>
                                <a:rPr lang="de-DE" sz="9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de-DE" sz="900" b="0" i="1" smtClean="0">
                          <a:latin typeface="Cambria Math"/>
                          <a:ea typeface="Cambria Math"/>
                        </a:rPr>
                        <m:t>=1.8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9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9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900" b="0" i="1" smtClean="0">
                                  <a:latin typeface="Cambria Math"/>
                                  <a:ea typeface="Cambria Math"/>
                                </a:rPr>
                                <m:t>𝑓𝑚</m:t>
                              </m:r>
                            </m:e>
                            <m:sup>
                              <m:r>
                                <a:rPr lang="de-DE" sz="9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5932486"/>
                <a:ext cx="2313774" cy="376834"/>
              </a:xfrm>
              <a:prstGeom prst="rect">
                <a:avLst/>
              </a:prstGeom>
              <a:blipFill rotWithShape="1">
                <a:blip r:embed="rId6"/>
                <a:stretch>
                  <a:fillRect t="-30645" b="-6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0" y="4680000"/>
            <a:ext cx="800000" cy="66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6840000" y="3240000"/>
            <a:ext cx="1779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scattering on 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02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5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Mott scattering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720000" y="720000"/>
            <a:ext cx="5171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Mott scattering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relativistic projectiles with spin (no recoil effect)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720000" y="1080000"/>
                <a:ext cx="5381923" cy="55316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2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1200" b="0" i="1" smtClean="0"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𝑀𝑜𝑡𝑡</m:t>
                          </m:r>
                        </m:sub>
                      </m:sSub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sz="1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2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1200" b="0" i="1" smtClean="0"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𝑅𝑢𝑡h𝑒𝑟𝑓𝑜𝑟𝑑</m:t>
                          </m:r>
                        </m:sub>
                      </m:sSub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de-DE" sz="12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2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de-DE" sz="12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de-DE" sz="1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sz="1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de-DE" sz="1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lang="de-DE" sz="1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1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de-DE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𝑅𝑢𝑡h𝑒𝑟𝑓𝑜𝑟𝑑</m:t>
                          </m:r>
                        </m:sub>
                      </m:sSub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080000"/>
                <a:ext cx="5381923" cy="553165"/>
              </a:xfrm>
              <a:prstGeom prst="rect">
                <a:avLst/>
              </a:prstGeom>
              <a:blipFill rotWithShape="1">
                <a:blip r:embed="rId2"/>
                <a:stretch>
                  <a:fillRect t="-23656" b="-4301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4392000" y="1764000"/>
            <a:ext cx="11416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l-GR" sz="1200" dirty="0" smtClean="0">
                <a:latin typeface="Times New Roman"/>
                <a:cs typeface="Times New Roman"/>
              </a:rPr>
              <a:t>β</a:t>
            </a:r>
            <a:r>
              <a:rPr lang="de-DE" sz="1200" dirty="0" smtClean="0">
                <a:latin typeface="Times New Roman"/>
                <a:cs typeface="Times New Roman"/>
              </a:rPr>
              <a:t> = v/c → 1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Nach oben gebogener Pfeil 11"/>
          <p:cNvSpPr/>
          <p:nvPr/>
        </p:nvSpPr>
        <p:spPr>
          <a:xfrm rot="5400000">
            <a:off x="4176000" y="1728000"/>
            <a:ext cx="252000" cy="252000"/>
          </a:xfrm>
          <a:prstGeom prst="bentUpArrow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uppieren 13"/>
          <p:cNvGrpSpPr/>
          <p:nvPr/>
        </p:nvGrpSpPr>
        <p:grpSpPr>
          <a:xfrm>
            <a:off x="6299326" y="2564905"/>
            <a:ext cx="2495565" cy="2186667"/>
            <a:chOff x="6299326" y="2564905"/>
            <a:chExt cx="2495565" cy="218666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2564905"/>
              <a:ext cx="2206667" cy="2186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feld 12"/>
            <p:cNvSpPr txBox="1"/>
            <p:nvPr/>
          </p:nvSpPr>
          <p:spPr>
            <a:xfrm rot="16200000">
              <a:off x="5976000" y="3348000"/>
              <a:ext cx="9236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l-GR" sz="1200" dirty="0" smtClean="0">
                  <a:latin typeface="Times New Roman"/>
                  <a:cs typeface="Times New Roman"/>
                </a:rPr>
                <a:t>σ</a:t>
              </a:r>
              <a:r>
                <a:rPr lang="de-DE" sz="1200" dirty="0" smtClean="0">
                  <a:latin typeface="Times New Roman"/>
                  <a:cs typeface="Times New Roman"/>
                </a:rPr>
                <a:t> / d(cos</a:t>
              </a:r>
              <a:r>
                <a:rPr lang="el-GR" sz="1200" dirty="0" smtClean="0">
                  <a:latin typeface="Times New Roman"/>
                  <a:cs typeface="Times New Roman"/>
                </a:rPr>
                <a:t>θ</a:t>
              </a:r>
              <a:r>
                <a:rPr lang="de-DE" sz="1200" dirty="0" smtClean="0">
                  <a:latin typeface="Times New Roman"/>
                  <a:cs typeface="Times New Roman"/>
                </a:rPr>
                <a:t>)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880000"/>
            <a:ext cx="43053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720000" y="2520000"/>
            <a:ext cx="4195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entral collision (</a:t>
            </a:r>
            <a:r>
              <a:rPr lang="el-GR" sz="1400" dirty="0" smtClean="0">
                <a:latin typeface="Times New Roman"/>
                <a:cs typeface="Times New Roman"/>
              </a:rPr>
              <a:t>θ</a:t>
            </a:r>
            <a:r>
              <a:rPr lang="de-DE" sz="1400" dirty="0" smtClean="0">
                <a:latin typeface="Times New Roman"/>
                <a:cs typeface="Times New Roman"/>
              </a:rPr>
              <a:t> = 180</a:t>
            </a:r>
            <a:r>
              <a:rPr lang="de-DE" sz="1400" baseline="30000" dirty="0" smtClean="0">
                <a:latin typeface="Times New Roman"/>
                <a:cs typeface="Times New Roman"/>
              </a:rPr>
              <a:t>0</a:t>
            </a:r>
            <a:r>
              <a:rPr lang="de-DE" sz="1400" dirty="0" smtClean="0">
                <a:latin typeface="Times New Roman"/>
                <a:cs typeface="Times New Roman"/>
              </a:rPr>
              <a:t>, ℓ = 0) </a:t>
            </a:r>
            <a:r>
              <a:rPr lang="en-US" sz="1400" dirty="0" smtClean="0">
                <a:latin typeface="Times New Roman"/>
                <a:cs typeface="Times New Roman"/>
              </a:rPr>
              <a:t>of an electron </a:t>
            </a:r>
            <a:r>
              <a:rPr lang="de-DE" sz="1400" dirty="0" smtClean="0">
                <a:latin typeface="Times New Roman"/>
                <a:cs typeface="Times New Roman"/>
              </a:rPr>
              <a:t>(s = ½)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20000" y="4680000"/>
            <a:ext cx="3464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spin has to perform a spin-flip</a:t>
            </a:r>
          </a:p>
          <a:p>
            <a:endParaRPr lang="en-US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backward scattering heavily suppressed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00" y="648000"/>
            <a:ext cx="7715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8208000" y="1728000"/>
            <a:ext cx="920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Nevill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F. Mott</a:t>
            </a:r>
          </a:p>
          <a:p>
            <a:pPr algn="ct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1905-1996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32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scattering on nuclei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0" y="900000"/>
            <a:ext cx="23241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540000" y="1116000"/>
                <a:ext cx="2100703" cy="5323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12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de-DE" sz="12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l-GR" sz="1200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den>
                          </m:f>
                        </m:e>
                      </m:d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sz="1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2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1200" b="0" i="1" smtClean="0"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𝑀𝑜𝑡𝑡</m:t>
                          </m:r>
                        </m:sub>
                      </m:sSub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116000"/>
                <a:ext cx="2100703" cy="5323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540000" y="720000"/>
            <a:ext cx="2170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cross section: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40000" y="1681063"/>
            <a:ext cx="5954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F(q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is the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factor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which is the Fourier transform of the charge distribution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40000" y="2160000"/>
            <a:ext cx="3916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form factor of a homogenously charged sphere: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648000" y="2520000"/>
                <a:ext cx="3413819" cy="53335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𝑞𝑅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𝑞𝑅</m:t>
                              </m:r>
                            </m:e>
                          </m:d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𝑞𝑅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𝑞𝑅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00" y="2520000"/>
                <a:ext cx="3413819" cy="533351"/>
              </a:xfrm>
              <a:prstGeom prst="rect">
                <a:avLst/>
              </a:prstGeom>
              <a:blipFill rotWithShape="1">
                <a:blip r:embed="rId6"/>
                <a:stretch>
                  <a:fillRect b="-222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/>
          <p:cNvSpPr txBox="1"/>
          <p:nvPr/>
        </p:nvSpPr>
        <p:spPr>
          <a:xfrm>
            <a:off x="540000" y="3399964"/>
            <a:ext cx="423705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with experimental cross section on 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400" dirty="0" err="1" smtClean="0">
                <a:latin typeface="Times New Roman"/>
                <a:cs typeface="Times New Roman"/>
              </a:rPr>
              <a:t>·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4.5    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→</a:t>
            </a:r>
            <a:r>
              <a:rPr lang="en-US" sz="1400" dirty="0" smtClean="0">
                <a:latin typeface="Times New Roman"/>
                <a:cs typeface="Times New Roman"/>
              </a:rPr>
              <a:t>   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 = 2.5 [</a:t>
            </a:r>
            <a:r>
              <a:rPr lang="en-US" sz="14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fm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] </a:t>
            </a:r>
            <a:r>
              <a:rPr lang="en-US" sz="1400" dirty="0" smtClean="0">
                <a:latin typeface="Times New Roman"/>
                <a:cs typeface="Times New Roman"/>
              </a:rPr>
              <a:t>for q = 1.8 [fm</a:t>
            </a:r>
            <a:r>
              <a:rPr lang="en-US" sz="1400" baseline="30000" dirty="0" smtClean="0">
                <a:latin typeface="Times New Roman"/>
                <a:cs typeface="Times New Roman"/>
              </a:rPr>
              <a:t>-1</a:t>
            </a:r>
            <a:r>
              <a:rPr lang="en-US" sz="1400" dirty="0" smtClean="0">
                <a:latin typeface="Times New Roman"/>
                <a:cs typeface="Times New Roman"/>
              </a:rPr>
              <a:t>]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97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F(q) for spherical charge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540000" y="1116000"/>
                <a:ext cx="2100703" cy="5323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12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de-DE" sz="12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l-GR" sz="1200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den>
                          </m:f>
                        </m:e>
                      </m:d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sz="1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2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1200" b="0" i="1" smtClean="0"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𝑀𝑜𝑡𝑡</m:t>
                          </m:r>
                        </m:sub>
                      </m:sSub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116000"/>
                <a:ext cx="2100703" cy="5323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540000" y="720000"/>
            <a:ext cx="2170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cross section: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40000" y="1681063"/>
            <a:ext cx="5954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F(q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is the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factor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which is the Fourier transform of the charge distribution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" y="2160000"/>
            <a:ext cx="6621429" cy="430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21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scattering on nuclei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0" y="900000"/>
            <a:ext cx="23241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540000" y="5436000"/>
                <a:ext cx="2623282" cy="437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9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9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900" b="0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de-DE" sz="9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lang="de-DE" sz="900" b="0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900" b="0" i="1" smtClean="0"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de-DE" sz="900" b="0" i="1" smtClean="0">
                              <a:latin typeface="Cambria Math"/>
                            </a:rPr>
                            <m:t>𝑀𝑜𝑡𝑡</m:t>
                          </m:r>
                        </m:sub>
                      </m:sSub>
                      <m:r>
                        <a:rPr lang="de-DE" sz="9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9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sz="9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9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900" b="0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de-DE" sz="9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lang="de-DE" sz="900" b="0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900" b="0" i="1" smtClean="0"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de-DE" sz="900" b="0" i="1" smtClean="0">
                              <a:latin typeface="Cambria Math"/>
                            </a:rPr>
                            <m:t>𝑅𝑢𝑡h𝑒𝑟𝑓𝑜𝑟𝑑</m:t>
                          </m:r>
                        </m:sub>
                      </m:sSub>
                      <m:r>
                        <a:rPr lang="de-DE" sz="9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9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9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de-DE" sz="9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9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de-DE" sz="9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de-DE" sz="9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9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9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de-DE" sz="9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de-DE" sz="9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9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de-DE" sz="9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5436000"/>
                <a:ext cx="2623282" cy="437940"/>
              </a:xfrm>
              <a:prstGeom prst="rect">
                <a:avLst/>
              </a:prstGeom>
              <a:blipFill rotWithShape="1">
                <a:blip r:embed="rId3"/>
                <a:stretch>
                  <a:fillRect t="-23611" r="-5581" b="-43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540000" y="1116000"/>
                <a:ext cx="2100703" cy="5323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12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de-DE" sz="12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l-GR" sz="1200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den>
                          </m:f>
                        </m:e>
                      </m:d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sz="1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2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1200" b="0" i="1" smtClean="0"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𝑀𝑜𝑡𝑡</m:t>
                          </m:r>
                        </m:sub>
                      </m:sSub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116000"/>
                <a:ext cx="2100703" cy="5323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540000" y="720000"/>
            <a:ext cx="2170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cross section: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0000" y="5148000"/>
            <a:ext cx="28905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Mott scattering (electron spin </a:t>
            </a:r>
            <a:r>
              <a:rPr lang="en-US" sz="1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½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velocity </a:t>
            </a:r>
            <a:r>
              <a:rPr lang="en-US" sz="1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~ c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576000" y="6120000"/>
                <a:ext cx="2972737" cy="437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9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9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900" b="0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de-DE" sz="9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lang="de-DE" sz="900" b="0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900" b="0" i="1" smtClean="0"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de-DE" sz="900" b="0" i="1" smtClean="0">
                              <a:latin typeface="Cambria Math"/>
                            </a:rPr>
                            <m:t>𝑀𝑜𝑡𝑡</m:t>
                          </m:r>
                        </m:sub>
                      </m:sSub>
                      <m:r>
                        <a:rPr lang="de-DE" sz="900" i="1">
                          <a:latin typeface="Cambria Math"/>
                          <a:ea typeface="Cambria Math"/>
                        </a:rPr>
                        <m:t>≅</m:t>
                      </m:r>
                      <m:sSub>
                        <m:sSubPr>
                          <m:ctrlPr>
                            <a:rPr lang="de-DE" sz="9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sz="9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9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900" b="0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de-DE" sz="9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lang="de-DE" sz="900" b="0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900" b="0" i="1" smtClean="0"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de-DE" sz="900" b="0" i="1" smtClean="0">
                              <a:latin typeface="Cambria Math"/>
                            </a:rPr>
                            <m:t>𝑅𝑢𝑡h𝑒𝑟𝑓𝑜𝑟𝑑</m:t>
                          </m:r>
                        </m:sub>
                      </m:sSub>
                      <m:r>
                        <a:rPr lang="de-DE" sz="9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9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9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de-DE" sz="9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de-DE" sz="9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de-DE" sz="9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9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9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de-DE" sz="900" b="0" i="1" smtClean="0">
                          <a:latin typeface="Cambria Math"/>
                          <a:ea typeface="Cambria Math"/>
                        </a:rPr>
                        <m:t>          </m:t>
                      </m:r>
                      <m:r>
                        <a:rPr lang="de-DE" sz="900" b="0" i="1" smtClean="0">
                          <a:latin typeface="Cambria Math"/>
                          <a:ea typeface="Cambria Math"/>
                        </a:rPr>
                        <m:t>𝑓𝑜𝑟</m:t>
                      </m:r>
                      <m:r>
                        <a:rPr lang="de-DE" sz="9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sz="900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de-DE" sz="900" b="0" i="1" smtClean="0">
                          <a:latin typeface="Cambria Math"/>
                          <a:ea typeface="Cambria Math"/>
                        </a:rPr>
                        <m:t>≅1</m:t>
                      </m:r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" y="6120000"/>
                <a:ext cx="2972737" cy="437940"/>
              </a:xfrm>
              <a:prstGeom prst="rect">
                <a:avLst/>
              </a:prstGeom>
              <a:blipFill rotWithShape="1">
                <a:blip r:embed="rId5"/>
                <a:stretch>
                  <a:fillRect t="-23611" b="-43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/>
          <p:cNvSpPr txBox="1"/>
          <p:nvPr/>
        </p:nvSpPr>
        <p:spPr>
          <a:xfrm>
            <a:off x="540000" y="5868000"/>
            <a:ext cx="5256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Mott cross section decreases very fast with the scattering angle (</a:t>
            </a:r>
            <a:r>
              <a:rPr lang="en-US" sz="1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relativistic effect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40000" y="1681063"/>
            <a:ext cx="5954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F(q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is the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factor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which is the Fourier transform of the charge distribution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40000" y="2160000"/>
            <a:ext cx="3916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form factor of a homogenously charged sphere: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648000" y="2520000"/>
                <a:ext cx="3413819" cy="53335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𝑞𝑅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𝑞𝑅</m:t>
                              </m:r>
                            </m:e>
                          </m:d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𝑞𝑅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𝑞𝑅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00" y="2520000"/>
                <a:ext cx="3413819" cy="533351"/>
              </a:xfrm>
              <a:prstGeom prst="rect">
                <a:avLst/>
              </a:prstGeom>
              <a:blipFill rotWithShape="1">
                <a:blip r:embed="rId6"/>
                <a:stretch>
                  <a:fillRect b="-222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/>
          <p:cNvSpPr txBox="1"/>
          <p:nvPr/>
        </p:nvSpPr>
        <p:spPr>
          <a:xfrm>
            <a:off x="540000" y="3399964"/>
            <a:ext cx="391645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with experimental cross section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400" dirty="0" err="1" smtClean="0">
                <a:latin typeface="Times New Roman"/>
                <a:cs typeface="Times New Roman"/>
              </a:rPr>
              <a:t>·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4.5    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→</a:t>
            </a:r>
            <a:r>
              <a:rPr lang="en-US" sz="1400" dirty="0" smtClean="0">
                <a:latin typeface="Times New Roman"/>
                <a:cs typeface="Times New Roman"/>
              </a:rPr>
              <a:t>   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 = 2.5 [</a:t>
            </a:r>
            <a:r>
              <a:rPr lang="en-US" sz="14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fm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] </a:t>
            </a:r>
            <a:r>
              <a:rPr lang="en-US" sz="1400" dirty="0" smtClean="0">
                <a:latin typeface="Times New Roman"/>
                <a:cs typeface="Times New Roman"/>
              </a:rPr>
              <a:t>for q = 1.8 [fm</a:t>
            </a:r>
            <a:r>
              <a:rPr lang="en-US" sz="1400" baseline="30000" dirty="0" smtClean="0">
                <a:latin typeface="Times New Roman"/>
                <a:cs typeface="Times New Roman"/>
              </a:rPr>
              <a:t>-1</a:t>
            </a:r>
            <a:r>
              <a:rPr lang="en-US" sz="1400" dirty="0" smtClean="0">
                <a:latin typeface="Times New Roman"/>
                <a:cs typeface="Times New Roman"/>
              </a:rPr>
              <a:t>]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49553"/>
            <a:ext cx="257175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llipse 12"/>
          <p:cNvSpPr/>
          <p:nvPr/>
        </p:nvSpPr>
        <p:spPr>
          <a:xfrm>
            <a:off x="7513200" y="5270400"/>
            <a:ext cx="72000" cy="72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feld 13"/>
          <p:cNvSpPr txBox="1"/>
          <p:nvPr/>
        </p:nvSpPr>
        <p:spPr>
          <a:xfrm>
            <a:off x="6759502" y="4221088"/>
            <a:ext cx="692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tan(x)</a:t>
            </a:r>
            <a:endParaRPr lang="en-US" sz="1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77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Isotope effect of the nuclear radius</a:t>
            </a:r>
            <a:endParaRPr lang="en-US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827584" y="869404"/>
            <a:ext cx="4086225" cy="5295900"/>
            <a:chOff x="2528888" y="781050"/>
            <a:chExt cx="4086225" cy="52959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8888" y="781050"/>
              <a:ext cx="4086225" cy="529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Gerade Verbindung 6"/>
            <p:cNvCxnSpPr/>
            <p:nvPr/>
          </p:nvCxnSpPr>
          <p:spPr>
            <a:xfrm rot="60000">
              <a:off x="5399690" y="1187997"/>
              <a:ext cx="72008" cy="4356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 rot="60000">
              <a:off x="4284000" y="1187997"/>
              <a:ext cx="72008" cy="4356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feld 7"/>
            <p:cNvSpPr txBox="1"/>
            <p:nvPr/>
          </p:nvSpPr>
          <p:spPr>
            <a:xfrm>
              <a:off x="4211960" y="5805264"/>
              <a:ext cx="1164101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scattering angle</a:t>
              </a:r>
              <a:endParaRPr 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5076056" y="4850576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position of the cross section minima for 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 and 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 it is obvious that the nuclear radius 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increases with mass number 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6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1260</Words>
  <Application>Microsoft Office PowerPoint</Application>
  <PresentationFormat>Bildschirmpräsentation (4:3)</PresentationFormat>
  <Paragraphs>115</Paragraphs>
  <Slides>11</Slides>
  <Notes>0</Notes>
  <HiddenSlides>2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Larissa</vt:lpstr>
      <vt:lpstr>Nuclear Radii</vt:lpstr>
      <vt:lpstr>Nuclear Radii</vt:lpstr>
      <vt:lpstr>Double slit electron diffraction </vt:lpstr>
      <vt:lpstr>Electron scattering on nuclei</vt:lpstr>
      <vt:lpstr>Mott scattering</vt:lpstr>
      <vt:lpstr>Electron scattering on nuclei</vt:lpstr>
      <vt:lpstr>F(q) for spherical charge distribution</vt:lpstr>
      <vt:lpstr>Electron scattering on nuclei</vt:lpstr>
      <vt:lpstr>Isotope effect of the nuclear radius</vt:lpstr>
      <vt:lpstr>Charge distribution</vt:lpstr>
      <vt:lpstr>Conclusion of nuclear radius measurements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Hans</cp:lastModifiedBy>
  <cp:revision>286</cp:revision>
  <dcterms:created xsi:type="dcterms:W3CDTF">2016-04-06T12:04:03Z</dcterms:created>
  <dcterms:modified xsi:type="dcterms:W3CDTF">2020-06-17T15:57:44Z</dcterms:modified>
</cp:coreProperties>
</file>