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wmf"/><Relationship Id="rId1" Type="http://schemas.openxmlformats.org/officeDocument/2006/relationships/image" Target="../media/image58.wmf"/><Relationship Id="rId4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5" Type="http://schemas.openxmlformats.org/officeDocument/2006/relationships/image" Target="../media/image78.wmf"/><Relationship Id="rId4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6.e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1.e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7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57.jpeg"/><Relationship Id="rId10" Type="http://schemas.openxmlformats.org/officeDocument/2006/relationships/image" Target="../media/image46.w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2.wmf"/><Relationship Id="rId3" Type="http://schemas.openxmlformats.org/officeDocument/2006/relationships/oleObject" Target="../embeddings/oleObject43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image" Target="../media/image61.w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58.wmf"/><Relationship Id="rId9" Type="http://schemas.openxmlformats.org/officeDocument/2006/relationships/image" Target="../media/image60.wmf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7.jpeg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5.png"/><Relationship Id="rId4" Type="http://schemas.openxmlformats.org/officeDocument/2006/relationships/image" Target="../media/image68.png"/><Relationship Id="rId9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5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9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18" Type="http://schemas.openxmlformats.org/officeDocument/2006/relationships/image" Target="../media/image32.jpeg"/><Relationship Id="rId3" Type="http://schemas.openxmlformats.org/officeDocument/2006/relationships/image" Target="../media/image31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42.jpeg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e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20"/>
          <p:cNvSpPr>
            <a:spLocks/>
          </p:cNvSpPr>
          <p:nvPr/>
        </p:nvSpPr>
        <p:spPr bwMode="auto">
          <a:xfrm>
            <a:off x="6127750" y="1643609"/>
            <a:ext cx="1114425" cy="1157287"/>
          </a:xfrm>
          <a:custGeom>
            <a:avLst/>
            <a:gdLst>
              <a:gd name="T0" fmla="*/ 0 w 702"/>
              <a:gd name="T1" fmla="*/ 2147483647 h 729"/>
              <a:gd name="T2" fmla="*/ 2147483647 w 702"/>
              <a:gd name="T3" fmla="*/ 2147483647 h 729"/>
              <a:gd name="T4" fmla="*/ 2147483647 w 702"/>
              <a:gd name="T5" fmla="*/ 2147483647 h 729"/>
              <a:gd name="T6" fmla="*/ 2147483647 w 702"/>
              <a:gd name="T7" fmla="*/ 2147483647 h 729"/>
              <a:gd name="T8" fmla="*/ 2147483647 w 702"/>
              <a:gd name="T9" fmla="*/ 2147483647 h 729"/>
              <a:gd name="T10" fmla="*/ 2147483647 w 702"/>
              <a:gd name="T11" fmla="*/ 2147483647 h 729"/>
              <a:gd name="T12" fmla="*/ 2147483647 w 702"/>
              <a:gd name="T13" fmla="*/ 2147483647 h 729"/>
              <a:gd name="T14" fmla="*/ 2147483647 w 702"/>
              <a:gd name="T15" fmla="*/ 2147483647 h 7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2"/>
              <a:gd name="T25" fmla="*/ 0 h 729"/>
              <a:gd name="T26" fmla="*/ 702 w 702"/>
              <a:gd name="T27" fmla="*/ 729 h 7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2" h="729">
                <a:moveTo>
                  <a:pt x="0" y="726"/>
                </a:moveTo>
                <a:cubicBezTo>
                  <a:pt x="60" y="727"/>
                  <a:pt x="120" y="729"/>
                  <a:pt x="162" y="717"/>
                </a:cubicBezTo>
                <a:cubicBezTo>
                  <a:pt x="204" y="705"/>
                  <a:pt x="226" y="696"/>
                  <a:pt x="252" y="654"/>
                </a:cubicBezTo>
                <a:cubicBezTo>
                  <a:pt x="278" y="612"/>
                  <a:pt x="294" y="537"/>
                  <a:pt x="315" y="465"/>
                </a:cubicBezTo>
                <a:cubicBezTo>
                  <a:pt x="336" y="393"/>
                  <a:pt x="360" y="291"/>
                  <a:pt x="378" y="222"/>
                </a:cubicBezTo>
                <a:cubicBezTo>
                  <a:pt x="396" y="153"/>
                  <a:pt x="398" y="87"/>
                  <a:pt x="423" y="51"/>
                </a:cubicBezTo>
                <a:cubicBezTo>
                  <a:pt x="448" y="15"/>
                  <a:pt x="485" y="12"/>
                  <a:pt x="531" y="6"/>
                </a:cubicBezTo>
                <a:cubicBezTo>
                  <a:pt x="577" y="0"/>
                  <a:pt x="639" y="7"/>
                  <a:pt x="702" y="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5205413" y="1648371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119813" y="1229271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5572125" y="1886496"/>
            <a:ext cx="546100" cy="1231900"/>
          </a:xfrm>
          <a:custGeom>
            <a:avLst/>
            <a:gdLst>
              <a:gd name="T0" fmla="*/ 0 w 384"/>
              <a:gd name="T1" fmla="*/ 0 h 776"/>
              <a:gd name="T2" fmla="*/ 2147483647 w 384"/>
              <a:gd name="T3" fmla="*/ 2147483647 h 776"/>
              <a:gd name="T4" fmla="*/ 2147483647 w 384"/>
              <a:gd name="T5" fmla="*/ 2147483647 h 776"/>
              <a:gd name="T6" fmla="*/ 2147483647 w 384"/>
              <a:gd name="T7" fmla="*/ 2147483647 h 776"/>
              <a:gd name="T8" fmla="*/ 2147483647 w 384"/>
              <a:gd name="T9" fmla="*/ 2147483647 h 776"/>
              <a:gd name="T10" fmla="*/ 2147483647 w 384"/>
              <a:gd name="T11" fmla="*/ 2147483647 h 776"/>
              <a:gd name="T12" fmla="*/ 2147483647 w 384"/>
              <a:gd name="T13" fmla="*/ 2147483647 h 776"/>
              <a:gd name="T14" fmla="*/ 2147483647 w 384"/>
              <a:gd name="T15" fmla="*/ 2147483647 h 776"/>
              <a:gd name="T16" fmla="*/ 2147483647 w 384"/>
              <a:gd name="T17" fmla="*/ 2147483647 h 776"/>
              <a:gd name="T18" fmla="*/ 2147483647 w 384"/>
              <a:gd name="T19" fmla="*/ 2147483647 h 776"/>
              <a:gd name="T20" fmla="*/ 2147483647 w 384"/>
              <a:gd name="T21" fmla="*/ 2147483647 h 776"/>
              <a:gd name="T22" fmla="*/ 2147483647 w 384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776"/>
              <a:gd name="T38" fmla="*/ 384 w 384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776">
                <a:moveTo>
                  <a:pt x="0" y="0"/>
                </a:moveTo>
                <a:lnTo>
                  <a:pt x="32" y="164"/>
                </a:lnTo>
                <a:lnTo>
                  <a:pt x="76" y="456"/>
                </a:lnTo>
                <a:lnTo>
                  <a:pt x="124" y="644"/>
                </a:lnTo>
                <a:lnTo>
                  <a:pt x="160" y="692"/>
                </a:lnTo>
                <a:lnTo>
                  <a:pt x="188" y="720"/>
                </a:lnTo>
                <a:lnTo>
                  <a:pt x="232" y="744"/>
                </a:lnTo>
                <a:lnTo>
                  <a:pt x="292" y="776"/>
                </a:lnTo>
                <a:lnTo>
                  <a:pt x="328" y="776"/>
                </a:lnTo>
                <a:lnTo>
                  <a:pt x="384" y="772"/>
                </a:lnTo>
                <a:lnTo>
                  <a:pt x="384" y="36"/>
                </a:lnTo>
                <a:lnTo>
                  <a:pt x="8" y="36"/>
                </a:lnTo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6118225" y="1695996"/>
            <a:ext cx="698500" cy="1104900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5521325" y="1943646"/>
            <a:ext cx="595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2"/>
          <p:cNvSpPr>
            <a:spLocks/>
          </p:cNvSpPr>
          <p:nvPr/>
        </p:nvSpPr>
        <p:spPr bwMode="auto">
          <a:xfrm>
            <a:off x="1227138" y="1434059"/>
            <a:ext cx="914400" cy="1254125"/>
          </a:xfrm>
          <a:custGeom>
            <a:avLst/>
            <a:gdLst>
              <a:gd name="T0" fmla="*/ 0 w 576"/>
              <a:gd name="T1" fmla="*/ 2147483647 h 1050"/>
              <a:gd name="T2" fmla="*/ 2147483647 w 576"/>
              <a:gd name="T3" fmla="*/ 2147483647 h 1050"/>
              <a:gd name="T4" fmla="*/ 2147483647 w 576"/>
              <a:gd name="T5" fmla="*/ 2147483647 h 1050"/>
              <a:gd name="T6" fmla="*/ 2147483647 w 576"/>
              <a:gd name="T7" fmla="*/ 2147483647 h 1050"/>
              <a:gd name="T8" fmla="*/ 2147483647 w 576"/>
              <a:gd name="T9" fmla="*/ 2147483647 h 1050"/>
              <a:gd name="T10" fmla="*/ 2147483647 w 576"/>
              <a:gd name="T11" fmla="*/ 2147483647 h 1050"/>
              <a:gd name="T12" fmla="*/ 2147483647 w 576"/>
              <a:gd name="T13" fmla="*/ 2147483647 h 1050"/>
              <a:gd name="T14" fmla="*/ 2147483647 w 576"/>
              <a:gd name="T15" fmla="*/ 2147483647 h 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050"/>
              <a:gd name="T26" fmla="*/ 576 w 576"/>
              <a:gd name="T27" fmla="*/ 1050 h 1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050">
                <a:moveTo>
                  <a:pt x="0" y="117"/>
                </a:moveTo>
                <a:cubicBezTo>
                  <a:pt x="29" y="119"/>
                  <a:pt x="58" y="121"/>
                  <a:pt x="81" y="108"/>
                </a:cubicBezTo>
                <a:cubicBezTo>
                  <a:pt x="104" y="95"/>
                  <a:pt x="114" y="0"/>
                  <a:pt x="135" y="36"/>
                </a:cubicBezTo>
                <a:cubicBezTo>
                  <a:pt x="156" y="72"/>
                  <a:pt x="184" y="216"/>
                  <a:pt x="207" y="324"/>
                </a:cubicBezTo>
                <a:cubicBezTo>
                  <a:pt x="230" y="432"/>
                  <a:pt x="248" y="581"/>
                  <a:pt x="270" y="684"/>
                </a:cubicBezTo>
                <a:cubicBezTo>
                  <a:pt x="292" y="787"/>
                  <a:pt x="306" y="887"/>
                  <a:pt x="342" y="945"/>
                </a:cubicBezTo>
                <a:cubicBezTo>
                  <a:pt x="378" y="1003"/>
                  <a:pt x="447" y="1020"/>
                  <a:pt x="486" y="1035"/>
                </a:cubicBezTo>
                <a:cubicBezTo>
                  <a:pt x="525" y="1050"/>
                  <a:pt x="557" y="1035"/>
                  <a:pt x="576" y="103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1247775" y="1619796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2162175" y="1200696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2160588" y="1911896"/>
            <a:ext cx="647700" cy="860425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1576388" y="1908721"/>
            <a:ext cx="12065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2159000" y="1618209"/>
            <a:ext cx="927100" cy="1155700"/>
          </a:xfrm>
          <a:custGeom>
            <a:avLst/>
            <a:gdLst>
              <a:gd name="T0" fmla="*/ 0 w 584"/>
              <a:gd name="T1" fmla="*/ 2147483647 h 728"/>
              <a:gd name="T2" fmla="*/ 2147483647 w 584"/>
              <a:gd name="T3" fmla="*/ 2147483647 h 728"/>
              <a:gd name="T4" fmla="*/ 2147483647 w 584"/>
              <a:gd name="T5" fmla="*/ 2147483647 h 728"/>
              <a:gd name="T6" fmla="*/ 2147483647 w 584"/>
              <a:gd name="T7" fmla="*/ 2147483647 h 728"/>
              <a:gd name="T8" fmla="*/ 2147483647 w 584"/>
              <a:gd name="T9" fmla="*/ 2147483647 h 728"/>
              <a:gd name="T10" fmla="*/ 2147483647 w 584"/>
              <a:gd name="T11" fmla="*/ 2147483647 h 728"/>
              <a:gd name="T12" fmla="*/ 2147483647 w 584"/>
              <a:gd name="T13" fmla="*/ 2147483647 h 728"/>
              <a:gd name="T14" fmla="*/ 2147483647 w 584"/>
              <a:gd name="T15" fmla="*/ 2147483647 h 728"/>
              <a:gd name="T16" fmla="*/ 2147483647 w 584"/>
              <a:gd name="T17" fmla="*/ 2147483647 h 728"/>
              <a:gd name="T18" fmla="*/ 2147483647 w 584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"/>
              <a:gd name="T31" fmla="*/ 0 h 728"/>
              <a:gd name="T32" fmla="*/ 584 w 584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" h="728">
                <a:moveTo>
                  <a:pt x="0" y="725"/>
                </a:moveTo>
                <a:cubicBezTo>
                  <a:pt x="26" y="725"/>
                  <a:pt x="53" y="725"/>
                  <a:pt x="80" y="725"/>
                </a:cubicBezTo>
                <a:cubicBezTo>
                  <a:pt x="107" y="725"/>
                  <a:pt x="143" y="728"/>
                  <a:pt x="164" y="725"/>
                </a:cubicBezTo>
                <a:cubicBezTo>
                  <a:pt x="185" y="722"/>
                  <a:pt x="194" y="719"/>
                  <a:pt x="208" y="709"/>
                </a:cubicBezTo>
                <a:cubicBezTo>
                  <a:pt x="222" y="699"/>
                  <a:pt x="231" y="704"/>
                  <a:pt x="248" y="665"/>
                </a:cubicBezTo>
                <a:cubicBezTo>
                  <a:pt x="265" y="626"/>
                  <a:pt x="291" y="543"/>
                  <a:pt x="312" y="477"/>
                </a:cubicBezTo>
                <a:cubicBezTo>
                  <a:pt x="333" y="411"/>
                  <a:pt x="359" y="314"/>
                  <a:pt x="372" y="269"/>
                </a:cubicBezTo>
                <a:cubicBezTo>
                  <a:pt x="385" y="224"/>
                  <a:pt x="375" y="244"/>
                  <a:pt x="392" y="205"/>
                </a:cubicBezTo>
                <a:cubicBezTo>
                  <a:pt x="409" y="166"/>
                  <a:pt x="444" y="66"/>
                  <a:pt x="476" y="33"/>
                </a:cubicBezTo>
                <a:cubicBezTo>
                  <a:pt x="508" y="0"/>
                  <a:pt x="546" y="2"/>
                  <a:pt x="584" y="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2224088" y="20690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237288" y="21071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5749925" y="21198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1574800" y="1911896"/>
            <a:ext cx="584200" cy="762000"/>
          </a:xfrm>
          <a:custGeom>
            <a:avLst/>
            <a:gdLst>
              <a:gd name="T0" fmla="*/ 0 w 368"/>
              <a:gd name="T1" fmla="*/ 0 h 480"/>
              <a:gd name="T2" fmla="*/ 2147483647 w 368"/>
              <a:gd name="T3" fmla="*/ 2147483647 h 480"/>
              <a:gd name="T4" fmla="*/ 2147483647 w 368"/>
              <a:gd name="T5" fmla="*/ 2147483647 h 480"/>
              <a:gd name="T6" fmla="*/ 2147483647 w 368"/>
              <a:gd name="T7" fmla="*/ 2147483647 h 480"/>
              <a:gd name="T8" fmla="*/ 2147483647 w 368"/>
              <a:gd name="T9" fmla="*/ 2147483647 h 480"/>
              <a:gd name="T10" fmla="*/ 2147483647 w 368"/>
              <a:gd name="T11" fmla="*/ 2147483647 h 480"/>
              <a:gd name="T12" fmla="*/ 2147483647 w 368"/>
              <a:gd name="T13" fmla="*/ 2147483647 h 480"/>
              <a:gd name="T14" fmla="*/ 2147483647 w 368"/>
              <a:gd name="T15" fmla="*/ 0 h 480"/>
              <a:gd name="T16" fmla="*/ 0 w 368"/>
              <a:gd name="T17" fmla="*/ 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480"/>
              <a:gd name="T29" fmla="*/ 368 w 36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480">
                <a:moveTo>
                  <a:pt x="0" y="0"/>
                </a:moveTo>
                <a:lnTo>
                  <a:pt x="64" y="264"/>
                </a:lnTo>
                <a:lnTo>
                  <a:pt x="92" y="356"/>
                </a:lnTo>
                <a:lnTo>
                  <a:pt x="112" y="400"/>
                </a:lnTo>
                <a:lnTo>
                  <a:pt x="152" y="432"/>
                </a:lnTo>
                <a:lnTo>
                  <a:pt x="240" y="476"/>
                </a:lnTo>
                <a:lnTo>
                  <a:pt x="368" y="480"/>
                </a:lnTo>
                <a:lnTo>
                  <a:pt x="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797050" y="207382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5237163" y="1446759"/>
            <a:ext cx="876300" cy="1681162"/>
          </a:xfrm>
          <a:custGeom>
            <a:avLst/>
            <a:gdLst>
              <a:gd name="T0" fmla="*/ 2147483647 w 552"/>
              <a:gd name="T1" fmla="*/ 2147483647 h 1059"/>
              <a:gd name="T2" fmla="*/ 2147483647 w 552"/>
              <a:gd name="T3" fmla="*/ 2147483647 h 1059"/>
              <a:gd name="T4" fmla="*/ 2147483647 w 552"/>
              <a:gd name="T5" fmla="*/ 2147483647 h 1059"/>
              <a:gd name="T6" fmla="*/ 2147483647 w 552"/>
              <a:gd name="T7" fmla="*/ 2147483647 h 1059"/>
              <a:gd name="T8" fmla="*/ 2147483647 w 552"/>
              <a:gd name="T9" fmla="*/ 2147483647 h 1059"/>
              <a:gd name="T10" fmla="*/ 2147483647 w 552"/>
              <a:gd name="T11" fmla="*/ 2147483647 h 1059"/>
              <a:gd name="T12" fmla="*/ 2147483647 w 552"/>
              <a:gd name="T13" fmla="*/ 2147483647 h 1059"/>
              <a:gd name="T14" fmla="*/ 2147483647 w 552"/>
              <a:gd name="T15" fmla="*/ 2147483647 h 1059"/>
              <a:gd name="T16" fmla="*/ 2147483647 w 552"/>
              <a:gd name="T17" fmla="*/ 2147483647 h 1059"/>
              <a:gd name="T18" fmla="*/ 2147483647 w 552"/>
              <a:gd name="T19" fmla="*/ 2147483647 h 1059"/>
              <a:gd name="T20" fmla="*/ 2147483647 w 552"/>
              <a:gd name="T21" fmla="*/ 2147483647 h 1059"/>
              <a:gd name="T22" fmla="*/ 2147483647 w 552"/>
              <a:gd name="T23" fmla="*/ 2147483647 h 1059"/>
              <a:gd name="T24" fmla="*/ 2147483647 w 552"/>
              <a:gd name="T25" fmla="*/ 2147483647 h 1059"/>
              <a:gd name="T26" fmla="*/ 0 w 552"/>
              <a:gd name="T27" fmla="*/ 2147483647 h 10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2"/>
              <a:gd name="T43" fmla="*/ 0 h 1059"/>
              <a:gd name="T44" fmla="*/ 552 w 552"/>
              <a:gd name="T45" fmla="*/ 1059 h 10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2" h="1059">
                <a:moveTo>
                  <a:pt x="552" y="1051"/>
                </a:moveTo>
                <a:cubicBezTo>
                  <a:pt x="518" y="1055"/>
                  <a:pt x="484" y="1059"/>
                  <a:pt x="460" y="1055"/>
                </a:cubicBezTo>
                <a:cubicBezTo>
                  <a:pt x="436" y="1051"/>
                  <a:pt x="425" y="1040"/>
                  <a:pt x="408" y="1027"/>
                </a:cubicBezTo>
                <a:cubicBezTo>
                  <a:pt x="391" y="1014"/>
                  <a:pt x="369" y="994"/>
                  <a:pt x="356" y="975"/>
                </a:cubicBezTo>
                <a:cubicBezTo>
                  <a:pt x="343" y="956"/>
                  <a:pt x="337" y="938"/>
                  <a:pt x="328" y="911"/>
                </a:cubicBezTo>
                <a:cubicBezTo>
                  <a:pt x="319" y="884"/>
                  <a:pt x="311" y="868"/>
                  <a:pt x="300" y="815"/>
                </a:cubicBezTo>
                <a:cubicBezTo>
                  <a:pt x="289" y="762"/>
                  <a:pt x="275" y="670"/>
                  <a:pt x="264" y="595"/>
                </a:cubicBezTo>
                <a:cubicBezTo>
                  <a:pt x="253" y="520"/>
                  <a:pt x="246" y="453"/>
                  <a:pt x="232" y="363"/>
                </a:cubicBezTo>
                <a:cubicBezTo>
                  <a:pt x="218" y="273"/>
                  <a:pt x="190" y="110"/>
                  <a:pt x="180" y="55"/>
                </a:cubicBezTo>
                <a:cubicBezTo>
                  <a:pt x="170" y="0"/>
                  <a:pt x="179" y="36"/>
                  <a:pt x="172" y="31"/>
                </a:cubicBezTo>
                <a:cubicBezTo>
                  <a:pt x="165" y="26"/>
                  <a:pt x="151" y="16"/>
                  <a:pt x="140" y="27"/>
                </a:cubicBezTo>
                <a:cubicBezTo>
                  <a:pt x="129" y="38"/>
                  <a:pt x="116" y="82"/>
                  <a:pt x="108" y="99"/>
                </a:cubicBezTo>
                <a:cubicBezTo>
                  <a:pt x="100" y="116"/>
                  <a:pt x="110" y="122"/>
                  <a:pt x="92" y="127"/>
                </a:cubicBezTo>
                <a:cubicBezTo>
                  <a:pt x="74" y="132"/>
                  <a:pt x="37" y="131"/>
                  <a:pt x="0" y="13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485900" y="722859"/>
            <a:ext cx="1220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stable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5376863" y="692696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dripline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3892550" y="1649959"/>
            <a:ext cx="990600" cy="10096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3888000" y="1872000"/>
            <a:ext cx="110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more neutrons</a:t>
            </a:r>
            <a:endParaRPr kumimoji="1" lang="en-US" altLang="ja-JP" sz="1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60"/>
          <p:cNvGrpSpPr>
            <a:grpSpLocks/>
          </p:cNvGrpSpPr>
          <p:nvPr/>
        </p:nvGrpSpPr>
        <p:grpSpPr bwMode="auto">
          <a:xfrm>
            <a:off x="6192835" y="1318171"/>
            <a:ext cx="1857374" cy="450850"/>
            <a:chOff x="3788" y="394"/>
            <a:chExt cx="1170" cy="284"/>
          </a:xfrm>
        </p:grpSpPr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4171" y="394"/>
              <a:ext cx="7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ja-JP" i="1" dirty="0">
                  <a:solidFill>
                    <a:srgbClr val="333399"/>
                  </a:solidFill>
                  <a:ea typeface="ＭＳ Ｐゴシック" pitchFamily="50" charset="-128"/>
                  <a:cs typeface="Arial" charset="0"/>
                </a:rPr>
                <a:t>c</a:t>
              </a:r>
              <a:r>
                <a:rPr kumimoji="1" lang="en-US" altLang="ja-JP" i="1" dirty="0" smtClean="0">
                  <a:solidFill>
                    <a:srgbClr val="333399"/>
                  </a:solidFill>
                  <a:ea typeface="ＭＳ Ｐゴシック" pitchFamily="50" charset="-128"/>
                  <a:cs typeface="Arial" charset="0"/>
                </a:rPr>
                <a:t>ontinuum</a:t>
              </a:r>
              <a:endParaRPr kumimoji="1" lang="en-US" altLang="ja-JP" i="1" dirty="0">
                <a:solidFill>
                  <a:srgbClr val="333399"/>
                </a:solidFill>
                <a:ea typeface="ＭＳ Ｐゴシック" pitchFamily="50" charset="-128"/>
                <a:cs typeface="Arial" charset="0"/>
              </a:endParaRPr>
            </a:p>
          </p:txBody>
        </p:sp>
        <p:grpSp>
          <p:nvGrpSpPr>
            <p:cNvPr id="34" name="Group 56"/>
            <p:cNvGrpSpPr>
              <a:grpSpLocks/>
            </p:cNvGrpSpPr>
            <p:nvPr/>
          </p:nvGrpSpPr>
          <p:grpSpPr bwMode="auto">
            <a:xfrm>
              <a:off x="3788" y="471"/>
              <a:ext cx="359" cy="99"/>
              <a:chOff x="4554" y="1704"/>
              <a:chExt cx="359" cy="99"/>
            </a:xfrm>
          </p:grpSpPr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4554" y="1803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4554" y="1770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>
                <a:off x="4554" y="1737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ShapeType="1"/>
              </p:cNvSpPr>
              <p:nvPr/>
            </p:nvSpPr>
            <p:spPr bwMode="auto">
              <a:xfrm>
                <a:off x="4554" y="1704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 flipV="1">
              <a:off x="3998" y="535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 flipV="1">
              <a:off x="3924" y="502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36" descr="4-Halo-Kerne-farbig_Seite_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2096"/>
            <a:ext cx="4765675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function of the deuteron</a:t>
            </a:r>
            <a:endParaRPr lang="en-US" dirty="0"/>
          </a:p>
        </p:txBody>
      </p:sp>
      <p:pic>
        <p:nvPicPr>
          <p:cNvPr id="6" name="Picture 4" descr="wave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76600"/>
            <a:ext cx="31559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quare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678363" y="754063"/>
          <a:ext cx="311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5" imgW="3111480" imgH="990360" progId="Equation.3">
                  <p:embed/>
                </p:oleObj>
              </mc:Choice>
              <mc:Fallback>
                <p:oleObj name="Equation" r:id="rId5" imgW="31114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754063"/>
                        <a:ext cx="3111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678363" y="2554288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7" imgW="2920680" imgH="634680" progId="Equation.3">
                  <p:embed/>
                </p:oleObj>
              </mc:Choice>
              <mc:Fallback>
                <p:oleObj name="Equation" r:id="rId7" imgW="292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554288"/>
                        <a:ext cx="2921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786188" y="5076825"/>
          <a:ext cx="825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9" imgW="825480" imgH="228600" progId="Equation.3">
                  <p:embed/>
                </p:oleObj>
              </mc:Choice>
              <mc:Fallback>
                <p:oleObj name="Equation" r:id="rId9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076825"/>
                        <a:ext cx="825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822700" y="5364163"/>
          <a:ext cx="774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1" imgW="774360" imgH="203040" progId="Equation.3">
                  <p:embed/>
                </p:oleObj>
              </mc:Choice>
              <mc:Fallback>
                <p:oleObj name="Equation" r:id="rId11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364163"/>
                        <a:ext cx="774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678363" y="3417888"/>
          <a:ext cx="137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13" imgW="1371600" imgH="228600" progId="Equation.3">
                  <p:embed/>
                </p:oleObj>
              </mc:Choice>
              <mc:Fallback>
                <p:oleObj name="Equation" r:id="rId13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417888"/>
                        <a:ext cx="137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724525" y="1905000"/>
          <a:ext cx="95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15" imgW="952200" imgH="507960" progId="Equation.3">
                  <p:embed/>
                </p:oleObj>
              </mc:Choice>
              <mc:Fallback>
                <p:oleObj name="Equation" r:id="rId15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905000"/>
                        <a:ext cx="952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78363" y="2049463"/>
            <a:ext cx="108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normalization:</a:t>
            </a:r>
            <a:endParaRPr lang="de-DE" altLang="de-DE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258888" y="1554163"/>
            <a:ext cx="24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51050" y="1554163"/>
            <a:ext cx="301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ΙΙ</a:t>
            </a: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3822700" y="5653088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17" imgW="482400" imgH="203040" progId="Equation.3">
                  <p:embed/>
                </p:oleObj>
              </mc:Choice>
              <mc:Fallback>
                <p:oleObj name="Equation" r:id="rId1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653088"/>
                        <a:ext cx="482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3644900" y="601345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9" imgW="1155600" imgH="279360" progId="Equation.3">
                  <p:embed/>
                </p:oleObj>
              </mc:Choice>
              <mc:Fallback>
                <p:oleObj name="Equation" r:id="rId19" imgW="1155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601345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3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 of the deuteron</a:t>
            </a:r>
            <a:endParaRPr lang="en-US" dirty="0"/>
          </a:p>
        </p:txBody>
      </p:sp>
      <p:pic>
        <p:nvPicPr>
          <p:cNvPr id="19" name="Picture 4" descr="wave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76600"/>
            <a:ext cx="31559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quare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58888" y="1554163"/>
            <a:ext cx="24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051050" y="1554163"/>
            <a:ext cx="301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ΙΙ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2171700" y="4203700"/>
          <a:ext cx="1130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130040" imgH="253800" progId="Equation.3">
                  <p:embed/>
                </p:oleObj>
              </mc:Choice>
              <mc:Fallback>
                <p:oleObj name="Equation" r:id="rId5" imgW="1130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203700"/>
                        <a:ext cx="1130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4292600" y="935038"/>
          <a:ext cx="425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7" imgW="4254480" imgH="558720" progId="Equation.3">
                  <p:embed/>
                </p:oleObj>
              </mc:Choice>
              <mc:Fallback>
                <p:oleObj name="Equation" r:id="rId7" imgW="42544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935038"/>
                        <a:ext cx="4254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4318000" y="19050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9" imgW="2920680" imgH="634680" progId="Equation.3">
                  <p:embed/>
                </p:oleObj>
              </mc:Choice>
              <mc:Fallback>
                <p:oleObj name="Equation" r:id="rId9" imgW="292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905000"/>
                        <a:ext cx="2921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4318000" y="2768600"/>
          <a:ext cx="137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1" imgW="1371600" imgH="228600" progId="Equation.3">
                  <p:embed/>
                </p:oleObj>
              </mc:Choice>
              <mc:Fallback>
                <p:oleObj name="Equation" r:id="rId11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768600"/>
                        <a:ext cx="137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2057400" y="3784600"/>
          <a:ext cx="977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3" imgW="977760" imgH="330120" progId="Equation.3">
                  <p:embed/>
                </p:oleObj>
              </mc:Choice>
              <mc:Fallback>
                <p:oleObj name="Equation" r:id="rId13" imgW="977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977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3" descr="r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505200"/>
            <a:ext cx="3116262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926263" y="5376863"/>
            <a:ext cx="1084262" cy="284162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  <a:latin typeface="Arial" charset="0"/>
                <a:cs typeface="Arial" charset="0"/>
              </a:rPr>
              <a:t>outer region</a:t>
            </a:r>
            <a:endParaRPr lang="de-DE" altLang="de-DE" sz="12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926263" y="5737225"/>
            <a:ext cx="1066800" cy="2746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  <a:latin typeface="Arial" charset="0"/>
                <a:cs typeface="Arial" charset="0"/>
              </a:rPr>
              <a:t>inner region</a:t>
            </a:r>
            <a:endParaRPr lang="de-DE" altLang="de-DE" sz="12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045200" y="1438275"/>
          <a:ext cx="955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761760" imgH="419040" progId="Equation.3">
                  <p:embed/>
                </p:oleObj>
              </mc:Choice>
              <mc:Fallback>
                <p:oleObj name="Equation" r:id="rId3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438275"/>
                        <a:ext cx="955675" cy="525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6045200" y="2133600"/>
          <a:ext cx="294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2349360" imgH="393480" progId="Equation.3">
                  <p:embed/>
                </p:oleObj>
              </mc:Choice>
              <mc:Fallback>
                <p:oleObj name="Equation" r:id="rId5" imgW="234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2133600"/>
                        <a:ext cx="294640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42875" y="4083050"/>
            <a:ext cx="5936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 smaller the binding energy, the more extended the wave function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131888" y="685800"/>
            <a:ext cx="4084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one expect at the neutron-dripline</a:t>
            </a:r>
            <a:r>
              <a:rPr lang="de-DE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054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1520825" y="4500563"/>
          <a:ext cx="2579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8" imgW="2057400" imgH="457200" progId="Equation.3">
                  <p:embed/>
                </p:oleObj>
              </mc:Choice>
              <mc:Fallback>
                <p:oleObj name="Equation" r:id="rId8" imgW="205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500563"/>
                        <a:ext cx="2579688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Group 11"/>
          <p:cNvGraphicFramePr>
            <a:graphicFrameLocks noGrp="1"/>
          </p:cNvGraphicFramePr>
          <p:nvPr/>
        </p:nvGraphicFramePr>
        <p:xfrm>
          <a:off x="5715000" y="4500563"/>
          <a:ext cx="3276600" cy="1141413"/>
        </p:xfrm>
        <a:graphic>
          <a:graphicData uri="http://schemas.openxmlformats.org/drawingml/2006/table">
            <a:tbl>
              <a:tblPr/>
              <a:tblGrid>
                <a:gridCol w="762000"/>
                <a:gridCol w="990600"/>
                <a:gridCol w="838200"/>
                <a:gridCol w="685800"/>
              </a:tblGrid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altLang="de-DE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r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7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0.35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0.6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1.7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0.2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4.5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0.1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0.005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0.07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14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Object 38"/>
          <p:cNvGraphicFramePr>
            <a:graphicFrameLocks noChangeAspect="1"/>
          </p:cNvGraphicFramePr>
          <p:nvPr/>
        </p:nvGraphicFramePr>
        <p:xfrm>
          <a:off x="1497013" y="5526088"/>
          <a:ext cx="25955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0" imgW="2070000" imgH="457200" progId="Equation.3">
                  <p:embed/>
                </p:oleObj>
              </mc:Choice>
              <mc:Fallback>
                <p:oleObj name="Equation" r:id="rId10" imgW="20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5526088"/>
                        <a:ext cx="2595562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42875" y="5154613"/>
            <a:ext cx="1772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Fourier-transform: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40"/>
          <p:cNvGraphicFramePr>
            <a:graphicFrameLocks noChangeAspect="1"/>
          </p:cNvGraphicFramePr>
          <p:nvPr/>
        </p:nvGraphicFramePr>
        <p:xfrm>
          <a:off x="1524000" y="3349625"/>
          <a:ext cx="20224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2" imgW="1612800" imgH="583920" progId="Equation.3">
                  <p:embed/>
                </p:oleObj>
              </mc:Choice>
              <mc:Fallback>
                <p:oleObj name="Equation" r:id="rId12" imgW="16128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49625"/>
                        <a:ext cx="2022475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937250" y="1079500"/>
            <a:ext cx="2903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outside of the potential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pic>
        <p:nvPicPr>
          <p:cNvPr id="15" name="Picture 5" descr="h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27513"/>
            <a:ext cx="1825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581400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104000" y="1052513"/>
            <a:ext cx="51125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1" u="sng" dirty="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de-DE" sz="1600" b="1" i="1" u="sng" dirty="0" smtClean="0">
                <a:solidFill>
                  <a:srgbClr val="FF0000"/>
                </a:solidFill>
                <a:cs typeface="Arial" charset="0"/>
              </a:rPr>
              <a:t>est of the extended wave function</a:t>
            </a:r>
          </a:p>
          <a:p>
            <a:endParaRPr lang="en-US" altLang="de-DE" sz="800" b="1" i="1" u="sng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momentum distribution:</a:t>
            </a:r>
          </a:p>
          <a:p>
            <a:endParaRPr lang="en-US" altLang="de-DE" sz="1600" b="1" i="1" dirty="0" smtClean="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wider momentum distribution for strongly bound particles</a:t>
            </a:r>
          </a:p>
          <a:p>
            <a:endParaRPr lang="en-US" altLang="de-DE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narrow momentum distribution for weakly bound particles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3400" y="4495800"/>
            <a:ext cx="312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cs typeface="Arial" charset="0"/>
              </a:rPr>
              <a:t>One can use the arguments of an extended wave function with an exponential decline:</a:t>
            </a:r>
          </a:p>
          <a:p>
            <a:pPr algn="ctr"/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DE" altLang="de-DE" sz="1600" b="1" i="1" baseline="-25000" dirty="0" smtClean="0">
                <a:solidFill>
                  <a:srgbClr val="0000FF"/>
                </a:solidFill>
                <a:cs typeface="Arial" charset="0"/>
              </a:rPr>
              <a:t>2n</a:t>
            </a:r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=250(80</a:t>
            </a:r>
            <a:r>
              <a:rPr lang="de-DE" altLang="de-DE" sz="1600" b="1" i="1" dirty="0">
                <a:solidFill>
                  <a:srgbClr val="0000FF"/>
                </a:solidFill>
                <a:cs typeface="Arial" charset="0"/>
              </a:rPr>
              <a:t>) </a:t>
            </a:r>
            <a:r>
              <a:rPr lang="de-DE" altLang="de-DE" sz="1600" b="1" i="1" dirty="0" err="1">
                <a:solidFill>
                  <a:srgbClr val="0000FF"/>
                </a:solidFill>
                <a:cs typeface="Arial" charset="0"/>
              </a:rPr>
              <a:t>keV</a:t>
            </a:r>
            <a:endParaRPr lang="de-DE" altLang="de-DE" sz="1600" b="1" i="1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611188" y="5627688"/>
          <a:ext cx="955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761760" imgH="419040" progId="Equation.3">
                  <p:embed/>
                </p:oleObj>
              </mc:Choice>
              <mc:Fallback>
                <p:oleObj name="Equation" r:id="rId5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627688"/>
                        <a:ext cx="955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906588" y="5627688"/>
          <a:ext cx="1273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7" imgW="1015920" imgH="393480" progId="Equation.3">
                  <p:embed/>
                </p:oleObj>
              </mc:Choice>
              <mc:Fallback>
                <p:oleObj name="Equation" r:id="rId7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627688"/>
                        <a:ext cx="1273175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104000" y="3352800"/>
            <a:ext cx="4740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nterpretation: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simplify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by describing it as a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core plus a di-neutron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6400800" y="4419600"/>
          <a:ext cx="228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hoto Editor Photo" r:id="rId9" imgW="4638095" imgH="2704762" progId="MSPhotoEd.3">
                  <p:embed/>
                </p:oleObj>
              </mc:Choice>
              <mc:Fallback>
                <p:oleObj name="Photo Editor Photo" r:id="rId9" imgW="4638095" imgH="2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9600"/>
                        <a:ext cx="2286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8229600" y="4854575"/>
            <a:ext cx="76200" cy="3048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305800" y="4792663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N=8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308975" y="5272088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N=2</a:t>
            </a:r>
          </a:p>
        </p:txBody>
      </p:sp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5926138" y="2636838"/>
          <a:ext cx="11668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1" imgW="774360" imgH="203040" progId="Equation.3">
                  <p:embed/>
                </p:oleObj>
              </mc:Choice>
              <mc:Fallback>
                <p:oleObj name="Equation" r:id="rId11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2636838"/>
                        <a:ext cx="11668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796136" y="3021013"/>
            <a:ext cx="9124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→ large</a:t>
            </a:r>
            <a:endParaRPr lang="en-US" altLang="de-DE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5868988" y="2984500"/>
            <a:ext cx="36036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6299200" y="2984500"/>
            <a:ext cx="3603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</a:t>
            </a:r>
            <a:r>
              <a:rPr lang="en-US" dirty="0" smtClean="0"/>
              <a:t>halo nuclei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2250"/>
            <a:ext cx="35020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76238" y="785813"/>
            <a:ext cx="325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</a:rPr>
              <a:t>2. Momentum distribution of </a:t>
            </a:r>
            <a:r>
              <a:rPr lang="de-DE" altLang="de-DE" baseline="30000">
                <a:solidFill>
                  <a:srgbClr val="FF0000"/>
                </a:solidFill>
              </a:rPr>
              <a:t>11</a:t>
            </a:r>
            <a:r>
              <a:rPr lang="de-DE" altLang="de-DE">
                <a:solidFill>
                  <a:srgbClr val="FF0000"/>
                </a:solidFill>
              </a:rPr>
              <a:t>Li</a:t>
            </a:r>
            <a:endParaRPr lang="de-DE" altLang="de-DE" sz="1600">
              <a:solidFill>
                <a:srgbClr val="0000CC"/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4319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067175" y="237013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aseline="30000">
                <a:solidFill>
                  <a:srgbClr val="0000CC"/>
                </a:solidFill>
              </a:rPr>
              <a:t>6</a:t>
            </a:r>
            <a:r>
              <a:rPr lang="de-DE" altLang="de-DE">
                <a:solidFill>
                  <a:srgbClr val="0000CC"/>
                </a:solidFill>
              </a:rPr>
              <a:t>He distribution from </a:t>
            </a:r>
            <a:r>
              <a:rPr lang="de-DE" altLang="de-DE" baseline="30000">
                <a:solidFill>
                  <a:srgbClr val="0000CC"/>
                </a:solidFill>
              </a:rPr>
              <a:t>8</a:t>
            </a:r>
            <a:r>
              <a:rPr lang="de-DE" altLang="de-DE">
                <a:solidFill>
                  <a:srgbClr val="0000CC"/>
                </a:solidFill>
              </a:rPr>
              <a:t>He</a:t>
            </a:r>
          </a:p>
          <a:p>
            <a:endParaRPr lang="de-DE" altLang="de-DE" sz="800">
              <a:solidFill>
                <a:srgbClr val="0000CC"/>
              </a:solidFill>
            </a:endParaRPr>
          </a:p>
          <a:p>
            <a:r>
              <a:rPr lang="de-DE" altLang="de-DE">
                <a:solidFill>
                  <a:srgbClr val="0000CC"/>
                </a:solidFill>
              </a:rPr>
              <a:t>simlar to Goldhaber model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067175" y="364648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aseline="30000">
                <a:solidFill>
                  <a:srgbClr val="FF0000"/>
                </a:solidFill>
              </a:rPr>
              <a:t>9</a:t>
            </a:r>
            <a:r>
              <a:rPr lang="de-DE" altLang="de-DE">
                <a:solidFill>
                  <a:srgbClr val="FF0000"/>
                </a:solidFill>
              </a:rPr>
              <a:t>Li distribution from </a:t>
            </a:r>
            <a:r>
              <a:rPr lang="de-DE" altLang="de-DE" baseline="30000">
                <a:solidFill>
                  <a:srgbClr val="FF0000"/>
                </a:solidFill>
              </a:rPr>
              <a:t>11</a:t>
            </a:r>
            <a:r>
              <a:rPr lang="de-DE" altLang="de-DE">
                <a:solidFill>
                  <a:srgbClr val="FF0000"/>
                </a:solidFill>
              </a:rPr>
              <a:t>Li (very narrow ! )</a:t>
            </a:r>
          </a:p>
          <a:p>
            <a:endParaRPr lang="de-DE" altLang="de-DE" sz="800">
              <a:solidFill>
                <a:srgbClr val="FF0000"/>
              </a:solidFill>
            </a:endParaRPr>
          </a:p>
          <a:p>
            <a:pPr algn="ctr"/>
            <a:r>
              <a:rPr lang="de-DE" altLang="de-DE">
                <a:solidFill>
                  <a:srgbClr val="0000CC"/>
                </a:solidFill>
              </a:rPr>
              <a:t>uncertainty principle</a:t>
            </a: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5492750" y="4438650"/>
          <a:ext cx="11668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774360" imgH="203040" progId="Equation.3">
                  <p:embed/>
                </p:oleObj>
              </mc:Choice>
              <mc:Fallback>
                <p:oleObj name="Equation" r:id="rId5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438650"/>
                        <a:ext cx="11668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176838" y="4799013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FF0000"/>
                </a:solidFill>
              </a:rPr>
              <a:t>small </a:t>
            </a:r>
            <a:r>
              <a:rPr lang="de-DE" altLang="de-DE" sz="1600">
                <a:solidFill>
                  <a:srgbClr val="FF0000"/>
                </a:solidFill>
                <a:cs typeface="Times New Roman" pitchFamily="18" charset="0"/>
              </a:rPr>
              <a:t>→ large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435600" y="4786313"/>
            <a:ext cx="3603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5865813" y="4786313"/>
            <a:ext cx="36036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411413" y="5583238"/>
            <a:ext cx="461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CC"/>
                </a:solidFill>
              </a:rPr>
              <a:t>wider distribution is similar to Goldhaber model</a:t>
            </a:r>
          </a:p>
        </p:txBody>
      </p:sp>
    </p:spTree>
    <p:extLst>
      <p:ext uri="{BB962C8B-B14F-4D97-AF65-F5344CB8AC3E}">
        <p14:creationId xmlns:p14="http://schemas.microsoft.com/office/powerpoint/2010/main" val="16518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 - halo nuclei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724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46200" y="914400"/>
            <a:ext cx="2463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radii of lighter nuclei</a:t>
            </a:r>
            <a:endParaRPr lang="en-US" altLang="de-DE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3" descr="OQS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09913"/>
            <a:ext cx="40671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42875" y="61722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cs typeface="Arial" charset="0"/>
              </a:rPr>
              <a:t>Prog. Part. Nucl. Phys. 59 (2007), 432</a:t>
            </a:r>
          </a:p>
        </p:txBody>
      </p:sp>
    </p:spTree>
    <p:extLst>
      <p:ext uri="{BB962C8B-B14F-4D97-AF65-F5344CB8AC3E}">
        <p14:creationId xmlns:p14="http://schemas.microsoft.com/office/powerpoint/2010/main" val="7793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750" y="784225"/>
            <a:ext cx="7299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</a:rPr>
              <a:t>Berechnen sie den Radius der 2-Neutron Wellenfunktion für </a:t>
            </a:r>
            <a:r>
              <a:rPr lang="de-DE" altLang="de-DE" baseline="30000">
                <a:solidFill>
                  <a:srgbClr val="000000"/>
                </a:solidFill>
              </a:rPr>
              <a:t>11</a:t>
            </a:r>
            <a:r>
              <a:rPr lang="de-DE" altLang="de-DE">
                <a:solidFill>
                  <a:srgbClr val="000000"/>
                </a:solidFill>
              </a:rPr>
              <a:t>Li</a:t>
            </a:r>
          </a:p>
          <a:p>
            <a:endParaRPr lang="de-DE" altLang="de-DE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>
                <a:solidFill>
                  <a:srgbClr val="000000"/>
                </a:solidFill>
              </a:rPr>
              <a:t> </a:t>
            </a:r>
            <a:r>
              <a:rPr lang="de-DE" altLang="de-DE" baseline="30000">
                <a:solidFill>
                  <a:srgbClr val="000000"/>
                </a:solidFill>
              </a:rPr>
              <a:t>10</a:t>
            </a:r>
            <a:r>
              <a:rPr lang="de-DE" altLang="de-DE">
                <a:solidFill>
                  <a:srgbClr val="000000"/>
                </a:solidFill>
              </a:rPr>
              <a:t>Li ist nicht gebunden</a:t>
            </a:r>
          </a:p>
          <a:p>
            <a:pPr>
              <a:buFont typeface="Wingdings" pitchFamily="2" charset="2"/>
              <a:buChar char="Ø"/>
            </a:pPr>
            <a:r>
              <a:rPr lang="de-DE" altLang="de-DE">
                <a:solidFill>
                  <a:srgbClr val="000000"/>
                </a:solidFill>
              </a:rPr>
              <a:t> Man kann </a:t>
            </a:r>
            <a:r>
              <a:rPr lang="de-DE" altLang="de-DE" baseline="30000">
                <a:solidFill>
                  <a:srgbClr val="000000"/>
                </a:solidFill>
              </a:rPr>
              <a:t>11</a:t>
            </a:r>
            <a:r>
              <a:rPr lang="de-DE" altLang="de-DE">
                <a:solidFill>
                  <a:srgbClr val="000000"/>
                </a:solidFill>
              </a:rPr>
              <a:t>Li sehr vereinfacht beschreiben als </a:t>
            </a:r>
            <a:r>
              <a:rPr lang="de-DE" altLang="de-DE" baseline="30000">
                <a:solidFill>
                  <a:srgbClr val="000000"/>
                </a:solidFill>
              </a:rPr>
              <a:t>9</a:t>
            </a:r>
            <a:r>
              <a:rPr lang="de-DE" altLang="de-DE">
                <a:solidFill>
                  <a:srgbClr val="000000"/>
                </a:solidFill>
              </a:rPr>
              <a:t>Li plus einem Di-Neutron.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726238" y="692150"/>
          <a:ext cx="1066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692150"/>
                        <a:ext cx="1066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27088" y="1982788"/>
            <a:ext cx="263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altLang="de-DE" baseline="-2500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2n</a:t>
            </a:r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altLang="de-DE" baseline="3000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Li) = 0.295(35) MeV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755650" y="2997200"/>
          <a:ext cx="369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2946240" imgH="393480" progId="Equation.3">
                  <p:embed/>
                </p:oleObj>
              </mc:Choice>
              <mc:Fallback>
                <p:oleObj name="Equation" r:id="rId5" imgW="294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97200"/>
                        <a:ext cx="369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5213350" y="2997200"/>
          <a:ext cx="2454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7" imgW="1955520" imgH="393480" progId="Equation.3">
                  <p:embed/>
                </p:oleObj>
              </mc:Choice>
              <mc:Fallback>
                <p:oleObj name="Equation" r:id="rId7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997200"/>
                        <a:ext cx="24542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827088" y="3716338"/>
          <a:ext cx="13858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13858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5650" y="4545013"/>
          <a:ext cx="296227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2" imgW="2361960" imgH="1117440" progId="Equation.3">
                  <p:embed/>
                </p:oleObj>
              </mc:Choice>
              <mc:Fallback>
                <p:oleObj name="Equation" r:id="rId12" imgW="2361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45013"/>
                        <a:ext cx="2962275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2852738"/>
            <a:ext cx="9144000" cy="360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total reaction cross section</a:t>
            </a:r>
            <a:endParaRPr lang="en-US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5467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65125" y="823913"/>
            <a:ext cx="2915350" cy="830997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800 MeV/u </a:t>
            </a:r>
            <a:r>
              <a:rPr lang="en-US" altLang="de-DE" sz="1600" b="1" i="1" baseline="30000" dirty="0">
                <a:solidFill>
                  <a:srgbClr val="000000"/>
                </a:solidFill>
                <a:cs typeface="Arial" charset="0"/>
              </a:rPr>
              <a:t>11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B </a:t>
            </a:r>
            <a:r>
              <a:rPr lang="en-US" altLang="de-DE" sz="1600" b="1" i="1" dirty="0" smtClean="0">
                <a:solidFill>
                  <a:srgbClr val="000000"/>
                </a:solidFill>
                <a:cs typeface="Arial" charset="0"/>
              </a:rPr>
              <a:t>prim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ary beam</a:t>
            </a:r>
            <a:endParaRPr lang="en-US" altLang="de-DE" sz="1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Fragmentation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1600" b="1" i="1" dirty="0" err="1" smtClean="0">
                <a:solidFill>
                  <a:srgbClr val="000000"/>
                </a:solidFill>
                <a:cs typeface="Times New Roman" pitchFamily="18" charset="0"/>
              </a:rPr>
              <a:t>FRagment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 Separator </a:t>
            </a: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FRS</a:t>
            </a:r>
            <a:endParaRPr lang="en-US" altLang="de-DE" sz="16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365125" y="2286000"/>
          <a:ext cx="2505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726920" imgH="241200" progId="Equation.3">
                  <p:embed/>
                </p:oleObj>
              </mc:Choice>
              <mc:Fallback>
                <p:oleObj name="Equation" r:id="rId4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286000"/>
                        <a:ext cx="2505075" cy="349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975"/>
            <a:ext cx="5029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705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total reaction cross section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5" y="4268788"/>
            <a:ext cx="34163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</a:t>
            </a:r>
            <a:r>
              <a:rPr lang="en-US" altLang="de-DE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 is the heaviest bound Li isotope</a:t>
            </a:r>
          </a:p>
          <a:p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 not bound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Li) = 295(35)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keV</a:t>
            </a:r>
            <a:endParaRPr lang="en-US" altLang="de-DE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only bound in its ground state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322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2447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191125"/>
            <a:ext cx="1866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53200" y="4267200"/>
            <a:ext cx="236635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endParaRPr lang="en-US" altLang="de-DE" sz="10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deformation </a:t>
            </a:r>
          </a:p>
          <a:p>
            <a:endParaRPr lang="en-US" altLang="de-DE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extended wave function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259263" y="1295400"/>
          <a:ext cx="20526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638000" imgH="241200" progId="Equation.3">
                  <p:embed/>
                </p:oleObj>
              </mc:Choice>
              <mc:Fallback>
                <p:oleObj name="Equation" r:id="rId7" imgW="1638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1295400"/>
                        <a:ext cx="2052637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029200" y="1828800"/>
            <a:ext cx="838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" name="Picture 12" descr="expevid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17638"/>
            <a:ext cx="27130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limit of the strong force – halo nuclei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9250" y="914400"/>
            <a:ext cx="62856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deformation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extended wave function</a:t>
            </a:r>
          </a:p>
          <a:p>
            <a:endParaRPr lang="en-US" altLang="de-DE" sz="16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⇒ measurements of magnetic moment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nd quadrupole moment</a:t>
            </a:r>
            <a:endParaRPr lang="en-US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851150" y="2438400"/>
          <a:ext cx="1720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1371600" imgH="241200" progId="Equation.3">
                  <p:embed/>
                </p:oleObj>
              </mc:Choice>
              <mc:Fallback>
                <p:oleObj name="Equation" r:id="rId4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438400"/>
                        <a:ext cx="1720850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851150" y="2819400"/>
          <a:ext cx="17049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1358640" imgH="241200" progId="Equation.3">
                  <p:embed/>
                </p:oleObj>
              </mc:Choice>
              <mc:Fallback>
                <p:oleObj name="Equation" r:id="rId6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819400"/>
                        <a:ext cx="1704975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19250" y="3200400"/>
            <a:ext cx="575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in its ground state of paired neutrons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a p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619250" y="3657600"/>
            <a:ext cx="28184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00000"/>
              <a:buFont typeface="Wingdings" pitchFamily="2" charset="2"/>
              <a:buChar char="Ø"/>
            </a:pPr>
            <a:r>
              <a:rPr lang="de-DE" altLang="de-DE" sz="1600" dirty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</a:rPr>
              <a:t>g-factor of nucleons: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proton:</a:t>
            </a:r>
            <a:r>
              <a:rPr lang="en-US" altLang="de-DE" sz="1600" dirty="0" smtClean="0">
                <a:solidFill>
                  <a:srgbClr val="000000"/>
                </a:solidFill>
              </a:rPr>
              <a:t>  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+5.585 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altLang="de-DE" sz="1600" dirty="0" smtClean="0">
                <a:solidFill>
                  <a:srgbClr val="000000"/>
                </a:solidFill>
              </a:rPr>
              <a:t>: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-3.82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1000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altLang="de-DE" sz="1600" dirty="0" smtClean="0">
                <a:solidFill>
                  <a:srgbClr val="000000"/>
                </a:solidFill>
              </a:rPr>
              <a:t>: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endParaRPr lang="en-US" altLang="de-DE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altLang="de-DE" sz="1600" dirty="0" smtClean="0">
                <a:solidFill>
                  <a:srgbClr val="000000"/>
                </a:solidFill>
              </a:rPr>
              <a:t>:</a:t>
            </a:r>
            <a:endParaRPr lang="en-US" altLang="de-DE" dirty="0">
              <a:latin typeface="Arial" charset="0"/>
            </a:endParaRPr>
          </a:p>
        </p:txBody>
      </p:sp>
      <p:graphicFrame>
        <p:nvGraphicFramePr>
          <p:cNvPr id="22" name="Object 20"/>
          <p:cNvGraphicFramePr>
            <a:graphicFrameLocks noChangeAspect="1"/>
          </p:cNvGraphicFramePr>
          <p:nvPr/>
        </p:nvGraphicFramePr>
        <p:xfrm>
          <a:off x="2846388" y="4560888"/>
          <a:ext cx="37417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8" imgW="2984400" imgH="634680" progId="Equation.3">
                  <p:embed/>
                </p:oleObj>
              </mc:Choice>
              <mc:Fallback>
                <p:oleObj name="Equation" r:id="rId8" imgW="2984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560888"/>
                        <a:ext cx="3741737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2846388" y="5440363"/>
          <a:ext cx="3375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0" imgW="2692080" imgH="634680" progId="Equation.3">
                  <p:embed/>
                </p:oleObj>
              </mc:Choice>
              <mc:Fallback>
                <p:oleObj name="Equation" r:id="rId10" imgW="2692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440363"/>
                        <a:ext cx="3375025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7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shell model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6525" y="1281113"/>
            <a:ext cx="284674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ts val="1600"/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</a:rPr>
              <a:t>Magnetic moments: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</a:rPr>
              <a:t>    </a:t>
            </a:r>
          </a:p>
          <a:p>
            <a:pPr>
              <a:buClr>
                <a:srgbClr val="0000FF"/>
              </a:buClr>
              <a:buSzPts val="1600"/>
              <a:buFont typeface="Wingdings" pitchFamily="2" charset="2"/>
              <a:buChar char="Ø"/>
            </a:pPr>
            <a:r>
              <a:rPr lang="en-US" altLang="de-DE" sz="1600" dirty="0" smtClean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</a:rPr>
              <a:t>g-factor of nucleons:</a:t>
            </a:r>
          </a:p>
          <a:p>
            <a:r>
              <a:rPr lang="en-US" altLang="de-DE" sz="1600" dirty="0">
                <a:solidFill>
                  <a:srgbClr val="000000"/>
                </a:solidFill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</a:rPr>
              <a:t>roton:  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+5.585 </a:t>
            </a:r>
          </a:p>
          <a:p>
            <a:r>
              <a:rPr lang="en-US" altLang="de-DE" sz="1600" dirty="0">
                <a:solidFill>
                  <a:srgbClr val="000000"/>
                </a:solidFill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</a:rPr>
              <a:t>eutron: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-3.82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r>
              <a:rPr lang="en-US" altLang="de-DE" sz="1600" dirty="0">
                <a:solidFill>
                  <a:srgbClr val="000000"/>
                </a:solidFill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</a:rPr>
              <a:t>roton: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r>
              <a:rPr lang="en-US" altLang="de-DE" sz="1600" dirty="0">
                <a:solidFill>
                  <a:srgbClr val="000000"/>
                </a:solidFill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</a:rPr>
              <a:t>eutron:</a:t>
            </a:r>
            <a:endParaRPr lang="en-US" altLang="de-DE" dirty="0">
              <a:latin typeface="Arial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662238" y="1371600"/>
          <a:ext cx="45561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3632040" imgH="914400" progId="Equation.3">
                  <p:embed/>
                </p:oleObj>
              </mc:Choice>
              <mc:Fallback>
                <p:oleObj name="Equation" r:id="rId4" imgW="3632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1371600"/>
                        <a:ext cx="4556125" cy="1146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662238" y="3352800"/>
          <a:ext cx="37417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2984400" imgH="634680" progId="Equation.3">
                  <p:embed/>
                </p:oleObj>
              </mc:Choice>
              <mc:Fallback>
                <p:oleObj name="Equation" r:id="rId6" imgW="2984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3352800"/>
                        <a:ext cx="3741737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662238" y="4232275"/>
          <a:ext cx="3375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2692080" imgH="634680" progId="Equation.3">
                  <p:embed/>
                </p:oleObj>
              </mc:Choice>
              <mc:Fallback>
                <p:oleObj name="Equation" r:id="rId8" imgW="2692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4232275"/>
                        <a:ext cx="3375025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04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limit of the strong force – halo nuclei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9250" y="914400"/>
            <a:ext cx="62856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deformation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extended wave function</a:t>
            </a:r>
          </a:p>
          <a:p>
            <a:endParaRPr lang="en-US" altLang="de-DE" sz="16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⇒ measurements of magnetic moment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nd quadrupole moment</a:t>
            </a:r>
            <a:endParaRPr lang="en-US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851150" y="2438400"/>
          <a:ext cx="1720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371600" imgH="241200" progId="Equation.3">
                  <p:embed/>
                </p:oleObj>
              </mc:Choice>
              <mc:Fallback>
                <p:oleObj name="Equation" r:id="rId4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438400"/>
                        <a:ext cx="1720850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851150" y="2819400"/>
          <a:ext cx="17049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1358640" imgH="241200" progId="Equation.3">
                  <p:embed/>
                </p:oleObj>
              </mc:Choice>
              <mc:Fallback>
                <p:oleObj name="Equation" r:id="rId6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819400"/>
                        <a:ext cx="1704975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9250" y="3200400"/>
            <a:ext cx="5633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in its ground state of paired neutrons and a p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de-DE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703388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849563" y="3733800"/>
          <a:ext cx="13128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9" imgW="1054080" imgH="444240" progId="Equation.3">
                  <p:embed/>
                </p:oleObj>
              </mc:Choice>
              <mc:Fallback>
                <p:oleObj name="Equation" r:id="rId9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733800"/>
                        <a:ext cx="1312862" cy="55403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19250" y="4484688"/>
            <a:ext cx="48440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spherical and large radius not because of deformation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4379913" y="3849688"/>
          <a:ext cx="1739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1" imgW="1396800" imgH="228600" progId="Equation.3">
                  <p:embed/>
                </p:oleObj>
              </mc:Choice>
              <mc:Fallback>
                <p:oleObj name="Equation" r:id="rId11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3849688"/>
                        <a:ext cx="1739900" cy="285750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209800" y="5413375"/>
            <a:ext cx="6883400" cy="738664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nuclei with large neutron excess form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with halo-structure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de-DE" sz="14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consist of a normal </a:t>
            </a:r>
            <a:r>
              <a:rPr lang="en-US" altLang="de-DE" sz="14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with a halo of two neutrons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form </a:t>
            </a:r>
            <a:r>
              <a:rPr lang="en-US" altLang="de-DE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borromean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states, they are interlocked in such a way that breaking any cycle allows the others to disassociate.</a:t>
            </a:r>
            <a:endParaRPr lang="ru-RU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52400" y="5595938"/>
            <a:ext cx="14033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HALO:</a:t>
            </a:r>
            <a:endParaRPr lang="ru-RU" altLang="de-DE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1670050" y="5595938"/>
            <a:ext cx="32702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58813" y="5091113"/>
            <a:ext cx="48577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0" descr="bor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809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80325" y="4308475"/>
            <a:ext cx="12202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>
                <a:solidFill>
                  <a:srgbClr val="CC0000"/>
                </a:solidFill>
                <a:latin typeface="Arial" charset="0"/>
                <a:cs typeface="Arial" charset="0"/>
              </a:rPr>
              <a:t>3 </a:t>
            </a:r>
            <a:r>
              <a:rPr lang="en-US" altLang="de-DE" sz="1000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borromean</a:t>
            </a:r>
            <a:r>
              <a:rPr lang="en-US" altLang="de-DE" sz="1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rings</a:t>
            </a:r>
            <a:endParaRPr lang="en-US" altLang="de-DE" sz="10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potential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20528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56125" y="620713"/>
            <a:ext cx="2759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of the square-well potential:</a:t>
            </a:r>
            <a:endParaRPr lang="en-US" alt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4678363" y="971550"/>
          <a:ext cx="153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4" imgW="1536480" imgH="482400" progId="Equation.3">
                  <p:embed/>
                </p:oleObj>
              </mc:Choice>
              <mc:Fallback>
                <p:oleObj name="Equation" r:id="rId4" imgW="153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971550"/>
                        <a:ext cx="1536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6629400" y="971550"/>
          <a:ext cx="92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71550"/>
                        <a:ext cx="927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5505450" y="1600200"/>
          <a:ext cx="151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8" imgW="1511280" imgH="241200" progId="Equation.3">
                  <p:embed/>
                </p:oleObj>
              </mc:Choice>
              <mc:Fallback>
                <p:oleObj name="Equation" r:id="rId8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1600200"/>
                        <a:ext cx="151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4678363" y="244633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1904760" imgH="482400" progId="Equation.3">
                  <p:embed/>
                </p:oleObj>
              </mc:Choice>
              <mc:Fallback>
                <p:oleObj name="Equation" r:id="rId10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446338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678363" y="2057400"/>
            <a:ext cx="26773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of the square-well potential</a:t>
            </a:r>
            <a:r>
              <a:rPr lang="de-DE" altLang="de-DE" sz="1400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de-DE" altLang="de-DE" sz="1400" dirty="0">
              <a:solidFill>
                <a:srgbClr val="0000CC"/>
              </a:solidFill>
              <a:cs typeface="Arial" charset="0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6883400" y="2446338"/>
          <a:ext cx="118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2" imgW="1180800" imgH="393480" progId="Equation.3">
                  <p:embed/>
                </p:oleObj>
              </mc:Choice>
              <mc:Fallback>
                <p:oleObj name="Equation" r:id="rId12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2446338"/>
                        <a:ext cx="118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5505450" y="3124200"/>
          <a:ext cx="201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4" imgW="2019240" imgH="228600" progId="Equation.3">
                  <p:embed/>
                </p:oleObj>
              </mc:Choice>
              <mc:Fallback>
                <p:oleObj name="Equation" r:id="rId14" imgW="2019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124200"/>
                        <a:ext cx="2019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678363" y="1582738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  <a:cs typeface="Arial" charset="0"/>
              </a:rPr>
              <a:t>Lösung: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678363" y="3057525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  <a:cs typeface="Arial" charset="0"/>
              </a:rPr>
              <a:t>Lösung: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678363" y="3581400"/>
            <a:ext cx="2537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the wave function:</a:t>
            </a:r>
            <a:endParaRPr lang="en-US" alt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/>
        </p:nvGraphicFramePr>
        <p:xfrm>
          <a:off x="7137400" y="3530600"/>
          <a:ext cx="101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6" imgW="1015920" imgH="431640" progId="Equation.3">
                  <p:embed/>
                </p:oleObj>
              </mc:Choice>
              <mc:Fallback>
                <p:oleObj name="Equation" r:id="rId16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530600"/>
                        <a:ext cx="1016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17" descr="eigenval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57513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505200" y="5730875"/>
            <a:ext cx="1905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 of the eigenvalue problem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eigenvalues</a:t>
            </a:r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24400" y="3109913"/>
            <a:ext cx="1150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  <a:latin typeface="Arial" charset="0"/>
                <a:cs typeface="Arial" charset="0"/>
              </a:rPr>
              <a:t>ℓ=0 energies:</a:t>
            </a:r>
            <a:endParaRPr lang="de-DE" altLang="de-DE" sz="12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/>
        </p:nvGraphicFramePr>
        <p:xfrm>
          <a:off x="381000" y="4684713"/>
          <a:ext cx="4032250" cy="1639890"/>
        </p:xfrm>
        <a:graphic>
          <a:graphicData uri="http://schemas.openxmlformats.org/drawingml/2006/table">
            <a:tbl>
              <a:tblPr/>
              <a:tblGrid>
                <a:gridCol w="576263"/>
                <a:gridCol w="1081087"/>
                <a:gridCol w="1222375"/>
                <a:gridCol w="1152525"/>
              </a:tblGrid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Orbital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Ca R=3.96fm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 V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=54.7MeV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 V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=47.3MeV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1s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13.16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9.75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9.55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1p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26.90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19.77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19.31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1d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44.26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32.20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31.32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2s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52.61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37.55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36.25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1f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65.08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42" descr="square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43"/>
          <p:cNvGraphicFramePr>
            <a:graphicFrameLocks noChangeAspect="1"/>
          </p:cNvGraphicFramePr>
          <p:nvPr/>
        </p:nvGraphicFramePr>
        <p:xfrm>
          <a:off x="4724400" y="3254375"/>
          <a:ext cx="358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4" imgW="3581280" imgH="520560" progId="Equation.3">
                  <p:embed/>
                </p:oleObj>
              </mc:Choice>
              <mc:Fallback>
                <p:oleObj name="Equation" r:id="rId4" imgW="3581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54375"/>
                        <a:ext cx="358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724400" y="3686175"/>
            <a:ext cx="1150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  <a:latin typeface="Arial" charset="0"/>
                <a:cs typeface="Arial" charset="0"/>
              </a:rPr>
              <a:t>ℓ=1 energies:</a:t>
            </a:r>
            <a:endParaRPr lang="de-DE" altLang="de-DE" sz="12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9" name="Object 45"/>
          <p:cNvGraphicFramePr>
            <a:graphicFrameLocks noChangeAspect="1"/>
          </p:cNvGraphicFramePr>
          <p:nvPr/>
        </p:nvGraphicFramePr>
        <p:xfrm>
          <a:off x="4797425" y="3886200"/>
          <a:ext cx="205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6" imgW="2057400" imgH="419040" progId="Equation.3">
                  <p:embed/>
                </p:oleObj>
              </mc:Choice>
              <mc:Fallback>
                <p:oleObj name="Equation" r:id="rId6" imgW="2057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886200"/>
                        <a:ext cx="205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6"/>
          <p:cNvGraphicFramePr>
            <a:graphicFrameLocks noChangeAspect="1"/>
          </p:cNvGraphicFramePr>
          <p:nvPr/>
        </p:nvGraphicFramePr>
        <p:xfrm>
          <a:off x="4797425" y="449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8" imgW="2895480" imgH="482400" progId="Equation.3">
                  <p:embed/>
                </p:oleObj>
              </mc:Choice>
              <mc:Fallback>
                <p:oleObj name="Equation" r:id="rId8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4958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4724400" y="4267200"/>
            <a:ext cx="1150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  <a:latin typeface="Arial" charset="0"/>
                <a:cs typeface="Arial" charset="0"/>
              </a:rPr>
              <a:t>ℓ=2 energies:</a:t>
            </a:r>
            <a:endParaRPr lang="de-DE" altLang="de-DE" sz="12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1" name="Object 48"/>
          <p:cNvGraphicFramePr>
            <a:graphicFrameLocks noChangeAspect="1"/>
          </p:cNvGraphicFramePr>
          <p:nvPr/>
        </p:nvGraphicFramePr>
        <p:xfrm>
          <a:off x="4724400" y="5943600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0" imgW="1892160" imgH="431640" progId="Equation.3">
                  <p:embed/>
                </p:oleObj>
              </mc:Choice>
              <mc:Fallback>
                <p:oleObj name="Equation" r:id="rId10" imgW="1892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943600"/>
                        <a:ext cx="1892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9"/>
          <p:cNvGraphicFramePr>
            <a:graphicFrameLocks noChangeAspect="1"/>
          </p:cNvGraphicFramePr>
          <p:nvPr/>
        </p:nvGraphicFramePr>
        <p:xfrm>
          <a:off x="6883400" y="6027738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12" imgW="1193760" imgH="228600" progId="Equation.3">
                  <p:embed/>
                </p:oleObj>
              </mc:Choice>
              <mc:Fallback>
                <p:oleObj name="Equation" r:id="rId12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6027738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4678363" y="719138"/>
            <a:ext cx="1774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equation: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51"/>
          <p:cNvGraphicFramePr>
            <a:graphicFrameLocks noChangeAspect="1"/>
          </p:cNvGraphicFramePr>
          <p:nvPr/>
        </p:nvGraphicFramePr>
        <p:xfrm>
          <a:off x="4678363" y="1066800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14" imgW="2133360" imgH="482400" progId="Equation.3">
                  <p:embed/>
                </p:oleObj>
              </mc:Choice>
              <mc:Fallback>
                <p:oleObj name="Equation" r:id="rId14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1066800"/>
                        <a:ext cx="2133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2"/>
          <p:cNvGraphicFramePr>
            <a:graphicFrameLocks noChangeAspect="1"/>
          </p:cNvGraphicFramePr>
          <p:nvPr/>
        </p:nvGraphicFramePr>
        <p:xfrm>
          <a:off x="4678363" y="1600200"/>
          <a:ext cx="147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16" imgW="1473120" imgH="228600" progId="Equation.3">
                  <p:embed/>
                </p:oleObj>
              </mc:Choice>
              <mc:Fallback>
                <p:oleObj name="Equation" r:id="rId16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1600200"/>
                        <a:ext cx="1473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3"/>
          <p:cNvGraphicFramePr>
            <a:graphicFrameLocks noChangeAspect="1"/>
          </p:cNvGraphicFramePr>
          <p:nvPr/>
        </p:nvGraphicFramePr>
        <p:xfrm>
          <a:off x="4678363" y="1993900"/>
          <a:ext cx="307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8" imgW="3073320" imgH="444240" progId="Equation.3">
                  <p:embed/>
                </p:oleObj>
              </mc:Choice>
              <mc:Fallback>
                <p:oleObj name="Equation" r:id="rId18" imgW="3073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1993900"/>
                        <a:ext cx="307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4"/>
          <p:cNvGraphicFramePr>
            <a:graphicFrameLocks noChangeAspect="1"/>
          </p:cNvGraphicFramePr>
          <p:nvPr/>
        </p:nvGraphicFramePr>
        <p:xfrm>
          <a:off x="4678363" y="2514600"/>
          <a:ext cx="341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20" imgW="3416040" imgH="457200" progId="Equation.3">
                  <p:embed/>
                </p:oleObj>
              </mc:Choice>
              <mc:Fallback>
                <p:oleObj name="Equation" r:id="rId20" imgW="341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514600"/>
                        <a:ext cx="3416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4648200" y="3048000"/>
            <a:ext cx="3810000" cy="2057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057400" y="4648200"/>
            <a:ext cx="2438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0" grpId="0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eigenvalues</a:t>
            </a:r>
            <a:endParaRPr lang="en-US" dirty="0"/>
          </a:p>
        </p:txBody>
      </p:sp>
      <p:pic>
        <p:nvPicPr>
          <p:cNvPr id="20" name="Picture 4" descr="square208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6642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14922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0088" y="5319713"/>
            <a:ext cx="4715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eigenvalues for ℓ=0 in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und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Bildschirmpräsentation (4:3)</PresentationFormat>
  <Paragraphs>170</Paragraphs>
  <Slides>16</Slides>
  <Notes>0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Larissa</vt:lpstr>
      <vt:lpstr>Microsoft Equation 3.0</vt:lpstr>
      <vt:lpstr>Microsoft Photo Editor 3.0 Photo</vt:lpstr>
      <vt:lpstr>Limits of stability: halo nuclei</vt:lpstr>
      <vt:lpstr>Measurement of the total reaction cross section</vt:lpstr>
      <vt:lpstr>Measurement of the total reaction cross section</vt:lpstr>
      <vt:lpstr>At the limit of the strong force – halo nuclei</vt:lpstr>
      <vt:lpstr>Success of the shell model</vt:lpstr>
      <vt:lpstr>At the limit of the strong force – halo nuclei</vt:lpstr>
      <vt:lpstr>Single particle potential</vt:lpstr>
      <vt:lpstr>Energy eigenvalues</vt:lpstr>
      <vt:lpstr>Energy eigenvalues</vt:lpstr>
      <vt:lpstr>Wave function of the deuteron</vt:lpstr>
      <vt:lpstr>Radius of the deuteron</vt:lpstr>
      <vt:lpstr>Limits of stability: halo nuclei</vt:lpstr>
      <vt:lpstr>Limits of stability: halo nuclei</vt:lpstr>
      <vt:lpstr>Discovery of halo nuclei</vt:lpstr>
      <vt:lpstr>Limits of stability - halo nuclei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292</cp:revision>
  <dcterms:created xsi:type="dcterms:W3CDTF">2016-04-06T12:04:03Z</dcterms:created>
  <dcterms:modified xsi:type="dcterms:W3CDTF">2017-02-01T06:16:33Z</dcterms:modified>
</cp:coreProperties>
</file>