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67" r:id="rId3"/>
    <p:sldId id="270" r:id="rId4"/>
    <p:sldId id="268" r:id="rId5"/>
    <p:sldId id="264" r:id="rId6"/>
    <p:sldId id="265" r:id="rId7"/>
    <p:sldId id="266" r:id="rId8"/>
    <p:sldId id="269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E4E4E4"/>
    <a:srgbClr val="339933"/>
    <a:srgbClr val="D1EDFF"/>
    <a:srgbClr val="CCECFF"/>
    <a:srgbClr val="CCFFFF"/>
    <a:srgbClr val="FFCC00"/>
    <a:srgbClr val="00CC00"/>
    <a:srgbClr val="0066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76" autoAdjust="0"/>
  </p:normalViewPr>
  <p:slideViewPr>
    <p:cSldViewPr>
      <p:cViewPr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1D409-5795-4758-804C-3EFBF1F2F8DD}" type="datetimeFigureOut">
              <a:rPr lang="en-US" smtClean="0"/>
              <a:t>1/27/2018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31E1E-48A7-4726-9E09-0242272EEA0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97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074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942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88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2677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0255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03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567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97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713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166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40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4400"/>
          </a:xfrm>
          <a:prstGeom prst="rect">
            <a:avLst/>
          </a:prstGeom>
          <a:solidFill>
            <a:srgbClr val="0066F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pic>
        <p:nvPicPr>
          <p:cNvPr id="7" name="Picture 4" descr="GSI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578600"/>
            <a:ext cx="65087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4763" y="6589713"/>
            <a:ext cx="9139237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de-DE" altLang="de-DE" sz="1000" dirty="0" smtClean="0">
                <a:solidFill>
                  <a:srgbClr val="000000"/>
                </a:solidFill>
                <a:cs typeface="Arial" charset="0"/>
              </a:rPr>
              <a:t>Hans-Jürgen </a:t>
            </a:r>
            <a:r>
              <a:rPr lang="de-DE" altLang="de-DE" sz="1000" dirty="0" err="1" smtClean="0">
                <a:solidFill>
                  <a:srgbClr val="000000"/>
                </a:solidFill>
                <a:cs typeface="Arial" charset="0"/>
              </a:rPr>
              <a:t>Wollersheim</a:t>
            </a:r>
            <a:r>
              <a:rPr lang="de-DE" altLang="de-DE" sz="1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000" baseline="0" dirty="0" smtClean="0">
                <a:solidFill>
                  <a:srgbClr val="000000"/>
                </a:solidFill>
                <a:cs typeface="Arial" charset="0"/>
              </a:rPr>
              <a:t>- </a:t>
            </a:r>
            <a:r>
              <a:rPr lang="de-DE" altLang="de-DE" sz="1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altLang="de-DE" sz="1000" dirty="0" smtClean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6565900"/>
            <a:ext cx="2476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feld 2"/>
          <p:cNvSpPr txBox="1">
            <a:spLocks noChangeArrowheads="1"/>
          </p:cNvSpPr>
          <p:nvPr userDrawn="1"/>
        </p:nvSpPr>
        <p:spPr bwMode="auto">
          <a:xfrm>
            <a:off x="360363" y="6559550"/>
            <a:ext cx="28479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altLang="de-DE" sz="1300" dirty="0" smtClean="0">
                <a:solidFill>
                  <a:srgbClr val="FF0000"/>
                </a:solidFill>
              </a:rPr>
              <a:t>Indian Institute </a:t>
            </a:r>
            <a:r>
              <a:rPr lang="de-DE" altLang="de-DE" sz="1300" dirty="0" err="1" smtClean="0">
                <a:solidFill>
                  <a:srgbClr val="FF0000"/>
                </a:solidFill>
              </a:rPr>
              <a:t>of</a:t>
            </a:r>
            <a:r>
              <a:rPr lang="de-DE" altLang="de-DE" sz="1300" dirty="0" smtClean="0">
                <a:solidFill>
                  <a:srgbClr val="FF0000"/>
                </a:solidFill>
              </a:rPr>
              <a:t> Technology </a:t>
            </a:r>
            <a:r>
              <a:rPr lang="de-DE" altLang="de-DE" sz="1300" dirty="0" err="1" smtClean="0">
                <a:solidFill>
                  <a:srgbClr val="FF0000"/>
                </a:solidFill>
              </a:rPr>
              <a:t>Ropar</a:t>
            </a:r>
            <a:endParaRPr lang="de-DE" altLang="de-DE" sz="13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07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rgbClr val="FFC000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10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hyperlink" Target="https://en.wikipedia.org/wiki/File:Magnetic_moment.svg" TargetMode="Externa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11" Type="http://schemas.openxmlformats.org/officeDocument/2006/relationships/image" Target="../media/image15.png"/><Relationship Id="rId5" Type="http://schemas.openxmlformats.org/officeDocument/2006/relationships/hyperlink" Target="http://www.intechopen.com/source/html/45527/media/image3.jpeg" TargetMode="External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90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.in/url?sa=i&amp;rct=j&amp;q=&amp;esrc=s&amp;source=images&amp;cd=&amp;cad=rja&amp;uact=8&amp;ved=0ahUKEwjHuNye9a_RAhXHvY8KHaxVAbkQjRwIBw&amp;url=https://en.wikipedia.org/wiki/File:Neutron.svg&amp;bvm=bv.143423383,d.c2I&amp;psig=AFQjCNENtoMrfhO0jqYDAOx7w4Oh--DLow&amp;ust=1483874423603546" TargetMode="External"/><Relationship Id="rId3" Type="http://schemas.openxmlformats.org/officeDocument/2006/relationships/image" Target="../media/image24.png"/><Relationship Id="rId7" Type="http://schemas.openxmlformats.org/officeDocument/2006/relationships/image" Target="../media/image27.png"/><Relationship Id="rId12" Type="http://schemas.openxmlformats.org/officeDocument/2006/relationships/image" Target="../media/image3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in/url?sa=i&amp;rct=j&amp;q=&amp;esrc=s&amp;source=images&amp;cd=&amp;cad=rja&amp;uact=8&amp;ved=0ahUKEwjLwNTl9K_RAhXBtI8KHUfSAncQjRwIBw&amp;url=http://scienceblogs.de/astrodicticum-simplex/2014/03/07/buchklub-1-03-protonen-gibt-es-nicht/&amp;bvm=bv.143423383,d.c2I&amp;psig=AFQjCNGLlma4ZE0fLmboRGFKFTHHNz9JLw&amp;ust=1483874216382325" TargetMode="External"/><Relationship Id="rId11" Type="http://schemas.openxmlformats.org/officeDocument/2006/relationships/image" Target="../media/image30.png"/><Relationship Id="rId5" Type="http://schemas.openxmlformats.org/officeDocument/2006/relationships/image" Target="../media/image26.png"/><Relationship Id="rId10" Type="http://schemas.openxmlformats.org/officeDocument/2006/relationships/image" Target="../media/image29.png"/><Relationship Id="rId4" Type="http://schemas.openxmlformats.org/officeDocument/2006/relationships/image" Target="../media/image25.png"/><Relationship Id="rId9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5" Type="http://schemas.openxmlformats.org/officeDocument/2006/relationships/image" Target="../media/image45.jpe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PHL424: </a:t>
            </a:r>
            <a:r>
              <a:rPr lang="en-US" dirty="0" smtClean="0"/>
              <a:t>Nuclear </a:t>
            </a:r>
            <a:r>
              <a:rPr lang="en-US" smtClean="0"/>
              <a:t>angular momentum</a:t>
            </a:r>
            <a:endParaRPr lang="en-US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540000" y="1250107"/>
            <a:ext cx="3597275" cy="3475037"/>
            <a:chOff x="540000" y="1080000"/>
            <a:chExt cx="3597275" cy="347503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000" y="1080000"/>
              <a:ext cx="3597275" cy="34750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Textfeld 2"/>
            <p:cNvSpPr txBox="1"/>
            <p:nvPr/>
          </p:nvSpPr>
          <p:spPr>
            <a:xfrm>
              <a:off x="2267744" y="2348880"/>
              <a:ext cx="36067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n=1</a:t>
              </a:r>
              <a:endPara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776599" y="1484784"/>
              <a:ext cx="36067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n=3</a:t>
              </a:r>
              <a:endPara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2808000" y="2052000"/>
              <a:ext cx="36067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n=2</a:t>
              </a:r>
              <a:endPara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Rechteck 3"/>
            <p:cNvSpPr/>
            <p:nvPr/>
          </p:nvSpPr>
          <p:spPr>
            <a:xfrm>
              <a:off x="3420000" y="1656000"/>
              <a:ext cx="252000" cy="138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feld 7"/>
          <p:cNvSpPr txBox="1"/>
          <p:nvPr/>
        </p:nvSpPr>
        <p:spPr>
          <a:xfrm>
            <a:off x="1475656" y="720000"/>
            <a:ext cx="167866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orbitals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860000" y="1224000"/>
            <a:ext cx="357181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quantum numbers:</a:t>
            </a:r>
          </a:p>
          <a:p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(principal)                                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1,2,3,</a:t>
            </a:r>
            <a:r>
              <a:rPr lang="en-US" b="1" dirty="0" smtClean="0">
                <a:solidFill>
                  <a:srgbClr val="0000CC"/>
                </a:solidFill>
                <a:latin typeface="Times New Roman"/>
                <a:cs typeface="Times New Roman"/>
              </a:rPr>
              <a:t>…</a:t>
            </a: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rgbClr val="0000CC"/>
                </a:solidFill>
                <a:latin typeface="Times New Roman"/>
                <a:cs typeface="Times New Roman"/>
              </a:rPr>
              <a:t>ℓ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sz="1400" dirty="0" smtClean="0">
                <a:latin typeface="Times New Roman"/>
                <a:cs typeface="Times New Roman"/>
              </a:rPr>
              <a:t>(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orbital angular momentum)    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b="1" dirty="0" smtClean="0">
                <a:solidFill>
                  <a:srgbClr val="0000CC"/>
                </a:solidFill>
                <a:latin typeface="Times New Roman"/>
                <a:cs typeface="Times New Roman"/>
              </a:rPr>
              <a:t>→ n-1</a:t>
            </a:r>
          </a:p>
          <a:p>
            <a:r>
              <a:rPr lang="en-US" b="1" dirty="0" smtClean="0">
                <a:solidFill>
                  <a:srgbClr val="0000CC"/>
                </a:solidFill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sz="1400" dirty="0" smtClean="0">
                <a:latin typeface="Times New Roman"/>
                <a:cs typeface="Times New Roman"/>
              </a:rPr>
              <a:t>(magnetic)                             </a:t>
            </a:r>
            <a:r>
              <a:rPr lang="en-US" b="1" dirty="0" smtClean="0">
                <a:solidFill>
                  <a:srgbClr val="0000CC"/>
                </a:solidFill>
                <a:latin typeface="Times New Roman"/>
                <a:cs typeface="Times New Roman"/>
              </a:rPr>
              <a:t>-ℓ ≤ m ≤ +ℓ</a:t>
            </a:r>
          </a:p>
          <a:p>
            <a:r>
              <a:rPr lang="en-US" b="1" dirty="0" smtClean="0">
                <a:solidFill>
                  <a:srgbClr val="0000CC"/>
                </a:solidFill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sz="1400" dirty="0" smtClean="0">
                <a:latin typeface="Times New Roman"/>
                <a:cs typeface="Times New Roman"/>
              </a:rPr>
              <a:t>(spin)                           </a:t>
            </a:r>
            <a:r>
              <a:rPr lang="en-US" b="1" dirty="0" smtClean="0">
                <a:solidFill>
                  <a:srgbClr val="0000CC"/>
                </a:solidFill>
                <a:latin typeface="Times New Roman"/>
                <a:cs typeface="Times New Roman"/>
              </a:rPr>
              <a:t>↑↓</a:t>
            </a:r>
            <a:r>
              <a:rPr lang="en-US" dirty="0" smtClean="0">
                <a:latin typeface="Times New Roman"/>
                <a:cs typeface="Times New Roman"/>
              </a:rPr>
              <a:t> or </a:t>
            </a:r>
            <a:r>
              <a:rPr lang="en-US" b="1" dirty="0" smtClean="0">
                <a:solidFill>
                  <a:srgbClr val="0000CC"/>
                </a:solidFill>
                <a:latin typeface="Times New Roman"/>
                <a:cs typeface="Times New Roman"/>
              </a:rPr>
              <a:t>+½ħ</a:t>
            </a:r>
            <a:r>
              <a:rPr lang="en-US" dirty="0" smtClean="0">
                <a:latin typeface="Times New Roman"/>
                <a:cs typeface="Times New Roman"/>
              </a:rPr>
              <a:t>  </a:t>
            </a:r>
            <a:r>
              <a:rPr lang="en-US" b="1" dirty="0" smtClean="0">
                <a:solidFill>
                  <a:srgbClr val="0000CC"/>
                </a:solidFill>
                <a:latin typeface="Times New Roman"/>
                <a:cs typeface="Times New Roman"/>
              </a:rPr>
              <a:t>-½ħ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860000" y="720000"/>
            <a:ext cx="223234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electrons in an atom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5058766" y="2956882"/>
            <a:ext cx="1457450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classical analogy</a:t>
            </a:r>
            <a:endParaRPr lang="en-US" sz="1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" name="Gruppieren 26"/>
          <p:cNvGrpSpPr/>
          <p:nvPr/>
        </p:nvGrpSpPr>
        <p:grpSpPr>
          <a:xfrm>
            <a:off x="4499992" y="3260129"/>
            <a:ext cx="2895111" cy="1290221"/>
            <a:chOff x="4499992" y="3260129"/>
            <a:chExt cx="2895111" cy="1290221"/>
          </a:xfrm>
        </p:grpSpPr>
        <p:pic>
          <p:nvPicPr>
            <p:cNvPr id="1028" name="Picture 4" descr="earth rotation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0000" y="3260129"/>
              <a:ext cx="2432433" cy="11578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feld 10"/>
            <p:cNvSpPr txBox="1"/>
            <p:nvPr/>
          </p:nvSpPr>
          <p:spPr>
            <a:xfrm>
              <a:off x="4499992" y="4304129"/>
              <a:ext cx="176330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orbital angular momentum </a:t>
              </a:r>
              <a:r>
                <a:rPr lang="en-US" sz="1600" b="1" dirty="0" smtClean="0">
                  <a:solidFill>
                    <a:srgbClr val="0000CC"/>
                  </a:solidFill>
                  <a:latin typeface="Times New Roman"/>
                  <a:cs typeface="Times New Roman"/>
                </a:rPr>
                <a:t>ℓ</a:t>
              </a:r>
              <a:endParaRPr lang="en-US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7020000" y="3692129"/>
              <a:ext cx="37510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spin </a:t>
              </a:r>
              <a:r>
                <a:rPr lang="en-US" sz="1600" b="1" dirty="0">
                  <a:solidFill>
                    <a:srgbClr val="0000CC"/>
                  </a:solidFill>
                  <a:latin typeface="Times New Roman"/>
                  <a:cs typeface="Times New Roman"/>
                </a:rPr>
                <a:t>s</a:t>
              </a:r>
              <a:endParaRPr lang="en-US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3" name="Gerade Verbindung mit Pfeil 22"/>
            <p:cNvCxnSpPr/>
            <p:nvPr/>
          </p:nvCxnSpPr>
          <p:spPr>
            <a:xfrm rot="-1020000">
              <a:off x="6786000" y="3754800"/>
              <a:ext cx="72000" cy="7200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Bogen 24"/>
            <p:cNvSpPr/>
            <p:nvPr/>
          </p:nvSpPr>
          <p:spPr>
            <a:xfrm rot="10800000">
              <a:off x="6742800" y="3571200"/>
              <a:ext cx="432000" cy="252000"/>
            </a:xfrm>
            <a:prstGeom prst="arc">
              <a:avLst>
                <a:gd name="adj1" fmla="val 15996128"/>
                <a:gd name="adj2" fmla="val 21247519"/>
              </a:avLst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feld 27"/>
          <p:cNvSpPr txBox="1"/>
          <p:nvPr/>
        </p:nvSpPr>
        <p:spPr>
          <a:xfrm>
            <a:off x="5220072" y="4716433"/>
            <a:ext cx="1478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   </a:t>
            </a:r>
            <a:r>
              <a:rPr lang="en-US" sz="1600" dirty="0" smtClean="0">
                <a:latin typeface="Times New Roman"/>
                <a:cs typeface="Times New Roman"/>
              </a:rPr>
              <a:t>≡ nucleus</a:t>
            </a:r>
          </a:p>
          <a:p>
            <a:r>
              <a:rPr lang="en-US" sz="1600" dirty="0" smtClean="0">
                <a:latin typeface="Times New Roman"/>
                <a:cs typeface="Times New Roman"/>
              </a:rPr>
              <a:t>earth ≡ electron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4860000" y="5328000"/>
            <a:ext cx="3709670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lectron is structure less and hence can not rotate</a:t>
            </a:r>
          </a:p>
          <a:p>
            <a:r>
              <a:rPr lang="en-US" sz="1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spin s</a:t>
            </a:r>
            <a:r>
              <a:rPr lang="en-US" sz="14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 quantum mechanical concept</a:t>
            </a:r>
            <a:endParaRPr lang="en-US" sz="14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/>
              <p:cNvSpPr txBox="1"/>
              <p:nvPr/>
            </p:nvSpPr>
            <p:spPr>
              <a:xfrm>
                <a:off x="900000" y="5328000"/>
                <a:ext cx="2759666" cy="893193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protons and neutrons </a:t>
                </a:r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have </a:t>
                </a:r>
                <a:r>
                  <a:rPr lang="en-US" sz="1400" b="1" dirty="0" smtClean="0">
                    <a:solidFill>
                      <a:srgbClr val="0000CC"/>
                    </a:solidFill>
                    <a:latin typeface="Times New Roman"/>
                    <a:cs typeface="Times New Roman"/>
                  </a:rPr>
                  <a:t>ℓ</a:t>
                </a:r>
                <a:r>
                  <a:rPr lang="en-US" sz="1400" i="1" dirty="0" smtClean="0">
                    <a:latin typeface="Times New Roman"/>
                    <a:cs typeface="Times New Roman"/>
                  </a:rPr>
                  <a:t> and </a:t>
                </a:r>
                <a:r>
                  <a:rPr lang="en-US" sz="1400" b="1" dirty="0" smtClean="0">
                    <a:solidFill>
                      <a:srgbClr val="0000CC"/>
                    </a:solidFill>
                    <a:latin typeface="Times New Roman"/>
                    <a:cs typeface="Times New Roman"/>
                  </a:rPr>
                  <a:t>s</a:t>
                </a:r>
              </a:p>
              <a:p>
                <a:endParaRPr lang="en-US" sz="400" b="1" dirty="0" smtClean="0">
                  <a:solidFill>
                    <a:srgbClr val="0000CC"/>
                  </a:solidFill>
                  <a:latin typeface="Times New Roman"/>
                  <a:cs typeface="Times New Roman"/>
                </a:endParaRPr>
              </a:p>
              <a:p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angular momentum: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acc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ℓ</m:t>
                        </m:r>
                      </m:e>
                    </m:acc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acc>
                  </m:oMath>
                </a14:m>
                <a:endParaRPr lang="en-US" sz="1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nuclear spin: </a:t>
                </a:r>
                <a14:m>
                  <m:oMath xmlns:m="http://schemas.openxmlformats.org/officeDocument/2006/math"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𝐼</m:t>
                    </m:r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nary>
                  </m:oMath>
                </a14:m>
                <a:endParaRPr lang="en-US" sz="1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000" y="5328000"/>
                <a:ext cx="2759666" cy="893193"/>
              </a:xfrm>
              <a:prstGeom prst="rect">
                <a:avLst/>
              </a:prstGeom>
              <a:blipFill rotWithShape="1">
                <a:blip r:embed="rId4"/>
                <a:stretch>
                  <a:fillRect l="-441" r="-5947" b="-53020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986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8" grpId="0"/>
      <p:bldP spid="29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spin quantum number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/>
              <p:cNvSpPr txBox="1"/>
              <p:nvPr/>
            </p:nvSpPr>
            <p:spPr>
              <a:xfrm>
                <a:off x="720001" y="720000"/>
                <a:ext cx="7380392" cy="123174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protons and neutrons </a:t>
                </a:r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have orbital angular momentum </a:t>
                </a:r>
                <a:r>
                  <a:rPr lang="en-US" sz="1400" b="1" dirty="0" smtClean="0">
                    <a:solidFill>
                      <a:srgbClr val="0000CC"/>
                    </a:solidFill>
                    <a:latin typeface="Times New Roman"/>
                    <a:cs typeface="Times New Roman"/>
                  </a:rPr>
                  <a:t>ℓ</a:t>
                </a:r>
                <a:r>
                  <a:rPr lang="en-US" sz="1400" i="1" dirty="0" smtClean="0">
                    <a:latin typeface="Times New Roman"/>
                    <a:cs typeface="Times New Roman"/>
                  </a:rPr>
                  <a:t> and spin </a:t>
                </a:r>
                <a:r>
                  <a:rPr lang="en-US" sz="1400" b="1" dirty="0" smtClean="0">
                    <a:solidFill>
                      <a:srgbClr val="0000CC"/>
                    </a:solidFill>
                    <a:latin typeface="Times New Roman"/>
                    <a:cs typeface="Times New Roman"/>
                  </a:rPr>
                  <a:t>s</a:t>
                </a:r>
              </a:p>
              <a:p>
                <a:endParaRPr lang="en-US" sz="400" b="1" dirty="0" smtClean="0">
                  <a:solidFill>
                    <a:srgbClr val="0000CC"/>
                  </a:solidFill>
                  <a:latin typeface="Times New Roman"/>
                  <a:cs typeface="Times New Roman"/>
                </a:endParaRPr>
              </a:p>
              <a:p>
                <a:endParaRPr lang="en-US" sz="400" b="1" dirty="0" smtClean="0">
                  <a:solidFill>
                    <a:srgbClr val="0000CC"/>
                  </a:solidFill>
                  <a:latin typeface="Times New Roman"/>
                  <a:cs typeface="Times New Roman"/>
                </a:endParaRPr>
              </a:p>
              <a:p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angular momentum: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acc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ℓ</m:t>
                        </m:r>
                      </m:e>
                    </m:acc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acc>
                  </m:oMath>
                </a14:m>
                <a:endParaRPr lang="en-US" sz="1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nuclear spin: </a:t>
                </a:r>
                <a14:m>
                  <m:oMath xmlns:m="http://schemas.openxmlformats.org/officeDocument/2006/math"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𝐼</m:t>
                    </m:r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nary>
                  </m:oMath>
                </a14:m>
                <a:endParaRPr lang="en-US" sz="1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</a:t>
                </a:r>
                <a14:m>
                  <m:oMath xmlns:m="http://schemas.openxmlformats.org/officeDocument/2006/math"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𝐼</m:t>
                    </m:r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⋯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d>
                      <m:dPr>
                        <m:begChr m:val="|"/>
                        <m:endChr m:val="|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⋯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−1,</m:t>
                    </m:r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⋯,</m:t>
                    </m:r>
                    <m:d>
                      <m:dPr>
                        <m:begChr m:val="|"/>
                        <m:endChr m:val="|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−⋯−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US" sz="1400" i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1" y="720000"/>
                <a:ext cx="7380392" cy="1231747"/>
              </a:xfrm>
              <a:prstGeom prst="rect">
                <a:avLst/>
              </a:prstGeom>
              <a:blipFill rotWithShape="1">
                <a:blip r:embed="rId2"/>
                <a:stretch>
                  <a:fillRect l="-82" b="-16667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/>
          <p:cNvSpPr txBox="1"/>
          <p:nvPr/>
        </p:nvSpPr>
        <p:spPr>
          <a:xfrm>
            <a:off x="6819399" y="1700808"/>
            <a:ext cx="12089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quantum mechanics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000" y="2700000"/>
            <a:ext cx="3474720" cy="3398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815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spin quantum number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/>
              <p:cNvSpPr txBox="1"/>
              <p:nvPr/>
            </p:nvSpPr>
            <p:spPr>
              <a:xfrm>
                <a:off x="720001" y="720000"/>
                <a:ext cx="7380392" cy="123174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protons and neutrons </a:t>
                </a:r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have orbital angular momentum </a:t>
                </a:r>
                <a:r>
                  <a:rPr lang="en-US" sz="1400" b="1" dirty="0" smtClean="0">
                    <a:solidFill>
                      <a:srgbClr val="0000CC"/>
                    </a:solidFill>
                    <a:latin typeface="Times New Roman"/>
                    <a:cs typeface="Times New Roman"/>
                  </a:rPr>
                  <a:t>ℓ</a:t>
                </a:r>
                <a:r>
                  <a:rPr lang="en-US" sz="1400" i="1" dirty="0" smtClean="0">
                    <a:latin typeface="Times New Roman"/>
                    <a:cs typeface="Times New Roman"/>
                  </a:rPr>
                  <a:t> and spin </a:t>
                </a:r>
                <a:r>
                  <a:rPr lang="en-US" sz="1400" b="1" dirty="0" smtClean="0">
                    <a:solidFill>
                      <a:srgbClr val="0000CC"/>
                    </a:solidFill>
                    <a:latin typeface="Times New Roman"/>
                    <a:cs typeface="Times New Roman"/>
                  </a:rPr>
                  <a:t>s</a:t>
                </a:r>
              </a:p>
              <a:p>
                <a:endParaRPr lang="en-US" sz="400" b="1" dirty="0" smtClean="0">
                  <a:solidFill>
                    <a:srgbClr val="0000CC"/>
                  </a:solidFill>
                  <a:latin typeface="Times New Roman"/>
                  <a:cs typeface="Times New Roman"/>
                </a:endParaRPr>
              </a:p>
              <a:p>
                <a:endParaRPr lang="en-US" sz="400" b="1" dirty="0" smtClean="0">
                  <a:solidFill>
                    <a:srgbClr val="0000CC"/>
                  </a:solidFill>
                  <a:latin typeface="Times New Roman"/>
                  <a:cs typeface="Times New Roman"/>
                </a:endParaRPr>
              </a:p>
              <a:p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angular momentum: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acc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ℓ</m:t>
                        </m:r>
                      </m:e>
                    </m:acc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acc>
                  </m:oMath>
                </a14:m>
                <a:endParaRPr lang="en-US" sz="1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nuclear spin: </a:t>
                </a:r>
                <a14:m>
                  <m:oMath xmlns:m="http://schemas.openxmlformats.org/officeDocument/2006/math"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𝐼</m:t>
                    </m:r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nary>
                  </m:oMath>
                </a14:m>
                <a:endParaRPr lang="en-US" sz="1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</a:t>
                </a:r>
                <a14:m>
                  <m:oMath xmlns:m="http://schemas.openxmlformats.org/officeDocument/2006/math"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𝐼</m:t>
                    </m:r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⋯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d>
                      <m:dPr>
                        <m:begChr m:val="|"/>
                        <m:endChr m:val="|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⋯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−1,</m:t>
                    </m:r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⋯,</m:t>
                    </m:r>
                    <m:d>
                      <m:dPr>
                        <m:begChr m:val="|"/>
                        <m:endChr m:val="|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−⋯−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US" sz="1400" i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1" y="720000"/>
                <a:ext cx="7380392" cy="1231747"/>
              </a:xfrm>
              <a:prstGeom prst="rect">
                <a:avLst/>
              </a:prstGeom>
              <a:blipFill rotWithShape="1">
                <a:blip r:embed="rId2"/>
                <a:stretch>
                  <a:fillRect l="-82" b="-16667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/>
          <p:cNvSpPr txBox="1"/>
          <p:nvPr/>
        </p:nvSpPr>
        <p:spPr>
          <a:xfrm>
            <a:off x="6819399" y="1700808"/>
            <a:ext cx="12089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quantum mechanics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720001" y="2340000"/>
            <a:ext cx="7380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 proton, so </a:t>
            </a:r>
            <a:r>
              <a:rPr lang="en-US" sz="1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</a:t>
            </a:r>
            <a:r>
              <a:rPr lang="en-US" sz="1600" dirty="0" smtClean="0">
                <a:solidFill>
                  <a:srgbClr val="0000CC"/>
                </a:solidFill>
                <a:latin typeface="Times New Roman"/>
                <a:cs typeface="Times New Roman"/>
              </a:rPr>
              <a:t>½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baseline="30000" dirty="0" smtClean="0">
                <a:solidFill>
                  <a:srgbClr val="0000CC"/>
                </a:solidFill>
                <a:latin typeface="Times New Roman"/>
                <a:cs typeface="Times New Roman"/>
              </a:rPr>
              <a:t>2</a:t>
            </a:r>
            <a:r>
              <a:rPr lang="en-US" sz="1600" dirty="0" smtClean="0">
                <a:solidFill>
                  <a:srgbClr val="0000CC"/>
                </a:solidFill>
                <a:latin typeface="Times New Roman"/>
                <a:cs typeface="Times New Roman"/>
              </a:rPr>
              <a:t>H</a:t>
            </a:r>
            <a:r>
              <a:rPr lang="en-US" sz="1600" dirty="0" smtClean="0">
                <a:latin typeface="Times New Roman"/>
                <a:cs typeface="Times New Roman"/>
              </a:rPr>
              <a:t> = 1 proton and 1 neutron, so </a:t>
            </a:r>
            <a:r>
              <a:rPr lang="en-US" sz="1600" dirty="0" smtClean="0">
                <a:solidFill>
                  <a:srgbClr val="0000CC"/>
                </a:solidFill>
                <a:latin typeface="Times New Roman"/>
                <a:cs typeface="Times New Roman"/>
              </a:rPr>
              <a:t>I = 1 or 0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600" dirty="0">
              <a:solidFill>
                <a:srgbClr val="0000CC"/>
              </a:solidFill>
              <a:latin typeface="Times New Roman"/>
              <a:cs typeface="Times New Roman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For larger nuclei, it is not immediately evident what the spin should be as there are a multitude of possible values.</a:t>
            </a:r>
            <a:endParaRPr lang="en-US" sz="1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el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97388648"/>
                  </p:ext>
                </p:extLst>
              </p:nvPr>
            </p:nvGraphicFramePr>
            <p:xfrm>
              <a:off x="1080000" y="3780000"/>
              <a:ext cx="6336704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80120"/>
                    <a:gridCol w="1358280"/>
                    <a:gridCol w="1450032"/>
                    <a:gridCol w="1728192"/>
                    <a:gridCol w="72008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mass number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number of protons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number of neutrons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spin (I)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example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even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even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even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</a:t>
                          </a:r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12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odd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odd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integer (1,2,</a:t>
                          </a:r>
                          <a:r>
                            <a:rPr lang="en-US" sz="1200" dirty="0" smtClean="0">
                              <a:latin typeface="Times New Roman"/>
                              <a:cs typeface="Times New Roman"/>
                            </a:rPr>
                            <a:t>…)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odd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even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odd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half-integer 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type m:val="skw"/>
                                  <m:ctrlPr>
                                    <a:rPr lang="en-US" sz="120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12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12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de-DE" sz="12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f>
                                <m:fPr>
                                  <m:type m:val="skw"/>
                                  <m:ctrlPr>
                                    <a:rPr lang="de-DE" sz="12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12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de-DE" sz="12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de-DE" sz="12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de-DE" sz="1200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⋯</m:t>
                              </m:r>
                            </m:oMath>
                          </a14:m>
                          <a:r>
                            <a:rPr lang="en-US" sz="1200" dirty="0" smtClean="0">
                              <a:latin typeface="Times New Roman"/>
                              <a:cs typeface="Times New Roman"/>
                            </a:rPr>
                            <a:t>)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13</a:t>
                          </a:r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12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odd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even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half-integer 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type m:val="skw"/>
                                  <m:ctrlPr>
                                    <a:rPr lang="en-US" sz="120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12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12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de-DE" sz="12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f>
                                <m:fPr>
                                  <m:type m:val="skw"/>
                                  <m:ctrlPr>
                                    <a:rPr lang="de-DE" sz="12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12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de-DE" sz="12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de-DE" sz="12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de-DE" sz="1200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⋯</m:t>
                              </m:r>
                            </m:oMath>
                          </a14:m>
                          <a:r>
                            <a:rPr lang="en-US" sz="1200" dirty="0" smtClean="0">
                              <a:latin typeface="Times New Roman"/>
                              <a:cs typeface="Times New Roman"/>
                            </a:rPr>
                            <a:t>)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</a:t>
                          </a:r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el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56048297"/>
                  </p:ext>
                </p:extLst>
              </p:nvPr>
            </p:nvGraphicFramePr>
            <p:xfrm>
              <a:off x="1080000" y="3780000"/>
              <a:ext cx="6336704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80120"/>
                    <a:gridCol w="1358280"/>
                    <a:gridCol w="1450032"/>
                    <a:gridCol w="1728192"/>
                    <a:gridCol w="72008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mass number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number of protons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number of neutrons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spin (I)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example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even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even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even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</a:t>
                          </a:r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12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odd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odd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integer (1,2,</a:t>
                          </a:r>
                          <a:r>
                            <a:rPr lang="en-US" sz="1200" dirty="0" smtClean="0">
                              <a:latin typeface="Times New Roman"/>
                              <a:cs typeface="Times New Roman"/>
                            </a:rPr>
                            <a:t>…)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odd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even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odd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24648" t="-298361" r="-41549" b="-1868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13</a:t>
                          </a:r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12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odd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even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24648" t="-398361" r="-41549" b="-868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</a:t>
                          </a:r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081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spin quantum number</a:t>
            </a:r>
            <a:endParaRPr lang="en-US" dirty="0"/>
          </a:p>
        </p:txBody>
      </p:sp>
      <p:pic>
        <p:nvPicPr>
          <p:cNvPr id="1026" name="Picture 2" descr="I_examples_fi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00" y="2520000"/>
            <a:ext cx="7383475" cy="3574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/>
              <p:nvPr/>
            </p:nvSpPr>
            <p:spPr>
              <a:xfrm>
                <a:off x="720000" y="720000"/>
                <a:ext cx="8244488" cy="1313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magnitude is given by </a:t>
                </a:r>
                <a:endParaRPr lang="de-DE" sz="400" i="1" dirty="0">
                  <a:solidFill>
                    <a:srgbClr val="0000CC"/>
                  </a:solidFill>
                  <a:latin typeface="Cambria Math"/>
                  <a:cs typeface="Times New Roman" panose="02020603050405020304" pitchFamily="18" charset="0"/>
                </a:endParaRPr>
              </a:p>
              <a:p>
                <a:endParaRPr lang="de-DE" sz="400" b="0" i="1" dirty="0" smtClean="0">
                  <a:solidFill>
                    <a:srgbClr val="0000CC"/>
                  </a:solidFill>
                  <a:latin typeface="Cambria Math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𝐿</m:t>
                      </m:r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=ℏ</m:t>
                      </m:r>
                      <m:rad>
                        <m:radPr>
                          <m:degHide m:val="on"/>
                          <m:ctrlP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  <m:d>
                            <m:dPr>
                              <m:ctrlP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  <m: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de-DE" sz="1600" b="0" dirty="0" smtClean="0">
                  <a:solidFill>
                    <a:srgbClr val="0000CC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de-DE" sz="400" b="0" dirty="0" smtClean="0">
                  <a:solidFill>
                    <a:srgbClr val="0000CC"/>
                  </a:solidFill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projection on the z-axis (arbitrarily chosen), takes on discretized values according to m, where </a:t>
                </a:r>
              </a:p>
              <a:p>
                <a:endParaRPr lang="en-US" sz="400" b="0" i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, −</m:t>
                      </m:r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+1, −</m:t>
                      </m:r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+2, ⋯, +</m:t>
                      </m:r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𝐼</m:t>
                      </m:r>
                    </m:oMath>
                  </m:oMathPara>
                </a14:m>
                <a:endParaRPr lang="en-US" sz="1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720000"/>
                <a:ext cx="8244488" cy="1313821"/>
              </a:xfrm>
              <a:prstGeom prst="rect">
                <a:avLst/>
              </a:prstGeom>
              <a:blipFill rotWithShape="1">
                <a:blip r:embed="rId3"/>
                <a:stretch>
                  <a:fillRect l="-370" t="-1389" r="-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404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Parity</a:t>
            </a:r>
            <a:endParaRPr lang="en-US" dirty="0"/>
          </a:p>
        </p:txBody>
      </p:sp>
      <p:pic>
        <p:nvPicPr>
          <p:cNvPr id="12" name="Picture 2" descr="https://upload.wikimedia.org/wikipedia/commons/thumb/f/f5/Photoelectric_effect.svg/132px-Photoelectric_effect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772" y="684000"/>
            <a:ext cx="125730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5314742" y="936000"/>
            <a:ext cx="17775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photoelectric effect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899592" y="900000"/>
            <a:ext cx="2358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wave – particle duality:</a:t>
            </a:r>
            <a:endParaRPr 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" name="Gruppieren 23"/>
          <p:cNvGrpSpPr/>
          <p:nvPr/>
        </p:nvGrpSpPr>
        <p:grpSpPr>
          <a:xfrm>
            <a:off x="755576" y="2376000"/>
            <a:ext cx="2743914" cy="3141232"/>
            <a:chOff x="755576" y="2376000"/>
            <a:chExt cx="2743914" cy="3141232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602" y="2492896"/>
              <a:ext cx="2457450" cy="3000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Rechteck 16"/>
            <p:cNvSpPr/>
            <p:nvPr/>
          </p:nvSpPr>
          <p:spPr>
            <a:xfrm>
              <a:off x="2196000" y="3402000"/>
              <a:ext cx="576064" cy="10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hteck 18"/>
            <p:cNvSpPr/>
            <p:nvPr/>
          </p:nvSpPr>
          <p:spPr>
            <a:xfrm>
              <a:off x="2028327" y="5229200"/>
              <a:ext cx="144000" cy="18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1944000" y="2376000"/>
              <a:ext cx="5757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 smtClean="0">
                  <a:latin typeface="Times New Roman"/>
                  <a:cs typeface="Times New Roman"/>
                </a:rPr>
                <a:t>Ψ</a:t>
              </a:r>
              <a:r>
                <a:rPr lang="de-DE" sz="1600" dirty="0" smtClean="0">
                  <a:latin typeface="Times New Roman"/>
                  <a:cs typeface="Times New Roman"/>
                </a:rPr>
                <a:t>(x)</a:t>
              </a:r>
              <a:endParaRPr lang="en-US" sz="1600" dirty="0"/>
            </a:p>
          </p:txBody>
        </p:sp>
        <p:sp>
          <p:nvSpPr>
            <p:cNvPr id="31" name="Textfeld 30"/>
            <p:cNvSpPr txBox="1"/>
            <p:nvPr/>
          </p:nvSpPr>
          <p:spPr>
            <a:xfrm>
              <a:off x="1944000" y="3384000"/>
              <a:ext cx="5757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 smtClean="0">
                  <a:latin typeface="Times New Roman"/>
                  <a:cs typeface="Times New Roman"/>
                </a:rPr>
                <a:t>Ψ</a:t>
              </a:r>
              <a:r>
                <a:rPr lang="de-DE" sz="1600" dirty="0" smtClean="0">
                  <a:latin typeface="Times New Roman"/>
                  <a:cs typeface="Times New Roman"/>
                </a:rPr>
                <a:t>(x)</a:t>
              </a:r>
              <a:endParaRPr lang="en-US" sz="1600" dirty="0"/>
            </a:p>
          </p:txBody>
        </p:sp>
        <p:sp>
          <p:nvSpPr>
            <p:cNvPr id="21" name="Rechteck 20"/>
            <p:cNvSpPr/>
            <p:nvPr/>
          </p:nvSpPr>
          <p:spPr>
            <a:xfrm>
              <a:off x="755576" y="5409200"/>
              <a:ext cx="2520280" cy="10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3204000" y="32040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3212232" y="42480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2" name="Gerade Verbindung 31"/>
          <p:cNvCxnSpPr/>
          <p:nvPr/>
        </p:nvCxnSpPr>
        <p:spPr>
          <a:xfrm>
            <a:off x="2519799" y="2667600"/>
            <a:ext cx="0" cy="72000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>
            <a:off x="1490400" y="2667600"/>
            <a:ext cx="0" cy="72000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>
            <a:off x="1490400" y="3697200"/>
            <a:ext cx="0" cy="72000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2520000" y="4428000"/>
            <a:ext cx="0" cy="72000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4320000" y="3060000"/>
            <a:ext cx="352372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(x) = </a:t>
            </a:r>
            <a:r>
              <a:rPr lang="el-GR" dirty="0" smtClean="0">
                <a:latin typeface="Times New Roman"/>
                <a:cs typeface="Times New Roman"/>
              </a:rPr>
              <a:t>Ψ</a:t>
            </a:r>
            <a:r>
              <a:rPr lang="de-DE" dirty="0" smtClean="0">
                <a:latin typeface="Times New Roman"/>
                <a:cs typeface="Times New Roman"/>
              </a:rPr>
              <a:t>(-x)   →   </a:t>
            </a:r>
            <a:r>
              <a:rPr lang="de-DE" dirty="0" err="1" smtClean="0">
                <a:latin typeface="Times New Roman"/>
                <a:cs typeface="Times New Roman"/>
              </a:rPr>
              <a:t>parity</a:t>
            </a:r>
            <a:r>
              <a:rPr lang="de-DE" dirty="0" smtClean="0">
                <a:latin typeface="Times New Roman"/>
                <a:cs typeface="Times New Roman"/>
              </a:rPr>
              <a:t> = </a:t>
            </a:r>
            <a:r>
              <a:rPr lang="de-DE" dirty="0" err="1" smtClean="0">
                <a:latin typeface="Times New Roman"/>
                <a:cs typeface="Times New Roman"/>
              </a:rPr>
              <a:t>even</a:t>
            </a:r>
            <a:r>
              <a:rPr lang="de-DE" dirty="0" smtClean="0">
                <a:latin typeface="Times New Roman"/>
                <a:cs typeface="Times New Roman"/>
              </a:rPr>
              <a:t> (+)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4320000" y="4320000"/>
            <a:ext cx="351089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(x) = -</a:t>
            </a:r>
            <a:r>
              <a:rPr lang="el-GR" dirty="0" smtClean="0">
                <a:latin typeface="Times New Roman"/>
                <a:cs typeface="Times New Roman"/>
              </a:rPr>
              <a:t>Ψ</a:t>
            </a:r>
            <a:r>
              <a:rPr lang="de-DE" dirty="0" smtClean="0">
                <a:latin typeface="Times New Roman"/>
                <a:cs typeface="Times New Roman"/>
              </a:rPr>
              <a:t>(-x)   →   </a:t>
            </a:r>
            <a:r>
              <a:rPr lang="de-DE" dirty="0" err="1" smtClean="0">
                <a:latin typeface="Times New Roman"/>
                <a:cs typeface="Times New Roman"/>
              </a:rPr>
              <a:t>parity</a:t>
            </a:r>
            <a:r>
              <a:rPr lang="de-DE" dirty="0" smtClean="0">
                <a:latin typeface="Times New Roman"/>
                <a:cs typeface="Times New Roman"/>
              </a:rPr>
              <a:t> = </a:t>
            </a:r>
            <a:r>
              <a:rPr lang="de-DE" dirty="0" err="1" smtClean="0">
                <a:latin typeface="Times New Roman"/>
                <a:cs typeface="Times New Roman"/>
              </a:rPr>
              <a:t>odd</a:t>
            </a:r>
            <a:r>
              <a:rPr lang="de-DE" dirty="0" smtClean="0">
                <a:latin typeface="Times New Roman"/>
                <a:cs typeface="Times New Roman"/>
              </a:rPr>
              <a:t> (-)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900000" y="1916832"/>
            <a:ext cx="13548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wave function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6120000" y="3564000"/>
            <a:ext cx="207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ℓ = 0, 2, 4, </a:t>
            </a:r>
            <a:r>
              <a:rPr lang="en-US" dirty="0" smtClean="0">
                <a:solidFill>
                  <a:srgbClr val="0000CC"/>
                </a:solidFill>
                <a:latin typeface="Times New Roman"/>
                <a:cs typeface="Times New Roman"/>
              </a:rPr>
              <a:t>…   even</a:t>
            </a:r>
            <a:endParaRPr 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120000" y="4860000"/>
            <a:ext cx="1983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ℓ = 1, </a:t>
            </a: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0000CC"/>
                </a:solidFill>
                <a:latin typeface="Times New Roman"/>
                <a:cs typeface="Times New Roman"/>
              </a:rPr>
              <a:t>…   odd</a:t>
            </a:r>
            <a:endParaRPr 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23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1" grpId="0" animBg="1"/>
      <p:bldP spid="35" grpId="0"/>
      <p:bldP spid="36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moment</a:t>
            </a:r>
            <a:endParaRPr lang="en-US" dirty="0"/>
          </a:p>
        </p:txBody>
      </p:sp>
      <p:pic>
        <p:nvPicPr>
          <p:cNvPr id="2050" name="Picture 2" descr="https://upload.wikimedia.org/wikipedia/commons/thumb/4/4c/Magnetic_moment.svg/200px-Magnetic_moment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720000"/>
            <a:ext cx="1905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/>
              <p:nvPr/>
            </p:nvSpPr>
            <p:spPr>
              <a:xfrm>
                <a:off x="3600000" y="900000"/>
                <a:ext cx="10756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</m:acc>
                      <m:r>
                        <a:rPr lang="de-DE" b="0" i="1" smtClean="0">
                          <a:latin typeface="Cambria Math"/>
                        </a:rPr>
                        <m:t>=</m:t>
                      </m:r>
                      <m:r>
                        <a:rPr lang="de-DE" b="0" i="1" smtClean="0">
                          <a:latin typeface="Cambria Math"/>
                        </a:rPr>
                        <m:t>𝐼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0" y="900000"/>
                <a:ext cx="1075679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23333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/>
          <p:cNvSpPr txBox="1"/>
          <p:nvPr/>
        </p:nvSpPr>
        <p:spPr>
          <a:xfrm>
            <a:off x="972000" y="1728000"/>
            <a:ext cx="351378" cy="369332"/>
          </a:xfrm>
          <a:prstGeom prst="rect">
            <a:avLst/>
          </a:prstGeom>
          <a:solidFill>
            <a:srgbClr val="E4E4E4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5" name="Gruppieren 24"/>
          <p:cNvGrpSpPr/>
          <p:nvPr/>
        </p:nvGrpSpPr>
        <p:grpSpPr>
          <a:xfrm>
            <a:off x="522000" y="2916000"/>
            <a:ext cx="2106030" cy="1586068"/>
            <a:chOff x="522000" y="2916000"/>
            <a:chExt cx="2106030" cy="1586068"/>
          </a:xfrm>
        </p:grpSpPr>
        <p:pic>
          <p:nvPicPr>
            <p:cNvPr id="2052" name="Picture 4" descr="media/image3.jpeg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0" y="2916000"/>
              <a:ext cx="2106030" cy="1586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feld 4"/>
                <p:cNvSpPr txBox="1"/>
                <p:nvPr/>
              </p:nvSpPr>
              <p:spPr>
                <a:xfrm>
                  <a:off x="1584000" y="4248000"/>
                  <a:ext cx="133049" cy="24686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400" i="1" smtClean="0">
                                <a:latin typeface="Cambria Math"/>
                                <a:ea typeface="Cambria Math"/>
                              </a:rPr>
                              <m:t>ℓ</m:t>
                            </m:r>
                          </m:e>
                        </m:acc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5" name="Textfeld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84000" y="4248000"/>
                  <a:ext cx="133049" cy="24686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36364" r="-27273" b="-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Textfeld 5"/>
            <p:cNvSpPr txBox="1"/>
            <p:nvPr/>
          </p:nvSpPr>
          <p:spPr>
            <a:xfrm>
              <a:off x="2034000" y="3996000"/>
              <a:ext cx="5931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3600000" y="2880000"/>
                <a:ext cx="123418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  <a:ea typeface="Cambria Math"/>
                        </a:rPr>
                        <m:t>ℓ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de-DE" sz="16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𝑟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0" y="2880000"/>
                <a:ext cx="1234184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3636000" y="3420000"/>
                <a:ext cx="691215" cy="514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latin typeface="Cambria Math"/>
                        </a:rPr>
                        <m:t>𝐼</m:t>
                      </m:r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latin typeface="Cambria Math"/>
                            </a:rPr>
                            <m:t>𝑒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6000" y="3420000"/>
                <a:ext cx="691215" cy="514051"/>
              </a:xfrm>
              <a:prstGeom prst="rect">
                <a:avLst/>
              </a:prstGeom>
              <a:blipFill rotWithShape="1">
                <a:blip r:embed="rId9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5400000" y="2754000"/>
                <a:ext cx="2202590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latin typeface="Cambria Math"/>
                        </a:rPr>
                        <m:t>𝑣</m:t>
                      </m:r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de-DE" sz="1600" b="0" i="1" smtClean="0">
                          <a:latin typeface="Cambria Math"/>
                        </a:rPr>
                        <m:t>   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→   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0" y="2754000"/>
                <a:ext cx="2202590" cy="55502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4176000" y="3412800"/>
                <a:ext cx="809837" cy="5145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latin typeface="Cambria Math"/>
                            </a:rPr>
                            <m:t>𝑒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000" y="3412800"/>
                <a:ext cx="809837" cy="514500"/>
              </a:xfrm>
              <a:prstGeom prst="rect">
                <a:avLst/>
              </a:prstGeom>
              <a:blipFill rotWithShape="1">
                <a:blip r:embed="rId11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3600000" y="3996000"/>
                <a:ext cx="2336602" cy="5145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de-DE" sz="16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p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0" y="3996000"/>
                <a:ext cx="2336602" cy="514500"/>
              </a:xfrm>
              <a:prstGeom prst="rect">
                <a:avLst/>
              </a:prstGeom>
              <a:blipFill rotWithShape="1">
                <a:blip r:embed="rId12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feld 13"/>
          <p:cNvSpPr txBox="1"/>
          <p:nvPr/>
        </p:nvSpPr>
        <p:spPr>
          <a:xfrm>
            <a:off x="5040000" y="5400000"/>
            <a:ext cx="26132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orbital magnetic moment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39"/>
              <p:cNvSpPr txBox="1"/>
              <p:nvPr/>
            </p:nvSpPr>
            <p:spPr>
              <a:xfrm>
                <a:off x="3563888" y="4608000"/>
                <a:ext cx="2070310" cy="55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sub>
                          </m:sSub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𝑣</m:t>
                          </m:r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𝑟</m:t>
                          </m:r>
                        </m:num>
                        <m:den>
                          <m:sSub>
                            <m:sSubPr>
                              <m:ctrlP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sub>
                          </m:sSub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𝑣</m:t>
                          </m:r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4608000"/>
                <a:ext cx="2070310" cy="55476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5436000" y="4572000"/>
                <a:ext cx="822212" cy="6009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latin typeface="Cambria Math"/>
                            </a:rPr>
                            <m:t>𝑒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∙ℓ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de-DE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16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de-DE" sz="1600" b="0" i="1" smtClean="0"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00" y="4572000"/>
                <a:ext cx="822212" cy="60093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6480000" y="4572000"/>
                <a:ext cx="1365374" cy="6013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𝐵𝑜h𝑟</m:t>
                          </m:r>
                        </m:sub>
                      </m:sSub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𝑒</m:t>
                          </m:r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∙ℏ</m:t>
                          </m:r>
                        </m:num>
                        <m:den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600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000" y="4572000"/>
                <a:ext cx="1365374" cy="601383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3564000" y="5220000"/>
                <a:ext cx="1185196" cy="559384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ℓ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de-DE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6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ℓ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ℏ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000" y="5220000"/>
                <a:ext cx="1185196" cy="55938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/>
              <p:cNvSpPr txBox="1"/>
              <p:nvPr/>
            </p:nvSpPr>
            <p:spPr>
              <a:xfrm>
                <a:off x="3564000" y="5868000"/>
                <a:ext cx="1218026" cy="559384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ℓ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de-DE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6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ℓ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ℏ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000" y="5868000"/>
                <a:ext cx="1218026" cy="55938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feld 42"/>
          <p:cNvSpPr txBox="1"/>
          <p:nvPr/>
        </p:nvSpPr>
        <p:spPr>
          <a:xfrm>
            <a:off x="5040000" y="6021288"/>
            <a:ext cx="2502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orbital magnetic moment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feld 44"/>
              <p:cNvSpPr txBox="1"/>
              <p:nvPr/>
            </p:nvSpPr>
            <p:spPr>
              <a:xfrm>
                <a:off x="7587967" y="5868000"/>
                <a:ext cx="1127360" cy="6284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𝑒</m:t>
                          </m:r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∙ℏ</m:t>
                          </m:r>
                        </m:num>
                        <m:den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600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7967" y="5868000"/>
                <a:ext cx="1127360" cy="62844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606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4" grpId="0"/>
      <p:bldP spid="40" grpId="0"/>
      <p:bldP spid="16" grpId="0"/>
      <p:bldP spid="18" grpId="0"/>
      <p:bldP spid="23" grpId="0" animBg="1"/>
      <p:bldP spid="42" grpId="0" animBg="1"/>
      <p:bldP spid="43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moment</a:t>
            </a:r>
            <a:endParaRPr lang="en-US" dirty="0"/>
          </a:p>
        </p:txBody>
      </p:sp>
      <p:sp>
        <p:nvSpPr>
          <p:cNvPr id="24" name="Textfeld 23"/>
          <p:cNvSpPr txBox="1"/>
          <p:nvPr/>
        </p:nvSpPr>
        <p:spPr>
          <a:xfrm>
            <a:off x="4320000" y="900000"/>
            <a:ext cx="26132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orbital magnetic moment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1800000" y="720000"/>
                <a:ext cx="1185196" cy="559384"/>
              </a:xfrm>
              <a:prstGeom prst="rect">
                <a:avLst/>
              </a:prstGeom>
              <a:noFill/>
              <a:ln>
                <a:solidFill>
                  <a:srgbClr val="0000CC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ℓ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de-DE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6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ℓ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ℏ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000" y="720000"/>
                <a:ext cx="1185196" cy="55938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rgbClr val="0000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/>
              <p:cNvSpPr txBox="1"/>
              <p:nvPr/>
            </p:nvSpPr>
            <p:spPr>
              <a:xfrm>
                <a:off x="1800000" y="1440000"/>
                <a:ext cx="2090572" cy="513987"/>
              </a:xfrm>
              <a:prstGeom prst="rect">
                <a:avLst/>
              </a:prstGeom>
              <a:noFill/>
              <a:ln>
                <a:solidFill>
                  <a:srgbClr val="0000CC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𝑠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de-DE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latin typeface="Cambria Math"/>
                            </a:rPr>
                            <m:t>−2.0023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6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ℏ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000" y="1440000"/>
                <a:ext cx="2090572" cy="513987"/>
              </a:xfrm>
              <a:prstGeom prst="rect">
                <a:avLst/>
              </a:prstGeom>
              <a:blipFill rotWithShape="1">
                <a:blip r:embed="rId3"/>
                <a:stretch>
                  <a:fillRect b="-1149"/>
                </a:stretch>
              </a:blipFill>
              <a:ln>
                <a:solidFill>
                  <a:srgbClr val="0000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feld 27"/>
          <p:cNvSpPr txBox="1"/>
          <p:nvPr/>
        </p:nvSpPr>
        <p:spPr>
          <a:xfrm>
            <a:off x="4320000" y="1556792"/>
            <a:ext cx="35173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spin magnetic moment     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(Dirac equation)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feld 28"/>
              <p:cNvSpPr txBox="1"/>
              <p:nvPr/>
            </p:nvSpPr>
            <p:spPr>
              <a:xfrm>
                <a:off x="1800000" y="2160000"/>
                <a:ext cx="2330510" cy="51398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𝑠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de-DE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latin typeface="Cambria Math"/>
                            </a:rPr>
                            <m:t>+5.585691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6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ℏ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000" y="2160000"/>
                <a:ext cx="2330510" cy="513987"/>
              </a:xfrm>
              <a:prstGeom prst="rect">
                <a:avLst/>
              </a:prstGeom>
              <a:blipFill rotWithShape="1">
                <a:blip r:embed="rId4"/>
                <a:stretch>
                  <a:fillRect b="-1149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feld 29"/>
          <p:cNvSpPr txBox="1"/>
          <p:nvPr/>
        </p:nvSpPr>
        <p:spPr>
          <a:xfrm>
            <a:off x="4320000" y="2276872"/>
            <a:ext cx="2379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spin magnetic moment 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feld 30"/>
              <p:cNvSpPr txBox="1"/>
              <p:nvPr/>
            </p:nvSpPr>
            <p:spPr>
              <a:xfrm>
                <a:off x="1800000" y="2880000"/>
                <a:ext cx="2351028" cy="51398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𝑠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de-DE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latin typeface="Cambria Math"/>
                            </a:rPr>
                            <m:t>−3.826084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6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ℏ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000" y="2880000"/>
                <a:ext cx="2351028" cy="513987"/>
              </a:xfrm>
              <a:prstGeom prst="rect">
                <a:avLst/>
              </a:prstGeom>
              <a:blipFill rotWithShape="1">
                <a:blip r:embed="rId5"/>
                <a:stretch>
                  <a:fillRect b="-1149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feld 31"/>
          <p:cNvSpPr txBox="1"/>
          <p:nvPr/>
        </p:nvSpPr>
        <p:spPr>
          <a:xfrm>
            <a:off x="4320000" y="2988000"/>
            <a:ext cx="2459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neutron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spin magnetic moment 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320000" y="3240000"/>
            <a:ext cx="398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has a neutron a magnetic moment when it is uncharged?</a:t>
            </a: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Bildergebnis für proton chemie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00" y="3985983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Bildergebnis für neutron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0" y="4003980"/>
            <a:ext cx="682752" cy="682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feld 14"/>
          <p:cNvSpPr txBox="1"/>
          <p:nvPr/>
        </p:nvSpPr>
        <p:spPr>
          <a:xfrm>
            <a:off x="900000" y="4705980"/>
            <a:ext cx="6527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proton</a:t>
            </a:r>
          </a:p>
          <a:p>
            <a:pPr algn="ctr"/>
            <a:r>
              <a:rPr lang="en-US" sz="1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+1e</a:t>
            </a:r>
            <a:endParaRPr lang="en-US" sz="1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1800000" y="4705980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neutron</a:t>
            </a:r>
          </a:p>
          <a:p>
            <a:pPr algn="ctr"/>
            <a:r>
              <a:rPr lang="en-US" sz="1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0e</a:t>
            </a:r>
            <a:endParaRPr lang="en-US" sz="1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2628000" y="4068024"/>
                <a:ext cx="13462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quark: </a:t>
                </a:r>
                <a14:m>
                  <m:oMath xmlns:m="http://schemas.openxmlformats.org/officeDocument/2006/math">
                    <m:r>
                      <a:rPr lang="de-DE" sz="1400" b="0" i="1" smtClean="0"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de-DE" sz="1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DE" sz="1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de-DE" sz="1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de-DE" sz="1400" b="0" i="1" smtClean="0">
                        <a:latin typeface="Cambria Math"/>
                        <a:cs typeface="Times New Roman" panose="02020603050405020304" pitchFamily="18" charset="0"/>
                      </a:rPr>
                      <m:t>𝑒</m:t>
                    </m:r>
                  </m:oMath>
                </a14:m>
                <a:endPara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d-quark: </a:t>
                </a:r>
                <a14:m>
                  <m:oMath xmlns:m="http://schemas.openxmlformats.org/officeDocument/2006/math">
                    <m:r>
                      <a:rPr lang="de-DE" sz="1400" b="0" i="1" smtClean="0">
                        <a:latin typeface="Cambria Math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type m:val="skw"/>
                        <m:ctrlPr>
                          <a:rPr lang="de-DE" sz="1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DE" sz="1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1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de-DE" sz="1400" b="0" i="1" smtClean="0">
                        <a:latin typeface="Cambria Math"/>
                        <a:cs typeface="Times New Roman" panose="02020603050405020304" pitchFamily="18" charset="0"/>
                      </a:rPr>
                      <m:t>𝑒</m:t>
                    </m:r>
                  </m:oMath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000" y="4068024"/>
                <a:ext cx="1346202" cy="523220"/>
              </a:xfrm>
              <a:prstGeom prst="rect">
                <a:avLst/>
              </a:prstGeom>
              <a:blipFill rotWithShape="1">
                <a:blip r:embed="rId10"/>
                <a:stretch>
                  <a:fillRect l="-905" t="-54651" r="-19457" b="-90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feld 40"/>
          <p:cNvSpPr txBox="1"/>
          <p:nvPr/>
        </p:nvSpPr>
        <p:spPr>
          <a:xfrm>
            <a:off x="4320000" y="4176024"/>
            <a:ext cx="3266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eutrons and protons are not elementary particles</a:t>
            </a:r>
          </a:p>
          <a:p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structure: they have charges.</a:t>
            </a: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/>
              <p:cNvSpPr txBox="1"/>
              <p:nvPr/>
            </p:nvSpPr>
            <p:spPr>
              <a:xfrm>
                <a:off x="1800000" y="5400000"/>
                <a:ext cx="4118884" cy="55335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dPr>
                        <m:e>
                          <m:sPre>
                            <m:sPrePr>
                              <m:ctrlPr>
                                <a:rPr lang="en-US" sz="16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PrePr>
                            <m:sub>
                              <m:r>
                                <a:rPr lang="en-US" sz="16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de-DE" sz="1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  <m:e>
                              <m:r>
                                <a:rPr lang="de-DE" sz="1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𝐻</m:t>
                              </m:r>
                            </m:e>
                          </m:sPre>
                        </m:e>
                      </m:d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de-DE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de-DE" sz="1600" b="0" i="1" smtClean="0">
                              <a:latin typeface="Cambria Math"/>
                            </a:rPr>
                            <m:t>5.59−3.83</m:t>
                          </m:r>
                        </m:e>
                      </m:d>
                      <m:sSub>
                        <m:sSubPr>
                          <m:ctrlPr>
                            <a:rPr lang="de-DE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=0.87980</m:t>
                      </m:r>
                      <m:sSub>
                        <m:sSubPr>
                          <m:ctrlPr>
                            <a:rPr lang="de-DE" sz="16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000" y="5400000"/>
                <a:ext cx="4118884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6057656" y="5517232"/>
                <a:ext cx="21867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/>
                      </a:rPr>
                      <m:t>=0.8574</m:t>
                    </m:r>
                    <m:r>
                      <a:rPr lang="de-DE" sz="1600" b="0" i="1" smtClean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de-DE" sz="16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de-DE" sz="1600" b="0" i="1" smtClean="0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de-DE" sz="1600" b="0" i="1" smtClean="0">
                            <a:latin typeface="Cambria Math"/>
                            <a:ea typeface="Cambria Math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sz="1600" dirty="0" smtClean="0"/>
                  <a:t>   </a:t>
                </a:r>
                <a:r>
                  <a:rPr lang="en-US" sz="1000" dirty="0" smtClean="0"/>
                  <a:t>(</a:t>
                </a:r>
                <a:r>
                  <a:rPr lang="en-US" sz="1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experiment)</a:t>
                </a:r>
                <a:endPara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7656" y="5517232"/>
                <a:ext cx="2186752" cy="338554"/>
              </a:xfrm>
              <a:prstGeom prst="rect">
                <a:avLst/>
              </a:prstGeom>
              <a:blipFill rotWithShape="1">
                <a:blip r:embed="rId12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000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29" grpId="0" animBg="1"/>
      <p:bldP spid="30" grpId="0"/>
      <p:bldP spid="31" grpId="0" animBg="1"/>
      <p:bldP spid="32" grpId="0"/>
      <p:bldP spid="13" grpId="0"/>
      <p:bldP spid="15" grpId="0"/>
      <p:bldP spid="37" grpId="0"/>
      <p:bldP spid="19" grpId="0"/>
      <p:bldP spid="41" grpId="0"/>
      <p:bldP spid="44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resonance imaging (MRI)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900000" y="720000"/>
                <a:ext cx="2330510" cy="5139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𝑠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de-DE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latin typeface="Cambria Math"/>
                            </a:rPr>
                            <m:t>+5.585691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6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ℏ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000" y="720000"/>
                <a:ext cx="2330510" cy="513987"/>
              </a:xfrm>
              <a:prstGeom prst="rect">
                <a:avLst/>
              </a:prstGeom>
              <a:blipFill rotWithShape="1">
                <a:blip r:embed="rId2"/>
                <a:stretch>
                  <a:fillRect b="-357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feld 21"/>
          <p:cNvSpPr txBox="1"/>
          <p:nvPr/>
        </p:nvSpPr>
        <p:spPr>
          <a:xfrm>
            <a:off x="3600000" y="828000"/>
            <a:ext cx="2379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spin magnetic moment 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900000" y="1440000"/>
                <a:ext cx="1024319" cy="338554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𝐼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𝐼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000" y="1440000"/>
                <a:ext cx="1024319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/>
              <p:nvPr/>
            </p:nvSpPr>
            <p:spPr>
              <a:xfrm>
                <a:off x="3600000" y="1440000"/>
                <a:ext cx="4465710" cy="3791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gyromagnetic ratio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𝛾</m:t>
                    </m:r>
                    <m:r>
                      <a:rPr lang="de-DE" sz="1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de-DE" sz="1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𝑔</m:t>
                    </m:r>
                    <m:r>
                      <a:rPr lang="de-DE" sz="1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de-DE" sz="14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sz="1400" b="0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de-DE" sz="1400" b="0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sub>
                        </m:sSub>
                      </m:num>
                      <m:den>
                        <m:r>
                          <a:rPr lang="de-DE" sz="14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ℏ</m:t>
                        </m:r>
                      </m:den>
                    </m:f>
                    <m:r>
                      <a:rPr lang="de-DE" sz="1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de-DE" sz="1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𝑔</m:t>
                    </m:r>
                    <m:r>
                      <a:rPr lang="de-DE" sz="1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∙47.89∙</m:t>
                    </m:r>
                    <m:sSup>
                      <m:sSupPr>
                        <m:ctrlPr>
                          <a:rPr lang="de-DE" sz="14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DE" sz="14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de-DE" sz="14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6</m:t>
                        </m:r>
                      </m:sup>
                    </m:sSup>
                    <m:r>
                      <a:rPr lang="de-DE" sz="1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  </m:t>
                    </m:r>
                    <m:d>
                      <m:dPr>
                        <m:begChr m:val="["/>
                        <m:endChr m:val="]"/>
                        <m:ctrlPr>
                          <a:rPr lang="de-DE" sz="14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sz="1400" b="0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de-DE" sz="1400" b="0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e>
                          <m:sup>
                            <m:r>
                              <a:rPr lang="de-DE" sz="1400" b="0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sup>
                        </m:sSup>
                        <m:sSup>
                          <m:sSupPr>
                            <m:ctrlPr>
                              <a:rPr lang="de-DE" sz="1400" b="0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de-DE" sz="1400" b="0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de-DE" sz="1400" b="0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sup>
                        </m:sSup>
                      </m:e>
                    </m:d>
                  </m:oMath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0" y="1440000"/>
                <a:ext cx="4465710" cy="379143"/>
              </a:xfrm>
              <a:prstGeom prst="rect">
                <a:avLst/>
              </a:prstGeom>
              <a:blipFill rotWithShape="1">
                <a:blip r:embed="rId4"/>
                <a:stretch>
                  <a:fillRect l="-410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/>
              <p:cNvSpPr txBox="1"/>
              <p:nvPr/>
            </p:nvSpPr>
            <p:spPr>
              <a:xfrm>
                <a:off x="3600000" y="1800000"/>
                <a:ext cx="301544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proton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1400" b="0" i="1" smtClean="0">
                        <a:latin typeface="Cambria Math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-factor: +5.585691, spin I: </a:t>
                </a:r>
                <a:r>
                  <a:rPr lang="en-US" sz="1400" dirty="0" smtClean="0">
                    <a:latin typeface="Times New Roman"/>
                    <a:cs typeface="Times New Roman"/>
                  </a:rPr>
                  <a:t>½ ħ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0" y="1800000"/>
                <a:ext cx="3015441" cy="307777"/>
              </a:xfrm>
              <a:prstGeom prst="rect">
                <a:avLst/>
              </a:prstGeom>
              <a:blipFill rotWithShape="1">
                <a:blip r:embed="rId5"/>
                <a:stretch>
                  <a:fillRect l="-607" t="-1961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00" y="2808000"/>
            <a:ext cx="1771042" cy="1444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000" y="3024000"/>
            <a:ext cx="957155" cy="50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000" y="3600000"/>
            <a:ext cx="999831" cy="50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900000" y="2412000"/>
            <a:ext cx="1914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 in magnetic field</a:t>
            </a:r>
            <a:endParaRPr lang="en-US" sz="1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3780000" y="2412000"/>
            <a:ext cx="2529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energy difference between states</a:t>
            </a:r>
            <a:endParaRPr lang="en-US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3960000" y="2700000"/>
                <a:ext cx="10095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de-DE" sz="1400" b="0" i="1" smtClean="0">
                          <a:latin typeface="Cambria Math"/>
                          <a:ea typeface="Cambria Math"/>
                        </a:rPr>
                        <m:t>𝐸</m:t>
                      </m:r>
                      <m:r>
                        <a:rPr lang="de-DE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de-DE" sz="1400" b="0" i="1" smtClean="0">
                          <a:latin typeface="Cambria Math"/>
                          <a:ea typeface="Cambria Math"/>
                        </a:rPr>
                        <m:t>h</m:t>
                      </m:r>
                      <m:r>
                        <a:rPr lang="de-DE" sz="1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sz="1400" b="0" i="1" smtClean="0">
                          <a:latin typeface="Cambria Math"/>
                          <a:ea typeface="Cambria Math"/>
                        </a:rPr>
                        <m:t>𝜈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000" y="2700000"/>
                <a:ext cx="1009507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3960000" y="3060000"/>
                <a:ext cx="13886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  <a:ea typeface="Cambria Math"/>
                        </a:rPr>
                        <m:t>Δ</m:t>
                      </m:r>
                      <m:r>
                        <a:rPr lang="de-DE" sz="1400" b="0" i="1" smtClean="0">
                          <a:latin typeface="Cambria Math"/>
                          <a:ea typeface="Cambria Math"/>
                        </a:rPr>
                        <m:t>𝐸</m:t>
                      </m:r>
                      <m:r>
                        <a:rPr lang="de-DE" sz="1400" b="0" i="1" smtClean="0">
                          <a:latin typeface="Cambria Math"/>
                          <a:ea typeface="Cambria Math"/>
                        </a:rPr>
                        <m:t>=2∙</m:t>
                      </m:r>
                      <m:sSub>
                        <m:sSubPr>
                          <m:ctrlPr>
                            <a:rPr lang="de-DE" sz="14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de-DE" sz="14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400" b="0" i="1" smtClean="0">
                              <a:latin typeface="Cambria Math"/>
                              <a:ea typeface="Cambria Math"/>
                            </a:rPr>
                            <m:t>𝐼</m:t>
                          </m:r>
                        </m:sub>
                      </m:sSub>
                      <m:r>
                        <a:rPr lang="de-DE" sz="1400" b="0" i="1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de-DE" sz="14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de-DE" sz="1400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  <m:sub>
                          <m:r>
                            <a:rPr lang="de-DE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000" y="3060000"/>
                <a:ext cx="1388650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3960000" y="3420000"/>
                <a:ext cx="26488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i="1" smtClean="0">
                        <a:latin typeface="Cambria Math"/>
                        <a:ea typeface="Cambria Math"/>
                      </a:rPr>
                      <m:t>𝜈</m:t>
                    </m:r>
                    <m:r>
                      <a:rPr lang="de-DE" sz="14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type m:val="skw"/>
                        <m:ctrlPr>
                          <a:rPr lang="de-DE" sz="14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de-DE" sz="1400" b="0" i="1" smtClean="0">
                            <a:latin typeface="Cambria Math"/>
                            <a:ea typeface="Cambria Math"/>
                          </a:rPr>
                          <m:t>𝛾</m:t>
                        </m:r>
                      </m:num>
                      <m:den>
                        <m:r>
                          <a:rPr lang="de-DE" sz="1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de-DE" sz="1400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r>
                      <a:rPr lang="de-DE" sz="1400" b="0" i="1" smtClean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de-DE" sz="14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de-DE" sz="1400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  <m:sub>
                        <m:r>
                          <a:rPr lang="de-DE" sz="14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400" dirty="0" smtClean="0"/>
                  <a:t>     </a:t>
                </a:r>
                <a:r>
                  <a:rPr lang="en-US" sz="1400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Larmor frequency</a:t>
                </a:r>
                <a:endParaRPr lang="en-US" sz="14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000" y="3420000"/>
                <a:ext cx="2648867" cy="307777"/>
              </a:xfrm>
              <a:prstGeom prst="rect">
                <a:avLst/>
              </a:prstGeom>
              <a:blipFill rotWithShape="1">
                <a:blip r:embed="rId11"/>
                <a:stretch>
                  <a:fillRect t="-94118" b="-150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3960000" y="3780000"/>
                <a:ext cx="26956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i="1" smtClean="0">
                            <a:latin typeface="Cambria Math"/>
                            <a:ea typeface="Cambria Math"/>
                          </a:rPr>
                          <m:t>𝛾</m:t>
                        </m:r>
                      </m:num>
                      <m:den>
                        <m:r>
                          <a:rPr lang="de-DE" sz="1400" b="0" i="1" smtClean="0">
                            <a:latin typeface="Cambria Math"/>
                          </a:rPr>
                          <m:t>2</m:t>
                        </m:r>
                        <m:r>
                          <a:rPr lang="de-DE" sz="1400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r>
                      <a:rPr lang="de-DE" sz="1400" b="0" i="1" smtClean="0">
                        <a:latin typeface="Cambria Math"/>
                      </a:rPr>
                      <m:t>=42.57   </m:t>
                    </m:r>
                    <m:d>
                      <m:dPr>
                        <m:begChr m:val="["/>
                        <m:endChr m:val="]"/>
                        <m:ctrlPr>
                          <a:rPr lang="de-DE" sz="1400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de-DE" sz="1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de-DE" sz="1400" b="0" i="1" smtClean="0">
                                <a:latin typeface="Cambria Math"/>
                              </a:rPr>
                              <m:t>𝑀𝐻𝑧</m:t>
                            </m:r>
                          </m:num>
                          <m:den>
                            <m:r>
                              <a:rPr lang="de-DE" sz="1400" b="0" i="1" smtClean="0">
                                <a:latin typeface="Cambria Math"/>
                              </a:rPr>
                              <m:t>𝑇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400" dirty="0" smtClean="0"/>
                  <a:t>  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</a:t>
                </a:r>
                <a:r>
                  <a:rPr lang="en-US" sz="1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proton</a:t>
                </a:r>
                <a:endParaRPr 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000" y="3780000"/>
                <a:ext cx="2695610" cy="307777"/>
              </a:xfrm>
              <a:prstGeom prst="rect">
                <a:avLst/>
              </a:prstGeom>
              <a:blipFill rotWithShape="1">
                <a:blip r:embed="rId12"/>
                <a:stretch>
                  <a:fillRect l="-5882" t="-94118" b="-15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00" y="4680000"/>
            <a:ext cx="2545301" cy="61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3599079" y="4654877"/>
            <a:ext cx="914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energy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energy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000" y="5688000"/>
            <a:ext cx="2990347" cy="61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Textfeld 37"/>
          <p:cNvSpPr txBox="1"/>
          <p:nvPr/>
        </p:nvSpPr>
        <p:spPr>
          <a:xfrm>
            <a:off x="792000" y="5652000"/>
            <a:ext cx="914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energy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energy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44471" y="4509120"/>
            <a:ext cx="11192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Larmor</a:t>
            </a:r>
            <a:r>
              <a:rPr lang="en-US" sz="1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005" y="4320000"/>
            <a:ext cx="1885950" cy="212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103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" grpId="0"/>
      <p:bldP spid="4" grpId="0"/>
      <p:bldP spid="5" grpId="0"/>
      <p:bldP spid="33" grpId="0"/>
      <p:bldP spid="6" grpId="0"/>
      <p:bldP spid="7" grpId="0"/>
      <p:bldP spid="8" grpId="0"/>
      <p:bldP spid="9" grpId="0"/>
      <p:bldP spid="10" grpId="0"/>
      <p:bldP spid="38" grpId="0"/>
      <p:bldP spid="11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1029</Words>
  <Application>Microsoft Office PowerPoint</Application>
  <PresentationFormat>Bildschirmpräsentation (4:3)</PresentationFormat>
  <Paragraphs>147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PHL424: Nuclear angular momentum</vt:lpstr>
      <vt:lpstr>Nuclear spin quantum number</vt:lpstr>
      <vt:lpstr>Nuclear spin quantum number</vt:lpstr>
      <vt:lpstr>Nuclear spin quantum number</vt:lpstr>
      <vt:lpstr>Parity</vt:lpstr>
      <vt:lpstr>Magnetic moment</vt:lpstr>
      <vt:lpstr>Magnetic moment</vt:lpstr>
      <vt:lpstr>Magnetic resonance imaging (MRI)</vt:lpstr>
    </vt:vector>
  </TitlesOfParts>
  <Company>GSI Helmholzzentrum für Schwerionenforschung 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Hans</dc:creator>
  <cp:lastModifiedBy>Hans</cp:lastModifiedBy>
  <cp:revision>384</cp:revision>
  <dcterms:created xsi:type="dcterms:W3CDTF">2016-04-06T12:04:03Z</dcterms:created>
  <dcterms:modified xsi:type="dcterms:W3CDTF">2018-01-27T03:06:44Z</dcterms:modified>
</cp:coreProperties>
</file>