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65" r:id="rId3"/>
    <p:sldId id="273" r:id="rId4"/>
    <p:sldId id="274" r:id="rId5"/>
    <p:sldId id="280" r:id="rId6"/>
    <p:sldId id="275" r:id="rId7"/>
    <p:sldId id="276" r:id="rId8"/>
    <p:sldId id="277" r:id="rId9"/>
    <p:sldId id="278" r:id="rId10"/>
    <p:sldId id="281" r:id="rId11"/>
    <p:sldId id="279" r:id="rId12"/>
    <p:sldId id="272" r:id="rId13"/>
    <p:sldId id="264" r:id="rId14"/>
    <p:sldId id="266" r:id="rId15"/>
    <p:sldId id="270" r:id="rId16"/>
    <p:sldId id="267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9933"/>
    <a:srgbClr val="D1EDFF"/>
    <a:srgbClr val="CCECFF"/>
    <a:srgbClr val="CCFFFF"/>
    <a:srgbClr val="FFCC00"/>
    <a:srgbClr val="00CC00"/>
    <a:srgbClr val="006600"/>
    <a:srgbClr val="B2B2B2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42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88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39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50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51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87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90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06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37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35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18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3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68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37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14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27.01.2018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27.01.2018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27.01.2018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27.01.2018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27.01.2018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27.01.2018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27.01.2018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27.01.2018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27.01.2018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27.01.2018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2018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565900"/>
            <a:ext cx="247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"/>
          <p:cNvSpPr txBox="1">
            <a:spLocks noChangeArrowheads="1"/>
          </p:cNvSpPr>
          <p:nvPr userDrawn="1"/>
        </p:nvSpPr>
        <p:spPr bwMode="auto">
          <a:xfrm>
            <a:off x="360363" y="6559550"/>
            <a:ext cx="28479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300" dirty="0" smtClean="0">
                <a:solidFill>
                  <a:srgbClr val="FF0000"/>
                </a:solidFill>
              </a:rPr>
              <a:t>Indian Institute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of</a:t>
            </a:r>
            <a:r>
              <a:rPr lang="de-DE" altLang="de-DE" sz="1300" dirty="0" smtClean="0">
                <a:solidFill>
                  <a:srgbClr val="FF0000"/>
                </a:solidFill>
              </a:rPr>
              <a:t> Technology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Ropar</a:t>
            </a:r>
            <a:endParaRPr lang="de-DE" altLang="de-DE" sz="13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hyperlink" Target="http://www.desy.d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PHL424: </a:t>
            </a:r>
            <a:r>
              <a:rPr lang="en-US" dirty="0" smtClean="0"/>
              <a:t>4 fundamental forces in nature</a:t>
            </a:r>
            <a:endParaRPr lang="en-US" dirty="0"/>
          </a:p>
        </p:txBody>
      </p:sp>
      <p:pic>
        <p:nvPicPr>
          <p:cNvPr id="1026" name="Picture 2" descr=" fundamental forces of nature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45790"/>
            <a:ext cx="5523548" cy="557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60000" y="900000"/>
            <a:ext cx="3023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familiar force of </a:t>
            </a:r>
            <a:r>
              <a:rPr lang="en-US" sz="1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gravity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pulls you down into your seat, towa­rd the Earth's center. You feel it as your weight.</a:t>
            </a:r>
            <a:r>
              <a:rPr lang="en-US" sz="1400" dirty="0" smtClean="0"/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60000" y="1872000"/>
            <a:ext cx="3023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don't you fall through your seat?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Well, another force, </a:t>
            </a:r>
            <a:r>
              <a:rPr lang="en-US" sz="1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electromagnetism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holds the atoms of your seat together, preventing your atoms from intruding­ on those of your seat.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60000" y="3420000"/>
            <a:ext cx="30238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remaining two forces work at the atomic level, which we never feel, despite being made of atoms.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force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holds the nucleus together. 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Lastly, the </a:t>
            </a:r>
            <a:r>
              <a:rPr lang="en-US" sz="1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force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responsible for radioactive decay, specifically,      </a:t>
            </a:r>
            <a:r>
              <a:rPr lang="el-GR" sz="1400" dirty="0" smtClean="0">
                <a:latin typeface="Times New Roman"/>
                <a:cs typeface="Times New Roman"/>
              </a:rPr>
              <a:t>β</a:t>
            </a:r>
            <a:r>
              <a:rPr lang="de-DE" sz="1400" dirty="0" smtClean="0">
                <a:latin typeface="Times New Roman"/>
                <a:cs typeface="Times New Roman"/>
              </a:rPr>
              <a:t>-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decay where a neutron within the nucleus changes into a proton and an electron, which is ejected from the nucleus.</a:t>
            </a:r>
          </a:p>
        </p:txBody>
      </p:sp>
    </p:spTree>
    <p:extLst>
      <p:ext uri="{BB962C8B-B14F-4D97-AF65-F5344CB8AC3E}">
        <p14:creationId xmlns:p14="http://schemas.microsoft.com/office/powerpoint/2010/main" val="5898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binds the nucleus together?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0" y="720000"/>
            <a:ext cx="12382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99592" y="1080000"/>
            <a:ext cx="4572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neutrons: no charge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protons: positively charged – repel one another.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00000" y="2852936"/>
            <a:ext cx="384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doesn´t the nucleus blow apart?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00" y="2520000"/>
            <a:ext cx="18954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://particleadventure.org/images/page-elements/glu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46800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304016" y="4809926"/>
            <a:ext cx="673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strong force holds quarks together to form hadrons, so its carrier particles are whimsically called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they so tightly “glue” quarks together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23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of nucleons</a:t>
            </a:r>
            <a:endParaRPr lang="en-US" dirty="0"/>
          </a:p>
        </p:txBody>
      </p:sp>
      <p:pic>
        <p:nvPicPr>
          <p:cNvPr id="4" name="Picture 2" descr="The Feynman diagram shows a proton scattering from a neutron. In the process , the proton becomes a neutron and the neutron becomes a proton. The details of the interaction are explained in the tex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429000" cy="330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oton 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33797"/>
            <a:ext cx="379095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259632" y="4797152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proton´s internal structure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98810" y="5398706"/>
            <a:ext cx="421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about 1% of the mass of a nucleon is made up of  the rest –mass energies of its constituent particles with mass, the quarks. The rest is the kinetic energy of those quarks and the gluons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4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fundamental forces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" y="900000"/>
            <a:ext cx="7671429" cy="20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967229" y="3145517"/>
            <a:ext cx="3352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http://hyperphysics.phy-astr.gsu.edu/hbase/forces/funfor.html</a:t>
            </a:r>
            <a:endParaRPr lang="en-US" sz="1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1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orces and the history of the universe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" y="576000"/>
            <a:ext cx="7801905" cy="596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3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fundamental forces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900000"/>
            <a:ext cx="8000000" cy="530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924000" y="6264000"/>
            <a:ext cx="3285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Sheldon Glashow,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Abdus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Salam, Steven Weinberg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can´t we use the fundamental interaction to describe all nuclei?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720000"/>
            <a:ext cx="3439001" cy="567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00" y="1152000"/>
            <a:ext cx="5250180" cy="406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816000" y="5328000"/>
            <a:ext cx="512569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consider only the bare nucleon-nucleon potential,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so many interactions, we quickly run into the quantum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many-body problem. Although there are some systems today that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calculated using the bare nucleon-nucleon interaction, it is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limited to very light nuclei (A &lt; 15).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220000" y="720000"/>
            <a:ext cx="212109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Many-Body Problem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4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force between nucleons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40000" y="900000"/>
            <a:ext cx="799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forms of nuclear theory are able to use the residual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between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nucleons. We’ll start by comparing what we know about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nucleon-nucleon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to atomic physics.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640611"/>
              </p:ext>
            </p:extLst>
          </p:nvPr>
        </p:nvGraphicFramePr>
        <p:xfrm>
          <a:off x="1475656" y="2024360"/>
          <a:ext cx="6096000" cy="284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Electrons and atoms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Nucleon-nucleon interaction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Coulomb interaction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Strong interaction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Electrons in classical orbits that have large (relative) energy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spacings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Nuclear orbits (shells) have small (relative) energy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spacings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 distances are large (i.e.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small e-e interaction probabilities)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Due to the small nuclear size, a given nucleon will strongly interact with </a:t>
                      </a:r>
                      <a:r>
                        <a:rPr lang="en-US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nearest-neighbor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nucleons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2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field theory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1440000"/>
            <a:ext cx="145506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1440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0000" y="900000"/>
            <a:ext cx="6244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Forces are ´carried´ or ´mediated´ by particles: exchange force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000" y="1440000"/>
            <a:ext cx="16192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40000"/>
            <a:ext cx="1172514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700000" y="2592000"/>
            <a:ext cx="1534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lectromagnetic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824000" y="2592000"/>
            <a:ext cx="647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552000" y="2592000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00" y="3240000"/>
            <a:ext cx="5029200" cy="309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71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 and forces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720000"/>
            <a:ext cx="76295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3212976"/>
            <a:ext cx="4714875" cy="297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6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families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720000"/>
            <a:ext cx="22764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4500000"/>
            <a:ext cx="4280535" cy="174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0000" y="900000"/>
            <a:ext cx="4752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quarks make protons and neutrons </a:t>
            </a:r>
            <a:r>
              <a:rPr lang="en-US" sz="1600" dirty="0" smtClean="0">
                <a:latin typeface="Times New Roman"/>
                <a:cs typeface="Times New Roman"/>
              </a:rPr>
              <a:t>…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/>
                <a:cs typeface="Times New Roman"/>
              </a:rPr>
              <a:t>They bind with </a:t>
            </a:r>
            <a:r>
              <a:rPr lang="en-US" sz="1600" b="1" dirty="0" smtClean="0">
                <a:latin typeface="Times New Roman"/>
                <a:cs typeface="Times New Roman"/>
              </a:rPr>
              <a:t>electrons</a:t>
            </a:r>
            <a:r>
              <a:rPr lang="en-US" sz="1600" dirty="0" smtClean="0">
                <a:latin typeface="Times New Roman"/>
                <a:cs typeface="Times New Roman"/>
              </a:rPr>
              <a:t> to make atoms …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/>
                <a:cs typeface="Times New Roman"/>
              </a:rPr>
              <a:t>And </a:t>
            </a:r>
            <a:r>
              <a:rPr lang="en-US" sz="1600" b="1" dirty="0" smtClean="0">
                <a:latin typeface="Times New Roman"/>
                <a:cs typeface="Times New Roman"/>
              </a:rPr>
              <a:t>neutrinos</a:t>
            </a:r>
            <a:r>
              <a:rPr lang="en-US" sz="1600" dirty="0" smtClean="0">
                <a:latin typeface="Times New Roman"/>
                <a:cs typeface="Times New Roman"/>
              </a:rPr>
              <a:t>, partner with electron …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/>
                <a:cs typeface="Times New Roman"/>
              </a:rPr>
              <a:t>So what´s all the staff to the right?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/>
                <a:cs typeface="Times New Roman"/>
              </a:rPr>
              <a:t>There just appear to be three copies of all the matter that really matters …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/>
                <a:cs typeface="Times New Roman"/>
              </a:rPr>
              <a:t>All that distinguishes the ´generations´ is their mass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308304" y="980728"/>
            <a:ext cx="489933" cy="2088232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3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complete set of particles</a:t>
            </a:r>
            <a:endParaRPr lang="en-US" dirty="0"/>
          </a:p>
        </p:txBody>
      </p:sp>
      <p:pic>
        <p:nvPicPr>
          <p:cNvPr id="4" name="Picture 4" descr="Std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6962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99592" y="5940000"/>
            <a:ext cx="721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generation of 4 particles repeats only twice. Nobody knows why!!!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5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Antimatter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0" y="720000"/>
            <a:ext cx="182118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00" y="720010"/>
            <a:ext cx="182118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40000" y="900000"/>
            <a:ext cx="46440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particles have antiparticles!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Antimatter has the same properties as matter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mass, same spin, same interactions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opposite electric charge</a:t>
            </a:r>
          </a:p>
          <a:p>
            <a:pPr lvl="1"/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another weird property</a:t>
            </a:r>
            <a:r>
              <a:rPr lang="en-US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/>
                <a:cs typeface="Times New Roman"/>
              </a:rPr>
              <a:t>It can annihilate with matter to create pure energy!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/>
                <a:cs typeface="Times New Roman"/>
              </a:rPr>
              <a:t>Or, conversely, energy can create matter and antimatter pairs. E = mc</a:t>
            </a:r>
            <a:r>
              <a:rPr lang="en-US" sz="1400" baseline="30000" dirty="0" smtClean="0">
                <a:latin typeface="Times New Roman"/>
                <a:cs typeface="Times New Roman"/>
              </a:rPr>
              <a:t>2</a:t>
            </a:r>
            <a:endParaRPr 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80" y="3599910"/>
            <a:ext cx="2893695" cy="144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ttps://sureshemre.files.wordpress.com/2014/05/electron-positron_annihalation_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000" y="3528000"/>
            <a:ext cx="1866900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080000" y="3212976"/>
            <a:ext cx="2329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– anti-particle annihilation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710000" y="3880800"/>
            <a:ext cx="108000" cy="10800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2491200" y="454320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1764000" y="3708000"/>
            <a:ext cx="2712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1000" baseline="30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484000" y="4320000"/>
            <a:ext cx="2904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0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008000" y="5760000"/>
            <a:ext cx="7227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early Universe had a lot of energy </a:t>
            </a:r>
            <a:r>
              <a:rPr lang="en-US" sz="1600" dirty="0" smtClean="0">
                <a:latin typeface="Times New Roman"/>
                <a:cs typeface="Times New Roman"/>
              </a:rPr>
              <a:t>… </a:t>
            </a:r>
            <a:r>
              <a:rPr lang="en-US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where is the antimatter in the Universe?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5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weak are Weak interactions?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9" y="811675"/>
            <a:ext cx="1143000" cy="162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36912"/>
            <a:ext cx="256460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0001" y="900000"/>
            <a:ext cx="51481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Weak is, in fact, way weak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3 MeV neutrino produced in fusion from the sun will travel through water, on average </a:t>
            </a:r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light years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before interacting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3 MeV positron (anti-matter electron) produced in the same fusion process will travel 3 cm on average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Moral: to find neutrinos, one needs a lot of neutrinos and a lot of detectors!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Super-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Kamiokande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confirms the existence of the sun in neutrino image!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3" y="4587115"/>
            <a:ext cx="1574578" cy="148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4587115"/>
            <a:ext cx="1463040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008000" y="6207115"/>
            <a:ext cx="35028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sun, imaged in neutrinos, by Super-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Kamiokande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optical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58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neutrinos found?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720000" y="900000"/>
            <a:ext cx="658830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early Universe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heavy things to the right decay (weakly), leaving a waste trail of 100/cm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each neutrino species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 if they have a very small mass, they make up much of the weight of the Universe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sun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billion neutrinos per cm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 second rain on us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Supernova 1987A (150 000 light years away)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it exploded, it released 100 times the neutrinos the sun will emit in its whole lifetime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Bananas?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each contain about 20 mg of 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which is unstable and undergoes </a:t>
            </a:r>
            <a:r>
              <a:rPr lang="el-GR" sz="1400" dirty="0" smtClean="0">
                <a:latin typeface="Times New Roman"/>
                <a:cs typeface="Times New Roman"/>
              </a:rPr>
              <a:t>β</a:t>
            </a:r>
            <a:r>
              <a:rPr lang="en-US" sz="1400" dirty="0" smtClean="0">
                <a:latin typeface="Times New Roman"/>
                <a:cs typeface="Times New Roman"/>
              </a:rPr>
              <a:t>-decay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/>
                <a:cs typeface="Times New Roman"/>
              </a:rPr>
              <a:t>So each of us emits 0.3 billion neutrinos</a:t>
            </a:r>
            <a:r>
              <a:rPr lang="de-DE" sz="1400" dirty="0" smtClean="0">
                <a:latin typeface="Times New Roman"/>
                <a:cs typeface="Times New Roman"/>
              </a:rPr>
              <a:t>/s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same reason, the natural radioactivity of the earth results in 10 million neutrinos per cm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second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reactors (6% of energy is anti-neutrinos)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plant produces 10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anti-neutrinos/s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Cosmic Rays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00" y="4500000"/>
            <a:ext cx="156591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319834"/>
            <a:ext cx="7143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130142"/>
            <a:ext cx="1093470" cy="109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12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Strong Force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00" y="720008"/>
            <a:ext cx="880110" cy="92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0001" y="900000"/>
            <a:ext cx="594023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force is so strong that it can effectively be thought of as glue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 carrier is named the ´gluon´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Gluons connect to ´color´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think of these colors as combining like light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´White´(colorless) things do not feel the strong force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think of this as ´glue´ then these colorless combinations stick together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called ´confinement´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proton is one such ´confined combination of quarks´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400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/>
                <a:cs typeface="Times New Roman"/>
              </a:rPr>
              <a:t>→ Colorless</a:t>
            </a:r>
          </a:p>
          <a:p>
            <a:pPr lvl="1"/>
            <a:endParaRPr lang="en-US" sz="1600" dirty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Two questions follow from this picture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/>
                <a:cs typeface="Times New Roman"/>
              </a:rPr>
              <a:t>What happens if you try to pull things apart?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/>
                <a:cs typeface="Times New Roman"/>
              </a:rPr>
              <a:t>How do protons stick to each other?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0" y="1800000"/>
            <a:ext cx="640080" cy="60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260" y="2552271"/>
            <a:ext cx="2526983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00" y="3420000"/>
            <a:ext cx="928688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59349"/>
            <a:ext cx="26860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4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984</Words>
  <Application>Microsoft Office PowerPoint</Application>
  <PresentationFormat>Bildschirmpräsentation (4:3)</PresentationFormat>
  <Paragraphs>130</Paragraphs>
  <Slides>16</Slides>
  <Notes>16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</vt:lpstr>
      <vt:lpstr>PHL424: 4 fundamental forces in nature</vt:lpstr>
      <vt:lpstr>Quantum field theory</vt:lpstr>
      <vt:lpstr>Matter and forces</vt:lpstr>
      <vt:lpstr>Three families</vt:lpstr>
      <vt:lpstr>The complete set of particles</vt:lpstr>
      <vt:lpstr>Antimatter</vt:lpstr>
      <vt:lpstr>How weak are Weak interactions?</vt:lpstr>
      <vt:lpstr>Where are neutrinos found?</vt:lpstr>
      <vt:lpstr>The Strong Force</vt:lpstr>
      <vt:lpstr>What binds the nucleus together?</vt:lpstr>
      <vt:lpstr>Interaction of nucleons</vt:lpstr>
      <vt:lpstr>The fundamental forces</vt:lpstr>
      <vt:lpstr>Forces and the history of the universe</vt:lpstr>
      <vt:lpstr>Known fundamental forces</vt:lpstr>
      <vt:lpstr>Why can´t we use the fundamental interaction to describe all nuclei?</vt:lpstr>
      <vt:lpstr>The force between nucleons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Hans</cp:lastModifiedBy>
  <cp:revision>348</cp:revision>
  <dcterms:created xsi:type="dcterms:W3CDTF">2016-04-06T12:04:03Z</dcterms:created>
  <dcterms:modified xsi:type="dcterms:W3CDTF">2018-01-27T03:08:05Z</dcterms:modified>
</cp:coreProperties>
</file>