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3" r:id="rId2"/>
    <p:sldId id="264" r:id="rId3"/>
    <p:sldId id="266" r:id="rId4"/>
    <p:sldId id="285" r:id="rId5"/>
    <p:sldId id="267" r:id="rId6"/>
    <p:sldId id="268" r:id="rId7"/>
    <p:sldId id="269" r:id="rId8"/>
    <p:sldId id="270" r:id="rId9"/>
    <p:sldId id="271" r:id="rId10"/>
    <p:sldId id="280" r:id="rId11"/>
    <p:sldId id="277" r:id="rId12"/>
    <p:sldId id="281" r:id="rId13"/>
    <p:sldId id="275" r:id="rId14"/>
    <p:sldId id="276" r:id="rId15"/>
    <p:sldId id="290" r:id="rId16"/>
    <p:sldId id="286" r:id="rId17"/>
    <p:sldId id="292" r:id="rId18"/>
    <p:sldId id="287" r:id="rId19"/>
    <p:sldId id="288" r:id="rId20"/>
    <p:sldId id="289" r:id="rId21"/>
    <p:sldId id="274" r:id="rId22"/>
    <p:sldId id="278" r:id="rId23"/>
    <p:sldId id="284" r:id="rId24"/>
    <p:sldId id="293" r:id="rId25"/>
    <p:sldId id="282" r:id="rId26"/>
    <p:sldId id="283" r:id="rId27"/>
    <p:sldId id="294" r:id="rId28"/>
    <p:sldId id="291" r:id="rId29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339933"/>
    <a:srgbClr val="D1EDFF"/>
    <a:srgbClr val="CCECFF"/>
    <a:srgbClr val="CCFFFF"/>
    <a:srgbClr val="FFCC00"/>
    <a:srgbClr val="00CC00"/>
    <a:srgbClr val="006600"/>
    <a:srgbClr val="B2B2B2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1" autoAdjust="0"/>
    <p:restoredTop sz="93555" autoAdjust="0"/>
  </p:normalViewPr>
  <p:slideViewPr>
    <p:cSldViewPr>
      <p:cViewPr>
        <p:scale>
          <a:sx n="50" d="100"/>
          <a:sy n="50" d="100"/>
        </p:scale>
        <p:origin x="-354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4" Type="http://schemas.openxmlformats.org/officeDocument/2006/relationships/image" Target="../media/image3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C1D409-5795-4758-804C-3EFBF1F2F8DD}" type="datetimeFigureOut">
              <a:rPr lang="en-US" smtClean="0"/>
              <a:t>1/31/2018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31E1E-48A7-4726-9E09-0242272EEA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977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31E1E-48A7-4726-9E09-0242272EEA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01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31.01.2018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0748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31.01.2018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9424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31.01.2018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5885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62677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31.01.2018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025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31.01.2018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60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31.01.2018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5671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31.01.2018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7974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31.01.2018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713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31.01.2018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5166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AB220E-2B84-4481-8D63-0EFD7D707A77}" type="datetimeFigureOut">
              <a:rPr lang="de-DE" smtClean="0"/>
              <a:t>31.01.2018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1EA6F7-4A48-4F19-8F51-489A6B6C897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240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4400"/>
          </a:xfrm>
          <a:prstGeom prst="rect">
            <a:avLst/>
          </a:prstGeom>
          <a:solidFill>
            <a:srgbClr val="0066F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pic>
        <p:nvPicPr>
          <p:cNvPr id="7" name="Picture 4" descr="GSI-logo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6578600"/>
            <a:ext cx="65087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5"/>
          <p:cNvSpPr>
            <a:spLocks noChangeShapeType="1"/>
          </p:cNvSpPr>
          <p:nvPr userDrawn="1"/>
        </p:nvSpPr>
        <p:spPr bwMode="auto">
          <a:xfrm>
            <a:off x="0" y="6553200"/>
            <a:ext cx="91440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de-DE"/>
          </a:p>
        </p:txBody>
      </p:sp>
      <p:sp>
        <p:nvSpPr>
          <p:cNvPr id="9" name="Rectangle 7"/>
          <p:cNvSpPr>
            <a:spLocks noChangeArrowheads="1"/>
          </p:cNvSpPr>
          <p:nvPr userDrawn="1"/>
        </p:nvSpPr>
        <p:spPr bwMode="auto">
          <a:xfrm>
            <a:off x="4763" y="6589713"/>
            <a:ext cx="9139237" cy="26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Hans-Jürgen </a:t>
            </a:r>
            <a:r>
              <a:rPr lang="de-DE" altLang="de-DE" sz="1000" dirty="0" err="1" smtClean="0">
                <a:solidFill>
                  <a:srgbClr val="000000"/>
                </a:solidFill>
                <a:cs typeface="Arial" charset="0"/>
              </a:rPr>
              <a:t>Wollersheim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de-DE" altLang="de-DE" sz="1000" baseline="0" dirty="0" smtClean="0">
                <a:solidFill>
                  <a:srgbClr val="000000"/>
                </a:solidFill>
                <a:cs typeface="Arial" charset="0"/>
              </a:rPr>
              <a:t>- </a:t>
            </a:r>
            <a:r>
              <a:rPr lang="de-DE" altLang="de-DE" sz="1000" dirty="0" smtClean="0">
                <a:solidFill>
                  <a:srgbClr val="000000"/>
                </a:solidFill>
                <a:cs typeface="Arial" charset="0"/>
              </a:rPr>
              <a:t>2018</a:t>
            </a:r>
            <a:endParaRPr lang="en-US" altLang="de-DE" sz="1000" dirty="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6565900"/>
            <a:ext cx="2476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2"/>
          <p:cNvSpPr txBox="1">
            <a:spLocks noChangeArrowheads="1"/>
          </p:cNvSpPr>
          <p:nvPr userDrawn="1"/>
        </p:nvSpPr>
        <p:spPr bwMode="auto">
          <a:xfrm>
            <a:off x="360363" y="6559550"/>
            <a:ext cx="28479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de-DE" altLang="de-DE" sz="1300" dirty="0" smtClean="0">
                <a:solidFill>
                  <a:srgbClr val="FF0000"/>
                </a:solidFill>
              </a:rPr>
              <a:t>Indian Institute </a:t>
            </a:r>
            <a:r>
              <a:rPr lang="de-DE" altLang="de-DE" sz="1300" dirty="0" err="1" smtClean="0">
                <a:solidFill>
                  <a:srgbClr val="FF0000"/>
                </a:solidFill>
              </a:rPr>
              <a:t>of</a:t>
            </a:r>
            <a:r>
              <a:rPr lang="de-DE" altLang="de-DE" sz="1300" dirty="0" smtClean="0">
                <a:solidFill>
                  <a:srgbClr val="FF0000"/>
                </a:solidFill>
              </a:rPr>
              <a:t> Technology </a:t>
            </a:r>
            <a:r>
              <a:rPr lang="de-DE" altLang="de-DE" sz="1300" dirty="0" err="1" smtClean="0">
                <a:solidFill>
                  <a:srgbClr val="FF0000"/>
                </a:solidFill>
              </a:rPr>
              <a:t>Ropar</a:t>
            </a:r>
            <a:endParaRPr lang="de-DE" altLang="de-DE" sz="13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07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rgbClr val="FFC000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wmf"/><Relationship Id="rId11" Type="http://schemas.openxmlformats.org/officeDocument/2006/relationships/image" Target="../media/image37.w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34.wmf"/><Relationship Id="rId9" Type="http://schemas.openxmlformats.org/officeDocument/2006/relationships/image" Target="../media/image36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5.wmf"/><Relationship Id="rId11" Type="http://schemas.openxmlformats.org/officeDocument/2006/relationships/image" Target="../media/image37.wmf"/><Relationship Id="rId5" Type="http://schemas.openxmlformats.org/officeDocument/2006/relationships/oleObject" Target="../embeddings/oleObject7.bin"/><Relationship Id="rId10" Type="http://schemas.openxmlformats.org/officeDocument/2006/relationships/oleObject" Target="../embeddings/oleObject10.bin"/><Relationship Id="rId4" Type="http://schemas.openxmlformats.org/officeDocument/2006/relationships/image" Target="../media/image34.wmf"/><Relationship Id="rId9" Type="http://schemas.openxmlformats.org/officeDocument/2006/relationships/image" Target="../media/image36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gif"/><Relationship Id="rId5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PHL424: </a:t>
            </a:r>
            <a:r>
              <a:rPr lang="en-US" dirty="0" smtClean="0"/>
              <a:t>Gravitational Waves – Ripples of </a:t>
            </a:r>
            <a:r>
              <a:rPr lang="en-US" dirty="0" err="1" smtClean="0"/>
              <a:t>Spacetime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" y="720000"/>
            <a:ext cx="5945715" cy="440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Gerade Verbindung 7"/>
          <p:cNvCxnSpPr/>
          <p:nvPr/>
        </p:nvCxnSpPr>
        <p:spPr>
          <a:xfrm>
            <a:off x="1872000" y="4221088"/>
            <a:ext cx="4284000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/>
          <p:cNvCxnSpPr/>
          <p:nvPr/>
        </p:nvCxnSpPr>
        <p:spPr>
          <a:xfrm>
            <a:off x="504000" y="4446000"/>
            <a:ext cx="5652000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504000" y="4680000"/>
            <a:ext cx="5652000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504000" y="4860000"/>
            <a:ext cx="5652000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>
            <a:off x="504000" y="5094000"/>
            <a:ext cx="2700000" cy="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 7" descr="portraiteinstein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334" y="720000"/>
            <a:ext cx="2442667" cy="347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14"/>
          <p:cNvSpPr txBox="1"/>
          <p:nvPr/>
        </p:nvSpPr>
        <p:spPr>
          <a:xfrm>
            <a:off x="720000" y="5580000"/>
            <a:ext cx="5089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CC"/>
                </a:solidFill>
              </a:rPr>
              <a:t>First publication on gravitational waves in June 1916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86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Phenomena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540000" y="1080000"/>
                <a:ext cx="3082895" cy="36933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de-DE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Gravitational lenses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de-DE" dirty="0">
                  <a:solidFill>
                    <a:srgbClr val="FF0000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𝐸𝑖𝑛𝑠𝑡𝑒𝑖𝑛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𝑟𝑖𝑛𝑔𝑠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</a:p>
              <a:p>
                <a:endParaRPr lang="de-DE" dirty="0">
                  <a:solidFill>
                    <a:srgbClr val="FF0000"/>
                  </a:solidFill>
                </a:endParaRPr>
              </a:p>
              <a:p>
                <a:endParaRPr lang="de-DE" dirty="0" smtClean="0">
                  <a:solidFill>
                    <a:srgbClr val="FF0000"/>
                  </a:solidFill>
                </a:endParaRPr>
              </a:p>
              <a:p>
                <a:endParaRPr lang="de-DE" dirty="0" smtClean="0">
                  <a:solidFill>
                    <a:srgbClr val="FF0000"/>
                  </a:solidFill>
                </a:endParaRPr>
              </a:p>
              <a:p>
                <a:endParaRPr lang="de-DE" dirty="0">
                  <a:solidFill>
                    <a:srgbClr val="FF0000"/>
                  </a:solidFill>
                </a:endParaRPr>
              </a:p>
              <a:p>
                <a:endParaRPr lang="de-DE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de-DE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Karl Schwarzschild</a:t>
                </a:r>
                <a:r>
                  <a:rPr lang="en-US" dirty="0" smtClean="0"/>
                  <a:t> (1916):</a:t>
                </a:r>
              </a:p>
              <a:p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     </a:t>
                </a:r>
                <a:r>
                  <a:rPr lang="en-US" dirty="0" smtClean="0"/>
                  <a:t>curvature can be as strong,</a:t>
                </a:r>
              </a:p>
              <a:p>
                <a:r>
                  <a:rPr lang="de-DE" dirty="0"/>
                  <a:t> </a:t>
                </a:r>
                <a:r>
                  <a:rPr lang="de-DE" dirty="0" smtClean="0"/>
                  <a:t>     </a:t>
                </a:r>
                <a:r>
                  <a:rPr lang="en-US" dirty="0" smtClean="0"/>
                  <a:t>that light can not escape.</a:t>
                </a:r>
              </a:p>
              <a:p>
                <a:endParaRPr lang="de-DE" dirty="0"/>
              </a:p>
              <a:p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→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𝑏𝑙𝑎𝑐𝑘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h𝑜𝑙𝑒</m:t>
                    </m:r>
                  </m:oMath>
                </a14:m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1080000"/>
                <a:ext cx="3082895" cy="3693319"/>
              </a:xfrm>
              <a:prstGeom prst="rect">
                <a:avLst/>
              </a:prstGeom>
              <a:blipFill rotWithShape="1">
                <a:blip r:embed="rId2"/>
                <a:stretch>
                  <a:fillRect l="-1386" t="-825" r="-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218" name="Picture 2" descr="H:\KP2NBG062\web-docs\URKNALL\IMAGES\lichtablenku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720001"/>
            <a:ext cx="1764506" cy="170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H:\KP2NBG062\web-docs\URKNALL\IMAGES\lichtablenkung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720000"/>
            <a:ext cx="3377250" cy="17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3240000"/>
            <a:ext cx="3384000" cy="270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737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Gravitational Waves?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720000"/>
            <a:ext cx="3903821" cy="219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540000" y="1800000"/>
            <a:ext cx="41400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Einstein’s General theory of relativity:</a:t>
            </a:r>
          </a:p>
          <a:p>
            <a:endParaRPr lang="en-US" dirty="0"/>
          </a:p>
          <a:p>
            <a:r>
              <a:rPr lang="en-US" dirty="0" smtClean="0"/>
              <a:t>      </a:t>
            </a:r>
            <a:r>
              <a:rPr lang="en-US" sz="1600" dirty="0" smtClean="0"/>
              <a:t>Gravity → Curvature of 4-dimensional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             space-time produced by matter 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6" name="Picture 5" descr="wavy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00" y="3600000"/>
            <a:ext cx="3048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040000" y="3960000"/>
            <a:ext cx="36877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Gravitational waves:</a:t>
            </a:r>
          </a:p>
          <a:p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FF0000"/>
                </a:solidFill>
              </a:rPr>
              <a:t>     </a:t>
            </a:r>
            <a:r>
              <a:rPr lang="en-US" dirty="0" smtClean="0"/>
              <a:t>Ripples on space-time </a:t>
            </a:r>
          </a:p>
          <a:p>
            <a:r>
              <a:rPr lang="en-US" dirty="0" smtClean="0"/>
              <a:t>      produced by accelerated matter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32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Orbital decay: strong indirect evidence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5508104" y="1268760"/>
                <a:ext cx="3417923" cy="17235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 smtClean="0">
                    <a:solidFill>
                      <a:srgbClr val="0000CC"/>
                    </a:solidFill>
                  </a:rPr>
                  <a:t>Binary systems emit gravitational waves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 smtClean="0">
                    <a:solidFill>
                      <a:srgbClr val="0000CC"/>
                    </a:solidFill>
                  </a:rPr>
                  <a:t>Gravitational waves carry energy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 smtClean="0">
                    <a:solidFill>
                      <a:srgbClr val="0000CC"/>
                    </a:solidFill>
                  </a:rPr>
                  <a:t>System looses energy, spiral inwards</a:t>
                </a: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 smtClean="0">
                    <a:solidFill>
                      <a:srgbClr val="0000CC"/>
                    </a:solidFill>
                  </a:rPr>
                  <a:t>Orbit period decreases at a predicted rate</a:t>
                </a:r>
                <a:endParaRPr lang="de-DE" sz="1400" dirty="0">
                  <a:solidFill>
                    <a:srgbClr val="0000CC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1" smtClean="0">
                          <a:solidFill>
                            <a:srgbClr val="0000CC"/>
                          </a:solidFill>
                          <a:latin typeface="Cambria Math"/>
                        </a:rPr>
                        <m:t>0.0000758 </m:t>
                      </m:r>
                      <m:f>
                        <m:fPr>
                          <m:type m:val="lin"/>
                          <m:ctrlP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𝑠𝑒𝑐</m:t>
                          </m:r>
                        </m:num>
                        <m:den>
                          <m:r>
                            <a:rPr lang="de-DE" sz="1400" b="0" i="1" smtClean="0">
                              <a:solidFill>
                                <a:srgbClr val="0000CC"/>
                              </a:solidFill>
                              <a:latin typeface="Cambria Math"/>
                            </a:rPr>
                            <m:t>𝑦𝑒𝑎𝑟</m:t>
                          </m:r>
                        </m:den>
                      </m:f>
                    </m:oMath>
                  </m:oMathPara>
                </a14:m>
                <a:endParaRPr lang="en-US" sz="1400" dirty="0" smtClean="0">
                  <a:solidFill>
                    <a:srgbClr val="0000CC"/>
                  </a:solidFill>
                </a:endParaRPr>
              </a:p>
              <a:p>
                <a:endParaRPr lang="de-DE" sz="800" dirty="0">
                  <a:solidFill>
                    <a:srgbClr val="0000CC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:r>
                  <a:rPr lang="en-US" sz="1400" dirty="0" smtClean="0">
                    <a:solidFill>
                      <a:srgbClr val="FF0000"/>
                    </a:solidFill>
                  </a:rPr>
                  <a:t>Observed rate:</a:t>
                </a:r>
              </a:p>
              <a:p>
                <a:r>
                  <a:rPr lang="de-DE" sz="1400" b="0" dirty="0" smtClean="0">
                    <a:solidFill>
                      <a:srgbClr val="0000CC"/>
                    </a:solidFill>
                  </a:rPr>
                  <a:t>                 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solidFill>
                          <a:srgbClr val="0000CC"/>
                        </a:solidFill>
                        <a:latin typeface="Cambria Math"/>
                      </a:rPr>
                      <m:t>0.0000759</m:t>
                    </m:r>
                    <m:r>
                      <a:rPr lang="de-DE" sz="1400" b="0" i="1" smtClean="0">
                        <a:solidFill>
                          <a:srgbClr val="0000CC"/>
                        </a:solidFill>
                        <a:latin typeface="Cambria Math"/>
                        <a:ea typeface="Cambria Math"/>
                      </a:rPr>
                      <m:t>±2 </m:t>
                    </m:r>
                    <m:f>
                      <m:fPr>
                        <m:type m:val="lin"/>
                        <m:ctrlPr>
                          <a:rPr lang="de-DE" sz="1400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de-DE" sz="1400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𝑠𝑒𝑐</m:t>
                        </m:r>
                      </m:num>
                      <m:den>
                        <m:r>
                          <a:rPr lang="de-DE" sz="1400" b="0" i="1" smtClean="0">
                            <a:solidFill>
                              <a:srgbClr val="0000CC"/>
                            </a:solidFill>
                            <a:latin typeface="Cambria Math"/>
                            <a:ea typeface="Cambria Math"/>
                          </a:rPr>
                          <m:t>𝑦𝑒𝑎𝑟</m:t>
                        </m:r>
                      </m:den>
                    </m:f>
                  </m:oMath>
                </a14:m>
                <a:endParaRPr lang="en-US" sz="1400" dirty="0">
                  <a:solidFill>
                    <a:srgbClr val="0000CC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1268760"/>
                <a:ext cx="3417923" cy="1723549"/>
              </a:xfrm>
              <a:prstGeom prst="rect">
                <a:avLst/>
              </a:prstGeom>
              <a:blipFill rotWithShape="1">
                <a:blip r:embed="rId2"/>
                <a:stretch>
                  <a:fillRect l="-357" t="-353" b="-268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5940152" y="5004000"/>
            <a:ext cx="2701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Joseph Taylor &amp; Russell </a:t>
            </a:r>
            <a:r>
              <a:rPr lang="en-US" sz="1200" dirty="0" err="1" smtClean="0"/>
              <a:t>Hulse</a:t>
            </a:r>
            <a:r>
              <a:rPr lang="en-US" sz="1200" dirty="0" smtClean="0"/>
              <a:t>, NP 1993</a:t>
            </a:r>
            <a:endParaRPr lang="en-US" sz="1200" dirty="0"/>
          </a:p>
        </p:txBody>
      </p:sp>
      <p:pic>
        <p:nvPicPr>
          <p:cNvPr id="7" name="Picture 13" descr="psr1913d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0000"/>
            <a:ext cx="42545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450128" y="720000"/>
            <a:ext cx="3153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CC"/>
                </a:solidFill>
              </a:rPr>
              <a:t>Emission of gravitational waves</a:t>
            </a:r>
            <a:endParaRPr lang="en-US" u="sng" dirty="0">
              <a:solidFill>
                <a:srgbClr val="0000CC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000" y="3600000"/>
            <a:ext cx="975445" cy="137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600000"/>
            <a:ext cx="972397" cy="137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02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Electromagnetic waves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540000" y="720000"/>
            <a:ext cx="76656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So far, nearly all our knowledge of the Universe comes from electromagnetic radiation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de-DE" sz="16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Time-varying disturbance in electromagnetic field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Arise as a direct consequence of relativity (causality)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/>
              <a:t>Field of a stationary charge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Field of a moving charge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en-US" sz="1600" dirty="0"/>
              <a:t>Field of an accelerated </a:t>
            </a:r>
            <a:r>
              <a:rPr lang="en-US" sz="1600" dirty="0" smtClean="0"/>
              <a:t>charge</a:t>
            </a:r>
          </a:p>
          <a:p>
            <a:pPr lvl="1"/>
            <a:endParaRPr lang="en-US" sz="16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Oscillating charges → waves with characteristic lengths</a:t>
            </a:r>
            <a:endParaRPr lang="en-US" sz="1600" dirty="0" smtClean="0">
              <a:solidFill>
                <a:srgbClr val="FF0000"/>
              </a:solidFill>
            </a:endParaRPr>
          </a:p>
        </p:txBody>
      </p:sp>
      <p:grpSp>
        <p:nvGrpSpPr>
          <p:cNvPr id="6" name="Gruppieren 5"/>
          <p:cNvGrpSpPr/>
          <p:nvPr/>
        </p:nvGrpSpPr>
        <p:grpSpPr>
          <a:xfrm>
            <a:off x="900000" y="5040000"/>
            <a:ext cx="5400408" cy="1058824"/>
            <a:chOff x="899592" y="3600000"/>
            <a:chExt cx="5400408" cy="105882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000" y="3600000"/>
              <a:ext cx="5400000" cy="1053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9" descr="C:\Documents and Settings\Teviet Creighton\My Documents\FOS-2004-12-22\emwave.gif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3600000"/>
              <a:ext cx="5400000" cy="105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000" y="1260000"/>
            <a:ext cx="2500313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48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2700000"/>
            <a:ext cx="25400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40000" y="720000"/>
            <a:ext cx="7992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The key property of gravity is that it affects all bodies equivalently, with a force that is proportional to the body´s mass. </a:t>
            </a:r>
          </a:p>
          <a:p>
            <a:endParaRPr lang="en-US" sz="8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This means that it is impossible to measure directly an overall gravitational field. The best one can do is to measure the change in the gravitational field.</a:t>
            </a:r>
          </a:p>
          <a:p>
            <a:endParaRPr lang="en-US" sz="8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The effect of gravity from a remote object, such as the Sun or Moon, can be felt by the manner in which it changes from location to location, </a:t>
            </a:r>
            <a:r>
              <a:rPr lang="en-US" sz="1600" dirty="0" smtClean="0">
                <a:solidFill>
                  <a:srgbClr val="0000CC"/>
                </a:solidFill>
              </a:rPr>
              <a:t>gravity tidal field</a:t>
            </a:r>
            <a:r>
              <a:rPr lang="en-US" sz="1600" dirty="0" smtClean="0"/>
              <a:t>.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8" name="Picture 2" descr="fig03-grav wave effect b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49"/>
          <a:stretch>
            <a:fillRect/>
          </a:stretch>
        </p:blipFill>
        <p:spPr bwMode="auto">
          <a:xfrm>
            <a:off x="900000" y="4320000"/>
            <a:ext cx="4635500" cy="2044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9" name="Group 5"/>
          <p:cNvGrpSpPr>
            <a:grpSpLocks noChangeAspect="1"/>
          </p:cNvGrpSpPr>
          <p:nvPr/>
        </p:nvGrpSpPr>
        <p:grpSpPr bwMode="auto">
          <a:xfrm>
            <a:off x="2952000" y="4410000"/>
            <a:ext cx="853440" cy="853440"/>
            <a:chOff x="336" y="3408"/>
            <a:chExt cx="576" cy="576"/>
          </a:xfrm>
        </p:grpSpPr>
        <p:sp>
          <p:nvSpPr>
            <p:cNvPr id="10" name="Line 6"/>
            <p:cNvSpPr>
              <a:spLocks noChangeShapeType="1"/>
            </p:cNvSpPr>
            <p:nvPr/>
          </p:nvSpPr>
          <p:spPr bwMode="auto">
            <a:xfrm>
              <a:off x="336" y="3840"/>
              <a:ext cx="57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  <p:sp>
          <p:nvSpPr>
            <p:cNvPr id="11" name="Line 7"/>
            <p:cNvSpPr>
              <a:spLocks noChangeShapeType="1"/>
            </p:cNvSpPr>
            <p:nvPr/>
          </p:nvSpPr>
          <p:spPr bwMode="auto">
            <a:xfrm rot="16200000">
              <a:off x="192" y="3696"/>
              <a:ext cx="576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none" w="sm" len="sm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</p:grpSp>
      <p:pic>
        <p:nvPicPr>
          <p:cNvPr id="12" name="Picture 8" descr="gravitywav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39600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3240000" y="3960000"/>
            <a:ext cx="22268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strain amplitude: 10</a:t>
            </a:r>
            <a:r>
              <a:rPr lang="en-US" sz="1600" baseline="30000" dirty="0" smtClean="0">
                <a:solidFill>
                  <a:srgbClr val="FF0000"/>
                </a:solidFill>
              </a:rPr>
              <a:t>-18</a:t>
            </a:r>
            <a:r>
              <a:rPr lang="en-US" sz="1600" dirty="0" smtClean="0">
                <a:solidFill>
                  <a:srgbClr val="FF0000"/>
                </a:solidFill>
              </a:rPr>
              <a:t> m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0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small is 10</a:t>
            </a:r>
            <a:r>
              <a:rPr lang="en-US" baseline="30000" dirty="0" smtClean="0"/>
              <a:t>-18</a:t>
            </a:r>
            <a:r>
              <a:rPr lang="en-US" dirty="0" smtClean="0"/>
              <a:t> meter?</a:t>
            </a:r>
            <a:endParaRPr lang="en-US" dirty="0"/>
          </a:p>
        </p:txBody>
      </p:sp>
      <p:grpSp>
        <p:nvGrpSpPr>
          <p:cNvPr id="68" name="Group 7"/>
          <p:cNvGrpSpPr>
            <a:grpSpLocks/>
          </p:cNvGrpSpPr>
          <p:nvPr/>
        </p:nvGrpSpPr>
        <p:grpSpPr bwMode="auto">
          <a:xfrm>
            <a:off x="1981200" y="1279525"/>
            <a:ext cx="5224463" cy="396875"/>
            <a:chOff x="1248" y="806"/>
            <a:chExt cx="3291" cy="250"/>
          </a:xfrm>
        </p:grpSpPr>
        <p:sp>
          <p:nvSpPr>
            <p:cNvPr id="69" name="Line 8"/>
            <p:cNvSpPr>
              <a:spLocks noChangeShapeType="1"/>
            </p:cNvSpPr>
            <p:nvPr/>
          </p:nvSpPr>
          <p:spPr bwMode="auto">
            <a:xfrm>
              <a:off x="1248" y="912"/>
              <a:ext cx="72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 Box 9"/>
            <p:cNvSpPr txBox="1">
              <a:spLocks noChangeArrowheads="1"/>
            </p:cNvSpPr>
            <p:nvPr/>
          </p:nvSpPr>
          <p:spPr bwMode="auto">
            <a:xfrm>
              <a:off x="2199" y="806"/>
              <a:ext cx="23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000" b="0" i="1" dirty="0">
                  <a:latin typeface="Helvetica" pitchFamily="1" charset="0"/>
                </a:rPr>
                <a:t>One </a:t>
              </a:r>
              <a:r>
                <a:rPr lang="en-US" altLang="en-US" sz="2000" b="0" i="1" dirty="0" smtClean="0">
                  <a:latin typeface="Helvetica" pitchFamily="1" charset="0"/>
                </a:rPr>
                <a:t>meter</a:t>
              </a:r>
              <a:endParaRPr lang="en-US" altLang="en-US" sz="2000" b="0" i="1" dirty="0">
                <a:latin typeface="Helvetica" pitchFamily="1" charset="0"/>
              </a:endParaRPr>
            </a:p>
          </p:txBody>
        </p:sp>
      </p:grpSp>
      <p:grpSp>
        <p:nvGrpSpPr>
          <p:cNvPr id="83" name="Gruppieren 82"/>
          <p:cNvGrpSpPr/>
          <p:nvPr/>
        </p:nvGrpSpPr>
        <p:grpSpPr>
          <a:xfrm>
            <a:off x="776288" y="2041525"/>
            <a:ext cx="6981825" cy="466725"/>
            <a:chOff x="776288" y="2041525"/>
            <a:chExt cx="6981825" cy="466725"/>
          </a:xfrm>
        </p:grpSpPr>
        <p:sp>
          <p:nvSpPr>
            <p:cNvPr id="79" name="Freeform 11"/>
            <p:cNvSpPr>
              <a:spLocks/>
            </p:cNvSpPr>
            <p:nvPr/>
          </p:nvSpPr>
          <p:spPr bwMode="auto">
            <a:xfrm>
              <a:off x="2387601" y="2041525"/>
              <a:ext cx="165100" cy="381000"/>
            </a:xfrm>
            <a:custGeom>
              <a:avLst/>
              <a:gdLst>
                <a:gd name="T0" fmla="*/ 104 w 104"/>
                <a:gd name="T1" fmla="*/ 0 h 240"/>
                <a:gd name="T2" fmla="*/ 8 w 104"/>
                <a:gd name="T3" fmla="*/ 96 h 240"/>
                <a:gd name="T4" fmla="*/ 56 w 104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240">
                  <a:moveTo>
                    <a:pt x="104" y="0"/>
                  </a:moveTo>
                  <a:cubicBezTo>
                    <a:pt x="60" y="28"/>
                    <a:pt x="16" y="56"/>
                    <a:pt x="8" y="96"/>
                  </a:cubicBezTo>
                  <a:cubicBezTo>
                    <a:pt x="0" y="136"/>
                    <a:pt x="48" y="216"/>
                    <a:pt x="56" y="24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80" name="Text Box 12"/>
            <p:cNvSpPr txBox="1">
              <a:spLocks noChangeArrowheads="1"/>
            </p:cNvSpPr>
            <p:nvPr/>
          </p:nvSpPr>
          <p:spPr bwMode="auto">
            <a:xfrm>
              <a:off x="3490913" y="2111375"/>
              <a:ext cx="42672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i="1" dirty="0" smtClean="0">
                  <a:solidFill>
                    <a:srgbClr val="114FFB"/>
                  </a:solidFill>
                  <a:latin typeface="Helvetica" pitchFamily="1" charset="0"/>
                </a:rPr>
                <a:t>Human hair, about 100 microns</a:t>
              </a:r>
            </a:p>
          </p:txBody>
        </p:sp>
        <p:sp>
          <p:nvSpPr>
            <p:cNvPr id="81" name="Text Box 13"/>
            <p:cNvSpPr txBox="1">
              <a:spLocks noChangeArrowheads="1"/>
            </p:cNvSpPr>
            <p:nvPr/>
          </p:nvSpPr>
          <p:spPr bwMode="auto">
            <a:xfrm>
              <a:off x="838201" y="2041525"/>
              <a:ext cx="11430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000" i="1" smtClean="0">
                <a:solidFill>
                  <a:srgbClr val="114FFB"/>
                </a:solidFill>
                <a:latin typeface="Helvetica" pitchFamily="1" charset="0"/>
              </a:endParaRPr>
            </a:p>
          </p:txBody>
        </p:sp>
        <p:graphicFrame>
          <p:nvGraphicFramePr>
            <p:cNvPr id="82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68821059"/>
                </p:ext>
              </p:extLst>
            </p:nvPr>
          </p:nvGraphicFramePr>
          <p:xfrm>
            <a:off x="776288" y="2070100"/>
            <a:ext cx="1204913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39" name="Equation" r:id="rId3" imgW="558720" imgH="203040" progId="Equation.3">
                    <p:embed/>
                  </p:oleObj>
                </mc:Choice>
                <mc:Fallback>
                  <p:oleObj name="Equation" r:id="rId3" imgW="5587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6288" y="2070100"/>
                          <a:ext cx="1204913" cy="436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8" name="Gruppieren 87"/>
          <p:cNvGrpSpPr/>
          <p:nvPr/>
        </p:nvGrpSpPr>
        <p:grpSpPr>
          <a:xfrm>
            <a:off x="982663" y="2879725"/>
            <a:ext cx="7094537" cy="460375"/>
            <a:chOff x="982663" y="2879725"/>
            <a:chExt cx="7094537" cy="460375"/>
          </a:xfrm>
        </p:grpSpPr>
        <p:sp>
          <p:nvSpPr>
            <p:cNvPr id="84" name="Freeform 4"/>
            <p:cNvSpPr>
              <a:spLocks/>
            </p:cNvSpPr>
            <p:nvPr/>
          </p:nvSpPr>
          <p:spPr bwMode="auto">
            <a:xfrm>
              <a:off x="2286000" y="2879725"/>
              <a:ext cx="609600" cy="457200"/>
            </a:xfrm>
            <a:custGeom>
              <a:avLst/>
              <a:gdLst>
                <a:gd name="T0" fmla="*/ 0 w 384"/>
                <a:gd name="T1" fmla="*/ 120 h 288"/>
                <a:gd name="T2" fmla="*/ 96 w 384"/>
                <a:gd name="T3" fmla="*/ 24 h 288"/>
                <a:gd name="T4" fmla="*/ 288 w 384"/>
                <a:gd name="T5" fmla="*/ 264 h 288"/>
                <a:gd name="T6" fmla="*/ 384 w 384"/>
                <a:gd name="T7" fmla="*/ 16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4" h="288">
                  <a:moveTo>
                    <a:pt x="0" y="120"/>
                  </a:moveTo>
                  <a:cubicBezTo>
                    <a:pt x="24" y="60"/>
                    <a:pt x="48" y="0"/>
                    <a:pt x="96" y="24"/>
                  </a:cubicBezTo>
                  <a:cubicBezTo>
                    <a:pt x="144" y="48"/>
                    <a:pt x="240" y="240"/>
                    <a:pt x="288" y="264"/>
                  </a:cubicBezTo>
                  <a:cubicBezTo>
                    <a:pt x="336" y="288"/>
                    <a:pt x="360" y="228"/>
                    <a:pt x="384" y="168"/>
                  </a:cubicBezTo>
                </a:path>
              </a:pathLst>
            </a:custGeom>
            <a:noFill/>
            <a:ln w="19050" cap="flat" cmpd="sng">
              <a:solidFill>
                <a:srgbClr val="E3293B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  <p:sp>
          <p:nvSpPr>
            <p:cNvPr id="85" name="Text Box 5"/>
            <p:cNvSpPr txBox="1">
              <a:spLocks noChangeArrowheads="1"/>
            </p:cNvSpPr>
            <p:nvPr/>
          </p:nvSpPr>
          <p:spPr bwMode="auto">
            <a:xfrm>
              <a:off x="3490913" y="2943225"/>
              <a:ext cx="458628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i="1" dirty="0" smtClean="0">
                  <a:solidFill>
                    <a:srgbClr val="114FFB"/>
                  </a:solidFill>
                  <a:latin typeface="Helvetica" pitchFamily="1" charset="0"/>
                </a:rPr>
                <a:t>Wavelength of light, about 1 micron</a:t>
              </a:r>
            </a:p>
          </p:txBody>
        </p:sp>
        <p:graphicFrame>
          <p:nvGraphicFramePr>
            <p:cNvPr id="86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81885795"/>
                </p:ext>
              </p:extLst>
            </p:nvPr>
          </p:nvGraphicFramePr>
          <p:xfrm>
            <a:off x="982663" y="2908300"/>
            <a:ext cx="795337" cy="382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0" name="Equation" r:id="rId5" imgW="368280" imgH="177480" progId="Equation.3">
                    <p:embed/>
                  </p:oleObj>
                </mc:Choice>
                <mc:Fallback>
                  <p:oleObj name="Equation" r:id="rId5" imgW="3682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2663" y="2908300"/>
                          <a:ext cx="795337" cy="3825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5" name="Gruppieren 94"/>
          <p:cNvGrpSpPr/>
          <p:nvPr/>
        </p:nvGrpSpPr>
        <p:grpSpPr>
          <a:xfrm>
            <a:off x="776288" y="3694113"/>
            <a:ext cx="6429375" cy="477837"/>
            <a:chOff x="776288" y="3694113"/>
            <a:chExt cx="6429375" cy="477837"/>
          </a:xfrm>
        </p:grpSpPr>
        <p:sp>
          <p:nvSpPr>
            <p:cNvPr id="89" name="Text Box 29"/>
            <p:cNvSpPr txBox="1">
              <a:spLocks noChangeArrowheads="1"/>
            </p:cNvSpPr>
            <p:nvPr/>
          </p:nvSpPr>
          <p:spPr bwMode="auto">
            <a:xfrm>
              <a:off x="3490913" y="3775075"/>
              <a:ext cx="37147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i="1" smtClean="0">
                  <a:solidFill>
                    <a:srgbClr val="114FFB"/>
                  </a:solidFill>
                  <a:latin typeface="Helvetica" pitchFamily="1" charset="0"/>
                </a:rPr>
                <a:t>Atomic diameter, 10</a:t>
              </a:r>
              <a:r>
                <a:rPr lang="en-US" altLang="en-US" sz="2000" i="1" baseline="30000" smtClean="0">
                  <a:solidFill>
                    <a:srgbClr val="114FFB"/>
                  </a:solidFill>
                  <a:latin typeface="Helvetica" pitchFamily="1" charset="0"/>
                </a:rPr>
                <a:t>-10</a:t>
              </a:r>
              <a:r>
                <a:rPr lang="en-US" altLang="en-US" sz="2000" i="1" smtClean="0">
                  <a:solidFill>
                    <a:srgbClr val="114FFB"/>
                  </a:solidFill>
                  <a:latin typeface="Helvetica" pitchFamily="1" charset="0"/>
                </a:rPr>
                <a:t> meter</a:t>
              </a:r>
            </a:p>
          </p:txBody>
        </p:sp>
        <p:sp>
          <p:nvSpPr>
            <p:cNvPr id="90" name="Oval 30"/>
            <p:cNvSpPr>
              <a:spLocks noChangeArrowheads="1"/>
            </p:cNvSpPr>
            <p:nvPr/>
          </p:nvSpPr>
          <p:spPr bwMode="auto">
            <a:xfrm>
              <a:off x="2438401" y="3946525"/>
              <a:ext cx="92075" cy="92075"/>
            </a:xfrm>
            <a:prstGeom prst="ellipse">
              <a:avLst/>
            </a:prstGeom>
            <a:solidFill>
              <a:srgbClr val="114FFB"/>
            </a:solidFill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91" name="Oval 31"/>
            <p:cNvSpPr>
              <a:spLocks noChangeArrowheads="1"/>
            </p:cNvSpPr>
            <p:nvPr/>
          </p:nvSpPr>
          <p:spPr bwMode="auto">
            <a:xfrm>
              <a:off x="2255838" y="3895725"/>
              <a:ext cx="495300" cy="225425"/>
            </a:xfrm>
            <a:prstGeom prst="ellipse">
              <a:avLst/>
            </a:prstGeom>
            <a:noFill/>
            <a:ln w="1905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  <p:sp>
          <p:nvSpPr>
            <p:cNvPr id="92" name="Oval 32"/>
            <p:cNvSpPr>
              <a:spLocks noChangeArrowheads="1"/>
            </p:cNvSpPr>
            <p:nvPr/>
          </p:nvSpPr>
          <p:spPr bwMode="auto">
            <a:xfrm rot="2245846">
              <a:off x="2255838" y="3895725"/>
              <a:ext cx="495300" cy="225425"/>
            </a:xfrm>
            <a:prstGeom prst="ellipse">
              <a:avLst/>
            </a:prstGeom>
            <a:noFill/>
            <a:ln w="1905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  <p:sp>
          <p:nvSpPr>
            <p:cNvPr id="93" name="Oval 33"/>
            <p:cNvSpPr>
              <a:spLocks noChangeArrowheads="1"/>
            </p:cNvSpPr>
            <p:nvPr/>
          </p:nvSpPr>
          <p:spPr bwMode="auto">
            <a:xfrm rot="19633237" flipH="1">
              <a:off x="2255838" y="3895725"/>
              <a:ext cx="495300" cy="225425"/>
            </a:xfrm>
            <a:prstGeom prst="ellipse">
              <a:avLst/>
            </a:prstGeom>
            <a:noFill/>
            <a:ln w="1905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  <p:graphicFrame>
          <p:nvGraphicFramePr>
            <p:cNvPr id="94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45114485"/>
                </p:ext>
              </p:extLst>
            </p:nvPr>
          </p:nvGraphicFramePr>
          <p:xfrm>
            <a:off x="776288" y="3694113"/>
            <a:ext cx="1204913" cy="436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1" name="Equation" r:id="rId7" imgW="558720" imgH="203040" progId="Equation.3">
                    <p:embed/>
                  </p:oleObj>
                </mc:Choice>
                <mc:Fallback>
                  <p:oleObj name="Equation" r:id="rId7" imgW="5587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6288" y="3694113"/>
                          <a:ext cx="1204913" cy="436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" name="Gruppieren 101"/>
          <p:cNvGrpSpPr/>
          <p:nvPr/>
        </p:nvGrpSpPr>
        <p:grpSpPr>
          <a:xfrm>
            <a:off x="695325" y="4533900"/>
            <a:ext cx="6510338" cy="469900"/>
            <a:chOff x="695325" y="4533900"/>
            <a:chExt cx="6510338" cy="469900"/>
          </a:xfrm>
        </p:grpSpPr>
        <p:sp>
          <p:nvSpPr>
            <p:cNvPr id="96" name="Text Box 22"/>
            <p:cNvSpPr txBox="1">
              <a:spLocks noChangeArrowheads="1"/>
            </p:cNvSpPr>
            <p:nvPr/>
          </p:nvSpPr>
          <p:spPr bwMode="auto">
            <a:xfrm>
              <a:off x="3490913" y="4606925"/>
              <a:ext cx="37147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i="1" smtClean="0">
                  <a:solidFill>
                    <a:srgbClr val="114FFB"/>
                  </a:solidFill>
                  <a:latin typeface="Helvetica" pitchFamily="1" charset="0"/>
                </a:rPr>
                <a:t>Nuclear diameter, 10</a:t>
              </a:r>
              <a:r>
                <a:rPr lang="en-US" altLang="en-US" sz="2000" i="1" baseline="30000" smtClean="0">
                  <a:solidFill>
                    <a:srgbClr val="114FFB"/>
                  </a:solidFill>
                  <a:latin typeface="Helvetica" pitchFamily="1" charset="0"/>
                </a:rPr>
                <a:t>-15</a:t>
              </a:r>
              <a:r>
                <a:rPr lang="en-US" altLang="en-US" sz="2000" i="1" smtClean="0">
                  <a:solidFill>
                    <a:srgbClr val="114FFB"/>
                  </a:solidFill>
                  <a:latin typeface="Helvetica" pitchFamily="1" charset="0"/>
                </a:rPr>
                <a:t> meter</a:t>
              </a:r>
            </a:p>
          </p:txBody>
        </p:sp>
        <p:sp>
          <p:nvSpPr>
            <p:cNvPr id="97" name="Oval 23"/>
            <p:cNvSpPr>
              <a:spLocks noChangeArrowheads="1"/>
            </p:cNvSpPr>
            <p:nvPr/>
          </p:nvSpPr>
          <p:spPr bwMode="auto">
            <a:xfrm>
              <a:off x="2438400" y="4773613"/>
              <a:ext cx="76200" cy="76200"/>
            </a:xfrm>
            <a:prstGeom prst="ellipse">
              <a:avLst/>
            </a:prstGeom>
            <a:solidFill>
              <a:srgbClr val="114FFB"/>
            </a:solidFill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98" name="Oval 24"/>
            <p:cNvSpPr>
              <a:spLocks noChangeArrowheads="1"/>
            </p:cNvSpPr>
            <p:nvPr/>
          </p:nvSpPr>
          <p:spPr bwMode="auto">
            <a:xfrm>
              <a:off x="2514600" y="4708525"/>
              <a:ext cx="76200" cy="76200"/>
            </a:xfrm>
            <a:prstGeom prst="ellipse">
              <a:avLst/>
            </a:prstGeom>
            <a:solidFill>
              <a:srgbClr val="114FFB"/>
            </a:solidFill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99" name="Oval 25"/>
            <p:cNvSpPr>
              <a:spLocks noChangeArrowheads="1"/>
            </p:cNvSpPr>
            <p:nvPr/>
          </p:nvSpPr>
          <p:spPr bwMode="auto">
            <a:xfrm>
              <a:off x="2438400" y="4708525"/>
              <a:ext cx="76200" cy="76200"/>
            </a:xfrm>
            <a:prstGeom prst="ellipse">
              <a:avLst/>
            </a:prstGeom>
            <a:solidFill>
              <a:srgbClr val="E3293B"/>
            </a:solidFill>
            <a:ln w="1270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  <p:sp>
          <p:nvSpPr>
            <p:cNvPr id="100" name="Oval 26"/>
            <p:cNvSpPr>
              <a:spLocks noChangeArrowheads="1"/>
            </p:cNvSpPr>
            <p:nvPr/>
          </p:nvSpPr>
          <p:spPr bwMode="auto">
            <a:xfrm>
              <a:off x="2503488" y="4784725"/>
              <a:ext cx="76200" cy="76200"/>
            </a:xfrm>
            <a:prstGeom prst="ellipse">
              <a:avLst/>
            </a:prstGeom>
            <a:solidFill>
              <a:srgbClr val="E3293B"/>
            </a:solidFill>
            <a:ln w="1270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  <p:graphicFrame>
          <p:nvGraphicFramePr>
            <p:cNvPr id="101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23893368"/>
                </p:ext>
              </p:extLst>
            </p:nvPr>
          </p:nvGraphicFramePr>
          <p:xfrm>
            <a:off x="695325" y="4533900"/>
            <a:ext cx="1370013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2" name="Equation" r:id="rId8" imgW="634680" imgH="203040" progId="Equation.3">
                    <p:embed/>
                  </p:oleObj>
                </mc:Choice>
                <mc:Fallback>
                  <p:oleObj name="Equation" r:id="rId8" imgW="6346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5325" y="4533900"/>
                          <a:ext cx="1370013" cy="436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8" name="Gruppieren 107"/>
          <p:cNvGrpSpPr/>
          <p:nvPr/>
        </p:nvGrpSpPr>
        <p:grpSpPr>
          <a:xfrm>
            <a:off x="873125" y="5373688"/>
            <a:ext cx="6332538" cy="463550"/>
            <a:chOff x="873125" y="5373688"/>
            <a:chExt cx="6332538" cy="463550"/>
          </a:xfrm>
        </p:grpSpPr>
        <p:sp>
          <p:nvSpPr>
            <p:cNvPr id="103" name="Text Box 16"/>
            <p:cNvSpPr txBox="1">
              <a:spLocks noChangeArrowheads="1"/>
            </p:cNvSpPr>
            <p:nvPr/>
          </p:nvSpPr>
          <p:spPr bwMode="auto">
            <a:xfrm>
              <a:off x="3490913" y="5440363"/>
              <a:ext cx="37147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i="1" smtClean="0">
                  <a:solidFill>
                    <a:srgbClr val="114FFB"/>
                  </a:solidFill>
                  <a:latin typeface="Helvetica" pitchFamily="1" charset="0"/>
                </a:rPr>
                <a:t>LIGO sensitivity, 10</a:t>
              </a:r>
              <a:r>
                <a:rPr lang="en-US" altLang="en-US" sz="2000" i="1" baseline="30000" smtClean="0">
                  <a:solidFill>
                    <a:srgbClr val="114FFB"/>
                  </a:solidFill>
                  <a:latin typeface="Helvetica" pitchFamily="1" charset="0"/>
                </a:rPr>
                <a:t>-18</a:t>
              </a:r>
              <a:r>
                <a:rPr lang="en-US" altLang="en-US" sz="2000" i="1" smtClean="0">
                  <a:solidFill>
                    <a:srgbClr val="114FFB"/>
                  </a:solidFill>
                  <a:latin typeface="Helvetica" pitchFamily="1" charset="0"/>
                </a:rPr>
                <a:t> meter</a:t>
              </a:r>
            </a:p>
          </p:txBody>
        </p:sp>
        <p:sp>
          <p:nvSpPr>
            <p:cNvPr id="104" name="Line 17"/>
            <p:cNvSpPr>
              <a:spLocks noChangeShapeType="1"/>
            </p:cNvSpPr>
            <p:nvPr/>
          </p:nvSpPr>
          <p:spPr bwMode="auto">
            <a:xfrm flipH="1">
              <a:off x="2503488" y="5440363"/>
              <a:ext cx="0" cy="2587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105" name="Line 18"/>
            <p:cNvSpPr>
              <a:spLocks noChangeShapeType="1"/>
            </p:cNvSpPr>
            <p:nvPr/>
          </p:nvSpPr>
          <p:spPr bwMode="auto">
            <a:xfrm>
              <a:off x="2168525" y="5592763"/>
              <a:ext cx="334963" cy="0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106" name="Line 19"/>
            <p:cNvSpPr>
              <a:spLocks noChangeShapeType="1"/>
            </p:cNvSpPr>
            <p:nvPr/>
          </p:nvSpPr>
          <p:spPr bwMode="auto">
            <a:xfrm flipH="1">
              <a:off x="2503488" y="5592763"/>
              <a:ext cx="334963" cy="0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graphicFrame>
          <p:nvGraphicFramePr>
            <p:cNvPr id="107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05820119"/>
                </p:ext>
              </p:extLst>
            </p:nvPr>
          </p:nvGraphicFramePr>
          <p:xfrm>
            <a:off x="873125" y="5373688"/>
            <a:ext cx="1012825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43" name="Equation" r:id="rId10" imgW="469800" imgH="203040" progId="Equation.3">
                    <p:embed/>
                  </p:oleObj>
                </mc:Choice>
                <mc:Fallback>
                  <p:oleObj name="Equation" r:id="rId10" imgW="4698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3125" y="5373688"/>
                          <a:ext cx="1012825" cy="436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8010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2700000"/>
            <a:ext cx="2540000" cy="127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40000" y="720000"/>
            <a:ext cx="79924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The key property of gravity is that it affects all bodies equivalently, with a force that is proportional to the body´s mass. </a:t>
            </a:r>
          </a:p>
          <a:p>
            <a:endParaRPr lang="en-US" sz="800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This means that it is impossible to measure directly an overall gravitational field. The best one can do is to measure the change in the gravitational field.</a:t>
            </a:r>
          </a:p>
          <a:p>
            <a:endParaRPr lang="en-US" sz="800" dirty="0" smtClean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smtClean="0"/>
              <a:t>The effect of gravity from a remote object, such as the Sun or Moon, can be felt by the manner in which it changes from location to location, </a:t>
            </a:r>
            <a:r>
              <a:rPr lang="en-US" sz="1600" dirty="0" smtClean="0">
                <a:solidFill>
                  <a:srgbClr val="0000CC"/>
                </a:solidFill>
              </a:rPr>
              <a:t>gravity tidal field</a:t>
            </a:r>
            <a:r>
              <a:rPr lang="en-US" sz="1600" dirty="0" smtClean="0"/>
              <a:t>.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720000" y="5040000"/>
            <a:ext cx="5400675" cy="1000125"/>
            <a:chOff x="899592" y="4320000"/>
            <a:chExt cx="5400675" cy="1000125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000" y="4320000"/>
              <a:ext cx="5400000" cy="999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 descr="http://www.tapir.caltech.edu/%7Eteviet/Waves/gwave.gif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4320000"/>
              <a:ext cx="5400675" cy="1000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9234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>
          <a:xfrm>
            <a:off x="533400" y="2118320"/>
            <a:ext cx="7924800" cy="39624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gravitational waves</a:t>
            </a:r>
            <a:endParaRPr 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81000" y="899120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Laser interferometers</a:t>
            </a:r>
            <a:r>
              <a: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r>
              <a:rPr kumimoji="0" lang="en-US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measure relative motions of separate, freely-hanging masses</a:t>
            </a:r>
            <a:endParaRPr kumimoji="0" lang="en-US" altLang="en-US" sz="1600" b="0" i="0" u="none" strike="noStrike" kern="0" cap="none" spc="0" normalizeH="0" baseline="30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8" name="Picture 4" descr="C:\Documents and Settings\Teviet Creighton\My Documents\FOS-2004-10-22\ifo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2118320"/>
            <a:ext cx="8001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Documents and Settings\Teviet Creighton\My Documents\FOS-2004-10-22\ifo2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2118320"/>
            <a:ext cx="8001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50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Sketch of a Michelson Interferometer</a:t>
            </a:r>
            <a:endParaRPr lang="en-US" dirty="0"/>
          </a:p>
        </p:txBody>
      </p:sp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600200" y="1268760"/>
            <a:ext cx="5995988" cy="4692650"/>
            <a:chOff x="1008" y="1056"/>
            <a:chExt cx="3777" cy="295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1008" y="1056"/>
              <a:ext cx="3642" cy="2956"/>
              <a:chOff x="1008" y="1056"/>
              <a:chExt cx="3642" cy="2956"/>
            </a:xfrm>
          </p:grpSpPr>
          <p:pic>
            <p:nvPicPr>
              <p:cNvPr id="7" name="Picture 4" descr="0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6" y="1056"/>
                <a:ext cx="3594" cy="29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 Box 5"/>
              <p:cNvSpPr txBox="1">
                <a:spLocks noChangeArrowheads="1"/>
              </p:cNvSpPr>
              <p:nvPr/>
            </p:nvSpPr>
            <p:spPr bwMode="auto">
              <a:xfrm>
                <a:off x="1008" y="3552"/>
                <a:ext cx="915" cy="2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29627" tIns="14813" rIns="29627" bIns="14813">
                <a:spAutoFit/>
              </a:bodyPr>
              <a:lstStyle>
                <a:lvl1pPr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1pPr>
                <a:lvl2pPr marL="147638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2pPr>
                <a:lvl3pPr marL="296863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3pPr>
                <a:lvl4pPr marL="444500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4pPr>
                <a:lvl5pPr marL="592138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5pPr>
                <a:lvl6pPr marL="10493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6pPr>
                <a:lvl7pPr marL="15065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7pPr>
                <a:lvl8pPr marL="19637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8pPr>
                <a:lvl9pPr marL="24209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2600" b="1" smtClean="0">
                    <a:solidFill>
                      <a:srgbClr val="114FFB"/>
                    </a:solidFill>
                    <a:latin typeface="AGaramond" pitchFamily="18" charset="0"/>
                  </a:rPr>
                  <a:t>Laser</a:t>
                </a:r>
              </a:p>
            </p:txBody>
          </p:sp>
          <p:sp>
            <p:nvSpPr>
              <p:cNvPr id="9" name="Text Box 6"/>
              <p:cNvSpPr txBox="1">
                <a:spLocks noChangeArrowheads="1"/>
              </p:cNvSpPr>
              <p:nvPr/>
            </p:nvSpPr>
            <p:spPr bwMode="auto">
              <a:xfrm>
                <a:off x="2976" y="2784"/>
                <a:ext cx="1248" cy="4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29627" tIns="14813" rIns="29627" bIns="14813">
                <a:spAutoFit/>
              </a:bodyPr>
              <a:lstStyle>
                <a:lvl1pPr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1pPr>
                <a:lvl2pPr marL="147638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2pPr>
                <a:lvl3pPr marL="296863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3pPr>
                <a:lvl4pPr marL="444500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4pPr>
                <a:lvl5pPr marL="592138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5pPr>
                <a:lvl6pPr marL="10493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6pPr>
                <a:lvl7pPr marL="15065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7pPr>
                <a:lvl8pPr marL="19637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8pPr>
                <a:lvl9pPr marL="24209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b="1" smtClean="0">
                    <a:solidFill>
                      <a:srgbClr val="114FFB"/>
                    </a:solidFill>
                    <a:latin typeface="AGaramond" pitchFamily="18" charset="0"/>
                  </a:rPr>
                  <a:t>Beam Splitter</a:t>
                </a:r>
              </a:p>
            </p:txBody>
          </p:sp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1392" y="1344"/>
                <a:ext cx="1455" cy="2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29627" tIns="14813" rIns="29627" bIns="14813">
                <a:spAutoFit/>
              </a:bodyPr>
              <a:lstStyle>
                <a:lvl1pPr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1pPr>
                <a:lvl2pPr marL="147638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2pPr>
                <a:lvl3pPr marL="296863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3pPr>
                <a:lvl4pPr marL="444500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4pPr>
                <a:lvl5pPr marL="592138" defTabSz="296863"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5pPr>
                <a:lvl6pPr marL="10493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6pPr>
                <a:lvl7pPr marL="15065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7pPr>
                <a:lvl8pPr marL="19637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8pPr>
                <a:lvl9pPr marL="2420938" defTabSz="2968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pitchFamily="1" charset="0"/>
                  </a:defRPr>
                </a:lvl9pPr>
              </a:lstStyle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2200" b="1" smtClean="0">
                    <a:solidFill>
                      <a:srgbClr val="114FFB"/>
                    </a:solidFill>
                    <a:latin typeface="AGaramond" pitchFamily="18" charset="0"/>
                  </a:rPr>
                  <a:t>End Mirror</a:t>
                </a:r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3408" y="1344"/>
                <a:ext cx="1006" cy="2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en-US" altLang="en-US" sz="2200" b="1" smtClean="0">
                    <a:solidFill>
                      <a:srgbClr val="114FFB"/>
                    </a:solidFill>
                    <a:latin typeface="AGaramond" pitchFamily="18" charset="0"/>
                  </a:rPr>
                  <a:t>End Mirror</a:t>
                </a:r>
              </a:p>
            </p:txBody>
          </p:sp>
        </p:grp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3840" y="3552"/>
              <a:ext cx="945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29627" tIns="14813" rIns="29627" bIns="14813">
              <a:spAutoFit/>
            </a:bodyPr>
            <a:lstStyle>
              <a:lvl1pPr defTabSz="296863">
                <a:defRPr sz="2400">
                  <a:solidFill>
                    <a:schemeClr val="tx1"/>
                  </a:solidFill>
                  <a:latin typeface="Times" pitchFamily="1" charset="0"/>
                </a:defRPr>
              </a:lvl1pPr>
              <a:lvl2pPr marL="147638" defTabSz="296863">
                <a:defRPr sz="2400">
                  <a:solidFill>
                    <a:schemeClr val="tx1"/>
                  </a:solidFill>
                  <a:latin typeface="Times" pitchFamily="1" charset="0"/>
                </a:defRPr>
              </a:lvl2pPr>
              <a:lvl3pPr marL="296863" defTabSz="296863">
                <a:defRPr sz="2400">
                  <a:solidFill>
                    <a:schemeClr val="tx1"/>
                  </a:solidFill>
                  <a:latin typeface="Times" pitchFamily="1" charset="0"/>
                </a:defRPr>
              </a:lvl3pPr>
              <a:lvl4pPr marL="444500" defTabSz="296863">
                <a:defRPr sz="2400">
                  <a:solidFill>
                    <a:schemeClr val="tx1"/>
                  </a:solidFill>
                  <a:latin typeface="Times" pitchFamily="1" charset="0"/>
                </a:defRPr>
              </a:lvl4pPr>
              <a:lvl5pPr marL="592138" defTabSz="296863">
                <a:defRPr sz="2400">
                  <a:solidFill>
                    <a:schemeClr val="tx1"/>
                  </a:solidFill>
                  <a:latin typeface="Times" pitchFamily="1" charset="0"/>
                </a:defRPr>
              </a:lvl5pPr>
              <a:lvl6pPr marL="1049338" defTabSz="2968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</a:defRPr>
              </a:lvl6pPr>
              <a:lvl7pPr marL="1506538" defTabSz="2968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</a:defRPr>
              </a:lvl7pPr>
              <a:lvl8pPr marL="1963738" defTabSz="2968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</a:defRPr>
              </a:lvl8pPr>
              <a:lvl9pPr marL="2420938" defTabSz="2968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</a:defRPr>
              </a:lvl9pPr>
            </a:lstStyle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altLang="en-US" b="1" smtClean="0">
                  <a:solidFill>
                    <a:srgbClr val="114FFB"/>
                  </a:solidFill>
                  <a:latin typeface="AGaramond" pitchFamily="18" charset="0"/>
                </a:rPr>
                <a:t>Screen</a:t>
              </a:r>
            </a:p>
          </p:txBody>
        </p:sp>
      </p:grp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6019800" y="4850160"/>
            <a:ext cx="235743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9627" tIns="14813" rIns="29627" bIns="14813">
            <a:spAutoFit/>
          </a:bodyPr>
          <a:lstStyle>
            <a:lvl1pPr defTabSz="296863">
              <a:defRPr sz="2400">
                <a:solidFill>
                  <a:schemeClr val="tx1"/>
                </a:solidFill>
                <a:latin typeface="Times" pitchFamily="1" charset="0"/>
              </a:defRPr>
            </a:lvl1pPr>
            <a:lvl2pPr marL="147638" defTabSz="296863">
              <a:defRPr sz="2400">
                <a:solidFill>
                  <a:schemeClr val="tx1"/>
                </a:solidFill>
                <a:latin typeface="Times" pitchFamily="1" charset="0"/>
              </a:defRPr>
            </a:lvl2pPr>
            <a:lvl3pPr marL="296863" defTabSz="296863">
              <a:defRPr sz="2400">
                <a:solidFill>
                  <a:schemeClr val="tx1"/>
                </a:solidFill>
                <a:latin typeface="Times" pitchFamily="1" charset="0"/>
              </a:defRPr>
            </a:lvl3pPr>
            <a:lvl4pPr marL="444500" defTabSz="296863">
              <a:defRPr sz="2400">
                <a:solidFill>
                  <a:schemeClr val="tx1"/>
                </a:solidFill>
                <a:latin typeface="Times" pitchFamily="1" charset="0"/>
              </a:defRPr>
            </a:lvl4pPr>
            <a:lvl5pPr marL="592138" defTabSz="296863">
              <a:defRPr sz="2400">
                <a:solidFill>
                  <a:schemeClr val="tx1"/>
                </a:solidFill>
                <a:latin typeface="Times" pitchFamily="1" charset="0"/>
              </a:defRPr>
            </a:lvl5pPr>
            <a:lvl6pPr marL="1049338" defTabSz="296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</a:defRPr>
            </a:lvl6pPr>
            <a:lvl7pPr marL="1506538" defTabSz="296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</a:defRPr>
            </a:lvl7pPr>
            <a:lvl8pPr marL="1963738" defTabSz="296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</a:defRPr>
            </a:lvl8pPr>
            <a:lvl9pPr marL="2420938" defTabSz="2968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114FFB"/>
                </a:solidFill>
                <a:latin typeface="AGaramond" pitchFamily="18" charset="0"/>
              </a:rPr>
              <a:t>Viewing</a:t>
            </a:r>
          </a:p>
        </p:txBody>
      </p:sp>
    </p:spTree>
    <p:extLst>
      <p:ext uri="{BB962C8B-B14F-4D97-AF65-F5344CB8AC3E}">
        <p14:creationId xmlns:p14="http://schemas.microsoft.com/office/powerpoint/2010/main" val="36827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Sensing the Effect of a Gravitational Wave</a:t>
            </a:r>
            <a:endParaRPr lang="en-US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 flipV="1">
            <a:off x="5181600" y="5029200"/>
            <a:ext cx="2938463" cy="0"/>
          </a:xfrm>
          <a:prstGeom prst="line">
            <a:avLst/>
          </a:prstGeom>
          <a:noFill/>
          <a:ln w="101600">
            <a:solidFill>
              <a:srgbClr val="E3293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srgbClr val="114FFB"/>
              </a:solidFill>
              <a:latin typeface="Symbol" pitchFamily="1" charset="2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V="1">
            <a:off x="4192588" y="1828800"/>
            <a:ext cx="0" cy="2362200"/>
          </a:xfrm>
          <a:prstGeom prst="line">
            <a:avLst/>
          </a:prstGeom>
          <a:noFill/>
          <a:ln w="101600">
            <a:solidFill>
              <a:srgbClr val="E3293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srgbClr val="114FFB"/>
              </a:solidFill>
              <a:latin typeface="Symbol" pitchFamily="1" charset="2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 rot="5400000">
            <a:off x="7996238" y="4922838"/>
            <a:ext cx="457200" cy="209550"/>
          </a:xfrm>
          <a:prstGeom prst="rect">
            <a:avLst/>
          </a:prstGeom>
          <a:solidFill>
            <a:srgbClr val="CECEC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963988" y="1600200"/>
            <a:ext cx="457200" cy="228600"/>
          </a:xfrm>
          <a:prstGeom prst="rect">
            <a:avLst/>
          </a:prstGeom>
          <a:solidFill>
            <a:srgbClr val="CECEC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 rot="18307590">
            <a:off x="4004469" y="5001419"/>
            <a:ext cx="457200" cy="150812"/>
          </a:xfrm>
          <a:prstGeom prst="rect">
            <a:avLst/>
          </a:prstGeom>
          <a:solidFill>
            <a:srgbClr val="D49FFF"/>
          </a:solidFill>
          <a:ln w="12700">
            <a:solidFill>
              <a:srgbClr val="114FFB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56050" y="4191000"/>
            <a:ext cx="457200" cy="228600"/>
          </a:xfrm>
          <a:prstGeom prst="rect">
            <a:avLst/>
          </a:prstGeom>
          <a:solidFill>
            <a:srgbClr val="D49FFF"/>
          </a:solidFill>
          <a:ln w="12700">
            <a:solidFill>
              <a:srgbClr val="114FFB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rot="5400000">
            <a:off x="4829175" y="4913313"/>
            <a:ext cx="457200" cy="228600"/>
          </a:xfrm>
          <a:prstGeom prst="rect">
            <a:avLst/>
          </a:prstGeom>
          <a:solidFill>
            <a:srgbClr val="D49FFF"/>
          </a:solidFill>
          <a:ln w="12700">
            <a:solidFill>
              <a:srgbClr val="114FFB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3422650" y="5029200"/>
            <a:ext cx="1751013" cy="0"/>
          </a:xfrm>
          <a:prstGeom prst="line">
            <a:avLst/>
          </a:prstGeom>
          <a:noFill/>
          <a:ln w="57150">
            <a:solidFill>
              <a:srgbClr val="E3293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srgbClr val="114FFB"/>
              </a:solidFill>
              <a:latin typeface="Symbol" pitchFamily="1" charset="2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4184650" y="4191000"/>
            <a:ext cx="1588" cy="838200"/>
          </a:xfrm>
          <a:prstGeom prst="line">
            <a:avLst/>
          </a:prstGeom>
          <a:noFill/>
          <a:ln w="57150">
            <a:solidFill>
              <a:srgbClr val="E3293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srgbClr val="114FFB"/>
              </a:solidFill>
              <a:latin typeface="Symbol" pitchFamily="1" charset="2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 rot="5400000">
            <a:off x="3079750" y="4913313"/>
            <a:ext cx="457200" cy="228600"/>
          </a:xfrm>
          <a:prstGeom prst="rect">
            <a:avLst/>
          </a:prstGeom>
          <a:solidFill>
            <a:srgbClr val="D49FFF"/>
          </a:solidFill>
          <a:ln w="12700">
            <a:solidFill>
              <a:srgbClr val="114FFB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874713" y="4724400"/>
            <a:ext cx="1600200" cy="609600"/>
          </a:xfrm>
          <a:prstGeom prst="rect">
            <a:avLst/>
          </a:prstGeom>
          <a:solidFill>
            <a:srgbClr val="CECECE"/>
          </a:solidFill>
          <a:ln w="28575">
            <a:solidFill>
              <a:srgbClr val="114FFB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Helvetica" pitchFamily="1" charset="0"/>
              </a:rPr>
              <a:t>Laser</a:t>
            </a: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2474913" y="5029200"/>
            <a:ext cx="2398712" cy="0"/>
          </a:xfrm>
          <a:prstGeom prst="line">
            <a:avLst/>
          </a:prstGeom>
          <a:noFill/>
          <a:ln w="28575">
            <a:solidFill>
              <a:srgbClr val="E3293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srgbClr val="114FFB"/>
              </a:solidFill>
              <a:latin typeface="Symbol" pitchFamily="1" charset="2"/>
            </a:endParaRP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>
            <a:off x="4186238" y="5029200"/>
            <a:ext cx="0" cy="685800"/>
          </a:xfrm>
          <a:prstGeom prst="line">
            <a:avLst/>
          </a:prstGeom>
          <a:noFill/>
          <a:ln w="12700">
            <a:solidFill>
              <a:srgbClr val="E3293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smtClean="0">
              <a:solidFill>
                <a:srgbClr val="114FFB"/>
              </a:solidFill>
              <a:latin typeface="Symbol" pitchFamily="1" charset="2"/>
            </a:endParaRPr>
          </a:p>
        </p:txBody>
      </p:sp>
      <p:sp>
        <p:nvSpPr>
          <p:cNvPr id="17" name="AutoShape 16"/>
          <p:cNvSpPr>
            <a:spLocks noChangeAspect="1" noChangeArrowheads="1"/>
          </p:cNvSpPr>
          <p:nvPr/>
        </p:nvSpPr>
        <p:spPr bwMode="auto">
          <a:xfrm>
            <a:off x="4062413" y="5527675"/>
            <a:ext cx="246062" cy="493713"/>
          </a:xfrm>
          <a:prstGeom prst="downArrow">
            <a:avLst>
              <a:gd name="adj1" fmla="val 50000"/>
              <a:gd name="adj2" fmla="val 50161"/>
            </a:avLst>
          </a:prstGeom>
          <a:solidFill>
            <a:srgbClr val="E3293B"/>
          </a:solidFill>
          <a:ln w="12700">
            <a:solidFill>
              <a:srgbClr val="114FFB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V="1">
            <a:off x="3422650" y="4799013"/>
            <a:ext cx="0" cy="457200"/>
          </a:xfrm>
          <a:prstGeom prst="line">
            <a:avLst/>
          </a:prstGeom>
          <a:noFill/>
          <a:ln w="28575">
            <a:solidFill>
              <a:srgbClr val="114FF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3957638" y="1600200"/>
            <a:ext cx="4348162" cy="3657600"/>
            <a:chOff x="2493" y="1008"/>
            <a:chExt cx="2739" cy="2304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2493" y="1008"/>
              <a:ext cx="288" cy="144"/>
            </a:xfrm>
            <a:prstGeom prst="rect">
              <a:avLst/>
            </a:prstGeom>
            <a:solidFill>
              <a:srgbClr val="D49FFF"/>
            </a:solidFill>
            <a:ln w="12700">
              <a:solidFill>
                <a:srgbClr val="114FFB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2636" y="1152"/>
              <a:ext cx="0" cy="1488"/>
            </a:xfrm>
            <a:prstGeom prst="line">
              <a:avLst/>
            </a:prstGeom>
            <a:noFill/>
            <a:ln w="10160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auto">
            <a:xfrm rot="5400000">
              <a:off x="5016" y="3096"/>
              <a:ext cx="288" cy="144"/>
            </a:xfrm>
            <a:prstGeom prst="rect">
              <a:avLst/>
            </a:prstGeom>
            <a:solidFill>
              <a:srgbClr val="D49FFF"/>
            </a:solidFill>
            <a:ln w="12700">
              <a:solidFill>
                <a:srgbClr val="114FFB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rot="5400000">
              <a:off x="4174" y="2253"/>
              <a:ext cx="0" cy="1829"/>
            </a:xfrm>
            <a:prstGeom prst="line">
              <a:avLst/>
            </a:prstGeom>
            <a:noFill/>
            <a:ln w="10160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>
              <a:off x="2493" y="1152"/>
              <a:ext cx="287" cy="0"/>
            </a:xfrm>
            <a:prstGeom prst="line">
              <a:avLst/>
            </a:prstGeom>
            <a:noFill/>
            <a:ln w="28575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V="1">
              <a:off x="5088" y="3024"/>
              <a:ext cx="0" cy="288"/>
            </a:xfrm>
            <a:prstGeom prst="line">
              <a:avLst/>
            </a:prstGeom>
            <a:noFill/>
            <a:ln w="28575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</p:grpSp>
      <p:sp>
        <p:nvSpPr>
          <p:cNvPr id="26" name="Line 25"/>
          <p:cNvSpPr>
            <a:spLocks noChangeShapeType="1"/>
          </p:cNvSpPr>
          <p:nvPr/>
        </p:nvSpPr>
        <p:spPr bwMode="auto">
          <a:xfrm flipV="1">
            <a:off x="4041775" y="4848225"/>
            <a:ext cx="266700" cy="379413"/>
          </a:xfrm>
          <a:prstGeom prst="line">
            <a:avLst/>
          </a:prstGeom>
          <a:noFill/>
          <a:ln w="28575">
            <a:solidFill>
              <a:srgbClr val="114FF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grpSp>
        <p:nvGrpSpPr>
          <p:cNvPr id="27" name="Group 26"/>
          <p:cNvGrpSpPr>
            <a:grpSpLocks/>
          </p:cNvGrpSpPr>
          <p:nvPr/>
        </p:nvGrpSpPr>
        <p:grpSpPr bwMode="auto">
          <a:xfrm>
            <a:off x="3959225" y="1598613"/>
            <a:ext cx="4348163" cy="3657600"/>
            <a:chOff x="2493" y="1008"/>
            <a:chExt cx="2739" cy="2304"/>
          </a:xfrm>
        </p:grpSpPr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2493" y="1008"/>
              <a:ext cx="288" cy="144"/>
            </a:xfrm>
            <a:prstGeom prst="rect">
              <a:avLst/>
            </a:prstGeom>
            <a:solidFill>
              <a:srgbClr val="D49FFF"/>
            </a:solidFill>
            <a:ln w="12700">
              <a:solidFill>
                <a:srgbClr val="114FFB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>
              <a:off x="2636" y="1152"/>
              <a:ext cx="0" cy="1488"/>
            </a:xfrm>
            <a:prstGeom prst="line">
              <a:avLst/>
            </a:prstGeom>
            <a:noFill/>
            <a:ln w="10160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auto">
            <a:xfrm rot="5400000">
              <a:off x="5016" y="3096"/>
              <a:ext cx="288" cy="144"/>
            </a:xfrm>
            <a:prstGeom prst="rect">
              <a:avLst/>
            </a:prstGeom>
            <a:solidFill>
              <a:srgbClr val="D49FFF"/>
            </a:solidFill>
            <a:ln w="12700">
              <a:solidFill>
                <a:srgbClr val="114FFB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31" name="Line 30"/>
            <p:cNvSpPr>
              <a:spLocks noChangeShapeType="1"/>
            </p:cNvSpPr>
            <p:nvPr/>
          </p:nvSpPr>
          <p:spPr bwMode="auto">
            <a:xfrm rot="5400000">
              <a:off x="4174" y="2253"/>
              <a:ext cx="0" cy="1829"/>
            </a:xfrm>
            <a:prstGeom prst="line">
              <a:avLst/>
            </a:prstGeom>
            <a:noFill/>
            <a:ln w="10160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32" name="Line 31"/>
            <p:cNvSpPr>
              <a:spLocks noChangeShapeType="1"/>
            </p:cNvSpPr>
            <p:nvPr/>
          </p:nvSpPr>
          <p:spPr bwMode="auto">
            <a:xfrm>
              <a:off x="2493" y="1152"/>
              <a:ext cx="287" cy="0"/>
            </a:xfrm>
            <a:prstGeom prst="line">
              <a:avLst/>
            </a:prstGeom>
            <a:noFill/>
            <a:ln w="28575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 flipV="1">
              <a:off x="5088" y="3024"/>
              <a:ext cx="0" cy="288"/>
            </a:xfrm>
            <a:prstGeom prst="line">
              <a:avLst/>
            </a:prstGeom>
            <a:noFill/>
            <a:ln w="28575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3959225" y="1485900"/>
            <a:ext cx="4240213" cy="4114800"/>
            <a:chOff x="2494" y="936"/>
            <a:chExt cx="2671" cy="2592"/>
          </a:xfrm>
        </p:grpSpPr>
        <p:grpSp>
          <p:nvGrpSpPr>
            <p:cNvPr id="35" name="Group 34"/>
            <p:cNvGrpSpPr>
              <a:grpSpLocks/>
            </p:cNvGrpSpPr>
            <p:nvPr/>
          </p:nvGrpSpPr>
          <p:grpSpPr bwMode="auto">
            <a:xfrm>
              <a:off x="2494" y="936"/>
              <a:ext cx="2671" cy="2376"/>
              <a:chOff x="2876" y="802"/>
              <a:chExt cx="2671" cy="2376"/>
            </a:xfrm>
          </p:grpSpPr>
          <p:sp>
            <p:nvSpPr>
              <p:cNvPr id="37" name="Rectangle 35"/>
              <p:cNvSpPr>
                <a:spLocks noChangeArrowheads="1"/>
              </p:cNvSpPr>
              <p:nvPr/>
            </p:nvSpPr>
            <p:spPr bwMode="auto">
              <a:xfrm>
                <a:off x="2876" y="802"/>
                <a:ext cx="288" cy="144"/>
              </a:xfrm>
              <a:prstGeom prst="rect">
                <a:avLst/>
              </a:prstGeom>
              <a:solidFill>
                <a:srgbClr val="D49FFF"/>
              </a:solidFill>
              <a:ln w="12700">
                <a:solidFill>
                  <a:srgbClr val="114FFB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38" name="Line 36"/>
              <p:cNvSpPr>
                <a:spLocks noChangeShapeType="1"/>
              </p:cNvSpPr>
              <p:nvPr/>
            </p:nvSpPr>
            <p:spPr bwMode="auto">
              <a:xfrm>
                <a:off x="3023" y="946"/>
                <a:ext cx="0" cy="1560"/>
              </a:xfrm>
              <a:prstGeom prst="line">
                <a:avLst/>
              </a:prstGeom>
              <a:noFill/>
              <a:ln w="10160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39" name="Rectangle 37"/>
              <p:cNvSpPr>
                <a:spLocks noChangeArrowheads="1"/>
              </p:cNvSpPr>
              <p:nvPr/>
            </p:nvSpPr>
            <p:spPr bwMode="auto">
              <a:xfrm rot="5400000">
                <a:off x="5331" y="2962"/>
                <a:ext cx="288" cy="144"/>
              </a:xfrm>
              <a:prstGeom prst="rect">
                <a:avLst/>
              </a:prstGeom>
              <a:solidFill>
                <a:srgbClr val="D49FFF"/>
              </a:solidFill>
              <a:ln w="12700">
                <a:solidFill>
                  <a:srgbClr val="114FFB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40" name="Line 38"/>
              <p:cNvSpPr>
                <a:spLocks noChangeShapeType="1"/>
              </p:cNvSpPr>
              <p:nvPr/>
            </p:nvSpPr>
            <p:spPr bwMode="auto">
              <a:xfrm rot="5400000">
                <a:off x="4525" y="2155"/>
                <a:ext cx="0" cy="1757"/>
              </a:xfrm>
              <a:prstGeom prst="line">
                <a:avLst/>
              </a:prstGeom>
              <a:noFill/>
              <a:ln w="10160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41" name="Line 39"/>
              <p:cNvSpPr>
                <a:spLocks noChangeShapeType="1"/>
              </p:cNvSpPr>
              <p:nvPr/>
            </p:nvSpPr>
            <p:spPr bwMode="auto">
              <a:xfrm>
                <a:off x="2876" y="946"/>
                <a:ext cx="287" cy="0"/>
              </a:xfrm>
              <a:prstGeom prst="line">
                <a:avLst/>
              </a:prstGeom>
              <a:noFill/>
              <a:ln w="28575">
                <a:solidFill>
                  <a:srgbClr val="114FF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42" name="Line 40"/>
              <p:cNvSpPr>
                <a:spLocks noChangeShapeType="1"/>
              </p:cNvSpPr>
              <p:nvPr/>
            </p:nvSpPr>
            <p:spPr bwMode="auto">
              <a:xfrm flipV="1">
                <a:off x="5403" y="2890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114FF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</p:grpSp>
        <p:sp>
          <p:nvSpPr>
            <p:cNvPr id="36" name="Line 41"/>
            <p:cNvSpPr>
              <a:spLocks noChangeShapeType="1"/>
            </p:cNvSpPr>
            <p:nvPr/>
          </p:nvSpPr>
          <p:spPr bwMode="auto">
            <a:xfrm>
              <a:off x="2641" y="3096"/>
              <a:ext cx="0" cy="432"/>
            </a:xfrm>
            <a:prstGeom prst="line">
              <a:avLst/>
            </a:prstGeom>
            <a:noFill/>
            <a:ln w="1905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</p:grpSp>
      <p:grpSp>
        <p:nvGrpSpPr>
          <p:cNvPr id="43" name="Group 42"/>
          <p:cNvGrpSpPr>
            <a:grpSpLocks/>
          </p:cNvGrpSpPr>
          <p:nvPr/>
        </p:nvGrpSpPr>
        <p:grpSpPr bwMode="auto">
          <a:xfrm>
            <a:off x="3959225" y="1714500"/>
            <a:ext cx="4494213" cy="3962400"/>
            <a:chOff x="2494" y="1080"/>
            <a:chExt cx="2831" cy="2496"/>
          </a:xfrm>
        </p:grpSpPr>
        <p:grpSp>
          <p:nvGrpSpPr>
            <p:cNvPr id="44" name="Group 43"/>
            <p:cNvGrpSpPr>
              <a:grpSpLocks/>
            </p:cNvGrpSpPr>
            <p:nvPr/>
          </p:nvGrpSpPr>
          <p:grpSpPr bwMode="auto">
            <a:xfrm>
              <a:off x="2494" y="1080"/>
              <a:ext cx="2831" cy="2232"/>
              <a:chOff x="2230" y="1368"/>
              <a:chExt cx="2831" cy="2232"/>
            </a:xfrm>
          </p:grpSpPr>
          <p:sp>
            <p:nvSpPr>
              <p:cNvPr id="46" name="Rectangle 44"/>
              <p:cNvSpPr>
                <a:spLocks noChangeArrowheads="1"/>
              </p:cNvSpPr>
              <p:nvPr/>
            </p:nvSpPr>
            <p:spPr bwMode="auto">
              <a:xfrm>
                <a:off x="2230" y="1368"/>
                <a:ext cx="288" cy="144"/>
              </a:xfrm>
              <a:prstGeom prst="rect">
                <a:avLst/>
              </a:prstGeom>
              <a:solidFill>
                <a:srgbClr val="D49FFF"/>
              </a:solidFill>
              <a:ln w="12700">
                <a:solidFill>
                  <a:srgbClr val="114FFB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47" name="Line 45"/>
              <p:cNvSpPr>
                <a:spLocks noChangeShapeType="1"/>
              </p:cNvSpPr>
              <p:nvPr/>
            </p:nvSpPr>
            <p:spPr bwMode="auto">
              <a:xfrm>
                <a:off x="2374" y="1512"/>
                <a:ext cx="0" cy="1416"/>
              </a:xfrm>
              <a:prstGeom prst="line">
                <a:avLst/>
              </a:prstGeom>
              <a:noFill/>
              <a:ln w="10160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48" name="Rectangle 46"/>
              <p:cNvSpPr>
                <a:spLocks noChangeArrowheads="1"/>
              </p:cNvSpPr>
              <p:nvPr/>
            </p:nvSpPr>
            <p:spPr bwMode="auto">
              <a:xfrm rot="5400000">
                <a:off x="4845" y="3384"/>
                <a:ext cx="288" cy="144"/>
              </a:xfrm>
              <a:prstGeom prst="rect">
                <a:avLst/>
              </a:prstGeom>
              <a:solidFill>
                <a:srgbClr val="D49FFF"/>
              </a:solidFill>
              <a:ln w="12700">
                <a:solidFill>
                  <a:srgbClr val="114FFB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49" name="Line 47"/>
              <p:cNvSpPr>
                <a:spLocks noChangeShapeType="1"/>
              </p:cNvSpPr>
              <p:nvPr/>
            </p:nvSpPr>
            <p:spPr bwMode="auto">
              <a:xfrm rot="5400000">
                <a:off x="3957" y="2496"/>
                <a:ext cx="0" cy="1920"/>
              </a:xfrm>
              <a:prstGeom prst="line">
                <a:avLst/>
              </a:prstGeom>
              <a:noFill/>
              <a:ln w="10160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50" name="Line 48"/>
              <p:cNvSpPr>
                <a:spLocks noChangeShapeType="1"/>
              </p:cNvSpPr>
              <p:nvPr/>
            </p:nvSpPr>
            <p:spPr bwMode="auto">
              <a:xfrm>
                <a:off x="2230" y="1512"/>
                <a:ext cx="287" cy="0"/>
              </a:xfrm>
              <a:prstGeom prst="line">
                <a:avLst/>
              </a:prstGeom>
              <a:noFill/>
              <a:ln w="28575">
                <a:solidFill>
                  <a:srgbClr val="114FF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51" name="Line 49"/>
              <p:cNvSpPr>
                <a:spLocks noChangeShapeType="1"/>
              </p:cNvSpPr>
              <p:nvPr/>
            </p:nvSpPr>
            <p:spPr bwMode="auto">
              <a:xfrm flipV="1">
                <a:off x="4917" y="3312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114FF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</p:grpSp>
        <p:sp>
          <p:nvSpPr>
            <p:cNvPr id="45" name="Line 50"/>
            <p:cNvSpPr>
              <a:spLocks noChangeShapeType="1"/>
            </p:cNvSpPr>
            <p:nvPr/>
          </p:nvSpPr>
          <p:spPr bwMode="auto">
            <a:xfrm>
              <a:off x="2641" y="3144"/>
              <a:ext cx="0" cy="432"/>
            </a:xfrm>
            <a:prstGeom prst="line">
              <a:avLst/>
            </a:prstGeom>
            <a:noFill/>
            <a:ln w="1905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</p:grpSp>
      <p:sp>
        <p:nvSpPr>
          <p:cNvPr id="52" name="Text Box 51"/>
          <p:cNvSpPr txBox="1">
            <a:spLocks noChangeArrowheads="1"/>
          </p:cNvSpPr>
          <p:nvPr/>
        </p:nvSpPr>
        <p:spPr bwMode="auto">
          <a:xfrm>
            <a:off x="3133725" y="5611813"/>
            <a:ext cx="847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smtClean="0">
                <a:solidFill>
                  <a:srgbClr val="114FFB"/>
                </a:solidFill>
                <a:latin typeface="Helvetica" pitchFamily="1" charset="0"/>
              </a:rPr>
              <a:t>signal</a:t>
            </a:r>
          </a:p>
        </p:txBody>
      </p:sp>
      <p:grpSp>
        <p:nvGrpSpPr>
          <p:cNvPr id="53" name="Group 52"/>
          <p:cNvGrpSpPr>
            <a:grpSpLocks/>
          </p:cNvGrpSpPr>
          <p:nvPr/>
        </p:nvGrpSpPr>
        <p:grpSpPr bwMode="auto">
          <a:xfrm>
            <a:off x="1143000" y="1828800"/>
            <a:ext cx="2898775" cy="3505200"/>
            <a:chOff x="720" y="1152"/>
            <a:chExt cx="1826" cy="2208"/>
          </a:xfrm>
        </p:grpSpPr>
        <p:sp>
          <p:nvSpPr>
            <p:cNvPr id="54" name="Text Box 53"/>
            <p:cNvSpPr txBox="1">
              <a:spLocks noChangeArrowheads="1"/>
            </p:cNvSpPr>
            <p:nvPr/>
          </p:nvSpPr>
          <p:spPr bwMode="auto">
            <a:xfrm>
              <a:off x="720" y="1152"/>
              <a:ext cx="1190" cy="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Helvetica" pitchFamily="1" charset="0"/>
                </a:rPr>
                <a:t>Gravitational wave  changes arm lengths and amount of light in signal </a:t>
              </a:r>
            </a:p>
          </p:txBody>
        </p:sp>
        <p:sp>
          <p:nvSpPr>
            <p:cNvPr id="55" name="Line 54"/>
            <p:cNvSpPr>
              <a:spLocks noChangeShapeType="1"/>
            </p:cNvSpPr>
            <p:nvPr/>
          </p:nvSpPr>
          <p:spPr bwMode="auto">
            <a:xfrm>
              <a:off x="1776" y="2160"/>
              <a:ext cx="770" cy="1200"/>
            </a:xfrm>
            <a:prstGeom prst="line">
              <a:avLst/>
            </a:prstGeom>
            <a:noFill/>
            <a:ln w="19050">
              <a:solidFill>
                <a:srgbClr val="114FFB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</p:grpSp>
      <p:sp>
        <p:nvSpPr>
          <p:cNvPr id="56" name="Text Box 55"/>
          <p:cNvSpPr txBox="1">
            <a:spLocks noChangeArrowheads="1"/>
          </p:cNvSpPr>
          <p:nvPr/>
        </p:nvSpPr>
        <p:spPr bwMode="auto">
          <a:xfrm>
            <a:off x="4572000" y="2052638"/>
            <a:ext cx="38814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dirty="0" smtClean="0">
                <a:solidFill>
                  <a:srgbClr val="114FFB"/>
                </a:solidFill>
                <a:latin typeface="Helvetica" pitchFamily="1" charset="0"/>
              </a:rPr>
              <a:t>Change in arm length is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i="1" dirty="0" smtClean="0">
                <a:solidFill>
                  <a:srgbClr val="114FFB"/>
                </a:solidFill>
                <a:latin typeface="Helvetica" pitchFamily="1" charset="0"/>
              </a:rPr>
              <a:t>10</a:t>
            </a:r>
            <a:r>
              <a:rPr lang="en-US" altLang="en-US" sz="2000" i="1" baseline="30000" dirty="0" smtClean="0">
                <a:solidFill>
                  <a:srgbClr val="114FFB"/>
                </a:solidFill>
                <a:latin typeface="Helvetica" pitchFamily="1" charset="0"/>
              </a:rPr>
              <a:t>-18</a:t>
            </a:r>
            <a:r>
              <a:rPr lang="en-US" altLang="en-US" sz="2000" i="1" dirty="0" smtClean="0">
                <a:solidFill>
                  <a:srgbClr val="114FFB"/>
                </a:solidFill>
                <a:latin typeface="Helvetica" pitchFamily="1" charset="0"/>
              </a:rPr>
              <a:t> meters</a:t>
            </a:r>
          </a:p>
        </p:txBody>
      </p:sp>
      <p:sp>
        <p:nvSpPr>
          <p:cNvPr id="57" name="Line 56"/>
          <p:cNvSpPr>
            <a:spLocks noChangeShapeType="1"/>
          </p:cNvSpPr>
          <p:nvPr/>
        </p:nvSpPr>
        <p:spPr bwMode="auto">
          <a:xfrm flipV="1">
            <a:off x="5173663" y="4800600"/>
            <a:ext cx="0" cy="457200"/>
          </a:xfrm>
          <a:prstGeom prst="line">
            <a:avLst/>
          </a:prstGeom>
          <a:noFill/>
          <a:ln w="28575">
            <a:solidFill>
              <a:srgbClr val="114FF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58" name="Line 57"/>
          <p:cNvSpPr>
            <a:spLocks noChangeShapeType="1"/>
          </p:cNvSpPr>
          <p:nvPr/>
        </p:nvSpPr>
        <p:spPr bwMode="auto">
          <a:xfrm>
            <a:off x="3959225" y="4191000"/>
            <a:ext cx="455613" cy="0"/>
          </a:xfrm>
          <a:prstGeom prst="line">
            <a:avLst/>
          </a:prstGeom>
          <a:noFill/>
          <a:ln w="28575">
            <a:solidFill>
              <a:srgbClr val="114FFB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grpSp>
        <p:nvGrpSpPr>
          <p:cNvPr id="59" name="Group 58"/>
          <p:cNvGrpSpPr>
            <a:grpSpLocks/>
          </p:cNvGrpSpPr>
          <p:nvPr/>
        </p:nvGrpSpPr>
        <p:grpSpPr bwMode="auto">
          <a:xfrm>
            <a:off x="3956050" y="1485900"/>
            <a:ext cx="4240213" cy="4114800"/>
            <a:chOff x="2494" y="936"/>
            <a:chExt cx="2671" cy="2592"/>
          </a:xfrm>
        </p:grpSpPr>
        <p:grpSp>
          <p:nvGrpSpPr>
            <p:cNvPr id="60" name="Group 59"/>
            <p:cNvGrpSpPr>
              <a:grpSpLocks/>
            </p:cNvGrpSpPr>
            <p:nvPr/>
          </p:nvGrpSpPr>
          <p:grpSpPr bwMode="auto">
            <a:xfrm>
              <a:off x="2494" y="936"/>
              <a:ext cx="2671" cy="2376"/>
              <a:chOff x="2876" y="802"/>
              <a:chExt cx="2671" cy="2376"/>
            </a:xfrm>
          </p:grpSpPr>
          <p:sp>
            <p:nvSpPr>
              <p:cNvPr id="62" name="Rectangle 60"/>
              <p:cNvSpPr>
                <a:spLocks noChangeArrowheads="1"/>
              </p:cNvSpPr>
              <p:nvPr/>
            </p:nvSpPr>
            <p:spPr bwMode="auto">
              <a:xfrm>
                <a:off x="2876" y="802"/>
                <a:ext cx="288" cy="144"/>
              </a:xfrm>
              <a:prstGeom prst="rect">
                <a:avLst/>
              </a:prstGeom>
              <a:solidFill>
                <a:srgbClr val="D49FFF"/>
              </a:solidFill>
              <a:ln w="12700">
                <a:solidFill>
                  <a:srgbClr val="114FFB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63" name="Line 61"/>
              <p:cNvSpPr>
                <a:spLocks noChangeShapeType="1"/>
              </p:cNvSpPr>
              <p:nvPr/>
            </p:nvSpPr>
            <p:spPr bwMode="auto">
              <a:xfrm>
                <a:off x="3023" y="946"/>
                <a:ext cx="0" cy="1560"/>
              </a:xfrm>
              <a:prstGeom prst="line">
                <a:avLst/>
              </a:prstGeom>
              <a:noFill/>
              <a:ln w="10160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64" name="Rectangle 62"/>
              <p:cNvSpPr>
                <a:spLocks noChangeArrowheads="1"/>
              </p:cNvSpPr>
              <p:nvPr/>
            </p:nvSpPr>
            <p:spPr bwMode="auto">
              <a:xfrm rot="5400000">
                <a:off x="5331" y="2962"/>
                <a:ext cx="288" cy="144"/>
              </a:xfrm>
              <a:prstGeom prst="rect">
                <a:avLst/>
              </a:prstGeom>
              <a:solidFill>
                <a:srgbClr val="D49FFF"/>
              </a:solidFill>
              <a:ln w="12700">
                <a:solidFill>
                  <a:srgbClr val="114FFB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 rot="5400000">
                <a:off x="4525" y="2155"/>
                <a:ext cx="0" cy="1757"/>
              </a:xfrm>
              <a:prstGeom prst="line">
                <a:avLst/>
              </a:prstGeom>
              <a:noFill/>
              <a:ln w="10160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>
                <a:off x="2876" y="946"/>
                <a:ext cx="287" cy="0"/>
              </a:xfrm>
              <a:prstGeom prst="line">
                <a:avLst/>
              </a:prstGeom>
              <a:noFill/>
              <a:ln w="28575">
                <a:solidFill>
                  <a:srgbClr val="114FF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 flipV="1">
                <a:off x="5403" y="2890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114FF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</p:grpSp>
        <p:sp>
          <p:nvSpPr>
            <p:cNvPr id="61" name="Line 66"/>
            <p:cNvSpPr>
              <a:spLocks noChangeShapeType="1"/>
            </p:cNvSpPr>
            <p:nvPr/>
          </p:nvSpPr>
          <p:spPr bwMode="auto">
            <a:xfrm>
              <a:off x="2641" y="3096"/>
              <a:ext cx="0" cy="432"/>
            </a:xfrm>
            <a:prstGeom prst="line">
              <a:avLst/>
            </a:prstGeom>
            <a:noFill/>
            <a:ln w="1905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</p:grpSp>
      <p:grpSp>
        <p:nvGrpSpPr>
          <p:cNvPr id="68" name="Group 67"/>
          <p:cNvGrpSpPr>
            <a:grpSpLocks/>
          </p:cNvGrpSpPr>
          <p:nvPr/>
        </p:nvGrpSpPr>
        <p:grpSpPr bwMode="auto">
          <a:xfrm>
            <a:off x="3963988" y="1714500"/>
            <a:ext cx="4494212" cy="3962400"/>
            <a:chOff x="2494" y="1080"/>
            <a:chExt cx="2831" cy="2496"/>
          </a:xfrm>
        </p:grpSpPr>
        <p:grpSp>
          <p:nvGrpSpPr>
            <p:cNvPr id="69" name="Group 68"/>
            <p:cNvGrpSpPr>
              <a:grpSpLocks/>
            </p:cNvGrpSpPr>
            <p:nvPr/>
          </p:nvGrpSpPr>
          <p:grpSpPr bwMode="auto">
            <a:xfrm>
              <a:off x="2494" y="1080"/>
              <a:ext cx="2831" cy="2232"/>
              <a:chOff x="2230" y="1368"/>
              <a:chExt cx="2831" cy="2232"/>
            </a:xfrm>
          </p:grpSpPr>
          <p:sp>
            <p:nvSpPr>
              <p:cNvPr id="71" name="Rectangle 69"/>
              <p:cNvSpPr>
                <a:spLocks noChangeArrowheads="1"/>
              </p:cNvSpPr>
              <p:nvPr/>
            </p:nvSpPr>
            <p:spPr bwMode="auto">
              <a:xfrm>
                <a:off x="2230" y="1368"/>
                <a:ext cx="288" cy="144"/>
              </a:xfrm>
              <a:prstGeom prst="rect">
                <a:avLst/>
              </a:prstGeom>
              <a:solidFill>
                <a:srgbClr val="D49FFF"/>
              </a:solidFill>
              <a:ln w="12700">
                <a:solidFill>
                  <a:srgbClr val="114FFB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72" name="Line 70"/>
              <p:cNvSpPr>
                <a:spLocks noChangeShapeType="1"/>
              </p:cNvSpPr>
              <p:nvPr/>
            </p:nvSpPr>
            <p:spPr bwMode="auto">
              <a:xfrm>
                <a:off x="2374" y="1512"/>
                <a:ext cx="0" cy="1416"/>
              </a:xfrm>
              <a:prstGeom prst="line">
                <a:avLst/>
              </a:prstGeom>
              <a:noFill/>
              <a:ln w="10160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73" name="Rectangle 71"/>
              <p:cNvSpPr>
                <a:spLocks noChangeArrowheads="1"/>
              </p:cNvSpPr>
              <p:nvPr/>
            </p:nvSpPr>
            <p:spPr bwMode="auto">
              <a:xfrm rot="5400000">
                <a:off x="4845" y="3384"/>
                <a:ext cx="288" cy="144"/>
              </a:xfrm>
              <a:prstGeom prst="rect">
                <a:avLst/>
              </a:prstGeom>
              <a:solidFill>
                <a:srgbClr val="D49FFF"/>
              </a:solidFill>
              <a:ln w="12700">
                <a:solidFill>
                  <a:srgbClr val="114FFB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74" name="Line 72"/>
              <p:cNvSpPr>
                <a:spLocks noChangeShapeType="1"/>
              </p:cNvSpPr>
              <p:nvPr/>
            </p:nvSpPr>
            <p:spPr bwMode="auto">
              <a:xfrm rot="5400000">
                <a:off x="3957" y="2496"/>
                <a:ext cx="0" cy="1920"/>
              </a:xfrm>
              <a:prstGeom prst="line">
                <a:avLst/>
              </a:prstGeom>
              <a:noFill/>
              <a:ln w="101600">
                <a:solidFill>
                  <a:srgbClr val="E3293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75" name="Line 73"/>
              <p:cNvSpPr>
                <a:spLocks noChangeShapeType="1"/>
              </p:cNvSpPr>
              <p:nvPr/>
            </p:nvSpPr>
            <p:spPr bwMode="auto">
              <a:xfrm>
                <a:off x="2230" y="1512"/>
                <a:ext cx="287" cy="0"/>
              </a:xfrm>
              <a:prstGeom prst="line">
                <a:avLst/>
              </a:prstGeom>
              <a:noFill/>
              <a:ln w="28575">
                <a:solidFill>
                  <a:srgbClr val="114FF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  <p:sp>
            <p:nvSpPr>
              <p:cNvPr id="76" name="Line 74"/>
              <p:cNvSpPr>
                <a:spLocks noChangeShapeType="1"/>
              </p:cNvSpPr>
              <p:nvPr/>
            </p:nvSpPr>
            <p:spPr bwMode="auto">
              <a:xfrm flipV="1">
                <a:off x="4917" y="3312"/>
                <a:ext cx="0" cy="288"/>
              </a:xfrm>
              <a:prstGeom prst="line">
                <a:avLst/>
              </a:prstGeom>
              <a:noFill/>
              <a:ln w="28575">
                <a:solidFill>
                  <a:srgbClr val="114FFB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1" i="0" u="none" strike="noStrike" kern="0" cap="none" spc="0" normalizeH="0" baseline="0" noProof="0" smtClean="0">
                  <a:ln>
                    <a:noFill/>
                  </a:ln>
                  <a:solidFill>
                    <a:srgbClr val="114FFB"/>
                  </a:solidFill>
                  <a:effectLst/>
                  <a:uLnTx/>
                  <a:uFillTx/>
                  <a:latin typeface="Symbol" pitchFamily="1" charset="2"/>
                </a:endParaRPr>
              </a:p>
            </p:txBody>
          </p:sp>
        </p:grpSp>
        <p:sp>
          <p:nvSpPr>
            <p:cNvPr id="70" name="Line 75"/>
            <p:cNvSpPr>
              <a:spLocks noChangeShapeType="1"/>
            </p:cNvSpPr>
            <p:nvPr/>
          </p:nvSpPr>
          <p:spPr bwMode="auto">
            <a:xfrm>
              <a:off x="2641" y="3144"/>
              <a:ext cx="0" cy="432"/>
            </a:xfrm>
            <a:prstGeom prst="line">
              <a:avLst/>
            </a:prstGeom>
            <a:noFill/>
            <a:ln w="1905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465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Almost 100 years later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20000"/>
            <a:ext cx="58959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1620000" y="3780000"/>
            <a:ext cx="583441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first direct evidence of gravitational waves</a:t>
            </a:r>
          </a:p>
          <a:p>
            <a:pPr algn="ctr"/>
            <a:r>
              <a:rPr lang="en-US" dirty="0" smtClean="0"/>
              <a:t>signal indicates the merging of two black holes</a:t>
            </a:r>
          </a:p>
          <a:p>
            <a:pPr algn="ctr"/>
            <a:endParaRPr lang="de-DE" sz="800" dirty="0"/>
          </a:p>
          <a:p>
            <a:pPr algn="ctr"/>
            <a:r>
              <a:rPr lang="en-US" dirty="0" smtClean="0">
                <a:solidFill>
                  <a:srgbClr val="0000CC"/>
                </a:solidFill>
              </a:rPr>
              <a:t>LIGO</a:t>
            </a:r>
            <a:r>
              <a:rPr lang="en-US" dirty="0" smtClean="0"/>
              <a:t>: Laser Interferometer Gravitational-Wave Observatory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20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small is 10</a:t>
            </a:r>
            <a:r>
              <a:rPr lang="en-US" baseline="30000" dirty="0" smtClean="0"/>
              <a:t>-18</a:t>
            </a:r>
            <a:r>
              <a:rPr lang="en-US" dirty="0" smtClean="0"/>
              <a:t> meter?</a:t>
            </a:r>
            <a:endParaRPr lang="en-US" dirty="0"/>
          </a:p>
        </p:txBody>
      </p:sp>
      <p:grpSp>
        <p:nvGrpSpPr>
          <p:cNvPr id="68" name="Group 7"/>
          <p:cNvGrpSpPr>
            <a:grpSpLocks/>
          </p:cNvGrpSpPr>
          <p:nvPr/>
        </p:nvGrpSpPr>
        <p:grpSpPr bwMode="auto">
          <a:xfrm>
            <a:off x="1981200" y="1279525"/>
            <a:ext cx="5224463" cy="396875"/>
            <a:chOff x="1248" y="806"/>
            <a:chExt cx="3291" cy="250"/>
          </a:xfrm>
        </p:grpSpPr>
        <p:sp>
          <p:nvSpPr>
            <p:cNvPr id="69" name="Line 8"/>
            <p:cNvSpPr>
              <a:spLocks noChangeShapeType="1"/>
            </p:cNvSpPr>
            <p:nvPr/>
          </p:nvSpPr>
          <p:spPr bwMode="auto">
            <a:xfrm>
              <a:off x="1248" y="912"/>
              <a:ext cx="720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 Box 9"/>
            <p:cNvSpPr txBox="1">
              <a:spLocks noChangeArrowheads="1"/>
            </p:cNvSpPr>
            <p:nvPr/>
          </p:nvSpPr>
          <p:spPr bwMode="auto">
            <a:xfrm>
              <a:off x="2199" y="806"/>
              <a:ext cx="234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2000" b="0" i="1" dirty="0">
                  <a:latin typeface="Helvetica" pitchFamily="1" charset="0"/>
                </a:rPr>
                <a:t>One </a:t>
              </a:r>
              <a:r>
                <a:rPr lang="en-US" altLang="en-US" sz="2000" b="0" i="1" dirty="0" smtClean="0">
                  <a:latin typeface="Helvetica" pitchFamily="1" charset="0"/>
                </a:rPr>
                <a:t>meter</a:t>
              </a:r>
              <a:endParaRPr lang="en-US" altLang="en-US" sz="2000" b="0" i="1" dirty="0">
                <a:latin typeface="Helvetica" pitchFamily="1" charset="0"/>
              </a:endParaRPr>
            </a:p>
          </p:txBody>
        </p:sp>
      </p:grpSp>
      <p:grpSp>
        <p:nvGrpSpPr>
          <p:cNvPr id="83" name="Gruppieren 82"/>
          <p:cNvGrpSpPr/>
          <p:nvPr/>
        </p:nvGrpSpPr>
        <p:grpSpPr>
          <a:xfrm>
            <a:off x="776288" y="2041525"/>
            <a:ext cx="6981825" cy="466725"/>
            <a:chOff x="776288" y="2041525"/>
            <a:chExt cx="6981825" cy="466725"/>
          </a:xfrm>
        </p:grpSpPr>
        <p:sp>
          <p:nvSpPr>
            <p:cNvPr id="79" name="Freeform 11"/>
            <p:cNvSpPr>
              <a:spLocks/>
            </p:cNvSpPr>
            <p:nvPr/>
          </p:nvSpPr>
          <p:spPr bwMode="auto">
            <a:xfrm>
              <a:off x="2387601" y="2041525"/>
              <a:ext cx="165100" cy="381000"/>
            </a:xfrm>
            <a:custGeom>
              <a:avLst/>
              <a:gdLst>
                <a:gd name="T0" fmla="*/ 104 w 104"/>
                <a:gd name="T1" fmla="*/ 0 h 240"/>
                <a:gd name="T2" fmla="*/ 8 w 104"/>
                <a:gd name="T3" fmla="*/ 96 h 240"/>
                <a:gd name="T4" fmla="*/ 56 w 104"/>
                <a:gd name="T5" fmla="*/ 24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4" h="240">
                  <a:moveTo>
                    <a:pt x="104" y="0"/>
                  </a:moveTo>
                  <a:cubicBezTo>
                    <a:pt x="60" y="28"/>
                    <a:pt x="16" y="56"/>
                    <a:pt x="8" y="96"/>
                  </a:cubicBezTo>
                  <a:cubicBezTo>
                    <a:pt x="0" y="136"/>
                    <a:pt x="48" y="216"/>
                    <a:pt x="56" y="240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80" name="Text Box 12"/>
            <p:cNvSpPr txBox="1">
              <a:spLocks noChangeArrowheads="1"/>
            </p:cNvSpPr>
            <p:nvPr/>
          </p:nvSpPr>
          <p:spPr bwMode="auto">
            <a:xfrm>
              <a:off x="3490913" y="2111375"/>
              <a:ext cx="42672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i="1" dirty="0" smtClean="0">
                  <a:solidFill>
                    <a:srgbClr val="114FFB"/>
                  </a:solidFill>
                  <a:latin typeface="Helvetica" pitchFamily="1" charset="0"/>
                </a:rPr>
                <a:t>Human hair, about 100 microns</a:t>
              </a:r>
            </a:p>
          </p:txBody>
        </p:sp>
        <p:sp>
          <p:nvSpPr>
            <p:cNvPr id="81" name="Text Box 13"/>
            <p:cNvSpPr txBox="1">
              <a:spLocks noChangeArrowheads="1"/>
            </p:cNvSpPr>
            <p:nvPr/>
          </p:nvSpPr>
          <p:spPr bwMode="auto">
            <a:xfrm>
              <a:off x="838201" y="2041525"/>
              <a:ext cx="114300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 sz="2000" i="1" smtClean="0">
                <a:solidFill>
                  <a:srgbClr val="114FFB"/>
                </a:solidFill>
                <a:latin typeface="Helvetica" pitchFamily="1" charset="0"/>
              </a:endParaRPr>
            </a:p>
          </p:txBody>
        </p:sp>
        <p:graphicFrame>
          <p:nvGraphicFramePr>
            <p:cNvPr id="82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0867820"/>
                </p:ext>
              </p:extLst>
            </p:nvPr>
          </p:nvGraphicFramePr>
          <p:xfrm>
            <a:off x="776288" y="2070100"/>
            <a:ext cx="1204913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45" name="Equation" r:id="rId3" imgW="558720" imgH="203040" progId="Equation.3">
                    <p:embed/>
                  </p:oleObj>
                </mc:Choice>
                <mc:Fallback>
                  <p:oleObj name="Equation" r:id="rId3" imgW="5587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6288" y="2070100"/>
                          <a:ext cx="1204913" cy="436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8" name="Gruppieren 87"/>
          <p:cNvGrpSpPr/>
          <p:nvPr/>
        </p:nvGrpSpPr>
        <p:grpSpPr>
          <a:xfrm>
            <a:off x="982663" y="2879725"/>
            <a:ext cx="7094537" cy="460375"/>
            <a:chOff x="982663" y="2879725"/>
            <a:chExt cx="7094537" cy="460375"/>
          </a:xfrm>
        </p:grpSpPr>
        <p:sp>
          <p:nvSpPr>
            <p:cNvPr id="84" name="Freeform 4"/>
            <p:cNvSpPr>
              <a:spLocks/>
            </p:cNvSpPr>
            <p:nvPr/>
          </p:nvSpPr>
          <p:spPr bwMode="auto">
            <a:xfrm>
              <a:off x="2286000" y="2879725"/>
              <a:ext cx="609600" cy="457200"/>
            </a:xfrm>
            <a:custGeom>
              <a:avLst/>
              <a:gdLst>
                <a:gd name="T0" fmla="*/ 0 w 384"/>
                <a:gd name="T1" fmla="*/ 120 h 288"/>
                <a:gd name="T2" fmla="*/ 96 w 384"/>
                <a:gd name="T3" fmla="*/ 24 h 288"/>
                <a:gd name="T4" fmla="*/ 288 w 384"/>
                <a:gd name="T5" fmla="*/ 264 h 288"/>
                <a:gd name="T6" fmla="*/ 384 w 384"/>
                <a:gd name="T7" fmla="*/ 16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4" h="288">
                  <a:moveTo>
                    <a:pt x="0" y="120"/>
                  </a:moveTo>
                  <a:cubicBezTo>
                    <a:pt x="24" y="60"/>
                    <a:pt x="48" y="0"/>
                    <a:pt x="96" y="24"/>
                  </a:cubicBezTo>
                  <a:cubicBezTo>
                    <a:pt x="144" y="48"/>
                    <a:pt x="240" y="240"/>
                    <a:pt x="288" y="264"/>
                  </a:cubicBezTo>
                  <a:cubicBezTo>
                    <a:pt x="336" y="288"/>
                    <a:pt x="360" y="228"/>
                    <a:pt x="384" y="168"/>
                  </a:cubicBezTo>
                </a:path>
              </a:pathLst>
            </a:custGeom>
            <a:noFill/>
            <a:ln w="19050" cap="flat" cmpd="sng">
              <a:solidFill>
                <a:srgbClr val="E3293B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  <p:sp>
          <p:nvSpPr>
            <p:cNvPr id="85" name="Text Box 5"/>
            <p:cNvSpPr txBox="1">
              <a:spLocks noChangeArrowheads="1"/>
            </p:cNvSpPr>
            <p:nvPr/>
          </p:nvSpPr>
          <p:spPr bwMode="auto">
            <a:xfrm>
              <a:off x="3490913" y="2943225"/>
              <a:ext cx="4586287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i="1" dirty="0" smtClean="0">
                  <a:solidFill>
                    <a:srgbClr val="114FFB"/>
                  </a:solidFill>
                  <a:latin typeface="Helvetica" pitchFamily="1" charset="0"/>
                </a:rPr>
                <a:t>Wavelength of light, about 1 micron</a:t>
              </a:r>
            </a:p>
          </p:txBody>
        </p:sp>
        <p:graphicFrame>
          <p:nvGraphicFramePr>
            <p:cNvPr id="86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0025345"/>
                </p:ext>
              </p:extLst>
            </p:nvPr>
          </p:nvGraphicFramePr>
          <p:xfrm>
            <a:off x="982663" y="2908300"/>
            <a:ext cx="795337" cy="382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46" name="Equation" r:id="rId5" imgW="368280" imgH="177480" progId="Equation.3">
                    <p:embed/>
                  </p:oleObj>
                </mc:Choice>
                <mc:Fallback>
                  <p:oleObj name="Equation" r:id="rId5" imgW="36828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2663" y="2908300"/>
                          <a:ext cx="795337" cy="3825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5" name="Gruppieren 94"/>
          <p:cNvGrpSpPr/>
          <p:nvPr/>
        </p:nvGrpSpPr>
        <p:grpSpPr>
          <a:xfrm>
            <a:off x="776288" y="3694113"/>
            <a:ext cx="6429375" cy="477837"/>
            <a:chOff x="776288" y="3694113"/>
            <a:chExt cx="6429375" cy="477837"/>
          </a:xfrm>
        </p:grpSpPr>
        <p:sp>
          <p:nvSpPr>
            <p:cNvPr id="89" name="Text Box 29"/>
            <p:cNvSpPr txBox="1">
              <a:spLocks noChangeArrowheads="1"/>
            </p:cNvSpPr>
            <p:nvPr/>
          </p:nvSpPr>
          <p:spPr bwMode="auto">
            <a:xfrm>
              <a:off x="3490913" y="3775075"/>
              <a:ext cx="37147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i="1" smtClean="0">
                  <a:solidFill>
                    <a:srgbClr val="114FFB"/>
                  </a:solidFill>
                  <a:latin typeface="Helvetica" pitchFamily="1" charset="0"/>
                </a:rPr>
                <a:t>Atomic diameter, 10</a:t>
              </a:r>
              <a:r>
                <a:rPr lang="en-US" altLang="en-US" sz="2000" i="1" baseline="30000" smtClean="0">
                  <a:solidFill>
                    <a:srgbClr val="114FFB"/>
                  </a:solidFill>
                  <a:latin typeface="Helvetica" pitchFamily="1" charset="0"/>
                </a:rPr>
                <a:t>-10</a:t>
              </a:r>
              <a:r>
                <a:rPr lang="en-US" altLang="en-US" sz="2000" i="1" smtClean="0">
                  <a:solidFill>
                    <a:srgbClr val="114FFB"/>
                  </a:solidFill>
                  <a:latin typeface="Helvetica" pitchFamily="1" charset="0"/>
                </a:rPr>
                <a:t> meter</a:t>
              </a:r>
            </a:p>
          </p:txBody>
        </p:sp>
        <p:sp>
          <p:nvSpPr>
            <p:cNvPr id="90" name="Oval 30"/>
            <p:cNvSpPr>
              <a:spLocks noChangeArrowheads="1"/>
            </p:cNvSpPr>
            <p:nvPr/>
          </p:nvSpPr>
          <p:spPr bwMode="auto">
            <a:xfrm>
              <a:off x="2438401" y="3946525"/>
              <a:ext cx="92075" cy="92075"/>
            </a:xfrm>
            <a:prstGeom prst="ellipse">
              <a:avLst/>
            </a:prstGeom>
            <a:solidFill>
              <a:srgbClr val="114FFB"/>
            </a:solidFill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91" name="Oval 31"/>
            <p:cNvSpPr>
              <a:spLocks noChangeArrowheads="1"/>
            </p:cNvSpPr>
            <p:nvPr/>
          </p:nvSpPr>
          <p:spPr bwMode="auto">
            <a:xfrm>
              <a:off x="2255838" y="3895725"/>
              <a:ext cx="495300" cy="225425"/>
            </a:xfrm>
            <a:prstGeom prst="ellipse">
              <a:avLst/>
            </a:prstGeom>
            <a:noFill/>
            <a:ln w="1905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  <p:sp>
          <p:nvSpPr>
            <p:cNvPr id="92" name="Oval 32"/>
            <p:cNvSpPr>
              <a:spLocks noChangeArrowheads="1"/>
            </p:cNvSpPr>
            <p:nvPr/>
          </p:nvSpPr>
          <p:spPr bwMode="auto">
            <a:xfrm rot="2245846">
              <a:off x="2255838" y="3895725"/>
              <a:ext cx="495300" cy="225425"/>
            </a:xfrm>
            <a:prstGeom prst="ellipse">
              <a:avLst/>
            </a:prstGeom>
            <a:noFill/>
            <a:ln w="1905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  <p:sp>
          <p:nvSpPr>
            <p:cNvPr id="93" name="Oval 33"/>
            <p:cNvSpPr>
              <a:spLocks noChangeArrowheads="1"/>
            </p:cNvSpPr>
            <p:nvPr/>
          </p:nvSpPr>
          <p:spPr bwMode="auto">
            <a:xfrm rot="19633237" flipH="1">
              <a:off x="2255838" y="3895725"/>
              <a:ext cx="495300" cy="225425"/>
            </a:xfrm>
            <a:prstGeom prst="ellipse">
              <a:avLst/>
            </a:prstGeom>
            <a:noFill/>
            <a:ln w="1905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  <p:graphicFrame>
          <p:nvGraphicFramePr>
            <p:cNvPr id="94" name="Object 3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727425"/>
                </p:ext>
              </p:extLst>
            </p:nvPr>
          </p:nvGraphicFramePr>
          <p:xfrm>
            <a:off x="776288" y="3694113"/>
            <a:ext cx="1204913" cy="4365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47" name="Equation" r:id="rId7" imgW="558720" imgH="203040" progId="Equation.3">
                    <p:embed/>
                  </p:oleObj>
                </mc:Choice>
                <mc:Fallback>
                  <p:oleObj name="Equation" r:id="rId7" imgW="55872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6288" y="3694113"/>
                          <a:ext cx="1204913" cy="4365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2" name="Gruppieren 101"/>
          <p:cNvGrpSpPr/>
          <p:nvPr/>
        </p:nvGrpSpPr>
        <p:grpSpPr>
          <a:xfrm>
            <a:off x="695325" y="4533900"/>
            <a:ext cx="6510338" cy="469900"/>
            <a:chOff x="695325" y="4533900"/>
            <a:chExt cx="6510338" cy="469900"/>
          </a:xfrm>
        </p:grpSpPr>
        <p:sp>
          <p:nvSpPr>
            <p:cNvPr id="96" name="Text Box 22"/>
            <p:cNvSpPr txBox="1">
              <a:spLocks noChangeArrowheads="1"/>
            </p:cNvSpPr>
            <p:nvPr/>
          </p:nvSpPr>
          <p:spPr bwMode="auto">
            <a:xfrm>
              <a:off x="3490913" y="4606925"/>
              <a:ext cx="37147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i="1" smtClean="0">
                  <a:solidFill>
                    <a:srgbClr val="114FFB"/>
                  </a:solidFill>
                  <a:latin typeface="Helvetica" pitchFamily="1" charset="0"/>
                </a:rPr>
                <a:t>Nuclear diameter, 10</a:t>
              </a:r>
              <a:r>
                <a:rPr lang="en-US" altLang="en-US" sz="2000" i="1" baseline="30000" smtClean="0">
                  <a:solidFill>
                    <a:srgbClr val="114FFB"/>
                  </a:solidFill>
                  <a:latin typeface="Helvetica" pitchFamily="1" charset="0"/>
                </a:rPr>
                <a:t>-15</a:t>
              </a:r>
              <a:r>
                <a:rPr lang="en-US" altLang="en-US" sz="2000" i="1" smtClean="0">
                  <a:solidFill>
                    <a:srgbClr val="114FFB"/>
                  </a:solidFill>
                  <a:latin typeface="Helvetica" pitchFamily="1" charset="0"/>
                </a:rPr>
                <a:t> meter</a:t>
              </a:r>
            </a:p>
          </p:txBody>
        </p:sp>
        <p:sp>
          <p:nvSpPr>
            <p:cNvPr id="97" name="Oval 23"/>
            <p:cNvSpPr>
              <a:spLocks noChangeArrowheads="1"/>
            </p:cNvSpPr>
            <p:nvPr/>
          </p:nvSpPr>
          <p:spPr bwMode="auto">
            <a:xfrm>
              <a:off x="2438400" y="4773613"/>
              <a:ext cx="76200" cy="76200"/>
            </a:xfrm>
            <a:prstGeom prst="ellipse">
              <a:avLst/>
            </a:prstGeom>
            <a:solidFill>
              <a:srgbClr val="114FFB"/>
            </a:solidFill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98" name="Oval 24"/>
            <p:cNvSpPr>
              <a:spLocks noChangeArrowheads="1"/>
            </p:cNvSpPr>
            <p:nvPr/>
          </p:nvSpPr>
          <p:spPr bwMode="auto">
            <a:xfrm>
              <a:off x="2514600" y="4708525"/>
              <a:ext cx="76200" cy="76200"/>
            </a:xfrm>
            <a:prstGeom prst="ellipse">
              <a:avLst/>
            </a:prstGeom>
            <a:solidFill>
              <a:srgbClr val="114FFB"/>
            </a:solidFill>
            <a:ln w="12700">
              <a:solidFill>
                <a:srgbClr val="114FFB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99" name="Oval 25"/>
            <p:cNvSpPr>
              <a:spLocks noChangeArrowheads="1"/>
            </p:cNvSpPr>
            <p:nvPr/>
          </p:nvSpPr>
          <p:spPr bwMode="auto">
            <a:xfrm>
              <a:off x="2438400" y="4708525"/>
              <a:ext cx="76200" cy="76200"/>
            </a:xfrm>
            <a:prstGeom prst="ellipse">
              <a:avLst/>
            </a:prstGeom>
            <a:solidFill>
              <a:srgbClr val="E3293B"/>
            </a:solidFill>
            <a:ln w="1270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  <p:sp>
          <p:nvSpPr>
            <p:cNvPr id="100" name="Oval 26"/>
            <p:cNvSpPr>
              <a:spLocks noChangeArrowheads="1"/>
            </p:cNvSpPr>
            <p:nvPr/>
          </p:nvSpPr>
          <p:spPr bwMode="auto">
            <a:xfrm>
              <a:off x="2503488" y="4784725"/>
              <a:ext cx="76200" cy="76200"/>
            </a:xfrm>
            <a:prstGeom prst="ellipse">
              <a:avLst/>
            </a:prstGeom>
            <a:solidFill>
              <a:srgbClr val="E3293B"/>
            </a:solidFill>
            <a:ln w="12700">
              <a:solidFill>
                <a:srgbClr val="E3293B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 b="1" smtClean="0">
                <a:solidFill>
                  <a:srgbClr val="114FFB"/>
                </a:solidFill>
                <a:latin typeface="Symbol" pitchFamily="1" charset="2"/>
              </a:endParaRPr>
            </a:p>
          </p:txBody>
        </p:sp>
        <p:graphicFrame>
          <p:nvGraphicFramePr>
            <p:cNvPr id="101" name="Object 2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73582295"/>
                </p:ext>
              </p:extLst>
            </p:nvPr>
          </p:nvGraphicFramePr>
          <p:xfrm>
            <a:off x="695325" y="4533900"/>
            <a:ext cx="1370013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48" name="Equation" r:id="rId8" imgW="634680" imgH="203040" progId="Equation.3">
                    <p:embed/>
                  </p:oleObj>
                </mc:Choice>
                <mc:Fallback>
                  <p:oleObj name="Equation" r:id="rId8" imgW="63468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5325" y="4533900"/>
                          <a:ext cx="1370013" cy="436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8" name="Gruppieren 107"/>
          <p:cNvGrpSpPr/>
          <p:nvPr/>
        </p:nvGrpSpPr>
        <p:grpSpPr>
          <a:xfrm>
            <a:off x="873125" y="5373688"/>
            <a:ext cx="6332538" cy="463550"/>
            <a:chOff x="873125" y="5373688"/>
            <a:chExt cx="6332538" cy="463550"/>
          </a:xfrm>
        </p:grpSpPr>
        <p:sp>
          <p:nvSpPr>
            <p:cNvPr id="103" name="Text Box 16"/>
            <p:cNvSpPr txBox="1">
              <a:spLocks noChangeArrowheads="1"/>
            </p:cNvSpPr>
            <p:nvPr/>
          </p:nvSpPr>
          <p:spPr bwMode="auto">
            <a:xfrm>
              <a:off x="3490913" y="5440363"/>
              <a:ext cx="3714750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i="1" smtClean="0">
                  <a:solidFill>
                    <a:srgbClr val="114FFB"/>
                  </a:solidFill>
                  <a:latin typeface="Helvetica" pitchFamily="1" charset="0"/>
                </a:rPr>
                <a:t>LIGO sensitivity, 10</a:t>
              </a:r>
              <a:r>
                <a:rPr lang="en-US" altLang="en-US" sz="2000" i="1" baseline="30000" smtClean="0">
                  <a:solidFill>
                    <a:srgbClr val="114FFB"/>
                  </a:solidFill>
                  <a:latin typeface="Helvetica" pitchFamily="1" charset="0"/>
                </a:rPr>
                <a:t>-18</a:t>
              </a:r>
              <a:r>
                <a:rPr lang="en-US" altLang="en-US" sz="2000" i="1" smtClean="0">
                  <a:solidFill>
                    <a:srgbClr val="114FFB"/>
                  </a:solidFill>
                  <a:latin typeface="Helvetica" pitchFamily="1" charset="0"/>
                </a:rPr>
                <a:t> meter</a:t>
              </a:r>
            </a:p>
          </p:txBody>
        </p:sp>
        <p:sp>
          <p:nvSpPr>
            <p:cNvPr id="104" name="Line 17"/>
            <p:cNvSpPr>
              <a:spLocks noChangeShapeType="1"/>
            </p:cNvSpPr>
            <p:nvPr/>
          </p:nvSpPr>
          <p:spPr bwMode="auto">
            <a:xfrm flipH="1">
              <a:off x="2503488" y="5440363"/>
              <a:ext cx="0" cy="25876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105" name="Line 18"/>
            <p:cNvSpPr>
              <a:spLocks noChangeShapeType="1"/>
            </p:cNvSpPr>
            <p:nvPr/>
          </p:nvSpPr>
          <p:spPr bwMode="auto">
            <a:xfrm>
              <a:off x="2168525" y="5592763"/>
              <a:ext cx="334963" cy="0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sp>
          <p:nvSpPr>
            <p:cNvPr id="106" name="Line 19"/>
            <p:cNvSpPr>
              <a:spLocks noChangeShapeType="1"/>
            </p:cNvSpPr>
            <p:nvPr/>
          </p:nvSpPr>
          <p:spPr bwMode="auto">
            <a:xfrm flipH="1">
              <a:off x="2503488" y="5592763"/>
              <a:ext cx="334963" cy="0"/>
            </a:xfrm>
            <a:prstGeom prst="line">
              <a:avLst/>
            </a:prstGeom>
            <a:noFill/>
            <a:ln w="12700">
              <a:solidFill>
                <a:srgbClr val="114FFB"/>
              </a:solidFill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1" i="0" u="none" strike="noStrike" kern="0" cap="none" spc="0" normalizeH="0" baseline="0" noProof="0" smtClean="0">
                <a:ln>
                  <a:noFill/>
                </a:ln>
                <a:solidFill>
                  <a:srgbClr val="114FFB"/>
                </a:solidFill>
                <a:effectLst/>
                <a:uLnTx/>
                <a:uFillTx/>
                <a:latin typeface="Symbol" pitchFamily="1" charset="2"/>
              </a:endParaRPr>
            </a:p>
          </p:txBody>
        </p:sp>
        <p:graphicFrame>
          <p:nvGraphicFramePr>
            <p:cNvPr id="107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15697960"/>
                </p:ext>
              </p:extLst>
            </p:nvPr>
          </p:nvGraphicFramePr>
          <p:xfrm>
            <a:off x="873125" y="5373688"/>
            <a:ext cx="1012825" cy="4365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49" name="Equation" r:id="rId10" imgW="469800" imgH="203040" progId="Equation.3">
                    <p:embed/>
                  </p:oleObj>
                </mc:Choice>
                <mc:Fallback>
                  <p:oleObj name="Equation" r:id="rId10" imgW="469800" imgH="2030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73125" y="5373688"/>
                          <a:ext cx="1012825" cy="43656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9118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waves</a:t>
            </a:r>
            <a:endParaRPr lang="en-US" dirty="0"/>
          </a:p>
        </p:txBody>
      </p:sp>
      <p:pic>
        <p:nvPicPr>
          <p:cNvPr id="2053" name="Picture 5" descr="https://www.insidescience.org/sites/default/files/sites/default/files/images/articles/top-images/merger-animate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57250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99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576005"/>
            <a:ext cx="7955280" cy="5958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750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Inspiraling</a:t>
            </a:r>
            <a:r>
              <a:rPr lang="en-US" dirty="0" smtClean="0"/>
              <a:t> Compact Binaries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52400" y="1295400"/>
            <a:ext cx="3810000" cy="473668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20000"/>
              </a:lnSpc>
              <a:buClr>
                <a:srgbClr val="333399"/>
              </a:buClr>
              <a:buSzPct val="150000"/>
              <a:defRPr/>
            </a:pPr>
            <a:endParaRPr lang="en-US" sz="1800" b="0" dirty="0">
              <a:solidFill>
                <a:srgbClr val="000000"/>
              </a:solidFill>
              <a:cs typeface="+mn-cs"/>
            </a:endParaRPr>
          </a:p>
          <a:p>
            <a:pPr>
              <a:lnSpc>
                <a:spcPct val="120000"/>
              </a:lnSpc>
              <a:buClr>
                <a:srgbClr val="333399"/>
              </a:buClr>
              <a:buSzPct val="150000"/>
              <a:buFont typeface="Wingdings" charset="0"/>
              <a:buNone/>
              <a:defRPr/>
            </a:pPr>
            <a:r>
              <a:rPr lang="en-US" sz="1800" b="0" u="sng" dirty="0">
                <a:solidFill>
                  <a:srgbClr val="000000"/>
                </a:solidFill>
                <a:cs typeface="+mn-cs"/>
              </a:rPr>
              <a:t>Ground-Based (</a:t>
            </a:r>
            <a:r>
              <a:rPr lang="en-US" sz="1800" b="0" u="sng" dirty="0" err="1">
                <a:solidFill>
                  <a:srgbClr val="000000"/>
                </a:solidFill>
                <a:cs typeface="+mn-cs"/>
              </a:rPr>
              <a:t>hectahertz</a:t>
            </a:r>
            <a:r>
              <a:rPr lang="en-US" sz="1800" b="0" u="sng" dirty="0">
                <a:solidFill>
                  <a:srgbClr val="000000"/>
                </a:solidFill>
                <a:cs typeface="+mn-cs"/>
              </a:rPr>
              <a:t>)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 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Last few minutes (10K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None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    cycles) for NS-NS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  <a:defRPr/>
            </a:pP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0.4 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- </a:t>
            </a: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400 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per year by 2018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  <a:defRPr/>
            </a:pP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BH-BH could 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be </a:t>
            </a: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0.4 - 1000</a:t>
            </a:r>
            <a:endParaRPr lang="en-US" sz="1800" b="0" dirty="0">
              <a:solidFill>
                <a:srgbClr val="000000"/>
              </a:solidFill>
              <a:cs typeface="+mn-cs"/>
            </a:endParaRPr>
          </a:p>
          <a:p>
            <a:pPr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None/>
              <a:defRPr/>
            </a:pPr>
            <a:r>
              <a:rPr lang="en-US" sz="1800" b="0" u="sng" dirty="0">
                <a:solidFill>
                  <a:srgbClr val="000000"/>
                </a:solidFill>
                <a:cs typeface="+mn-cs"/>
              </a:rPr>
              <a:t>Space-Based (</a:t>
            </a:r>
            <a:r>
              <a:rPr lang="en-US" sz="1800" b="0" u="sng" dirty="0" err="1">
                <a:solidFill>
                  <a:srgbClr val="000000"/>
                </a:solidFill>
                <a:cs typeface="+mn-cs"/>
              </a:rPr>
              <a:t>millihertz</a:t>
            </a:r>
            <a:r>
              <a:rPr lang="en-US" sz="1800" b="0" u="sng" dirty="0">
                <a:solidFill>
                  <a:srgbClr val="000000"/>
                </a:solidFill>
                <a:cs typeface="+mn-cs"/>
              </a:rPr>
              <a:t>)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MBH pairs (10</a:t>
            </a:r>
            <a:r>
              <a:rPr lang="en-US" sz="1800" b="0" baseline="30000" dirty="0">
                <a:solidFill>
                  <a:srgbClr val="000000"/>
                </a:solidFill>
                <a:cs typeface="+mn-cs"/>
              </a:rPr>
              <a:t>5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 - 10</a:t>
            </a:r>
            <a:r>
              <a:rPr lang="en-US" sz="1800" b="0" baseline="30000" dirty="0">
                <a:solidFill>
                  <a:srgbClr val="000000"/>
                </a:solidFill>
                <a:cs typeface="+mn-cs"/>
              </a:rPr>
              <a:t>7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 </a:t>
            </a:r>
            <a:r>
              <a:rPr lang="en-US" sz="1800" b="0" dirty="0" err="1">
                <a:solidFill>
                  <a:srgbClr val="000000"/>
                </a:solidFill>
                <a:cs typeface="+mn-cs"/>
              </a:rPr>
              <a:t>M</a:t>
            </a:r>
            <a:r>
              <a:rPr lang="en-US" sz="1800" b="0" baseline="-25000" dirty="0" err="1">
                <a:solidFill>
                  <a:srgbClr val="000000"/>
                </a:solidFill>
                <a:cs typeface="+mn-cs"/>
              </a:rPr>
              <a:t>s</a:t>
            </a:r>
            <a:r>
              <a:rPr lang="en-US" sz="1800" b="0" dirty="0">
                <a:solidFill>
                  <a:srgbClr val="000000"/>
                </a:solidFill>
                <a:cs typeface="+mn-cs"/>
              </a:rPr>
              <a:t>) in</a:t>
            </a:r>
            <a:br>
              <a:rPr lang="en-US" sz="1800" b="0" dirty="0">
                <a:solidFill>
                  <a:srgbClr val="000000"/>
                </a:solidFill>
                <a:cs typeface="+mn-cs"/>
              </a:rPr>
            </a:br>
            <a:r>
              <a:rPr lang="en-US" sz="1800" b="0" dirty="0">
                <a:solidFill>
                  <a:srgbClr val="000000"/>
                </a:solidFill>
                <a:cs typeface="+mn-cs"/>
              </a:rPr>
              <a:t>   galaxies to large Z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  <a:defRPr/>
            </a:pP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EMRIs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  <a:defRPr/>
            </a:pPr>
            <a:r>
              <a:rPr lang="en-US" sz="1800" b="0" dirty="0" smtClean="0">
                <a:solidFill>
                  <a:srgbClr val="000000"/>
                </a:solidFill>
                <a:cs typeface="+mn-cs"/>
              </a:rPr>
              <a:t>Close WD binaries</a:t>
            </a:r>
            <a:endParaRPr lang="en-US" sz="1800" b="0" dirty="0">
              <a:solidFill>
                <a:srgbClr val="000000"/>
              </a:solidFill>
              <a:cs typeface="+mn-cs"/>
            </a:endParaRPr>
          </a:p>
          <a:p>
            <a:pPr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None/>
              <a:defRPr/>
            </a:pPr>
            <a:r>
              <a:rPr lang="en-US" sz="1800" b="0" u="sng" dirty="0">
                <a:solidFill>
                  <a:srgbClr val="000000"/>
                </a:solidFill>
                <a:cs typeface="+mn-cs"/>
              </a:rPr>
              <a:t>Pulsar Timing Arrays (</a:t>
            </a:r>
            <a:r>
              <a:rPr lang="en-US" sz="1800" b="0" u="sng" dirty="0" err="1">
                <a:solidFill>
                  <a:srgbClr val="000000"/>
                </a:solidFill>
                <a:cs typeface="+mn-cs"/>
              </a:rPr>
              <a:t>nanohertz</a:t>
            </a:r>
            <a:r>
              <a:rPr lang="en-US" sz="1800" b="0" u="sng" dirty="0">
                <a:solidFill>
                  <a:srgbClr val="000000"/>
                </a:solidFill>
                <a:cs typeface="+mn-cs"/>
              </a:rPr>
              <a:t>)</a:t>
            </a:r>
          </a:p>
          <a:p>
            <a:pPr lvl="1"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Char char="§"/>
              <a:defRPr/>
            </a:pPr>
            <a:r>
              <a:rPr lang="en-US" sz="1800" b="0" dirty="0">
                <a:solidFill>
                  <a:srgbClr val="000000"/>
                </a:solidFill>
                <a:cs typeface="+mn-cs"/>
              </a:rPr>
              <a:t>MBH pairs</a:t>
            </a:r>
          </a:p>
          <a:p>
            <a:pPr>
              <a:lnSpc>
                <a:spcPct val="120000"/>
              </a:lnSpc>
              <a:buClr>
                <a:srgbClr val="FF0000"/>
              </a:buClr>
              <a:buSzPct val="150000"/>
              <a:buFont typeface="Wingdings" charset="0"/>
              <a:buNone/>
              <a:defRPr/>
            </a:pPr>
            <a:endParaRPr lang="en-US" sz="1800" b="0" dirty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5" name="Picture 5" descr="chirpwavefor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4" t="5400" r="7932" b="5356"/>
          <a:stretch>
            <a:fillRect/>
          </a:stretch>
        </p:blipFill>
        <p:spPr bwMode="auto">
          <a:xfrm>
            <a:off x="4038600" y="1752600"/>
            <a:ext cx="4648200" cy="3200400"/>
          </a:xfrm>
          <a:prstGeom prst="rect">
            <a:avLst/>
          </a:prstGeom>
          <a:noFill/>
          <a:effectLst>
            <a:outerShdw blurRad="137160" dist="761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211763" y="2482850"/>
            <a:ext cx="14176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>
                <a:solidFill>
                  <a:srgbClr val="000000"/>
                </a:solidFill>
                <a:latin typeface="Comic Sans MS" charset="0"/>
                <a:ea typeface="ＭＳ Ｐゴシック" charset="0"/>
              </a:rPr>
              <a:t>Last 4 orbits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4267200" y="2819400"/>
            <a:ext cx="35814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5000625" y="2178050"/>
            <a:ext cx="18573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>
                <a:solidFill>
                  <a:srgbClr val="800080"/>
                </a:solidFill>
                <a:latin typeface="Comic Sans MS" charset="0"/>
                <a:ea typeface="ＭＳ Ｐゴシック" charset="0"/>
              </a:rPr>
              <a:t>A chirp waveform</a:t>
            </a: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7772400" y="1524000"/>
            <a:ext cx="533400" cy="3733800"/>
          </a:xfrm>
          <a:prstGeom prst="ellipse">
            <a:avLst/>
          </a:prstGeom>
          <a:noFill/>
          <a:ln w="47625">
            <a:solidFill>
              <a:srgbClr val="333399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768975" y="1385888"/>
            <a:ext cx="2079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Merger waveform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7980363" y="1081088"/>
            <a:ext cx="11636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t>Ringdown</a:t>
            </a: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H="1">
            <a:off x="8458200" y="1524000"/>
            <a:ext cx="304800" cy="1828800"/>
          </a:xfrm>
          <a:prstGeom prst="line">
            <a:avLst/>
          </a:prstGeom>
          <a:noFill/>
          <a:ln w="38100">
            <a:solidFill>
              <a:srgbClr val="33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Experimental </a:t>
            </a:r>
            <a:r>
              <a:rPr lang="de-DE" dirty="0" err="1" smtClean="0"/>
              <a:t>results</a:t>
            </a:r>
            <a:endParaRPr lang="en-US" dirty="0"/>
          </a:p>
        </p:txBody>
      </p:sp>
      <p:pic>
        <p:nvPicPr>
          <p:cNvPr id="5122" name="Picture 2" descr="D:\IIT-Ropar\Gravitationswellen\GW_Data_3-pan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000" y="612000"/>
            <a:ext cx="4723200" cy="59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98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Network of Interferometers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88" y="1947268"/>
            <a:ext cx="5559425" cy="30480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56668"/>
            <a:ext cx="2590800" cy="17272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60000"/>
            <a:ext cx="2257425" cy="2286000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109068"/>
            <a:ext cx="1828800" cy="1436687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385668"/>
            <a:ext cx="2590800" cy="1755775"/>
          </a:xfrm>
          <a:prstGeom prst="rect">
            <a:avLst/>
          </a:prstGeom>
          <a:noFill/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57200" y="548680"/>
            <a:ext cx="3268556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009500"/>
                </a:solidFill>
                <a:cs typeface="+mn-cs"/>
              </a:rPr>
              <a:t>LIGO Hanford </a:t>
            </a:r>
            <a:r>
              <a:rPr lang="en-US" sz="1800" b="0" dirty="0" smtClean="0">
                <a:solidFill>
                  <a:srgbClr val="009500"/>
                </a:solidFill>
                <a:cs typeface="+mn-cs"/>
              </a:rPr>
              <a:t>4 km (2015)</a:t>
            </a:r>
            <a:endParaRPr lang="en-US" sz="1800" b="0" dirty="0">
              <a:solidFill>
                <a:srgbClr val="009500"/>
              </a:solidFill>
              <a:cs typeface="+mn-cs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52400" y="6228000"/>
            <a:ext cx="3432437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>
                <a:solidFill>
                  <a:srgbClr val="009500"/>
                </a:solidFill>
                <a:cs typeface="+mn-cs"/>
              </a:rPr>
              <a:t>LIGO Livingston 4 </a:t>
            </a:r>
            <a:r>
              <a:rPr lang="en-US" sz="1800" b="0" dirty="0" smtClean="0">
                <a:solidFill>
                  <a:srgbClr val="009500"/>
                </a:solidFill>
                <a:cs typeface="+mn-cs"/>
              </a:rPr>
              <a:t>km (2015)</a:t>
            </a:r>
            <a:endParaRPr lang="en-US" sz="1800" b="0" dirty="0">
              <a:solidFill>
                <a:srgbClr val="009500"/>
              </a:solidFill>
              <a:cs typeface="+mn-cs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4800600" y="701080"/>
            <a:ext cx="2568575" cy="3667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>
                <a:solidFill>
                  <a:srgbClr val="009500"/>
                </a:solidFill>
                <a:cs typeface="+mn-cs"/>
              </a:rPr>
              <a:t>GEO Hannover 600 m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7419152" y="2618780"/>
            <a:ext cx="1614546" cy="646331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800" b="0" dirty="0" err="1" smtClean="0">
                <a:solidFill>
                  <a:srgbClr val="009500"/>
                </a:solidFill>
                <a:cs typeface="+mn-cs"/>
              </a:rPr>
              <a:t>Kamioka</a:t>
            </a:r>
            <a:r>
              <a:rPr lang="en-US" sz="1800" b="0" dirty="0" smtClean="0">
                <a:solidFill>
                  <a:srgbClr val="009500"/>
                </a:solidFill>
                <a:cs typeface="+mn-cs"/>
              </a:rPr>
              <a:t> </a:t>
            </a:r>
            <a:r>
              <a:rPr lang="en-US" sz="1800" b="0" dirty="0">
                <a:solidFill>
                  <a:srgbClr val="009500"/>
                </a:solidFill>
                <a:cs typeface="+mn-cs"/>
              </a:rPr>
              <a:t>Japan</a:t>
            </a:r>
          </a:p>
          <a:p>
            <a:pPr algn="ctr">
              <a:defRPr/>
            </a:pPr>
            <a:r>
              <a:rPr lang="en-US" sz="1800" b="0" dirty="0">
                <a:solidFill>
                  <a:srgbClr val="009500"/>
                </a:solidFill>
                <a:cs typeface="+mn-cs"/>
              </a:rPr>
              <a:t>3 </a:t>
            </a:r>
            <a:r>
              <a:rPr lang="en-US" sz="1800" b="0" dirty="0" smtClean="0">
                <a:solidFill>
                  <a:srgbClr val="009500"/>
                </a:solidFill>
                <a:cs typeface="+mn-cs"/>
              </a:rPr>
              <a:t>km (2018)</a:t>
            </a:r>
            <a:endParaRPr lang="en-US" sz="1800" b="0" dirty="0">
              <a:solidFill>
                <a:srgbClr val="009500"/>
              </a:solidFill>
              <a:cs typeface="+mn-cs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3886200" y="6111280"/>
            <a:ext cx="2237699" cy="36933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800" b="0" dirty="0" smtClean="0">
                <a:solidFill>
                  <a:srgbClr val="009500"/>
                </a:solidFill>
                <a:cs typeface="+mn-cs"/>
              </a:rPr>
              <a:t>Virgo </a:t>
            </a:r>
            <a:r>
              <a:rPr lang="en-US" sz="1800" b="0" dirty="0">
                <a:solidFill>
                  <a:srgbClr val="009500"/>
                </a:solidFill>
                <a:cs typeface="+mn-cs"/>
              </a:rPr>
              <a:t>3 </a:t>
            </a:r>
            <a:r>
              <a:rPr lang="en-US" sz="1800" b="0" dirty="0" smtClean="0">
                <a:solidFill>
                  <a:srgbClr val="009500"/>
                </a:solidFill>
                <a:cs typeface="+mn-cs"/>
              </a:rPr>
              <a:t>km (2016)</a:t>
            </a:r>
            <a:endParaRPr lang="en-US" sz="1800" b="0" dirty="0">
              <a:solidFill>
                <a:srgbClr val="009500"/>
              </a:solidFill>
              <a:cs typeface="+mn-cs"/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2209800" y="2328268"/>
            <a:ext cx="533400" cy="838200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2514600" y="3471268"/>
            <a:ext cx="609600" cy="685800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H="1">
            <a:off x="4724400" y="2313980"/>
            <a:ext cx="762000" cy="700088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V="1">
            <a:off x="4648200" y="3242668"/>
            <a:ext cx="76200" cy="1295400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18" name="Picture 19" descr="LCGTposter_en-thumb-500x7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4" r="7414" b="35503"/>
          <a:stretch>
            <a:fillRect/>
          </a:stretch>
        </p:blipFill>
        <p:spPr bwMode="auto">
          <a:xfrm>
            <a:off x="6781800" y="3304580"/>
            <a:ext cx="2209800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22"/>
          <p:cNvSpPr>
            <a:spLocks noChangeShapeType="1"/>
          </p:cNvSpPr>
          <p:nvPr/>
        </p:nvSpPr>
        <p:spPr bwMode="auto">
          <a:xfrm flipH="1" flipV="1">
            <a:off x="6705600" y="3304580"/>
            <a:ext cx="609600" cy="228600"/>
          </a:xfrm>
          <a:prstGeom prst="line">
            <a:avLst/>
          </a:prstGeom>
          <a:noFill/>
          <a:ln w="1270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139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LISA: Laser Interferometer Space Antenna (ESA 2034)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993775"/>
            <a:ext cx="3652838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05200"/>
            <a:ext cx="36576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576003"/>
            <a:ext cx="4629150" cy="595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40000" y="6120000"/>
            <a:ext cx="31299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BBE0E3"/>
                </a:solidFill>
                <a:latin typeface="Comic Sans MS" charset="0"/>
                <a:ea typeface="ＭＳ Ｐゴシック" charset="0"/>
              </a:rPr>
              <a:t>w</a:t>
            </a:r>
            <a:r>
              <a:rPr lang="en-US" sz="2000" dirty="0" smtClean="0">
                <a:solidFill>
                  <a:srgbClr val="BBE0E3"/>
                </a:solidFill>
                <a:latin typeface="Comic Sans MS" charset="0"/>
                <a:ea typeface="ＭＳ Ｐゴシック" charset="0"/>
              </a:rPr>
              <a:t>ith NASA participation</a:t>
            </a:r>
            <a:endParaRPr lang="en-US" sz="2000" dirty="0">
              <a:solidFill>
                <a:srgbClr val="BBE0E3"/>
              </a:solidFill>
              <a:latin typeface="Comic Sans MS" charset="0"/>
              <a:ea typeface="ＭＳ Ｐゴシック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 rot="-2132486">
            <a:off x="3076351" y="3532907"/>
            <a:ext cx="239712" cy="23040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540000" y="2340000"/>
                <a:ext cx="40591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three freely-orbiting spacecraft</a:t>
                </a: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𝑑𝑖𝑠𝑡𝑎𝑛𝑐𝑒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𝑏𝑒𝑡𝑤𝑒𝑒𝑛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𝑚𝑖𝑟𝑟𝑜𝑟𝑠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:5∙</m:t>
                    </m:r>
                    <m:sSup>
                      <m:sSupPr>
                        <m:ctrlPr>
                          <a:rPr lang="de-DE" b="0" i="1" smtClean="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6</m:t>
                        </m:r>
                      </m:sup>
                    </m:sSup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𝑘𝑚</m:t>
                    </m:r>
                  </m:oMath>
                </a14:m>
                <a:r>
                  <a:rPr lang="en-US" dirty="0" smtClean="0">
                    <a:solidFill>
                      <a:schemeClr val="bg1"/>
                    </a:solidFill>
                  </a:rPr>
                  <a:t> 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2340000"/>
                <a:ext cx="4059188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1353" t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516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LISA: Laser Interferometer Space Antenna (ESA 2034)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05200"/>
            <a:ext cx="36576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576003"/>
            <a:ext cx="4629150" cy="5956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40000" y="6120000"/>
            <a:ext cx="312993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dirty="0">
                <a:solidFill>
                  <a:srgbClr val="BBE0E3"/>
                </a:solidFill>
                <a:latin typeface="Comic Sans MS" charset="0"/>
                <a:ea typeface="ＭＳ Ｐゴシック" charset="0"/>
              </a:rPr>
              <a:t>w</a:t>
            </a:r>
            <a:r>
              <a:rPr lang="en-US" sz="2000" dirty="0" smtClean="0">
                <a:solidFill>
                  <a:srgbClr val="BBE0E3"/>
                </a:solidFill>
                <a:latin typeface="Comic Sans MS" charset="0"/>
                <a:ea typeface="ＭＳ Ｐゴシック" charset="0"/>
              </a:rPr>
              <a:t>ith NASA participation</a:t>
            </a:r>
            <a:endParaRPr lang="en-US" sz="2000" dirty="0">
              <a:solidFill>
                <a:srgbClr val="BBE0E3"/>
              </a:solidFill>
              <a:latin typeface="Comic Sans MS" charset="0"/>
              <a:ea typeface="ＭＳ Ｐゴシック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540000" y="2340000"/>
                <a:ext cx="40591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three freely-orbiting spacecraft</a:t>
                </a: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𝑑𝑖𝑠𝑡𝑎𝑛𝑐𝑒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𝑏𝑒𝑡𝑤𝑒𝑒𝑛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𝑚𝑖𝑟𝑟𝑜𝑟𝑠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</a:rPr>
                      <m:t>:5∙</m:t>
                    </m:r>
                    <m:sSup>
                      <m:sSupPr>
                        <m:ctrlPr>
                          <a:rPr lang="de-DE" b="0" i="1" smtClean="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6</m:t>
                        </m:r>
                      </m:sup>
                    </m:sSup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b="0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𝑘𝑚</m:t>
                    </m:r>
                  </m:oMath>
                </a14:m>
                <a:r>
                  <a:rPr lang="en-US" dirty="0" smtClean="0">
                    <a:solidFill>
                      <a:schemeClr val="bg1"/>
                    </a:solidFill>
                  </a:rPr>
                  <a:t> 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000" y="2340000"/>
                <a:ext cx="4059188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1353" t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3" descr="&#10;lisa_wave.gif                                                  00169975Macintosh HD                   BA94F0CE: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9" t="8279" r="20964" b="20880"/>
          <a:stretch>
            <a:fillRect/>
          </a:stretch>
        </p:blipFill>
        <p:spPr bwMode="auto">
          <a:xfrm>
            <a:off x="5759028" y="900000"/>
            <a:ext cx="25019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87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Gravitational waves: differences from EM waves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66700" y="5580000"/>
            <a:ext cx="8610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bg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bg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Symbol" pitchFamily="1" charset="2"/>
              <a:buChar char="®"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+mn-cs"/>
              </a:rPr>
              <a:t> A fundamentally different way of observing the Cosmos!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de-DE" altLang="en-US" kern="0" dirty="0" smtClean="0">
                <a:solidFill>
                  <a:schemeClr val="tx1"/>
                </a:solidFill>
              </a:rPr>
              <a:t>     </a:t>
            </a:r>
            <a:r>
              <a:rPr lang="en-US" altLang="en-US" sz="1800" kern="0" dirty="0" smtClean="0">
                <a:solidFill>
                  <a:schemeClr val="tx1"/>
                </a:solidFill>
              </a:rPr>
              <a:t>EM-waves: 10</a:t>
            </a:r>
            <a:r>
              <a:rPr lang="en-US" altLang="en-US" sz="1800" kern="0" baseline="30000" dirty="0" smtClean="0">
                <a:solidFill>
                  <a:schemeClr val="tx1"/>
                </a:solidFill>
              </a:rPr>
              <a:t>7</a:t>
            </a:r>
            <a:r>
              <a:rPr lang="en-US" altLang="en-US" sz="1800" kern="0" dirty="0" smtClean="0">
                <a:solidFill>
                  <a:schemeClr val="tx1"/>
                </a:solidFill>
              </a:rPr>
              <a:t> – 10</a:t>
            </a:r>
            <a:r>
              <a:rPr lang="en-US" altLang="en-US" sz="1800" kern="0" baseline="30000" dirty="0" smtClean="0">
                <a:solidFill>
                  <a:schemeClr val="tx1"/>
                </a:solidFill>
              </a:rPr>
              <a:t>20</a:t>
            </a:r>
            <a:r>
              <a:rPr lang="en-US" altLang="en-US" sz="1800" kern="0" dirty="0" smtClean="0">
                <a:solidFill>
                  <a:schemeClr val="tx1"/>
                </a:solidFill>
              </a:rPr>
              <a:t> Hz                         GW: 10</a:t>
            </a:r>
            <a:r>
              <a:rPr lang="en-US" altLang="en-US" sz="1800" kern="0" baseline="30000" dirty="0" smtClean="0">
                <a:solidFill>
                  <a:schemeClr val="tx1"/>
                </a:solidFill>
              </a:rPr>
              <a:t>-9</a:t>
            </a:r>
            <a:r>
              <a:rPr lang="en-US" altLang="en-US" sz="1800" kern="0" dirty="0" smtClean="0">
                <a:solidFill>
                  <a:schemeClr val="tx1"/>
                </a:solidFill>
              </a:rPr>
              <a:t> – 10</a:t>
            </a:r>
            <a:r>
              <a:rPr lang="en-US" altLang="en-US" sz="1800" kern="0" baseline="30000" dirty="0" smtClean="0">
                <a:solidFill>
                  <a:schemeClr val="tx1"/>
                </a:solidFill>
              </a:rPr>
              <a:t>4</a:t>
            </a:r>
            <a:r>
              <a:rPr lang="en-US" altLang="en-US" sz="1800" kern="0" dirty="0" smtClean="0">
                <a:solidFill>
                  <a:schemeClr val="tx1"/>
                </a:solidFill>
              </a:rPr>
              <a:t> Hz</a:t>
            </a:r>
            <a:endParaRPr kumimoji="0" lang="en-US" altLang="en-US" sz="1800" b="0" i="0" u="none" strike="noStrike" kern="0" cap="none" spc="0" normalizeH="0" baseline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04800" y="692696"/>
            <a:ext cx="250421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u="sng" smtClean="0"/>
              <a:t>Electromagnetism</a:t>
            </a:r>
            <a:r>
              <a:rPr lang="en-US" altLang="en-US" sz="2400" smtClean="0"/>
              <a:t>: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4876800" y="692696"/>
            <a:ext cx="12089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u="sng" smtClean="0"/>
              <a:t>Gravity</a:t>
            </a:r>
            <a:r>
              <a:rPr lang="en-US" altLang="en-US" sz="2400" smtClean="0"/>
              <a:t>: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52400" y="1226096"/>
            <a:ext cx="403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mtClean="0"/>
              <a:t> A strong force, but with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   opposing charges ( + and - )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724400" y="1226096"/>
            <a:ext cx="250164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mtClean="0"/>
              <a:t> A weak force, but with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   only one charge (mass)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52400" y="1988096"/>
            <a:ext cx="33746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mtClean="0"/>
              <a:t> Fields built up incoherently from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   microscopic charge separations</a:t>
            </a:r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724400" y="1988096"/>
            <a:ext cx="31951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mtClean="0"/>
              <a:t> Fields built up coherently from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   bulk accumulation of matter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152400" y="3207296"/>
            <a:ext cx="299293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mtClean="0"/>
              <a:t> Waves are easy to detect, but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   easily blocked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724400" y="3207296"/>
            <a:ext cx="354456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mtClean="0"/>
              <a:t> Waves are hard to detect, but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mtClean="0"/>
              <a:t>   pass undisturbed through anything</a:t>
            </a: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228600" y="3893096"/>
            <a:ext cx="384816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»"/>
            </a:pPr>
            <a:r>
              <a:rPr lang="en-US" altLang="en-US" smtClean="0"/>
              <a:t> Show the surfaces of energetic bodies</a:t>
            </a: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4800600" y="3893096"/>
            <a:ext cx="39998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»"/>
            </a:pPr>
            <a:r>
              <a:rPr lang="en-US" altLang="en-US" smtClean="0"/>
              <a:t> Reveal the bulk motion of dense matter</a:t>
            </a: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228600" y="2673896"/>
            <a:ext cx="373352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»"/>
            </a:pPr>
            <a:r>
              <a:rPr lang="en-US" altLang="en-US" smtClean="0"/>
              <a:t> Wavelengths smaller than the source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4800600" y="2673896"/>
            <a:ext cx="35882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»"/>
            </a:pPr>
            <a:r>
              <a:rPr lang="en-US" altLang="en-US" smtClean="0"/>
              <a:t> Wavelengths larger than the source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152400" y="4424909"/>
            <a:ext cx="290015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smtClean="0"/>
              <a:t> Used to construct </a:t>
            </a:r>
            <a:r>
              <a:rPr lang="en-US" altLang="en-US" i="1" dirty="0" smtClean="0"/>
              <a:t>images</a:t>
            </a:r>
            <a:r>
              <a:rPr lang="en-US" altLang="en-US" dirty="0" smtClean="0"/>
              <a:t> of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   celestial objects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4724400" y="4426496"/>
            <a:ext cx="361829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dirty="0" smtClean="0"/>
              <a:t> Can be though of as </a:t>
            </a:r>
            <a:r>
              <a:rPr lang="en-US" altLang="en-US" i="1" dirty="0" smtClean="0"/>
              <a:t>sounds</a:t>
            </a:r>
            <a:r>
              <a:rPr lang="en-US" altLang="en-US" dirty="0" smtClean="0"/>
              <a:t> emitted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dirty="0" smtClean="0"/>
              <a:t>   by those objects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151200" y="5112000"/>
            <a:ext cx="2776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photon</a:t>
            </a:r>
            <a:r>
              <a:rPr lang="en-US" dirty="0" smtClean="0">
                <a:solidFill>
                  <a:srgbClr val="FF0000"/>
                </a:solidFill>
              </a:rPr>
              <a:t>     </a:t>
            </a:r>
            <a:r>
              <a:rPr lang="en-US" dirty="0" smtClean="0">
                <a:solidFill>
                  <a:srgbClr val="FF0000"/>
                </a:solidFill>
              </a:rPr>
              <a:t>massless, J = </a:t>
            </a:r>
            <a:r>
              <a:rPr lang="en-US" dirty="0" smtClean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4723200" y="5112000"/>
            <a:ext cx="2904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graviton</a:t>
            </a:r>
            <a:r>
              <a:rPr lang="en-US" dirty="0" smtClean="0">
                <a:solidFill>
                  <a:srgbClr val="FF0000"/>
                </a:solidFill>
              </a:rPr>
              <a:t>     </a:t>
            </a:r>
            <a:r>
              <a:rPr lang="en-US" dirty="0" smtClean="0">
                <a:solidFill>
                  <a:srgbClr val="FF0000"/>
                </a:solidFill>
              </a:rPr>
              <a:t>massless, J </a:t>
            </a:r>
            <a:r>
              <a:rPr lang="en-US" smtClean="0">
                <a:solidFill>
                  <a:srgbClr val="FF0000"/>
                </a:solidFill>
              </a:rPr>
              <a:t>= </a:t>
            </a:r>
            <a:r>
              <a:rPr lang="en-US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69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utoUpdateAnimBg="0"/>
      <p:bldP spid="5" grpId="0" autoUpdateAnimBg="0"/>
      <p:bldP spid="6" grpId="0" autoUpdateAnimBg="0"/>
      <p:bldP spid="7" grpId="0" autoUpdateAnimBg="0"/>
      <p:bldP spid="8" grpId="0" autoUpdateAnimBg="0"/>
      <p:bldP spid="9" grpId="0" autoUpdateAnimBg="0"/>
      <p:bldP spid="10" grpId="0" autoUpdateAnimBg="0"/>
      <p:bldP spid="11" grpId="0" autoUpdateAnimBg="0"/>
      <p:bldP spid="12" grpId="0" autoUpdateAnimBg="0"/>
      <p:bldP spid="13" grpId="0" autoUpdateAnimBg="0"/>
      <p:bldP spid="14" grpId="0" autoUpdateAnimBg="0"/>
      <p:bldP spid="15" grpId="0" autoUpdateAnimBg="0"/>
      <p:bldP spid="16" grpId="0" autoUpdateAnimBg="0"/>
      <p:bldP spid="17" grpId="0" autoUpdateAnimBg="0"/>
      <p:bldP spid="18" grpId="0" autoUpdateAnimBg="0"/>
      <p:bldP spid="3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1080000"/>
            <a:ext cx="193357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00" y="1080000"/>
            <a:ext cx="1458003" cy="3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Equivalence Principle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1043609" y="1268760"/>
                <a:ext cx="3888431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Heavy mass: </a:t>
                </a:r>
                <a:r>
                  <a:rPr lang="en-US" dirty="0" smtClean="0"/>
                  <a:t>How strongly is a body attracted by the Earth?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de-DE" dirty="0">
                  <a:solidFill>
                    <a:srgbClr val="FF0000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Inertial mass: </a:t>
                </a:r>
                <a:r>
                  <a:rPr lang="en-US" dirty="0" smtClean="0"/>
                  <a:t>How much power is needed to accelerate a body?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de-DE" dirty="0"/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de-DE" dirty="0" smtClean="0">
                    <a:solidFill>
                      <a:srgbClr val="FF0000"/>
                    </a:solidFill>
                  </a:rPr>
                  <a:t>Galileo Galilei </a:t>
                </a:r>
                <a:r>
                  <a:rPr lang="en-US" dirty="0" smtClean="0"/>
                  <a:t>(1590): All bodies fall equally fast (in vacuum)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de-DE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de-DE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h𝑒𝑎𝑣𝑦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𝑚𝑎𝑠𝑠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𝑖𝑛𝑒𝑟𝑡𝑖𝑎𝑙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𝑚𝑎𝑠𝑠</m:t>
                      </m:r>
                    </m:oMath>
                  </m:oMathPara>
                </a14:m>
                <a:endParaRPr lang="de-D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9" y="1268760"/>
                <a:ext cx="3888431" cy="2862322"/>
              </a:xfrm>
              <a:prstGeom prst="rect">
                <a:avLst/>
              </a:prstGeom>
              <a:blipFill rotWithShape="1">
                <a:blip r:embed="rId4"/>
                <a:stretch>
                  <a:fillRect l="-940" t="-1064" r="-1411" b="-8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6516216" y="4500000"/>
            <a:ext cx="141737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The Bremen drop tower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3689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Gravity: The Old School</a:t>
            </a:r>
            <a:endParaRPr lang="en-US" dirty="0"/>
          </a:p>
        </p:txBody>
      </p:sp>
      <p:sp>
        <p:nvSpPr>
          <p:cNvPr id="4" name="Foliennummernplatzhalter 4"/>
          <p:cNvSpPr txBox="1">
            <a:spLocks/>
          </p:cNvSpPr>
          <p:nvPr/>
        </p:nvSpPr>
        <p:spPr bwMode="auto">
          <a:xfrm>
            <a:off x="8686800" y="6068144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4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Symbol" pitchFamily="1" charset="2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Symbol" pitchFamily="1" charset="2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Symbol" pitchFamily="1" charset="2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Symbol" pitchFamily="1" charset="2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Symbol" pitchFamily="1" charset="2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Symbol" pitchFamily="1" charset="2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Symbol" pitchFamily="1" charset="2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Symbol" pitchFamily="1" charset="2"/>
                <a:ea typeface="+mn-ea"/>
                <a:cs typeface="+mn-cs"/>
              </a:defRPr>
            </a:lvl9pPr>
          </a:lstStyle>
          <a:p>
            <a:fld id="{9EE2114B-2C3D-4C91-9B19-B532B5FBFD58}" type="slidenum">
              <a:rPr lang="en-US" altLang="en-US" smtClean="0">
                <a:solidFill>
                  <a:srgbClr val="114FFB"/>
                </a:solidFill>
                <a:latin typeface="Helvetica"/>
              </a:rPr>
              <a:pPr/>
              <a:t>4</a:t>
            </a:fld>
            <a:endParaRPr lang="en-US" altLang="en-US" smtClean="0">
              <a:solidFill>
                <a:srgbClr val="114FFB"/>
              </a:solidFill>
              <a:latin typeface="Helvetica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4267200" y="1648544"/>
            <a:ext cx="4876800" cy="4876800"/>
          </a:xfrm>
          <a:prstGeom prst="rect">
            <a:avLst/>
          </a:prstGeom>
          <a:solidFill>
            <a:srgbClr val="000000"/>
          </a:solidFill>
          <a:ln w="12700">
            <a:solidFill>
              <a:srgbClr val="114FFB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pic>
        <p:nvPicPr>
          <p:cNvPr id="8" name="Picture 5" descr="new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6" y="612000"/>
            <a:ext cx="2279904" cy="259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pp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724744"/>
            <a:ext cx="627063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eart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48744"/>
            <a:ext cx="1219200" cy="1219200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" name="Picture 8" descr="mo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953344"/>
            <a:ext cx="739775" cy="78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6096000" y="3248744"/>
            <a:ext cx="0" cy="121920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6096000" y="4467944"/>
            <a:ext cx="1219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7315200" y="3248744"/>
            <a:ext cx="0" cy="1219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>
            <a:off x="6096000" y="3248744"/>
            <a:ext cx="121920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smtClean="0">
              <a:ln>
                <a:noFill/>
              </a:ln>
              <a:solidFill>
                <a:srgbClr val="114FFB"/>
              </a:solidFill>
              <a:effectLst/>
              <a:uLnTx/>
              <a:uFillTx/>
              <a:latin typeface="Symbol" pitchFamily="1" charset="2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180000" y="3240000"/>
            <a:ext cx="2951840" cy="283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Sir Isaac Newton</a:t>
            </a:r>
            <a:r>
              <a:rPr kumimoji="0" lang="en-US" altLang="en-US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(1684)</a:t>
            </a:r>
          </a:p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400" b="0" i="0" u="none" strike="noStrike" kern="0" cap="none" spc="0" normalizeH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lvl="0"/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universal law of gravitation</a:t>
            </a:r>
          </a:p>
          <a:p>
            <a:pPr lvl="0"/>
            <a:endParaRPr lang="de-DE" sz="800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Unified the gravity</a:t>
            </a:r>
          </a:p>
          <a:p>
            <a:pPr lvl="0"/>
            <a:r>
              <a:rPr lang="de-DE" sz="1600" dirty="0">
                <a:solidFill>
                  <a:prstClr val="black"/>
                </a:solidFill>
              </a:rPr>
              <a:t>      </a:t>
            </a:r>
            <a:r>
              <a:rPr lang="en-US" sz="1600" dirty="0">
                <a:solidFill>
                  <a:prstClr val="black"/>
                </a:solidFill>
              </a:rPr>
              <a:t>on Earth, the motion of the</a:t>
            </a:r>
          </a:p>
          <a:p>
            <a:pPr lvl="0"/>
            <a:r>
              <a:rPr lang="en-US" sz="1600" dirty="0">
                <a:solidFill>
                  <a:prstClr val="black"/>
                </a:solidFill>
              </a:rPr>
              <a:t>      Moon, planets and comets</a:t>
            </a:r>
          </a:p>
          <a:p>
            <a:pPr lvl="0"/>
            <a:endParaRPr lang="de-DE" sz="800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de-DE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Final confirmation of  </a:t>
            </a:r>
          </a:p>
          <a:p>
            <a:pPr lvl="0"/>
            <a:r>
              <a:rPr lang="en-US" sz="1600" dirty="0">
                <a:solidFill>
                  <a:prstClr val="black"/>
                </a:solidFill>
              </a:rPr>
              <a:t>      Newton´s theory:</a:t>
            </a:r>
          </a:p>
          <a:p>
            <a:pPr lvl="0"/>
            <a:endParaRPr lang="de-DE" sz="800" dirty="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FF0000"/>
                </a:solidFill>
              </a:rPr>
              <a:t>Halley´s Comet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prstClr val="black"/>
                </a:solidFill>
              </a:rPr>
              <a:t>returns as predicted in 1758</a:t>
            </a:r>
            <a:r>
              <a:rPr lang="en-US" sz="1600" dirty="0">
                <a:solidFill>
                  <a:srgbClr val="FF0000"/>
                </a:solidFill>
              </a:rPr>
              <a:t>      </a:t>
            </a:r>
            <a:endParaRPr kumimoji="0" lang="en-US" altLang="en-US" sz="1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2998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4.58709E-6 L -0.00087 0.83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4191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955 -0.00185 C 0.10591 -0.00185 0.18455 0.09762 0.18455 0.22022 C 0.18455 0.34259 0.10591 0.44229 0.00955 0.44229 C -0.08697 0.44229 -0.16545 0.34259 -0.16545 0.22022 C -0.16545 0.09762 -0.08697 -0.00185 0.00955 -0.00185 Z " pathEditMode="relative" rAng="0" ptsTypes="fffff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2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Newton´s Gravitation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1080000"/>
            <a:ext cx="31683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</a:rPr>
              <a:t>Isaac Newton (1684):</a:t>
            </a:r>
          </a:p>
          <a:p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FF0000"/>
                </a:solidFill>
              </a:rPr>
              <a:t>    </a:t>
            </a:r>
            <a:r>
              <a:rPr lang="en-US" dirty="0" smtClean="0"/>
              <a:t>universal law of gravitation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Unified the gravity</a:t>
            </a:r>
          </a:p>
          <a:p>
            <a:r>
              <a:rPr lang="de-DE" dirty="0"/>
              <a:t> </a:t>
            </a:r>
            <a:r>
              <a:rPr lang="de-DE" dirty="0" smtClean="0"/>
              <a:t>     </a:t>
            </a:r>
            <a:r>
              <a:rPr lang="en-US" dirty="0" smtClean="0"/>
              <a:t>on Earth, the motion of the</a:t>
            </a:r>
          </a:p>
          <a:p>
            <a:r>
              <a:rPr lang="en-US" dirty="0"/>
              <a:t> </a:t>
            </a:r>
            <a:r>
              <a:rPr lang="en-US" dirty="0" smtClean="0"/>
              <a:t>     Moon, planets and comets</a:t>
            </a:r>
          </a:p>
          <a:p>
            <a:endParaRPr lang="de-DE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Final confirmation of  </a:t>
            </a:r>
          </a:p>
          <a:p>
            <a:r>
              <a:rPr lang="en-US" dirty="0"/>
              <a:t> </a:t>
            </a:r>
            <a:r>
              <a:rPr lang="en-US" dirty="0" smtClean="0"/>
              <a:t>     Newton´s theory:</a:t>
            </a:r>
          </a:p>
          <a:p>
            <a:endParaRPr lang="de-DE" dirty="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</a:rPr>
              <a:t>Halley´s Comet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returns as predicted in 1758</a:t>
            </a:r>
            <a:r>
              <a:rPr lang="en-US" dirty="0" smtClean="0">
                <a:solidFill>
                  <a:srgbClr val="FF0000"/>
                </a:solidFill>
              </a:rPr>
              <a:t>     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1080000"/>
            <a:ext cx="2428875" cy="329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359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Electromagnetism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1080000"/>
            <a:ext cx="4217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</a:rPr>
              <a:t>James Clerk Maxwell</a:t>
            </a:r>
            <a:r>
              <a:rPr lang="en-US" dirty="0" smtClean="0"/>
              <a:t> (1864):</a:t>
            </a:r>
          </a:p>
          <a:p>
            <a:r>
              <a:rPr lang="en-US" dirty="0" smtClean="0"/>
              <a:t>     Unification of electricity and magnetism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20000" y="1800000"/>
                <a:ext cx="24104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𝑒𝑙𝑒𝑐𝑡𝑟𝑜𝑚𝑎𝑔𝑛𝑒𝑡𝑖𝑠𝑚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00" y="1800000"/>
                <a:ext cx="2410403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feld 5"/>
          <p:cNvSpPr txBox="1"/>
          <p:nvPr/>
        </p:nvSpPr>
        <p:spPr>
          <a:xfrm>
            <a:off x="720000" y="2880000"/>
            <a:ext cx="32403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</a:rPr>
              <a:t>Heinrich Hertz</a:t>
            </a:r>
            <a:r>
              <a:rPr lang="en-US" dirty="0" smtClean="0"/>
              <a:t> (1888): </a:t>
            </a:r>
          </a:p>
          <a:p>
            <a:r>
              <a:rPr lang="en-US" dirty="0"/>
              <a:t> </a:t>
            </a:r>
            <a:r>
              <a:rPr lang="en-US" dirty="0" smtClean="0"/>
              <a:t>    Light, radio waves, X-rays </a:t>
            </a:r>
          </a:p>
          <a:p>
            <a:r>
              <a:rPr lang="en-US" dirty="0"/>
              <a:t> </a:t>
            </a:r>
            <a:r>
              <a:rPr lang="en-US" dirty="0" smtClean="0"/>
              <a:t>    are electromagnetic waves</a:t>
            </a:r>
          </a:p>
          <a:p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smtClean="0">
                <a:solidFill>
                  <a:srgbClr val="FF0000"/>
                </a:solidFill>
              </a:rPr>
              <a:t>    </a:t>
            </a:r>
            <a:r>
              <a:rPr lang="en-US" dirty="0"/>
              <a:t>v</a:t>
            </a:r>
            <a:r>
              <a:rPr lang="en-US" dirty="0" smtClean="0"/>
              <a:t>elocity: 299792 km/s</a:t>
            </a:r>
          </a:p>
          <a:p>
            <a:r>
              <a:rPr lang="de-DE" dirty="0"/>
              <a:t> </a:t>
            </a:r>
            <a:r>
              <a:rPr lang="de-DE" dirty="0" smtClean="0"/>
              <a:t>    </a:t>
            </a:r>
            <a:r>
              <a:rPr lang="en-US" dirty="0" smtClean="0"/>
              <a:t>duration Sun – Earth ~ 8 min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/>
              <p:cNvSpPr txBox="1"/>
              <p:nvPr/>
            </p:nvSpPr>
            <p:spPr>
              <a:xfrm>
                <a:off x="611560" y="4500000"/>
                <a:ext cx="28803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→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𝑖𝑛𝑡𝑒𝑟𝑎𝑐𝑡𝑖𝑜𝑛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𝑑𝑒𝑙𝑎𝑦𝑒𝑑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, </m:t>
                      </m:r>
                    </m:oMath>
                  </m:oMathPara>
                </a14:m>
                <a:endParaRPr lang="de-DE" b="0" i="1" dirty="0" smtClean="0">
                  <a:solidFill>
                    <a:srgbClr val="FF0000"/>
                  </a:solidFill>
                  <a:latin typeface="Cambria Math"/>
                  <a:ea typeface="Cambria Math"/>
                </a:endParaRPr>
              </a:p>
              <a:p>
                <a:r>
                  <a:rPr lang="de-DE" sz="1400" b="0" dirty="0" smtClean="0">
                    <a:solidFill>
                      <a:srgbClr val="FF0000"/>
                    </a:solidFill>
                    <a:ea typeface="Cambria Math"/>
                  </a:rPr>
                  <a:t>   </a:t>
                </a:r>
                <a14:m>
                  <m:oMath xmlns:m="http://schemas.openxmlformats.org/officeDocument/2006/math">
                    <m:r>
                      <a:rPr lang="de-DE" sz="14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𝑒</m:t>
                    </m:r>
                    <m:r>
                      <a:rPr lang="de-DE" sz="14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.</m:t>
                    </m:r>
                    <m:r>
                      <a:rPr lang="de-DE" sz="14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𝑔</m:t>
                    </m:r>
                    <m:r>
                      <a:rPr lang="de-DE" sz="14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. </m:t>
                    </m:r>
                    <m:r>
                      <a:rPr lang="de-DE" sz="14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𝑏𝑒𝑡𝑤𝑒𝑒𝑛</m:t>
                    </m:r>
                    <m:r>
                      <a:rPr lang="de-DE" sz="14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sz="14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𝑒𝑙𝑒𝑐𝑡𝑟𝑖𝑐𝑎𝑙</m:t>
                    </m:r>
                    <m:r>
                      <a:rPr lang="de-DE" sz="14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 </m:t>
                    </m:r>
                    <m:r>
                      <a:rPr lang="de-DE" sz="1400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𝑐h𝑎𝑟𝑔𝑒𝑠</m:t>
                    </m:r>
                  </m:oMath>
                </a14:m>
                <a:endParaRPr lang="en-US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4500000"/>
                <a:ext cx="2880320" cy="584775"/>
              </a:xfrm>
              <a:prstGeom prst="rect">
                <a:avLst/>
              </a:prstGeom>
              <a:blipFill rotWithShape="1">
                <a:blip r:embed="rId3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900000"/>
            <a:ext cx="1677600" cy="1885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0" y="2880000"/>
            <a:ext cx="16764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160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Special Relativity</a:t>
            </a:r>
            <a:endParaRPr lang="en-US" dirty="0"/>
          </a:p>
        </p:txBody>
      </p:sp>
      <p:sp>
        <p:nvSpPr>
          <p:cNvPr id="4" name="Textfeld 3"/>
          <p:cNvSpPr txBox="1"/>
          <p:nvPr/>
        </p:nvSpPr>
        <p:spPr>
          <a:xfrm>
            <a:off x="720000" y="1080000"/>
            <a:ext cx="378180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</a:rPr>
              <a:t>Newton´s gravitation:</a:t>
            </a:r>
            <a:r>
              <a:rPr lang="en-US" dirty="0" smtClean="0"/>
              <a:t> </a:t>
            </a:r>
          </a:p>
          <a:p>
            <a:r>
              <a:rPr lang="en-US" dirty="0"/>
              <a:t> </a:t>
            </a:r>
            <a:r>
              <a:rPr lang="en-US" dirty="0" smtClean="0"/>
              <a:t>    Foundation for classical mechanics.</a:t>
            </a:r>
          </a:p>
          <a:p>
            <a:endParaRPr lang="de-DE" sz="800" dirty="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no maximum velocity</a:t>
            </a:r>
          </a:p>
          <a:p>
            <a:pPr lvl="1"/>
            <a:r>
              <a:rPr lang="en-US" dirty="0" smtClean="0"/>
              <a:t>      instantaneous interaction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719999" y="3060000"/>
            <a:ext cx="50041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FF0000"/>
                </a:solidFill>
              </a:rPr>
              <a:t>Albert Einstein</a:t>
            </a:r>
            <a:r>
              <a:rPr lang="en-US" dirty="0" smtClean="0"/>
              <a:t> (1905):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    </a:t>
            </a:r>
            <a:r>
              <a:rPr lang="en-US" dirty="0"/>
              <a:t>T</a:t>
            </a:r>
            <a:r>
              <a:rPr lang="en-US" dirty="0" smtClean="0"/>
              <a:t>heory of special relativity:</a:t>
            </a:r>
          </a:p>
          <a:p>
            <a:endParaRPr lang="de-DE" sz="800" dirty="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velocity of light is the limit</a:t>
            </a:r>
          </a:p>
          <a:p>
            <a:pPr lvl="1"/>
            <a:endParaRPr lang="de-DE" sz="800" dirty="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instantaneous interaction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      </a:t>
            </a:r>
            <a:r>
              <a:rPr lang="en-US" dirty="0" smtClean="0">
                <a:solidFill>
                  <a:srgbClr val="0000CC"/>
                </a:solidFill>
              </a:rPr>
              <a:t>is not allowed! </a:t>
            </a:r>
            <a:r>
              <a:rPr lang="en-US" dirty="0" smtClean="0">
                <a:solidFill>
                  <a:srgbClr val="FF0000"/>
                </a:solidFill>
              </a:rPr>
              <a:t>contradiction with Newton!</a:t>
            </a:r>
          </a:p>
          <a:p>
            <a:pPr lvl="1"/>
            <a:endParaRPr lang="de-DE" dirty="0">
              <a:solidFill>
                <a:srgbClr val="FF0000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Space and time (space-time) are curved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Matter causes this curvature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Space tells matter how to move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This looks to us like gravity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1080000"/>
            <a:ext cx="2238375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1115616" y="4941168"/>
            <a:ext cx="4464496" cy="1227375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7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Curved Space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/>
              <p:cNvSpPr txBox="1"/>
              <p:nvPr/>
            </p:nvSpPr>
            <p:spPr>
              <a:xfrm>
                <a:off x="510703" y="2780928"/>
                <a:ext cx="3832652" cy="31629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v"/>
                </a:pPr>
                <a:r>
                  <a:rPr lang="en-US" dirty="0" smtClean="0">
                    <a:solidFill>
                      <a:srgbClr val="FF0000"/>
                    </a:solidFill>
                  </a:rPr>
                  <a:t>In 2 dimensions</a:t>
                </a:r>
              </a:p>
              <a:p>
                <a:pPr marL="285750" indent="-285750">
                  <a:buFont typeface="Wingdings" panose="05000000000000000000" pitchFamily="2" charset="2"/>
                  <a:buChar char="v"/>
                </a:pPr>
                <a:endParaRPr lang="de-DE" dirty="0">
                  <a:solidFill>
                    <a:srgbClr val="FF0000"/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de-DE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flat space: plane</a:t>
                </a:r>
              </a:p>
              <a:p>
                <a:pPr lvl="1"/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𝑡𝑟𝑖𝑎𝑛𝑔𝑙𝑒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: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𝛼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𝛽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180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pPr lvl="1"/>
                <a:endParaRPr lang="de-DE" dirty="0">
                  <a:solidFill>
                    <a:srgbClr val="FF0000"/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de-DE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positive curvature</a:t>
                </a:r>
                <a:r>
                  <a:rPr lang="de-DE" dirty="0" smtClean="0"/>
                  <a:t>: </a:t>
                </a:r>
                <a:r>
                  <a:rPr lang="en-US" dirty="0" smtClean="0"/>
                  <a:t>sphere</a:t>
                </a:r>
              </a:p>
              <a:p>
                <a:pPr lvl="1"/>
                <a:r>
                  <a:rPr lang="de-DE" dirty="0" smtClean="0">
                    <a:solidFill>
                      <a:srgbClr val="FF0000"/>
                    </a:solidFill>
                  </a:rPr>
                  <a:t>     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𝑡𝑟𝑖𝑎𝑛𝑔𝑙𝑒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: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𝛼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𝛽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&gt;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180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pPr lvl="1"/>
                <a:endParaRPr lang="de-DE" dirty="0">
                  <a:solidFill>
                    <a:srgbClr val="FF0000"/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r>
                  <a:rPr lang="de-DE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 smtClean="0"/>
                  <a:t>negative curvature</a:t>
                </a:r>
                <a:r>
                  <a:rPr lang="de-DE" dirty="0" smtClean="0"/>
                  <a:t>: </a:t>
                </a:r>
                <a:r>
                  <a:rPr lang="en-US" dirty="0" smtClean="0"/>
                  <a:t>saddle</a:t>
                </a:r>
              </a:p>
              <a:p>
                <a:pPr lvl="1"/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dirty="0" smtClean="0">
                    <a:solidFill>
                      <a:srgbClr val="FF000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𝑡𝑟𝑖𝑎𝑛𝑔𝑙𝑒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</a:rPr>
                      <m:t>: 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𝛼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𝛽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+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𝛾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&lt;</m:t>
                    </m:r>
                    <m:sSup>
                      <m:sSupPr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180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0</m:t>
                        </m:r>
                      </m:sup>
                    </m:sSup>
                  </m:oMath>
                </a14:m>
                <a:endParaRPr lang="en-US" dirty="0" smtClean="0">
                  <a:solidFill>
                    <a:srgbClr val="FF0000"/>
                  </a:solidFill>
                </a:endParaRPr>
              </a:p>
              <a:p>
                <a:pPr marL="742950" lvl="1" indent="-285750">
                  <a:buFont typeface="Wingdings" panose="05000000000000000000" pitchFamily="2" charset="2"/>
                  <a:buChar char="§"/>
                </a:pP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feld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703" y="2780928"/>
                <a:ext cx="3832652" cy="3162982"/>
              </a:xfrm>
              <a:prstGeom prst="rect">
                <a:avLst/>
              </a:prstGeom>
              <a:blipFill rotWithShape="1">
                <a:blip r:embed="rId2"/>
                <a:stretch>
                  <a:fillRect l="-1115" t="-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000" y="612000"/>
            <a:ext cx="157162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612000"/>
            <a:ext cx="150495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612000"/>
            <a:ext cx="1628775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19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Curved Space-Time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3240000"/>
            <a:ext cx="3810000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00" y="720000"/>
            <a:ext cx="3903821" cy="219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40000" y="1800000"/>
            <a:ext cx="4019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Space-time curved by the Earth mass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680000" y="4140000"/>
            <a:ext cx="43564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de-DE" sz="1600" dirty="0" smtClean="0">
                <a:solidFill>
                  <a:srgbClr val="FF0000"/>
                </a:solidFill>
              </a:rPr>
              <a:t>Arthur Eddington </a:t>
            </a:r>
            <a:r>
              <a:rPr lang="de-DE" sz="1600" dirty="0" smtClean="0"/>
              <a:t>(1919):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</a:t>
            </a:r>
            <a:r>
              <a:rPr lang="en-US" sz="1600" dirty="0"/>
              <a:t>D</a:t>
            </a:r>
            <a:r>
              <a:rPr lang="en-US" sz="1600" dirty="0" smtClean="0"/>
              <a:t>eflection of light  by sun´s gravitational field</a:t>
            </a:r>
          </a:p>
          <a:p>
            <a:endParaRPr lang="de-DE" sz="1600" dirty="0"/>
          </a:p>
          <a:p>
            <a:r>
              <a:rPr lang="de-DE" sz="1600" dirty="0" smtClean="0"/>
              <a:t>     </a:t>
            </a:r>
            <a:r>
              <a:rPr lang="en-US" sz="1600" dirty="0" smtClean="0"/>
              <a:t>First successful test of Einstein´s theory</a:t>
            </a:r>
          </a:p>
          <a:p>
            <a:r>
              <a:rPr lang="de-DE" sz="1600" dirty="0"/>
              <a:t> </a:t>
            </a:r>
            <a:r>
              <a:rPr lang="de-DE" sz="1600" dirty="0" smtClean="0"/>
              <a:t>    </a:t>
            </a:r>
            <a:r>
              <a:rPr lang="en-US" sz="1600" dirty="0" smtClean="0">
                <a:solidFill>
                  <a:srgbClr val="0000CC"/>
                </a:solidFill>
              </a:rPr>
              <a:t>Geometry </a:t>
            </a:r>
            <a:r>
              <a:rPr lang="en-US" sz="1600" dirty="0">
                <a:solidFill>
                  <a:srgbClr val="0000CC"/>
                </a:solidFill>
              </a:rPr>
              <a:t>bends light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9148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1235</Words>
  <Application>Microsoft Office PowerPoint</Application>
  <PresentationFormat>Bildschirmpräsentation (4:3)</PresentationFormat>
  <Paragraphs>237</Paragraphs>
  <Slides>28</Slides>
  <Notes>1</Notes>
  <HiddenSlides>3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0" baseType="lpstr">
      <vt:lpstr>Larissa</vt:lpstr>
      <vt:lpstr>Equation</vt:lpstr>
      <vt:lpstr>PHL424: Gravitational Waves – Ripples of Spacetime</vt:lpstr>
      <vt:lpstr>Almost 100 years later</vt:lpstr>
      <vt:lpstr>Equivalence Principle</vt:lpstr>
      <vt:lpstr>Gravity: The Old School</vt:lpstr>
      <vt:lpstr>Newton´s Gravitation</vt:lpstr>
      <vt:lpstr>Electromagnetism</vt:lpstr>
      <vt:lpstr>The Special Relativity</vt:lpstr>
      <vt:lpstr>Curved Space</vt:lpstr>
      <vt:lpstr>Curved Space-Time</vt:lpstr>
      <vt:lpstr>Other Phenomena</vt:lpstr>
      <vt:lpstr>What are Gravitational Waves?</vt:lpstr>
      <vt:lpstr>Orbital decay: strong indirect evidence</vt:lpstr>
      <vt:lpstr>Electromagnetic waves</vt:lpstr>
      <vt:lpstr>Gravitational waves</vt:lpstr>
      <vt:lpstr>How small is 10-18 meter?</vt:lpstr>
      <vt:lpstr>Gravitational waves</vt:lpstr>
      <vt:lpstr>Detecting gravitational waves</vt:lpstr>
      <vt:lpstr>Sketch of a Michelson Interferometer</vt:lpstr>
      <vt:lpstr>Sensing the Effect of a Gravitational Wave</vt:lpstr>
      <vt:lpstr>How small is 10-18 meter?</vt:lpstr>
      <vt:lpstr>Gravitational waves</vt:lpstr>
      <vt:lpstr>Gravitational waves</vt:lpstr>
      <vt:lpstr>Inspiraling Compact Binaries</vt:lpstr>
      <vt:lpstr>Experimental results</vt:lpstr>
      <vt:lpstr>Global Network of Interferometers</vt:lpstr>
      <vt:lpstr>LISA: Laser Interferometer Space Antenna (ESA 2034)</vt:lpstr>
      <vt:lpstr>LISA: Laser Interferometer Space Antenna (ESA 2034)</vt:lpstr>
      <vt:lpstr>Gravitational waves: differences from EM waves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Hans</dc:creator>
  <cp:lastModifiedBy>Hans</cp:lastModifiedBy>
  <cp:revision>422</cp:revision>
  <dcterms:created xsi:type="dcterms:W3CDTF">2016-04-06T12:04:03Z</dcterms:created>
  <dcterms:modified xsi:type="dcterms:W3CDTF">2018-01-31T02:55:50Z</dcterms:modified>
</cp:coreProperties>
</file>