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64" r:id="rId3"/>
    <p:sldId id="265" r:id="rId4"/>
    <p:sldId id="266" r:id="rId5"/>
    <p:sldId id="270" r:id="rId6"/>
    <p:sldId id="267" r:id="rId7"/>
    <p:sldId id="268" r:id="rId8"/>
    <p:sldId id="271" r:id="rId9"/>
    <p:sldId id="269" r:id="rId10"/>
    <p:sldId id="272" r:id="rId11"/>
    <p:sldId id="273" r:id="rId12"/>
    <p:sldId id="275" r:id="rId13"/>
    <p:sldId id="276"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9933"/>
    <a:srgbClr val="D1EDFF"/>
    <a:srgbClr val="CCECFF"/>
    <a:srgbClr val="CCFFFF"/>
    <a:srgbClr val="FFCC00"/>
    <a:srgbClr val="00CC00"/>
    <a:srgbClr val="006600"/>
    <a:srgbClr val="B2B2B2"/>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p:scale>
          <a:sx n="70" d="100"/>
          <a:sy n="70"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1/27/2018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9</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10</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11</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12</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13</a:t>
            </a:fld>
            <a:endParaRPr lang="en-US"/>
          </a:p>
        </p:txBody>
      </p:sp>
    </p:spTree>
    <p:extLst>
      <p:ext uri="{BB962C8B-B14F-4D97-AF65-F5344CB8AC3E}">
        <p14:creationId xmlns:p14="http://schemas.microsoft.com/office/powerpoint/2010/main" val="134468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62677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27.01.2018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a:t>
            </a:r>
            <a:r>
              <a:rPr lang="de-DE" altLang="de-DE" sz="1000" dirty="0" smtClean="0">
                <a:solidFill>
                  <a:srgbClr val="000000"/>
                </a:solidFill>
                <a:cs typeface="Arial" charset="0"/>
              </a:rPr>
              <a:t>2018</a:t>
            </a:r>
            <a:endParaRPr lang="en-US" altLang="de-DE" sz="1000" dirty="0" smtClean="0">
              <a:solidFill>
                <a:srgbClr val="000000"/>
              </a:solidFill>
              <a:cs typeface="Arial" charset="0"/>
            </a:endParaRPr>
          </a:p>
        </p:txBody>
      </p:sp>
      <p:pic>
        <p:nvPicPr>
          <p:cNvPr id="10" name="Grafik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565900"/>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360363" y="6559550"/>
            <a:ext cx="284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300" dirty="0" smtClean="0">
                <a:solidFill>
                  <a:srgbClr val="FF0000"/>
                </a:solidFill>
              </a:rPr>
              <a:t>Indian Institute </a:t>
            </a:r>
            <a:r>
              <a:rPr lang="de-DE" altLang="de-DE" sz="1300" dirty="0" err="1" smtClean="0">
                <a:solidFill>
                  <a:srgbClr val="FF0000"/>
                </a:solidFill>
              </a:rPr>
              <a:t>of</a:t>
            </a:r>
            <a:r>
              <a:rPr lang="de-DE" altLang="de-DE" sz="1300" dirty="0" smtClean="0">
                <a:solidFill>
                  <a:srgbClr val="FF0000"/>
                </a:solidFill>
              </a:rPr>
              <a:t> Technology </a:t>
            </a:r>
            <a:r>
              <a:rPr lang="de-DE" altLang="de-DE" sz="1300" dirty="0" err="1" smtClean="0">
                <a:solidFill>
                  <a:srgbClr val="FF0000"/>
                </a:solidFill>
              </a:rPr>
              <a:t>Ropar</a:t>
            </a:r>
            <a:endParaRPr lang="de-DE" altLang="de-DE" sz="1300" dirty="0" smtClean="0">
              <a:solidFill>
                <a:srgbClr val="FF0000"/>
              </a:solidFill>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0.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0.png"/><Relationship Id="rId4" Type="http://schemas.openxmlformats.org/officeDocument/2006/relationships/image" Target="../media/image170.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PHL424: </a:t>
            </a:r>
            <a:r>
              <a:rPr lang="en-US" dirty="0"/>
              <a:t>R</a:t>
            </a:r>
            <a:r>
              <a:rPr lang="en-US" dirty="0" smtClean="0"/>
              <a:t>adioactive decay</a:t>
            </a:r>
            <a:endParaRPr lang="en-US" dirty="0"/>
          </a:p>
        </p:txBody>
      </p:sp>
      <p:sp>
        <p:nvSpPr>
          <p:cNvPr id="4" name="Textfeld 3"/>
          <p:cNvSpPr txBox="1"/>
          <p:nvPr/>
        </p:nvSpPr>
        <p:spPr>
          <a:xfrm>
            <a:off x="720000" y="756000"/>
            <a:ext cx="7668423" cy="584775"/>
          </a:xfrm>
          <a:prstGeom prst="rect">
            <a:avLst/>
          </a:prstGeom>
          <a:noFill/>
          <a:ln>
            <a:solidFill>
              <a:srgbClr val="FF0000"/>
            </a:solidFill>
          </a:ln>
        </p:spPr>
        <p:txBody>
          <a:bodyPr wrap="square" rtlCol="0">
            <a:spAutoFit/>
          </a:bodyPr>
          <a:lstStyle/>
          <a:p>
            <a:r>
              <a:rPr lang="en-US" sz="1600" b="1" dirty="0" smtClean="0">
                <a:solidFill>
                  <a:srgbClr val="FF0000"/>
                </a:solidFill>
                <a:latin typeface="Times New Roman" panose="02020603050405020304" pitchFamily="18" charset="0"/>
                <a:cs typeface="Times New Roman" panose="02020603050405020304" pitchFamily="18" charset="0"/>
              </a:rPr>
              <a:t>Radioactive Decay: </a:t>
            </a:r>
            <a:r>
              <a:rPr lang="en-US" sz="1600" dirty="0" smtClean="0">
                <a:latin typeface="Times New Roman" panose="02020603050405020304" pitchFamily="18" charset="0"/>
                <a:cs typeface="Times New Roman" panose="02020603050405020304" pitchFamily="18" charset="0"/>
              </a:rPr>
              <a:t>is the process by which a nucleus of an unstable atom decreases its total energy by spontaneously emitting radiation.</a:t>
            </a:r>
            <a:endParaRPr lang="en-US" sz="16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000" y="1620000"/>
            <a:ext cx="2654046" cy="3187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744000"/>
            <a:ext cx="3046095" cy="245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720001" y="1800000"/>
            <a:ext cx="421204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Discovered in 1897 by the French scientist Henri Becquerel.</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He place various phosphorescent salts on photographic plates and noticed that only uranium salts exposed the plates.</a:t>
            </a:r>
            <a:endParaRPr lang="en-US"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6228184" y="4860000"/>
            <a:ext cx="170431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Henri Becquerel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86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Activity</a:t>
            </a:r>
            <a:endParaRPr lang="en-US" dirty="0"/>
          </a:p>
        </p:txBody>
      </p:sp>
      <p:sp>
        <p:nvSpPr>
          <p:cNvPr id="7" name="Textfeld 6"/>
          <p:cNvSpPr txBox="1"/>
          <p:nvPr/>
        </p:nvSpPr>
        <p:spPr>
          <a:xfrm>
            <a:off x="720000" y="720000"/>
            <a:ext cx="7812440"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number of radioactive nuclei is often unknown. One can only measure the number of decays per second (decay rate). This is the reason why the activity is defined as the number of decays per second:</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feld 7"/>
              <p:cNvSpPr txBox="1"/>
              <p:nvPr/>
            </p:nvSpPr>
            <p:spPr>
              <a:xfrm>
                <a:off x="3240000" y="1548000"/>
                <a:ext cx="2560820" cy="57022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𝐴</m:t>
                      </m:r>
                      <m:d>
                        <m:dPr>
                          <m:ctrlPr>
                            <a:rPr lang="de-DE" sz="1600" b="0" i="1" smtClean="0">
                              <a:latin typeface="Cambria Math"/>
                            </a:rPr>
                          </m:ctrlPr>
                        </m:dPr>
                        <m:e>
                          <m:r>
                            <a:rPr lang="de-DE" sz="1600" b="0" i="1" smtClean="0">
                              <a:latin typeface="Cambria Math"/>
                            </a:rPr>
                            <m:t>𝑡</m:t>
                          </m:r>
                        </m:e>
                      </m:d>
                      <m:r>
                        <a:rPr lang="de-DE" sz="1600" b="0" i="1" smtClean="0">
                          <a:latin typeface="Cambria Math"/>
                        </a:rPr>
                        <m:t>=−</m:t>
                      </m:r>
                      <m:f>
                        <m:fPr>
                          <m:ctrlPr>
                            <a:rPr lang="de-DE" sz="1600" b="0" i="1" smtClean="0">
                              <a:latin typeface="Cambria Math"/>
                            </a:rPr>
                          </m:ctrlPr>
                        </m:fPr>
                        <m:num>
                          <m:r>
                            <a:rPr lang="de-DE" sz="1600" b="0" i="1" smtClean="0">
                              <a:latin typeface="Cambria Math"/>
                              <a:ea typeface="Cambria Math"/>
                            </a:rPr>
                            <m:t>∆</m:t>
                          </m:r>
                          <m:r>
                            <a:rPr lang="de-DE" sz="1600" b="0" i="1" smtClean="0">
                              <a:latin typeface="Cambria Math"/>
                              <a:ea typeface="Cambria Math"/>
                            </a:rPr>
                            <m:t>𝑁</m:t>
                          </m:r>
                          <m:d>
                            <m:dPr>
                              <m:ctrlPr>
                                <a:rPr lang="de-DE" sz="1600" b="0" i="1" smtClean="0">
                                  <a:latin typeface="Cambria Math"/>
                                  <a:ea typeface="Cambria Math"/>
                                </a:rPr>
                              </m:ctrlPr>
                            </m:dPr>
                            <m:e>
                              <m:r>
                                <a:rPr lang="de-DE" sz="1600" b="0" i="1" smtClean="0">
                                  <a:latin typeface="Cambria Math"/>
                                  <a:ea typeface="Cambria Math"/>
                                </a:rPr>
                                <m:t>𝑡</m:t>
                              </m:r>
                            </m:e>
                          </m:d>
                        </m:num>
                        <m:den>
                          <m:r>
                            <a:rPr lang="de-DE" sz="1600" b="0" i="1" smtClean="0">
                              <a:latin typeface="Cambria Math"/>
                              <a:ea typeface="Cambria Math"/>
                            </a:rPr>
                            <m:t>∆</m:t>
                          </m:r>
                          <m:r>
                            <a:rPr lang="de-DE" sz="1600" b="0" i="1" smtClean="0">
                              <a:latin typeface="Cambria Math"/>
                              <a:ea typeface="Cambria Math"/>
                            </a:rPr>
                            <m:t>𝑡</m:t>
                          </m:r>
                        </m:den>
                      </m:f>
                      <m:r>
                        <a:rPr lang="de-DE" sz="1600" b="0" i="1" smtClean="0">
                          <a:latin typeface="Cambria Math"/>
                        </a:rPr>
                        <m:t>=</m:t>
                      </m:r>
                      <m:sSub>
                        <m:sSubPr>
                          <m:ctrlPr>
                            <a:rPr lang="de-DE" sz="1600" b="0" i="1" smtClean="0">
                              <a:latin typeface="Cambria Math"/>
                            </a:rPr>
                          </m:ctrlPr>
                        </m:sSubPr>
                        <m:e>
                          <m:r>
                            <a:rPr lang="de-DE" sz="1600" b="0" i="1" smtClean="0">
                              <a:latin typeface="Cambria Math"/>
                            </a:rPr>
                            <m:t>𝐴</m:t>
                          </m:r>
                        </m:e>
                        <m:sub>
                          <m:r>
                            <a:rPr lang="de-DE" sz="1600" b="0" i="1" smtClean="0">
                              <a:latin typeface="Cambria Math"/>
                            </a:rPr>
                            <m:t>0</m:t>
                          </m:r>
                        </m:sub>
                      </m:sSub>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oMath>
                  </m:oMathPara>
                </a14:m>
                <a:endParaRPr lang="en-US" sz="1600" dirty="0"/>
              </a:p>
            </p:txBody>
          </p:sp>
        </mc:Choice>
        <mc:Fallback xmlns="">
          <p:sp>
            <p:nvSpPr>
              <p:cNvPr id="8" name="Textfeld 7"/>
              <p:cNvSpPr txBox="1">
                <a:spLocks noRot="1" noChangeAspect="1" noMove="1" noResize="1" noEditPoints="1" noAdjustHandles="1" noChangeArrowheads="1" noChangeShapeType="1" noTextEdit="1"/>
              </p:cNvSpPr>
              <p:nvPr/>
            </p:nvSpPr>
            <p:spPr>
              <a:xfrm>
                <a:off x="3240000" y="1548000"/>
                <a:ext cx="2560820" cy="570221"/>
              </a:xfrm>
              <a:prstGeom prst="rect">
                <a:avLst/>
              </a:prstGeom>
              <a:blipFill rotWithShape="1">
                <a:blip r:embed="rId3"/>
                <a:stretch>
                  <a:fillRect/>
                </a:stretch>
              </a:blipFill>
            </p:spPr>
            <p:txBody>
              <a:bodyPr/>
              <a:lstStyle/>
              <a:p>
                <a:r>
                  <a:rPr lang="en-US">
                    <a:noFill/>
                  </a:rPr>
                  <a:t> </a:t>
                </a:r>
              </a:p>
            </p:txBody>
          </p:sp>
        </mc:Fallback>
      </mc:AlternateContent>
      <p:sp>
        <p:nvSpPr>
          <p:cNvPr id="11" name="Textfeld 10"/>
          <p:cNvSpPr txBox="1"/>
          <p:nvPr/>
        </p:nvSpPr>
        <p:spPr>
          <a:xfrm>
            <a:off x="6120000" y="1679221"/>
            <a:ext cx="2287806" cy="307777"/>
          </a:xfrm>
          <a:prstGeom prst="rect">
            <a:avLst/>
          </a:prstGeom>
          <a:noFill/>
          <a:ln>
            <a:solidFill>
              <a:srgbClr val="FF0000"/>
            </a:solidFill>
          </a:ln>
        </p:spPr>
        <p:txBody>
          <a:bodyPr wrap="none" rtlCol="0">
            <a:spAutoFit/>
          </a:bodyPr>
          <a:lstStyle/>
          <a:p>
            <a:r>
              <a:rPr lang="en-US" sz="1400" dirty="0" smtClean="0">
                <a:latin typeface="Times New Roman" panose="02020603050405020304" pitchFamily="18" charset="0"/>
                <a:cs typeface="Times New Roman" panose="02020603050405020304" pitchFamily="18" charset="0"/>
              </a:rPr>
              <a:t>1 Becquerel (</a:t>
            </a:r>
            <a:r>
              <a:rPr lang="en-US" sz="1400" dirty="0" err="1" smtClean="0">
                <a:latin typeface="Times New Roman" panose="02020603050405020304" pitchFamily="18" charset="0"/>
                <a:cs typeface="Times New Roman" panose="02020603050405020304" pitchFamily="18" charset="0"/>
              </a:rPr>
              <a:t>Bq</a:t>
            </a:r>
            <a:r>
              <a:rPr lang="en-US" sz="1400" dirty="0" smtClean="0">
                <a:latin typeface="Times New Roman" panose="02020603050405020304" pitchFamily="18" charset="0"/>
                <a:cs typeface="Times New Roman" panose="02020603050405020304" pitchFamily="18" charset="0"/>
              </a:rPr>
              <a:t>) = 1 decay/s</a:t>
            </a:r>
            <a:endParaRPr lang="en-US" sz="1400" dirty="0">
              <a:latin typeface="Times New Roman" panose="02020603050405020304" pitchFamily="18" charset="0"/>
              <a:cs typeface="Times New Roman" panose="02020603050405020304" pitchFamily="18" charset="0"/>
            </a:endParaRPr>
          </a:p>
        </p:txBody>
      </p:sp>
      <p:grpSp>
        <p:nvGrpSpPr>
          <p:cNvPr id="13" name="Gruppieren 12"/>
          <p:cNvGrpSpPr/>
          <p:nvPr/>
        </p:nvGrpSpPr>
        <p:grpSpPr>
          <a:xfrm>
            <a:off x="2520000" y="2340000"/>
            <a:ext cx="4417882" cy="2371725"/>
            <a:chOff x="4381118" y="2448000"/>
            <a:chExt cx="4417882" cy="237172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000" y="2448000"/>
              <a:ext cx="41910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8172000" y="4140000"/>
              <a:ext cx="503664" cy="307777"/>
            </a:xfrm>
            <a:prstGeom prst="rect">
              <a:avLst/>
            </a:prstGeom>
            <a:solidFill>
              <a:schemeClr val="bg1"/>
            </a:solid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time</a:t>
              </a:r>
              <a:endParaRPr lang="en-US" sz="1400" dirty="0">
                <a:latin typeface="Times New Roman" panose="02020603050405020304" pitchFamily="18" charset="0"/>
                <a:cs typeface="Times New Roman" panose="02020603050405020304" pitchFamily="18" charset="0"/>
              </a:endParaRPr>
            </a:p>
          </p:txBody>
        </p:sp>
        <p:sp>
          <p:nvSpPr>
            <p:cNvPr id="12" name="Textfeld 11"/>
            <p:cNvSpPr txBox="1"/>
            <p:nvPr/>
          </p:nvSpPr>
          <p:spPr>
            <a:xfrm rot="16200000">
              <a:off x="3528000" y="3420000"/>
              <a:ext cx="1983235"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number of decays per second</a:t>
              </a:r>
              <a:endParaRPr lang="en-US" sz="1200" dirty="0">
                <a:latin typeface="Times New Roman" panose="02020603050405020304" pitchFamily="18" charset="0"/>
                <a:cs typeface="Times New Roman" panose="02020603050405020304" pitchFamily="18" charset="0"/>
              </a:endParaRPr>
            </a:p>
          </p:txBody>
        </p:sp>
      </p:grpSp>
      <p:sp>
        <p:nvSpPr>
          <p:cNvPr id="14" name="Textfeld 13"/>
          <p:cNvSpPr txBox="1"/>
          <p:nvPr/>
        </p:nvSpPr>
        <p:spPr>
          <a:xfrm>
            <a:off x="720000" y="5220000"/>
            <a:ext cx="7956456"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When at the beginning N(t=0) radioactive nuclei were present, then the activity A after the time t is given by</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feld 14"/>
              <p:cNvSpPr txBox="1"/>
              <p:nvPr/>
            </p:nvSpPr>
            <p:spPr>
              <a:xfrm>
                <a:off x="2700000" y="5580000"/>
                <a:ext cx="4247060" cy="501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𝐴</m:t>
                      </m:r>
                      <m:d>
                        <m:dPr>
                          <m:ctrlPr>
                            <a:rPr lang="de-DE" sz="1400" b="0" i="1" smtClean="0">
                              <a:latin typeface="Cambria Math"/>
                            </a:rPr>
                          </m:ctrlPr>
                        </m:dPr>
                        <m:e>
                          <m:r>
                            <a:rPr lang="de-DE" sz="1400" b="0" i="1" smtClean="0">
                              <a:latin typeface="Cambria Math"/>
                            </a:rPr>
                            <m:t>𝑡</m:t>
                          </m:r>
                        </m:e>
                      </m:d>
                      <m:r>
                        <a:rPr lang="de-DE" sz="1400" b="0" i="1" smtClean="0">
                          <a:latin typeface="Cambria Math"/>
                        </a:rPr>
                        <m:t>=−</m:t>
                      </m:r>
                      <m:f>
                        <m:fPr>
                          <m:ctrlPr>
                            <a:rPr lang="de-DE" sz="1400" b="0" i="1" smtClean="0">
                              <a:latin typeface="Cambria Math"/>
                            </a:rPr>
                          </m:ctrlPr>
                        </m:fPr>
                        <m:num>
                          <m:r>
                            <a:rPr lang="de-DE" sz="1400" b="0" i="1" smtClean="0">
                              <a:latin typeface="Cambria Math"/>
                            </a:rPr>
                            <m:t>𝑑𝑁</m:t>
                          </m:r>
                        </m:num>
                        <m:den>
                          <m:r>
                            <a:rPr lang="de-DE" sz="1400" b="0" i="1" smtClean="0">
                              <a:latin typeface="Cambria Math"/>
                            </a:rPr>
                            <m:t>𝑑𝑡</m:t>
                          </m:r>
                        </m:den>
                      </m:f>
                      <m:r>
                        <a:rPr lang="de-DE" sz="1400" b="0" i="1" smtClean="0">
                          <a:latin typeface="Cambria Math"/>
                        </a:rPr>
                        <m:t>=</m:t>
                      </m:r>
                      <m:r>
                        <a:rPr lang="de-DE" sz="1400" b="0" i="1" smtClean="0">
                          <a:latin typeface="Cambria Math"/>
                          <a:ea typeface="Cambria Math"/>
                        </a:rPr>
                        <m:t>𝜆</m:t>
                      </m:r>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𝑁</m:t>
                          </m:r>
                        </m:e>
                        <m:sub>
                          <m:r>
                            <a:rPr lang="de-DE" sz="1400" b="0" i="1" smtClean="0">
                              <a:latin typeface="Cambria Math"/>
                              <a:ea typeface="Cambria Math"/>
                            </a:rPr>
                            <m:t>0</m:t>
                          </m:r>
                        </m:sub>
                      </m:sSub>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𝑒</m:t>
                          </m:r>
                        </m:e>
                        <m:sup>
                          <m:r>
                            <a:rPr lang="de-DE" sz="1400" b="0" i="1" smtClean="0">
                              <a:latin typeface="Cambria Math"/>
                              <a:ea typeface="Cambria Math"/>
                            </a:rPr>
                            <m:t>−</m:t>
                          </m:r>
                          <m:r>
                            <a:rPr lang="de-DE" sz="1400" b="0" i="1" smtClean="0">
                              <a:latin typeface="Cambria Math"/>
                              <a:ea typeface="Cambria Math"/>
                            </a:rPr>
                            <m:t>𝜆</m:t>
                          </m:r>
                          <m:r>
                            <a:rPr lang="de-DE" sz="1400" b="0" i="1" smtClean="0">
                              <a:latin typeface="Cambria Math"/>
                              <a:ea typeface="Cambria Math"/>
                            </a:rPr>
                            <m:t>∙</m:t>
                          </m:r>
                          <m:r>
                            <a:rPr lang="de-DE" sz="1400" b="0" i="1" smtClean="0">
                              <a:latin typeface="Cambria Math"/>
                              <a:ea typeface="Cambria Math"/>
                            </a:rPr>
                            <m:t>𝑡</m:t>
                          </m:r>
                        </m:sup>
                      </m:sSup>
                      <m:r>
                        <a:rPr lang="de-DE" sz="1400" b="0" i="1" smtClean="0">
                          <a:latin typeface="Cambria Math"/>
                          <a:ea typeface="Cambria Math"/>
                        </a:rPr>
                        <m:t>=</m:t>
                      </m:r>
                      <m:r>
                        <a:rPr lang="de-DE" sz="1400" b="0" i="1" smtClean="0">
                          <a:latin typeface="Cambria Math"/>
                          <a:ea typeface="Cambria Math"/>
                        </a:rPr>
                        <m:t>𝜆</m:t>
                      </m:r>
                      <m:r>
                        <a:rPr lang="de-DE" sz="1400" b="0" i="1" smtClean="0">
                          <a:latin typeface="Cambria Math"/>
                          <a:ea typeface="Cambria Math"/>
                        </a:rPr>
                        <m:t>∙</m:t>
                      </m:r>
                      <m:r>
                        <a:rPr lang="de-DE" sz="1400" b="0" i="1" smtClean="0">
                          <a:latin typeface="Cambria Math"/>
                          <a:ea typeface="Cambria Math"/>
                        </a:rPr>
                        <m:t>𝑁</m:t>
                      </m:r>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𝑁</m:t>
                          </m:r>
                        </m:num>
                        <m:den>
                          <m:r>
                            <a:rPr lang="de-DE" sz="1400" b="0" i="1" smtClean="0">
                              <a:latin typeface="Cambria Math"/>
                              <a:ea typeface="Cambria Math"/>
                            </a:rPr>
                            <m:t>𝜏</m:t>
                          </m:r>
                        </m:den>
                      </m:f>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𝐴</m:t>
                          </m:r>
                        </m:e>
                        <m:sub>
                          <m:r>
                            <a:rPr lang="de-DE" sz="1400" b="0" i="1" smtClean="0">
                              <a:latin typeface="Cambria Math"/>
                              <a:ea typeface="Cambria Math"/>
                            </a:rPr>
                            <m:t>0</m:t>
                          </m:r>
                        </m:sub>
                      </m:sSub>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𝑒</m:t>
                          </m:r>
                        </m:e>
                        <m:sup>
                          <m:r>
                            <a:rPr lang="de-DE" sz="1400" b="0" i="1" smtClean="0">
                              <a:latin typeface="Cambria Math"/>
                              <a:ea typeface="Cambria Math"/>
                            </a:rPr>
                            <m:t>−</m:t>
                          </m:r>
                          <m:r>
                            <a:rPr lang="de-DE" sz="1400" b="0" i="1" smtClean="0">
                              <a:latin typeface="Cambria Math"/>
                              <a:ea typeface="Cambria Math"/>
                            </a:rPr>
                            <m:t>𝜆</m:t>
                          </m:r>
                          <m:r>
                            <a:rPr lang="de-DE" sz="1400" b="0" i="1" smtClean="0">
                              <a:latin typeface="Cambria Math"/>
                              <a:ea typeface="Cambria Math"/>
                            </a:rPr>
                            <m:t>∙</m:t>
                          </m:r>
                          <m:r>
                            <a:rPr lang="de-DE" sz="1400" b="0" i="1" smtClean="0">
                              <a:latin typeface="Cambria Math"/>
                              <a:ea typeface="Cambria Math"/>
                            </a:rPr>
                            <m:t>𝑡</m:t>
                          </m:r>
                        </m:sup>
                      </m:sSup>
                    </m:oMath>
                  </m:oMathPara>
                </a14:m>
                <a:endParaRPr lang="en-US" sz="14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2700000" y="5580000"/>
                <a:ext cx="4247060" cy="501356"/>
              </a:xfrm>
              <a:prstGeom prst="rect">
                <a:avLst/>
              </a:prstGeom>
              <a:blipFill rotWithShape="1">
                <a:blip r:embed="rId5"/>
                <a:stretch>
                  <a:fillRect b="-1205"/>
                </a:stretch>
              </a:blipFill>
            </p:spPr>
            <p:txBody>
              <a:bodyPr/>
              <a:lstStyle/>
              <a:p>
                <a:r>
                  <a:rPr lang="en-US">
                    <a:noFill/>
                  </a:rPr>
                  <a:t> </a:t>
                </a:r>
              </a:p>
            </p:txBody>
          </p:sp>
        </mc:Fallback>
      </mc:AlternateContent>
    </p:spTree>
    <p:extLst>
      <p:ext uri="{BB962C8B-B14F-4D97-AF65-F5344CB8AC3E}">
        <p14:creationId xmlns:p14="http://schemas.microsoft.com/office/powerpoint/2010/main" val="30905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Activity</a:t>
            </a:r>
            <a:endParaRPr lang="en-US" dirty="0"/>
          </a:p>
        </p:txBody>
      </p:sp>
      <p:sp>
        <p:nvSpPr>
          <p:cNvPr id="3" name="Textfeld 2"/>
          <p:cNvSpPr txBox="1"/>
          <p:nvPr/>
        </p:nvSpPr>
        <p:spPr>
          <a:xfrm>
            <a:off x="720000" y="900000"/>
            <a:ext cx="229421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Activity at the beginning:</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3240000" y="900000"/>
                <a:ext cx="378813" cy="349702"/>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𝐴</m:t>
                          </m:r>
                        </m:e>
                        <m:sub>
                          <m:r>
                            <a:rPr lang="de-DE" b="0" i="1" smtClean="0">
                              <a:latin typeface="Cambria Math"/>
                            </a:rPr>
                            <m:t>0</m:t>
                          </m:r>
                        </m:sub>
                      </m:sSub>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3240000" y="900000"/>
                <a:ext cx="378813" cy="349702"/>
              </a:xfrm>
              <a:prstGeom prst="rect">
                <a:avLst/>
              </a:prstGeom>
              <a:blipFill rotWithShape="1">
                <a:blip r:embed="rId3"/>
                <a:stretch>
                  <a:fillRect l="-3175" b="-1754"/>
                </a:stretch>
              </a:blipFill>
            </p:spPr>
            <p:txBody>
              <a:bodyPr/>
              <a:lstStyle/>
              <a:p>
                <a:r>
                  <a:rPr lang="en-US">
                    <a:noFill/>
                  </a:rPr>
                  <a:t> </a:t>
                </a:r>
              </a:p>
            </p:txBody>
          </p:sp>
        </mc:Fallback>
      </mc:AlternateContent>
      <p:sp>
        <p:nvSpPr>
          <p:cNvPr id="5" name="Textfeld 4"/>
          <p:cNvSpPr txBox="1"/>
          <p:nvPr/>
        </p:nvSpPr>
        <p:spPr>
          <a:xfrm>
            <a:off x="720000" y="1440000"/>
            <a:ext cx="1645002"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Activity at time 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3240000" y="1332000"/>
                <a:ext cx="3167662" cy="596766"/>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𝐴</m:t>
                          </m:r>
                        </m:e>
                        <m:sub>
                          <m:r>
                            <a:rPr lang="de-DE" sz="1600" b="0" i="1" smtClean="0">
                              <a:latin typeface="Cambria Math"/>
                            </a:rPr>
                            <m:t>1</m:t>
                          </m:r>
                        </m:sub>
                      </m:sSub>
                      <m:r>
                        <a:rPr lang="de-DE" sz="1600" b="0" i="1" smtClean="0">
                          <a:latin typeface="Cambria Math"/>
                        </a:rPr>
                        <m:t>=</m:t>
                      </m:r>
                      <m:sSub>
                        <m:sSubPr>
                          <m:ctrlPr>
                            <a:rPr lang="de-DE" sz="1600" b="0" i="1" smtClean="0">
                              <a:latin typeface="Cambria Math"/>
                            </a:rPr>
                          </m:ctrlPr>
                        </m:sSubPr>
                        <m:e>
                          <m:r>
                            <a:rPr lang="de-DE" sz="1600" b="0" i="1" smtClean="0">
                              <a:latin typeface="Cambria Math"/>
                            </a:rPr>
                            <m:t>𝐴</m:t>
                          </m:r>
                        </m:e>
                        <m:sub>
                          <m:r>
                            <a:rPr lang="de-DE" sz="1600" b="0" i="1" smtClean="0">
                              <a:latin typeface="Cambria Math"/>
                            </a:rPr>
                            <m:t>0</m:t>
                          </m:r>
                        </m:sub>
                      </m:sSub>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r>
                        <a:rPr lang="de-DE" sz="1600" b="0" i="1" smtClean="0">
                          <a:latin typeface="Cambria Math"/>
                          <a:ea typeface="Cambria Math"/>
                        </a:rPr>
                        <m:t>     →     </m:t>
                      </m:r>
                      <m:f>
                        <m:fPr>
                          <m:ctrlPr>
                            <a:rPr lang="de-DE" sz="1600" b="0" i="1" smtClean="0">
                              <a:latin typeface="Cambria Math"/>
                              <a:ea typeface="Cambria Math"/>
                            </a:rPr>
                          </m:ctrlPr>
                        </m:fPr>
                        <m:num>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oMath>
                  </m:oMathPara>
                </a14:m>
                <a:endParaRPr lang="en-US"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3240000" y="1332000"/>
                <a:ext cx="3167662" cy="596766"/>
              </a:xfrm>
              <a:prstGeom prst="rect">
                <a:avLst/>
              </a:prstGeom>
              <a:blipFill rotWithShape="1">
                <a:blip r:embed="rId4"/>
                <a:stretch>
                  <a:fillRect/>
                </a:stretch>
              </a:blipFill>
            </p:spPr>
            <p:txBody>
              <a:bodyPr/>
              <a:lstStyle/>
              <a:p>
                <a:r>
                  <a:rPr lang="en-US">
                    <a:noFill/>
                  </a:rPr>
                  <a:t> </a:t>
                </a:r>
              </a:p>
            </p:txBody>
          </p:sp>
        </mc:Fallback>
      </mc:AlternateContent>
      <p:sp>
        <p:nvSpPr>
          <p:cNvPr id="16" name="Textfeld 15"/>
          <p:cNvSpPr txBox="1"/>
          <p:nvPr/>
        </p:nvSpPr>
        <p:spPr>
          <a:xfrm>
            <a:off x="720000" y="2160000"/>
            <a:ext cx="174759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Activity at time 2t: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3240000" y="2010981"/>
                <a:ext cx="3751915" cy="62593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𝐴</m:t>
                          </m:r>
                        </m:e>
                        <m:sub>
                          <m:r>
                            <a:rPr lang="de-DE" sz="1600" b="0" i="1" smtClean="0">
                              <a:latin typeface="Cambria Math"/>
                            </a:rPr>
                            <m:t>2</m:t>
                          </m:r>
                        </m:sub>
                      </m:sSub>
                      <m:r>
                        <a:rPr lang="de-DE" sz="1600" b="0" i="1" smtClean="0">
                          <a:latin typeface="Cambria Math"/>
                        </a:rPr>
                        <m:t>=</m:t>
                      </m:r>
                      <m:sSub>
                        <m:sSubPr>
                          <m:ctrlPr>
                            <a:rPr lang="de-DE" sz="1600" b="0" i="1" smtClean="0">
                              <a:latin typeface="Cambria Math"/>
                            </a:rPr>
                          </m:ctrlPr>
                        </m:sSubPr>
                        <m:e>
                          <m:r>
                            <a:rPr lang="de-DE" sz="1600" b="0" i="1" smtClean="0">
                              <a:latin typeface="Cambria Math"/>
                            </a:rPr>
                            <m:t>𝐴</m:t>
                          </m:r>
                        </m:e>
                        <m:sub>
                          <m:r>
                            <a:rPr lang="de-DE" sz="1600" b="0" i="1" smtClean="0">
                              <a:latin typeface="Cambria Math"/>
                            </a:rPr>
                            <m:t>0</m:t>
                          </m:r>
                        </m:sub>
                      </m:sSub>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∙2</m:t>
                          </m:r>
                          <m:r>
                            <a:rPr lang="de-DE" sz="1600" b="0" i="1" smtClean="0">
                              <a:latin typeface="Cambria Math"/>
                              <a:ea typeface="Cambria Math"/>
                            </a:rPr>
                            <m:t>𝑡</m:t>
                          </m:r>
                        </m:sup>
                      </m:sSup>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r>
                        <a:rPr lang="de-DE" sz="1600" b="0" i="1" smtClean="0">
                          <a:latin typeface="Cambria Math"/>
                          <a:ea typeface="Cambria Math"/>
                        </a:rPr>
                        <m:t>∙</m:t>
                      </m:r>
                      <m:d>
                        <m:dPr>
                          <m:ctrlPr>
                            <a:rPr lang="de-DE" sz="1600" b="0" i="1" smtClean="0">
                              <a:latin typeface="Cambria Math"/>
                              <a:ea typeface="Cambria Math"/>
                            </a:rPr>
                          </m:ctrlPr>
                        </m:dPr>
                        <m:e>
                          <m:f>
                            <m:fPr>
                              <m:ctrlPr>
                                <a:rPr lang="de-DE" sz="1600" b="0" i="1" smtClean="0">
                                  <a:latin typeface="Cambria Math"/>
                                  <a:ea typeface="Cambria Math"/>
                                </a:rPr>
                              </m:ctrlPr>
                            </m:fPr>
                            <m:num>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3240000" y="2010981"/>
                <a:ext cx="3751915" cy="625931"/>
              </a:xfrm>
              <a:prstGeom prst="rect">
                <a:avLst/>
              </a:prstGeom>
              <a:blipFill rotWithShape="1">
                <a:blip r:embed="rId5"/>
                <a:stretch>
                  <a:fillRect/>
                </a:stretch>
              </a:blipFill>
            </p:spPr>
            <p:txBody>
              <a:bodyPr/>
              <a:lstStyle/>
              <a:p>
                <a:r>
                  <a:rPr lang="en-US">
                    <a:noFill/>
                  </a:rPr>
                  <a:t> </a:t>
                </a:r>
              </a:p>
            </p:txBody>
          </p:sp>
        </mc:Fallback>
      </mc:AlternateContent>
      <p:sp>
        <p:nvSpPr>
          <p:cNvPr id="18" name="Textfeld 17"/>
          <p:cNvSpPr txBox="1"/>
          <p:nvPr/>
        </p:nvSpPr>
        <p:spPr>
          <a:xfrm>
            <a:off x="720000" y="2880000"/>
            <a:ext cx="174759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Activity at time 3t: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feld 18"/>
              <p:cNvSpPr txBox="1"/>
              <p:nvPr/>
            </p:nvSpPr>
            <p:spPr>
              <a:xfrm>
                <a:off x="3240000" y="2736000"/>
                <a:ext cx="4947436" cy="674535"/>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𝐴</m:t>
                          </m:r>
                        </m:e>
                        <m:sub>
                          <m:r>
                            <a:rPr lang="de-DE" sz="1600" b="0" i="1" smtClean="0">
                              <a:latin typeface="Cambria Math"/>
                            </a:rPr>
                            <m:t>3</m:t>
                          </m:r>
                        </m:sub>
                      </m:sSub>
                      <m:r>
                        <a:rPr lang="de-DE" sz="1600" b="0" i="1" smtClean="0">
                          <a:latin typeface="Cambria Math"/>
                        </a:rPr>
                        <m:t>=</m:t>
                      </m:r>
                      <m:sSub>
                        <m:sSubPr>
                          <m:ctrlPr>
                            <a:rPr lang="de-DE" sz="1600" b="0" i="1" smtClean="0">
                              <a:latin typeface="Cambria Math"/>
                            </a:rPr>
                          </m:ctrlPr>
                        </m:sSubPr>
                        <m:e>
                          <m:r>
                            <a:rPr lang="de-DE" sz="1600" b="0" i="1" smtClean="0">
                              <a:latin typeface="Cambria Math"/>
                            </a:rPr>
                            <m:t>𝐴</m:t>
                          </m:r>
                        </m:e>
                        <m:sub>
                          <m:r>
                            <a:rPr lang="de-DE" sz="1600" b="0" i="1" smtClean="0">
                              <a:latin typeface="Cambria Math"/>
                            </a:rPr>
                            <m:t>0</m:t>
                          </m:r>
                        </m:sub>
                      </m:sSub>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∙3</m:t>
                          </m:r>
                          <m:r>
                            <a:rPr lang="de-DE" sz="1600" b="0" i="1" smtClean="0">
                              <a:latin typeface="Cambria Math"/>
                              <a:ea typeface="Cambria Math"/>
                            </a:rPr>
                            <m:t>𝑡</m:t>
                          </m:r>
                        </m:sup>
                      </m:sSup>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2</m:t>
                          </m:r>
                        </m:sub>
                      </m:sSub>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2</m:t>
                          </m:r>
                        </m:sub>
                      </m:sSub>
                      <m:r>
                        <a:rPr lang="de-DE" sz="1600" b="0" i="1" smtClean="0">
                          <a:latin typeface="Cambria Math"/>
                          <a:ea typeface="Cambria Math"/>
                        </a:rPr>
                        <m:t>∙</m:t>
                      </m:r>
                      <m:d>
                        <m:dPr>
                          <m:ctrlPr>
                            <a:rPr lang="de-DE" sz="1600" b="0" i="1" smtClean="0">
                              <a:latin typeface="Cambria Math"/>
                              <a:ea typeface="Cambria Math"/>
                            </a:rPr>
                          </m:ctrlPr>
                        </m:dPr>
                        <m:e>
                          <m:f>
                            <m:fPr>
                              <m:ctrlPr>
                                <a:rPr lang="de-DE" sz="1600" b="0" i="1" smtClean="0">
                                  <a:latin typeface="Cambria Math"/>
                                  <a:ea typeface="Cambria Math"/>
                                </a:rPr>
                              </m:ctrlPr>
                            </m:fPr>
                            <m:num>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r>
                        <a:rPr lang="de-DE" sz="1600" b="0" i="1" smtClean="0">
                          <a:latin typeface="Cambria Math"/>
                          <a:ea typeface="Cambria Math"/>
                        </a:rPr>
                        <m:t>∙</m:t>
                      </m:r>
                      <m:sSup>
                        <m:sSupPr>
                          <m:ctrlPr>
                            <a:rPr lang="de-DE" sz="1600" b="0" i="1" smtClean="0">
                              <a:latin typeface="Cambria Math"/>
                              <a:ea typeface="Cambria Math"/>
                            </a:rPr>
                          </m:ctrlPr>
                        </m:sSupPr>
                        <m:e>
                          <m:d>
                            <m:dPr>
                              <m:ctrlPr>
                                <a:rPr lang="de-DE" sz="1600" b="0" i="1" smtClean="0">
                                  <a:latin typeface="Cambria Math"/>
                                  <a:ea typeface="Cambria Math"/>
                                </a:rPr>
                              </m:ctrlPr>
                            </m:dPr>
                            <m:e>
                              <m:f>
                                <m:fPr>
                                  <m:ctrlPr>
                                    <a:rPr lang="de-DE" sz="1600" b="0" i="1" smtClean="0">
                                      <a:latin typeface="Cambria Math"/>
                                      <a:ea typeface="Cambria Math"/>
                                    </a:rPr>
                                  </m:ctrlPr>
                                </m:fPr>
                                <m:num>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e>
                        <m:sup>
                          <m:r>
                            <a:rPr lang="de-DE" sz="1600" b="0" i="1" smtClean="0">
                              <a:latin typeface="Cambria Math"/>
                              <a:ea typeface="Cambria Math"/>
                            </a:rPr>
                            <m:t>2</m:t>
                          </m:r>
                        </m:sup>
                      </m:sSup>
                    </m:oMath>
                  </m:oMathPara>
                </a14:m>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3240000" y="2736000"/>
                <a:ext cx="4947436" cy="674535"/>
              </a:xfrm>
              <a:prstGeom prst="rect">
                <a:avLst/>
              </a:prstGeom>
              <a:blipFill rotWithShape="1">
                <a:blip r:embed="rId6"/>
                <a:stretch>
                  <a:fillRect/>
                </a:stretch>
              </a:blipFill>
            </p:spPr>
            <p:txBody>
              <a:bodyPr/>
              <a:lstStyle/>
              <a:p>
                <a:r>
                  <a:rPr lang="en-US">
                    <a:noFill/>
                  </a:rPr>
                  <a:t> </a:t>
                </a:r>
              </a:p>
            </p:txBody>
          </p:sp>
        </mc:Fallback>
      </mc:AlternateContent>
      <p:sp>
        <p:nvSpPr>
          <p:cNvPr id="20" name="Textfeld 19"/>
          <p:cNvSpPr txBox="1"/>
          <p:nvPr/>
        </p:nvSpPr>
        <p:spPr>
          <a:xfrm>
            <a:off x="720000" y="3600000"/>
            <a:ext cx="18245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General expression: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3240000" y="3456000"/>
                <a:ext cx="2974724" cy="674159"/>
              </a:xfrm>
              <a:prstGeom prst="rect">
                <a:avLst/>
              </a:prstGeom>
              <a:solidFill>
                <a:srgbClr val="FFFF00"/>
              </a:solidFill>
              <a:ln>
                <a:solidFill>
                  <a:srgbClr val="FF0000"/>
                </a:solidFill>
              </a:ln>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𝐴</m:t>
                          </m:r>
                        </m:e>
                        <m:sub>
                          <m:r>
                            <a:rPr lang="de-DE" sz="1600" b="0" i="1" smtClean="0">
                              <a:latin typeface="Cambria Math"/>
                            </a:rPr>
                            <m:t>𝑛</m:t>
                          </m:r>
                          <m:r>
                            <a:rPr lang="de-DE" sz="1600" b="0" i="1" smtClean="0">
                              <a:latin typeface="Cambria Math"/>
                            </a:rPr>
                            <m:t>+1</m:t>
                          </m:r>
                        </m:sub>
                      </m:sSub>
                      <m:r>
                        <a:rPr lang="de-DE" sz="1600" b="0" i="1" smtClean="0">
                          <a:latin typeface="Cambria Math"/>
                        </a:rPr>
                        <m:t>=</m:t>
                      </m:r>
                      <m:sSub>
                        <m:sSubPr>
                          <m:ctrlPr>
                            <a:rPr lang="de-DE" sz="1600" b="0" i="1" smtClean="0">
                              <a:latin typeface="Cambria Math"/>
                            </a:rPr>
                          </m:ctrlPr>
                        </m:sSubPr>
                        <m:e>
                          <m:r>
                            <a:rPr lang="de-DE" sz="1600" b="0" i="1" smtClean="0">
                              <a:latin typeface="Cambria Math"/>
                            </a:rPr>
                            <m:t>𝐴</m:t>
                          </m:r>
                        </m:e>
                        <m:sub>
                          <m:r>
                            <a:rPr lang="de-DE" sz="1600" b="0" i="1" smtClean="0">
                              <a:latin typeface="Cambria Math"/>
                            </a:rPr>
                            <m:t>𝑛</m:t>
                          </m:r>
                        </m:sub>
                      </m:sSub>
                      <m:r>
                        <a:rPr lang="de-DE" sz="1600" b="0" i="1" smtClean="0">
                          <a:latin typeface="Cambria Math"/>
                          <a:ea typeface="Cambria Math"/>
                        </a:rPr>
                        <m:t>∙</m:t>
                      </m:r>
                      <m:d>
                        <m:dPr>
                          <m:ctrlPr>
                            <a:rPr lang="de-DE" sz="1600" b="0" i="1" smtClean="0">
                              <a:latin typeface="Cambria Math"/>
                              <a:ea typeface="Cambria Math"/>
                            </a:rPr>
                          </m:ctrlPr>
                        </m:dPr>
                        <m:e>
                          <m:f>
                            <m:fPr>
                              <m:ctrlPr>
                                <a:rPr lang="de-DE" sz="1600" b="0" i="1" smtClean="0">
                                  <a:latin typeface="Cambria Math"/>
                                  <a:ea typeface="Cambria Math"/>
                                </a:rPr>
                              </m:ctrlPr>
                            </m:fPr>
                            <m:num>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r>
                        <a:rPr lang="de-DE" sz="1600" b="0" i="1" smtClean="0">
                          <a:latin typeface="Cambria Math"/>
                          <a:ea typeface="Cambria Math"/>
                        </a:rPr>
                        <m:t>∙</m:t>
                      </m:r>
                      <m:sSup>
                        <m:sSupPr>
                          <m:ctrlPr>
                            <a:rPr lang="de-DE" sz="1600" b="0" i="1" smtClean="0">
                              <a:latin typeface="Cambria Math"/>
                              <a:ea typeface="Cambria Math"/>
                            </a:rPr>
                          </m:ctrlPr>
                        </m:sSupPr>
                        <m:e>
                          <m:d>
                            <m:dPr>
                              <m:ctrlPr>
                                <a:rPr lang="de-DE" sz="1600" b="0" i="1" smtClean="0">
                                  <a:latin typeface="Cambria Math"/>
                                  <a:ea typeface="Cambria Math"/>
                                </a:rPr>
                              </m:ctrlPr>
                            </m:dPr>
                            <m:e>
                              <m:f>
                                <m:fPr>
                                  <m:ctrlPr>
                                    <a:rPr lang="de-DE" sz="1600" b="0" i="1" smtClean="0">
                                      <a:latin typeface="Cambria Math"/>
                                      <a:ea typeface="Cambria Math"/>
                                    </a:rPr>
                                  </m:ctrlPr>
                                </m:fPr>
                                <m:num>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e>
                        <m:sup>
                          <m:r>
                            <a:rPr lang="de-DE" sz="1600" b="0" i="1" smtClean="0">
                              <a:latin typeface="Cambria Math"/>
                              <a:ea typeface="Cambria Math"/>
                            </a:rPr>
                            <m:t>𝑛</m:t>
                          </m:r>
                        </m:sup>
                      </m:sSup>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3240000" y="3456000"/>
                <a:ext cx="2974724" cy="674159"/>
              </a:xfrm>
              <a:prstGeom prst="rect">
                <a:avLst/>
              </a:prstGeom>
              <a:blipFill rotWithShape="1">
                <a:blip r:embed="rId7"/>
                <a:stretch>
                  <a:fillRect/>
                </a:stretch>
              </a:blipFill>
              <a:ln>
                <a:solidFill>
                  <a:srgbClr val="FF0000"/>
                </a:solidFill>
              </a:ln>
            </p:spPr>
            <p:txBody>
              <a:bodyPr/>
              <a:lstStyle/>
              <a:p>
                <a:r>
                  <a:rPr lang="en-US">
                    <a:noFill/>
                  </a:rPr>
                  <a:t> </a:t>
                </a:r>
              </a:p>
            </p:txBody>
          </p:sp>
        </mc:Fallback>
      </mc:AlternateContent>
      <p:sp>
        <p:nvSpPr>
          <p:cNvPr id="21" name="Textfeld 20"/>
          <p:cNvSpPr txBox="1"/>
          <p:nvPr/>
        </p:nvSpPr>
        <p:spPr>
          <a:xfrm>
            <a:off x="720001" y="5220000"/>
            <a:ext cx="8028464" cy="523220"/>
          </a:xfrm>
          <a:prstGeom prst="rect">
            <a:avLst/>
          </a:prstGeom>
          <a:noFill/>
        </p:spPr>
        <p:txBody>
          <a:bodyPr wrap="squar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Example:</a:t>
            </a:r>
            <a:r>
              <a:rPr lang="en-US" sz="1400" dirty="0" smtClean="0">
                <a:latin typeface="Times New Roman" panose="02020603050405020304" pitchFamily="18" charset="0"/>
                <a:cs typeface="Times New Roman" panose="02020603050405020304" pitchFamily="18" charset="0"/>
              </a:rPr>
              <a:t> The activity of a sample was measured 1000 [</a:t>
            </a:r>
            <a:r>
              <a:rPr lang="en-US" sz="1400" dirty="0" err="1" smtClean="0">
                <a:latin typeface="Times New Roman" panose="02020603050405020304" pitchFamily="18" charset="0"/>
                <a:cs typeface="Times New Roman" panose="02020603050405020304" pitchFamily="18" charset="0"/>
              </a:rPr>
              <a:t>Bq</a:t>
            </a:r>
            <a:r>
              <a:rPr lang="en-US" sz="1400" dirty="0" smtClean="0">
                <a:latin typeface="Times New Roman" panose="02020603050405020304" pitchFamily="18" charset="0"/>
                <a:cs typeface="Times New Roman" panose="02020603050405020304" pitchFamily="18" charset="0"/>
              </a:rPr>
              <a:t>] one hour ago. The present activity is 900 [</a:t>
            </a:r>
            <a:r>
              <a:rPr lang="en-US" sz="1400" dirty="0" err="1" smtClean="0">
                <a:latin typeface="Times New Roman" panose="02020603050405020304" pitchFamily="18" charset="0"/>
                <a:cs typeface="Times New Roman" panose="02020603050405020304" pitchFamily="18" charset="0"/>
              </a:rPr>
              <a:t>Bq</a:t>
            </a:r>
            <a:r>
              <a:rPr lang="en-US" sz="1400" dirty="0" smtClean="0">
                <a:latin typeface="Times New Roman" panose="02020603050405020304" pitchFamily="18" charset="0"/>
                <a:cs typeface="Times New Roman" panose="02020603050405020304" pitchFamily="18" charset="0"/>
              </a:rPr>
              <a:t>]. What is the activity in one hour?</a:t>
            </a:r>
            <a:endParaRPr lang="en-US" sz="14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feld 21"/>
              <p:cNvSpPr txBox="1"/>
              <p:nvPr/>
            </p:nvSpPr>
            <p:spPr>
              <a:xfrm>
                <a:off x="3240000" y="5760000"/>
                <a:ext cx="3168688"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de-DE" sz="1400" b="0" i="1" smtClean="0">
                              <a:latin typeface="Cambria Math"/>
                            </a:rPr>
                            <m:t>𝐴</m:t>
                          </m:r>
                        </m:e>
                        <m:sub>
                          <m:r>
                            <a:rPr lang="de-DE" sz="1400" b="0" i="1" smtClean="0">
                              <a:latin typeface="Cambria Math"/>
                            </a:rPr>
                            <m:t>2</m:t>
                          </m:r>
                        </m:sub>
                      </m:sSub>
                      <m:r>
                        <a:rPr lang="de-DE" sz="1400" b="0" i="1" smtClean="0">
                          <a:latin typeface="Cambria Math"/>
                        </a:rPr>
                        <m:t>=</m:t>
                      </m:r>
                      <m:sSub>
                        <m:sSubPr>
                          <m:ctrlPr>
                            <a:rPr lang="de-DE" sz="1400" b="0" i="1" smtClean="0">
                              <a:latin typeface="Cambria Math"/>
                            </a:rPr>
                          </m:ctrlPr>
                        </m:sSubPr>
                        <m:e>
                          <m:r>
                            <a:rPr lang="de-DE" sz="1400" b="0" i="1" smtClean="0">
                              <a:latin typeface="Cambria Math"/>
                            </a:rPr>
                            <m:t>𝐴</m:t>
                          </m:r>
                        </m:e>
                        <m:sub>
                          <m:r>
                            <a:rPr lang="de-DE" sz="1400" b="0" i="1" smtClean="0">
                              <a:latin typeface="Cambria Math"/>
                            </a:rPr>
                            <m:t>1</m:t>
                          </m:r>
                        </m:sub>
                      </m:sSub>
                      <m:r>
                        <a:rPr lang="de-DE" sz="1400" b="0" i="1" smtClean="0">
                          <a:latin typeface="Cambria Math"/>
                          <a:ea typeface="Cambria Math"/>
                        </a:rPr>
                        <m:t>∙</m:t>
                      </m:r>
                      <m:d>
                        <m:dPr>
                          <m:ctrlPr>
                            <a:rPr lang="de-DE" sz="1400" b="0" i="1" smtClean="0">
                              <a:latin typeface="Cambria Math"/>
                              <a:ea typeface="Cambria Math"/>
                            </a:rPr>
                          </m:ctrlPr>
                        </m:dPr>
                        <m:e>
                          <m:f>
                            <m:fPr>
                              <m:ctrlPr>
                                <a:rPr lang="de-DE" sz="1400" b="0" i="1" smtClean="0">
                                  <a:latin typeface="Cambria Math"/>
                                  <a:ea typeface="Cambria Math"/>
                                </a:rPr>
                              </m:ctrlPr>
                            </m:fPr>
                            <m:num>
                              <m:sSub>
                                <m:sSubPr>
                                  <m:ctrlPr>
                                    <a:rPr lang="de-DE" sz="1400" b="0" i="1" smtClean="0">
                                      <a:latin typeface="Cambria Math"/>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num>
                            <m:den>
                              <m:sSub>
                                <m:sSubPr>
                                  <m:ctrlPr>
                                    <a:rPr lang="de-DE" sz="1400" b="0" i="1" smtClean="0">
                                      <a:latin typeface="Cambria Math"/>
                                      <a:ea typeface="Cambria Math"/>
                                    </a:rPr>
                                  </m:ctrlPr>
                                </m:sSubPr>
                                <m:e>
                                  <m:r>
                                    <a:rPr lang="de-DE" sz="1400" b="0" i="1" smtClean="0">
                                      <a:latin typeface="Cambria Math"/>
                                      <a:ea typeface="Cambria Math"/>
                                    </a:rPr>
                                    <m:t>𝐴</m:t>
                                  </m:r>
                                </m:e>
                                <m:sub>
                                  <m:r>
                                    <a:rPr lang="de-DE" sz="1400" b="0" i="1" smtClean="0">
                                      <a:latin typeface="Cambria Math"/>
                                      <a:ea typeface="Cambria Math"/>
                                    </a:rPr>
                                    <m:t>0</m:t>
                                  </m:r>
                                </m:sub>
                              </m:sSub>
                            </m:den>
                          </m:f>
                        </m:e>
                      </m:d>
                      <m:r>
                        <a:rPr lang="de-DE" sz="1400" b="0" i="1" smtClean="0">
                          <a:latin typeface="Cambria Math"/>
                          <a:ea typeface="Cambria Math"/>
                        </a:rPr>
                        <m:t>=900∙</m:t>
                      </m:r>
                      <m:d>
                        <m:dPr>
                          <m:ctrlPr>
                            <a:rPr lang="de-DE" sz="1400" b="0" i="1" smtClean="0">
                              <a:latin typeface="Cambria Math"/>
                              <a:ea typeface="Cambria Math"/>
                            </a:rPr>
                          </m:ctrlPr>
                        </m:dPr>
                        <m:e>
                          <m:f>
                            <m:fPr>
                              <m:ctrlPr>
                                <a:rPr lang="de-DE" sz="1400" b="0" i="1" smtClean="0">
                                  <a:latin typeface="Cambria Math"/>
                                  <a:ea typeface="Cambria Math"/>
                                </a:rPr>
                              </m:ctrlPr>
                            </m:fPr>
                            <m:num>
                              <m:r>
                                <a:rPr lang="de-DE" sz="1400" b="0" i="1" smtClean="0">
                                  <a:latin typeface="Cambria Math"/>
                                  <a:ea typeface="Cambria Math"/>
                                </a:rPr>
                                <m:t>900</m:t>
                              </m:r>
                            </m:num>
                            <m:den>
                              <m:r>
                                <a:rPr lang="de-DE" sz="1400" b="0" i="1" smtClean="0">
                                  <a:latin typeface="Cambria Math"/>
                                  <a:ea typeface="Cambria Math"/>
                                </a:rPr>
                                <m:t>1000</m:t>
                              </m:r>
                            </m:den>
                          </m:f>
                        </m:e>
                      </m:d>
                      <m:r>
                        <a:rPr lang="de-DE" sz="1400" b="0" i="1" smtClean="0">
                          <a:latin typeface="Cambria Math"/>
                          <a:ea typeface="Cambria Math"/>
                        </a:rPr>
                        <m:t>=810</m:t>
                      </m:r>
                    </m:oMath>
                  </m:oMathPara>
                </a14:m>
                <a:endParaRPr lang="en-US" sz="14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3240000" y="5760000"/>
                <a:ext cx="3168688" cy="576376"/>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94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6" grpId="0"/>
      <p:bldP spid="17" grpId="0" animBg="1"/>
      <p:bldP spid="18" grpId="0"/>
      <p:bldP spid="19" grpId="0" animBg="1"/>
      <p:bldP spid="20" grpId="0"/>
      <p:bldP spid="10" grpId="0" animBg="1"/>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Radiation protection</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000" y="612000"/>
            <a:ext cx="843333" cy="84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ieren 7"/>
          <p:cNvGrpSpPr/>
          <p:nvPr/>
        </p:nvGrpSpPr>
        <p:grpSpPr>
          <a:xfrm>
            <a:off x="720000" y="756000"/>
            <a:ext cx="3219450" cy="2390554"/>
            <a:chOff x="720000" y="756000"/>
            <a:chExt cx="3219450" cy="2390554"/>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756000"/>
              <a:ext cx="32194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1619672" y="2808000"/>
              <a:ext cx="147187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range in air [m]</a:t>
              </a:r>
              <a:endParaRPr lang="en-US" sz="1600" dirty="0">
                <a:latin typeface="Times New Roman" panose="02020603050405020304" pitchFamily="18" charset="0"/>
                <a:cs typeface="Times New Roman" panose="02020603050405020304" pitchFamily="18" charset="0"/>
              </a:endParaRPr>
            </a:p>
          </p:txBody>
        </p:sp>
      </p:grpSp>
      <p:grpSp>
        <p:nvGrpSpPr>
          <p:cNvPr id="12" name="Gruppieren 11"/>
          <p:cNvGrpSpPr/>
          <p:nvPr/>
        </p:nvGrpSpPr>
        <p:grpSpPr>
          <a:xfrm>
            <a:off x="720000" y="4068000"/>
            <a:ext cx="3899425" cy="2085563"/>
            <a:chOff x="720000" y="4068000"/>
            <a:chExt cx="3899425" cy="2085563"/>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00" y="4320000"/>
              <a:ext cx="3067050"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2988000" y="4068000"/>
              <a:ext cx="708848"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concrete</a:t>
              </a:r>
              <a:endParaRPr lang="en-US" sz="1200" dirty="0">
                <a:latin typeface="Times New Roman" panose="02020603050405020304" pitchFamily="18" charset="0"/>
                <a:cs typeface="Times New Roman" panose="02020603050405020304" pitchFamily="18" charset="0"/>
              </a:endParaRPr>
            </a:p>
          </p:txBody>
        </p:sp>
        <p:sp>
          <p:nvSpPr>
            <p:cNvPr id="23" name="Textfeld 22"/>
            <p:cNvSpPr txBox="1"/>
            <p:nvPr/>
          </p:nvSpPr>
          <p:spPr>
            <a:xfrm>
              <a:off x="2052000" y="4068000"/>
              <a:ext cx="346570" cy="276999"/>
            </a:xfrm>
            <a:prstGeom prst="rect">
              <a:avLst/>
            </a:prstGeom>
            <a:noFill/>
          </p:spPr>
          <p:txBody>
            <a:bodyPr wrap="none" rtlCol="0">
              <a:spAutoFit/>
            </a:bodyPr>
            <a:lstStyle/>
            <a:p>
              <a:r>
                <a:rPr lang="en-US" sz="1200" dirty="0" err="1" smtClean="0">
                  <a:latin typeface="Times New Roman" panose="02020603050405020304" pitchFamily="18" charset="0"/>
                  <a:cs typeface="Times New Roman" panose="02020603050405020304" pitchFamily="18" charset="0"/>
                </a:rPr>
                <a:t>Pb</a:t>
              </a:r>
              <a:endParaRPr lang="en-US" sz="1200"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1476000" y="4068000"/>
              <a:ext cx="338554"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Al</a:t>
              </a:r>
              <a:endParaRPr lang="en-US" sz="12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3816000" y="4500000"/>
              <a:ext cx="803425" cy="1169551"/>
            </a:xfrm>
            <a:prstGeom prst="rect">
              <a:avLst/>
            </a:prstGeom>
            <a:noFill/>
          </p:spPr>
          <p:txBody>
            <a:bodyPr wrap="none" rtlCol="0">
              <a:spAutoFit/>
            </a:bodyPr>
            <a:lstStyle/>
            <a:p>
              <a:r>
                <a:rPr lang="el-GR" sz="1400" dirty="0" smtClean="0">
                  <a:latin typeface="Times New Roman" panose="02020603050405020304" pitchFamily="18" charset="0"/>
                  <a:cs typeface="Times New Roman" panose="02020603050405020304" pitchFamily="18" charset="0"/>
                </a:rPr>
                <a:t>α</a:t>
              </a:r>
              <a:r>
                <a:rPr lang="de-DE" sz="1400" dirty="0" smtClean="0">
                  <a:latin typeface="Times New Roman" panose="02020603050405020304" pitchFamily="18" charset="0"/>
                  <a:cs typeface="Times New Roman" panose="02020603050405020304" pitchFamily="18" charset="0"/>
                </a:rPr>
                <a:t>´s</a:t>
              </a:r>
            </a:p>
            <a:p>
              <a:r>
                <a:rPr lang="de-DE" sz="1400" dirty="0" smtClean="0">
                  <a:latin typeface="Times New Roman" panose="02020603050405020304" pitchFamily="18" charset="0"/>
                  <a:cs typeface="Times New Roman" panose="02020603050405020304" pitchFamily="18" charset="0"/>
                </a:rPr>
                <a:t>β´s</a:t>
              </a:r>
            </a:p>
            <a:p>
              <a:r>
                <a:rPr lang="de-DE" sz="1400" dirty="0" smtClean="0">
                  <a:latin typeface="Times New Roman" panose="02020603050405020304" pitchFamily="18" charset="0"/>
                  <a:cs typeface="Times New Roman" panose="02020603050405020304" pitchFamily="18" charset="0"/>
                </a:rPr>
                <a:t>X-</a:t>
              </a:r>
              <a:r>
                <a:rPr lang="en-US" sz="1400" dirty="0" smtClean="0">
                  <a:latin typeface="Times New Roman" panose="02020603050405020304" pitchFamily="18" charset="0"/>
                  <a:cs typeface="Times New Roman" panose="02020603050405020304" pitchFamily="18" charset="0"/>
                </a:rPr>
                <a:t>rays</a:t>
              </a:r>
            </a:p>
            <a:p>
              <a:r>
                <a:rPr lang="de-DE" sz="1400" dirty="0" smtClean="0">
                  <a:latin typeface="Times New Roman" panose="02020603050405020304" pitchFamily="18" charset="0"/>
                  <a:cs typeface="Times New Roman" panose="02020603050405020304" pitchFamily="18" charset="0"/>
                </a:rPr>
                <a:t>γ-</a:t>
              </a:r>
              <a:r>
                <a:rPr lang="en-US" sz="1400" dirty="0" smtClean="0">
                  <a:latin typeface="Times New Roman" panose="02020603050405020304" pitchFamily="18" charset="0"/>
                  <a:cs typeface="Times New Roman" panose="02020603050405020304" pitchFamily="18" charset="0"/>
                </a:rPr>
                <a:t>rays</a:t>
              </a:r>
            </a:p>
            <a:p>
              <a:r>
                <a:rPr lang="en-US" sz="1400" dirty="0" smtClean="0">
                  <a:latin typeface="Times New Roman" panose="02020603050405020304" pitchFamily="18" charset="0"/>
                  <a:cs typeface="Times New Roman" panose="02020603050405020304" pitchFamily="18" charset="0"/>
                </a:rPr>
                <a:t>neutrons</a:t>
              </a:r>
              <a:endParaRPr lang="en-US" sz="1400" dirty="0">
                <a:latin typeface="Times New Roman" panose="02020603050405020304" pitchFamily="18" charset="0"/>
                <a:cs typeface="Times New Roman" panose="02020603050405020304" pitchFamily="18" charset="0"/>
              </a:endParaRPr>
            </a:p>
          </p:txBody>
        </p:sp>
      </p:grpSp>
      <p:grpSp>
        <p:nvGrpSpPr>
          <p:cNvPr id="14" name="Gruppieren 13"/>
          <p:cNvGrpSpPr/>
          <p:nvPr/>
        </p:nvGrpSpPr>
        <p:grpSpPr>
          <a:xfrm>
            <a:off x="5076000" y="2340000"/>
            <a:ext cx="3914775" cy="2133600"/>
            <a:chOff x="4932040" y="2366400"/>
            <a:chExt cx="3914775" cy="2133600"/>
          </a:xfrm>
        </p:grpSpPr>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366400"/>
              <a:ext cx="39147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4967649" y="3348000"/>
              <a:ext cx="988018" cy="492443"/>
            </a:xfrm>
            <a:prstGeom prst="rect">
              <a:avLst/>
            </a:prstGeom>
            <a:solidFill>
              <a:srgbClr val="FFFF00"/>
            </a:solidFill>
          </p:spPr>
          <p:txBody>
            <a:bodyPr wrap="none" lIns="36000" tIns="0" rIns="36000" bIns="0" rtlCol="0">
              <a:spAutoFit/>
            </a:bodyPr>
            <a:lstStyle/>
            <a:p>
              <a:pPr algn="ctr"/>
              <a:r>
                <a:rPr lang="en-US" sz="1600" dirty="0" smtClean="0">
                  <a:latin typeface="Times New Roman" panose="02020603050405020304" pitchFamily="18" charset="0"/>
                  <a:cs typeface="Times New Roman" panose="02020603050405020304" pitchFamily="18" charset="0"/>
                </a:rPr>
                <a:t>radioactive</a:t>
              </a:r>
            </a:p>
            <a:p>
              <a:pPr algn="ctr"/>
              <a:r>
                <a:rPr lang="en-US" sz="1600" dirty="0" smtClean="0">
                  <a:latin typeface="Times New Roman" panose="02020603050405020304" pitchFamily="18" charset="0"/>
                  <a:cs typeface="Times New Roman" panose="02020603050405020304" pitchFamily="18" charset="0"/>
                </a:rPr>
                <a:t>source</a:t>
              </a:r>
              <a:endParaRPr lang="en-US" sz="16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5" name="Textfeld 14"/>
              <p:cNvSpPr txBox="1"/>
              <p:nvPr/>
            </p:nvSpPr>
            <p:spPr>
              <a:xfrm>
                <a:off x="6093295" y="4650338"/>
                <a:ext cx="2136611"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a:ea typeface="Cambria Math"/>
                        </a:rPr>
                        <m:t>Ω</m:t>
                      </m:r>
                      <m:r>
                        <a:rPr lang="de-DE" sz="1600" b="0" i="1" smtClean="0">
                          <a:latin typeface="Cambria Math"/>
                          <a:ea typeface="Cambria Math"/>
                        </a:rPr>
                        <m:t>=</m:t>
                      </m:r>
                      <m:f>
                        <m:fPr>
                          <m:ctrlPr>
                            <a:rPr lang="de-DE" sz="1600" b="0" i="1" smtClean="0">
                              <a:latin typeface="Cambria Math"/>
                              <a:ea typeface="Cambria Math"/>
                            </a:rPr>
                          </m:ctrlPr>
                        </m:fPr>
                        <m:num>
                          <m:sSup>
                            <m:sSupPr>
                              <m:ctrlPr>
                                <a:rPr lang="de-DE" sz="1600" b="0" i="1" smtClean="0">
                                  <a:latin typeface="Cambria Math"/>
                                  <a:ea typeface="Cambria Math"/>
                                </a:rPr>
                              </m:ctrlPr>
                            </m:sSupPr>
                            <m:e>
                              <m:r>
                                <a:rPr lang="de-DE" sz="1600" b="0" i="1" smtClean="0">
                                  <a:latin typeface="Cambria Math"/>
                                  <a:ea typeface="Cambria Math"/>
                                </a:rPr>
                                <m:t>𝑎</m:t>
                              </m:r>
                            </m:e>
                            <m:sup>
                              <m:r>
                                <a:rPr lang="de-DE" sz="1600" b="0" i="1" smtClean="0">
                                  <a:latin typeface="Cambria Math"/>
                                  <a:ea typeface="Cambria Math"/>
                                </a:rPr>
                                <m:t>2</m:t>
                              </m:r>
                            </m:sup>
                          </m:sSup>
                        </m:num>
                        <m:den>
                          <m:r>
                            <a:rPr lang="de-DE" sz="1600" b="0" i="1" smtClean="0">
                              <a:latin typeface="Cambria Math"/>
                              <a:ea typeface="Cambria Math"/>
                            </a:rPr>
                            <m:t>4</m:t>
                          </m:r>
                          <m:r>
                            <a:rPr lang="de-DE" sz="1600" b="0" i="1" smtClean="0">
                              <a:latin typeface="Cambria Math"/>
                              <a:ea typeface="Cambria Math"/>
                            </a:rPr>
                            <m:t>𝜋</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den>
                      </m:f>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𝜋</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𝑟</m:t>
                              </m:r>
                            </m:e>
                            <m:sup>
                              <m:r>
                                <a:rPr lang="de-DE" sz="1600" b="0" i="1" smtClean="0">
                                  <a:latin typeface="Cambria Math"/>
                                  <a:ea typeface="Cambria Math"/>
                                </a:rPr>
                                <m:t>2</m:t>
                              </m:r>
                            </m:sup>
                          </m:sSup>
                        </m:num>
                        <m:den>
                          <m:r>
                            <a:rPr lang="de-DE" sz="1600" b="0" i="1" smtClean="0">
                              <a:latin typeface="Cambria Math"/>
                              <a:ea typeface="Cambria Math"/>
                            </a:rPr>
                            <m:t>4</m:t>
                          </m:r>
                          <m:r>
                            <a:rPr lang="de-DE" sz="1600" b="0" i="1" smtClean="0">
                              <a:latin typeface="Cambria Math"/>
                              <a:ea typeface="Cambria Math"/>
                            </a:rPr>
                            <m:t>𝜋</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den>
                      </m:f>
                    </m:oMath>
                  </m:oMathPara>
                </a14:m>
                <a:endParaRPr lang="en-US"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6093295" y="4650338"/>
                <a:ext cx="2136611" cy="586443"/>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84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Radiation protection</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000" y="612000"/>
            <a:ext cx="843333" cy="84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709243"/>
            <a:ext cx="3440000" cy="1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1260000" y="2880000"/>
                <a:ext cx="3500125" cy="559897"/>
              </a:xfrm>
              <a:prstGeom prst="rect">
                <a:avLst/>
              </a:prstGeom>
              <a:solidFill>
                <a:srgbClr val="FFFF00"/>
              </a:solid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𝑎𝑏𝑠𝑜𝑟𝑏𝑒𝑑</m:t>
                      </m:r>
                      <m:r>
                        <a:rPr lang="de-DE" sz="1600" b="0" i="1" smtClean="0">
                          <a:latin typeface="Cambria Math"/>
                        </a:rPr>
                        <m:t>  </m:t>
                      </m:r>
                      <m:r>
                        <a:rPr lang="de-DE" sz="1600" b="0" i="1" smtClean="0">
                          <a:latin typeface="Cambria Math"/>
                        </a:rPr>
                        <m:t>𝑑𝑜𝑠𝑒</m:t>
                      </m:r>
                      <m:r>
                        <a:rPr lang="de-DE" sz="1600" b="0" i="1" smtClean="0">
                          <a:latin typeface="Cambria Math"/>
                        </a:rPr>
                        <m:t>=</m:t>
                      </m:r>
                      <m:f>
                        <m:fPr>
                          <m:ctrlPr>
                            <a:rPr lang="de-DE" sz="1600" b="0" i="1" smtClean="0">
                              <a:latin typeface="Cambria Math"/>
                            </a:rPr>
                          </m:ctrlPr>
                        </m:fPr>
                        <m:num>
                          <m:r>
                            <a:rPr lang="de-DE" sz="1600" b="0" i="1" smtClean="0">
                              <a:latin typeface="Cambria Math"/>
                            </a:rPr>
                            <m:t>𝑎𝑏𝑠𝑜𝑟𝑏𝑒𝑑</m:t>
                          </m:r>
                          <m:r>
                            <a:rPr lang="de-DE" sz="1600" b="0" i="1" smtClean="0">
                              <a:latin typeface="Cambria Math"/>
                            </a:rPr>
                            <m:t>  </m:t>
                          </m:r>
                          <m:r>
                            <a:rPr lang="de-DE" sz="1600" b="0" i="1" smtClean="0">
                              <a:latin typeface="Cambria Math"/>
                            </a:rPr>
                            <m:t>𝑒𝑛𝑒𝑟𝑔𝑦</m:t>
                          </m:r>
                        </m:num>
                        <m:den>
                          <m:r>
                            <a:rPr lang="de-DE" sz="1600" b="0" i="1" smtClean="0">
                              <a:latin typeface="Cambria Math"/>
                            </a:rPr>
                            <m:t>𝑚𝑎𝑠𝑠</m:t>
                          </m:r>
                        </m:den>
                      </m:f>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1260000" y="2880000"/>
                <a:ext cx="3500125" cy="559897"/>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5220072" y="2855730"/>
                <a:ext cx="2250360" cy="6030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1 </m:t>
                      </m:r>
                      <m:f>
                        <m:fPr>
                          <m:ctrlPr>
                            <a:rPr lang="de-DE" sz="1600" b="0" i="1" smtClean="0">
                              <a:latin typeface="Cambria Math"/>
                            </a:rPr>
                          </m:ctrlPr>
                        </m:fPr>
                        <m:num>
                          <m:r>
                            <a:rPr lang="de-DE" sz="1600" b="0" i="1" smtClean="0">
                              <a:latin typeface="Cambria Math"/>
                            </a:rPr>
                            <m:t>𝐽𝑜𝑢𝑙𝑒</m:t>
                          </m:r>
                        </m:num>
                        <m:den>
                          <m:r>
                            <a:rPr lang="de-DE" sz="1600" b="0" i="1" smtClean="0">
                              <a:latin typeface="Cambria Math"/>
                            </a:rPr>
                            <m:t>𝑘𝑔</m:t>
                          </m:r>
                        </m:den>
                      </m:f>
                      <m:r>
                        <a:rPr lang="de-DE" sz="1600" b="0" i="1" smtClean="0">
                          <a:latin typeface="Cambria Math"/>
                        </a:rPr>
                        <m:t>=1 </m:t>
                      </m:r>
                      <m:r>
                        <a:rPr lang="de-DE" sz="1600" b="0" i="1" smtClean="0">
                          <a:latin typeface="Cambria Math"/>
                        </a:rPr>
                        <m:t>𝐺𝑟𝑎𝑦</m:t>
                      </m:r>
                      <m:r>
                        <a:rPr lang="de-DE" sz="1600" b="0" i="1" smtClean="0">
                          <a:latin typeface="Cambria Math"/>
                        </a:rPr>
                        <m:t> (</m:t>
                      </m:r>
                      <m:r>
                        <a:rPr lang="de-DE" sz="1600" b="0" i="1" smtClean="0">
                          <a:latin typeface="Cambria Math"/>
                        </a:rPr>
                        <m:t>𝐺𝑦</m:t>
                      </m:r>
                      <m:r>
                        <a:rPr lang="de-DE" sz="1600" b="0" i="1" smtClean="0">
                          <a:latin typeface="Cambria Math"/>
                        </a:rPr>
                        <m:t>)</m:t>
                      </m:r>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5220072" y="2855730"/>
                <a:ext cx="2250360" cy="603050"/>
              </a:xfrm>
              <a:prstGeom prst="rect">
                <a:avLst/>
              </a:prstGeom>
              <a:blipFill rotWithShape="1">
                <a:blip r:embed="rId6"/>
                <a:stretch>
                  <a:fillRect/>
                </a:stretch>
              </a:blipFill>
            </p:spPr>
            <p:txBody>
              <a:bodyPr/>
              <a:lstStyle/>
              <a:p>
                <a:r>
                  <a:rPr lang="en-US">
                    <a:noFill/>
                  </a:rPr>
                  <a:t> </a:t>
                </a:r>
              </a:p>
            </p:txBody>
          </p:sp>
        </mc:Fallback>
      </mc:AlternateContent>
      <p:sp>
        <p:nvSpPr>
          <p:cNvPr id="6" name="Textfeld 5"/>
          <p:cNvSpPr txBox="1"/>
          <p:nvPr/>
        </p:nvSpPr>
        <p:spPr>
          <a:xfrm>
            <a:off x="720001" y="3600000"/>
            <a:ext cx="7812440"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biological dose, sometimes also known as the dose equivalent is expressed in units of Sieverts [</a:t>
            </a:r>
            <a:r>
              <a:rPr lang="en-US" sz="1600" dirty="0" err="1" smtClean="0">
                <a:latin typeface="Times New Roman" panose="02020603050405020304" pitchFamily="18" charset="0"/>
                <a:cs typeface="Times New Roman" panose="02020603050405020304" pitchFamily="18" charset="0"/>
              </a:rPr>
              <a:t>Sv</a:t>
            </a:r>
            <a:r>
              <a:rPr lang="en-US" sz="1600" dirty="0" smtClean="0">
                <a:latin typeface="Times New Roman" panose="02020603050405020304" pitchFamily="18" charset="0"/>
                <a:cs typeface="Times New Roman" panose="02020603050405020304" pitchFamily="18" charset="0"/>
              </a:rPr>
              <a:t>]. This dose reflects the fact that the biological damage caused by a particle depends not only on the total energy deposited but also on the rate of energy loss per unit distance traversed by the particle.</a:t>
            </a:r>
            <a:endParaRPr lang="en-US" sz="16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1260000" y="4716000"/>
            <a:ext cx="4198072" cy="338554"/>
          </a:xfrm>
          <a:prstGeom prst="rect">
            <a:avLst/>
          </a:prstGeom>
          <a:solidFill>
            <a:srgbClr val="FFFF00"/>
          </a:solidFill>
          <a:ln>
            <a:solidFill>
              <a:srgbClr val="FF0000"/>
            </a:solidFill>
          </a:ln>
        </p:spPr>
        <p:txBody>
          <a:bodyPr wrap="none" rtlCol="0">
            <a:spAutoFit/>
          </a:bodyPr>
          <a:lstStyle/>
          <a:p>
            <a:r>
              <a:rPr lang="en-US" sz="1600" dirty="0" smtClean="0">
                <a:latin typeface="Times New Roman" panose="02020603050405020304" pitchFamily="18" charset="0"/>
                <a:cs typeface="Times New Roman" panose="02020603050405020304" pitchFamily="18" charset="0"/>
              </a:rPr>
              <a:t>equivalent dose  = energy dose </a:t>
            </a:r>
            <a:r>
              <a:rPr lang="en-US" sz="1600" dirty="0" smtClean="0">
                <a:latin typeface="Times New Roman"/>
                <a:cs typeface="Times New Roman"/>
              </a:rPr>
              <a:t>· quality factor Q</a:t>
            </a:r>
            <a:endParaRPr lang="en-US" sz="1600" dirty="0">
              <a:latin typeface="Times New Roman" panose="02020603050405020304" pitchFamily="18" charset="0"/>
              <a:cs typeface="Times New Roman" panose="02020603050405020304" pitchFamily="18" charset="0"/>
            </a:endParaRPr>
          </a:p>
        </p:txBody>
      </p:sp>
      <p:graphicFrame>
        <p:nvGraphicFramePr>
          <p:cNvPr id="16" name="Tabelle 15"/>
          <p:cNvGraphicFramePr>
            <a:graphicFrameLocks noGrp="1"/>
          </p:cNvGraphicFramePr>
          <p:nvPr>
            <p:extLst>
              <p:ext uri="{D42A27DB-BD31-4B8C-83A1-F6EECF244321}">
                <p14:modId xmlns:p14="http://schemas.microsoft.com/office/powerpoint/2010/main" val="1721624268"/>
              </p:ext>
            </p:extLst>
          </p:nvPr>
        </p:nvGraphicFramePr>
        <p:xfrm>
          <a:off x="5760000" y="4716000"/>
          <a:ext cx="2772440" cy="1371600"/>
        </p:xfrm>
        <a:graphic>
          <a:graphicData uri="http://schemas.openxmlformats.org/drawingml/2006/table">
            <a:tbl>
              <a:tblPr firstRow="1" bandRow="1">
                <a:tableStyleId>{5940675A-B579-460E-94D1-54222C63F5DA}</a:tableStyleId>
              </a:tblPr>
              <a:tblGrid>
                <a:gridCol w="1620312"/>
                <a:gridCol w="1152128"/>
              </a:tblGrid>
              <a:tr h="231800">
                <a:tc>
                  <a:txBody>
                    <a:bodyPr/>
                    <a:lstStyle/>
                    <a:p>
                      <a:pPr algn="ctr"/>
                      <a:r>
                        <a:rPr lang="en-US" sz="1200" dirty="0" smtClean="0">
                          <a:latin typeface="Times New Roman" panose="02020603050405020304" pitchFamily="18" charset="0"/>
                          <a:cs typeface="Times New Roman" panose="02020603050405020304" pitchFamily="18" charset="0"/>
                        </a:rPr>
                        <a:t>radiation</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quality factor Q</a:t>
                      </a:r>
                      <a:endParaRPr lang="en-US" sz="1200" dirty="0">
                        <a:latin typeface="Times New Roman" panose="02020603050405020304" pitchFamily="18" charset="0"/>
                        <a:cs typeface="Times New Roman" panose="02020603050405020304" pitchFamily="18" charset="0"/>
                      </a:endParaRPr>
                    </a:p>
                  </a:txBody>
                  <a:tcPr/>
                </a:tc>
              </a:tr>
              <a:tr h="157728">
                <a:tc>
                  <a:txBody>
                    <a:bodyPr/>
                    <a:lstStyle/>
                    <a:p>
                      <a:pPr algn="ctr"/>
                      <a:r>
                        <a:rPr lang="en-US" sz="1100" dirty="0" smtClean="0">
                          <a:latin typeface="Times New Roman" panose="02020603050405020304" pitchFamily="18" charset="0"/>
                          <a:cs typeface="Times New Roman" panose="02020603050405020304" pitchFamily="18" charset="0"/>
                        </a:rPr>
                        <a:t>X-ray, </a:t>
                      </a:r>
                      <a:r>
                        <a:rPr lang="el-GR" sz="1100" dirty="0" smtClean="0">
                          <a:latin typeface="Times New Roman"/>
                          <a:cs typeface="Times New Roman"/>
                        </a:rPr>
                        <a:t>γ</a:t>
                      </a:r>
                      <a:r>
                        <a:rPr lang="de-DE" sz="1100" dirty="0" smtClean="0">
                          <a:latin typeface="Times New Roman"/>
                          <a:cs typeface="Times New Roman"/>
                        </a:rPr>
                        <a:t>, </a:t>
                      </a:r>
                      <a:r>
                        <a:rPr lang="el-GR" sz="1100" dirty="0" smtClean="0">
                          <a:latin typeface="Times New Roman"/>
                          <a:cs typeface="Times New Roman"/>
                        </a:rPr>
                        <a:t>β</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1</a:t>
                      </a:r>
                      <a:endParaRPr lang="en-US" sz="1200" dirty="0">
                        <a:latin typeface="Times New Roman" panose="02020603050405020304" pitchFamily="18" charset="0"/>
                        <a:cs typeface="Times New Roman" panose="02020603050405020304" pitchFamily="18" charset="0"/>
                      </a:endParaRPr>
                    </a:p>
                  </a:txBody>
                  <a:tcPr/>
                </a:tc>
              </a:tr>
              <a:tr h="243448">
                <a:tc>
                  <a:txBody>
                    <a:bodyPr/>
                    <a:lstStyle/>
                    <a:p>
                      <a:pPr algn="ctr"/>
                      <a:r>
                        <a:rPr lang="en-US" sz="1200" dirty="0" smtClean="0">
                          <a:latin typeface="Times New Roman" panose="02020603050405020304" pitchFamily="18" charset="0"/>
                          <a:cs typeface="Times New Roman" panose="02020603050405020304" pitchFamily="18" charset="0"/>
                        </a:rPr>
                        <a:t>thermal neutrons</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2.3</a:t>
                      </a:r>
                      <a:endParaRPr lang="en-US" sz="1200" dirty="0">
                        <a:latin typeface="Times New Roman" panose="02020603050405020304" pitchFamily="18" charset="0"/>
                        <a:cs typeface="Times New Roman" panose="02020603050405020304" pitchFamily="18" charset="0"/>
                      </a:endParaRPr>
                    </a:p>
                  </a:txBody>
                  <a:tcPr/>
                </a:tc>
              </a:tr>
              <a:tr h="185152">
                <a:tc>
                  <a:txBody>
                    <a:bodyPr/>
                    <a:lstStyle/>
                    <a:p>
                      <a:pPr algn="ctr"/>
                      <a:r>
                        <a:rPr lang="en-US" sz="1200" dirty="0" smtClean="0">
                          <a:latin typeface="Times New Roman" panose="02020603050405020304" pitchFamily="18" charset="0"/>
                          <a:cs typeface="Times New Roman" panose="02020603050405020304" pitchFamily="18" charset="0"/>
                        </a:rPr>
                        <a:t>fast neutrons</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10</a:t>
                      </a:r>
                      <a:endParaRPr lang="en-US" sz="1200" dirty="0">
                        <a:latin typeface="Times New Roman" panose="02020603050405020304" pitchFamily="18" charset="0"/>
                        <a:cs typeface="Times New Roman" panose="02020603050405020304" pitchFamily="18" charset="0"/>
                      </a:endParaRPr>
                    </a:p>
                  </a:txBody>
                  <a:tcPr/>
                </a:tc>
              </a:tr>
              <a:tr h="136000">
                <a:tc>
                  <a:txBody>
                    <a:bodyPr/>
                    <a:lstStyle/>
                    <a:p>
                      <a:pPr algn="ctr"/>
                      <a:r>
                        <a:rPr lang="el-GR" sz="1200" dirty="0" smtClean="0">
                          <a:latin typeface="Times New Roman"/>
                          <a:cs typeface="Times New Roman"/>
                        </a:rPr>
                        <a:t>α</a:t>
                      </a:r>
                      <a:r>
                        <a:rPr lang="de-DE" sz="1200" dirty="0" smtClean="0">
                          <a:latin typeface="Times New Roman"/>
                          <a:cs typeface="Times New Roman"/>
                        </a:rPr>
                        <a:t>-</a:t>
                      </a:r>
                      <a:r>
                        <a:rPr lang="en-US" sz="1200" noProof="0" dirty="0" smtClean="0">
                          <a:latin typeface="Times New Roman"/>
                          <a:cs typeface="Times New Roman"/>
                        </a:rPr>
                        <a:t>particles</a:t>
                      </a:r>
                      <a:r>
                        <a:rPr lang="de-DE" sz="1200" dirty="0" smtClean="0">
                          <a:latin typeface="Times New Roman"/>
                          <a:cs typeface="Times New Roman"/>
                        </a:rPr>
                        <a:t>, </a:t>
                      </a:r>
                      <a:r>
                        <a:rPr lang="en-US" sz="1200" noProof="0" dirty="0" smtClean="0">
                          <a:latin typeface="Times New Roman"/>
                          <a:cs typeface="Times New Roman"/>
                        </a:rPr>
                        <a:t>heavy ions</a:t>
                      </a:r>
                      <a:endParaRPr lang="en-US" sz="1200" noProof="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38328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Characterization of radioactive material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0" y="900000"/>
            <a:ext cx="40290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19999" y="3780000"/>
            <a:ext cx="7629075" cy="206210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Henri Becquerel’s discovery inspired Marie and Pierre Curie </a:t>
            </a:r>
            <a:r>
              <a:rPr lang="en-US" sz="1600" dirty="0" smtClean="0">
                <a:latin typeface="Times New Roman" panose="02020603050405020304" pitchFamily="18" charset="0"/>
                <a:cs typeface="Times New Roman" panose="02020603050405020304" pitchFamily="18" charset="0"/>
              </a:rPr>
              <a:t>to investigate </a:t>
            </a:r>
            <a:r>
              <a:rPr lang="en-US" sz="1600" dirty="0">
                <a:latin typeface="Times New Roman" panose="02020603050405020304" pitchFamily="18" charset="0"/>
                <a:cs typeface="Times New Roman" panose="02020603050405020304" pitchFamily="18" charset="0"/>
              </a:rPr>
              <a:t>the phenomena further.</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They </a:t>
            </a:r>
            <a:r>
              <a:rPr lang="en-US" sz="1600" dirty="0">
                <a:latin typeface="Times New Roman" panose="02020603050405020304" pitchFamily="18" charset="0"/>
                <a:cs typeface="Times New Roman" panose="02020603050405020304" pitchFamily="18" charset="0"/>
              </a:rPr>
              <a:t>found that the </a:t>
            </a:r>
            <a:r>
              <a:rPr lang="en-US" sz="1600" dirty="0" smtClean="0">
                <a:latin typeface="Times New Roman" panose="02020603050405020304" pitchFamily="18" charset="0"/>
                <a:cs typeface="Times New Roman" panose="02020603050405020304" pitchFamily="18" charset="0"/>
              </a:rPr>
              <a:t>mineral pitchblende </a:t>
            </a:r>
            <a:r>
              <a:rPr lang="en-US" sz="1600" dirty="0">
                <a:latin typeface="Times New Roman" panose="02020603050405020304" pitchFamily="18" charset="0"/>
                <a:cs typeface="Times New Roman" panose="02020603050405020304" pitchFamily="18" charset="0"/>
              </a:rPr>
              <a:t>was more </a:t>
            </a:r>
            <a:r>
              <a:rPr lang="en-US" sz="1600" dirty="0" smtClean="0">
                <a:latin typeface="Times New Roman" panose="02020603050405020304" pitchFamily="18" charset="0"/>
                <a:cs typeface="Times New Roman" panose="02020603050405020304" pitchFamily="18" charset="0"/>
              </a:rPr>
              <a:t>active than </a:t>
            </a:r>
            <a:r>
              <a:rPr lang="en-US" sz="1600" dirty="0">
                <a:latin typeface="Times New Roman" panose="02020603050405020304" pitchFamily="18" charset="0"/>
                <a:cs typeface="Times New Roman" panose="02020603050405020304" pitchFamily="18" charset="0"/>
              </a:rPr>
              <a:t>uranium, and </a:t>
            </a:r>
            <a:r>
              <a:rPr lang="en-US" sz="1600" dirty="0" smtClean="0">
                <a:latin typeface="Times New Roman" panose="02020603050405020304" pitchFamily="18" charset="0"/>
                <a:cs typeface="Times New Roman" panose="02020603050405020304" pitchFamily="18" charset="0"/>
              </a:rPr>
              <a:t>concluded that </a:t>
            </a:r>
            <a:r>
              <a:rPr lang="en-US" sz="1600" dirty="0">
                <a:latin typeface="Times New Roman" panose="02020603050405020304" pitchFamily="18" charset="0"/>
                <a:cs typeface="Times New Roman" panose="02020603050405020304" pitchFamily="18" charset="0"/>
              </a:rPr>
              <a:t>it must contain </a:t>
            </a:r>
            <a:r>
              <a:rPr lang="en-US" sz="1600" dirty="0" smtClean="0">
                <a:latin typeface="Times New Roman" panose="02020603050405020304" pitchFamily="18" charset="0"/>
                <a:cs typeface="Times New Roman" panose="02020603050405020304" pitchFamily="18" charset="0"/>
              </a:rPr>
              <a:t>different radioactive </a:t>
            </a:r>
            <a:r>
              <a:rPr lang="en-US" sz="1600" dirty="0">
                <a:latin typeface="Times New Roman" panose="02020603050405020304" pitchFamily="18" charset="0"/>
                <a:cs typeface="Times New Roman" panose="02020603050405020304" pitchFamily="18" charset="0"/>
              </a:rPr>
              <a:t>substances</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From </a:t>
            </a:r>
            <a:r>
              <a:rPr lang="en-US" sz="1600" dirty="0">
                <a:latin typeface="Times New Roman" panose="02020603050405020304" pitchFamily="18" charset="0"/>
                <a:cs typeface="Times New Roman" panose="02020603050405020304" pitchFamily="18" charset="0"/>
              </a:rPr>
              <a:t>this, they </a:t>
            </a:r>
            <a:r>
              <a:rPr lang="en-US" sz="1600" dirty="0" smtClean="0">
                <a:latin typeface="Times New Roman" panose="02020603050405020304" pitchFamily="18" charset="0"/>
                <a:cs typeface="Times New Roman" panose="02020603050405020304" pitchFamily="18" charset="0"/>
              </a:rPr>
              <a:t>discovered polonium </a:t>
            </a:r>
            <a:r>
              <a:rPr lang="en-US" sz="1600" dirty="0">
                <a:latin typeface="Times New Roman" panose="02020603050405020304" pitchFamily="18" charset="0"/>
                <a:cs typeface="Times New Roman" panose="02020603050405020304" pitchFamily="18" charset="0"/>
              </a:rPr>
              <a:t>and radium, both </a:t>
            </a:r>
            <a:r>
              <a:rPr lang="en-US" sz="1600" dirty="0" smtClean="0">
                <a:latin typeface="Times New Roman" panose="02020603050405020304" pitchFamily="18" charset="0"/>
                <a:cs typeface="Times New Roman" panose="02020603050405020304" pitchFamily="18" charset="0"/>
              </a:rPr>
              <a:t>of them </a:t>
            </a:r>
            <a:r>
              <a:rPr lang="en-US" sz="1600" dirty="0">
                <a:latin typeface="Times New Roman" panose="02020603050405020304" pitchFamily="18" charset="0"/>
                <a:cs typeface="Times New Roman" panose="02020603050405020304" pitchFamily="18" charset="0"/>
              </a:rPr>
              <a:t>more radioactive </a:t>
            </a:r>
            <a:r>
              <a:rPr lang="en-US" sz="1600" dirty="0" smtClean="0">
                <a:latin typeface="Times New Roman" panose="02020603050405020304" pitchFamily="18" charset="0"/>
                <a:cs typeface="Times New Roman" panose="02020603050405020304" pitchFamily="18" charset="0"/>
              </a:rPr>
              <a:t>than uranium.</a:t>
            </a:r>
            <a:endParaRPr lang="en-US" sz="16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5760000" y="3132000"/>
            <a:ext cx="118494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Marie Curie</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821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Successful investigations of radioactivity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000" y="900000"/>
            <a:ext cx="6532245" cy="516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62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Primary modes of radioactive </a:t>
            </a:r>
            <a:r>
              <a:rPr lang="en-US" dirty="0"/>
              <a:t>d</a:t>
            </a:r>
            <a:r>
              <a:rPr lang="en-US" dirty="0" smtClean="0"/>
              <a:t>ecay</a:t>
            </a:r>
            <a:endParaRPr lang="en-US" dirty="0"/>
          </a:p>
        </p:txBody>
      </p:sp>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00" y="648000"/>
            <a:ext cx="7558148" cy="579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12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Primary modes of radioactive </a:t>
            </a:r>
            <a:r>
              <a:rPr lang="en-US" dirty="0"/>
              <a:t>d</a:t>
            </a:r>
            <a:r>
              <a:rPr lang="en-US" dirty="0" smtClean="0"/>
              <a:t>ecay</a:t>
            </a:r>
            <a:endParaRPr lang="en-US" dirty="0"/>
          </a:p>
        </p:txBody>
      </p:sp>
      <p:grpSp>
        <p:nvGrpSpPr>
          <p:cNvPr id="4" name="Group 33"/>
          <p:cNvGrpSpPr>
            <a:grpSpLocks/>
          </p:cNvGrpSpPr>
          <p:nvPr/>
        </p:nvGrpSpPr>
        <p:grpSpPr bwMode="auto">
          <a:xfrm>
            <a:off x="617538" y="850999"/>
            <a:ext cx="7426326" cy="5284788"/>
            <a:chOff x="329" y="873"/>
            <a:chExt cx="4678" cy="3329"/>
          </a:xfrm>
        </p:grpSpPr>
        <p:grpSp>
          <p:nvGrpSpPr>
            <p:cNvPr id="5" name="Group 34"/>
            <p:cNvGrpSpPr>
              <a:grpSpLocks/>
            </p:cNvGrpSpPr>
            <p:nvPr/>
          </p:nvGrpSpPr>
          <p:grpSpPr bwMode="auto">
            <a:xfrm>
              <a:off x="329" y="873"/>
              <a:ext cx="4678" cy="3329"/>
              <a:chOff x="329" y="873"/>
              <a:chExt cx="4678" cy="3329"/>
            </a:xfrm>
          </p:grpSpPr>
          <p:grpSp>
            <p:nvGrpSpPr>
              <p:cNvPr id="7" name="Group 35"/>
              <p:cNvGrpSpPr>
                <a:grpSpLocks/>
              </p:cNvGrpSpPr>
              <p:nvPr/>
            </p:nvGrpSpPr>
            <p:grpSpPr bwMode="auto">
              <a:xfrm>
                <a:off x="329" y="873"/>
                <a:ext cx="4678" cy="3329"/>
                <a:chOff x="329" y="873"/>
                <a:chExt cx="4678" cy="3329"/>
              </a:xfrm>
            </p:grpSpPr>
            <p:pic>
              <p:nvPicPr>
                <p:cNvPr id="9" name="Picture 36" descr="chart-2005-0419-cr"/>
                <p:cNvPicPr>
                  <a:picLocks noChangeAspect="1" noChangeArrowheads="1"/>
                </p:cNvPicPr>
                <p:nvPr/>
              </p:nvPicPr>
              <p:blipFill>
                <a:blip r:embed="rId2" cstate="print">
                  <a:clrChange>
                    <a:clrFrom>
                      <a:srgbClr val="C0BEFF"/>
                    </a:clrFrom>
                    <a:clrTo>
                      <a:srgbClr val="C0BEFF">
                        <a:alpha val="0"/>
                      </a:srgbClr>
                    </a:clrTo>
                  </a:clrChange>
                  <a:extLst>
                    <a:ext uri="{28A0092B-C50C-407E-A947-70E740481C1C}">
                      <a14:useLocalDpi xmlns:a14="http://schemas.microsoft.com/office/drawing/2010/main" val="0"/>
                    </a:ext>
                  </a:extLst>
                </a:blip>
                <a:srcRect/>
                <a:stretch>
                  <a:fillRect/>
                </a:stretch>
              </p:blipFill>
              <p:spPr bwMode="auto">
                <a:xfrm>
                  <a:off x="329" y="873"/>
                  <a:ext cx="4678" cy="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Rectangle 37"/>
                <p:cNvSpPr>
                  <a:spLocks noChangeArrowheads="1"/>
                </p:cNvSpPr>
                <p:nvPr/>
              </p:nvSpPr>
              <p:spPr bwMode="auto">
                <a:xfrm>
                  <a:off x="1831" y="1395"/>
                  <a:ext cx="1049" cy="765"/>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sp useBgFill="1">
              <p:nvSpPr>
                <p:cNvPr id="11" name="Rectangle 38"/>
                <p:cNvSpPr>
                  <a:spLocks noChangeArrowheads="1"/>
                </p:cNvSpPr>
                <p:nvPr/>
              </p:nvSpPr>
              <p:spPr bwMode="auto">
                <a:xfrm>
                  <a:off x="2852" y="885"/>
                  <a:ext cx="907" cy="765"/>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sp useBgFill="1">
              <p:nvSpPr>
                <p:cNvPr id="12" name="Rectangle 39"/>
                <p:cNvSpPr>
                  <a:spLocks noChangeArrowheads="1"/>
                </p:cNvSpPr>
                <p:nvPr/>
              </p:nvSpPr>
              <p:spPr bwMode="auto">
                <a:xfrm>
                  <a:off x="3447" y="884"/>
                  <a:ext cx="765" cy="511"/>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grpSp>
          <p:sp useBgFill="1">
            <p:nvSpPr>
              <p:cNvPr id="8" name="Rectangle 40"/>
              <p:cNvSpPr>
                <a:spLocks noChangeArrowheads="1"/>
              </p:cNvSpPr>
              <p:nvPr/>
            </p:nvSpPr>
            <p:spPr bwMode="auto">
              <a:xfrm>
                <a:off x="1349" y="1621"/>
                <a:ext cx="709" cy="539"/>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grpSp>
        <p:sp useBgFill="1">
          <p:nvSpPr>
            <p:cNvPr id="6" name="Rectangle 41"/>
            <p:cNvSpPr>
              <a:spLocks noChangeArrowheads="1"/>
            </p:cNvSpPr>
            <p:nvPr/>
          </p:nvSpPr>
          <p:spPr bwMode="auto">
            <a:xfrm>
              <a:off x="2994" y="2925"/>
              <a:ext cx="1757" cy="964"/>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grpSp>
      <p:sp>
        <p:nvSpPr>
          <p:cNvPr id="13" name="Text Box 52"/>
          <p:cNvSpPr txBox="1">
            <a:spLocks noChangeArrowheads="1"/>
          </p:cNvSpPr>
          <p:nvPr/>
        </p:nvSpPr>
        <p:spPr bwMode="auto">
          <a:xfrm>
            <a:off x="323850" y="836712"/>
            <a:ext cx="4788000" cy="1233287"/>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GB" altLang="de-DE" b="1" i="1" dirty="0" smtClean="0">
                <a:solidFill>
                  <a:srgbClr val="000000"/>
                </a:solidFill>
                <a:latin typeface="Verdana" pitchFamily="34" charset="0"/>
                <a:sym typeface="SymbolProp BT" pitchFamily="2" charset="2"/>
              </a:rPr>
              <a:t>chart of nuclides:</a:t>
            </a:r>
          </a:p>
          <a:p>
            <a:pPr fontAlgn="base">
              <a:spcBef>
                <a:spcPct val="0"/>
              </a:spcBef>
              <a:spcAft>
                <a:spcPct val="0"/>
              </a:spcAft>
              <a:buFontTx/>
              <a:buChar char="-"/>
            </a:pPr>
            <a:r>
              <a:rPr lang="en-GB" altLang="de-DE" sz="1600" i="1" dirty="0" smtClean="0">
                <a:solidFill>
                  <a:srgbClr val="000000"/>
                </a:solidFill>
                <a:latin typeface="Verdana" pitchFamily="34" charset="0"/>
                <a:sym typeface="SymbolProp BT" pitchFamily="2" charset="2"/>
              </a:rPr>
              <a:t>representation of isotopes in the Z-N plane</a:t>
            </a:r>
          </a:p>
          <a:p>
            <a:pPr fontAlgn="base">
              <a:spcBef>
                <a:spcPct val="0"/>
              </a:spcBef>
              <a:spcAft>
                <a:spcPct val="0"/>
              </a:spcAft>
            </a:pPr>
            <a:endParaRPr lang="en-GB" altLang="de-DE" sz="800" i="1" dirty="0" smtClean="0">
              <a:solidFill>
                <a:srgbClr val="000000"/>
              </a:solidFill>
              <a:latin typeface="Verdana" pitchFamily="34" charset="0"/>
              <a:sym typeface="SymbolProp BT" pitchFamily="2" charset="2"/>
            </a:endParaRPr>
          </a:p>
          <a:p>
            <a:pPr fontAlgn="base">
              <a:spcBef>
                <a:spcPct val="0"/>
              </a:spcBef>
              <a:spcAft>
                <a:spcPct val="0"/>
              </a:spcAft>
              <a:buFontTx/>
              <a:buChar char="-"/>
            </a:pPr>
            <a:r>
              <a:rPr lang="en-GB" altLang="de-DE" sz="1600" i="1" dirty="0" smtClean="0">
                <a:solidFill>
                  <a:srgbClr val="000000"/>
                </a:solidFill>
                <a:latin typeface="Verdana" pitchFamily="34" charset="0"/>
                <a:sym typeface="SymbolProp BT" pitchFamily="2" charset="2"/>
              </a:rPr>
              <a:t>isotope: atom (nucleus) of an element with</a:t>
            </a:r>
          </a:p>
          <a:p>
            <a:pPr fontAlgn="base">
              <a:spcBef>
                <a:spcPct val="0"/>
              </a:spcBef>
              <a:spcAft>
                <a:spcPct val="0"/>
              </a:spcAft>
            </a:pPr>
            <a:r>
              <a:rPr lang="en-GB" altLang="de-DE" sz="1600" i="1" dirty="0" smtClean="0">
                <a:solidFill>
                  <a:srgbClr val="000000"/>
                </a:solidFill>
                <a:latin typeface="Verdana" pitchFamily="34" charset="0"/>
                <a:sym typeface="SymbolProp BT" pitchFamily="2" charset="2"/>
              </a:rPr>
              <a:t>	  different number of neutrons </a:t>
            </a:r>
          </a:p>
        </p:txBody>
      </p:sp>
      <p:sp>
        <p:nvSpPr>
          <p:cNvPr id="14" name="Textfeld 13"/>
          <p:cNvSpPr txBox="1"/>
          <p:nvPr/>
        </p:nvSpPr>
        <p:spPr>
          <a:xfrm>
            <a:off x="3240000" y="5760000"/>
            <a:ext cx="1612814" cy="307777"/>
          </a:xfrm>
          <a:prstGeom prst="rect">
            <a:avLst/>
          </a:prstGeom>
          <a:solidFill>
            <a:schemeClr val="bg1"/>
          </a:solid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neutron number N</a:t>
            </a:r>
            <a:endParaRPr lang="en-US" sz="1400" b="1" dirty="0">
              <a:latin typeface="Times New Roman" panose="02020603050405020304" pitchFamily="18" charset="0"/>
              <a:cs typeface="Times New Roman" panose="02020603050405020304" pitchFamily="18" charset="0"/>
            </a:endParaRPr>
          </a:p>
        </p:txBody>
      </p:sp>
      <p:sp>
        <p:nvSpPr>
          <p:cNvPr id="15" name="Textfeld 14"/>
          <p:cNvSpPr txBox="1">
            <a:spLocks noChangeAspect="1"/>
          </p:cNvSpPr>
          <p:nvPr/>
        </p:nvSpPr>
        <p:spPr>
          <a:xfrm rot="16200000">
            <a:off x="216000" y="3528000"/>
            <a:ext cx="1513428" cy="307777"/>
          </a:xfrm>
          <a:prstGeom prst="rect">
            <a:avLst/>
          </a:prstGeom>
          <a:solidFill>
            <a:schemeClr val="bg1"/>
          </a:solid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proton number Z</a:t>
            </a:r>
            <a:endParaRPr lang="en-US" sz="1400" b="1" dirty="0">
              <a:latin typeface="Times New Roman" panose="02020603050405020304" pitchFamily="18" charset="0"/>
              <a:cs typeface="Times New Roman" panose="02020603050405020304" pitchFamily="18" charset="0"/>
            </a:endParaRPr>
          </a:p>
        </p:txBody>
      </p:sp>
      <p:sp>
        <p:nvSpPr>
          <p:cNvPr id="16" name="Rechteck 15"/>
          <p:cNvSpPr/>
          <p:nvPr/>
        </p:nvSpPr>
        <p:spPr>
          <a:xfrm>
            <a:off x="6174583" y="3068960"/>
            <a:ext cx="1133721" cy="61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000" y="3780000"/>
            <a:ext cx="2381250" cy="2381250"/>
          </a:xfrm>
          <a:prstGeom prst="rect">
            <a:avLst/>
          </a:prstGeom>
        </p:spPr>
      </p:pic>
      <p:sp>
        <p:nvSpPr>
          <p:cNvPr id="18" name="Textfeld 17"/>
          <p:cNvSpPr txBox="1"/>
          <p:nvPr/>
        </p:nvSpPr>
        <p:spPr>
          <a:xfrm>
            <a:off x="6840000" y="3140968"/>
            <a:ext cx="1753493" cy="584775"/>
          </a:xfrm>
          <a:prstGeom prst="rect">
            <a:avLst/>
          </a:prstGeom>
          <a:noFill/>
          <a:ln>
            <a:solidFill>
              <a:srgbClr val="FF0000"/>
            </a:solidFill>
          </a:ln>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different modes of </a:t>
            </a:r>
          </a:p>
          <a:p>
            <a:r>
              <a:rPr lang="en-US" sz="1600" dirty="0" smtClean="0">
                <a:solidFill>
                  <a:srgbClr val="0000CC"/>
                </a:solidFill>
                <a:latin typeface="Times New Roman" panose="02020603050405020304" pitchFamily="18" charset="0"/>
                <a:cs typeface="Times New Roman" panose="02020603050405020304" pitchFamily="18" charset="0"/>
              </a:rPr>
              <a:t>radioactive decay</a:t>
            </a:r>
            <a:endParaRPr lang="en-US" sz="1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17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radioactive </a:t>
            </a:r>
            <a:r>
              <a:rPr lang="en-US" dirty="0"/>
              <a:t>d</a:t>
            </a:r>
            <a:r>
              <a:rPr lang="en-US" dirty="0" smtClean="0"/>
              <a:t>ecay </a:t>
            </a:r>
            <a:r>
              <a:rPr lang="en-US" dirty="0"/>
              <a:t>l</a:t>
            </a:r>
            <a:r>
              <a:rPr lang="en-US" dirty="0" smtClean="0"/>
              <a:t>aw</a:t>
            </a:r>
            <a:endParaRPr lang="en-US" dirty="0"/>
          </a:p>
        </p:txBody>
      </p:sp>
      <p:sp>
        <p:nvSpPr>
          <p:cNvPr id="3" name="Textfeld 2"/>
          <p:cNvSpPr txBox="1"/>
          <p:nvPr/>
        </p:nvSpPr>
        <p:spPr>
          <a:xfrm>
            <a:off x="360000" y="900000"/>
            <a:ext cx="8493031" cy="400110"/>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number of nuclei that decay is proportional to the number of radioactive nuclei </a:t>
            </a:r>
            <a:r>
              <a:rPr lang="en-US" sz="2000" b="1" dirty="0" smtClean="0">
                <a:latin typeface="Times New Roman" panose="02020603050405020304" pitchFamily="18" charset="0"/>
                <a:cs typeface="Times New Roman" panose="02020603050405020304" pitchFamily="18" charset="0"/>
              </a:rPr>
              <a:t>N</a:t>
            </a:r>
            <a:r>
              <a:rPr lang="en-US" sz="1600" b="1"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in the sample: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3600000" y="1440000"/>
                <a:ext cx="1589011" cy="676660"/>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2000" b="0" i="1" smtClean="0">
                          <a:solidFill>
                            <a:srgbClr val="0000CC"/>
                          </a:solidFill>
                          <a:latin typeface="Cambria Math"/>
                        </a:rPr>
                        <m:t>−</m:t>
                      </m:r>
                      <m:f>
                        <m:fPr>
                          <m:ctrlPr>
                            <a:rPr lang="de-DE" sz="2000" b="0" i="1" smtClean="0">
                              <a:solidFill>
                                <a:srgbClr val="0000CC"/>
                              </a:solidFill>
                              <a:latin typeface="Cambria Math"/>
                            </a:rPr>
                          </m:ctrlPr>
                        </m:fPr>
                        <m:num>
                          <m:r>
                            <a:rPr lang="de-DE" sz="2000" b="0" i="1" smtClean="0">
                              <a:solidFill>
                                <a:srgbClr val="0000CC"/>
                              </a:solidFill>
                              <a:latin typeface="Cambria Math"/>
                            </a:rPr>
                            <m:t>𝑑𝑁</m:t>
                          </m:r>
                        </m:num>
                        <m:den>
                          <m:r>
                            <a:rPr lang="de-DE" sz="2000" b="0" i="1" smtClean="0">
                              <a:solidFill>
                                <a:srgbClr val="0000CC"/>
                              </a:solidFill>
                              <a:latin typeface="Cambria Math"/>
                            </a:rPr>
                            <m:t>𝑑𝑡</m:t>
                          </m:r>
                        </m:den>
                      </m:f>
                      <m:r>
                        <a:rPr lang="de-DE" sz="2000" b="0" i="1" smtClean="0">
                          <a:solidFill>
                            <a:srgbClr val="0000CC"/>
                          </a:solidFill>
                          <a:latin typeface="Cambria Math"/>
                        </a:rPr>
                        <m:t>=</m:t>
                      </m:r>
                      <m:r>
                        <a:rPr lang="de-DE" sz="2000" b="0" i="1" smtClean="0">
                          <a:solidFill>
                            <a:srgbClr val="0000CC"/>
                          </a:solidFill>
                          <a:latin typeface="Cambria Math"/>
                          <a:ea typeface="Cambria Math"/>
                        </a:rPr>
                        <m:t>𝜆</m:t>
                      </m:r>
                      <m:r>
                        <a:rPr lang="de-DE" sz="2000" b="0" i="1" smtClean="0">
                          <a:solidFill>
                            <a:srgbClr val="0000CC"/>
                          </a:solidFill>
                          <a:latin typeface="Cambria Math"/>
                          <a:ea typeface="Cambria Math"/>
                        </a:rPr>
                        <m:t>∙</m:t>
                      </m:r>
                      <m:r>
                        <a:rPr lang="de-DE" sz="2000" b="0" i="1" smtClean="0">
                          <a:solidFill>
                            <a:srgbClr val="0000CC"/>
                          </a:solidFill>
                          <a:latin typeface="Cambria Math"/>
                          <a:ea typeface="Cambria Math"/>
                        </a:rPr>
                        <m:t>𝑁</m:t>
                      </m:r>
                    </m:oMath>
                  </m:oMathPara>
                </a14:m>
                <a:endParaRPr lang="en-US" sz="2000"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3600000" y="1440000"/>
                <a:ext cx="1589011" cy="676660"/>
              </a:xfrm>
              <a:prstGeom prst="rect">
                <a:avLst/>
              </a:prstGeom>
              <a:blipFill rotWithShape="1">
                <a:blip r:embed="rId2"/>
                <a:stretch>
                  <a:fillRect/>
                </a:stretch>
              </a:blipFill>
            </p:spPr>
            <p:txBody>
              <a:bodyPr/>
              <a:lstStyle/>
              <a:p>
                <a:r>
                  <a:rPr lang="en-US">
                    <a:noFill/>
                  </a:rPr>
                  <a:t> </a:t>
                </a:r>
              </a:p>
            </p:txBody>
          </p:sp>
        </mc:Fallback>
      </mc:AlternateContent>
      <p:sp>
        <p:nvSpPr>
          <p:cNvPr id="5" name="Textfeld 4"/>
          <p:cNvSpPr txBox="1"/>
          <p:nvPr/>
        </p:nvSpPr>
        <p:spPr>
          <a:xfrm>
            <a:off x="5768211" y="1620000"/>
            <a:ext cx="2044149" cy="338554"/>
          </a:xfrm>
          <a:prstGeom prst="rect">
            <a:avLst/>
          </a:prstGeom>
          <a:noFill/>
        </p:spPr>
        <p:txBody>
          <a:bodyPr wrap="none" rtlCol="0">
            <a:spAutoFit/>
          </a:bodyPr>
          <a:lstStyle/>
          <a:p>
            <a:r>
              <a:rPr lang="el-GR" sz="1600" dirty="0" smtClean="0">
                <a:solidFill>
                  <a:srgbClr val="FF0000"/>
                </a:solidFill>
                <a:latin typeface="Times New Roman" panose="02020603050405020304" pitchFamily="18" charset="0"/>
                <a:cs typeface="Times New Roman" panose="02020603050405020304" pitchFamily="18" charset="0"/>
              </a:rPr>
              <a:t>λ</a:t>
            </a:r>
            <a:r>
              <a:rPr lang="de-DE" sz="1600" dirty="0" smtClean="0">
                <a:solidFill>
                  <a:srgbClr val="0000CC"/>
                </a:solidFill>
                <a:latin typeface="Times New Roman" panose="02020603050405020304" pitchFamily="18" charset="0"/>
                <a:cs typeface="Times New Roman" panose="02020603050405020304" pitchFamily="18" charset="0"/>
              </a:rPr>
              <a:t> </a:t>
            </a:r>
            <a:r>
              <a:rPr lang="en-US" sz="1600" dirty="0" smtClean="0">
                <a:solidFill>
                  <a:srgbClr val="0000CC"/>
                </a:solidFill>
                <a:latin typeface="Times New Roman" panose="02020603050405020304" pitchFamily="18" charset="0"/>
                <a:cs typeface="Times New Roman" panose="02020603050405020304" pitchFamily="18" charset="0"/>
              </a:rPr>
              <a:t>is the decay constant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00" y="2664000"/>
            <a:ext cx="3474720" cy="349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40000" y="2520000"/>
            <a:ext cx="309634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Radioactivity is an exponential decay process</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1080000" y="3096000"/>
                <a:ext cx="1976045" cy="39497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2000" b="0" i="1" smtClean="0">
                          <a:solidFill>
                            <a:srgbClr val="0000CC"/>
                          </a:solidFill>
                          <a:latin typeface="Cambria Math"/>
                        </a:rPr>
                        <m:t>𝑁</m:t>
                      </m:r>
                      <m:d>
                        <m:dPr>
                          <m:ctrlPr>
                            <a:rPr lang="de-DE" sz="2000" b="0" i="1" smtClean="0">
                              <a:solidFill>
                                <a:srgbClr val="0000CC"/>
                              </a:solidFill>
                              <a:latin typeface="Cambria Math"/>
                            </a:rPr>
                          </m:ctrlPr>
                        </m:dPr>
                        <m:e>
                          <m:r>
                            <a:rPr lang="de-DE" sz="2000" b="0" i="1" smtClean="0">
                              <a:solidFill>
                                <a:srgbClr val="0000CC"/>
                              </a:solidFill>
                              <a:latin typeface="Cambria Math"/>
                            </a:rPr>
                            <m:t>𝑡</m:t>
                          </m:r>
                        </m:e>
                      </m:d>
                      <m:r>
                        <a:rPr lang="de-DE" sz="2000" b="0" i="1" smtClean="0">
                          <a:solidFill>
                            <a:srgbClr val="0000CC"/>
                          </a:solidFill>
                          <a:latin typeface="Cambria Math"/>
                        </a:rPr>
                        <m:t>=</m:t>
                      </m:r>
                      <m:sSub>
                        <m:sSubPr>
                          <m:ctrlPr>
                            <a:rPr lang="de-DE" sz="2000" b="0" i="1" smtClean="0">
                              <a:solidFill>
                                <a:srgbClr val="0000CC"/>
                              </a:solidFill>
                              <a:latin typeface="Cambria Math"/>
                            </a:rPr>
                          </m:ctrlPr>
                        </m:sSubPr>
                        <m:e>
                          <m:r>
                            <a:rPr lang="de-DE" sz="2000" b="0" i="1" smtClean="0">
                              <a:solidFill>
                                <a:srgbClr val="0000CC"/>
                              </a:solidFill>
                              <a:latin typeface="Cambria Math"/>
                            </a:rPr>
                            <m:t>𝑁</m:t>
                          </m:r>
                        </m:e>
                        <m:sub>
                          <m:r>
                            <a:rPr lang="de-DE" sz="2000" b="0" i="1" smtClean="0">
                              <a:solidFill>
                                <a:srgbClr val="0000CC"/>
                              </a:solidFill>
                              <a:latin typeface="Cambria Math"/>
                            </a:rPr>
                            <m:t>0</m:t>
                          </m:r>
                        </m:sub>
                      </m:sSub>
                      <m:r>
                        <a:rPr lang="de-DE" sz="2000" b="0" i="1" smtClean="0">
                          <a:solidFill>
                            <a:srgbClr val="0000CC"/>
                          </a:solidFill>
                          <a:latin typeface="Cambria Math"/>
                          <a:ea typeface="Cambria Math"/>
                        </a:rPr>
                        <m:t>∙</m:t>
                      </m:r>
                      <m:sSup>
                        <m:sSupPr>
                          <m:ctrlPr>
                            <a:rPr lang="de-DE" sz="2000" b="0" i="1" smtClean="0">
                              <a:solidFill>
                                <a:srgbClr val="0000CC"/>
                              </a:solidFill>
                              <a:latin typeface="Cambria Math"/>
                              <a:ea typeface="Cambria Math"/>
                            </a:rPr>
                          </m:ctrlPr>
                        </m:sSupPr>
                        <m:e>
                          <m:r>
                            <a:rPr lang="de-DE" sz="2000" b="0" i="1" smtClean="0">
                              <a:solidFill>
                                <a:srgbClr val="0000CC"/>
                              </a:solidFill>
                              <a:latin typeface="Cambria Math"/>
                              <a:ea typeface="Cambria Math"/>
                            </a:rPr>
                            <m:t>𝑒</m:t>
                          </m:r>
                        </m:e>
                        <m:sup>
                          <m:r>
                            <a:rPr lang="de-DE" sz="2000" b="0" i="1" smtClean="0">
                              <a:solidFill>
                                <a:srgbClr val="0000CC"/>
                              </a:solidFill>
                              <a:latin typeface="Cambria Math"/>
                              <a:ea typeface="Cambria Math"/>
                            </a:rPr>
                            <m:t>−</m:t>
                          </m:r>
                          <m:r>
                            <a:rPr lang="de-DE" sz="2000" b="0" i="1" smtClean="0">
                              <a:solidFill>
                                <a:srgbClr val="0000CC"/>
                              </a:solidFill>
                              <a:latin typeface="Cambria Math"/>
                              <a:ea typeface="Cambria Math"/>
                            </a:rPr>
                            <m:t>𝜆</m:t>
                          </m:r>
                          <m:r>
                            <a:rPr lang="de-DE" sz="2000" b="0" i="1" smtClean="0">
                              <a:solidFill>
                                <a:srgbClr val="0000CC"/>
                              </a:solidFill>
                              <a:latin typeface="Cambria Math"/>
                              <a:ea typeface="Cambria Math"/>
                            </a:rPr>
                            <m:t>∙</m:t>
                          </m:r>
                          <m:r>
                            <a:rPr lang="de-DE" sz="2000" b="0" i="1" smtClean="0">
                              <a:solidFill>
                                <a:srgbClr val="0000CC"/>
                              </a:solidFill>
                              <a:latin typeface="Cambria Math"/>
                              <a:ea typeface="Cambria Math"/>
                            </a:rPr>
                            <m:t>𝑡</m:t>
                          </m:r>
                        </m:sup>
                      </m:sSup>
                    </m:oMath>
                  </m:oMathPara>
                </a14:m>
                <a:endParaRPr lang="en-US" sz="2000"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080000" y="3096000"/>
                <a:ext cx="1976045" cy="394971"/>
              </a:xfrm>
              <a:prstGeom prst="rect">
                <a:avLst/>
              </a:prstGeom>
              <a:blipFill rotWithShape="1">
                <a:blip r:embed="rId4"/>
                <a:stretch>
                  <a:fillRect l="-617" b="-3077"/>
                </a:stretch>
              </a:blipFill>
            </p:spPr>
            <p:txBody>
              <a:bodyPr/>
              <a:lstStyle/>
              <a:p>
                <a:r>
                  <a:rPr lang="en-US">
                    <a:noFill/>
                  </a:rPr>
                  <a:t> </a:t>
                </a:r>
              </a:p>
            </p:txBody>
          </p:sp>
        </mc:Fallback>
      </mc:AlternateContent>
      <p:sp>
        <p:nvSpPr>
          <p:cNvPr id="9" name="Textfeld 8"/>
          <p:cNvSpPr txBox="1"/>
          <p:nvPr/>
        </p:nvSpPr>
        <p:spPr>
          <a:xfrm>
            <a:off x="540000" y="3600000"/>
            <a:ext cx="3239913"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sample </a:t>
            </a:r>
            <a:r>
              <a:rPr lang="en-US" sz="1600" dirty="0" smtClean="0">
                <a:solidFill>
                  <a:srgbClr val="0000CC"/>
                </a:solidFill>
                <a:latin typeface="Times New Roman" panose="02020603050405020304" pitchFamily="18" charset="0"/>
                <a:cs typeface="Times New Roman" panose="02020603050405020304" pitchFamily="18" charset="0"/>
              </a:rPr>
              <a:t>activity</a:t>
            </a:r>
            <a:r>
              <a:rPr lang="en-US" sz="1600" dirty="0" smtClean="0">
                <a:latin typeface="Times New Roman" panose="02020603050405020304" pitchFamily="18" charset="0"/>
                <a:cs typeface="Times New Roman" panose="02020603050405020304" pitchFamily="18" charset="0"/>
              </a:rPr>
              <a:t> or decay rate is given by</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feld 7"/>
              <p:cNvSpPr txBox="1"/>
              <p:nvPr/>
            </p:nvSpPr>
            <p:spPr>
              <a:xfrm>
                <a:off x="1080000" y="4176000"/>
                <a:ext cx="1033544" cy="349702"/>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𝐴</m:t>
                      </m:r>
                      <m:r>
                        <a:rPr lang="de-DE" b="0" i="1" smtClean="0">
                          <a:solidFill>
                            <a:srgbClr val="0000CC"/>
                          </a:solidFill>
                          <a:latin typeface="Cambria Math"/>
                        </a:rPr>
                        <m:t>=</m:t>
                      </m:r>
                      <m:r>
                        <a:rPr lang="de-DE" b="0" i="1" smtClean="0">
                          <a:solidFill>
                            <a:srgbClr val="0000CC"/>
                          </a:solidFill>
                          <a:latin typeface="Cambria Math"/>
                          <a:ea typeface="Cambria Math"/>
                        </a:rPr>
                        <m:t>𝜆</m:t>
                      </m:r>
                      <m:r>
                        <a:rPr lang="de-DE" b="0" i="1" smtClean="0">
                          <a:solidFill>
                            <a:srgbClr val="0000CC"/>
                          </a:solidFill>
                          <a:latin typeface="Cambria Math"/>
                          <a:ea typeface="Cambria Math"/>
                        </a:rPr>
                        <m:t>∙</m:t>
                      </m:r>
                      <m:r>
                        <a:rPr lang="de-DE" b="0" i="1" smtClean="0">
                          <a:solidFill>
                            <a:srgbClr val="0000CC"/>
                          </a:solidFill>
                          <a:latin typeface="Cambria Math"/>
                          <a:ea typeface="Cambria Math"/>
                        </a:rPr>
                        <m:t>𝑁</m:t>
                      </m:r>
                    </m:oMath>
                  </m:oMathPara>
                </a14:m>
                <a:endParaRPr lang="en-US" dirty="0">
                  <a:solidFill>
                    <a:srgbClr val="0000CC"/>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1080000" y="4176000"/>
                <a:ext cx="1033544" cy="349702"/>
              </a:xfrm>
              <a:prstGeom prst="rect">
                <a:avLst/>
              </a:prstGeom>
              <a:blipFill rotWithShape="1">
                <a:blip r:embed="rId5"/>
                <a:stretch>
                  <a:fillRect l="-1176" r="-1176"/>
                </a:stretch>
              </a:blipFill>
            </p:spPr>
            <p:txBody>
              <a:bodyPr/>
              <a:lstStyle/>
              <a:p>
                <a:r>
                  <a:rPr lang="en-US">
                    <a:noFill/>
                  </a:rPr>
                  <a:t> </a:t>
                </a:r>
              </a:p>
            </p:txBody>
          </p:sp>
        </mc:Fallback>
      </mc:AlternateContent>
      <p:sp>
        <p:nvSpPr>
          <p:cNvPr id="11" name="Textfeld 10"/>
          <p:cNvSpPr txBox="1"/>
          <p:nvPr/>
        </p:nvSpPr>
        <p:spPr>
          <a:xfrm>
            <a:off x="540000" y="4608000"/>
            <a:ext cx="309634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lifetime and the half-life is defined as</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1008000" y="5184000"/>
                <a:ext cx="665942" cy="612796"/>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𝜏</m:t>
                      </m:r>
                      <m:r>
                        <a:rPr lang="de-DE" b="0" i="1" smtClean="0">
                          <a:solidFill>
                            <a:srgbClr val="0000CC"/>
                          </a:solidFill>
                          <a:latin typeface="Cambria Math"/>
                          <a:ea typeface="Cambria Math"/>
                        </a:rPr>
                        <m:t>=</m:t>
                      </m:r>
                      <m:f>
                        <m:fPr>
                          <m:ctrlPr>
                            <a:rPr lang="de-DE" b="0" i="1" smtClean="0">
                              <a:solidFill>
                                <a:srgbClr val="0000CC"/>
                              </a:solidFill>
                              <a:latin typeface="Cambria Math"/>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𝜆</m:t>
                          </m:r>
                        </m:den>
                      </m:f>
                    </m:oMath>
                  </m:oMathPara>
                </a14:m>
                <a:endParaRPr lang="en-US" dirty="0"/>
              </a:p>
            </p:txBody>
          </p:sp>
        </mc:Choice>
        <mc:Fallback xmlns="">
          <p:sp>
            <p:nvSpPr>
              <p:cNvPr id="10" name="Textfeld 9"/>
              <p:cNvSpPr txBox="1">
                <a:spLocks noRot="1" noChangeAspect="1" noMove="1" noResize="1" noEditPoints="1" noAdjustHandles="1" noChangeArrowheads="1" noChangeShapeType="1" noTextEdit="1"/>
              </p:cNvSpPr>
              <p:nvPr/>
            </p:nvSpPr>
            <p:spPr>
              <a:xfrm>
                <a:off x="1008000" y="5184000"/>
                <a:ext cx="665942" cy="61279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1980000" y="5166000"/>
                <a:ext cx="2314086" cy="61837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CC"/>
                              </a:solidFill>
                              <a:latin typeface="Cambria Math"/>
                            </a:rPr>
                          </m:ctrlPr>
                        </m:sSubPr>
                        <m:e>
                          <m:r>
                            <a:rPr lang="de-DE" b="0" i="1" smtClean="0">
                              <a:solidFill>
                                <a:srgbClr val="0000CC"/>
                              </a:solidFill>
                              <a:latin typeface="Cambria Math"/>
                            </a:rPr>
                            <m:t>𝑇</m:t>
                          </m:r>
                        </m:e>
                        <m:sub>
                          <m:r>
                            <a:rPr lang="de-DE" b="0" i="1" smtClean="0">
                              <a:solidFill>
                                <a:srgbClr val="0000CC"/>
                              </a:solidFill>
                              <a:latin typeface="Cambria Math"/>
                            </a:rPr>
                            <m:t>1/2</m:t>
                          </m:r>
                        </m:sub>
                      </m:sSub>
                      <m:r>
                        <a:rPr lang="de-DE" b="0" i="1" smtClean="0">
                          <a:solidFill>
                            <a:srgbClr val="0000CC"/>
                          </a:solidFill>
                          <a:latin typeface="Cambria Math"/>
                        </a:rPr>
                        <m:t>=</m:t>
                      </m:r>
                      <m:f>
                        <m:fPr>
                          <m:ctrlPr>
                            <a:rPr lang="de-DE" b="0" i="1" smtClean="0">
                              <a:solidFill>
                                <a:srgbClr val="0000CC"/>
                              </a:solidFill>
                              <a:latin typeface="Cambria Math"/>
                            </a:rPr>
                          </m:ctrlPr>
                        </m:fPr>
                        <m:num>
                          <m:func>
                            <m:funcPr>
                              <m:ctrlPr>
                                <a:rPr lang="de-DE" b="0" i="1" smtClean="0">
                                  <a:solidFill>
                                    <a:srgbClr val="0000CC"/>
                                  </a:solidFill>
                                  <a:latin typeface="Cambria Math"/>
                                </a:rPr>
                              </m:ctrlPr>
                            </m:funcPr>
                            <m:fName>
                              <m:r>
                                <m:rPr>
                                  <m:sty m:val="p"/>
                                </m:rPr>
                                <a:rPr lang="de-DE" b="0" i="0" smtClean="0">
                                  <a:solidFill>
                                    <a:srgbClr val="0000CC"/>
                                  </a:solidFill>
                                  <a:latin typeface="Cambria Math"/>
                                </a:rPr>
                                <m:t>ln</m:t>
                              </m:r>
                            </m:fName>
                            <m:e>
                              <m:r>
                                <a:rPr lang="de-DE" b="0" i="1" smtClean="0">
                                  <a:solidFill>
                                    <a:srgbClr val="0000CC"/>
                                  </a:solidFill>
                                  <a:latin typeface="Cambria Math"/>
                                </a:rPr>
                                <m:t>2</m:t>
                              </m:r>
                            </m:e>
                          </m:func>
                        </m:num>
                        <m:den>
                          <m:r>
                            <a:rPr lang="de-DE" b="0" i="1" smtClean="0">
                              <a:solidFill>
                                <a:srgbClr val="0000CC"/>
                              </a:solidFill>
                              <a:latin typeface="Cambria Math"/>
                              <a:ea typeface="Cambria Math"/>
                            </a:rPr>
                            <m:t>𝜆</m:t>
                          </m:r>
                        </m:den>
                      </m:f>
                      <m:r>
                        <a:rPr lang="de-DE" b="0" i="0" smtClean="0">
                          <a:solidFill>
                            <a:srgbClr val="0000CC"/>
                          </a:solidFill>
                          <a:latin typeface="Cambria Math"/>
                        </a:rPr>
                        <m:t>=0.693</m:t>
                      </m:r>
                      <m:r>
                        <a:rPr lang="de-DE" b="0" i="1" smtClean="0">
                          <a:solidFill>
                            <a:srgbClr val="0000CC"/>
                          </a:solidFill>
                          <a:latin typeface="Cambria Math"/>
                          <a:ea typeface="Cambria Math"/>
                        </a:rPr>
                        <m:t>∙</m:t>
                      </m:r>
                      <m:r>
                        <a:rPr lang="de-DE" b="0" i="1" smtClean="0">
                          <a:solidFill>
                            <a:srgbClr val="0000CC"/>
                          </a:solidFill>
                          <a:latin typeface="Cambria Math"/>
                          <a:ea typeface="Cambria Math"/>
                        </a:rPr>
                        <m:t>𝜏</m:t>
                      </m:r>
                    </m:oMath>
                  </m:oMathPara>
                </a14:m>
                <a:endParaRPr lang="en-US" dirty="0">
                  <a:solidFill>
                    <a:srgbClr val="0000CC"/>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1980000" y="5166000"/>
                <a:ext cx="2314086" cy="618374"/>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20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8" grpId="0" animBg="1"/>
      <p:bldP spid="11" grpId="0"/>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decay</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81050"/>
            <a:ext cx="74390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370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decay with branching</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980506"/>
            <a:ext cx="260985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bgerundetes Rechteck 3"/>
          <p:cNvSpPr/>
          <p:nvPr/>
        </p:nvSpPr>
        <p:spPr>
          <a:xfrm>
            <a:off x="5652000" y="900000"/>
            <a:ext cx="2772000" cy="187243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p:cNvSpPr txBox="1"/>
          <p:nvPr/>
        </p:nvSpPr>
        <p:spPr>
          <a:xfrm>
            <a:off x="6012160" y="1332000"/>
            <a:ext cx="561372" cy="338554"/>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36%</a:t>
            </a:r>
            <a:endParaRPr lang="en-US" sz="1600" dirty="0">
              <a:solidFill>
                <a:srgbClr val="0000CC"/>
              </a:solidFill>
              <a:latin typeface="Times New Roman" panose="02020603050405020304" pitchFamily="18" charset="0"/>
              <a:cs typeface="Times New Roman" panose="02020603050405020304" pitchFamily="18" charset="0"/>
            </a:endParaRPr>
          </a:p>
        </p:txBody>
      </p:sp>
      <p:sp>
        <p:nvSpPr>
          <p:cNvPr id="8" name="Textfeld 7"/>
          <p:cNvSpPr txBox="1"/>
          <p:nvPr/>
        </p:nvSpPr>
        <p:spPr>
          <a:xfrm>
            <a:off x="7668344" y="1332000"/>
            <a:ext cx="561372" cy="338554"/>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64%</a:t>
            </a:r>
            <a:endParaRPr lang="en-US" sz="16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900000"/>
            <a:ext cx="4428064" cy="1569660"/>
          </a:xfrm>
          <a:prstGeom prst="rect">
            <a:avLst/>
          </a:prstGeom>
          <a:noFill/>
        </p:spPr>
        <p:txBody>
          <a:bodyPr wrap="square" rtlCol="0">
            <a:spAutoFit/>
          </a:bodyPr>
          <a:lstStyle/>
          <a:p>
            <a:pPr marL="285750" indent="-285750">
              <a:buFont typeface="Wingdings" panose="05000000000000000000" pitchFamily="2" charset="2"/>
              <a:buChar char="v"/>
            </a:pPr>
            <a:r>
              <a:rPr lang="en-US" sz="1600" dirty="0">
                <a:solidFill>
                  <a:srgbClr val="0000CC"/>
                </a:solidFill>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initial nucleus can decay into either of two products, e.g. in a sample of </a:t>
            </a:r>
            <a:r>
              <a:rPr lang="en-US" sz="1600" baseline="30000" dirty="0" smtClean="0">
                <a:latin typeface="Times New Roman" panose="02020603050405020304" pitchFamily="18" charset="0"/>
                <a:cs typeface="Times New Roman" panose="02020603050405020304" pitchFamily="18" charset="0"/>
              </a:rPr>
              <a:t>212</a:t>
            </a:r>
            <a:r>
              <a:rPr lang="en-US" sz="1600" dirty="0" smtClean="0">
                <a:latin typeface="Times New Roman" panose="02020603050405020304" pitchFamily="18" charset="0"/>
                <a:cs typeface="Times New Roman" panose="02020603050405020304" pitchFamily="18" charset="0"/>
              </a:rPr>
              <a:t>Bi, 36% of the nuclei decay to </a:t>
            </a:r>
            <a:r>
              <a:rPr lang="en-US" sz="1600" baseline="30000" dirty="0" smtClean="0">
                <a:latin typeface="Times New Roman" panose="02020603050405020304" pitchFamily="18" charset="0"/>
                <a:cs typeface="Times New Roman" panose="02020603050405020304" pitchFamily="18" charset="0"/>
              </a:rPr>
              <a:t>208</a:t>
            </a:r>
            <a:r>
              <a:rPr lang="en-US" sz="1600" dirty="0" smtClean="0">
                <a:latin typeface="Times New Roman" panose="02020603050405020304" pitchFamily="18" charset="0"/>
                <a:cs typeface="Times New Roman" panose="02020603050405020304" pitchFamily="18" charset="0"/>
              </a:rPr>
              <a:t>Tl and 64% to </a:t>
            </a:r>
            <a:r>
              <a:rPr lang="en-US" sz="1600" baseline="30000" dirty="0" smtClean="0">
                <a:latin typeface="Times New Roman" panose="02020603050405020304" pitchFamily="18" charset="0"/>
                <a:cs typeface="Times New Roman" panose="02020603050405020304" pitchFamily="18" charset="0"/>
              </a:rPr>
              <a:t>212</a:t>
            </a:r>
            <a:r>
              <a:rPr lang="en-US" sz="1600" dirty="0" smtClean="0">
                <a:latin typeface="Times New Roman" panose="02020603050405020304" pitchFamily="18" charset="0"/>
                <a:cs typeface="Times New Roman" panose="02020603050405020304" pitchFamily="18" charset="0"/>
              </a:rPr>
              <a:t>Po.</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Consider the case A </a:t>
            </a:r>
            <a:r>
              <a:rPr lang="en-US" sz="1600" dirty="0" smtClean="0">
                <a:latin typeface="Times New Roman"/>
                <a:cs typeface="Times New Roman"/>
              </a:rPr>
              <a:t>→ B and A → C in parallel. </a:t>
            </a:r>
            <a:endParaRPr lang="en-US" sz="1600" dirty="0">
              <a:latin typeface="Times New Roman"/>
              <a:cs typeface="Times New Roman"/>
            </a:endParaRPr>
          </a:p>
          <a:p>
            <a:r>
              <a:rPr lang="en-US" sz="1600" dirty="0" smtClean="0">
                <a:latin typeface="Times New Roman"/>
                <a:cs typeface="Times New Roman"/>
              </a:rPr>
              <a:t>      We have for all time 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1080000" y="2520000"/>
                <a:ext cx="18649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𝑁</m:t>
                      </m:r>
                      <m:r>
                        <a:rPr lang="de-DE" sz="1600" b="0" i="1" smtClean="0">
                          <a:latin typeface="Cambria Math"/>
                        </a:rPr>
                        <m:t>=</m:t>
                      </m:r>
                      <m:sSub>
                        <m:sSubPr>
                          <m:ctrlPr>
                            <a:rPr lang="de-DE" sz="1600" b="0" i="1" smtClean="0">
                              <a:latin typeface="Cambria Math"/>
                            </a:rPr>
                          </m:ctrlPr>
                        </m:sSubPr>
                        <m:e>
                          <m:r>
                            <a:rPr lang="de-DE" sz="1600" b="0" i="1" smtClean="0">
                              <a:latin typeface="Cambria Math"/>
                            </a:rPr>
                            <m:t>𝑁</m:t>
                          </m:r>
                        </m:e>
                        <m:sub>
                          <m:r>
                            <a:rPr lang="de-DE" sz="1600" b="0" i="1" smtClean="0">
                              <a:latin typeface="Cambria Math"/>
                            </a:rPr>
                            <m:t>𝐴</m:t>
                          </m:r>
                        </m:sub>
                      </m:sSub>
                      <m:r>
                        <a:rPr lang="de-DE" sz="1600" b="0" i="1" smtClean="0">
                          <a:latin typeface="Cambria Math"/>
                        </a:rPr>
                        <m:t>+</m:t>
                      </m:r>
                      <m:sSub>
                        <m:sSubPr>
                          <m:ctrlPr>
                            <a:rPr lang="de-DE" sz="1600" b="0" i="1" smtClean="0">
                              <a:latin typeface="Cambria Math"/>
                            </a:rPr>
                          </m:ctrlPr>
                        </m:sSubPr>
                        <m:e>
                          <m:r>
                            <a:rPr lang="de-DE" sz="1600" b="0" i="1" smtClean="0">
                              <a:latin typeface="Cambria Math"/>
                            </a:rPr>
                            <m:t>𝑁</m:t>
                          </m:r>
                        </m:e>
                        <m:sub>
                          <m:r>
                            <a:rPr lang="de-DE" sz="1600" b="0" i="1" smtClean="0">
                              <a:latin typeface="Cambria Math"/>
                            </a:rPr>
                            <m:t>𝐵</m:t>
                          </m:r>
                        </m:sub>
                      </m:sSub>
                      <m:r>
                        <a:rPr lang="de-DE" sz="1600" b="0" i="1" smtClean="0">
                          <a:latin typeface="Cambria Math"/>
                        </a:rPr>
                        <m:t>+</m:t>
                      </m:r>
                      <m:sSub>
                        <m:sSubPr>
                          <m:ctrlPr>
                            <a:rPr lang="de-DE" sz="1600" b="0" i="1" smtClean="0">
                              <a:latin typeface="Cambria Math"/>
                            </a:rPr>
                          </m:ctrlPr>
                        </m:sSubPr>
                        <m:e>
                          <m:r>
                            <a:rPr lang="de-DE" sz="1600" b="0" i="1" smtClean="0">
                              <a:latin typeface="Cambria Math"/>
                            </a:rPr>
                            <m:t>𝑁</m:t>
                          </m:r>
                        </m:e>
                        <m:sub>
                          <m:r>
                            <a:rPr lang="de-DE" sz="1600" b="0" i="1" smtClean="0">
                              <a:latin typeface="Cambria Math"/>
                            </a:rPr>
                            <m:t>𝐶</m:t>
                          </m:r>
                        </m:sub>
                      </m:sSub>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1080000" y="2520000"/>
                <a:ext cx="1864934" cy="338554"/>
              </a:xfrm>
              <a:prstGeom prst="rect">
                <a:avLst/>
              </a:prstGeom>
              <a:blipFill rotWithShape="1">
                <a:blip r:embed="rId3"/>
                <a:stretch>
                  <a:fillRect/>
                </a:stretch>
              </a:blipFill>
            </p:spPr>
            <p:txBody>
              <a:bodyPr/>
              <a:lstStyle/>
              <a:p>
                <a:r>
                  <a:rPr lang="en-US">
                    <a:noFill/>
                  </a:rPr>
                  <a:t> </a:t>
                </a:r>
              </a:p>
            </p:txBody>
          </p:sp>
        </mc:Fallback>
      </mc:AlternateContent>
      <p:sp>
        <p:nvSpPr>
          <p:cNvPr id="9" name="Textfeld 8"/>
          <p:cNvSpPr txBox="1"/>
          <p:nvPr/>
        </p:nvSpPr>
        <p:spPr>
          <a:xfrm>
            <a:off x="1008000" y="2952000"/>
            <a:ext cx="7668455"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which is constant, since the total number of nuclides remain constant. </a:t>
            </a:r>
          </a:p>
          <a:p>
            <a:r>
              <a:rPr lang="en-US" sz="1600" dirty="0" smtClean="0">
                <a:latin typeface="Times New Roman" panose="02020603050405020304" pitchFamily="18" charset="0"/>
                <a:cs typeface="Times New Roman" panose="02020603050405020304" pitchFamily="18" charset="0"/>
              </a:rPr>
              <a:t>Differentiating with respect to time: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1080000" y="3573016"/>
                <a:ext cx="4235134"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a:rPr>
                          </m:ctrlPr>
                        </m:fPr>
                        <m:num>
                          <m:r>
                            <a:rPr lang="de-DE" sz="1600" b="0" i="1" smtClean="0">
                              <a:latin typeface="Cambria Math"/>
                            </a:rPr>
                            <m:t>𝑑</m:t>
                          </m:r>
                          <m:sSub>
                            <m:sSubPr>
                              <m:ctrlPr>
                                <a:rPr lang="de-DE" sz="1600" b="0" i="1" smtClean="0">
                                  <a:latin typeface="Cambria Math"/>
                                </a:rPr>
                              </m:ctrlPr>
                            </m:sSubPr>
                            <m:e>
                              <m:r>
                                <a:rPr lang="de-DE" sz="1600" b="0" i="1" smtClean="0">
                                  <a:latin typeface="Cambria Math"/>
                                </a:rPr>
                                <m:t>𝑁</m:t>
                              </m:r>
                            </m:e>
                            <m:sub>
                              <m:r>
                                <a:rPr lang="de-DE" sz="1600" b="0" i="1" smtClean="0">
                                  <a:latin typeface="Cambria Math"/>
                                </a:rPr>
                                <m:t>𝐴</m:t>
                              </m:r>
                            </m:sub>
                          </m:sSub>
                        </m:num>
                        <m:den>
                          <m:r>
                            <a:rPr lang="de-DE" sz="1600" b="0" i="1" smtClean="0">
                              <a:latin typeface="Cambria Math"/>
                            </a:rPr>
                            <m:t>𝑑𝑡</m:t>
                          </m:r>
                        </m:den>
                      </m:f>
                      <m:r>
                        <a:rPr lang="de-DE" sz="1600" b="0" i="1" smtClean="0">
                          <a:latin typeface="Cambria Math"/>
                        </a:rPr>
                        <m:t>=−</m:t>
                      </m:r>
                      <m:sSub>
                        <m:sSubPr>
                          <m:ctrlPr>
                            <a:rPr lang="de-DE" sz="1600" b="0" i="1" smtClean="0">
                              <a:latin typeface="Cambria Math"/>
                            </a:rPr>
                          </m:ctrlPr>
                        </m:sSubPr>
                        <m:e>
                          <m:r>
                            <a:rPr lang="de-DE" sz="1600" b="0" i="1" smtClean="0">
                              <a:latin typeface="Cambria Math"/>
                              <a:ea typeface="Cambria Math"/>
                            </a:rPr>
                            <m:t>𝜆</m:t>
                          </m:r>
                        </m:e>
                        <m:sub>
                          <m:r>
                            <a:rPr lang="de-DE" sz="1600" b="0" i="1" smtClean="0">
                              <a:latin typeface="Cambria Math"/>
                            </a:rPr>
                            <m:t>1</m:t>
                          </m:r>
                        </m:sub>
                      </m:sSub>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𝑁</m:t>
                          </m:r>
                        </m:e>
                        <m:sub>
                          <m:r>
                            <a:rPr lang="de-DE" sz="1600" b="0" i="1" smtClean="0">
                              <a:latin typeface="Cambria Math"/>
                              <a:ea typeface="Cambria Math"/>
                            </a:rPr>
                            <m:t>𝐴</m:t>
                          </m:r>
                        </m:sub>
                      </m:sSub>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𝜆</m:t>
                          </m:r>
                        </m:e>
                        <m:sub>
                          <m:r>
                            <a:rPr lang="de-DE" sz="1600" b="0" i="1" smtClean="0">
                              <a:latin typeface="Cambria Math"/>
                              <a:ea typeface="Cambria Math"/>
                            </a:rPr>
                            <m:t>2</m:t>
                          </m:r>
                        </m:sub>
                      </m:sSub>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𝑁</m:t>
                          </m:r>
                        </m:e>
                        <m:sub>
                          <m:r>
                            <a:rPr lang="de-DE" sz="1600" b="0" i="1" smtClean="0">
                              <a:latin typeface="Cambria Math"/>
                              <a:ea typeface="Cambria Math"/>
                            </a:rPr>
                            <m:t>𝐴</m:t>
                          </m:r>
                        </m:sub>
                      </m:sSub>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𝑁</m:t>
                          </m:r>
                        </m:e>
                        <m:sub>
                          <m:r>
                            <a:rPr lang="de-DE" sz="1600" b="0" i="1" smtClean="0">
                              <a:latin typeface="Cambria Math"/>
                              <a:ea typeface="Cambria Math"/>
                            </a:rPr>
                            <m:t>𝐴</m:t>
                          </m:r>
                        </m:sub>
                      </m:sSub>
                      <m:d>
                        <m:dPr>
                          <m:ctrlPr>
                            <a:rPr lang="de-DE" sz="1600" b="0" i="1" smtClean="0">
                              <a:latin typeface="Cambria Math"/>
                              <a:ea typeface="Cambria Math"/>
                            </a:rPr>
                          </m:ctrlPr>
                        </m:dPr>
                        <m:e>
                          <m:r>
                            <a:rPr lang="de-DE" sz="1600" b="0" i="1" smtClean="0">
                              <a:latin typeface="Cambria Math"/>
                              <a:ea typeface="Cambria Math"/>
                            </a:rPr>
                            <m:t>0</m:t>
                          </m:r>
                        </m:e>
                      </m:d>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d>
                            <m:dPr>
                              <m:ctrlPr>
                                <a:rPr lang="de-DE" sz="1600" b="0" i="1" smtClean="0">
                                  <a:latin typeface="Cambria Math"/>
                                  <a:ea typeface="Cambria Math"/>
                                </a:rPr>
                              </m:ctrlPr>
                            </m:dPr>
                            <m:e>
                              <m:sSub>
                                <m:sSubPr>
                                  <m:ctrlPr>
                                    <a:rPr lang="de-DE" sz="1600" b="0" i="1" smtClean="0">
                                      <a:latin typeface="Cambria Math"/>
                                      <a:ea typeface="Cambria Math"/>
                                    </a:rPr>
                                  </m:ctrlPr>
                                </m:sSubPr>
                                <m:e>
                                  <m:r>
                                    <a:rPr lang="de-DE" sz="1600" b="0" i="1" smtClean="0">
                                      <a:latin typeface="Cambria Math"/>
                                      <a:ea typeface="Cambria Math"/>
                                    </a:rPr>
                                    <m:t>𝜆</m:t>
                                  </m:r>
                                </m:e>
                                <m:sub>
                                  <m:r>
                                    <a:rPr lang="de-DE" sz="1600" b="0" i="1" smtClean="0">
                                      <a:latin typeface="Cambria Math"/>
                                      <a:ea typeface="Cambria Math"/>
                                    </a:rPr>
                                    <m:t>1</m:t>
                                  </m:r>
                                </m:sub>
                              </m:sSub>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𝜆</m:t>
                                  </m:r>
                                </m:e>
                                <m:sub>
                                  <m:r>
                                    <a:rPr lang="de-DE" sz="1600" b="0" i="1" smtClean="0">
                                      <a:latin typeface="Cambria Math"/>
                                      <a:ea typeface="Cambria Math"/>
                                    </a:rPr>
                                    <m:t>2</m:t>
                                  </m:r>
                                </m:sub>
                              </m:sSub>
                            </m:e>
                          </m:d>
                          <m:r>
                            <a:rPr lang="de-DE" sz="1600" b="0" i="1" smtClean="0">
                              <a:latin typeface="Cambria Math"/>
                              <a:ea typeface="Cambria Math"/>
                            </a:rPr>
                            <m:t>∙</m:t>
                          </m:r>
                          <m:r>
                            <a:rPr lang="de-DE" sz="1600" b="0" i="1" smtClean="0">
                              <a:latin typeface="Cambria Math"/>
                              <a:ea typeface="Cambria Math"/>
                            </a:rPr>
                            <m:t>𝑡</m:t>
                          </m:r>
                        </m:sup>
                      </m:sSup>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1080000" y="3573016"/>
                <a:ext cx="4235134" cy="55983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920411" y="3683655"/>
                <a:ext cx="125047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𝜆</m:t>
                      </m:r>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𝜆</m:t>
                          </m:r>
                        </m:e>
                        <m:sub>
                          <m:r>
                            <a:rPr lang="de-DE" sz="1600" b="0" i="1" smtClean="0">
                              <a:latin typeface="Cambria Math"/>
                              <a:ea typeface="Cambria Math"/>
                            </a:rPr>
                            <m:t>1</m:t>
                          </m:r>
                        </m:sub>
                      </m:sSub>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𝜆</m:t>
                          </m:r>
                        </m:e>
                        <m:sub>
                          <m:r>
                            <a:rPr lang="de-DE" sz="1600" b="0" i="1" smtClean="0">
                              <a:latin typeface="Cambria Math"/>
                              <a:ea typeface="Cambria Math"/>
                            </a:rPr>
                            <m:t>2</m:t>
                          </m:r>
                        </m:sub>
                      </m:sSub>
                    </m:oMath>
                  </m:oMathPara>
                </a14:m>
                <a:endParaRPr lang="en-US" sz="16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5920411" y="3683655"/>
                <a:ext cx="1250471" cy="338554"/>
              </a:xfrm>
              <a:prstGeom prst="rect">
                <a:avLst/>
              </a:prstGeom>
              <a:blipFill rotWithShape="1">
                <a:blip r:embed="rId5"/>
                <a:stretch>
                  <a:fillRect/>
                </a:stretch>
              </a:blipFill>
            </p:spPr>
            <p:txBody>
              <a:bodyPr/>
              <a:lstStyle/>
              <a:p>
                <a:r>
                  <a:rPr lang="en-US">
                    <a:noFill/>
                  </a:rPr>
                  <a:t> </a:t>
                </a:r>
              </a:p>
            </p:txBody>
          </p:sp>
        </mc:Fallback>
      </mc:AlternateContent>
      <p:sp>
        <p:nvSpPr>
          <p:cNvPr id="13" name="Textfeld 12"/>
          <p:cNvSpPr txBox="1"/>
          <p:nvPr/>
        </p:nvSpPr>
        <p:spPr>
          <a:xfrm>
            <a:off x="1008000" y="4212000"/>
            <a:ext cx="2917786"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Definition of the </a:t>
            </a:r>
            <a:r>
              <a:rPr lang="en-US" sz="1600" dirty="0" smtClean="0">
                <a:solidFill>
                  <a:srgbClr val="0000CC"/>
                </a:solidFill>
                <a:latin typeface="Times New Roman" panose="02020603050405020304" pitchFamily="18" charset="0"/>
                <a:cs typeface="Times New Roman" panose="02020603050405020304" pitchFamily="18" charset="0"/>
              </a:rPr>
              <a:t>branching ratio</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feld 13"/>
              <p:cNvSpPr txBox="1"/>
              <p:nvPr/>
            </p:nvSpPr>
            <p:spPr>
              <a:xfrm>
                <a:off x="1080000" y="4608000"/>
                <a:ext cx="865686" cy="55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𝑓</m:t>
                          </m:r>
                        </m:e>
                        <m:sub>
                          <m:r>
                            <a:rPr lang="de-DE" sz="1600" b="0" i="1" smtClean="0">
                              <a:latin typeface="Cambria Math"/>
                            </a:rPr>
                            <m:t>1</m:t>
                          </m:r>
                        </m:sub>
                      </m:sSub>
                      <m:r>
                        <a:rPr lang="de-DE" sz="1600" b="0" i="1" smtClean="0">
                          <a:latin typeface="Cambria Math"/>
                        </a:rPr>
                        <m:t>=</m:t>
                      </m:r>
                      <m:f>
                        <m:fPr>
                          <m:ctrlPr>
                            <a:rPr lang="de-DE" sz="1600" b="0" i="1" smtClean="0">
                              <a:latin typeface="Cambria Math"/>
                            </a:rPr>
                          </m:ctrlPr>
                        </m:fPr>
                        <m:num>
                          <m:sSub>
                            <m:sSubPr>
                              <m:ctrlPr>
                                <a:rPr lang="de-DE" sz="1600" b="0" i="1" smtClean="0">
                                  <a:latin typeface="Cambria Math"/>
                                </a:rPr>
                              </m:ctrlPr>
                            </m:sSubPr>
                            <m:e>
                              <m:r>
                                <a:rPr lang="de-DE" sz="1600" b="0" i="1" smtClean="0">
                                  <a:latin typeface="Cambria Math"/>
                                  <a:ea typeface="Cambria Math"/>
                                </a:rPr>
                                <m:t>𝜆</m:t>
                              </m:r>
                            </m:e>
                            <m:sub>
                              <m:r>
                                <a:rPr lang="de-DE" sz="1600" b="0" i="1" smtClean="0">
                                  <a:latin typeface="Cambria Math"/>
                                </a:rPr>
                                <m:t>1</m:t>
                              </m:r>
                            </m:sub>
                          </m:sSub>
                        </m:num>
                        <m:den>
                          <m:r>
                            <a:rPr lang="de-DE" sz="1600" b="0" i="1" smtClean="0">
                              <a:latin typeface="Cambria Math"/>
                              <a:ea typeface="Cambria Math"/>
                            </a:rPr>
                            <m:t>𝜆</m:t>
                          </m:r>
                        </m:den>
                      </m:f>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1080000" y="4608000"/>
                <a:ext cx="865686" cy="55996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2088000" y="4608000"/>
                <a:ext cx="875176" cy="55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𝑓</m:t>
                          </m:r>
                        </m:e>
                        <m:sub>
                          <m:r>
                            <a:rPr lang="de-DE" sz="1600" b="0" i="1" smtClean="0">
                              <a:latin typeface="Cambria Math"/>
                            </a:rPr>
                            <m:t>2</m:t>
                          </m:r>
                        </m:sub>
                      </m:sSub>
                      <m:r>
                        <a:rPr lang="de-DE" sz="1600" b="0" i="1" smtClean="0">
                          <a:latin typeface="Cambria Math"/>
                        </a:rPr>
                        <m:t>=</m:t>
                      </m:r>
                      <m:f>
                        <m:fPr>
                          <m:ctrlPr>
                            <a:rPr lang="de-DE" sz="1600" b="0" i="1" smtClean="0">
                              <a:latin typeface="Cambria Math"/>
                            </a:rPr>
                          </m:ctrlPr>
                        </m:fPr>
                        <m:num>
                          <m:sSub>
                            <m:sSubPr>
                              <m:ctrlPr>
                                <a:rPr lang="de-DE" sz="1600" b="0" i="1" smtClean="0">
                                  <a:latin typeface="Cambria Math"/>
                                </a:rPr>
                              </m:ctrlPr>
                            </m:sSubPr>
                            <m:e>
                              <m:r>
                                <a:rPr lang="de-DE" sz="1600" b="0" i="1" smtClean="0">
                                  <a:latin typeface="Cambria Math"/>
                                  <a:ea typeface="Cambria Math"/>
                                </a:rPr>
                                <m:t>𝜆</m:t>
                              </m:r>
                            </m:e>
                            <m:sub>
                              <m:r>
                                <a:rPr lang="de-DE" sz="1600" b="0" i="1" smtClean="0">
                                  <a:latin typeface="Cambria Math"/>
                                </a:rPr>
                                <m:t>2</m:t>
                              </m:r>
                            </m:sub>
                          </m:sSub>
                        </m:num>
                        <m:den>
                          <m:r>
                            <a:rPr lang="de-DE" sz="1600" b="0" i="1" smtClean="0">
                              <a:latin typeface="Cambria Math"/>
                              <a:ea typeface="Cambria Math"/>
                            </a:rPr>
                            <m:t>𝜆</m:t>
                          </m:r>
                        </m:den>
                      </m:f>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2088000" y="4608000"/>
                <a:ext cx="875176" cy="55996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4680000" y="4788000"/>
                <a:ext cx="3724738" cy="360483"/>
              </a:xfrm>
              <a:prstGeom prst="rect">
                <a:avLst/>
              </a:prstGeom>
              <a:noFill/>
            </p:spPr>
            <p:txBody>
              <a:bodyPr wrap="none" rtlCol="0">
                <a:spAutoFit/>
              </a:bodyPr>
              <a:lstStyle/>
              <a:p>
                <a:r>
                  <a:rPr lang="el-GR" sz="1600" dirty="0" smtClean="0">
                    <a:solidFill>
                      <a:srgbClr val="0000CC"/>
                    </a:solidFill>
                    <a:latin typeface="Times New Roman" panose="02020603050405020304" pitchFamily="18" charset="0"/>
                    <a:cs typeface="Times New Roman" panose="02020603050405020304" pitchFamily="18" charset="0"/>
                  </a:rPr>
                  <a:t>β</a:t>
                </a:r>
                <a:r>
                  <a:rPr lang="de-DE" sz="1600" dirty="0" smtClean="0">
                    <a:solidFill>
                      <a:srgbClr val="0000CC"/>
                    </a:solidFill>
                    <a:latin typeface="Times New Roman" panose="02020603050405020304" pitchFamily="18" charset="0"/>
                    <a:cs typeface="Times New Roman" panose="02020603050405020304" pitchFamily="18" charset="0"/>
                  </a:rPr>
                  <a:t>-</a:t>
                </a:r>
                <a:r>
                  <a:rPr lang="en-US" sz="1600" dirty="0" smtClean="0">
                    <a:solidFill>
                      <a:srgbClr val="0000CC"/>
                    </a:solidFill>
                    <a:latin typeface="Times New Roman" panose="02020603050405020304" pitchFamily="18" charset="0"/>
                    <a:cs typeface="Times New Roman" panose="02020603050405020304" pitchFamily="18" charset="0"/>
                  </a:rPr>
                  <a:t>activity</a:t>
                </a:r>
                <a:r>
                  <a:rPr lang="de-DE" sz="1600" dirty="0" smtClean="0">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1600" i="1" smtClean="0">
                            <a:latin typeface="Cambria Math"/>
                            <a:cs typeface="Times New Roman" panose="02020603050405020304" pitchFamily="18" charset="0"/>
                          </a:rPr>
                        </m:ctrlPr>
                      </m:sSubPr>
                      <m:e>
                        <m:r>
                          <a:rPr lang="de-DE" sz="1600" b="0" i="1" smtClean="0">
                            <a:latin typeface="Cambria Math"/>
                            <a:cs typeface="Times New Roman" panose="02020603050405020304" pitchFamily="18" charset="0"/>
                          </a:rPr>
                          <m:t>𝐴</m:t>
                        </m:r>
                      </m:e>
                      <m:sub>
                        <m:r>
                          <a:rPr lang="de-DE" sz="1600" i="1" smtClean="0">
                            <a:latin typeface="Cambria Math"/>
                            <a:ea typeface="Cambria Math"/>
                            <a:cs typeface="Times New Roman" panose="02020603050405020304" pitchFamily="18" charset="0"/>
                          </a:rPr>
                          <m:t>𝛽</m:t>
                        </m:r>
                      </m:sub>
                    </m:sSub>
                    <m:d>
                      <m:dPr>
                        <m:ctrlPr>
                          <a:rPr lang="de-DE" sz="1600" i="1" smtClean="0">
                            <a:latin typeface="Cambria Math"/>
                            <a:cs typeface="Times New Roman" panose="02020603050405020304" pitchFamily="18" charset="0"/>
                          </a:rPr>
                        </m:ctrlPr>
                      </m:dPr>
                      <m:e>
                        <m:r>
                          <a:rPr lang="de-DE" sz="1600" b="0" i="1" smtClean="0">
                            <a:latin typeface="Cambria Math"/>
                            <a:cs typeface="Times New Roman" panose="02020603050405020304" pitchFamily="18" charset="0"/>
                          </a:rPr>
                          <m:t>𝑡</m:t>
                        </m:r>
                      </m:e>
                    </m:d>
                    <m:r>
                      <a:rPr lang="de-DE" sz="1600" b="0" i="1" smtClean="0">
                        <a:latin typeface="Cambria Math"/>
                        <a:cs typeface="Times New Roman" panose="02020603050405020304" pitchFamily="18" charset="0"/>
                      </a:rPr>
                      <m:t>=</m:t>
                    </m:r>
                    <m:sSub>
                      <m:sSubPr>
                        <m:ctrlPr>
                          <a:rPr lang="de-DE" sz="1600" b="0" i="1" smtClean="0">
                            <a:latin typeface="Cambria Math"/>
                            <a:cs typeface="Times New Roman" panose="02020603050405020304" pitchFamily="18" charset="0"/>
                          </a:rPr>
                        </m:ctrlPr>
                      </m:sSubPr>
                      <m:e>
                        <m:r>
                          <a:rPr lang="de-DE" sz="1600" b="0" i="1" smtClean="0">
                            <a:latin typeface="Cambria Math"/>
                            <a:cs typeface="Times New Roman" panose="02020603050405020304" pitchFamily="18" charset="0"/>
                          </a:rPr>
                          <m:t>𝑁</m:t>
                        </m:r>
                      </m:e>
                      <m:sub>
                        <m:r>
                          <a:rPr lang="de-DE" sz="1600" b="0" i="1" smtClean="0">
                            <a:latin typeface="Cambria Math"/>
                            <a:cs typeface="Times New Roman" panose="02020603050405020304" pitchFamily="18" charset="0"/>
                          </a:rPr>
                          <m:t>𝐴</m:t>
                        </m:r>
                      </m:sub>
                    </m:sSub>
                    <m:r>
                      <a:rPr lang="de-DE" sz="1600" b="0" i="1" smtClean="0">
                        <a:latin typeface="Cambria Math"/>
                        <a:ea typeface="Cambria Math"/>
                        <a:cs typeface="Times New Roman" panose="02020603050405020304" pitchFamily="18" charset="0"/>
                      </a:rPr>
                      <m:t>∙</m:t>
                    </m:r>
                    <m:r>
                      <a:rPr lang="de-DE" sz="1600" b="0" i="1" smtClean="0">
                        <a:latin typeface="Cambria Math"/>
                        <a:ea typeface="Cambria Math"/>
                        <a:cs typeface="Times New Roman" panose="02020603050405020304" pitchFamily="18" charset="0"/>
                      </a:rPr>
                      <m:t>𝜆</m:t>
                    </m:r>
                    <m:r>
                      <a:rPr lang="de-DE" sz="1600" b="0" i="1" smtClean="0">
                        <a:latin typeface="Cambria Math"/>
                        <a:ea typeface="Cambria Math"/>
                        <a:cs typeface="Times New Roman" panose="02020603050405020304" pitchFamily="18" charset="0"/>
                      </a:rPr>
                      <m:t>∙</m:t>
                    </m:r>
                    <m:sSub>
                      <m:sSubPr>
                        <m:ctrlPr>
                          <a:rPr lang="de-DE" sz="1600" b="0" i="1" smtClean="0">
                            <a:latin typeface="Cambria Math"/>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𝑓</m:t>
                        </m:r>
                      </m:e>
                      <m:sub>
                        <m:r>
                          <a:rPr lang="de-DE" sz="1600" b="0" i="1" smtClean="0">
                            <a:latin typeface="Cambria Math"/>
                            <a:ea typeface="Cambria Math"/>
                            <a:cs typeface="Times New Roman" panose="02020603050405020304" pitchFamily="18" charset="0"/>
                          </a:rPr>
                          <m:t>1</m:t>
                        </m:r>
                      </m:sub>
                    </m:sSub>
                    <m:r>
                      <a:rPr lang="de-DE" sz="1600" b="0" i="1" smtClean="0">
                        <a:latin typeface="Cambria Math"/>
                        <a:ea typeface="Cambria Math"/>
                        <a:cs typeface="Times New Roman" panose="02020603050405020304" pitchFamily="18" charset="0"/>
                      </a:rPr>
                      <m:t>=</m:t>
                    </m:r>
                    <m:sSub>
                      <m:sSubPr>
                        <m:ctrlPr>
                          <a:rPr lang="de-DE" sz="1600" b="0" i="1" smtClean="0">
                            <a:latin typeface="Cambria Math"/>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𝑁</m:t>
                        </m:r>
                      </m:e>
                      <m:sub>
                        <m:r>
                          <a:rPr lang="de-DE" sz="1600" b="0" i="1" smtClean="0">
                            <a:latin typeface="Cambria Math"/>
                            <a:ea typeface="Cambria Math"/>
                            <a:cs typeface="Times New Roman" panose="02020603050405020304" pitchFamily="18" charset="0"/>
                          </a:rPr>
                          <m:t>𝐴</m:t>
                        </m:r>
                      </m:sub>
                    </m:sSub>
                    <m:r>
                      <a:rPr lang="de-DE" sz="1600" b="0" i="1" smtClean="0">
                        <a:latin typeface="Cambria Math"/>
                        <a:ea typeface="Cambria Math"/>
                        <a:cs typeface="Times New Roman" panose="02020603050405020304" pitchFamily="18" charset="0"/>
                      </a:rPr>
                      <m:t>∙</m:t>
                    </m:r>
                    <m:sSub>
                      <m:sSubPr>
                        <m:ctrlPr>
                          <a:rPr lang="de-DE" sz="1600" b="0" i="1" smtClean="0">
                            <a:latin typeface="Cambria Math"/>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𝜆</m:t>
                        </m:r>
                      </m:e>
                      <m:sub>
                        <m:r>
                          <a:rPr lang="de-DE" sz="1600" b="0" i="1" smtClean="0">
                            <a:latin typeface="Cambria Math"/>
                            <a:ea typeface="Cambria Math"/>
                            <a:cs typeface="Times New Roman" panose="02020603050405020304" pitchFamily="18" charset="0"/>
                          </a:rPr>
                          <m:t>1</m:t>
                        </m:r>
                      </m:sub>
                    </m:sSub>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4680000" y="4788000"/>
                <a:ext cx="3724738" cy="360483"/>
              </a:xfrm>
              <a:prstGeom prst="rect">
                <a:avLst/>
              </a:prstGeom>
              <a:blipFill rotWithShape="1">
                <a:blip r:embed="rId8"/>
                <a:stretch>
                  <a:fillRect l="-982" t="-5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4680000" y="5184000"/>
                <a:ext cx="3677482" cy="338554"/>
              </a:xfrm>
              <a:prstGeom prst="rect">
                <a:avLst/>
              </a:prstGeom>
              <a:noFill/>
            </p:spPr>
            <p:txBody>
              <a:bodyPr wrap="none" rtlCol="0">
                <a:spAutoFit/>
              </a:bodyPr>
              <a:lstStyle/>
              <a:p>
                <a:r>
                  <a:rPr lang="el-GR" sz="1600" dirty="0" smtClean="0">
                    <a:solidFill>
                      <a:srgbClr val="0000CC"/>
                    </a:solidFill>
                    <a:latin typeface="Times New Roman" panose="02020603050405020304" pitchFamily="18" charset="0"/>
                    <a:cs typeface="Times New Roman" panose="02020603050405020304" pitchFamily="18" charset="0"/>
                  </a:rPr>
                  <a:t>α</a:t>
                </a:r>
                <a:r>
                  <a:rPr lang="de-DE" sz="1600" dirty="0" smtClean="0">
                    <a:solidFill>
                      <a:srgbClr val="0000CC"/>
                    </a:solidFill>
                    <a:latin typeface="Times New Roman" panose="02020603050405020304" pitchFamily="18" charset="0"/>
                    <a:cs typeface="Times New Roman" panose="02020603050405020304" pitchFamily="18" charset="0"/>
                  </a:rPr>
                  <a:t>-</a:t>
                </a:r>
                <a:r>
                  <a:rPr lang="en-US" sz="1600" dirty="0" smtClean="0">
                    <a:solidFill>
                      <a:srgbClr val="0000CC"/>
                    </a:solidFill>
                    <a:latin typeface="Times New Roman" panose="02020603050405020304" pitchFamily="18" charset="0"/>
                    <a:cs typeface="Times New Roman" panose="02020603050405020304" pitchFamily="18" charset="0"/>
                  </a:rPr>
                  <a:t>activity</a:t>
                </a:r>
                <a:r>
                  <a:rPr lang="de-DE" sz="1600" dirty="0" smtClean="0">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1600" i="1" smtClean="0">
                            <a:latin typeface="Cambria Math"/>
                            <a:cs typeface="Times New Roman" panose="02020603050405020304" pitchFamily="18" charset="0"/>
                          </a:rPr>
                        </m:ctrlPr>
                      </m:sSubPr>
                      <m:e>
                        <m:r>
                          <a:rPr lang="de-DE" sz="1600" b="0" i="1" smtClean="0">
                            <a:latin typeface="Cambria Math"/>
                            <a:cs typeface="Times New Roman" panose="02020603050405020304" pitchFamily="18" charset="0"/>
                          </a:rPr>
                          <m:t>𝐴</m:t>
                        </m:r>
                      </m:e>
                      <m:sub>
                        <m:r>
                          <m:rPr>
                            <m:sty m:val="p"/>
                          </m:rPr>
                          <a:rPr lang="el-GR" sz="1600" i="1" smtClean="0">
                            <a:latin typeface="Cambria Math"/>
                            <a:cs typeface="Times New Roman" panose="02020603050405020304" pitchFamily="18" charset="0"/>
                          </a:rPr>
                          <m:t>α</m:t>
                        </m:r>
                      </m:sub>
                    </m:sSub>
                    <m:d>
                      <m:dPr>
                        <m:ctrlPr>
                          <a:rPr lang="de-DE" sz="1600" i="1" smtClean="0">
                            <a:latin typeface="Cambria Math"/>
                            <a:cs typeface="Times New Roman" panose="02020603050405020304" pitchFamily="18" charset="0"/>
                          </a:rPr>
                        </m:ctrlPr>
                      </m:dPr>
                      <m:e>
                        <m:r>
                          <a:rPr lang="de-DE" sz="1600" b="0" i="1" smtClean="0">
                            <a:latin typeface="Cambria Math"/>
                            <a:cs typeface="Times New Roman" panose="02020603050405020304" pitchFamily="18" charset="0"/>
                          </a:rPr>
                          <m:t>𝑡</m:t>
                        </m:r>
                      </m:e>
                    </m:d>
                    <m:r>
                      <a:rPr lang="de-DE" sz="1600" b="0" i="1" smtClean="0">
                        <a:latin typeface="Cambria Math"/>
                        <a:cs typeface="Times New Roman" panose="02020603050405020304" pitchFamily="18" charset="0"/>
                      </a:rPr>
                      <m:t>=</m:t>
                    </m:r>
                    <m:sSub>
                      <m:sSubPr>
                        <m:ctrlPr>
                          <a:rPr lang="de-DE" sz="1600" b="0" i="1" smtClean="0">
                            <a:latin typeface="Cambria Math"/>
                            <a:cs typeface="Times New Roman" panose="02020603050405020304" pitchFamily="18" charset="0"/>
                          </a:rPr>
                        </m:ctrlPr>
                      </m:sSubPr>
                      <m:e>
                        <m:r>
                          <a:rPr lang="de-DE" sz="1600" b="0" i="1" smtClean="0">
                            <a:latin typeface="Cambria Math"/>
                            <a:cs typeface="Times New Roman" panose="02020603050405020304" pitchFamily="18" charset="0"/>
                          </a:rPr>
                          <m:t>𝑁</m:t>
                        </m:r>
                      </m:e>
                      <m:sub>
                        <m:r>
                          <a:rPr lang="de-DE" sz="1600" b="0" i="1" smtClean="0">
                            <a:latin typeface="Cambria Math"/>
                            <a:cs typeface="Times New Roman" panose="02020603050405020304" pitchFamily="18" charset="0"/>
                          </a:rPr>
                          <m:t>𝐴</m:t>
                        </m:r>
                      </m:sub>
                    </m:sSub>
                    <m:r>
                      <a:rPr lang="de-DE" sz="1600" b="0" i="1" smtClean="0">
                        <a:latin typeface="Cambria Math"/>
                        <a:ea typeface="Cambria Math"/>
                        <a:cs typeface="Times New Roman" panose="02020603050405020304" pitchFamily="18" charset="0"/>
                      </a:rPr>
                      <m:t>∙</m:t>
                    </m:r>
                    <m:r>
                      <a:rPr lang="de-DE" sz="1600" b="0" i="1" smtClean="0">
                        <a:latin typeface="Cambria Math"/>
                        <a:ea typeface="Cambria Math"/>
                        <a:cs typeface="Times New Roman" panose="02020603050405020304" pitchFamily="18" charset="0"/>
                      </a:rPr>
                      <m:t>𝜆</m:t>
                    </m:r>
                    <m:r>
                      <a:rPr lang="de-DE" sz="1600" b="0" i="1" smtClean="0">
                        <a:latin typeface="Cambria Math"/>
                        <a:ea typeface="Cambria Math"/>
                        <a:cs typeface="Times New Roman" panose="02020603050405020304" pitchFamily="18" charset="0"/>
                      </a:rPr>
                      <m:t>∙</m:t>
                    </m:r>
                    <m:sSub>
                      <m:sSubPr>
                        <m:ctrlPr>
                          <a:rPr lang="de-DE" sz="1600" b="0" i="1" smtClean="0">
                            <a:latin typeface="Cambria Math"/>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𝑓</m:t>
                        </m:r>
                      </m:e>
                      <m:sub>
                        <m:r>
                          <a:rPr lang="de-DE" sz="1600" b="0" i="1" smtClean="0">
                            <a:latin typeface="Cambria Math"/>
                            <a:ea typeface="Cambria Math"/>
                            <a:cs typeface="Times New Roman" panose="02020603050405020304" pitchFamily="18" charset="0"/>
                          </a:rPr>
                          <m:t>2</m:t>
                        </m:r>
                      </m:sub>
                    </m:sSub>
                    <m:r>
                      <a:rPr lang="de-DE" sz="1600" b="0" i="1" smtClean="0">
                        <a:latin typeface="Cambria Math"/>
                        <a:ea typeface="Cambria Math"/>
                        <a:cs typeface="Times New Roman" panose="02020603050405020304" pitchFamily="18" charset="0"/>
                      </a:rPr>
                      <m:t>=</m:t>
                    </m:r>
                    <m:sSub>
                      <m:sSubPr>
                        <m:ctrlPr>
                          <a:rPr lang="de-DE" sz="1600" b="0" i="1" smtClean="0">
                            <a:latin typeface="Cambria Math"/>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𝑁</m:t>
                        </m:r>
                      </m:e>
                      <m:sub>
                        <m:r>
                          <a:rPr lang="de-DE" sz="1600" b="0" i="1" smtClean="0">
                            <a:latin typeface="Cambria Math"/>
                            <a:ea typeface="Cambria Math"/>
                            <a:cs typeface="Times New Roman" panose="02020603050405020304" pitchFamily="18" charset="0"/>
                          </a:rPr>
                          <m:t>𝐴</m:t>
                        </m:r>
                      </m:sub>
                    </m:sSub>
                    <m:r>
                      <a:rPr lang="de-DE" sz="1600" b="0" i="1" smtClean="0">
                        <a:latin typeface="Cambria Math"/>
                        <a:ea typeface="Cambria Math"/>
                        <a:cs typeface="Times New Roman" panose="02020603050405020304" pitchFamily="18" charset="0"/>
                      </a:rPr>
                      <m:t>∙</m:t>
                    </m:r>
                    <m:sSub>
                      <m:sSubPr>
                        <m:ctrlPr>
                          <a:rPr lang="de-DE" sz="1600" b="0" i="1" smtClean="0">
                            <a:latin typeface="Cambria Math"/>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𝜆</m:t>
                        </m:r>
                      </m:e>
                      <m:sub>
                        <m:r>
                          <a:rPr lang="de-DE" sz="1600" b="0" i="1" smtClean="0">
                            <a:latin typeface="Cambria Math"/>
                            <a:ea typeface="Cambria Math"/>
                            <a:cs typeface="Times New Roman" panose="02020603050405020304" pitchFamily="18" charset="0"/>
                          </a:rPr>
                          <m:t>2</m:t>
                        </m:r>
                      </m:sub>
                    </m:sSub>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4680000" y="5184000"/>
                <a:ext cx="3677482" cy="338554"/>
              </a:xfrm>
              <a:prstGeom prst="rect">
                <a:avLst/>
              </a:prstGeom>
              <a:blipFill rotWithShape="1">
                <a:blip r:embed="rId9"/>
                <a:stretch>
                  <a:fillRect l="-995"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13810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7" grpId="0"/>
      <p:bldP spid="15"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Activity</a:t>
            </a:r>
            <a:endParaRPr lang="en-US" dirty="0"/>
          </a:p>
        </p:txBody>
      </p:sp>
      <p:sp>
        <p:nvSpPr>
          <p:cNvPr id="3" name="Textfeld 2"/>
          <p:cNvSpPr txBox="1"/>
          <p:nvPr/>
        </p:nvSpPr>
        <p:spPr>
          <a:xfrm>
            <a:off x="720001" y="720000"/>
            <a:ext cx="7812440" cy="1077218"/>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For lifetimes comparable or longer than the span of a human life there are no measurable changes in the activity of a sample which prohibits direct decay curve measurements. In these cases the </a:t>
            </a:r>
            <a:r>
              <a:rPr lang="en-US" sz="1600" dirty="0" smtClean="0">
                <a:solidFill>
                  <a:srgbClr val="0000CC"/>
                </a:solidFill>
                <a:latin typeface="Times New Roman" panose="02020603050405020304" pitchFamily="18" charset="0"/>
                <a:cs typeface="Times New Roman" panose="02020603050405020304" pitchFamily="18" charset="0"/>
              </a:rPr>
              <a:t>decay rates </a:t>
            </a:r>
            <a:r>
              <a:rPr lang="el-GR" sz="1600" b="1" dirty="0" smtClean="0">
                <a:solidFill>
                  <a:srgbClr val="0000CC"/>
                </a:solidFill>
                <a:latin typeface="Times New Roman"/>
                <a:cs typeface="Times New Roman"/>
              </a:rPr>
              <a:t>λ</a:t>
            </a:r>
            <a:r>
              <a:rPr lang="de-DE" sz="1600" dirty="0" smtClean="0">
                <a:solidFill>
                  <a:srgbClr val="0000CC"/>
                </a:solidFill>
                <a:latin typeface="Times New Roman"/>
                <a:cs typeface="Times New Roman"/>
              </a:rPr>
              <a:t> </a:t>
            </a:r>
            <a:r>
              <a:rPr lang="en-US" sz="1600" dirty="0" smtClean="0">
                <a:latin typeface="Times New Roman"/>
                <a:cs typeface="Times New Roman"/>
              </a:rPr>
              <a:t>are deduced from the ratio of the observed </a:t>
            </a:r>
            <a:r>
              <a:rPr lang="en-US" sz="1600" dirty="0" smtClean="0">
                <a:solidFill>
                  <a:srgbClr val="0000CC"/>
                </a:solidFill>
                <a:latin typeface="Times New Roman"/>
                <a:cs typeface="Times New Roman"/>
              </a:rPr>
              <a:t>activity </a:t>
            </a:r>
            <a:r>
              <a:rPr lang="en-US" sz="1600" b="1" dirty="0" smtClean="0">
                <a:solidFill>
                  <a:srgbClr val="0000CC"/>
                </a:solidFill>
                <a:latin typeface="Times New Roman"/>
                <a:cs typeface="Times New Roman"/>
              </a:rPr>
              <a:t>A</a:t>
            </a:r>
            <a:r>
              <a:rPr lang="en-US" sz="1600" dirty="0" smtClean="0">
                <a:latin typeface="Times New Roman"/>
                <a:cs typeface="Times New Roman"/>
              </a:rPr>
              <a:t> to the absolute </a:t>
            </a:r>
            <a:r>
              <a:rPr lang="en-US" sz="1600" dirty="0" smtClean="0">
                <a:solidFill>
                  <a:srgbClr val="0000CC"/>
                </a:solidFill>
                <a:latin typeface="Times New Roman"/>
                <a:cs typeface="Times New Roman"/>
              </a:rPr>
              <a:t>number of radioactive atoms </a:t>
            </a:r>
            <a:r>
              <a:rPr lang="en-US" sz="1600" b="1" dirty="0" smtClean="0">
                <a:solidFill>
                  <a:srgbClr val="0000CC"/>
                </a:solidFill>
                <a:latin typeface="Times New Roman"/>
                <a:cs typeface="Times New Roman"/>
              </a:rPr>
              <a:t>N</a:t>
            </a:r>
            <a:r>
              <a:rPr lang="en-US" sz="1600" dirty="0" smtClean="0">
                <a:solidFill>
                  <a:srgbClr val="0000CC"/>
                </a:solidFill>
                <a:latin typeface="Times New Roman"/>
                <a:cs typeface="Times New Roman"/>
              </a:rPr>
              <a:t> </a:t>
            </a:r>
            <a:r>
              <a:rPr lang="en-US" sz="1600" dirty="0" smtClean="0">
                <a:latin typeface="Times New Roman"/>
                <a:cs typeface="Times New Roman"/>
              </a:rPr>
              <a:t>in a sample.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2781646" y="1804041"/>
                <a:ext cx="3689150" cy="6799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𝐴</m:t>
                      </m:r>
                      <m:r>
                        <a:rPr lang="de-DE" b="0" i="1" smtClean="0">
                          <a:latin typeface="Cambria Math"/>
                        </a:rPr>
                        <m:t>=</m:t>
                      </m:r>
                      <m:r>
                        <a:rPr lang="de-DE" b="0" i="1" smtClean="0">
                          <a:latin typeface="Cambria Math"/>
                          <a:ea typeface="Cambria Math"/>
                        </a:rPr>
                        <m:t>𝜆</m:t>
                      </m:r>
                      <m:r>
                        <a:rPr lang="de-DE" b="0" i="1" smtClean="0">
                          <a:latin typeface="Cambria Math"/>
                          <a:ea typeface="Cambria Math"/>
                        </a:rPr>
                        <m:t>∙</m:t>
                      </m:r>
                      <m:r>
                        <a:rPr lang="de-DE" b="0" i="1" smtClean="0">
                          <a:latin typeface="Cambria Math"/>
                          <a:ea typeface="Cambria Math"/>
                        </a:rPr>
                        <m:t>𝑁</m:t>
                      </m:r>
                      <m:r>
                        <a:rPr lang="de-DE" b="0" i="1" smtClean="0">
                          <a:latin typeface="Cambria Math"/>
                          <a:ea typeface="Cambria Math"/>
                        </a:rPr>
                        <m:t>=</m:t>
                      </m:r>
                      <m:r>
                        <a:rPr lang="de-DE" b="0" i="1" smtClean="0">
                          <a:latin typeface="Cambria Math"/>
                          <a:ea typeface="Cambria Math"/>
                        </a:rPr>
                        <m:t>𝜆</m:t>
                      </m:r>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𝑚</m:t>
                          </m:r>
                        </m:num>
                        <m:den>
                          <m:r>
                            <a:rPr lang="de-DE" b="0" i="1" smtClean="0">
                              <a:latin typeface="Cambria Math"/>
                              <a:ea typeface="Cambria Math"/>
                            </a:rPr>
                            <m:t>𝜇</m:t>
                          </m:r>
                        </m:den>
                      </m:f>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𝑁</m:t>
                          </m:r>
                        </m:e>
                        <m:sub>
                          <m:r>
                            <a:rPr lang="de-DE" b="0" i="1" smtClean="0">
                              <a:latin typeface="Cambria Math"/>
                              <a:ea typeface="Cambria Math"/>
                            </a:rPr>
                            <m:t>𝐴</m:t>
                          </m:r>
                        </m:sub>
                      </m:sSub>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1</m:t>
                          </m:r>
                        </m:num>
                        <m:den>
                          <m:r>
                            <a:rPr lang="de-DE" b="0" i="1" smtClean="0">
                              <a:latin typeface="Cambria Math"/>
                              <a:ea typeface="Cambria Math"/>
                            </a:rPr>
                            <m:t>𝜏</m:t>
                          </m:r>
                        </m:den>
                      </m:f>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𝑚</m:t>
                          </m:r>
                        </m:num>
                        <m:den>
                          <m:r>
                            <a:rPr lang="de-DE" b="0" i="1" smtClean="0">
                              <a:latin typeface="Cambria Math"/>
                              <a:ea typeface="Cambria Math"/>
                            </a:rPr>
                            <m:t>𝜇</m:t>
                          </m:r>
                        </m:den>
                      </m:f>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𝑁</m:t>
                          </m:r>
                        </m:e>
                        <m:sub>
                          <m:r>
                            <a:rPr lang="de-DE" b="0" i="1" smtClean="0">
                              <a:latin typeface="Cambria Math"/>
                              <a:ea typeface="Cambria Math"/>
                            </a:rPr>
                            <m:t>𝐴</m:t>
                          </m:r>
                        </m:sub>
                      </m:sSub>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2781646" y="1804041"/>
                <a:ext cx="3689150" cy="679994"/>
              </a:xfrm>
              <a:prstGeom prst="rect">
                <a:avLst/>
              </a:prstGeom>
              <a:blipFill rotWithShape="1">
                <a:blip r:embed="rId3"/>
                <a:stretch>
                  <a:fillRect/>
                </a:stretch>
              </a:blipFill>
            </p:spPr>
            <p:txBody>
              <a:bodyPr/>
              <a:lstStyle/>
              <a:p>
                <a:r>
                  <a:rPr lang="en-US">
                    <a:noFill/>
                  </a:rPr>
                  <a:t> </a:t>
                </a:r>
              </a:p>
            </p:txBody>
          </p:sp>
        </mc:Fallback>
      </mc:AlternateContent>
      <p:sp>
        <p:nvSpPr>
          <p:cNvPr id="5" name="Textfeld 4"/>
          <p:cNvSpPr txBox="1"/>
          <p:nvPr/>
        </p:nvSpPr>
        <p:spPr>
          <a:xfrm>
            <a:off x="1008000" y="2564904"/>
            <a:ext cx="453265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with the molar mass </a:t>
            </a:r>
            <a:r>
              <a:rPr lang="el-GR" sz="1600" dirty="0" smtClean="0">
                <a:latin typeface="Times New Roman"/>
                <a:cs typeface="Times New Roman"/>
              </a:rPr>
              <a:t>μ</a:t>
            </a:r>
            <a:r>
              <a:rPr lang="de-DE" sz="1600" dirty="0" smtClean="0">
                <a:latin typeface="Times New Roman"/>
                <a:cs typeface="Times New Roman"/>
              </a:rPr>
              <a:t> </a:t>
            </a:r>
            <a:r>
              <a:rPr lang="en-US" sz="1600" dirty="0" smtClean="0">
                <a:latin typeface="Times New Roman"/>
                <a:cs typeface="Times New Roman"/>
              </a:rPr>
              <a:t>and the Avogadro number </a:t>
            </a:r>
            <a:r>
              <a:rPr lang="de-DE" sz="1600" dirty="0" smtClean="0">
                <a:latin typeface="Times New Roman"/>
                <a:cs typeface="Times New Roman"/>
              </a:rPr>
              <a:t>N</a:t>
            </a:r>
            <a:r>
              <a:rPr lang="de-DE" sz="1600" baseline="-25000" dirty="0" smtClean="0">
                <a:latin typeface="Times New Roman"/>
                <a:cs typeface="Times New Roman"/>
              </a:rPr>
              <a:t>A</a:t>
            </a:r>
            <a:endParaRPr lang="en-US" sz="1600" baseline="-250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3060000"/>
            <a:ext cx="7812441" cy="830997"/>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For example 1 </a:t>
            </a:r>
            <a:r>
              <a:rPr lang="en-US" sz="1600" dirty="0" err="1" smtClean="0">
                <a:latin typeface="Times New Roman" panose="02020603050405020304" pitchFamily="18" charset="0"/>
                <a:cs typeface="Times New Roman" panose="02020603050405020304" pitchFamily="18" charset="0"/>
              </a:rPr>
              <a:t>MBq</a:t>
            </a:r>
            <a:r>
              <a:rPr lang="en-US" sz="1600" dirty="0" smtClean="0">
                <a:latin typeface="Times New Roman" panose="02020603050405020304" pitchFamily="18" charset="0"/>
                <a:cs typeface="Times New Roman" panose="02020603050405020304" pitchFamily="18" charset="0"/>
              </a:rPr>
              <a:t> of tritium (</a:t>
            </a:r>
            <a:r>
              <a:rPr lang="en-US" sz="1600" baseline="3000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H, T</a:t>
            </a:r>
            <a:r>
              <a:rPr lang="en-US" sz="1600" baseline="-25000" dirty="0" smtClean="0">
                <a:latin typeface="Times New Roman" panose="02020603050405020304" pitchFamily="18" charset="0"/>
                <a:cs typeface="Times New Roman" panose="02020603050405020304" pitchFamily="18" charset="0"/>
              </a:rPr>
              <a:t>1/2</a:t>
            </a:r>
            <a:r>
              <a:rPr lang="en-US" sz="1600" dirty="0" smtClean="0">
                <a:latin typeface="Times New Roman" panose="02020603050405020304" pitchFamily="18" charset="0"/>
                <a:cs typeface="Times New Roman" panose="02020603050405020304" pitchFamily="18" charset="0"/>
              </a:rPr>
              <a:t>=12.33 [y]) corresponds to 5.59</a:t>
            </a:r>
            <a:r>
              <a:rPr lang="en-US" sz="1600" dirty="0" smtClean="0">
                <a:latin typeface="Times New Roman"/>
                <a:cs typeface="Times New Roman"/>
              </a:rPr>
              <a:t>·10</a:t>
            </a:r>
            <a:r>
              <a:rPr lang="en-US" sz="1600" baseline="30000" dirty="0" smtClean="0">
                <a:latin typeface="Times New Roman"/>
                <a:cs typeface="Times New Roman"/>
              </a:rPr>
              <a:t>14</a:t>
            </a:r>
            <a:r>
              <a:rPr lang="en-US" sz="1600" dirty="0" smtClean="0">
                <a:latin typeface="Times New Roman"/>
                <a:cs typeface="Times New Roman"/>
              </a:rPr>
              <a:t> atoms or 2.78 [ng] of mass.</a:t>
            </a:r>
          </a:p>
          <a:p>
            <a:pPr marL="285750" indent="-285750">
              <a:buFont typeface="Wingdings" panose="05000000000000000000" pitchFamily="2" charset="2"/>
              <a:buChar char="v"/>
            </a:pPr>
            <a:r>
              <a:rPr lang="en-US" sz="1600" dirty="0" smtClean="0">
                <a:latin typeface="Times New Roman"/>
                <a:cs typeface="Times New Roman"/>
              </a:rPr>
              <a:t>1 </a:t>
            </a:r>
            <a:r>
              <a:rPr lang="en-US" sz="1600" dirty="0" err="1" smtClean="0">
                <a:latin typeface="Times New Roman"/>
                <a:cs typeface="Times New Roman"/>
              </a:rPr>
              <a:t>MBq</a:t>
            </a:r>
            <a:r>
              <a:rPr lang="en-US" sz="1600" dirty="0" smtClean="0">
                <a:latin typeface="Times New Roman"/>
                <a:cs typeface="Times New Roman"/>
              </a:rPr>
              <a:t> of </a:t>
            </a:r>
            <a:r>
              <a:rPr lang="en-US" sz="1600" baseline="30000" dirty="0" smtClean="0">
                <a:latin typeface="Times New Roman"/>
                <a:cs typeface="Times New Roman"/>
              </a:rPr>
              <a:t>14</a:t>
            </a:r>
            <a:r>
              <a:rPr lang="en-US" sz="1600" dirty="0" smtClean="0">
                <a:latin typeface="Times New Roman"/>
                <a:cs typeface="Times New Roman"/>
              </a:rPr>
              <a:t>C (T</a:t>
            </a:r>
            <a:r>
              <a:rPr lang="en-US" sz="1600" baseline="-25000" dirty="0" smtClean="0">
                <a:latin typeface="Times New Roman"/>
                <a:cs typeface="Times New Roman"/>
              </a:rPr>
              <a:t>1/2</a:t>
            </a:r>
            <a:r>
              <a:rPr lang="en-US" sz="1600" dirty="0" smtClean="0">
                <a:latin typeface="Times New Roman"/>
                <a:cs typeface="Times New Roman"/>
              </a:rPr>
              <a:t>=5730 [y]) corresponds to 2.6·10</a:t>
            </a:r>
            <a:r>
              <a:rPr lang="en-US" sz="1600" baseline="30000" dirty="0" smtClean="0">
                <a:latin typeface="Times New Roman"/>
                <a:cs typeface="Times New Roman"/>
              </a:rPr>
              <a:t>17</a:t>
            </a:r>
            <a:r>
              <a:rPr lang="en-US" sz="1600" dirty="0" smtClean="0">
                <a:latin typeface="Times New Roman"/>
                <a:cs typeface="Times New Roman"/>
              </a:rPr>
              <a:t> atoms or 6 [</a:t>
            </a:r>
            <a:r>
              <a:rPr lang="el-GR" sz="1600" dirty="0" smtClean="0">
                <a:latin typeface="Times New Roman"/>
                <a:cs typeface="Times New Roman"/>
              </a:rPr>
              <a:t>μ</a:t>
            </a:r>
            <a:r>
              <a:rPr lang="de-DE" sz="1600" dirty="0" smtClean="0">
                <a:latin typeface="Times New Roman"/>
                <a:cs typeface="Times New Roman"/>
              </a:rPr>
              <a:t>g] </a:t>
            </a:r>
            <a:r>
              <a:rPr lang="en-US" sz="1600" dirty="0" smtClean="0">
                <a:latin typeface="Times New Roman"/>
                <a:cs typeface="Times New Roman"/>
              </a:rPr>
              <a:t>of mass.</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828000" y="5760000"/>
                <a:ext cx="5734711" cy="51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a:rPr>
                        <m:t>𝐴</m:t>
                      </m:r>
                      <m:r>
                        <a:rPr lang="de-DE" sz="1200" b="0" i="1" smtClean="0">
                          <a:latin typeface="Cambria Math"/>
                        </a:rPr>
                        <m:t>=</m:t>
                      </m:r>
                      <m:f>
                        <m:fPr>
                          <m:ctrlPr>
                            <a:rPr lang="de-DE" sz="1200" b="0" i="1" smtClean="0">
                              <a:latin typeface="Cambria Math"/>
                            </a:rPr>
                          </m:ctrlPr>
                        </m:fPr>
                        <m:num>
                          <m:r>
                            <a:rPr lang="de-DE" sz="1200" b="0" i="1" smtClean="0">
                              <a:latin typeface="Cambria Math"/>
                            </a:rPr>
                            <m:t>𝑙𝑛</m:t>
                          </m:r>
                          <m:r>
                            <a:rPr lang="de-DE" sz="1200" b="0" i="1" smtClean="0">
                              <a:latin typeface="Cambria Math"/>
                            </a:rPr>
                            <m:t>2</m:t>
                          </m:r>
                        </m:num>
                        <m:den>
                          <m:sSub>
                            <m:sSubPr>
                              <m:ctrlPr>
                                <a:rPr lang="de-DE" sz="1200" b="0" i="1" smtClean="0">
                                  <a:latin typeface="Cambria Math"/>
                                </a:rPr>
                              </m:ctrlPr>
                            </m:sSubPr>
                            <m:e>
                              <m:r>
                                <a:rPr lang="de-DE" sz="1200" b="0" i="1" smtClean="0">
                                  <a:latin typeface="Cambria Math"/>
                                </a:rPr>
                                <m:t>𝑇</m:t>
                              </m:r>
                            </m:e>
                            <m:sub>
                              <m:r>
                                <a:rPr lang="de-DE" sz="1200" b="0" i="1" smtClean="0">
                                  <a:latin typeface="Cambria Math"/>
                                </a:rPr>
                                <m:t>1/2</m:t>
                              </m:r>
                            </m:sub>
                          </m:sSub>
                        </m:den>
                      </m:f>
                      <m:r>
                        <a:rPr lang="de-DE" sz="1200" b="0" i="1" smtClean="0">
                          <a:latin typeface="Cambria Math"/>
                          <a:ea typeface="Cambria Math"/>
                        </a:rPr>
                        <m:t>∙</m:t>
                      </m:r>
                      <m:r>
                        <a:rPr lang="de-DE" sz="1200" b="0" i="1" smtClean="0">
                          <a:latin typeface="Cambria Math"/>
                          <a:ea typeface="Cambria Math"/>
                        </a:rPr>
                        <m:t>𝑁</m:t>
                      </m:r>
                      <m:r>
                        <a:rPr lang="de-DE" sz="1200" b="0" i="1" smtClean="0">
                          <a:latin typeface="Cambria Math"/>
                          <a:ea typeface="Cambria Math"/>
                        </a:rPr>
                        <m:t>     →     </m:t>
                      </m:r>
                      <m:r>
                        <a:rPr lang="de-DE" sz="1200" b="0" i="1" smtClean="0">
                          <a:latin typeface="Cambria Math"/>
                          <a:ea typeface="Cambria Math"/>
                        </a:rPr>
                        <m:t>𝑁</m:t>
                      </m:r>
                      <m:r>
                        <a:rPr lang="de-DE" sz="1200" b="0" i="1" smtClean="0">
                          <a:latin typeface="Cambria Math"/>
                          <a:ea typeface="Cambria Math"/>
                        </a:rPr>
                        <m:t>=</m:t>
                      </m:r>
                      <m:f>
                        <m:fPr>
                          <m:ctrlPr>
                            <a:rPr lang="de-DE" sz="1200" b="0" i="1" smtClean="0">
                              <a:latin typeface="Cambria Math"/>
                              <a:ea typeface="Cambria Math"/>
                            </a:rPr>
                          </m:ctrlPr>
                        </m:fPr>
                        <m:num>
                          <m:r>
                            <a:rPr lang="de-DE" sz="1200" b="0" i="1" smtClean="0">
                              <a:latin typeface="Cambria Math"/>
                              <a:ea typeface="Cambria Math"/>
                            </a:rPr>
                            <m:t>𝐴</m:t>
                          </m:r>
                          <m:r>
                            <a:rPr lang="de-DE" sz="1200" b="0" i="1" smtClean="0">
                              <a:latin typeface="Cambria Math"/>
                              <a:ea typeface="Cambria Math"/>
                            </a:rPr>
                            <m:t>∙</m:t>
                          </m:r>
                          <m:sSub>
                            <m:sSubPr>
                              <m:ctrlPr>
                                <a:rPr lang="de-DE" sz="1200" b="0" i="1" smtClean="0">
                                  <a:latin typeface="Cambria Math"/>
                                  <a:ea typeface="Cambria Math"/>
                                </a:rPr>
                              </m:ctrlPr>
                            </m:sSubPr>
                            <m:e>
                              <m:r>
                                <a:rPr lang="de-DE" sz="1200" b="0" i="1" smtClean="0">
                                  <a:latin typeface="Cambria Math"/>
                                  <a:ea typeface="Cambria Math"/>
                                </a:rPr>
                                <m:t>𝑇</m:t>
                              </m:r>
                            </m:e>
                            <m:sub>
                              <m:r>
                                <a:rPr lang="de-DE" sz="1200" b="0" i="1" smtClean="0">
                                  <a:latin typeface="Cambria Math"/>
                                  <a:ea typeface="Cambria Math"/>
                                </a:rPr>
                                <m:t>1/2</m:t>
                              </m:r>
                            </m:sub>
                          </m:sSub>
                        </m:num>
                        <m:den>
                          <m:r>
                            <a:rPr lang="de-DE" sz="1200" b="0" i="1" smtClean="0">
                              <a:latin typeface="Cambria Math"/>
                              <a:ea typeface="Cambria Math"/>
                            </a:rPr>
                            <m:t>𝑙𝑛</m:t>
                          </m:r>
                          <m:r>
                            <a:rPr lang="de-DE" sz="1200" b="0" i="1" smtClean="0">
                              <a:latin typeface="Cambria Math"/>
                              <a:ea typeface="Cambria Math"/>
                            </a:rPr>
                            <m:t>2</m:t>
                          </m:r>
                        </m:den>
                      </m:f>
                      <m:r>
                        <a:rPr lang="de-DE" sz="1200" b="0" i="1" smtClean="0">
                          <a:latin typeface="Cambria Math"/>
                          <a:ea typeface="Cambria Math"/>
                        </a:rPr>
                        <m:t>=</m:t>
                      </m:r>
                      <m:f>
                        <m:fPr>
                          <m:ctrlPr>
                            <a:rPr lang="de-DE" sz="1200" b="0" i="1" smtClean="0">
                              <a:latin typeface="Cambria Math"/>
                              <a:ea typeface="Cambria Math"/>
                            </a:rPr>
                          </m:ctrlPr>
                        </m:fPr>
                        <m:num>
                          <m:sSup>
                            <m:sSupPr>
                              <m:ctrlPr>
                                <a:rPr lang="de-DE" sz="1200" b="0" i="1" smtClean="0">
                                  <a:latin typeface="Cambria Math"/>
                                  <a:ea typeface="Cambria Math"/>
                                </a:rPr>
                              </m:ctrlPr>
                            </m:sSupPr>
                            <m:e>
                              <m:r>
                                <a:rPr lang="de-DE" sz="1200" b="0" i="1" smtClean="0">
                                  <a:latin typeface="Cambria Math"/>
                                  <a:ea typeface="Cambria Math"/>
                                </a:rPr>
                                <m:t>10</m:t>
                              </m:r>
                            </m:e>
                            <m:sup>
                              <m:r>
                                <a:rPr lang="de-DE" sz="1200" b="0" i="1" smtClean="0">
                                  <a:latin typeface="Cambria Math"/>
                                  <a:ea typeface="Cambria Math"/>
                                </a:rPr>
                                <m:t>6</m:t>
                              </m:r>
                            </m:sup>
                          </m:sSup>
                          <m:r>
                            <a:rPr lang="de-DE" sz="1200" b="0" i="1" smtClean="0">
                              <a:latin typeface="Cambria Math"/>
                              <a:ea typeface="Cambria Math"/>
                            </a:rPr>
                            <m:t>∙12.33∙365∙24∙60∙60</m:t>
                          </m:r>
                        </m:num>
                        <m:den>
                          <m:r>
                            <a:rPr lang="de-DE" sz="1200" b="0" i="1" smtClean="0">
                              <a:latin typeface="Cambria Math"/>
                              <a:ea typeface="Cambria Math"/>
                            </a:rPr>
                            <m:t>0.693</m:t>
                          </m:r>
                        </m:den>
                      </m:f>
                      <m:r>
                        <a:rPr lang="de-DE" sz="1200" b="0" i="1" smtClean="0">
                          <a:latin typeface="Cambria Math"/>
                          <a:ea typeface="Cambria Math"/>
                        </a:rPr>
                        <m:t>=5.6∙</m:t>
                      </m:r>
                      <m:sSup>
                        <m:sSupPr>
                          <m:ctrlPr>
                            <a:rPr lang="de-DE" sz="1200" b="0" i="1" smtClean="0">
                              <a:latin typeface="Cambria Math"/>
                              <a:ea typeface="Cambria Math"/>
                            </a:rPr>
                          </m:ctrlPr>
                        </m:sSupPr>
                        <m:e>
                          <m:r>
                            <a:rPr lang="de-DE" sz="1200" b="0" i="1" smtClean="0">
                              <a:latin typeface="Cambria Math"/>
                              <a:ea typeface="Cambria Math"/>
                            </a:rPr>
                            <m:t>10</m:t>
                          </m:r>
                        </m:e>
                        <m:sup>
                          <m:r>
                            <a:rPr lang="de-DE" sz="1200" b="0" i="1" smtClean="0">
                              <a:latin typeface="Cambria Math"/>
                              <a:ea typeface="Cambria Math"/>
                            </a:rPr>
                            <m:t>14</m:t>
                          </m:r>
                        </m:sup>
                      </m:sSup>
                      <m:r>
                        <a:rPr lang="de-DE" sz="1200" b="0" i="1" smtClean="0">
                          <a:latin typeface="Cambria Math"/>
                          <a:ea typeface="Cambria Math"/>
                        </a:rPr>
                        <m:t> </m:t>
                      </m:r>
                      <m:r>
                        <a:rPr lang="de-DE" sz="1200" b="0" i="1" smtClean="0">
                          <a:latin typeface="Cambria Math"/>
                          <a:ea typeface="Cambria Math"/>
                        </a:rPr>
                        <m:t>𝑎𝑡𝑜𝑚𝑠</m:t>
                      </m:r>
                    </m:oMath>
                  </m:oMathPara>
                </a14:m>
                <a:endParaRPr lang="en-US" sz="1200" dirty="0"/>
              </a:p>
            </p:txBody>
          </p:sp>
        </mc:Choice>
        <mc:Fallback xmlns="">
          <p:sp>
            <p:nvSpPr>
              <p:cNvPr id="7" name="Textfeld 6"/>
              <p:cNvSpPr txBox="1">
                <a:spLocks noRot="1" noChangeAspect="1" noMove="1" noResize="1" noEditPoints="1" noAdjustHandles="1" noChangeArrowheads="1" noChangeShapeType="1" noTextEdit="1"/>
              </p:cNvSpPr>
              <p:nvPr/>
            </p:nvSpPr>
            <p:spPr>
              <a:xfrm>
                <a:off x="828000" y="5760000"/>
                <a:ext cx="5734711" cy="51668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296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1309</Words>
  <Application>Microsoft Office PowerPoint</Application>
  <PresentationFormat>Bildschirmpräsentation (4:3)</PresentationFormat>
  <Paragraphs>114</Paragraphs>
  <Slides>13</Slides>
  <Notes>5</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Larissa</vt:lpstr>
      <vt:lpstr>PHL424: Radioactive decay</vt:lpstr>
      <vt:lpstr>Characterization of radioactive material</vt:lpstr>
      <vt:lpstr>Successful investigations of radioactivity</vt:lpstr>
      <vt:lpstr>Primary modes of radioactive decay</vt:lpstr>
      <vt:lpstr>Primary modes of radioactive decay</vt:lpstr>
      <vt:lpstr>The radioactive decay law</vt:lpstr>
      <vt:lpstr>Nuclear decay</vt:lpstr>
      <vt:lpstr>Nuclear decay with branching</vt:lpstr>
      <vt:lpstr>Activity</vt:lpstr>
      <vt:lpstr>Activity</vt:lpstr>
      <vt:lpstr>Activity</vt:lpstr>
      <vt:lpstr>Radiation protection</vt:lpstr>
      <vt:lpstr>Radiation protection</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364</cp:revision>
  <dcterms:created xsi:type="dcterms:W3CDTF">2016-04-06T12:04:03Z</dcterms:created>
  <dcterms:modified xsi:type="dcterms:W3CDTF">2018-01-27T03:09:14Z</dcterms:modified>
</cp:coreProperties>
</file>