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74" r:id="rId6"/>
    <p:sldId id="275" r:id="rId7"/>
    <p:sldId id="270" r:id="rId8"/>
    <p:sldId id="278" r:id="rId9"/>
    <p:sldId id="271" r:id="rId10"/>
    <p:sldId id="272" r:id="rId11"/>
    <p:sldId id="273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339933"/>
    <a:srgbClr val="D1EDFF"/>
    <a:srgbClr val="CCECFF"/>
    <a:srgbClr val="CCFFFF"/>
    <a:srgbClr val="FFCC00"/>
    <a:srgbClr val="00CC00"/>
    <a:srgbClr val="0066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50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nuclear.lu.se/database/masses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hyperlink" Target="//upload.wikimedia.org/wikipedia/commons/7/79/Alpha_Decay.svg" TargetMode="External"/><Relationship Id="rId7" Type="http://schemas.openxmlformats.org/officeDocument/2006/relationships/hyperlink" Target="http://nuclear.lu.se/database/masses/" TargetMode="Externa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9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PHL424: </a:t>
            </a:r>
            <a:r>
              <a:rPr lang="en-US" dirty="0" smtClean="0">
                <a:latin typeface="Times New Roman"/>
                <a:cs typeface="Times New Roman"/>
              </a:rPr>
              <a:t>α-</a:t>
            </a:r>
            <a:r>
              <a:rPr lang="en-US" dirty="0" smtClean="0"/>
              <a:t>decay</a:t>
            </a:r>
            <a:endParaRPr lang="en-US" dirty="0"/>
          </a:p>
        </p:txBody>
      </p:sp>
      <p:pic>
        <p:nvPicPr>
          <p:cNvPr id="10" name="Picture 14" descr="3-alpha-zerf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720000"/>
            <a:ext cx="2743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720000"/>
            <a:ext cx="50738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en-US" b="1" dirty="0" smtClean="0">
                <a:latin typeface="Times New Roman"/>
                <a:cs typeface="Times New Roman"/>
              </a:rPr>
              <a:t>-decay occurs?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excess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 MeV/c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and its near neighbors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86930"/>
              </p:ext>
            </p:extLst>
          </p:nvPr>
        </p:nvGraphicFramePr>
        <p:xfrm>
          <a:off x="720000" y="1800000"/>
          <a:ext cx="4403627" cy="182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5235"/>
                <a:gridCol w="648072"/>
                <a:gridCol w="720080"/>
                <a:gridCol w="720080"/>
                <a:gridCol w="720080"/>
                <a:gridCol w="720080"/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↓N,</a:t>
                      </a: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→</a:t>
                      </a:r>
                      <a:endParaRPr lang="en-US" sz="14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7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7.289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13.136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14.931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25.320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37.996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14.950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11.679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18.374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29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11.386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14.086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15.769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4192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36.834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17.594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14.908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4.942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720000" y="3960000"/>
            <a:ext cx="781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its low-A neighbors in the chart of nuclides,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bound very strongly.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90" y="4725144"/>
            <a:ext cx="165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20000" y="5400000"/>
            <a:ext cx="586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classically, occasionally 2 protons and 2 neutrons appear together at the edge of a nucleus, with outward pointing momentum, and bang against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 barrier.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Quantum tunneling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220000" y="720000"/>
            <a:ext cx="3556000" cy="2158199"/>
            <a:chOff x="5435600" y="1052513"/>
            <a:chExt cx="3556000" cy="21581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1052513"/>
              <a:ext cx="3556000" cy="207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672263" y="2844000"/>
              <a:ext cx="361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>
                  <a:solidFill>
                    <a:srgbClr val="FF0000"/>
                  </a:solidFill>
                  <a:latin typeface="Times New Roman" pitchFamily="18" charset="0"/>
                </a:rPr>
                <a:t>-a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380288" y="2844000"/>
              <a:ext cx="400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altLang="de-DE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720000" y="720000"/>
            <a:ext cx="41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-wave function from left will either be reflected or transmitted through the potential.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In region C the wave is only travelling to the right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C</a:t>
            </a:r>
            <a:r>
              <a:rPr lang="en-US" sz="1400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0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20000" y="1728000"/>
            <a:ext cx="428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4 equations for the 5 unknowns A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quantities can be determined with respect to e.g. A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2448000"/>
            <a:ext cx="1792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 coefficient: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0000" y="2988000"/>
            <a:ext cx="200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880000" y="2390400"/>
                <a:ext cx="862544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𝑅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2390400"/>
                <a:ext cx="862544" cy="493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880000" y="2894400"/>
                <a:ext cx="851452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𝑇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2894400"/>
                <a:ext cx="851452" cy="4930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40000" y="4500000"/>
                <a:ext cx="4581126" cy="623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𝑇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𝑠𝑖𝑛h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2∙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rad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/ℏ∙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00000"/>
                <a:ext cx="4581126" cy="6238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40000" y="5400000"/>
                <a:ext cx="5012206" cy="5634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16∙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−2∙</m:t>
                          </m:r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rad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;   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400000"/>
                <a:ext cx="5012206" cy="5634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6166380"/>
                <a:ext cx="1981440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𝑠𝑖𝑛h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</a:rPr>
                        <m:t>𝑥</m:t>
                      </m:r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−1/2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6166380"/>
                <a:ext cx="1981440" cy="3804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500000" y="3113968"/>
            <a:ext cx="7841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FF0000"/>
                </a:solidFill>
                <a:latin typeface="Times New Roman" pitchFamily="18" charset="0"/>
              </a:rPr>
              <a:t>x= -a:</a:t>
            </a:r>
          </a:p>
          <a:p>
            <a:endParaRPr lang="en-US" altLang="de-DE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</a:rPr>
              <a:t>x= </a:t>
            </a:r>
            <a:r>
              <a:rPr lang="en-US" altLang="de-DE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</a:rPr>
              <a:t>a:</a:t>
            </a:r>
            <a:endParaRPr lang="en-US" altLang="de-D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220000" y="2996952"/>
                <a:ext cx="2718821" cy="25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2996952"/>
                <a:ext cx="2718821" cy="2511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220000" y="3824952"/>
                <a:ext cx="1980157" cy="25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824952"/>
                <a:ext cx="1980157" cy="2511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5220000" y="3320952"/>
                <a:ext cx="3634456" cy="25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𝑖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320952"/>
                <a:ext cx="3634456" cy="2511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5220000" y="4256952"/>
                <a:ext cx="2599365" cy="25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𝑖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4256952"/>
                <a:ext cx="2599365" cy="2511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21" grpId="0"/>
      <p:bldP spid="7" grpId="0"/>
      <p:bldP spid="8" grpId="0"/>
      <p:bldP spid="15" grpId="0"/>
      <p:bldP spid="16" grpId="0" animBg="1"/>
      <p:bldP spid="24" grpId="0"/>
      <p:bldP spid="33" grpId="0"/>
      <p:bldP spid="28" grpId="0"/>
      <p:bldP spid="38" grpId="0"/>
      <p:bldP spid="29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Quantum tunneling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220000" y="720000"/>
            <a:ext cx="3556000" cy="2158199"/>
            <a:chOff x="5435600" y="1052513"/>
            <a:chExt cx="3556000" cy="21581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1052513"/>
              <a:ext cx="3556000" cy="207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672263" y="2844000"/>
              <a:ext cx="361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>
                  <a:solidFill>
                    <a:srgbClr val="FF0000"/>
                  </a:solidFill>
                  <a:latin typeface="Times New Roman" pitchFamily="18" charset="0"/>
                </a:rPr>
                <a:t>-a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380288" y="2844000"/>
              <a:ext cx="400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altLang="de-DE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720001" y="1260000"/>
            <a:ext cx="392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simple box potential one obtains the exact solution for transmission coefficient: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429000"/>
            <a:ext cx="33639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1800000"/>
                <a:ext cx="3113288" cy="503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rad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00000"/>
                <a:ext cx="3113288" cy="503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719999" y="3420000"/>
            <a:ext cx="3924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a more realistic potential (see below) one has to use step functions (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r>
              <a:rPr lang="de-DE" sz="1400" dirty="0" smtClean="0">
                <a:latin typeface="Times New Roman"/>
                <a:cs typeface="Times New Roman"/>
              </a:rPr>
              <a:t>x </a:t>
            </a:r>
            <a:r>
              <a:rPr lang="en-US" sz="1400" dirty="0" smtClean="0">
                <a:latin typeface="Times New Roman"/>
                <a:cs typeface="Times New Roman"/>
              </a:rPr>
              <a:t>width</a:t>
            </a:r>
            <a:r>
              <a:rPr lang="de-DE" sz="1400" dirty="0" smtClean="0">
                <a:latin typeface="Times New Roman"/>
                <a:cs typeface="Times New Roman"/>
              </a:rPr>
              <a:t>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 approximation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4104000"/>
                <a:ext cx="4044120" cy="780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</m:t>
                          </m:r>
                          <m:nary>
                            <m:naryPr>
                              <m:limLoc m:val="undOvr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ℏ</m:t>
                                      </m:r>
                                    </m:den>
                                  </m:f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2∙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104000"/>
                <a:ext cx="4044120" cy="7803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α-decay systematics: Geiger-Nuttall law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104000" y="1620000"/>
            <a:ext cx="4970009" cy="4185332"/>
            <a:chOff x="4139952" y="1620000"/>
            <a:chExt cx="4970009" cy="418533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000" y="1620000"/>
              <a:ext cx="4725988" cy="404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7020000" y="1692000"/>
              <a:ext cx="17171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Coulomb barrier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7380000" y="4320000"/>
              <a:ext cx="17299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nuclear potential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148000" y="4860000"/>
              <a:ext cx="27693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binding energy of </a:t>
              </a:r>
              <a:r>
                <a:rPr lang="el-GR" dirty="0" smtClean="0">
                  <a:latin typeface="Times New Roman"/>
                  <a:cs typeface="Times New Roman"/>
                </a:rPr>
                <a:t>α</a:t>
              </a:r>
              <a:r>
                <a:rPr lang="en-US" dirty="0" smtClean="0">
                  <a:latin typeface="Times New Roman"/>
                  <a:cs typeface="Times New Roman"/>
                </a:rPr>
                <a:t>-particle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39952" y="5436000"/>
              <a:ext cx="37135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binding energy per nucleon in nucleus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540000" y="900000"/>
            <a:ext cx="6986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Geiger-Nuttall law: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the half-life and the energy of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latin typeface="Times New Roman"/>
                <a:cs typeface="Times New Roman"/>
              </a:rPr>
              <a:t>-particles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0000" y="1440000"/>
            <a:ext cx="2545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Ansatz for </a:t>
            </a:r>
            <a:r>
              <a:rPr lang="el-GR" sz="1200" dirty="0" smtClean="0">
                <a:latin typeface="Times New Roman"/>
                <a:cs typeface="Times New Roman"/>
              </a:rPr>
              <a:t>α</a:t>
            </a:r>
            <a:r>
              <a:rPr lang="en-US" sz="1200" dirty="0" smtClean="0">
                <a:latin typeface="Times New Roman"/>
                <a:cs typeface="Times New Roman"/>
              </a:rPr>
              <a:t>-decay probability </a:t>
            </a:r>
            <a:r>
              <a:rPr lang="el-GR" sz="1600" b="1" dirty="0" smtClean="0">
                <a:latin typeface="Times New Roman"/>
                <a:cs typeface="Times New Roman"/>
              </a:rPr>
              <a:t>λ</a:t>
            </a:r>
            <a:r>
              <a:rPr lang="de-DE" sz="1200" dirty="0" smtClean="0">
                <a:latin typeface="Times New Roman"/>
                <a:cs typeface="Times New Roman"/>
              </a:rPr>
              <a:t> [s</a:t>
            </a:r>
            <a:r>
              <a:rPr lang="de-DE" sz="1200" baseline="30000" dirty="0" smtClean="0">
                <a:latin typeface="Times New Roman"/>
                <a:cs typeface="Times New Roman"/>
              </a:rPr>
              <a:t>-1</a:t>
            </a:r>
            <a:r>
              <a:rPr lang="de-DE" sz="1200" dirty="0" smtClean="0">
                <a:latin typeface="Times New Roman"/>
                <a:cs typeface="Times New Roman"/>
              </a:rPr>
              <a:t>]</a:t>
            </a:r>
            <a:r>
              <a:rPr lang="en-US" sz="1200" dirty="0" smtClean="0">
                <a:latin typeface="Times New Roman"/>
                <a:cs typeface="Times New Roman"/>
              </a:rPr>
              <a:t>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900000" y="1800000"/>
                <a:ext cx="12915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800000"/>
                <a:ext cx="1291571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540000" y="2340000"/>
            <a:ext cx="349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probability that an </a:t>
            </a:r>
            <a:r>
              <a:rPr lang="el-GR" sz="1200" dirty="0" smtClean="0">
                <a:latin typeface="Times New Roman"/>
                <a:cs typeface="Times New Roman"/>
              </a:rPr>
              <a:t>α</a:t>
            </a:r>
            <a:r>
              <a:rPr lang="en-US" sz="1200" dirty="0" smtClean="0">
                <a:latin typeface="Times New Roman"/>
                <a:cs typeface="Times New Roman"/>
              </a:rPr>
              <a:t>-particle has been formed inside of the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/>
                <a:cs typeface="Times New Roman"/>
              </a:rPr>
              <a:t>ω</a:t>
            </a:r>
            <a:r>
              <a:rPr lang="en-US" sz="1200" dirty="0" smtClean="0">
                <a:latin typeface="Times New Roman"/>
                <a:cs typeface="Times New Roman"/>
              </a:rPr>
              <a:t> is the frequency of the </a:t>
            </a:r>
            <a:r>
              <a:rPr lang="el-GR" sz="1200" dirty="0" smtClean="0">
                <a:latin typeface="Times New Roman"/>
                <a:cs typeface="Times New Roman"/>
              </a:rPr>
              <a:t>α</a:t>
            </a:r>
            <a:r>
              <a:rPr lang="en-US" sz="1200" dirty="0" smtClean="0">
                <a:latin typeface="Times New Roman"/>
                <a:cs typeface="Times New Roman"/>
              </a:rPr>
              <a:t>-particle hitting the Coulomb barrier, where the velocity v is given by the kinetic energy and R is the nuclear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probability of the tunneling process, where G is the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Gamov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</a:t>
            </a:r>
            <a:endParaRPr lang="en-US" sz="1200" dirty="0" smtClean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20000" y="3528000"/>
                <a:ext cx="332962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f>
                                <m:fPr>
                                  <m:ctrlP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50</m:t>
                                  </m:r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𝑀𝑒𝑉</m:t>
                                  </m:r>
                                  <m:sSup>
                                    <m:sSupPr>
                                      <m:ctrlP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3727</m:t>
                                  </m:r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𝑀𝑒𝑉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2∙10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𝑓𝑚</m:t>
                          </m:r>
                        </m:den>
                      </m:f>
                      <m:r>
                        <a:rPr lang="de-DE" sz="10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2∙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21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528000"/>
                <a:ext cx="3329629" cy="5763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20000" y="4680000"/>
                <a:ext cx="2616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𝑙𝑛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𝑙𝑛𝑆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680000"/>
                <a:ext cx="2616229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080000" y="5076000"/>
                <a:ext cx="2588080" cy="6566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−</m:t>
                      </m:r>
                      <m:r>
                        <a:rPr lang="de-DE" sz="16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≈−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𝑎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076000"/>
                <a:ext cx="2588080" cy="6566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α-decay systematics: Geiger-Nuttall law</a:t>
            </a:r>
            <a:endParaRPr lang="en-US" dirty="0"/>
          </a:p>
        </p:txBody>
      </p:sp>
      <p:grpSp>
        <p:nvGrpSpPr>
          <p:cNvPr id="18" name="Group 15"/>
          <p:cNvGrpSpPr/>
          <p:nvPr/>
        </p:nvGrpSpPr>
        <p:grpSpPr>
          <a:xfrm>
            <a:off x="238539" y="1244528"/>
            <a:ext cx="5516220" cy="4728891"/>
            <a:chOff x="487014" y="866846"/>
            <a:chExt cx="4747073" cy="3725033"/>
          </a:xfrm>
        </p:grpSpPr>
        <p:grpSp>
          <p:nvGrpSpPr>
            <p:cNvPr id="19" name="Group 8"/>
            <p:cNvGrpSpPr/>
            <p:nvPr/>
          </p:nvGrpSpPr>
          <p:grpSpPr>
            <a:xfrm>
              <a:off x="487014" y="866846"/>
              <a:ext cx="4747073" cy="3725033"/>
              <a:chOff x="487014" y="866846"/>
              <a:chExt cx="4747073" cy="3725033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87014" y="866846"/>
                <a:ext cx="4747073" cy="37250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TextBox 7"/>
              <p:cNvSpPr txBox="1"/>
              <p:nvPr/>
            </p:nvSpPr>
            <p:spPr>
              <a:xfrm rot="16200000">
                <a:off x="280039" y="2632722"/>
                <a:ext cx="728700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050" dirty="0" smtClean="0">
                    <a:solidFill>
                      <a:schemeClr val="bg2">
                        <a:lumMod val="75000"/>
                      </a:schemeClr>
                    </a:solidFill>
                  </a:rPr>
                  <a:t>(years)</a:t>
                </a:r>
                <a:endParaRPr lang="en-US" sz="1050" baseline="-25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0" name="Group 14"/>
            <p:cNvGrpSpPr/>
            <p:nvPr/>
          </p:nvGrpSpPr>
          <p:grpSpPr>
            <a:xfrm>
              <a:off x="3061252" y="1023731"/>
              <a:ext cx="2007705" cy="864704"/>
              <a:chOff x="3061252" y="1023731"/>
              <a:chExt cx="2007705" cy="864704"/>
            </a:xfrm>
          </p:grpSpPr>
          <p:sp>
            <p:nvSpPr>
              <p:cNvPr id="21" name="Rectangle 13"/>
              <p:cNvSpPr/>
              <p:nvPr/>
            </p:nvSpPr>
            <p:spPr bwMode="auto">
              <a:xfrm>
                <a:off x="3061252" y="1023731"/>
                <a:ext cx="2007705" cy="8647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aphicFrame>
            <p:nvGraphicFramePr>
              <p:cNvPr id="22" name="Object 5"/>
              <p:cNvGraphicFramePr>
                <a:graphicFrameLocks noChangeAspect="1"/>
              </p:cNvGraphicFramePr>
              <p:nvPr/>
            </p:nvGraphicFramePr>
            <p:xfrm>
              <a:off x="3161471" y="1116219"/>
              <a:ext cx="1866900" cy="749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Equation" r:id="rId4" imgW="1866600" imgH="749160" progId="Equation.DSMT4">
                      <p:embed/>
                    </p:oleObj>
                  </mc:Choice>
                  <mc:Fallback>
                    <p:oleObj name="Equation" r:id="rId4" imgW="1866600" imgH="749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1471" y="1116219"/>
                            <a:ext cx="1866900" cy="749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2145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Nuclides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916000"/>
            <a:ext cx="7521429" cy="36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56000" y="6372000"/>
            <a:ext cx="29543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http://people.physics.anu.edu.au/~ecs103/chart/index.php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0000" y="720000"/>
            <a:ext cx="766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the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 element arranged on the chart?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with the same number of neutrons are called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isotones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How are they arranged on the chart?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with the same mass number are called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What would be the orientation of a line connecting an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series?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with the following radioactive parent nuclei,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Pu, trace their decay processes and depict the mode and direction of each decay process on the chart. What are the final stable nuclei?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energetics of</a:t>
            </a:r>
            <a:r>
              <a:rPr lang="de-DE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α-</a:t>
            </a:r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5292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latin typeface="Times New Roman"/>
                <a:cs typeface="Times New Roman"/>
              </a:rPr>
              <a:t>-decay process is determined by the rest mass difference of the initial state and final state.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4" descr="3-alpha-zerf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720000"/>
            <a:ext cx="2743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1620000"/>
                <a:ext cx="4376775" cy="371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𝑄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−4,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𝐻𝑒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620000"/>
                <a:ext cx="4376775" cy="371897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2160000"/>
                <a:ext cx="5205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𝑄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𝐵𝐸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−4,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28.3 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𝑀𝑒𝑉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𝐵𝐸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160000"/>
                <a:ext cx="520514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1" y="2880000"/>
            <a:ext cx="795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Q-value of a reaction or of a decay indicates if it happens spontaneously or if additional energy is needed.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012159" y="3420000"/>
            <a:ext cx="2900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400" b="1" dirty="0" err="1">
                <a:solidFill>
                  <a:srgbClr val="FF0000"/>
                </a:solidFill>
                <a:latin typeface="Times New Roman" pitchFamily="18" charset="0"/>
              </a:rPr>
              <a:t>Mass</a:t>
            </a:r>
            <a:r>
              <a:rPr lang="de-DE" altLang="de-DE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b="1" dirty="0" err="1">
                <a:solidFill>
                  <a:srgbClr val="FF0000"/>
                </a:solidFill>
                <a:latin typeface="Times New Roman" pitchFamily="18" charset="0"/>
              </a:rPr>
              <a:t>data</a:t>
            </a:r>
            <a:r>
              <a:rPr lang="de-DE" altLang="de-DE" sz="1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hlinkClick r:id="rId5"/>
              </a:rPr>
              <a:t>http://nuclear.lu.se/database/masses/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altLang="de-DE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9683" y="3933825"/>
            <a:ext cx="3960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1u=931.478MeV/c</a:t>
            </a:r>
            <a:r>
              <a:rPr lang="de-DE" altLang="de-DE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de-DE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226.0254u → 222.0176u + 4.0026u</a:t>
            </a:r>
          </a:p>
          <a:p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gain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4.87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US" altLang="de-DE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9683" y="4725988"/>
            <a:ext cx="3960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</a:t>
            </a:r>
            <a:r>
              <a:rPr lang="de-DE" alt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M(A,Z) - Z·M(</a:t>
            </a:r>
            <a:r>
              <a:rPr lang="de-DE" altLang="de-DE" sz="1400" b="1" baseline="30000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de-DE" altLang="de-DE" sz="1400" b="1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H) - N·M(</a:t>
            </a:r>
            <a:r>
              <a:rPr lang="de-DE" altLang="de-DE" sz="1400" b="1" baseline="30000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de-DE" altLang="de-DE" sz="1400" b="1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n)] :</a:t>
            </a:r>
          </a:p>
          <a:p>
            <a:r>
              <a:rPr lang="de-DE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1731.610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-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1708.184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28.296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gain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4.87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19683" y="5578475"/>
            <a:ext cx="3960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excess </a:t>
            </a:r>
            <a:r>
              <a:rPr lang="de-DE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[</a:t>
            </a:r>
            <a:r>
              <a:rPr lang="de-DE" altLang="de-DE" sz="1400" b="1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M(A,Z) - A] :</a:t>
            </a:r>
          </a:p>
          <a:p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23.662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16.367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2.425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</a:p>
          <a:p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gain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4.87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US" altLang="de-DE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1" descr="logotyp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98" y="342000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85" y="3420000"/>
            <a:ext cx="752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Q-value and the kinetic energy of</a:t>
            </a:r>
            <a:r>
              <a:rPr lang="de-DE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α-</a:t>
            </a:r>
            <a:r>
              <a:rPr lang="en-US" dirty="0" smtClean="0"/>
              <a:t>particles</a:t>
            </a:r>
            <a:endParaRPr lang="en-US" dirty="0"/>
          </a:p>
        </p:txBody>
      </p:sp>
      <p:pic>
        <p:nvPicPr>
          <p:cNvPr id="10" name="Picture 5" descr="Datei:Alpha Decay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28104"/>
            <a:ext cx="2381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20000" y="720000"/>
            <a:ext cx="31858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l-GR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-energy for the system 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686671"/>
              </p:ext>
            </p:extLst>
          </p:nvPr>
        </p:nvGraphicFramePr>
        <p:xfrm>
          <a:off x="3851920" y="692696"/>
          <a:ext cx="22129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1485720" imgH="241200" progId="Equation.3">
                  <p:embed/>
                </p:oleObj>
              </mc:Choice>
              <mc:Fallback>
                <p:oleObj name="Equation" r:id="rId5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92696"/>
                        <a:ext cx="22129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31131" y="1340768"/>
            <a:ext cx="2844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data: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http://nuclear.lu.se/database/masses/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de-DE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logotyp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1340768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340768"/>
            <a:ext cx="752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00000" y="2060768"/>
            <a:ext cx="20008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BE(</a:t>
            </a:r>
            <a:r>
              <a:rPr lang="de-DE" altLang="de-DE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  <a:r>
              <a:rPr lang="de-DE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Po) = 1666.0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</a:p>
          <a:p>
            <a:r>
              <a:rPr lang="de-DE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BE(</a:t>
            </a:r>
            <a:r>
              <a:rPr lang="de-DE" altLang="de-DE" sz="1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de-DE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1645.6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</a:p>
          <a:p>
            <a:r>
              <a:rPr lang="de-DE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BE(</a:t>
            </a:r>
            <a:r>
              <a:rPr lang="de-DE" altLang="de-DE" sz="1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de-DE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=     28.3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</a:p>
          <a:p>
            <a:endParaRPr lang="de-DE" altLang="de-DE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Q</a:t>
            </a:r>
            <a:r>
              <a:rPr lang="el-GR" altLang="de-DE" sz="1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altLang="de-DE" sz="1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7.83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alt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20000" y="3240000"/>
            <a:ext cx="20152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conservation:</a:t>
            </a:r>
          </a:p>
          <a:p>
            <a:endParaRPr lang="en-US" altLang="de-DE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conservation:</a:t>
            </a:r>
            <a:endParaRPr lang="en-US" altLang="de-DE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 rot="9300000">
            <a:off x="5613400" y="2152067"/>
            <a:ext cx="539750" cy="2159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1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 rot="20100000">
            <a:off x="8553450" y="847142"/>
            <a:ext cx="539750" cy="2159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1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 rot="20100000">
            <a:off x="8304486" y="608809"/>
            <a:ext cx="7312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altLang="de-DE" sz="16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de-DE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 rot="20100000">
            <a:off x="5630149" y="2264571"/>
            <a:ext cx="7713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altLang="de-DE" sz="16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de-DE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772000" y="3168000"/>
                <a:ext cx="3270959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→    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00" y="3168000"/>
                <a:ext cx="3270959" cy="4964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772000" y="3672000"/>
                <a:ext cx="1532214" cy="320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00" y="3672000"/>
                <a:ext cx="1532214" cy="320088"/>
              </a:xfrm>
              <a:prstGeom prst="rect">
                <a:avLst/>
              </a:prstGeom>
              <a:blipFill rotWithShape="1">
                <a:blip r:embed="rId11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2988000" y="3996000"/>
                <a:ext cx="1577227" cy="459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0" y="3996000"/>
                <a:ext cx="1577227" cy="459869"/>
              </a:xfrm>
              <a:prstGeom prst="rect">
                <a:avLst/>
              </a:prstGeom>
              <a:blipFill rotWithShape="1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2988000" y="4428000"/>
                <a:ext cx="1907509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0" y="4428000"/>
                <a:ext cx="1907509" cy="57624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2988000" y="5004000"/>
                <a:ext cx="1653465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0" y="5004000"/>
                <a:ext cx="1653465" cy="4964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988000" y="5544000"/>
                <a:ext cx="1579856" cy="518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0" y="5544000"/>
                <a:ext cx="1579856" cy="5188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500000" y="5544000"/>
                <a:ext cx="4406206" cy="5334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=7.83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𝑀𝑒𝑉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210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214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=7.68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5544000"/>
                <a:ext cx="4406206" cy="53341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720000" y="6120000"/>
            <a:ext cx="438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typical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-emitter, the recoil energy  is ~100-150 </a:t>
            </a:r>
            <a:r>
              <a:rPr lang="en-US" sz="1400" dirty="0" err="1" smtClean="0">
                <a:latin typeface="Times New Roman"/>
                <a:cs typeface="Times New Roman"/>
              </a:rPr>
              <a:t>keV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/>
      <p:bldP spid="26" grpId="0"/>
      <p:bldP spid="27" grpId="0"/>
      <p:bldP spid="28" grpId="0"/>
      <p:bldP spid="29" grpId="0"/>
      <p:bldP spid="3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α-decay</a:t>
            </a:r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40000"/>
            <a:ext cx="3665537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720000" y="1188000"/>
                <a:ext cx="4376775" cy="371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𝑄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−4,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𝐻𝑒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188000"/>
                <a:ext cx="4376775" cy="371897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720000" y="1620000"/>
                <a:ext cx="5205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𝑄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𝐵𝐸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−4,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28.3 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𝑀𝑒𝑉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𝐵𝐸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620000"/>
                <a:ext cx="520514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720001" y="720000"/>
            <a:ext cx="341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differences of atomic masses: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1" y="2160000"/>
            <a:ext cx="781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Q-value of the decay is the available energy which is distributed as kinetical energy between the two participating particles. Since the mother and daughter nucleus have fixed masses, the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latin typeface="Times New Roman"/>
                <a:cs typeface="Times New Roman"/>
              </a:rPr>
              <a:t>-particles are mono-energetic</a:t>
            </a:r>
            <a:r>
              <a:rPr lang="de-DE" sz="1600" dirty="0" smtClean="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486000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 of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latin typeface="Times New Roman"/>
                <a:cs typeface="Times New Roman"/>
              </a:rPr>
              <a:t>-particles (</a:t>
            </a:r>
            <a:r>
              <a:rPr lang="en-US" sz="1600" baseline="30000" dirty="0" smtClean="0">
                <a:latin typeface="Times New Roman"/>
                <a:cs typeface="Times New Roman"/>
              </a:rPr>
              <a:t>214</a:t>
            </a:r>
            <a:r>
              <a:rPr lang="en-US" sz="1600" dirty="0" smtClean="0">
                <a:latin typeface="Times New Roman"/>
                <a:cs typeface="Times New Roman"/>
              </a:rPr>
              <a:t>Po → </a:t>
            </a:r>
            <a:r>
              <a:rPr lang="en-US" sz="1600" baseline="30000" dirty="0" smtClean="0">
                <a:latin typeface="Times New Roman"/>
                <a:cs typeface="Times New Roman"/>
              </a:rPr>
              <a:t>210</a:t>
            </a:r>
            <a:r>
              <a:rPr lang="en-US" sz="1600" dirty="0" smtClean="0">
                <a:latin typeface="Times New Roman"/>
                <a:cs typeface="Times New Roman"/>
              </a:rPr>
              <a:t>Pb +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de-DE" sz="1600" dirty="0" smtClean="0">
                <a:latin typeface="Times New Roman"/>
                <a:cs typeface="Times New Roman"/>
              </a:rPr>
              <a:t>)</a:t>
            </a:r>
            <a:r>
              <a:rPr lang="en-US" sz="1600" dirty="0" smtClean="0">
                <a:latin typeface="Times New Roman"/>
                <a:cs typeface="Times New Roman"/>
              </a:rPr>
              <a:t> in a cloud chamber. 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The constant length of the tracks shows that the </a:t>
            </a:r>
            <a:r>
              <a:rPr lang="el-GR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-particles are mono-energetic 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l-GR" sz="1600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=7.7 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MeV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α-decay systematics: Geiger-Nuttall law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720000"/>
            <a:ext cx="4483100" cy="3408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0" y="1620000"/>
                <a:ext cx="3531031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𝑄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𝐵𝐸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−4,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28.3 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𝑀𝑒𝑉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𝐵𝐸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1620000"/>
                <a:ext cx="3531031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400000" y="2160000"/>
            <a:ext cx="235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effect at N = 126, Z = 82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odd-even staggering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0" y="1188000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 for </a:t>
            </a:r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-decay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:</a:t>
            </a:r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174" y="3572289"/>
            <a:ext cx="4532313" cy="29321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720000" y="5760000"/>
            <a:ext cx="3089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Geiger-Nuttall law: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Q-value increases, 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α-decay schemes / spectra</a:t>
            </a:r>
            <a:endParaRPr lang="en-US" dirty="0"/>
          </a:p>
        </p:txBody>
      </p:sp>
      <p:pic>
        <p:nvPicPr>
          <p:cNvPr id="11" name="Picture 6" descr="Alpha_Decay-Sche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720000"/>
            <a:ext cx="7485690" cy="306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60000" y="3492000"/>
            <a:ext cx="3316938" cy="296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780000" y="5400000"/>
                <a:ext cx="1775807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 smtClean="0">
                              <a:latin typeface="Cambria Math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00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251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𝐹𝑚</m:t>
                          </m:r>
                        </m:e>
                      </m:sPre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98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247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𝐶𝑓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400000"/>
                <a:ext cx="1775807" cy="380425"/>
              </a:xfrm>
              <a:prstGeom prst="rect">
                <a:avLst/>
              </a:prstGeom>
              <a:blipFill rotWithShape="1"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3960000" y="5796000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spectrum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α-decay</a:t>
            </a:r>
            <a:endParaRPr lang="en-US" dirty="0"/>
          </a:p>
        </p:txBody>
      </p:sp>
      <p:pic>
        <p:nvPicPr>
          <p:cNvPr id="5" name="Picture 6" descr="alpha-zer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49500"/>
            <a:ext cx="3162300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0000" y="900000"/>
            <a:ext cx="766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and neutrons are bound with up to 7 MeV and can not escape out of the nucleus.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emission of a bound system is more probable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additional binding energy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1600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28.3 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MeV</a:t>
            </a:r>
            <a:r>
              <a:rPr lang="en-US" sz="1600" dirty="0" smtClean="0"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0000" y="2340000"/>
            <a:ext cx="428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Coulomb barrier of the nucleus prevents the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latin typeface="Times New Roman"/>
                <a:cs typeface="Times New Roman"/>
              </a:rPr>
              <a:t>-particles from escaping. The energy needed is generally in the range of about 20-25 MeV.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3240000"/>
                <a:ext cx="4388189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∙82∙1.44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𝑀𝑒𝑉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𝑓𝑚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11.25 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𝑓𝑚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=21 </m:t>
                      </m:r>
                      <m:r>
                        <a:rPr lang="de-DE" sz="1400" b="0" i="1" smtClean="0"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240000"/>
                <a:ext cx="4388189" cy="5623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19999" y="4320000"/>
            <a:ext cx="4572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Classically, the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de-DE" sz="1600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particle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reflected on the Coulomb barrier when E</a:t>
            </a:r>
            <a:r>
              <a:rPr lang="el-GR" sz="1600" baseline="-25000" dirty="0" smtClean="0"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V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quantum mechanics allows the penetration through the Coulomb potential via the mechanism of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tunneling</a:t>
            </a:r>
            <a:r>
              <a:rPr lang="en-US" sz="1600" dirty="0" smtClean="0">
                <a:latin typeface="Times New Roman"/>
                <a:cs typeface="Times New Roman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4806000" y="1368000"/>
            <a:ext cx="3456000" cy="540000"/>
          </a:xfrm>
          <a:prstGeom prst="roundRect">
            <a:avLst>
              <a:gd name="adj" fmla="val 4198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treatment</a:t>
            </a: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666000" y="1368000"/>
            <a:ext cx="3456000" cy="540000"/>
          </a:xfrm>
          <a:prstGeom prst="roundRect">
            <a:avLst>
              <a:gd name="adj" fmla="val 4198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treatment</a:t>
            </a: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66000" y="1728000"/>
            <a:ext cx="3492000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Quantum tunneling and α-decay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3623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4806000" y="1728000"/>
            <a:ext cx="3492000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800000"/>
            <a:ext cx="33718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Quantum tunneling</a:t>
            </a:r>
            <a:endParaRPr lang="en-US" dirty="0"/>
          </a:p>
        </p:txBody>
      </p:sp>
      <p:pic>
        <p:nvPicPr>
          <p:cNvPr id="10" name="Picture 2" descr="http://www.radioactivity.eu.com/site/images/Effet_Tunnel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4217670" cy="28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5220000" y="720000"/>
            <a:ext cx="3556000" cy="2158199"/>
            <a:chOff x="5435600" y="1052513"/>
            <a:chExt cx="3556000" cy="21581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1052513"/>
              <a:ext cx="3556000" cy="207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672263" y="2844000"/>
              <a:ext cx="361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>
                  <a:solidFill>
                    <a:srgbClr val="FF0000"/>
                  </a:solidFill>
                  <a:latin typeface="Times New Roman" pitchFamily="18" charset="0"/>
                </a:rPr>
                <a:t>-a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380288" y="2844000"/>
              <a:ext cx="400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altLang="de-DE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680000" y="3842544"/>
            <a:ext cx="6223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A,C:</a:t>
            </a:r>
          </a:p>
          <a:p>
            <a:endParaRPr lang="en-US" altLang="de-DE" sz="10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B:</a:t>
            </a: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A:</a:t>
            </a:r>
          </a:p>
          <a:p>
            <a:endParaRPr lang="en-US" altLang="de-DE" sz="2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C:</a:t>
            </a:r>
          </a:p>
          <a:p>
            <a:endParaRPr lang="en-US" altLang="de-DE" sz="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220000" y="3924000"/>
                <a:ext cx="31332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200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=0;     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=2∙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lin"/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924000"/>
                <a:ext cx="3133294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93333" r="-6615" b="-1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220000" y="4356000"/>
                <a:ext cx="37401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200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=0;     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′2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=2∙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lin"/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4356000"/>
                <a:ext cx="3740126" cy="276999"/>
              </a:xfrm>
              <a:prstGeom prst="rect">
                <a:avLst/>
              </a:prstGeom>
              <a:blipFill rotWithShape="1">
                <a:blip r:embed="rId5"/>
                <a:stretch>
                  <a:fillRect t="-93333" r="-4397" b="-1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220000" y="4787900"/>
                <a:ext cx="2229456" cy="283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1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4787900"/>
                <a:ext cx="2229456" cy="2830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220000" y="5112000"/>
                <a:ext cx="2272737" cy="283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1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5112000"/>
                <a:ext cx="2272737" cy="2830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220000" y="5436000"/>
                <a:ext cx="3935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1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2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;     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=2∙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/ℏ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5436000"/>
                <a:ext cx="3935501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720000" y="4320000"/>
            <a:ext cx="3062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independent Schrödinger equation: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720000" y="4680000"/>
                <a:ext cx="3356112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680000"/>
                <a:ext cx="3356112" cy="5245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720000" y="5580000"/>
                <a:ext cx="1431867" cy="305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2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l-GR" sz="120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de-DE" sz="1200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580000"/>
                <a:ext cx="1431867" cy="305725"/>
              </a:xfrm>
              <a:prstGeom prst="rect">
                <a:avLst/>
              </a:prstGeom>
              <a:blipFill rotWithShape="1">
                <a:blip r:embed="rId10"/>
                <a:stretch>
                  <a:fillRect t="-109804" b="-16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/>
          <p:cNvSpPr txBox="1"/>
          <p:nvPr/>
        </p:nvSpPr>
        <p:spPr>
          <a:xfrm>
            <a:off x="5220000" y="3501008"/>
            <a:ext cx="3093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Ansatz for the solutions in area A, B, C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66442" y="3645024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</a:t>
            </a:r>
            <a:r>
              <a:rPr lang="el-GR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de-DE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'leaks' out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5" grpId="0"/>
      <p:bldP spid="4" grpId="0"/>
      <p:bldP spid="26" grpId="0"/>
      <p:bldP spid="27" grpId="0"/>
      <p:bldP spid="30" grpId="0"/>
      <p:bldP spid="32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2051</Words>
  <Application>Microsoft Office PowerPoint</Application>
  <PresentationFormat>Bildschirmpräsentation (4:3)</PresentationFormat>
  <Paragraphs>182</Paragraphs>
  <Slides>14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Larissa</vt:lpstr>
      <vt:lpstr>Equation</vt:lpstr>
      <vt:lpstr>PHL424: α-decay</vt:lpstr>
      <vt:lpstr>The energetics of α-decay</vt:lpstr>
      <vt:lpstr>The Q-value and the kinetic energy of α-particles</vt:lpstr>
      <vt:lpstr>α-decay</vt:lpstr>
      <vt:lpstr>α-decay systematics: Geiger-Nuttall law</vt:lpstr>
      <vt:lpstr>α-decay schemes / spectra</vt:lpstr>
      <vt:lpstr>α-decay</vt:lpstr>
      <vt:lpstr>Quantum tunneling and α-decay</vt:lpstr>
      <vt:lpstr>Quantum tunneling</vt:lpstr>
      <vt:lpstr>Quantum tunneling</vt:lpstr>
      <vt:lpstr>Quantum tunneling</vt:lpstr>
      <vt:lpstr>α-decay systematics: Geiger-Nuttall law</vt:lpstr>
      <vt:lpstr>α-decay systematics: Geiger-Nuttall law</vt:lpstr>
      <vt:lpstr>Chart of Nuclides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406</cp:revision>
  <dcterms:created xsi:type="dcterms:W3CDTF">2016-04-06T12:04:03Z</dcterms:created>
  <dcterms:modified xsi:type="dcterms:W3CDTF">2018-01-27T03:10:01Z</dcterms:modified>
</cp:coreProperties>
</file>