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5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339933"/>
    <a:srgbClr val="D1EDFF"/>
    <a:srgbClr val="CCECFF"/>
    <a:srgbClr val="CCFFFF"/>
    <a:srgbClr val="FFCC00"/>
    <a:srgbClr val="00CC00"/>
    <a:srgbClr val="00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image" Target="../media/image10.png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of open systems: proton emitters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1862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836613"/>
            <a:ext cx="4270375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40213" y="5627688"/>
            <a:ext cx="49037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hangingPunct="0"/>
            <a:r>
              <a:rPr lang="en-US" altLang="de-DE" sz="1600" b="1" dirty="0">
                <a:solidFill>
                  <a:srgbClr val="FC2955"/>
                </a:solidFill>
                <a:latin typeface="Times" pitchFamily="18" charset="0"/>
                <a:ea typeface="ＭＳ Ｐゴシック" pitchFamily="1" charset="-128"/>
              </a:rPr>
              <a:t>Non-adiabatic theory:</a:t>
            </a:r>
            <a:endParaRPr lang="en-US" altLang="de-DE" sz="1600" dirty="0">
              <a:latin typeface="Times" pitchFamily="18" charset="0"/>
              <a:ea typeface="ＭＳ Ｐゴシック" pitchFamily="1" charset="-128"/>
            </a:endParaRPr>
          </a:p>
          <a:p>
            <a:pPr lvl="1" eaLnBrk="0" hangingPunct="0"/>
            <a:r>
              <a:rPr lang="en-US" altLang="de-DE" sz="1600" dirty="0" err="1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B.Barmore</a:t>
            </a:r>
            <a:r>
              <a:rPr lang="en-US" altLang="de-DE" sz="1600" dirty="0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 et al.,  </a:t>
            </a:r>
            <a:r>
              <a:rPr lang="en-US" altLang="de-DE" sz="1600" dirty="0" err="1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Phys.Rev</a:t>
            </a:r>
            <a:r>
              <a:rPr lang="en-US" altLang="de-DE" sz="1600" dirty="0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. C62, 054315 (2000)</a:t>
            </a:r>
          </a:p>
          <a:p>
            <a:pPr lvl="1" eaLnBrk="0" hangingPunct="0"/>
            <a:r>
              <a:rPr lang="en-US" altLang="de-DE" sz="1600" dirty="0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A.T. </a:t>
            </a:r>
            <a:r>
              <a:rPr lang="en-US" altLang="de-DE" sz="1600" dirty="0" err="1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Kruppa</a:t>
            </a:r>
            <a:r>
              <a:rPr lang="en-US" altLang="de-DE" sz="1600" dirty="0">
                <a:solidFill>
                  <a:srgbClr val="000000"/>
                </a:solidFill>
                <a:latin typeface="Times" pitchFamily="18" charset="0"/>
                <a:ea typeface="ＭＳ Ｐゴシック" pitchFamily="1" charset="-128"/>
              </a:rPr>
              <a:t> and WN,  Phys. Rev. C69, 054311 (2004)</a:t>
            </a: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2875" y="3059113"/>
            <a:ext cx="38163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1-proton emission</a:t>
            </a:r>
            <a:r>
              <a:rPr lang="en-US" altLang="de-DE" sz="1600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endParaRPr lang="en-US" altLang="de-DE" sz="1600" dirty="0"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latin typeface="Times New Roman" pitchFamily="18" charset="0"/>
              </a:rPr>
              <a:t>-120 </a:t>
            </a:r>
            <a:r>
              <a:rPr lang="en-US" altLang="de-DE" sz="1400" dirty="0" err="1">
                <a:latin typeface="Times New Roman" pitchFamily="18" charset="0"/>
              </a:rPr>
              <a:t>keV</a:t>
            </a:r>
            <a:r>
              <a:rPr lang="en-US" altLang="de-DE" sz="1400" dirty="0">
                <a:latin typeface="Times New Roman" pitchFamily="18" charset="0"/>
              </a:rPr>
              <a:t> &lt; </a:t>
            </a:r>
            <a:r>
              <a:rPr lang="en-US" altLang="de-DE" sz="1400" dirty="0" err="1">
                <a:latin typeface="Times New Roman" pitchFamily="18" charset="0"/>
              </a:rPr>
              <a:t>S</a:t>
            </a:r>
            <a:r>
              <a:rPr lang="en-US" altLang="de-DE" sz="1400" baseline="-25000" dirty="0" err="1">
                <a:latin typeface="Times New Roman" pitchFamily="18" charset="0"/>
              </a:rPr>
              <a:t>p</a:t>
            </a:r>
            <a:r>
              <a:rPr lang="en-US" altLang="de-DE" sz="1400" dirty="0">
                <a:latin typeface="Times New Roman" pitchFamily="18" charset="0"/>
              </a:rPr>
              <a:t> &lt; 70 </a:t>
            </a:r>
            <a:r>
              <a:rPr lang="en-US" altLang="de-DE" sz="1400" dirty="0" err="1">
                <a:latin typeface="Times New Roman" pitchFamily="18" charset="0"/>
              </a:rPr>
              <a:t>keV</a:t>
            </a:r>
            <a:endParaRPr lang="en-US" altLang="de-DE" sz="1400" dirty="0">
              <a:latin typeface="Times New Roman" pitchFamily="18" charset="0"/>
            </a:endParaRPr>
          </a:p>
          <a:p>
            <a:r>
              <a:rPr lang="en-US" altLang="de-DE" sz="1400" dirty="0"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latin typeface="Times New Roman" pitchFamily="18" charset="0"/>
              </a:rPr>
              <a:t>1/2</a:t>
            </a:r>
            <a:r>
              <a:rPr lang="en-US" altLang="de-DE" sz="1400" dirty="0">
                <a:latin typeface="Times New Roman" pitchFamily="18" charset="0"/>
              </a:rPr>
              <a:t> &gt; 100s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1128713"/>
            <a:ext cx="494188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82688"/>
            <a:ext cx="20923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258888" y="3413125"/>
          <a:ext cx="1400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117440" imgH="241200" progId="Equation.3">
                  <p:embed/>
                </p:oleObj>
              </mc:Choice>
              <mc:Fallback>
                <p:oleObj name="Equation" r:id="rId6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13125"/>
                        <a:ext cx="14001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258888" y="4635500"/>
          <a:ext cx="13366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1066680" imgH="241200" progId="Equation.3">
                  <p:embed/>
                </p:oleObj>
              </mc:Choice>
              <mc:Fallback>
                <p:oleObj name="Equation" r:id="rId8" imgW="1066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35500"/>
                        <a:ext cx="13366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792663"/>
            <a:ext cx="1411288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92663"/>
            <a:ext cx="179228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563938" y="4421188"/>
            <a:ext cx="914033" cy="30777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sequential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508625" y="4421188"/>
            <a:ext cx="1103187" cy="30777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err="1" smtClean="0">
                <a:solidFill>
                  <a:srgbClr val="FF0000"/>
                </a:solidFill>
                <a:latin typeface="Times New Roman" pitchFamily="18" charset="0"/>
              </a:rPr>
              <a:t>simultanious</a:t>
            </a:r>
            <a:endParaRPr lang="en-US" altLang="de-DE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42875" y="6308725"/>
            <a:ext cx="74959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proposed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V.I.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Goldansky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. 19 (1960), 482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. 27 (1961), 648         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discovered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M.Pfützner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 et al., EPJA 14 (2002) 279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5508625" y="1200150"/>
            <a:ext cx="3095625" cy="3097213"/>
          </a:xfrm>
          <a:prstGeom prst="line">
            <a:avLst/>
          </a:prstGeom>
          <a:noFill/>
          <a:ln w="25400">
            <a:solidFill>
              <a:srgbClr val="0000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372475" y="90487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0000CC"/>
                </a:solidFill>
                <a:latin typeface="Times New Roman" pitchFamily="18" charset="0"/>
              </a:rPr>
              <a:t>N=Z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44000" y="3060000"/>
            <a:ext cx="38163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1-proton emission:</a:t>
            </a:r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dirty="0"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-120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de-DE" sz="1400" baseline="-25000" dirty="0" err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70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&gt; 100s</a:t>
            </a:r>
          </a:p>
          <a:p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2-proton emission</a:t>
            </a:r>
            <a:r>
              <a:rPr lang="en-US" altLang="de-DE" sz="1600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800" dirty="0"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-1000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S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2p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&lt; -1300 </a:t>
            </a:r>
            <a:r>
              <a:rPr lang="en-US" altLang="de-DE" sz="1400" dirty="0" err="1">
                <a:solidFill>
                  <a:srgbClr val="000000"/>
                </a:solidFill>
                <a:latin typeface="Times New Roman" pitchFamily="18" charset="0"/>
              </a:rPr>
              <a:t>keV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de-DE" sz="1400" baseline="-25000" dirty="0">
                <a:solidFill>
                  <a:srgbClr val="000000"/>
                </a:solidFill>
                <a:latin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~10</a:t>
            </a:r>
            <a:r>
              <a:rPr lang="en-US" altLang="de-DE" sz="1400" baseline="30000" dirty="0">
                <a:solidFill>
                  <a:srgbClr val="000000"/>
                </a:solidFill>
                <a:latin typeface="Times New Roman" pitchFamily="18" charset="0"/>
              </a:rPr>
              <a:t>-6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 – 1s</a:t>
            </a:r>
          </a:p>
        </p:txBody>
      </p:sp>
    </p:spTree>
    <p:extLst>
      <p:ext uri="{BB962C8B-B14F-4D97-AF65-F5344CB8AC3E}">
        <p14:creationId xmlns:p14="http://schemas.microsoft.com/office/powerpoint/2010/main" val="18386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42875" y="1341438"/>
            <a:ext cx="428466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i="1" dirty="0" smtClean="0">
                <a:solidFill>
                  <a:srgbClr val="0000CC"/>
                </a:solidFill>
                <a:latin typeface="Times New Roman" pitchFamily="18" charset="0"/>
              </a:rPr>
              <a:t>Tunneling through a potential barrier:</a:t>
            </a:r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600" i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spectroscopic factor for 2-proton creation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frequency, with which both protons hit the barrier</a:t>
            </a:r>
          </a:p>
          <a:p>
            <a:pPr>
              <a:buFontTx/>
              <a:buChar char="-"/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penetrability, the probability for a tunneling </a:t>
            </a:r>
          </a:p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process</a:t>
            </a:r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898525" y="1798638"/>
          <a:ext cx="9223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98638"/>
                        <a:ext cx="922338" cy="222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2062162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582987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00438"/>
            <a:ext cx="19843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42875" y="6308725"/>
            <a:ext cx="74959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proposed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V.I.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Goldansky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. 19 (1960), 482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. 27 (1961), 648         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discovered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1000" dirty="0" err="1">
                <a:solidFill>
                  <a:srgbClr val="000000"/>
                </a:solidFill>
                <a:latin typeface="Times New Roman" pitchFamily="18" charset="0"/>
              </a:rPr>
              <a:t>M.Pfützner</a:t>
            </a:r>
            <a:r>
              <a:rPr lang="de-DE" altLang="de-DE" sz="1000" dirty="0">
                <a:solidFill>
                  <a:srgbClr val="000000"/>
                </a:solidFill>
                <a:latin typeface="Times New Roman" pitchFamily="18" charset="0"/>
              </a:rPr>
              <a:t> et al., EPJA 14 (2002) 279</a:t>
            </a:r>
          </a:p>
        </p:txBody>
      </p:sp>
    </p:spTree>
    <p:extLst>
      <p:ext uri="{BB962C8B-B14F-4D97-AF65-F5344CB8AC3E}">
        <p14:creationId xmlns:p14="http://schemas.microsoft.com/office/powerpoint/2010/main" val="21679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38388"/>
            <a:ext cx="80200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052513"/>
            <a:ext cx="17462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43000"/>
            <a:ext cx="14541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052513"/>
            <a:ext cx="16541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65125" y="5843588"/>
            <a:ext cx="7343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Monte Carlo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simulation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(200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events) of the opening angles between both protons for the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 decay</a:t>
            </a:r>
            <a:endParaRPr lang="en-US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42875" y="6307138"/>
            <a:ext cx="4319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</a:rPr>
              <a:t>L. Grigorenko et al. Phys. Rev. Lett. 85 (2000), 22, Nucl.Phys. A714 (2003), 425</a:t>
            </a:r>
          </a:p>
        </p:txBody>
      </p:sp>
    </p:spTree>
    <p:extLst>
      <p:ext uri="{BB962C8B-B14F-4D97-AF65-F5344CB8AC3E}">
        <p14:creationId xmlns:p14="http://schemas.microsoft.com/office/powerpoint/2010/main" val="3319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time projection chamber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2875" y="6307138"/>
            <a:ext cx="2301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</a:rPr>
              <a:t>G. Charpak et al., NIM A269 (1988), 142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103688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4168775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 descr="2-proton-de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413"/>
            <a:ext cx="2376487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288213" y="19875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524750" y="29241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43663" y="2133600"/>
            <a:ext cx="48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 baseline="30000">
                <a:solidFill>
                  <a:schemeClr val="bg1"/>
                </a:solidFill>
                <a:latin typeface="Times New Roman" pitchFamily="18" charset="0"/>
              </a:rPr>
              <a:t>45</a:t>
            </a:r>
            <a:r>
              <a:rPr lang="en-US" altLang="de-DE" sz="1400" b="1">
                <a:solidFill>
                  <a:schemeClr val="bg1"/>
                </a:solidFill>
                <a:latin typeface="Times New Roman" pitchFamily="18" charset="0"/>
              </a:rPr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4165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time projection chamber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6307138"/>
            <a:ext cx="2786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</a:rPr>
              <a:t>K. Miernik et al., Phys.Rev.Lett. 99 (2007) 192501</a:t>
            </a:r>
          </a:p>
        </p:txBody>
      </p:sp>
      <p:pic>
        <p:nvPicPr>
          <p:cNvPr id="12" name="Picture 11" descr="2p_45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209675"/>
            <a:ext cx="879633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p_ang_co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519271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145415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79713"/>
            <a:ext cx="1663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7596188" y="2419350"/>
          <a:ext cx="5095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406080" imgH="241200" progId="Equation.3">
                  <p:embed/>
                </p:oleObj>
              </mc:Choice>
              <mc:Fallback>
                <p:oleObj name="Equation" r:id="rId7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419350"/>
                        <a:ext cx="509587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2875" y="6307138"/>
            <a:ext cx="2786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</a:rPr>
              <a:t>K. Miernik et al., Phys.Rev.Lett. 99 (2007) 192501</a:t>
            </a:r>
          </a:p>
        </p:txBody>
      </p:sp>
    </p:spTree>
    <p:extLst>
      <p:ext uri="{BB962C8B-B14F-4D97-AF65-F5344CB8AC3E}">
        <p14:creationId xmlns:p14="http://schemas.microsoft.com/office/powerpoint/2010/main" val="3257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2-proton radioactivity of </a:t>
            </a:r>
            <a:r>
              <a:rPr lang="en-US" baseline="30000" dirty="0" smtClean="0"/>
              <a:t>45</a:t>
            </a:r>
            <a:r>
              <a:rPr lang="en-US" dirty="0" smtClean="0"/>
              <a:t>Fe</a:t>
            </a:r>
            <a:endParaRPr lang="en-US" dirty="0"/>
          </a:p>
        </p:txBody>
      </p:sp>
      <p:pic>
        <p:nvPicPr>
          <p:cNvPr id="6" name="Picture 13" descr="2pdec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908050"/>
            <a:ext cx="6819900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5125" y="5859463"/>
            <a:ext cx="68722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de-DE" sz="1400" baseline="-25000" dirty="0">
                <a:solidFill>
                  <a:srgbClr val="0000CC"/>
                </a:solidFill>
                <a:latin typeface="Times New Roman" pitchFamily="18" charset="0"/>
              </a:rPr>
              <a:t>2p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=1.15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±0.09 MeV und T</a:t>
            </a:r>
            <a:r>
              <a:rPr lang="en-US" altLang="de-DE" sz="14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consistent with 2p-emission 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</a:rPr>
              <a:t>sensitive between 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µs </a:t>
            </a: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de-DE" sz="1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de-DE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2875" y="6307138"/>
            <a:ext cx="2786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</a:rPr>
              <a:t>K. Miernik et al., Phys.Rev.Lett. 99 (2007) 192501</a:t>
            </a:r>
          </a:p>
        </p:txBody>
      </p:sp>
    </p:spTree>
    <p:extLst>
      <p:ext uri="{BB962C8B-B14F-4D97-AF65-F5344CB8AC3E}">
        <p14:creationId xmlns:p14="http://schemas.microsoft.com/office/powerpoint/2010/main" val="419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Bildschirmpräsentation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Equation</vt:lpstr>
      <vt:lpstr>Spectroscopy of open systems: proton emitters</vt:lpstr>
      <vt:lpstr>2-proton radioactivity of 45Fe</vt:lpstr>
      <vt:lpstr>2-proton radioactivity of 45Fe</vt:lpstr>
      <vt:lpstr>2-proton radioactivity of 45Fe</vt:lpstr>
      <vt:lpstr>Optical time projection chamber</vt:lpstr>
      <vt:lpstr>Optical time projection chamber</vt:lpstr>
      <vt:lpstr>2-proton radioactivity of 45Fe</vt:lpstr>
      <vt:lpstr>2-proton radioactivity of 45Fe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409</cp:revision>
  <dcterms:created xsi:type="dcterms:W3CDTF">2016-04-06T12:04:03Z</dcterms:created>
  <dcterms:modified xsi:type="dcterms:W3CDTF">2017-01-30T09:44:02Z</dcterms:modified>
</cp:coreProperties>
</file>