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66" r:id="rId3"/>
    <p:sldId id="259" r:id="rId4"/>
    <p:sldId id="267" r:id="rId5"/>
    <p:sldId id="268" r:id="rId6"/>
    <p:sldId id="296" r:id="rId7"/>
    <p:sldId id="297" r:id="rId8"/>
    <p:sldId id="298" r:id="rId9"/>
    <p:sldId id="299" r:id="rId10"/>
    <p:sldId id="269" r:id="rId11"/>
    <p:sldId id="319" r:id="rId12"/>
    <p:sldId id="321" r:id="rId13"/>
    <p:sldId id="270" r:id="rId14"/>
    <p:sldId id="271" r:id="rId15"/>
    <p:sldId id="300" r:id="rId16"/>
    <p:sldId id="308" r:id="rId17"/>
    <p:sldId id="304" r:id="rId18"/>
    <p:sldId id="305" r:id="rId19"/>
    <p:sldId id="307" r:id="rId20"/>
    <p:sldId id="302" r:id="rId21"/>
    <p:sldId id="303" r:id="rId22"/>
    <p:sldId id="306" r:id="rId23"/>
    <p:sldId id="273" r:id="rId24"/>
    <p:sldId id="274" r:id="rId25"/>
    <p:sldId id="275" r:id="rId26"/>
    <p:sldId id="312" r:id="rId27"/>
    <p:sldId id="276" r:id="rId28"/>
    <p:sldId id="310" r:id="rId29"/>
    <p:sldId id="311" r:id="rId30"/>
    <p:sldId id="277" r:id="rId31"/>
    <p:sldId id="278" r:id="rId32"/>
    <p:sldId id="279" r:id="rId33"/>
    <p:sldId id="280" r:id="rId34"/>
    <p:sldId id="313" r:id="rId35"/>
    <p:sldId id="314" r:id="rId36"/>
    <p:sldId id="281" r:id="rId37"/>
    <p:sldId id="282" r:id="rId38"/>
    <p:sldId id="309" r:id="rId39"/>
    <p:sldId id="283" r:id="rId40"/>
    <p:sldId id="318" r:id="rId41"/>
    <p:sldId id="284" r:id="rId42"/>
    <p:sldId id="317" r:id="rId43"/>
    <p:sldId id="285" r:id="rId44"/>
    <p:sldId id="286" r:id="rId45"/>
    <p:sldId id="287" r:id="rId46"/>
    <p:sldId id="322" r:id="rId47"/>
    <p:sldId id="288" r:id="rId48"/>
    <p:sldId id="289" r:id="rId49"/>
    <p:sldId id="290" r:id="rId50"/>
    <p:sldId id="292" r:id="rId51"/>
    <p:sldId id="293" r:id="rId52"/>
    <p:sldId id="294" r:id="rId53"/>
    <p:sldId id="295" r:id="rId54"/>
    <p:sldId id="320" r:id="rId5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6600"/>
    <a:srgbClr val="FF9933"/>
    <a:srgbClr val="339933"/>
    <a:srgbClr val="33CCFF"/>
    <a:srgbClr val="0099FF"/>
    <a:srgbClr val="FFFFFF"/>
    <a:srgbClr val="CC00C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1474" autoAdjust="0"/>
  </p:normalViewPr>
  <p:slideViewPr>
    <p:cSldViewPr>
      <p:cViewPr>
        <p:scale>
          <a:sx n="70" d="100"/>
          <a:sy n="70" d="100"/>
        </p:scale>
        <p:origin x="-348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0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54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5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54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84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7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04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4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𝜕𝜓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𝜓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𝛻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𝑗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/>
                    <a:ea typeface="Cambria Math"/>
                  </a:rPr>
                  <a:t>𝜓^</a:t>
                </a:r>
                <a:r>
                  <a:rPr lang="de-DE" b="0" i="0" smtClean="0">
                    <a:latin typeface="Cambria Math"/>
                  </a:rPr>
                  <a:t>∗</a:t>
                </a:r>
                <a:r>
                  <a:rPr lang="en-US" b="0" i="0" smtClean="0">
                    <a:latin typeface="Cambria Math"/>
                  </a:rPr>
                  <a:t> </a:t>
                </a:r>
                <a:r>
                  <a:rPr lang="en-US" i="0" smtClean="0">
                    <a:latin typeface="Cambria Math"/>
                    <a:ea typeface="Cambria Math"/>
                  </a:rPr>
                  <a:t> 𝜕𝜓/𝜕</a:t>
                </a:r>
                <a:r>
                  <a:rPr lang="de-DE" b="0" i="0" smtClean="0">
                    <a:latin typeface="Cambria Math"/>
                    <a:ea typeface="Cambria Math"/>
                  </a:rPr>
                  <a:t>𝑡</a:t>
                </a:r>
                <a:r>
                  <a:rPr lang="de-DE" b="0" i="0" smtClean="0">
                    <a:latin typeface="Cambria Math"/>
                  </a:rPr>
                  <a:t>=</a:t>
                </a:r>
                <a:r>
                  <a:rPr lang="de-DE" b="0" i="0" smtClean="0">
                    <a:latin typeface="Cambria Math"/>
                    <a:ea typeface="Cambria Math"/>
                  </a:rPr>
                  <a:t>𝜓^</a:t>
                </a:r>
                <a:r>
                  <a:rPr lang="de-DE" b="0" i="0" smtClean="0">
                    <a:latin typeface="Cambria Math"/>
                  </a:rPr>
                  <a:t>∗ (𝑖</a:t>
                </a:r>
                <a:r>
                  <a:rPr lang="de-DE" b="0" i="0" smtClean="0">
                    <a:latin typeface="Cambria Math"/>
                    <a:ea typeface="Cambria Math"/>
                  </a:rPr>
                  <a:t>ℏ/</a:t>
                </a:r>
                <a:r>
                  <a:rPr lang="de-DE" b="0" i="0" smtClean="0">
                    <a:latin typeface="Cambria Math"/>
                  </a:rPr>
                  <a:t>2𝑚) </a:t>
                </a:r>
                <a:r>
                  <a:rPr lang="de-DE" b="0" i="0" smtClean="0">
                    <a:latin typeface="Cambria Math"/>
                    <a:ea typeface="Cambria Math"/>
                  </a:rPr>
                  <a:t>∇^</a:t>
                </a:r>
                <a:r>
                  <a:rPr lang="de-DE" b="0" i="0" smtClean="0">
                    <a:latin typeface="Cambria Math"/>
                  </a:rPr>
                  <a:t>2</a:t>
                </a:r>
                <a:r>
                  <a:rPr lang="de-DE" b="0" i="0" smtClean="0">
                    <a:latin typeface="Cambria Math"/>
                    <a:ea typeface="Cambria Math"/>
                  </a:rPr>
                  <a:t> 𝜓</a:t>
                </a:r>
                <a:r>
                  <a:rPr lang="en-US" dirty="0" smtClean="0"/>
                  <a:t> + </a:t>
                </a:r>
                <a:r>
                  <a:rPr lang="en-US" i="0" smtClean="0">
                    <a:latin typeface="Cambria Math"/>
                    <a:ea typeface="Cambria Math"/>
                  </a:rPr>
                  <a:t>𝜓 (𝜕𝜓^</a:t>
                </a:r>
                <a:r>
                  <a:rPr lang="de-DE" b="0" i="0" smtClean="0">
                    <a:latin typeface="Cambria Math"/>
                    <a:ea typeface="Cambria Math"/>
                  </a:rPr>
                  <a:t>∗</a:t>
                </a:r>
                <a:r>
                  <a:rPr lang="en-US" b="0" i="0" smtClean="0">
                    <a:latin typeface="Cambria Math"/>
                    <a:ea typeface="Cambria Math"/>
                  </a:rPr>
                  <a:t>)/</a:t>
                </a:r>
                <a:r>
                  <a:rPr lang="en-US" i="0" smtClean="0">
                    <a:latin typeface="Cambria Math"/>
                    <a:ea typeface="Cambria Math"/>
                  </a:rPr>
                  <a:t>𝜕</a:t>
                </a:r>
                <a:r>
                  <a:rPr lang="de-DE" b="0" i="0" smtClean="0">
                    <a:latin typeface="Cambria Math"/>
                    <a:ea typeface="Cambria Math"/>
                  </a:rPr>
                  <a:t>𝑡=𝜓((−𝑖ℏ)/2𝑚) ∇^2 𝜓^∗</a:t>
                </a:r>
                <a:r>
                  <a:rPr lang="en-US" dirty="0" smtClean="0"/>
                  <a:t> = </a:t>
                </a:r>
                <a:r>
                  <a:rPr lang="en-US" i="0" smtClean="0">
                    <a:latin typeface="Cambria Math"/>
                    <a:ea typeface="Cambria Math"/>
                  </a:rPr>
                  <a:t>𝜕/𝜕</a:t>
                </a:r>
                <a:r>
                  <a:rPr lang="de-DE" b="0" i="0" smtClean="0">
                    <a:latin typeface="Cambria Math"/>
                    <a:ea typeface="Cambria Math"/>
                  </a:rPr>
                  <a:t>𝑡</a:t>
                </a:r>
                <a:r>
                  <a:rPr lang="en-US" b="0" i="0" smtClean="0">
                    <a:latin typeface="Cambria Math"/>
                    <a:ea typeface="Cambria Math"/>
                  </a:rPr>
                  <a:t> </a:t>
                </a:r>
                <a:r>
                  <a:rPr lang="en-US" i="0" smtClean="0">
                    <a:latin typeface="Cambria Math"/>
                    <a:ea typeface="Cambria Math"/>
                  </a:rPr>
                  <a:t>𝜌</a:t>
                </a:r>
                <a:r>
                  <a:rPr lang="de-DE" b="0" i="0" smtClean="0">
                    <a:latin typeface="Cambria Math"/>
                    <a:ea typeface="Cambria Math"/>
                  </a:rPr>
                  <a:t>=−∇𝑗</a:t>
                </a:r>
                <a:endParaRPr lang="en-US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6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23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1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42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5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45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5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</a:t>
            </a:r>
            <a:r>
              <a:rPr lang="en-US" dirty="0" smtClean="0"/>
              <a:t>ompact </a:t>
            </a:r>
            <a:r>
              <a:rPr lang="en-US" b="1" dirty="0" smtClean="0"/>
              <a:t>M</a:t>
            </a:r>
            <a:r>
              <a:rPr lang="en-US" dirty="0" smtClean="0"/>
              <a:t>uon </a:t>
            </a:r>
            <a:r>
              <a:rPr lang="en-US" b="1" dirty="0" smtClean="0"/>
              <a:t>S</a:t>
            </a:r>
            <a:r>
              <a:rPr lang="en-US" dirty="0" smtClean="0"/>
              <a:t>olenoid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81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1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4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5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16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2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6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2018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dirty="0" smtClean="0">
                <a:solidFill>
                  <a:srgbClr val="FF0000"/>
                </a:solidFill>
              </a:rPr>
              <a:t>Indian Institute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1300" dirty="0" smtClean="0">
                <a:solidFill>
                  <a:srgbClr val="FF0000"/>
                </a:solidFill>
              </a:rPr>
              <a:t> Technology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Ropar</a:t>
            </a:r>
            <a:endParaRPr lang="de-DE" altLang="de-DE" sz="1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mailto:kanhaiya.jha@iitrpr.ac.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1.png"/><Relationship Id="rId10" Type="http://schemas.openxmlformats.org/officeDocument/2006/relationships/image" Target="../media/image331.png"/><Relationship Id="rId4" Type="http://schemas.openxmlformats.org/officeDocument/2006/relationships/image" Target="../media/image271.png"/><Relationship Id="rId9" Type="http://schemas.openxmlformats.org/officeDocument/2006/relationships/image" Target="../media/image3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1.png"/><Relationship Id="rId7" Type="http://schemas.openxmlformats.org/officeDocument/2006/relationships/image" Target="../media/image3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5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58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1.png"/><Relationship Id="rId4" Type="http://schemas.openxmlformats.org/officeDocument/2006/relationships/image" Target="../media/image3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7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PHL424: </a:t>
            </a:r>
            <a:r>
              <a:rPr lang="en-US" dirty="0" smtClean="0"/>
              <a:t>Nuclear and Particle Physics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1196752"/>
            <a:ext cx="3492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Lectures: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office: 360          phone: 0188 1242294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440000" y="4680000"/>
            <a:ext cx="3332866" cy="1402069"/>
            <a:chOff x="2700000" y="5022000"/>
            <a:chExt cx="3332866" cy="140206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000" y="5040000"/>
              <a:ext cx="1438183" cy="1384069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000" y="5040000"/>
              <a:ext cx="1424866" cy="1334193"/>
            </a:xfrm>
            <a:prstGeom prst="rect">
              <a:avLst/>
            </a:prstGeom>
          </p:spPr>
        </p:pic>
        <p:sp>
          <p:nvSpPr>
            <p:cNvPr id="7" name="Träne 6"/>
            <p:cNvSpPr/>
            <p:nvPr/>
          </p:nvSpPr>
          <p:spPr>
            <a:xfrm rot="13560000">
              <a:off x="4662000" y="5022000"/>
              <a:ext cx="1368000" cy="1368000"/>
            </a:xfrm>
            <a:prstGeom prst="teardrop">
              <a:avLst>
                <a:gd name="adj" fmla="val 200000"/>
              </a:avLst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80000"/>
            <a:ext cx="13335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876256" y="4680000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</a:t>
            </a:r>
            <a:r>
              <a:rPr lang="en-US" sz="1200" dirty="0"/>
              <a:t>proton does not only consist of three quarks </a:t>
            </a:r>
            <a:r>
              <a:rPr lang="en-US" sz="1200" b="1" i="1" dirty="0" smtClean="0">
                <a:solidFill>
                  <a:srgbClr val="0000CC"/>
                </a:solidFill>
              </a:rPr>
              <a:t>(blue) </a:t>
            </a:r>
            <a:r>
              <a:rPr lang="en-US" sz="1200" dirty="0"/>
              <a:t>being held together by gluons </a:t>
            </a:r>
            <a:r>
              <a:rPr lang="en-US" sz="1200" b="1" i="1" dirty="0"/>
              <a:t>(springs)</a:t>
            </a:r>
            <a:r>
              <a:rPr lang="en-US" sz="1200" dirty="0"/>
              <a:t>, but is a sizzling place of gluons and pairs of quarks and antiquarks </a:t>
            </a:r>
            <a:r>
              <a:rPr lang="en-US" sz="1200" b="1" i="1" dirty="0" smtClean="0">
                <a:solidFill>
                  <a:srgbClr val="006600"/>
                </a:solidFill>
              </a:rPr>
              <a:t>(green) </a:t>
            </a:r>
            <a:r>
              <a:rPr lang="en-US" sz="1200" dirty="0"/>
              <a:t>interacting with each other.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79" y="4644000"/>
            <a:ext cx="2021429" cy="142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5"/>
          <p:cNvSpPr txBox="1"/>
          <p:nvPr/>
        </p:nvSpPr>
        <p:spPr>
          <a:xfrm>
            <a:off x="2737187" y="2555032"/>
            <a:ext cx="2929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         9:55 – 10:45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Thursday          10:50 – 11:40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riday               11:45 – 12:35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Friday(T)            8:00 –   8:50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8"/>
          <p:cNvSpPr txBox="1"/>
          <p:nvPr/>
        </p:nvSpPr>
        <p:spPr>
          <a:xfrm>
            <a:off x="2737347" y="3995192"/>
            <a:ext cx="3669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Kanhaiya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kanhaiya.jha@iitrpr.ac.in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Measurements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12000"/>
            <a:ext cx="2390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3420000"/>
            <a:ext cx="3954304" cy="29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0" y="612000"/>
            <a:ext cx="3524298" cy="26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9552" y="3348000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Victor Hess (1912)</a:t>
            </a:r>
          </a:p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 of cosmic showers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1936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Accelerator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00" y="576010"/>
            <a:ext cx="4877562" cy="592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Accelerator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00" y="577474"/>
            <a:ext cx="5286375" cy="59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1912                         </a:t>
            </a:r>
            <a:r>
              <a:rPr lang="en-US" sz="2800" baseline="30000" dirty="0" smtClean="0"/>
              <a:t>~100 years</a:t>
            </a:r>
            <a:r>
              <a:rPr lang="en-US" dirty="0" smtClean="0"/>
              <a:t>                         2017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4068000" y="404664"/>
            <a:ext cx="1080000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9592" y="1260000"/>
            <a:ext cx="2164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(protons)</a:t>
            </a:r>
          </a:p>
        </p:txBody>
      </p:sp>
      <p:sp>
        <p:nvSpPr>
          <p:cNvPr id="8" name="Rechteck 7"/>
          <p:cNvSpPr/>
          <p:nvPr/>
        </p:nvSpPr>
        <p:spPr>
          <a:xfrm>
            <a:off x="7488000" y="2034000"/>
            <a:ext cx="756000" cy="756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5292080" y="2760000"/>
            <a:ext cx="756000" cy="756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1912                         </a:t>
            </a:r>
            <a:r>
              <a:rPr lang="en-US" sz="2800" baseline="30000" dirty="0" smtClean="0"/>
              <a:t>~100 years</a:t>
            </a:r>
            <a:r>
              <a:rPr lang="en-US" dirty="0" smtClean="0"/>
              <a:t>                         2017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4068000" y="404664"/>
            <a:ext cx="1080000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899592" y="1260000"/>
            <a:ext cx="2164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(protons)</a:t>
            </a:r>
          </a:p>
        </p:txBody>
      </p:sp>
      <p:pic>
        <p:nvPicPr>
          <p:cNvPr id="4098" name="Picture 2" descr="http://www.symmetrymagazine.org/sites/default/files/images/standard/sm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0" y="576000"/>
            <a:ext cx="3474720" cy="58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82223" y="4437112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</a:p>
          <a:p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4788024" y="4579387"/>
            <a:ext cx="719976" cy="36004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60000" y="5688000"/>
            <a:ext cx="40959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ultra specific to the gluon, the boson that carries the strong force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dedicated to explain interactions between bosons, particularly W and Z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describes how elementary matter particles interact with the weak force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describes how matter particles interact with Higgs ghosts, virtual artifacts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In quantum mechanics, there is no single path a particle can take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Mechanics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576002"/>
            <a:ext cx="7385715" cy="535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9552" y="5949280"/>
            <a:ext cx="79672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A. Piccard, E. </a:t>
            </a:r>
            <a:r>
              <a:rPr lang="en-US" sz="1000" dirty="0" err="1" smtClean="0"/>
              <a:t>Henriot</a:t>
            </a:r>
            <a:r>
              <a:rPr lang="en-US" sz="1000" dirty="0" smtClean="0"/>
              <a:t>, P. </a:t>
            </a:r>
            <a:r>
              <a:rPr lang="en-US" sz="1000" dirty="0" err="1" smtClean="0"/>
              <a:t>Ehrenfest</a:t>
            </a:r>
            <a:r>
              <a:rPr lang="en-US" sz="1000" dirty="0" smtClean="0"/>
              <a:t>, E. </a:t>
            </a:r>
            <a:r>
              <a:rPr lang="en-US" sz="1000" dirty="0" err="1" smtClean="0"/>
              <a:t>Herzen</a:t>
            </a:r>
            <a:r>
              <a:rPr lang="en-US" sz="1000" dirty="0" smtClean="0"/>
              <a:t>, Th. de </a:t>
            </a:r>
            <a:r>
              <a:rPr lang="en-US" sz="1000" dirty="0" err="1" smtClean="0"/>
              <a:t>Donder</a:t>
            </a:r>
            <a:r>
              <a:rPr lang="en-US" sz="1000" dirty="0" smtClean="0"/>
              <a:t>, E. Schrödinger, J.E. </a:t>
            </a:r>
            <a:r>
              <a:rPr lang="en-US" sz="1000" dirty="0" err="1" smtClean="0"/>
              <a:t>Verschaffelt</a:t>
            </a:r>
            <a:r>
              <a:rPr lang="en-US" sz="1000" dirty="0" smtClean="0"/>
              <a:t>, W. Pauli, W. Heisenberg, R.H. Fowler, L. Brillouin</a:t>
            </a:r>
          </a:p>
          <a:p>
            <a:pPr algn="ctr"/>
            <a:r>
              <a:rPr lang="en-US" sz="1000" dirty="0" smtClean="0"/>
              <a:t>P. Debye, M. Knudsen, W.L. Bragg, H.A. </a:t>
            </a:r>
            <a:r>
              <a:rPr lang="en-US" sz="1000" dirty="0" err="1" smtClean="0"/>
              <a:t>Kramers</a:t>
            </a:r>
            <a:r>
              <a:rPr lang="en-US" sz="1000" dirty="0" smtClean="0"/>
              <a:t>, P.A.M. Dirac, A.H. Compton, L. de Broglie, M. Born, N. Bohr,</a:t>
            </a:r>
          </a:p>
          <a:p>
            <a:pPr algn="ctr"/>
            <a:r>
              <a:rPr lang="en-US" sz="1000" dirty="0" smtClean="0"/>
              <a:t>I. Langmuir, M. Planck, M. Curie, H.A. Lorentz, A. Einstein, P. </a:t>
            </a:r>
            <a:r>
              <a:rPr lang="en-US" sz="1000" dirty="0" err="1" smtClean="0"/>
              <a:t>Langevin</a:t>
            </a:r>
            <a:r>
              <a:rPr lang="en-US" sz="1000" dirty="0" smtClean="0"/>
              <a:t>, Ch.-E. </a:t>
            </a:r>
            <a:r>
              <a:rPr lang="en-US" sz="1000" dirty="0" err="1" smtClean="0"/>
              <a:t>Guye</a:t>
            </a:r>
            <a:r>
              <a:rPr lang="en-US" sz="1000" dirty="0" smtClean="0"/>
              <a:t>, C.T.R. Wilson, O.W. Richardson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60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Fermions and Bosons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880000"/>
            <a:ext cx="2666667" cy="2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00" y="562403"/>
            <a:ext cx="1257143" cy="166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00" y="2492897"/>
            <a:ext cx="1270286" cy="173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00" y="4509121"/>
            <a:ext cx="1242952" cy="177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621163" y="2226207"/>
            <a:ext cx="1505789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err="1" smtClean="0"/>
              <a:t>Satyendranath</a:t>
            </a:r>
            <a:r>
              <a:rPr lang="en-US" sz="1400" dirty="0" smtClean="0"/>
              <a:t> Bose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993834" y="4226421"/>
            <a:ext cx="1023284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Enrico Fermi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917284" y="6280550"/>
            <a:ext cx="119006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Wolfgang Pauli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708116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Fundamental characteristics of particles: </a:t>
            </a:r>
            <a:r>
              <a:rPr lang="en-US" b="1" i="1" dirty="0" smtClean="0">
                <a:solidFill>
                  <a:srgbClr val="0000CC"/>
                </a:solidFill>
              </a:rPr>
              <a:t>Spin</a:t>
            </a:r>
            <a:r>
              <a:rPr lang="en-US" dirty="0" smtClean="0"/>
              <a:t> (“self angular momentum”)</a:t>
            </a:r>
          </a:p>
          <a:p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Integer values (0, ±1, …) </a:t>
            </a:r>
            <a:r>
              <a:rPr lang="en-US" b="1" i="1" dirty="0" smtClean="0">
                <a:solidFill>
                  <a:srgbClr val="0000CC"/>
                </a:solidFill>
              </a:rPr>
              <a:t>→ Bosons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Half integer values (±1/2, ±3/2, …) </a:t>
            </a:r>
            <a:r>
              <a:rPr lang="en-US" b="1" i="1" dirty="0" smtClean="0">
                <a:solidFill>
                  <a:srgbClr val="FF0000"/>
                </a:solidFill>
              </a:rPr>
              <a:t>→ Fermions</a:t>
            </a:r>
          </a:p>
          <a:p>
            <a:endParaRPr lang="en-US" b="1" i="1" dirty="0" smtClean="0">
              <a:solidFill>
                <a:srgbClr val="FF0000"/>
              </a:solidFill>
            </a:endParaRPr>
          </a:p>
          <a:p>
            <a:endParaRPr lang="en-US" b="1" i="1" dirty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0000CC"/>
                </a:solidFill>
              </a:rPr>
              <a:t>Bosons</a:t>
            </a:r>
            <a:r>
              <a:rPr lang="en-US" dirty="0" smtClean="0"/>
              <a:t> (Cooper pairs …) can be described by </a:t>
            </a:r>
            <a:r>
              <a:rPr lang="en-US" b="1" i="1" dirty="0" smtClean="0">
                <a:solidFill>
                  <a:srgbClr val="0000CC"/>
                </a:solidFill>
              </a:rPr>
              <a:t>common wave function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→ funny effects (super conductivity, super fluidity, …)</a:t>
            </a:r>
            <a:endParaRPr lang="en-US" b="1" i="1" dirty="0">
              <a:solidFill>
                <a:srgbClr val="0000C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0000" y="5040000"/>
            <a:ext cx="672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Fermions</a:t>
            </a:r>
            <a:r>
              <a:rPr lang="en-US" dirty="0" smtClean="0"/>
              <a:t> (electrons or protons …) must be in different states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→ Pauli’s exclusion principle</a:t>
            </a:r>
            <a:r>
              <a:rPr lang="en-US" dirty="0" smtClean="0"/>
              <a:t> (basis of all chemistry…)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Waves for Particles without Spin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236944" y="1080000"/>
                <a:ext cx="2922210" cy="1671035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𝐸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algn="just"/>
                <a:endParaRPr lang="en-US" sz="1000" dirty="0">
                  <a:solidFill>
                    <a:srgbClr val="0000CC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𝐸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   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𝑎𝑛𝑑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→−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algn="just"/>
                <a:endParaRPr lang="en-US" sz="1000" dirty="0">
                  <a:solidFill>
                    <a:srgbClr val="0000CC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4" y="1080000"/>
                <a:ext cx="2922210" cy="16710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60000" y="1224000"/>
            <a:ext cx="17283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Kinematics:</a:t>
            </a:r>
          </a:p>
          <a:p>
            <a:endParaRPr lang="en-US" sz="2000" dirty="0"/>
          </a:p>
          <a:p>
            <a:r>
              <a:rPr lang="en-US" sz="1400" dirty="0" smtClean="0"/>
              <a:t>Quantum Mechanics:</a:t>
            </a:r>
          </a:p>
          <a:p>
            <a:endParaRPr lang="en-US" sz="2200" dirty="0"/>
          </a:p>
          <a:p>
            <a:r>
              <a:rPr lang="en-US" sz="1400" dirty="0" smtClean="0"/>
              <a:t>Wave Equation:</a:t>
            </a:r>
            <a:endParaRPr lang="en-US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160000" y="720000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Non relativistic:</a:t>
            </a:r>
            <a:endParaRPr lang="en-US" sz="16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00" y="1080000"/>
                <a:ext cx="2942344" cy="1670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𝑖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    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𝑎𝑛𝑑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    </m:t>
                    </m:r>
                    <m:acc>
                      <m:accPr>
                        <m:chr m:val="⃗"/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  <a:ea typeface="Cambria Math"/>
                      </a:rPr>
                      <m:t>→−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𝑖</m:t>
                    </m:r>
                    <m:acc>
                      <m:accPr>
                        <m:chr m:val="⃗"/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=−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1080000"/>
                <a:ext cx="2942344" cy="1670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400000" y="720000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R</a:t>
            </a:r>
            <a:r>
              <a:rPr lang="en-US" sz="1600" u="sng" dirty="0" smtClean="0"/>
              <a:t>elativistic:</a:t>
            </a:r>
            <a:endParaRPr lang="en-US" sz="1600" u="sng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3240000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density: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236943" y="3224611"/>
                <a:ext cx="1890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3" y="3224611"/>
                <a:ext cx="1890325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360000" y="378000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continuity equation: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236944" y="3653619"/>
                <a:ext cx="1436034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𝜕𝜌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4" y="3653619"/>
                <a:ext cx="1436034" cy="5605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360000" y="4320000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Schrödinger equation: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236944" y="4193619"/>
                <a:ext cx="1573123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4" y="4193619"/>
                <a:ext cx="1573123" cy="56053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236944" y="4693736"/>
                <a:ext cx="3607334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=−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𝜓𝛻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𝛻𝜓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4" y="4693736"/>
                <a:ext cx="3607334" cy="6403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360000" y="486000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continuity equation: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360000" y="5400000"/>
            <a:ext cx="19159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plane waves:</a:t>
            </a:r>
          </a:p>
          <a:p>
            <a:endParaRPr lang="en-US" sz="400" dirty="0" smtClean="0"/>
          </a:p>
          <a:p>
            <a:r>
              <a:rPr lang="en-US" sz="1400" dirty="0" smtClean="0"/>
              <a:t>are solutions to the free </a:t>
            </a:r>
          </a:p>
          <a:p>
            <a:r>
              <a:rPr lang="en-US" sz="1400" dirty="0" smtClean="0"/>
              <a:t>Schrödinger equation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236943" y="5376275"/>
                <a:ext cx="1968039" cy="355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f>
                            <m:fPr>
                              <m:type m:val="lin"/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3" y="5376275"/>
                <a:ext cx="1968039" cy="355225"/>
              </a:xfrm>
              <a:prstGeom prst="rect">
                <a:avLst/>
              </a:prstGeom>
              <a:blipFill rotWithShape="1">
                <a:blip r:embed="rId9"/>
                <a:stretch>
                  <a:fillRect t="-67241" r="-13313" b="-8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506602" y="5384610"/>
                <a:ext cx="1255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602" y="5384610"/>
                <a:ext cx="1255985" cy="338554"/>
              </a:xfrm>
              <a:prstGeom prst="rect">
                <a:avLst/>
              </a:prstGeom>
              <a:blipFill rotWithShape="1">
                <a:blip r:embed="rId10"/>
                <a:stretch>
                  <a:fillRect t="-100000" r="-18447" b="-1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236944" y="6023913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p</a:t>
            </a:r>
            <a:r>
              <a:rPr lang="en-US" dirty="0" smtClean="0">
                <a:solidFill>
                  <a:srgbClr val="0000CC"/>
                </a:solidFill>
              </a:rPr>
              <a:t> → </a:t>
            </a:r>
            <a:r>
              <a:rPr lang="en-US" b="1" i="1" dirty="0" smtClean="0">
                <a:solidFill>
                  <a:srgbClr val="0000CC"/>
                </a:solidFill>
              </a:rPr>
              <a:t>-p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gives to same result</a:t>
            </a:r>
            <a:endParaRPr lang="en-US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6516000" y="2772000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Klein-Gordon equation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Waves for Particles without Spin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236944" y="1080000"/>
                <a:ext cx="2922210" cy="1671035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𝐸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algn="just"/>
                <a:endParaRPr lang="en-US" sz="1000" dirty="0">
                  <a:solidFill>
                    <a:srgbClr val="0000CC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𝐸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   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𝑎𝑛𝑑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→−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algn="just"/>
                <a:endParaRPr lang="en-US" sz="1000" dirty="0">
                  <a:solidFill>
                    <a:srgbClr val="0000CC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𝑖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ℏ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4" y="1080000"/>
                <a:ext cx="2922210" cy="167103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60000" y="1224000"/>
            <a:ext cx="17283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Kinematics:</a:t>
            </a:r>
          </a:p>
          <a:p>
            <a:endParaRPr lang="en-US" sz="2000" dirty="0"/>
          </a:p>
          <a:p>
            <a:r>
              <a:rPr lang="en-US" sz="1400" dirty="0" smtClean="0"/>
              <a:t>Quantum Mechanics:</a:t>
            </a:r>
          </a:p>
          <a:p>
            <a:endParaRPr lang="en-US" sz="2200" dirty="0"/>
          </a:p>
          <a:p>
            <a:r>
              <a:rPr lang="en-US" sz="1400" dirty="0" smtClean="0"/>
              <a:t>Wave Equation:</a:t>
            </a:r>
            <a:endParaRPr lang="en-US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160000" y="720000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Non relativistic:</a:t>
            </a:r>
            <a:endParaRPr lang="en-US" sz="16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00" y="1080000"/>
                <a:ext cx="2942344" cy="1670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𝑖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    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𝑎𝑛𝑑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    </m:t>
                    </m:r>
                    <m:acc>
                      <m:accPr>
                        <m:chr m:val="⃗"/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  <a:ea typeface="Cambria Math"/>
                      </a:rPr>
                      <m:t>→−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𝑖</m:t>
                    </m:r>
                    <m:acc>
                      <m:accPr>
                        <m:chr m:val="⃗"/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=−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1080000"/>
                <a:ext cx="2942344" cy="16704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400000" y="720000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R</a:t>
            </a:r>
            <a:r>
              <a:rPr lang="en-US" sz="1600" u="sng" dirty="0" smtClean="0"/>
              <a:t>elativistic:</a:t>
            </a:r>
            <a:endParaRPr lang="en-US" sz="1600" u="sng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3154448"/>
            <a:ext cx="493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Unlike the Schrödinger equation, the Klein-</a:t>
            </a:r>
            <a:r>
              <a:rPr lang="en-US" sz="1200" dirty="0" err="1" smtClean="0"/>
              <a:t>Gordan</a:t>
            </a:r>
            <a:r>
              <a:rPr lang="en-US" sz="1200" dirty="0" smtClean="0"/>
              <a:t> equation does not contain factor </a:t>
            </a:r>
            <a:r>
              <a:rPr lang="en-US" sz="1200" b="1" i="1" dirty="0" err="1" smtClean="0"/>
              <a:t>i</a:t>
            </a:r>
            <a:r>
              <a:rPr lang="en-US" sz="1200" dirty="0" smtClean="0"/>
              <a:t>. Consequently, it can have both real and complex solutions.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060000" y="3780000"/>
                <a:ext cx="246604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plane waves:</a:t>
                </a:r>
              </a:p>
              <a:p>
                <a:endParaRPr lang="en-US" sz="400" dirty="0"/>
              </a:p>
              <a:p>
                <a:r>
                  <a:rPr lang="en-US" sz="1400" dirty="0" smtClean="0"/>
                  <a:t>satisfies the dispersion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de-DE" sz="1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sz="14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sz="1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de-DE" sz="1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sz="1400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de-DE" sz="1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0" y="3780000"/>
                <a:ext cx="2466040" cy="800219"/>
              </a:xfrm>
              <a:prstGeom prst="rect">
                <a:avLst/>
              </a:prstGeom>
              <a:blipFill rotWithShape="1">
                <a:blip r:embed="rId4"/>
                <a:stretch>
                  <a:fillRect l="-741" t="-763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3060000" y="4860000"/>
            <a:ext cx="234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continuity equation:</a:t>
            </a:r>
          </a:p>
          <a:p>
            <a:endParaRPr lang="en-US" sz="400" dirty="0"/>
          </a:p>
          <a:p>
            <a:r>
              <a:rPr lang="en-US" sz="1400" dirty="0" smtClean="0"/>
              <a:t>The factor </a:t>
            </a:r>
            <a:r>
              <a:rPr lang="en-US" sz="1400" b="1" i="1" dirty="0" err="1" smtClean="0"/>
              <a:t>i</a:t>
            </a:r>
            <a:r>
              <a:rPr lang="en-US" sz="1400" dirty="0" smtClean="0"/>
              <a:t> is introduced to make the density real</a:t>
            </a:r>
            <a:endParaRPr lang="en-US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6516000" y="2772000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Klein-Gordon equation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400000" y="3060000"/>
                <a:ext cx="2830005" cy="65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3060000"/>
                <a:ext cx="2830005" cy="6505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00" y="3752331"/>
                <a:ext cx="2907911" cy="363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𝑁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3752331"/>
                <a:ext cx="2907911" cy="363113"/>
              </a:xfrm>
              <a:prstGeom prst="rect">
                <a:avLst/>
              </a:prstGeom>
              <a:blipFill rotWithShape="1"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400000" y="4725700"/>
                <a:ext cx="3753463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𝛻𝜙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𝜙𝛻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4725700"/>
                <a:ext cx="3753463" cy="5763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832000" y="5660219"/>
                <a:ext cx="1252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000" y="5660219"/>
                <a:ext cx="1252522" cy="338554"/>
              </a:xfrm>
              <a:prstGeom prst="rect">
                <a:avLst/>
              </a:prstGeom>
              <a:blipFill rotWithShape="1">
                <a:blip r:embed="rId8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7704000" y="5660219"/>
                <a:ext cx="1191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𝑗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=2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000" y="5660219"/>
                <a:ext cx="1191929" cy="338554"/>
              </a:xfrm>
              <a:prstGeom prst="rect">
                <a:avLst/>
              </a:prstGeom>
              <a:blipFill rotWithShape="1">
                <a:blip r:embed="rId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7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Waves for Particles with Spin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720000"/>
                <a:ext cx="4424609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nary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𝜕𝜓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4424609" cy="9840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240000" y="162000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Dirac equation</a:t>
            </a:r>
            <a:endParaRPr lang="en-US" sz="12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00" y="576004"/>
            <a:ext cx="2419048" cy="15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092280" y="2088000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Paul Dirac 1902-1984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3600000"/>
                <a:ext cx="227517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𝑖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ℏ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600000"/>
                <a:ext cx="2275175" cy="391646"/>
              </a:xfrm>
              <a:prstGeom prst="rect">
                <a:avLst/>
              </a:prstGeom>
              <a:blipFill rotWithShape="1"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4131072"/>
                <a:ext cx="1609351" cy="605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31072"/>
                <a:ext cx="1609351" cy="6053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520000" y="4131072"/>
                <a:ext cx="1878206" cy="608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4131072"/>
                <a:ext cx="1878206" cy="6083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500000" y="4077072"/>
                <a:ext cx="193508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4077072"/>
                <a:ext cx="1935082" cy="71468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660000" y="4131072"/>
                <a:ext cx="1862368" cy="605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4131072"/>
                <a:ext cx="1862368" cy="60535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720001" y="2160000"/>
            <a:ext cx="594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problem with the Klein-Gordon equation: it is second order in derivatives. In 1928, Dirac found the first-order form having the same solutions. </a:t>
            </a:r>
            <a:r>
              <a:rPr lang="el-GR" sz="1600" dirty="0" smtClean="0"/>
              <a:t>α</a:t>
            </a:r>
            <a:r>
              <a:rPr lang="de-DE" sz="1600" dirty="0" smtClean="0"/>
              <a:t>k </a:t>
            </a:r>
            <a:r>
              <a:rPr lang="en-US" sz="1600" dirty="0" smtClean="0"/>
              <a:t>and </a:t>
            </a:r>
            <a:r>
              <a:rPr lang="el-GR" sz="1600" dirty="0" smtClean="0"/>
              <a:t>β</a:t>
            </a:r>
            <a:r>
              <a:rPr lang="de-DE" sz="1600" dirty="0" smtClean="0"/>
              <a:t> </a:t>
            </a:r>
            <a:r>
              <a:rPr lang="en-US" sz="1600" dirty="0" smtClean="0"/>
              <a:t>are 4x4 matrices and </a:t>
            </a:r>
            <a:r>
              <a:rPr lang="el-GR" sz="1600" dirty="0" smtClean="0"/>
              <a:t>Ψ</a:t>
            </a:r>
            <a:r>
              <a:rPr lang="de-DE" sz="1600" dirty="0" smtClean="0"/>
              <a:t> </a:t>
            </a:r>
            <a:r>
              <a:rPr lang="en-US" sz="1600" dirty="0" smtClean="0"/>
              <a:t>are four-component wave functions: </a:t>
            </a:r>
            <a:r>
              <a:rPr lang="en-US" sz="1600" b="1" i="1" dirty="0" smtClean="0">
                <a:solidFill>
                  <a:srgbClr val="0000CC"/>
                </a:solidFill>
              </a:rPr>
              <a:t>spinors</a:t>
            </a:r>
            <a:r>
              <a:rPr lang="en-US" sz="1600" dirty="0" smtClean="0"/>
              <a:t> (for particles with spin ½).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31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outline of Particle Physics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440000" y="612000"/>
            <a:ext cx="349005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100 years of particle physics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Concepts</a:t>
            </a:r>
            <a:endParaRPr lang="en-US" sz="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 of nature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Standard model chart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Lepton and Baryon numbers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Units and dimensions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Cross section and decay rates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Feynman Diagrams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exchange of photons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exchange of massive bosons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Yukawa potential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eak, electromagnetic, strong interaction</a:t>
            </a: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Leptons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Weak interaction (beta decay)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 Electron, muon, tau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 Tau decay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 Lepton conservation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Quarks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Example of baryons and meson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Quark number conservation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Isospin</a:t>
            </a:r>
            <a:endParaRPr lang="en-US" sz="1400" dirty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       Color a new quantum number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Summary &amp; </a:t>
            </a:r>
            <a:r>
              <a:rPr lang="en-US" dirty="0">
                <a:solidFill>
                  <a:srgbClr val="0000CC"/>
                </a:solidFill>
                <a:latin typeface="Times New Roman"/>
                <a:cs typeface="Times New Roman"/>
              </a:rPr>
              <a:t>O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pen Questions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Beyond the Standard Model</a:t>
            </a:r>
          </a:p>
        </p:txBody>
      </p:sp>
      <p:pic>
        <p:nvPicPr>
          <p:cNvPr id="5" name="Picture 2" descr="C:\Documents and Settings\molson\My Documents\pao\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612000"/>
            <a:ext cx="2104034" cy="21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2_quarks_antiquarks.gif                                       000083DD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2880000"/>
            <a:ext cx="251885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Field Theory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720000"/>
            <a:ext cx="3417143" cy="23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40000" y="3420000"/>
            <a:ext cx="446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/>
              <a:t>First major achievement: </a:t>
            </a:r>
            <a:r>
              <a:rPr lang="en-US" dirty="0" smtClean="0"/>
              <a:t>Dirac’s equation for free electrons (and positrons)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620000" y="4572000"/>
                <a:ext cx="2312107" cy="4277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=±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00" y="4572000"/>
                <a:ext cx="2312107" cy="427746"/>
              </a:xfrm>
              <a:prstGeom prst="rect">
                <a:avLst/>
              </a:prstGeom>
              <a:blipFill rotWithShape="1">
                <a:blip r:embed="rId5"/>
                <a:stretch>
                  <a:fillRect b="-41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1620000" y="4140000"/>
                <a:ext cx="23368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𝑝𝑐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00" y="4140000"/>
                <a:ext cx="233685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40000" y="5220000"/>
            <a:ext cx="446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/>
              <a:t>Interpretation of negative energies:    </a:t>
            </a:r>
            <a:r>
              <a:rPr lang="en-US" dirty="0" smtClean="0"/>
              <a:t>sea of electrons → holes in sea act as positively charged electrons                      → confirmed by Anderson 1932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830735" y="5472000"/>
            <a:ext cx="971987" cy="65747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Paul Dirac</a:t>
            </a:r>
          </a:p>
          <a:p>
            <a:pPr algn="ctr"/>
            <a:r>
              <a:rPr lang="en-US" sz="1400" dirty="0" smtClean="0"/>
              <a:t>1902-1984</a:t>
            </a:r>
          </a:p>
          <a:p>
            <a:pPr algn="ctr"/>
            <a:r>
              <a:rPr lang="en-US" sz="1000" dirty="0" smtClean="0"/>
              <a:t>Nobel Prize 1933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522727" y="5472000"/>
            <a:ext cx="1116002" cy="65747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Carl Anderson</a:t>
            </a:r>
          </a:p>
          <a:p>
            <a:pPr algn="ctr"/>
            <a:r>
              <a:rPr lang="en-US" sz="1400" dirty="0" smtClean="0"/>
              <a:t>1905-1991</a:t>
            </a:r>
          </a:p>
          <a:p>
            <a:pPr algn="ctr"/>
            <a:r>
              <a:rPr lang="en-US" sz="1000" dirty="0" smtClean="0"/>
              <a:t>Nobel Prize 1936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3564642"/>
            <a:ext cx="1463612" cy="188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00" y="3564000"/>
            <a:ext cx="1866329" cy="188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9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Dirac’s Picture of Vacuum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720000"/>
            <a:ext cx="2331429" cy="29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40000" y="3780000"/>
            <a:ext cx="3037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Fermions in Dirac’s representation</a:t>
            </a:r>
            <a:endParaRPr lang="en-US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4320000"/>
            <a:ext cx="80644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“hole” created by the appearance of  the electron with a positive energy is interpreted as the presence of electron’s </a:t>
            </a:r>
            <a:r>
              <a:rPr lang="en-US" b="1" i="1" dirty="0" smtClean="0">
                <a:solidFill>
                  <a:srgbClr val="0000CC"/>
                </a:solidFill>
              </a:rPr>
              <a:t>antiparticle</a:t>
            </a:r>
            <a:r>
              <a:rPr lang="en-US" dirty="0" smtClean="0"/>
              <a:t> with the opposite charge.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Later, Feynman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Stückelberg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interpretation: antiparticles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particles travelling in revers time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</a:p>
          <a:p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Every charged particle has the antiparticle of the same mass and opposite charge.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700000" y="5004000"/>
            <a:ext cx="359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“negative” energy →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antiparticles </a:t>
            </a:r>
          </a:p>
        </p:txBody>
      </p:sp>
    </p:spTree>
    <p:extLst>
      <p:ext uri="{BB962C8B-B14F-4D97-AF65-F5344CB8AC3E}">
        <p14:creationId xmlns:p14="http://schemas.microsoft.com/office/powerpoint/2010/main" val="6061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Antimatter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40001" y="720000"/>
            <a:ext cx="813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Antiparticles look and behave just like their corresponding matter particles, except they have opposite charges.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620000"/>
            <a:ext cx="24145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00000" y="1800000"/>
            <a:ext cx="529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evidence for antimatter in this early </a:t>
            </a:r>
            <a:r>
              <a:rPr lang="en-US" sz="1600" b="1" dirty="0" smtClean="0"/>
              <a:t>bubble chamber photo</a:t>
            </a:r>
            <a:r>
              <a:rPr lang="en-US" sz="1600" dirty="0" smtClean="0"/>
              <a:t>. 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b="1" dirty="0" smtClean="0"/>
              <a:t>magnetic field </a:t>
            </a:r>
            <a:r>
              <a:rPr lang="en-US" sz="1600" dirty="0" smtClean="0"/>
              <a:t>in this chamber makes negative particles curl left and positive particles curl right.</a:t>
            </a:r>
          </a:p>
          <a:p>
            <a:endParaRPr lang="en-US" sz="1600" dirty="0"/>
          </a:p>
          <a:p>
            <a:r>
              <a:rPr lang="en-US" sz="1600" dirty="0" smtClean="0"/>
              <a:t>The antielectron is called </a:t>
            </a:r>
            <a:r>
              <a:rPr lang="en-US" sz="1600" b="1" i="1" dirty="0" smtClean="0">
                <a:solidFill>
                  <a:srgbClr val="0000CC"/>
                </a:solidFill>
              </a:rPr>
              <a:t>positron</a:t>
            </a:r>
            <a:r>
              <a:rPr lang="en-US" sz="1600" dirty="0" smtClean="0"/>
              <a:t> and is designated </a:t>
            </a:r>
            <a:r>
              <a:rPr lang="en-US" sz="1600" b="1" i="1" dirty="0" smtClean="0">
                <a:solidFill>
                  <a:srgbClr val="0000CC"/>
                </a:solidFill>
              </a:rPr>
              <a:t>e</a:t>
            </a:r>
            <a:r>
              <a:rPr lang="en-US" sz="1600" b="1" i="1" baseline="30000" dirty="0" smtClean="0">
                <a:solidFill>
                  <a:srgbClr val="0000CC"/>
                </a:solidFill>
              </a:rPr>
              <a:t>+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6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the Positron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900000"/>
            <a:ext cx="8474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observed by D.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Skobeltsyn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rays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using a Wilson cloud chamber (1929)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D. Anderson: study of cosmic rays in a cloud chamber (1932)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160000"/>
            <a:ext cx="3954780" cy="36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40000" y="2520000"/>
            <a:ext cx="30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positrons are bent due to Lorentz force in magnetic field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40000" y="3420000"/>
            <a:ext cx="33484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of existence of antiparticles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20000" y="6300000"/>
            <a:ext cx="206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Carl D. Anderson; Nobel Prize 1936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88000" y="3780000"/>
            <a:ext cx="59792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 plate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20000" y="45000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track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2697390" y="3284984"/>
            <a:ext cx="1622610" cy="12150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2555776" y="4221088"/>
            <a:ext cx="1764224" cy="278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Muon Discovery (1936)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720000" y="6300000"/>
            <a:ext cx="206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Carl D. Anderson; Nobel Prize 1936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558000"/>
            <a:ext cx="3783330" cy="57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449632" y="1080000"/>
            <a:ext cx="41921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Muon-Lepton</a:t>
            </a:r>
            <a:r>
              <a:rPr lang="en-US" dirty="0" smtClean="0"/>
              <a:t> discovery in cosmic rays by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Carl D. Anderson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 smtClean="0"/>
              <a:t>Seth </a:t>
            </a:r>
            <a:r>
              <a:rPr lang="en-US" dirty="0" err="1" smtClean="0"/>
              <a:t>Nedermeyer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478321" y="3060000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mass: m</a:t>
            </a:r>
            <a:r>
              <a:rPr lang="el-GR" baseline="-25000" dirty="0" smtClean="0">
                <a:solidFill>
                  <a:srgbClr val="0000CC"/>
                </a:solidFill>
              </a:rPr>
              <a:t>μ</a:t>
            </a:r>
            <a:r>
              <a:rPr lang="de-DE" dirty="0" smtClean="0">
                <a:solidFill>
                  <a:srgbClr val="0000CC"/>
                </a:solidFill>
              </a:rPr>
              <a:t> ~ 100 </a:t>
            </a:r>
            <a:r>
              <a:rPr lang="de-DE" dirty="0" err="1" smtClean="0">
                <a:solidFill>
                  <a:srgbClr val="0000CC"/>
                </a:solidFill>
              </a:rPr>
              <a:t>MeV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80000" y="5220000"/>
            <a:ext cx="4356496" cy="1046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muon is the first “exotic” particle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It was believed to be the meson predicted by Yukawa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of the Pion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720000"/>
            <a:ext cx="614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Yukawa predicted 1935 mesons as carriers of the strong force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1949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800000" y="1260000"/>
                <a:ext cx="40106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𝑚𝑒𝑠𝑜𝑛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𝑚𝑎𝑠𝑠</m:t>
                      </m:r>
                      <m:r>
                        <a:rPr lang="de-DE" b="0" i="1" smtClean="0">
                          <a:latin typeface="Cambria Math"/>
                        </a:rPr>
                        <m:t> ~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𝑟𝑎𝑛𝑔𝑒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𝑜𝑓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𝑓𝑜𝑟𝑐𝑒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260000"/>
                <a:ext cx="4010650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116667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800000" y="1800000"/>
                <a:ext cx="42193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𝑟𝑎𝑛𝑔𝑒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~ 1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𝑓𝑚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→  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𝑚𝑒𝑠𝑜𝑛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=200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800000"/>
                <a:ext cx="421936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1800000" y="2268000"/>
                <a:ext cx="1723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=197.326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𝑀𝑒𝑉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268000"/>
                <a:ext cx="1723677" cy="276999"/>
              </a:xfrm>
              <a:prstGeom prst="rect">
                <a:avLst/>
              </a:prstGeom>
              <a:blipFill rotWithShape="1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2520000"/>
                <a:ext cx="6389891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note 1: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mesons are quark-antiquark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00CC"/>
                        </a:solidFill>
                        <a:latin typeface="Cambria Math"/>
                      </a:rPr>
                      <m:t>𝒒</m:t>
                    </m:r>
                    <m:acc>
                      <m:accPr>
                        <m:chr m:val="̅"/>
                        <m:ctrlPr>
                          <a:rPr lang="de-DE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𝒒</m:t>
                        </m:r>
                      </m:e>
                    </m:acc>
                  </m:oMath>
                </a14:m>
                <a:r>
                  <a:rPr lang="en-US" b="1" i="1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states and </a:t>
                </a:r>
                <a:r>
                  <a:rPr lang="en-US" u="sng" dirty="0" smtClean="0"/>
                  <a:t>not elementary</a:t>
                </a:r>
              </a:p>
              <a:p>
                <a:endParaRPr lang="en-US" sz="800" u="sng" dirty="0"/>
              </a:p>
              <a:p>
                <a:r>
                  <a:rPr lang="en-US" dirty="0" smtClean="0"/>
                  <a:t>note 2: meson = “mean, intermediate state”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520000"/>
                <a:ext cx="6389891" cy="793872"/>
              </a:xfrm>
              <a:prstGeom prst="rect">
                <a:avLst/>
              </a:prstGeom>
              <a:blipFill rotWithShape="1">
                <a:blip r:embed="rId5"/>
                <a:stretch>
                  <a:fillRect l="-763" t="-3817" b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0" y="720000"/>
            <a:ext cx="1383030" cy="18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668000" y="2628000"/>
            <a:ext cx="1291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Hideki Yukawa</a:t>
            </a:r>
          </a:p>
          <a:p>
            <a:pPr algn="ctr"/>
            <a:r>
              <a:rPr lang="en-US" sz="1400" dirty="0" smtClean="0"/>
              <a:t>1907-1981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20000" y="3780000"/>
                <a:ext cx="7812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The </a:t>
                </a:r>
                <a:r>
                  <a:rPr lang="en-US" sz="1400" dirty="0" smtClean="0">
                    <a:solidFill>
                      <a:srgbClr val="0000CC"/>
                    </a:solidFill>
                  </a:rPr>
                  <a:t>range of forces</a:t>
                </a:r>
                <a:r>
                  <a:rPr lang="en-US" sz="1400" dirty="0" smtClean="0"/>
                  <a:t> is related to the mass of exchange particle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en-US" sz="1400" dirty="0" smtClean="0"/>
                  <a:t>. An amount of energy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𝐸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𝑀</m:t>
                    </m:r>
                    <m:sSup>
                      <m:sSupPr>
                        <m:ctrlP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/>
                  <a:t> borrowed for a time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1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1400" dirty="0" smtClean="0"/>
                  <a:t>is governed by the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Uncertainty Principle</a:t>
                </a:r>
                <a:r>
                  <a:rPr lang="en-US" sz="1400" dirty="0" smtClean="0"/>
                  <a:t>: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780000"/>
                <a:ext cx="7812440" cy="523220"/>
              </a:xfrm>
              <a:prstGeom prst="rect">
                <a:avLst/>
              </a:prstGeom>
              <a:blipFill rotWithShape="1">
                <a:blip r:embed="rId7"/>
                <a:stretch>
                  <a:fillRect l="-156" t="-1163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800000" y="4248000"/>
                <a:ext cx="11112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~ℏ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248000"/>
                <a:ext cx="1111202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0000" y="4536000"/>
                <a:ext cx="68455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The maximum distance the particle can travel is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∙∆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1400" dirty="0" smtClean="0"/>
                  <a:t>, where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𝑐</m:t>
                    </m:r>
                  </m:oMath>
                </a14:m>
                <a:r>
                  <a:rPr lang="en-US" sz="1400" dirty="0" smtClean="0"/>
                  <a:t> is the velocity of light.</a:t>
                </a:r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536000"/>
                <a:ext cx="6845528" cy="307777"/>
              </a:xfrm>
              <a:prstGeom prst="rect">
                <a:avLst/>
              </a:prstGeom>
              <a:blipFill rotWithShape="1">
                <a:blip r:embed="rId9"/>
                <a:stretch>
                  <a:fillRect l="-178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800000" y="4824000"/>
                <a:ext cx="13339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824000"/>
                <a:ext cx="1333955" cy="338554"/>
              </a:xfrm>
              <a:prstGeom prst="rect">
                <a:avLst/>
              </a:prstGeom>
              <a:blipFill rotWithShape="1">
                <a:blip r:embed="rId10"/>
                <a:stretch>
                  <a:fillRect t="-100000" r="-19178" b="-1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800000" y="5184000"/>
                <a:ext cx="1455334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5184000"/>
                <a:ext cx="1455334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94828" r="-8714" b="-1568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20000" y="5580000"/>
                <a:ext cx="60948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1400" dirty="0" smtClean="0"/>
                  <a:t>The photon has M = 0                    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→ infinite range of EM force</a:t>
                </a:r>
                <a:r>
                  <a:rPr lang="en-US" sz="1400" dirty="0" smtClean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1400" dirty="0" smtClean="0"/>
                  <a:t>W boson has a mass of 80 GeV/c</a:t>
                </a:r>
                <a:r>
                  <a:rPr lang="en-US" sz="1400" baseline="30000" dirty="0" smtClean="0"/>
                  <a:t>2</a:t>
                </a:r>
                <a:r>
                  <a:rPr lang="en-US" sz="1400" dirty="0" smtClean="0"/>
                  <a:t> 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→ range of weak force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=2∙</m:t>
                    </m:r>
                    <m:sSup>
                      <m:sSupPr>
                        <m:ctrlP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𝑓𝑚</m:t>
                    </m:r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580000"/>
                <a:ext cx="609481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0" t="-1163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7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</a:t>
            </a:r>
            <a:r>
              <a:rPr lang="en-US" dirty="0" err="1" smtClean="0"/>
              <a:t>Pions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1" y="720000"/>
            <a:ext cx="784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Discovered </a:t>
            </a:r>
            <a:r>
              <a:rPr lang="en-US" dirty="0" err="1" smtClean="0"/>
              <a:t>pions</a:t>
            </a:r>
            <a:r>
              <a:rPr lang="en-US" dirty="0" smtClean="0"/>
              <a:t> were fitting very well into Yukawa’s theory – they were supposed to be responsible for the nuclear force: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735" y="1465352"/>
            <a:ext cx="5660953" cy="19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69672" y="3409255"/>
            <a:ext cx="4589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Yukawa model of direct (a) and exchange (b, c) nuclear force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540000" y="3960000"/>
            <a:ext cx="7848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The resulting potential for this kind of exchange is of Yukawa type and at the longest range reproduces observed nuclear forces very well, including even spin effects.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However, at the ranges comparable with the size of nucleons, this description </a:t>
            </a:r>
            <a:r>
              <a:rPr lang="en-US" b="1" dirty="0" smtClean="0"/>
              <a:t>fails</a:t>
            </a:r>
            <a:r>
              <a:rPr lang="en-US" dirty="0" smtClean="0"/>
              <a:t>, and the internal structure of hadrons must be taken into account.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the Pion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576010"/>
            <a:ext cx="668274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800000" y="720000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1947 discovered by Perkins, </a:t>
            </a:r>
            <a:r>
              <a:rPr lang="en-US" dirty="0" err="1" smtClean="0"/>
              <a:t>Ochialini</a:t>
            </a:r>
            <a:r>
              <a:rPr lang="en-US" dirty="0" smtClean="0"/>
              <a:t> and Powell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20000" y="6300000"/>
            <a:ext cx="1507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Powell; Nobel Prize 1950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08000" y="3060000"/>
            <a:ext cx="36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0000CC"/>
                </a:solidFill>
              </a:rPr>
              <a:t>π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80000" y="252000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0000CC"/>
                </a:solidFill>
              </a:rPr>
              <a:t>μ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00000" y="288000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00CC"/>
                </a:solidFill>
              </a:rPr>
              <a:t>e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" y="5760000"/>
            <a:ext cx="863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observed </a:t>
            </a:r>
            <a:r>
              <a:rPr lang="en-US" sz="1600" dirty="0" err="1" smtClean="0"/>
              <a:t>pions</a:t>
            </a:r>
            <a:r>
              <a:rPr lang="en-US" sz="1600" dirty="0" smtClean="0"/>
              <a:t>: a </a:t>
            </a:r>
            <a:r>
              <a:rPr lang="el-GR" sz="1600" dirty="0" smtClean="0"/>
              <a:t>π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stops in the emulsion and decays to a </a:t>
            </a:r>
            <a:r>
              <a:rPr lang="el-GR" sz="1600" dirty="0" smtClean="0"/>
              <a:t>μ</a:t>
            </a:r>
            <a:r>
              <a:rPr lang="de-DE" sz="1600" baseline="30000" dirty="0" smtClean="0"/>
              <a:t>+</a:t>
            </a:r>
            <a:r>
              <a:rPr lang="de-DE" sz="1600" dirty="0" smtClean="0"/>
              <a:t> </a:t>
            </a:r>
            <a:r>
              <a:rPr lang="en-US" sz="1600" dirty="0" smtClean="0"/>
              <a:t>and</a:t>
            </a:r>
            <a:r>
              <a:rPr lang="de-DE" sz="1600" dirty="0" smtClean="0"/>
              <a:t> </a:t>
            </a:r>
            <a:r>
              <a:rPr lang="el-GR" sz="1600" dirty="0" smtClean="0"/>
              <a:t>ν</a:t>
            </a:r>
            <a:r>
              <a:rPr lang="el-GR" sz="1600" baseline="-25000" dirty="0" smtClean="0"/>
              <a:t>μ</a:t>
            </a:r>
            <a:r>
              <a:rPr lang="de-DE" sz="1600" dirty="0" smtClean="0"/>
              <a:t>, </a:t>
            </a:r>
            <a:r>
              <a:rPr lang="en-US" sz="1600" dirty="0" smtClean="0"/>
              <a:t>followed by the decay of </a:t>
            </a:r>
            <a:r>
              <a:rPr lang="el-GR" sz="1600" dirty="0" smtClean="0"/>
              <a:t>μ</a:t>
            </a:r>
            <a:r>
              <a:rPr lang="de-DE" sz="1600" baseline="30000" dirty="0" smtClean="0"/>
              <a:t>+</a:t>
            </a:r>
            <a:r>
              <a:rPr lang="de-DE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51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the Pion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540000" y="836712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reactions induced by cosmic rays primaries: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583525" y="1232712"/>
                <a:ext cx="2202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525" y="1232712"/>
                <a:ext cx="2202398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176000" y="1628712"/>
                <a:ext cx="15704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000" y="1628712"/>
                <a:ext cx="157043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176000" y="2024712"/>
                <a:ext cx="2150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000" y="2024712"/>
                <a:ext cx="215065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40000" y="2816712"/>
            <a:ext cx="828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reactions can be reproduced in accelerators, with higher rates, although cosmic rays may provide higher energies.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the Pion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0" y="720000"/>
                <a:ext cx="7920432" cy="2176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 emulsions, </a:t>
                </a:r>
                <a:r>
                  <a:rPr lang="en-US" dirty="0" err="1" smtClean="0"/>
                  <a:t>pions</a:t>
                </a:r>
                <a:r>
                  <a:rPr lang="en-US" dirty="0" smtClean="0"/>
                  <a:t> were identified by much more dense ionization along the track, as compared to electrons.</a:t>
                </a:r>
              </a:p>
              <a:p>
                <a:endParaRPr lang="en-US" sz="800" dirty="0"/>
              </a:p>
              <a:p>
                <a:r>
                  <a:rPr lang="en-US" dirty="0" smtClean="0"/>
                  <a:t>The figure shows examples of the reaction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where pion comes to the rest, producing muons having equal energies, which in turn decay by the reaction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720000"/>
                <a:ext cx="7920432" cy="2176750"/>
              </a:xfrm>
              <a:prstGeom prst="rect">
                <a:avLst/>
              </a:prstGeom>
              <a:blipFill rotWithShape="1">
                <a:blip r:embed="rId3"/>
                <a:stretch>
                  <a:fillRect l="-693" t="-1401" r="-1001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96951" y="1828846"/>
                <a:ext cx="160653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951" y="1828846"/>
                <a:ext cx="1606530" cy="391646"/>
              </a:xfrm>
              <a:prstGeom prst="rect">
                <a:avLst/>
              </a:prstGeom>
              <a:blipFill rotWithShape="1"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40001" y="3060000"/>
            <a:ext cx="792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Charged </a:t>
            </a:r>
            <a:r>
              <a:rPr lang="en-US" dirty="0" err="1" smtClean="0"/>
              <a:t>pions</a:t>
            </a:r>
            <a:r>
              <a:rPr lang="en-US" dirty="0" smtClean="0"/>
              <a:t> decay mainly to the muon-neutrino pair (branching ratio about 99.99%), having lifetimes of 2.6·10</a:t>
            </a:r>
            <a:r>
              <a:rPr lang="en-US" baseline="30000" dirty="0" smtClean="0"/>
              <a:t>-8</a:t>
            </a:r>
            <a:r>
              <a:rPr lang="en-US" dirty="0" smtClean="0"/>
              <a:t> s. In quark terms: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600000" y="3780000"/>
                <a:ext cx="1812676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780000"/>
                <a:ext cx="1812676" cy="411395"/>
              </a:xfrm>
              <a:prstGeom prst="rect">
                <a:avLst/>
              </a:prstGeom>
              <a:blipFill rotWithShape="1">
                <a:blip r:embed="rId5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540000" y="4500000"/>
            <a:ext cx="792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Neutral </a:t>
            </a:r>
            <a:r>
              <a:rPr lang="en-US" dirty="0" err="1" smtClean="0"/>
              <a:t>pions</a:t>
            </a:r>
            <a:r>
              <a:rPr lang="en-US" dirty="0" smtClean="0"/>
              <a:t> decay mostly by the electromagnetic interaction, having shorter lifetimes of 0.8·10</a:t>
            </a:r>
            <a:r>
              <a:rPr lang="en-US" baseline="30000" dirty="0" smtClean="0"/>
              <a:t>-16</a:t>
            </a:r>
            <a:r>
              <a:rPr lang="en-US" dirty="0" smtClean="0"/>
              <a:t> s: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600000" y="5220000"/>
                <a:ext cx="1352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5220000"/>
                <a:ext cx="135280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4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512000" y="4032000"/>
            <a:ext cx="2268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Textbook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080020"/>
            <a:ext cx="1962912" cy="2854635"/>
          </a:xfrm>
          <a:prstGeom prst="rect">
            <a:avLst/>
          </a:prstGeom>
        </p:spPr>
      </p:pic>
      <p:pic>
        <p:nvPicPr>
          <p:cNvPr id="1026" name="Picture 2" descr="D:\IIT-Ropar\ParticlePhysics\Griffith\[griffiths_d.]_introduction_to_elementary_partic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1080000"/>
            <a:ext cx="2020586" cy="28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Beta 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0" y="900000"/>
                <a:ext cx="3302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𝑏𝑒𝑡𝑎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𝑑𝑒𝑐𝑎𝑦</m:t>
                      </m:r>
                      <m:r>
                        <a:rPr lang="de-DE" b="0" i="1" smtClean="0">
                          <a:latin typeface="Cambria Math"/>
                        </a:rPr>
                        <m:t>:   </m:t>
                      </m:r>
                      <m:r>
                        <a:rPr lang="de-DE" b="0" i="1" smtClean="0">
                          <a:latin typeface="Cambria Math"/>
                        </a:rPr>
                        <m:t>𝑛</m:t>
                      </m:r>
                      <m:r>
                        <a:rPr lang="de-DE" b="0" i="1" smtClean="0">
                          <a:latin typeface="Cambria Math"/>
                        </a:rPr>
                        <m:t> 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 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3302699" cy="369332"/>
              </a:xfrm>
              <a:prstGeom prst="rect">
                <a:avLst/>
              </a:prstGeom>
              <a:blipFill rotWithShape="1">
                <a:blip r:embed="rId2"/>
                <a:stretch>
                  <a:fillRect r="-6839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>
          <a:xfrm>
            <a:off x="3060000" y="2628000"/>
            <a:ext cx="900000" cy="9000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040000" y="2628000"/>
            <a:ext cx="900000" cy="9000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304000" y="172800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304000" y="4212000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540000" y="288000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</a:rPr>
              <a:t>m</a:t>
            </a:r>
            <a:r>
              <a:rPr lang="en-US" baseline="-25000" dirty="0" err="1" smtClean="0">
                <a:solidFill>
                  <a:srgbClr val="0000CC"/>
                </a:solidFill>
              </a:rPr>
              <a:t>n</a:t>
            </a:r>
            <a:r>
              <a:rPr lang="en-US" dirty="0" smtClean="0">
                <a:solidFill>
                  <a:srgbClr val="0000CC"/>
                </a:solidFill>
              </a:rPr>
              <a:t> = 939.565 MeV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00000" y="288000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</a:rPr>
              <a:t>m</a:t>
            </a:r>
            <a:r>
              <a:rPr lang="en-US" baseline="-25000" dirty="0" err="1">
                <a:solidFill>
                  <a:srgbClr val="0000CC"/>
                </a:solidFill>
              </a:rPr>
              <a:t>p</a:t>
            </a:r>
            <a:r>
              <a:rPr lang="en-US" dirty="0" smtClean="0">
                <a:solidFill>
                  <a:srgbClr val="0000CC"/>
                </a:solidFill>
              </a:rPr>
              <a:t> = 938.272 MeV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4032000" y="3078000"/>
            <a:ext cx="9360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-8400000">
            <a:off x="2448000" y="2268000"/>
            <a:ext cx="9360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8400000">
            <a:off x="2448000" y="3888000"/>
            <a:ext cx="9360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555776" y="1619508"/>
                <a:ext cx="536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619508"/>
                <a:ext cx="53610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555776" y="4077072"/>
                <a:ext cx="3861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077072"/>
                <a:ext cx="386131" cy="400110"/>
              </a:xfrm>
              <a:prstGeom prst="rect">
                <a:avLst/>
              </a:prstGeom>
              <a:blipFill rotWithShape="1">
                <a:blip r:embed="rId4"/>
                <a:stretch>
                  <a:fillRect r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240000" y="1627200"/>
            <a:ext cx="203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m</a:t>
            </a:r>
            <a:r>
              <a:rPr lang="en-US" baseline="-25000" dirty="0" smtClean="0">
                <a:solidFill>
                  <a:srgbClr val="0000CC"/>
                </a:solidFill>
              </a:rPr>
              <a:t>e</a:t>
            </a:r>
            <a:r>
              <a:rPr lang="en-US" dirty="0" smtClean="0">
                <a:solidFill>
                  <a:srgbClr val="0000CC"/>
                </a:solidFill>
              </a:rPr>
              <a:t> = 0.511 MeV/c</a:t>
            </a:r>
            <a:r>
              <a:rPr lang="en-US" baseline="30000" dirty="0" smtClean="0">
                <a:solidFill>
                  <a:srgbClr val="0000CC"/>
                </a:solidFill>
              </a:rPr>
              <a:t>2</a:t>
            </a:r>
            <a:endParaRPr lang="en-US" baseline="30000" dirty="0">
              <a:solidFill>
                <a:srgbClr val="0000CC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240000" y="4104000"/>
            <a:ext cx="16873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missing energy?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960000" y="5400000"/>
            <a:ext cx="392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Pauli predicted in a letter to E. Fermi</a:t>
            </a:r>
          </a:p>
          <a:p>
            <a:r>
              <a:rPr lang="en-US" dirty="0" smtClean="0"/>
              <a:t>the existence of </a:t>
            </a:r>
            <a:r>
              <a:rPr lang="en-US" u="sng" dirty="0" smtClean="0"/>
              <a:t>neutrinos</a:t>
            </a:r>
            <a:r>
              <a:rPr lang="en-US" dirty="0" smtClean="0"/>
              <a:t> (1930)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the Electron-Neutrino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520768"/>
            <a:ext cx="8458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560" y="720000"/>
            <a:ext cx="568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of the </a:t>
            </a:r>
            <a:r>
              <a:rPr lang="en-US" b="1" i="1" dirty="0" smtClean="0">
                <a:solidFill>
                  <a:srgbClr val="0000CC"/>
                </a:solidFill>
              </a:rPr>
              <a:t>electron neutrino </a:t>
            </a:r>
            <a:r>
              <a:rPr lang="en-US" dirty="0" smtClean="0"/>
              <a:t>(Cowan, </a:t>
            </a:r>
            <a:r>
              <a:rPr lang="en-US" b="1" dirty="0" err="1" smtClean="0"/>
              <a:t>Reines</a:t>
            </a:r>
            <a:r>
              <a:rPr lang="en-US" dirty="0" smtClean="0"/>
              <a:t>, 1957)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1995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80000" y="1340768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Anti-Electron Neutrino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Existence of Muon-Neutrinos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5905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000"/>
            <a:ext cx="66770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8000" y="2808000"/>
            <a:ext cx="1158504" cy="62670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108000" bIns="36000" rtlCol="0">
            <a:spAutoFit/>
          </a:bodyPr>
          <a:lstStyle/>
          <a:p>
            <a:pPr algn="ctr"/>
            <a:r>
              <a:rPr lang="en-US" dirty="0" smtClean="0"/>
              <a:t>proton </a:t>
            </a:r>
          </a:p>
          <a:p>
            <a:pPr algn="ctr"/>
            <a:r>
              <a:rPr lang="en-US" dirty="0" smtClean="0"/>
              <a:t>accelerator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728000" y="2808000"/>
            <a:ext cx="914848" cy="62670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108000" bIns="36000" rtlCol="0">
            <a:spAutoFit/>
          </a:bodyPr>
          <a:lstStyle/>
          <a:p>
            <a:pPr algn="ctr"/>
            <a:r>
              <a:rPr lang="en-US" dirty="0" smtClean="0"/>
              <a:t>dipole </a:t>
            </a:r>
          </a:p>
          <a:p>
            <a:pPr algn="ctr"/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52000" y="4834800"/>
            <a:ext cx="1549638" cy="349702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108000" bIns="36000" rtlCol="0">
            <a:spAutoFit/>
          </a:bodyPr>
          <a:lstStyle/>
          <a:p>
            <a:pPr algn="ctr"/>
            <a:r>
              <a:rPr lang="en-US" dirty="0" smtClean="0"/>
              <a:t>beryllium plate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1944000" y="4554000"/>
            <a:ext cx="1389337" cy="62670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108000" bIns="36000" rtlCol="0">
            <a:spAutoFit/>
          </a:bodyPr>
          <a:lstStyle/>
          <a:p>
            <a:pPr algn="ctr"/>
            <a:r>
              <a:rPr lang="en-US" dirty="0" smtClean="0"/>
              <a:t>pion decay </a:t>
            </a:r>
          </a:p>
          <a:p>
            <a:pPr algn="ctr"/>
            <a:r>
              <a:rPr lang="en-US" dirty="0" smtClean="0"/>
              <a:t>channel 21 m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00" y="3276000"/>
            <a:ext cx="940496" cy="62670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108000" bIns="36000" rtlCol="0">
            <a:spAutoFit/>
          </a:bodyPr>
          <a:lstStyle/>
          <a:p>
            <a:pPr algn="ctr"/>
            <a:r>
              <a:rPr lang="en-US" dirty="0" smtClean="0"/>
              <a:t>iron</a:t>
            </a:r>
          </a:p>
          <a:p>
            <a:pPr algn="ctr"/>
            <a:r>
              <a:rPr lang="en-US" dirty="0" smtClean="0"/>
              <a:t>absorber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823648" y="3276000"/>
            <a:ext cx="1434423" cy="590349"/>
          </a:xfrm>
          <a:prstGeom prst="rect">
            <a:avLst/>
          </a:prstGeom>
          <a:solidFill>
            <a:srgbClr val="FFFFFF"/>
          </a:solidFill>
        </p:spPr>
        <p:txBody>
          <a:bodyPr wrap="none" lIns="288000" tIns="36000" rIns="288000" bIns="0" rtlCol="0">
            <a:spAutoFit/>
          </a:bodyPr>
          <a:lstStyle/>
          <a:p>
            <a:pPr algn="ctr"/>
            <a:r>
              <a:rPr lang="en-US" dirty="0" smtClean="0"/>
              <a:t>big spark</a:t>
            </a:r>
          </a:p>
          <a:p>
            <a:pPr algn="ctr"/>
            <a:r>
              <a:rPr lang="en-US" dirty="0" smtClean="0"/>
              <a:t>chamber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148000" y="4870800"/>
                <a:ext cx="1493550" cy="32508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</a:rPr>
                        <m:t>𝑛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00" y="4870800"/>
                <a:ext cx="1493550" cy="3250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492000" y="4870800"/>
                <a:ext cx="1504065" cy="32508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𝑑𝑒𝑐𝑎𝑦</m:t>
                      </m:r>
                      <m:r>
                        <a:rPr lang="de-DE" sz="1400" b="0" i="1" smtClean="0">
                          <a:latin typeface="Cambria Math"/>
                        </a:rPr>
                        <m:t>: 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𝜇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00" y="4870800"/>
                <a:ext cx="1504065" cy="325089"/>
              </a:xfrm>
              <a:prstGeom prst="rect">
                <a:avLst/>
              </a:prstGeom>
              <a:blipFill rotWithShape="1"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5580000"/>
            <a:ext cx="718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of the </a:t>
            </a:r>
            <a:r>
              <a:rPr lang="en-US" b="1" i="1" dirty="0" smtClean="0">
                <a:solidFill>
                  <a:srgbClr val="0000CC"/>
                </a:solidFill>
              </a:rPr>
              <a:t>muon neutrino</a:t>
            </a:r>
            <a:r>
              <a:rPr lang="en-US" b="1" i="1" dirty="0" smtClean="0"/>
              <a:t> </a:t>
            </a:r>
            <a:r>
              <a:rPr lang="en-US" dirty="0" smtClean="0"/>
              <a:t>(Ledermann, Schwartz, Steinberger 1962)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1988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Strangeness </a:t>
            </a:r>
            <a:r>
              <a:rPr lang="en-US" dirty="0" smtClean="0">
                <a:solidFill>
                  <a:srgbClr val="FF0000"/>
                </a:solidFill>
              </a:rPr>
              <a:t>Surprise!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71" y="572203"/>
            <a:ext cx="3886200" cy="42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644000" y="3140968"/>
                <a:ext cx="4032456" cy="262097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              “V-particles”</a:t>
                </a:r>
              </a:p>
              <a:p>
                <a:endParaRPr lang="en-US" sz="800" dirty="0"/>
              </a:p>
              <a:p>
                <a:r>
                  <a:rPr lang="en-US" dirty="0" smtClean="0"/>
                  <a:t>Production of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Kaons</a:t>
                </a:r>
                <a:r>
                  <a:rPr lang="en-US" dirty="0" smtClean="0"/>
                  <a:t> and</a:t>
                </a:r>
              </a:p>
              <a:p>
                <a:r>
                  <a:rPr lang="en-US" dirty="0" smtClean="0"/>
                  <a:t>K</a:t>
                </a:r>
                <a:r>
                  <a:rPr lang="en-US" baseline="30000" dirty="0" smtClean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/>
                  <a:t>, K</a:t>
                </a:r>
                <a:r>
                  <a:rPr lang="en-US" baseline="30000" dirty="0" smtClean="0"/>
                  <a:t>0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̅"/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  <m:acc>
                              <m:accPr>
                                <m:chr m:val="̅"/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</m:acc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, K</a:t>
                </a:r>
                <a:r>
                  <a:rPr lang="en-US" baseline="30000" dirty="0" smtClean="0"/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endParaRPr lang="en-US" sz="800" dirty="0"/>
              </a:p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Lambda</a:t>
                </a:r>
                <a:r>
                  <a:rPr lang="en-US" dirty="0" smtClean="0"/>
                  <a:t>-Baryons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𝑢𝑑𝑠</m:t>
                        </m:r>
                      </m:e>
                    </m:d>
                  </m:oMath>
                </a14:m>
                <a:r>
                  <a:rPr lang="en-US" dirty="0" smtClean="0"/>
                  <a:t> in pp-collisions</a:t>
                </a:r>
              </a:p>
              <a:p>
                <a:endParaRPr lang="en-US" sz="800" dirty="0"/>
              </a:p>
              <a:p>
                <a:r>
                  <a:rPr lang="en-US" dirty="0" smtClean="0"/>
                  <a:t>Long lifetime!!!</a:t>
                </a:r>
              </a:p>
              <a:p>
                <a:r>
                  <a:rPr lang="en-US" sz="1600" dirty="0" smtClean="0"/>
                  <a:t>neither electromagnetic nor strong force 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                                                   (1950ties)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0" y="3140968"/>
                <a:ext cx="4032456" cy="2620974"/>
              </a:xfrm>
              <a:prstGeom prst="rect">
                <a:avLst/>
              </a:prstGeom>
              <a:blipFill rotWithShape="1">
                <a:blip r:embed="rId3"/>
                <a:stretch>
                  <a:fillRect l="-1362" t="-1163" b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8000"/>
            <a:ext cx="4583620" cy="36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90805" y="4221088"/>
            <a:ext cx="3602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bubble chamber picture of the above reaction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180001" y="5040000"/>
            <a:ext cx="5040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How does a bubble chamber work:</a:t>
            </a:r>
          </a:p>
          <a:p>
            <a:endParaRPr lang="en-US" sz="400" dirty="0" smtClean="0">
              <a:solidFill>
                <a:srgbClr val="FF00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It is filled with a liquid under pressure (hydrogen)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Particles ionize the liquid along their passage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When pressure drops, liquid boils preferentially along the ionization trails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22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Strangeness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1" y="720000"/>
                <a:ext cx="8136456" cy="2421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Strange mesons and baryons</a:t>
                </a:r>
              </a:p>
              <a:p>
                <a:endParaRPr lang="en-US" sz="800" dirty="0" smtClean="0"/>
              </a:p>
              <a:p>
                <a:r>
                  <a:rPr lang="en-US" dirty="0" smtClean="0"/>
                  <a:t>were called so because, being produced in strong interactions, had quite long lifetimes and decayed weakly rather than strongly.</a:t>
                </a:r>
              </a:p>
              <a:p>
                <a:endParaRPr lang="en-US" sz="800" dirty="0"/>
              </a:p>
              <a:p>
                <a:r>
                  <a:rPr lang="en-US" dirty="0" smtClean="0"/>
                  <a:t>The most light particles containing s-quark are: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mesons K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. K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 and K</a:t>
                </a:r>
                <a:r>
                  <a:rPr lang="en-US" baseline="30000" dirty="0" smtClean="0"/>
                  <a:t>0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: “Kaons”</a:t>
                </a:r>
                <a:r>
                  <a:rPr lang="en-US" dirty="0" smtClean="0"/>
                  <a:t>, lifetime of K+ is 1.2·10</a:t>
                </a:r>
                <a:r>
                  <a:rPr lang="en-US" baseline="30000" dirty="0" smtClean="0"/>
                  <a:t>-8</a:t>
                </a:r>
                <a:r>
                  <a:rPr lang="en-US" dirty="0" smtClean="0"/>
                  <a:t> s</a:t>
                </a:r>
              </a:p>
              <a:p>
                <a:endParaRPr lang="en-US" sz="800" dirty="0" smtClean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baryon </a:t>
                </a:r>
                <a:r>
                  <a:rPr lang="el-GR" dirty="0" smtClean="0"/>
                  <a:t>Λ</a:t>
                </a:r>
                <a:r>
                  <a:rPr lang="de-DE" dirty="0" smtClean="0"/>
                  <a:t>, </a:t>
                </a:r>
                <a:r>
                  <a:rPr lang="en-US" dirty="0" smtClean="0"/>
                  <a:t>lifetime of 2.6·10</a:t>
                </a:r>
                <a:r>
                  <a:rPr lang="en-US" baseline="30000" dirty="0" smtClean="0"/>
                  <a:t>-10</a:t>
                </a:r>
                <a:r>
                  <a:rPr lang="en-US" dirty="0" smtClean="0"/>
                  <a:t> s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720000"/>
                <a:ext cx="8136456" cy="2421432"/>
              </a:xfrm>
              <a:prstGeom prst="rect">
                <a:avLst/>
              </a:prstGeom>
              <a:blipFill rotWithShape="1">
                <a:blip r:embed="rId3"/>
                <a:stretch>
                  <a:fillRect l="-675" t="-1259" r="-525" b="-3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40000" y="3240000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Principle decay modes of strange hadrons: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700000" y="3600000"/>
                <a:ext cx="2992358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          (B=0.64)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3600000"/>
                <a:ext cx="2992358" cy="391646"/>
              </a:xfrm>
              <a:prstGeom prst="rect">
                <a:avLst/>
              </a:prstGeom>
              <a:blipFill rotWithShape="1">
                <a:blip r:embed="rId4"/>
                <a:stretch>
                  <a:fillRect t="-7813" r="-1222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700000" y="3960000"/>
                <a:ext cx="2985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         (B=0.21)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3960000"/>
                <a:ext cx="2985754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102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700000" y="4320000"/>
                <a:ext cx="2983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Λ</m:t>
                    </m:r>
                    <m:r>
                      <a:rPr lang="el-GR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l-G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r>
                  <a:rPr lang="en-US" dirty="0" smtClean="0"/>
                  <a:t>              (B=0.64)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320000"/>
                <a:ext cx="2983061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r="-143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700000" y="4680000"/>
                <a:ext cx="2964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Λ</m:t>
                    </m:r>
                    <m:r>
                      <a:rPr lang="el-GR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l-G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US" dirty="0" smtClean="0"/>
                  <a:t>              (B=0.36)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680000"/>
                <a:ext cx="2964979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333" r="-144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40000" y="5220000"/>
                <a:ext cx="81364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While the first decay in the list is clearly a weak one, decays of </a:t>
                </a:r>
                <a:r>
                  <a:rPr lang="el-GR" dirty="0" smtClean="0"/>
                  <a:t>Λ</a:t>
                </a:r>
                <a:r>
                  <a:rPr lang="de-DE" dirty="0" smtClean="0"/>
                  <a:t> </a:t>
                </a:r>
                <a:r>
                  <a:rPr lang="en-US" dirty="0" smtClean="0"/>
                  <a:t>can be very well described as strong ones, if not the long lifetime: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𝑢𝑑𝑑</m:t>
                        </m:r>
                      </m:e>
                    </m:d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𝑢𝑢𝑑</m:t>
                        </m:r>
                      </m:e>
                    </m:d>
                  </m:oMath>
                </a14:m>
                <a:r>
                  <a:rPr lang="en-US" dirty="0" smtClean="0"/>
                  <a:t> must have a lifetime of order 10-23 s, thus </a:t>
                </a:r>
                <a:r>
                  <a:rPr lang="el-GR" dirty="0" smtClean="0"/>
                  <a:t>Λ</a:t>
                </a:r>
                <a:r>
                  <a:rPr lang="de-DE" dirty="0" smtClean="0"/>
                  <a:t> </a:t>
                </a:r>
                <a:r>
                  <a:rPr lang="en-US" dirty="0" smtClean="0"/>
                  <a:t>can not be another sort of neutron</a:t>
                </a:r>
                <a:r>
                  <a:rPr lang="de-DE" dirty="0" smtClean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220000"/>
                <a:ext cx="8136457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675" t="-3289" r="-90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2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Strangeness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849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Solution</a:t>
            </a:r>
            <a:r>
              <a:rPr lang="en-US" dirty="0" smtClean="0"/>
              <a:t>: to invent a new </a:t>
            </a:r>
            <a:r>
              <a:rPr lang="en-US" b="1" i="1" dirty="0" smtClean="0">
                <a:solidFill>
                  <a:srgbClr val="0000CC"/>
                </a:solidFill>
              </a:rPr>
              <a:t>“strange” </a:t>
            </a:r>
            <a:r>
              <a:rPr lang="en-US" dirty="0" smtClean="0"/>
              <a:t>quark, bearing a new quark number – </a:t>
            </a:r>
            <a:r>
              <a:rPr lang="en-US" b="1" i="1" dirty="0" smtClean="0">
                <a:solidFill>
                  <a:srgbClr val="0000CC"/>
                </a:solidFill>
              </a:rPr>
              <a:t>“strangeness”, </a:t>
            </a:r>
            <a:r>
              <a:rPr lang="en-US" dirty="0" smtClean="0"/>
              <a:t>which does not have to be conserved in weak interactions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047566"/>
                  </p:ext>
                </p:extLst>
              </p:nvPr>
            </p:nvGraphicFramePr>
            <p:xfrm>
              <a:off x="2771800" y="1422477"/>
              <a:ext cx="3264024" cy="14988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07840"/>
                    <a:gridCol w="165618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S = 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S = -1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Λ</a:t>
                          </a:r>
                          <a:r>
                            <a:rPr lang="de-DE" dirty="0" smtClean="0"/>
                            <a:t> (1116) =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/>
                                </a:rPr>
                                <m:t>𝑢𝑑𝑠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</a:t>
                          </a:r>
                          <a:r>
                            <a:rPr lang="en-US" baseline="30000" dirty="0" smtClean="0"/>
                            <a:t>+</a:t>
                          </a:r>
                          <a:r>
                            <a:rPr lang="en-US" dirty="0" smtClean="0"/>
                            <a:t> (494) =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/>
                                </a:rPr>
                                <m:t>𝑢</m:t>
                              </m:r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</a:t>
                          </a:r>
                          <a:r>
                            <a:rPr lang="en-US" baseline="30000" dirty="0" smtClean="0"/>
                            <a:t>-</a:t>
                          </a:r>
                          <a:r>
                            <a:rPr lang="en-US" dirty="0" smtClean="0"/>
                            <a:t> (494) =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K</a:t>
                          </a:r>
                          <a:r>
                            <a:rPr lang="en-US" baseline="30000" dirty="0" smtClean="0"/>
                            <a:t>0</a:t>
                          </a:r>
                          <a:r>
                            <a:rPr lang="en-US" dirty="0" smtClean="0"/>
                            <a:t> (498) =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acc>
                            </m:oMath>
                          </a14:m>
                          <a:r>
                            <a:rPr lang="en-US" dirty="0" smtClean="0"/>
                            <a:t> (498) =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7287037"/>
                  </p:ext>
                </p:extLst>
              </p:nvPr>
            </p:nvGraphicFramePr>
            <p:xfrm>
              <a:off x="2771800" y="1422477"/>
              <a:ext cx="3264024" cy="14988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07840"/>
                    <a:gridCol w="165618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S = 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S = -1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7786" t="-108197" r="-369" b="-23114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79" t="-208197" r="-103030" b="-131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7786" t="-208197" r="-369" b="-131148"/>
                          </a:stretch>
                        </a:blipFill>
                      </a:tcPr>
                    </a:tc>
                  </a:tr>
                  <a:tr h="38633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79" t="-298413" r="-103030" b="-26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7786" t="-298413" r="-369" b="-2698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feld 6"/>
          <p:cNvSpPr txBox="1"/>
          <p:nvPr/>
        </p:nvSpPr>
        <p:spPr>
          <a:xfrm>
            <a:off x="540000" y="3240000"/>
            <a:ext cx="813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In strong interactions, strange particles have to be produced in pairs in order to conserve total strangeness </a:t>
            </a:r>
            <a:r>
              <a:rPr lang="en-US" b="1" i="1" dirty="0" smtClean="0">
                <a:solidFill>
                  <a:srgbClr val="0000CC"/>
                </a:solidFill>
              </a:rPr>
              <a:t>(“associated production”</a:t>
            </a:r>
            <a:r>
              <a:rPr lang="en-US" dirty="0" smtClean="0"/>
              <a:t>):</a:t>
            </a:r>
            <a:endParaRPr lang="en-US" b="1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600000" y="3888000"/>
                <a:ext cx="1948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888000"/>
                <a:ext cx="194828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540001" y="4320000"/>
            <a:ext cx="799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1952, </a:t>
            </a:r>
            <a:r>
              <a:rPr lang="en-US" b="1" i="1" dirty="0" smtClean="0">
                <a:solidFill>
                  <a:srgbClr val="0000CC"/>
                </a:solidFill>
              </a:rPr>
              <a:t>bubble chambers </a:t>
            </a:r>
            <a:r>
              <a:rPr lang="en-US" dirty="0" smtClean="0"/>
              <a:t>were invented as particle detectors, and also worked as </a:t>
            </a:r>
            <a:r>
              <a:rPr lang="en-US" b="1" i="1" dirty="0" smtClean="0">
                <a:solidFill>
                  <a:srgbClr val="0000CC"/>
                </a:solidFill>
              </a:rPr>
              <a:t>targets</a:t>
            </a:r>
            <a:r>
              <a:rPr lang="en-US" dirty="0" smtClean="0"/>
              <a:t>, providing, for instance, the proton target for the above reaction.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in 1962 – (50 years after Hess ’balloon trip)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5004000" y="1296000"/>
            <a:ext cx="1793174" cy="3123210"/>
          </a:xfrm>
          <a:custGeom>
            <a:avLst/>
            <a:gdLst>
              <a:gd name="connsiteX0" fmla="*/ 0 w 1793174"/>
              <a:gd name="connsiteY0" fmla="*/ 11875 h 3123210"/>
              <a:gd name="connsiteX1" fmla="*/ 23750 w 1793174"/>
              <a:gd name="connsiteY1" fmla="*/ 3099459 h 3123210"/>
              <a:gd name="connsiteX2" fmla="*/ 1793174 w 1793174"/>
              <a:gd name="connsiteY2" fmla="*/ 3123210 h 3123210"/>
              <a:gd name="connsiteX3" fmla="*/ 1769423 w 1793174"/>
              <a:gd name="connsiteY3" fmla="*/ 736270 h 3123210"/>
              <a:gd name="connsiteX4" fmla="*/ 1033153 w 1793174"/>
              <a:gd name="connsiteY4" fmla="*/ 736270 h 3123210"/>
              <a:gd name="connsiteX5" fmla="*/ 1033153 w 1793174"/>
              <a:gd name="connsiteY5" fmla="*/ 0 h 3123210"/>
              <a:gd name="connsiteX6" fmla="*/ 0 w 1793174"/>
              <a:gd name="connsiteY6" fmla="*/ 11875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3174" h="3123210">
                <a:moveTo>
                  <a:pt x="0" y="11875"/>
                </a:moveTo>
                <a:lnTo>
                  <a:pt x="23750" y="3099459"/>
                </a:lnTo>
                <a:lnTo>
                  <a:pt x="1793174" y="3123210"/>
                </a:lnTo>
                <a:lnTo>
                  <a:pt x="1769423" y="736270"/>
                </a:lnTo>
                <a:lnTo>
                  <a:pt x="1033153" y="736270"/>
                </a:lnTo>
                <a:lnTo>
                  <a:pt x="1033153" y="0"/>
                </a:lnTo>
                <a:lnTo>
                  <a:pt x="0" y="11875"/>
                </a:lnTo>
                <a:close/>
              </a:path>
            </a:pathLst>
          </a:cu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7488000" y="2034000"/>
            <a:ext cx="756000" cy="756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2123728" y="105273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known fermions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1800000"/>
            <a:ext cx="31149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M. Gell-Mann</a:t>
            </a:r>
            <a:r>
              <a:rPr lang="en-US" dirty="0" smtClean="0"/>
              <a:t> and G. Zweig</a:t>
            </a:r>
          </a:p>
          <a:p>
            <a:r>
              <a:rPr lang="en-US" dirty="0" smtClean="0"/>
              <a:t>hypnotized existence of quarks: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up-quark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down-quark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strange-quark</a:t>
            </a:r>
          </a:p>
          <a:p>
            <a:r>
              <a:rPr lang="en-US" dirty="0" smtClean="0"/>
              <a:t>in the year 1964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1969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3815217" y="1296000"/>
            <a:ext cx="1044815" cy="31939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00" y="3636000"/>
            <a:ext cx="15811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19672" y="5868000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Murray Gell-Mann</a:t>
            </a:r>
          </a:p>
          <a:p>
            <a:r>
              <a:rPr lang="en-US" sz="1400" dirty="0" smtClean="0"/>
              <a:t>1929-</a:t>
            </a:r>
            <a:endParaRPr lang="en-US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636000"/>
            <a:ext cx="1509026" cy="22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236580" y="5868000"/>
            <a:ext cx="1213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George Zweig</a:t>
            </a:r>
          </a:p>
          <a:p>
            <a:r>
              <a:rPr lang="en-US" sz="1400" dirty="0" smtClean="0"/>
              <a:t>1937-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75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of the Charm-Quark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40000" y="900000"/>
            <a:ext cx="650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explain non-observation of Flavor Changing Neutral Currents?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040497" y="900000"/>
                <a:ext cx="115659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𝐾</m:t>
                      </m:r>
                      <m:r>
                        <a:rPr lang="de-DE" b="0" i="1" smtClean="0">
                          <a:latin typeface="Cambria Math"/>
                        </a:rPr>
                        <m:t> ↛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497" y="900000"/>
                <a:ext cx="1156599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48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ieren 25"/>
          <p:cNvGrpSpPr/>
          <p:nvPr/>
        </p:nvGrpSpPr>
        <p:grpSpPr>
          <a:xfrm>
            <a:off x="1967408" y="1737032"/>
            <a:ext cx="3452138" cy="1980000"/>
            <a:chOff x="1967408" y="1737032"/>
            <a:chExt cx="3452138" cy="1980000"/>
          </a:xfrm>
        </p:grpSpPr>
        <p:sp>
          <p:nvSpPr>
            <p:cNvPr id="11" name="Ellipse 10"/>
            <p:cNvSpPr/>
            <p:nvPr/>
          </p:nvSpPr>
          <p:spPr>
            <a:xfrm>
              <a:off x="2520000" y="2457032"/>
              <a:ext cx="540000" cy="540000"/>
            </a:xfrm>
            <a:prstGeom prst="ellipse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2484000" y="2457032"/>
                  <a:ext cx="5947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4000" y="2457032"/>
                  <a:ext cx="594715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5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Ellipse 12"/>
            <p:cNvSpPr/>
            <p:nvPr/>
          </p:nvSpPr>
          <p:spPr>
            <a:xfrm>
              <a:off x="3780000" y="3177032"/>
              <a:ext cx="540000" cy="540000"/>
            </a:xfrm>
            <a:prstGeom prst="ellipse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780000" y="1737032"/>
              <a:ext cx="540000" cy="540000"/>
            </a:xfrm>
            <a:prstGeom prst="ellipse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3722533" y="3184215"/>
                  <a:ext cx="633443" cy="4698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2533" y="3184215"/>
                  <a:ext cx="633443" cy="46980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52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3852183" y="1752199"/>
                  <a:ext cx="4317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183" y="1752199"/>
                  <a:ext cx="431785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Gerade Verbindung mit Pfeil 19"/>
            <p:cNvCxnSpPr/>
            <p:nvPr/>
          </p:nvCxnSpPr>
          <p:spPr>
            <a:xfrm rot="19800000">
              <a:off x="3060000" y="2349032"/>
              <a:ext cx="720211" cy="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rot="1800000">
              <a:off x="3060000" y="3105032"/>
              <a:ext cx="720211" cy="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1967408" y="248273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K</a:t>
              </a:r>
              <a:endParaRPr lang="en-US" sz="28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427984" y="3130804"/>
              <a:ext cx="3658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π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004048" y="242262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?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540000" y="4500000"/>
            <a:ext cx="6457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Such a </a:t>
            </a:r>
            <a:r>
              <a:rPr lang="en-US" b="1" dirty="0" smtClean="0"/>
              <a:t>flavor changing </a:t>
            </a:r>
            <a:r>
              <a:rPr lang="en-US" dirty="0" smtClean="0"/>
              <a:t>decay is forbidden if a </a:t>
            </a:r>
            <a:r>
              <a:rPr lang="en-US" b="1" dirty="0" smtClean="0"/>
              <a:t>fourth quark </a:t>
            </a:r>
            <a:r>
              <a:rPr lang="en-US" dirty="0" smtClean="0"/>
              <a:t>exists</a:t>
            </a:r>
          </a:p>
          <a:p>
            <a:r>
              <a:rPr lang="en-US" dirty="0" smtClean="0"/>
              <a:t>(Glashow, Iliopoulos, </a:t>
            </a:r>
            <a:r>
              <a:rPr lang="en-US" dirty="0" err="1" smtClean="0"/>
              <a:t>Maiani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5112000" y="537321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prediction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V="1">
            <a:off x="5652000" y="4823165"/>
            <a:ext cx="0" cy="5500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40000" y="6120000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Kaon and Pion have similar quantum numbers!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 of Neutral Currents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96" y="575995"/>
            <a:ext cx="4123373" cy="42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0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80000" y="6156000"/>
            <a:ext cx="244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Bubble Chamber </a:t>
            </a:r>
            <a:r>
              <a:rPr lang="en-US" sz="1200" dirty="0" err="1" smtClean="0"/>
              <a:t>Gargamelle</a:t>
            </a:r>
            <a:r>
              <a:rPr lang="en-US" sz="1200" dirty="0" smtClean="0"/>
              <a:t> (1974)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296000" y="684000"/>
                <a:ext cx="1849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→ </m:t>
                      </m:r>
                      <m:acc>
                        <m:accPr>
                          <m:chr m:val="̅"/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00" y="684000"/>
                <a:ext cx="1849674" cy="461665"/>
              </a:xfrm>
              <a:prstGeom prst="rect">
                <a:avLst/>
              </a:prstGeom>
              <a:blipFill rotWithShape="1">
                <a:blip r:embed="rId4"/>
                <a:stretch>
                  <a:fillRect r="-8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ieren 22"/>
          <p:cNvGrpSpPr/>
          <p:nvPr/>
        </p:nvGrpSpPr>
        <p:grpSpPr>
          <a:xfrm>
            <a:off x="648000" y="1192866"/>
            <a:ext cx="3227894" cy="2020110"/>
            <a:chOff x="648000" y="1192866"/>
            <a:chExt cx="3227894" cy="2020110"/>
          </a:xfrm>
        </p:grpSpPr>
        <p:cxnSp>
          <p:nvCxnSpPr>
            <p:cNvPr id="10" name="Gerade Verbindung 9"/>
            <p:cNvCxnSpPr/>
            <p:nvPr/>
          </p:nvCxnSpPr>
          <p:spPr>
            <a:xfrm rot="1500000">
              <a:off x="1080000" y="1624866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rot="-1500000">
              <a:off x="1080000" y="2704866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500000">
              <a:off x="2160000" y="2704866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-1500000">
              <a:off x="2160000" y="1624866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2232000" y="1883538"/>
              <a:ext cx="0" cy="562656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420000" y="2812866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756000" y="2812866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648000" y="1192866"/>
                  <a:ext cx="455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000" y="1192866"/>
                  <a:ext cx="45589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3420000" y="1192866"/>
                  <a:ext cx="455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000" y="1192866"/>
                  <a:ext cx="45589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feld 20"/>
            <p:cNvSpPr txBox="1"/>
            <p:nvPr/>
          </p:nvSpPr>
          <p:spPr>
            <a:xfrm>
              <a:off x="2304000" y="193086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4860000" y="4824000"/>
            <a:ext cx="412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 find interactions without visible incoming or </a:t>
            </a:r>
            <a:r>
              <a:rPr lang="en-US" sz="1400" smtClean="0"/>
              <a:t>outgoing particle.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39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 of the Charm-Quark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58023"/>
            <a:ext cx="276606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9" y="582894"/>
            <a:ext cx="3047045" cy="31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3708000"/>
            <a:ext cx="1963996" cy="43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00" y="4248000"/>
            <a:ext cx="3036071" cy="1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3780000" y="1412776"/>
            <a:ext cx="1107996" cy="772896"/>
            <a:chOff x="3563888" y="1873308"/>
            <a:chExt cx="1107996" cy="772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3801060" y="1873308"/>
                  <a:ext cx="62747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de-DE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1060" y="1873308"/>
                  <a:ext cx="627479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feld 3"/>
            <p:cNvSpPr txBox="1"/>
            <p:nvPr/>
          </p:nvSpPr>
          <p:spPr>
            <a:xfrm>
              <a:off x="3563888" y="22768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resonance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Gerade Verbindung mit Pfeil 6"/>
          <p:cNvCxnSpPr/>
          <p:nvPr/>
        </p:nvCxnSpPr>
        <p:spPr>
          <a:xfrm>
            <a:off x="4680000" y="1800000"/>
            <a:ext cx="144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rot="10800000">
            <a:off x="2556000" y="1800000"/>
            <a:ext cx="144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1976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5508000"/>
            <a:ext cx="264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p Be → X J/Psi → X 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err="1" smtClean="0">
                <a:solidFill>
                  <a:srgbClr val="0000CC"/>
                </a:solidFill>
              </a:rPr>
              <a:t>+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smtClean="0">
                <a:solidFill>
                  <a:srgbClr val="0000CC"/>
                </a:solidFill>
              </a:rPr>
              <a:t>-</a:t>
            </a:r>
          </a:p>
          <a:p>
            <a:r>
              <a:rPr lang="en-US" dirty="0" smtClean="0"/>
              <a:t>BNL: </a:t>
            </a:r>
            <a:r>
              <a:rPr lang="en-US" b="1" dirty="0" smtClean="0"/>
              <a:t>S. Ting </a:t>
            </a:r>
            <a:r>
              <a:rPr lang="en-US" dirty="0" smtClean="0"/>
              <a:t>et al. (1974)</a:t>
            </a:r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5400000" y="5508000"/>
            <a:ext cx="33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err="1" smtClean="0">
                <a:solidFill>
                  <a:srgbClr val="0000CC"/>
                </a:solidFill>
              </a:rPr>
              <a:t>+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smtClean="0">
                <a:solidFill>
                  <a:srgbClr val="0000CC"/>
                </a:solidFill>
              </a:rPr>
              <a:t>-</a:t>
            </a:r>
            <a:r>
              <a:rPr lang="en-US" dirty="0" smtClean="0">
                <a:solidFill>
                  <a:srgbClr val="0000CC"/>
                </a:solidFill>
              </a:rPr>
              <a:t> → J/Psi → 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err="1" smtClean="0">
                <a:solidFill>
                  <a:srgbClr val="0000CC"/>
                </a:solidFill>
              </a:rPr>
              <a:t>+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30000" dirty="0" smtClean="0">
                <a:solidFill>
                  <a:srgbClr val="0000CC"/>
                </a:solidFill>
              </a:rPr>
              <a:t>-</a:t>
            </a:r>
            <a:r>
              <a:rPr lang="en-US" dirty="0" smtClean="0">
                <a:solidFill>
                  <a:srgbClr val="0000CC"/>
                </a:solidFill>
              </a:rPr>
              <a:t> (</a:t>
            </a:r>
            <a:r>
              <a:rPr lang="el-GR" dirty="0" smtClean="0">
                <a:solidFill>
                  <a:srgbClr val="0000CC"/>
                </a:solidFill>
              </a:rPr>
              <a:t>μ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r>
              <a:rPr lang="el-GR" dirty="0" smtClean="0">
                <a:solidFill>
                  <a:srgbClr val="0000CC"/>
                </a:solidFill>
              </a:rPr>
              <a:t>μ</a:t>
            </a:r>
            <a:r>
              <a:rPr lang="de-DE" baseline="30000" dirty="0" smtClean="0">
                <a:solidFill>
                  <a:srgbClr val="0000CC"/>
                </a:solidFill>
              </a:rPr>
              <a:t>-</a:t>
            </a:r>
            <a:r>
              <a:rPr lang="de-DE" dirty="0" smtClean="0">
                <a:solidFill>
                  <a:srgbClr val="0000CC"/>
                </a:solidFill>
              </a:rPr>
              <a:t>), (</a:t>
            </a:r>
            <a:r>
              <a:rPr lang="el-GR" dirty="0" smtClean="0">
                <a:solidFill>
                  <a:srgbClr val="0000CC"/>
                </a:solidFill>
              </a:rPr>
              <a:t>π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r>
              <a:rPr lang="el-GR" dirty="0" smtClean="0">
                <a:solidFill>
                  <a:srgbClr val="0000CC"/>
                </a:solidFill>
              </a:rPr>
              <a:t>π</a:t>
            </a:r>
            <a:r>
              <a:rPr lang="de-DE" baseline="30000" dirty="0" smtClean="0">
                <a:solidFill>
                  <a:srgbClr val="0000CC"/>
                </a:solidFill>
              </a:rPr>
              <a:t>-</a:t>
            </a:r>
            <a:r>
              <a:rPr lang="de-DE" dirty="0" smtClean="0">
                <a:solidFill>
                  <a:srgbClr val="0000CC"/>
                </a:solidFill>
              </a:rPr>
              <a:t>)</a:t>
            </a:r>
            <a:endParaRPr lang="en-US" baseline="30000" dirty="0" smtClean="0">
              <a:solidFill>
                <a:srgbClr val="0000CC"/>
              </a:solidFill>
            </a:endParaRPr>
          </a:p>
          <a:p>
            <a:r>
              <a:rPr lang="en-US" dirty="0" smtClean="0"/>
              <a:t>SLAC: B. Richter et al. (1974)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Physics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" y="554400"/>
            <a:ext cx="4177665" cy="595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leichschenkliges Dreieck 5"/>
          <p:cNvSpPr/>
          <p:nvPr/>
        </p:nvSpPr>
        <p:spPr>
          <a:xfrm rot="5400000">
            <a:off x="3697200" y="1602092"/>
            <a:ext cx="2052000" cy="1080000"/>
          </a:xfrm>
          <a:prstGeom prst="triangl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leichschenkliges Dreieck 9"/>
          <p:cNvSpPr/>
          <p:nvPr/>
        </p:nvSpPr>
        <p:spPr>
          <a:xfrm rot="5400000">
            <a:off x="3067200" y="4284000"/>
            <a:ext cx="3312000" cy="1080000"/>
          </a:xfrm>
          <a:prstGeom prst="triangl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5580000" y="19800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 of gravitation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80000" y="464400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 of particle physics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3"/>
              <p:cNvSpPr txBox="1"/>
              <p:nvPr/>
            </p:nvSpPr>
            <p:spPr>
              <a:xfrm>
                <a:off x="4500000" y="2988000"/>
                <a:ext cx="862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13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2988000"/>
                <a:ext cx="8624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6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Charm-Quark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7920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Bubble chambers were great tools of particle discovery, providing physicists with numerous hadrons, all of them fitting </a:t>
            </a:r>
            <a:r>
              <a:rPr lang="en-US" i="1" dirty="0" smtClean="0"/>
              <a:t>u-d-s </a:t>
            </a:r>
            <a:r>
              <a:rPr lang="en-US" dirty="0" smtClean="0"/>
              <a:t>quark scheme until 1974.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In 1974, a new particle was discovered, which demanded a new </a:t>
            </a:r>
            <a:r>
              <a:rPr lang="en-US" dirty="0" err="1" smtClean="0"/>
              <a:t>flavour</a:t>
            </a:r>
            <a:r>
              <a:rPr lang="en-US" dirty="0" smtClean="0"/>
              <a:t> to be introduced. Since it was detected simultaneously by two rival groups in Brookhaven (BNL) and Stanford (SLAC), it received a double name: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00000" y="2448000"/>
                <a:ext cx="1914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𝐽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3097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2448000"/>
                <a:ext cx="191456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510" t="-116667" r="-12420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1" y="2880000"/>
                <a:ext cx="79204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new quark was called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“charmed”</a:t>
                </a:r>
                <a:r>
                  <a:rPr lang="en-US" dirty="0" smtClean="0"/>
                  <a:t>, and the corresponding quark number is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charm</a:t>
                </a:r>
                <a:r>
                  <a:rPr lang="en-US" dirty="0" smtClean="0"/>
                  <a:t>, C. Since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Ψ</m:t>
                        </m:r>
                      </m:den>
                    </m:f>
                  </m:oMath>
                </a14:m>
                <a:r>
                  <a:rPr lang="en-US" dirty="0" smtClean="0"/>
                  <a:t> itself has C = 0, it is said to contain “hidden charm”.</a:t>
                </a:r>
              </a:p>
              <a:p>
                <a:endParaRPr lang="en-US" dirty="0"/>
              </a:p>
              <a:p>
                <a:r>
                  <a:rPr lang="en-US" dirty="0" smtClean="0"/>
                  <a:t>Shortly after that particles with “naked charm” were discovered as well: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2880000"/>
                <a:ext cx="7920432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693" t="-12690" b="-8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520000" y="4140000"/>
                <a:ext cx="3996094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1869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,  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1865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4140000"/>
                <a:ext cx="3996094" cy="375424"/>
              </a:xfrm>
              <a:prstGeom prst="rect">
                <a:avLst/>
              </a:prstGeom>
              <a:blipFill rotWithShape="1">
                <a:blip r:embed="rId5"/>
                <a:stretch>
                  <a:fillRect r="-4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520000" y="4500000"/>
                <a:ext cx="3970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1869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,  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1865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𝑐𝑢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4500000"/>
                <a:ext cx="397031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688803" y="5044534"/>
                <a:ext cx="1890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2285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𝑢𝑑𝑐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03" y="5044534"/>
                <a:ext cx="1890454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34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in 1975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>
          <a:xfrm>
            <a:off x="720000" y="6300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Prize 2008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hteck 16"/>
          <p:cNvSpPr/>
          <p:nvPr/>
        </p:nvSpPr>
        <p:spPr>
          <a:xfrm>
            <a:off x="7488000" y="2034000"/>
            <a:ext cx="756000" cy="756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2123728" y="105273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known fermions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3815217" y="1296000"/>
            <a:ext cx="1044815" cy="31939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5004000" y="1296000"/>
            <a:ext cx="1793174" cy="312321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4" y="1571208"/>
            <a:ext cx="36814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20000" y="3960000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no anti-matter in universe!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0000" y="4500000"/>
            <a:ext cx="369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Charge and Parity Conservation must be broken!</a:t>
            </a:r>
          </a:p>
          <a:p>
            <a:pPr algn="ctr"/>
            <a:r>
              <a:rPr lang="en-US" sz="1400" dirty="0" smtClean="0"/>
              <a:t>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A. </a:t>
            </a:r>
            <a:r>
              <a:rPr lang="en-US" sz="1400" dirty="0" err="1" smtClean="0"/>
              <a:t>Sakharovs</a:t>
            </a:r>
            <a:r>
              <a:rPr lang="en-US" sz="1400" dirty="0" smtClean="0"/>
              <a:t> condition)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40000" y="5184000"/>
            <a:ext cx="660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→ third quark family </a:t>
            </a:r>
            <a:r>
              <a:rPr lang="en-US" dirty="0" smtClean="0"/>
              <a:t>could explain matter – anti-matter asymmetry</a:t>
            </a:r>
          </a:p>
          <a:p>
            <a:r>
              <a:rPr lang="en-US" dirty="0" err="1" smtClean="0"/>
              <a:t>Nambu</a:t>
            </a:r>
            <a:r>
              <a:rPr lang="en-US" dirty="0" smtClean="0"/>
              <a:t>, Kobayashi, </a:t>
            </a:r>
            <a:r>
              <a:rPr lang="en-US" dirty="0" err="1" smtClean="0"/>
              <a:t>Maskawa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40000" y="5940000"/>
            <a:ext cx="504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particle physics and evolution of universe are closely related!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6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Charm- and Bottom-Quark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841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 heavier charmed mesons were found – those which contained strange quark as well: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880000" y="1109803"/>
                <a:ext cx="38145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𝑆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1969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          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𝑆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</m:sup>
                      </m:sSub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1969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1109803"/>
                <a:ext cx="3814506" cy="369332"/>
              </a:xfrm>
              <a:prstGeom prst="rect">
                <a:avLst/>
              </a:prstGeom>
              <a:blipFill rotWithShape="1">
                <a:blip r:embed="rId3"/>
                <a:stretch>
                  <a:fillRect r="-623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40000" y="1620000"/>
            <a:ext cx="80644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Lifetimes of the lightest charmed particles are of order 10-13 s, well in the expected range of weak decays.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Discovery of “charmed” particles was a triumph for the electroweak theory, which demanded number of quarks and leptons to be equal.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r>
              <a:rPr lang="en-US" dirty="0" smtClean="0"/>
              <a:t>In 1977, </a:t>
            </a:r>
            <a:r>
              <a:rPr lang="en-US" b="1" i="1" dirty="0" smtClean="0">
                <a:solidFill>
                  <a:srgbClr val="0000CC"/>
                </a:solidFill>
              </a:rPr>
              <a:t>“beautiful” </a:t>
            </a:r>
            <a:r>
              <a:rPr lang="en-US" dirty="0" smtClean="0"/>
              <a:t>mesons were discovered: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880000" y="3312000"/>
                <a:ext cx="1653594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𝑌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9460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312000"/>
                <a:ext cx="1653594" cy="375424"/>
              </a:xfrm>
              <a:prstGeom prst="rect">
                <a:avLst/>
              </a:prstGeom>
              <a:blipFill rotWithShape="1">
                <a:blip r:embed="rId4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880000" y="3960000"/>
                <a:ext cx="3862339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5279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𝑏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       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5279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960000"/>
                <a:ext cx="3862339" cy="375424"/>
              </a:xfrm>
              <a:prstGeom prst="rect">
                <a:avLst/>
              </a:prstGeom>
              <a:blipFill rotWithShape="1">
                <a:blip r:embed="rId5"/>
                <a:stretch>
                  <a:fillRect r="-5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880000" y="4320000"/>
                <a:ext cx="3862339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5279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       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5279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4320000"/>
                <a:ext cx="3862339" cy="375424"/>
              </a:xfrm>
              <a:prstGeom prst="rect">
                <a:avLst/>
              </a:prstGeom>
              <a:blipFill rotWithShape="1">
                <a:blip r:embed="rId6"/>
                <a:stretch>
                  <a:fillRect r="-5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40000" y="5040000"/>
                <a:ext cx="4380430" cy="382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and the lightest b-baryon: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sub>
                      <m:sup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5461</m:t>
                        </m:r>
                      </m:e>
                    </m:d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𝑢𝑑𝑏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040000"/>
                <a:ext cx="4380430" cy="382028"/>
              </a:xfrm>
              <a:prstGeom prst="rect">
                <a:avLst/>
              </a:prstGeom>
              <a:blipFill rotWithShape="1">
                <a:blip r:embed="rId7"/>
                <a:stretch>
                  <a:fillRect l="-1253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540000" y="5760000"/>
            <a:ext cx="701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And this is the limit: top-quark is too unstable to form observable hadrons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2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the Third Family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574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Tau Lepton </a:t>
            </a:r>
            <a:r>
              <a:rPr lang="en-US" dirty="0" smtClean="0"/>
              <a:t>discovered by MARK1 at SPEAR (1974-1976)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60000"/>
            <a:ext cx="3709035" cy="372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040000" y="1556792"/>
                <a:ext cx="2049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0" y="1556792"/>
                <a:ext cx="204960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120000" y="2052000"/>
                <a:ext cx="13878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𝜈𝜈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2052000"/>
                <a:ext cx="1387879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120000" y="2520000"/>
                <a:ext cx="14054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𝜈𝜈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2520000"/>
                <a:ext cx="1405448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148000" y="3960000"/>
            <a:ext cx="3315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discovery of </a:t>
            </a:r>
            <a:r>
              <a:rPr lang="en-US" b="1" i="1" dirty="0" smtClean="0">
                <a:solidFill>
                  <a:srgbClr val="0000CC"/>
                </a:solidFill>
              </a:rPr>
              <a:t>tau-lepton</a:t>
            </a:r>
          </a:p>
          <a:p>
            <a:endParaRPr lang="en-US" sz="800" dirty="0" smtClean="0">
              <a:solidFill>
                <a:srgbClr val="0000CC"/>
              </a:solidFill>
            </a:endParaRPr>
          </a:p>
          <a:p>
            <a:r>
              <a:rPr lang="en-US" b="1" dirty="0" smtClean="0"/>
              <a:t>(</a:t>
            </a:r>
            <a:r>
              <a:rPr lang="en-US" b="1" dirty="0" err="1" smtClean="0"/>
              <a:t>Reines</a:t>
            </a:r>
            <a:r>
              <a:rPr lang="en-US" b="1" dirty="0" smtClean="0"/>
              <a:t> et al., M. Perl</a:t>
            </a:r>
            <a:r>
              <a:rPr lang="en-US" sz="1000" dirty="0" smtClean="0"/>
              <a:t> Nobel Prize 1995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40000" y="5580000"/>
            <a:ext cx="723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of the </a:t>
            </a:r>
            <a:r>
              <a:rPr lang="en-US" b="1" i="1" dirty="0" smtClean="0">
                <a:solidFill>
                  <a:srgbClr val="0000CC"/>
                </a:solidFill>
              </a:rPr>
              <a:t>Bottom-Quark</a:t>
            </a:r>
            <a:r>
              <a:rPr lang="en-US" dirty="0" smtClean="0"/>
              <a:t> (1977) by </a:t>
            </a:r>
            <a:r>
              <a:rPr lang="en-US" b="1" dirty="0" smtClean="0"/>
              <a:t>M. Ledermann et al. </a:t>
            </a:r>
            <a:r>
              <a:rPr lang="en-US" sz="1000" dirty="0" smtClean="0"/>
              <a:t>Nobel Prize 1988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220000" y="3240000"/>
                <a:ext cx="185941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=1.777 </m:t>
                      </m:r>
                      <m:r>
                        <a:rPr lang="de-DE" b="0" i="1" smtClean="0">
                          <a:latin typeface="Cambria Math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3240000"/>
                <a:ext cx="185941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4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Top-Quark Discovery at </a:t>
            </a:r>
            <a:r>
              <a:rPr lang="en-US" dirty="0" err="1" smtClean="0"/>
              <a:t>Tevatron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9168384" cy="597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60000" y="1800000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Fermilab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80000" y="1908000"/>
            <a:ext cx="1758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</a:rPr>
              <a:t>Tevatron</a:t>
            </a:r>
            <a:endParaRPr lang="en-US" sz="32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024000" y="2412000"/>
                <a:ext cx="3758080" cy="484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𝒑</m:t>
                      </m:r>
                      <m:acc>
                        <m:accPr>
                          <m:chr m:val="̅"/>
                          <m:ctrlPr>
                            <a:rPr lang="de-DE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𝒄𝒐𝒍𝒍𝒊𝒅𝒆𝒓</m:t>
                      </m:r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𝒔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de-DE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𝟐</m:t>
                      </m:r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𝑻𝒆𝑽</m:t>
                      </m:r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000" y="2412000"/>
                <a:ext cx="3758080" cy="48468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/>
          <p:cNvCxnSpPr/>
          <p:nvPr/>
        </p:nvCxnSpPr>
        <p:spPr>
          <a:xfrm>
            <a:off x="1332000" y="2200110"/>
            <a:ext cx="756024" cy="220778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Top-Quark Discovery in 1995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3810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720000"/>
            <a:ext cx="37623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800000" y="4320000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CDF Collaboration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120000" y="432000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C0 Collaboration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347864" y="4797152"/>
            <a:ext cx="31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Top-Quark</a:t>
            </a:r>
            <a:r>
              <a:rPr lang="en-US" sz="2000" dirty="0" smtClean="0">
                <a:solidFill>
                  <a:srgbClr val="FF0000"/>
                </a:solidFill>
              </a:rPr>
              <a:t> mass ~ 175 GeV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19672" y="5517232"/>
            <a:ext cx="16625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production:</a:t>
            </a:r>
          </a:p>
          <a:p>
            <a:endParaRPr lang="en-US" sz="1000" dirty="0" smtClean="0"/>
          </a:p>
          <a:p>
            <a:r>
              <a:rPr lang="en-US" dirty="0" smtClean="0"/>
              <a:t>Top decay: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420000" y="5517232"/>
                <a:ext cx="1226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517232"/>
                <a:ext cx="1226746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348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420000" y="5939988"/>
                <a:ext cx="2647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𝑡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939988"/>
                <a:ext cx="2647263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691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6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Top-Quark Discovery in 1995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347864" y="4797152"/>
            <a:ext cx="31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Top-Quark</a:t>
            </a:r>
            <a:r>
              <a:rPr lang="en-US" sz="2000" dirty="0" smtClean="0">
                <a:solidFill>
                  <a:srgbClr val="FF0000"/>
                </a:solidFill>
              </a:rPr>
              <a:t> mass ~ 175 GeV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19672" y="5517232"/>
            <a:ext cx="16625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production:</a:t>
            </a:r>
          </a:p>
          <a:p>
            <a:endParaRPr lang="en-US" sz="1000" dirty="0" smtClean="0"/>
          </a:p>
          <a:p>
            <a:r>
              <a:rPr lang="en-US" dirty="0" smtClean="0"/>
              <a:t>Top decay: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420000" y="5517232"/>
                <a:ext cx="1226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517232"/>
                <a:ext cx="1226746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348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420000" y="5939988"/>
                <a:ext cx="2647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𝑡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939988"/>
                <a:ext cx="2647263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691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0" y="612000"/>
            <a:ext cx="4067073" cy="40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in 2000 (~90 years after Hess balloon trip)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7488000" y="2034000"/>
            <a:ext cx="756000" cy="756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2123728" y="105273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all fermions discovered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004000" y="1296000"/>
            <a:ext cx="2484000" cy="312321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040000" y="504000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tau-neutrino</a:t>
            </a:r>
            <a:r>
              <a:rPr lang="en-US" dirty="0" smtClean="0">
                <a:solidFill>
                  <a:srgbClr val="FF0000"/>
                </a:solidFill>
              </a:rPr>
              <a:t> discovered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in 2000 by Donut experiment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mit Pfeil 9"/>
          <p:cNvCxnSpPr>
            <a:stCxn id="8" idx="0"/>
          </p:cNvCxnSpPr>
          <p:nvPr/>
        </p:nvCxnSpPr>
        <p:spPr>
          <a:xfrm flipV="1">
            <a:off x="6480160" y="4260000"/>
            <a:ext cx="517079" cy="780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in 2002 (~90 years after Hess balloon trip)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28860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2785509"/>
            <a:ext cx="291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Takaaki</a:t>
            </a:r>
            <a:r>
              <a:rPr lang="en-US" sz="1400" dirty="0" smtClean="0"/>
              <a:t> </a:t>
            </a:r>
            <a:r>
              <a:rPr lang="en-US" sz="1400" dirty="0" err="1" smtClean="0"/>
              <a:t>Kajita</a:t>
            </a:r>
            <a:r>
              <a:rPr lang="en-US" sz="1400" dirty="0" smtClean="0"/>
              <a:t> + Arthur B. McDonald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82800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Nobel Prize 2015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" y="4320000"/>
            <a:ext cx="40957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20000" y="5868000"/>
            <a:ext cx="2099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Super-</a:t>
            </a:r>
            <a:r>
              <a:rPr lang="en-US" sz="1400" dirty="0" err="1" smtClean="0"/>
              <a:t>Kamiokande</a:t>
            </a:r>
            <a:r>
              <a:rPr lang="en-US" sz="1400" dirty="0" smtClean="0"/>
              <a:t> (1998)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320010"/>
            <a:ext cx="1549146" cy="216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660000" y="5868000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SNO experiment (2001/2)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2555776" y="38610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neutrinos have mass!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076000" y="3492000"/>
            <a:ext cx="2412224" cy="75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Gerade Verbindung mit Pfeil 16"/>
          <p:cNvCxnSpPr>
            <a:stCxn id="6" idx="0"/>
          </p:cNvCxnSpPr>
          <p:nvPr/>
        </p:nvCxnSpPr>
        <p:spPr>
          <a:xfrm>
            <a:off x="3622735" y="3861048"/>
            <a:ext cx="1309305" cy="89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7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Vector-Bosons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7488000" y="1260000"/>
            <a:ext cx="756000" cy="3000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80000" y="900000"/>
                <a:ext cx="5102679" cy="4555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Photons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X-rays (</a:t>
                </a:r>
                <a:r>
                  <a:rPr lang="en-US" dirty="0" err="1" smtClean="0"/>
                  <a:t>Röntgen</a:t>
                </a:r>
                <a:r>
                  <a:rPr lang="en-US" dirty="0" smtClean="0"/>
                  <a:t> 1895) </a:t>
                </a:r>
                <a:r>
                  <a:rPr lang="en-US" sz="1000" dirty="0" smtClean="0"/>
                  <a:t>→ Nobel Prize 1901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photo-electric effect (Einstein 1905) </a:t>
                </a:r>
                <a:r>
                  <a:rPr lang="en-US" sz="1000" dirty="0" smtClean="0"/>
                  <a:t>→ Nobel Prize 1921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Gluons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mtClean="0"/>
                  <a:t>8 carriers </a:t>
                </a:r>
                <a:r>
                  <a:rPr lang="en-US" dirty="0" smtClean="0"/>
                  <a:t>of strong force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predicted by Gell-Mann et 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experimental discovery as jets of hadrons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(e.g. PETRA)</a:t>
                </a:r>
              </a:p>
              <a:p>
                <a:endParaRPr lang="en-US" sz="1000" dirty="0"/>
              </a:p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W</a:t>
                </a:r>
                <a:r>
                  <a:rPr lang="en-US" b="1" i="1" baseline="30000" dirty="0" smtClean="0">
                    <a:solidFill>
                      <a:srgbClr val="0000CC"/>
                    </a:solidFill>
                  </a:rPr>
                  <a:t>±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 bosons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: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carriers of weak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responsible for weak 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building blocks of “</a:t>
                </a:r>
                <a:r>
                  <a:rPr lang="en-US" b="1" dirty="0" smtClean="0"/>
                  <a:t>Standard Model</a:t>
                </a:r>
                <a:r>
                  <a:rPr lang="en-US" dirty="0" smtClean="0"/>
                  <a:t>”</a:t>
                </a:r>
              </a:p>
              <a:p>
                <a:r>
                  <a:rPr lang="en-US" dirty="0" smtClean="0"/>
                  <a:t>     Glashow, Salam, Weinberg </a:t>
                </a:r>
                <a:r>
                  <a:rPr lang="en-US" sz="1000" dirty="0" smtClean="0"/>
                  <a:t>→ Nobel Prize 1979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W-boson discovered at CERN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𝑆𝑝</m:t>
                    </m:r>
                    <m:acc>
                      <m:accPr>
                        <m:chr m:val="̅"/>
                        <m:ctrlPr>
                          <a:rPr lang="de-DE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 smtClean="0"/>
                  <a:t> in 1983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C. Rubbia and S. van der Meer </a:t>
                </a:r>
                <a:r>
                  <a:rPr lang="en-US" sz="1000" dirty="0" smtClean="0"/>
                  <a:t>→ Nobel Prize 1984</a:t>
                </a:r>
                <a:endParaRPr lang="en-US" sz="10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900000"/>
                <a:ext cx="5102679" cy="4555093"/>
              </a:xfrm>
              <a:prstGeom prst="rect">
                <a:avLst/>
              </a:prstGeom>
              <a:blipFill rotWithShape="1">
                <a:blip r:embed="rId3"/>
                <a:stretch>
                  <a:fillRect l="-1075" t="-669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79" y="4581128"/>
            <a:ext cx="3286125" cy="154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54825" y="6120000"/>
            <a:ext cx="2941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Abdus</a:t>
            </a:r>
            <a:r>
              <a:rPr lang="en-US" sz="1000" dirty="0" smtClean="0"/>
              <a:t> Salam, Steven Weinberg, Sheldon L. Glashow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06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years of particle 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33413"/>
            <a:ext cx="75628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Vector Bosons</a:t>
            </a:r>
            <a:endParaRPr 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96" y="1260000"/>
            <a:ext cx="3914286" cy="3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hteck 25"/>
          <p:cNvSpPr/>
          <p:nvPr/>
        </p:nvSpPr>
        <p:spPr>
          <a:xfrm>
            <a:off x="7488000" y="1260000"/>
            <a:ext cx="756000" cy="3000000"/>
          </a:xfrm>
          <a:prstGeom prst="rect">
            <a:avLst/>
          </a:prstGeom>
          <a:solidFill>
            <a:srgbClr val="00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600000"/>
            <a:ext cx="40005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900000"/>
                <a:ext cx="445025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00CC"/>
                    </a:solidFill>
                  </a:rPr>
                  <a:t>Z-boson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indirectly observed at </a:t>
                </a:r>
                <a:r>
                  <a:rPr lang="en-US" dirty="0" err="1" smtClean="0"/>
                  <a:t>Gargamelle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discovered at CERN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𝑆𝑝</m:t>
                    </m:r>
                    <m:acc>
                      <m:accPr>
                        <m:chr m:val="̅"/>
                        <m:ctrlPr>
                          <a:rPr lang="de-DE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 smtClean="0"/>
                  <a:t> in 1983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C. Rubbia and S. van der Meer </a:t>
                </a:r>
                <a:r>
                  <a:rPr lang="en-US" sz="1000" dirty="0" smtClean="0"/>
                  <a:t>→ Noble Prize 1984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precision studies at LEP accelerator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4450257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233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1055741" y="6092838"/>
            <a:ext cx="2969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Electron Positron (LEP) collider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4500000"/>
            <a:ext cx="1157288" cy="16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14" y="4500000"/>
            <a:ext cx="1145453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20000" y="6156000"/>
            <a:ext cx="2327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Carlos Rubbia           Simon van der Meer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534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Electron-Positron Collider at CERN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440000"/>
            <a:ext cx="3333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558003"/>
            <a:ext cx="4286250" cy="31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1" y="3645024"/>
            <a:ext cx="4316730" cy="290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40000" y="720000"/>
            <a:ext cx="31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1989-2000:   S</a:t>
            </a:r>
            <a:r>
              <a:rPr lang="en-US" baseline="30000" dirty="0" smtClean="0"/>
              <a:t>1/2</a:t>
            </a:r>
            <a:r>
              <a:rPr lang="en-US" dirty="0" smtClean="0"/>
              <a:t> = 90-200 GeV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508000" y="3825024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26.7 km circumference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08000" y="4257024"/>
            <a:ext cx="149592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Four experiments:</a:t>
            </a:r>
          </a:p>
          <a:p>
            <a:endParaRPr lang="en-US" sz="400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ALEPH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DELPHI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L3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OPAL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Hadron Collider at CERN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212976"/>
            <a:ext cx="44005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20000" y="1440000"/>
            <a:ext cx="2826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LHC</a:t>
            </a:r>
            <a:r>
              <a:rPr lang="en-US" sz="2400" dirty="0" smtClean="0">
                <a:solidFill>
                  <a:srgbClr val="0000CC"/>
                </a:solidFill>
              </a:rPr>
              <a:t> (p → ← p)     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             s</a:t>
            </a:r>
            <a:r>
              <a:rPr lang="en-US" sz="2400" baseline="30000" dirty="0" smtClean="0">
                <a:solidFill>
                  <a:srgbClr val="0000CC"/>
                </a:solidFill>
              </a:rPr>
              <a:t>1/2</a:t>
            </a:r>
            <a:r>
              <a:rPr lang="en-US" sz="2400" dirty="0" smtClean="0">
                <a:solidFill>
                  <a:srgbClr val="0000CC"/>
                </a:solidFill>
              </a:rPr>
              <a:t> ≤ 14 </a:t>
            </a:r>
            <a:r>
              <a:rPr lang="en-US" sz="2400" dirty="0" err="1" smtClean="0">
                <a:solidFill>
                  <a:srgbClr val="0000CC"/>
                </a:solidFill>
              </a:rPr>
              <a:t>TeV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4860000"/>
            <a:ext cx="42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26.7 km circumference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40000 tons of cold mass spread over 27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10000 tons of Liquid Nitrogen (at T = 80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60 tons of Liquid Helium (cools ring to final 1.9 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52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Higgs-Boson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558000"/>
            <a:ext cx="4860608" cy="348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558000"/>
            <a:ext cx="373246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00" y="4284000"/>
            <a:ext cx="4000500" cy="22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060000" y="2232000"/>
            <a:ext cx="102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ATLAS</a:t>
            </a:r>
            <a:endParaRPr lang="en-US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868000" y="3204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CMS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008000" y="4320000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 = 125 GeV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1828898" y="3456000"/>
            <a:ext cx="756000" cy="828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200000" y="558000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Nobel Prize 2013</a:t>
            </a:r>
          </a:p>
          <a:p>
            <a:r>
              <a:rPr lang="en-US" dirty="0" smtClean="0"/>
              <a:t>F. </a:t>
            </a:r>
            <a:r>
              <a:rPr lang="en-US" dirty="0" err="1" smtClean="0"/>
              <a:t>Englert</a:t>
            </a:r>
            <a:endParaRPr lang="en-US" dirty="0" smtClean="0"/>
          </a:p>
          <a:p>
            <a:r>
              <a:rPr lang="en-US" dirty="0" smtClean="0"/>
              <a:t>P. Higgs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- Collaboration</a:t>
            </a:r>
            <a:endParaRPr lang="en-US" dirty="0"/>
          </a:p>
        </p:txBody>
      </p:sp>
      <p:pic>
        <p:nvPicPr>
          <p:cNvPr id="1026" name="Picture 2" descr="CMS Collab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612000"/>
            <a:ext cx="877824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Corpuscular Theory of Light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00" y="558000"/>
            <a:ext cx="1822037" cy="250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00" y="3528000"/>
            <a:ext cx="180422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704000" y="3068960"/>
            <a:ext cx="1056947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Isaac Newton</a:t>
            </a:r>
          </a:p>
          <a:p>
            <a:pPr algn="ctr"/>
            <a:r>
              <a:rPr lang="en-US" sz="1400" dirty="0" smtClean="0"/>
              <a:t>1643-1727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488933" y="6048000"/>
            <a:ext cx="1496170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Christiaan Huygens</a:t>
            </a:r>
          </a:p>
          <a:p>
            <a:pPr algn="ctr"/>
            <a:r>
              <a:rPr lang="en-US" sz="1400" dirty="0" smtClean="0"/>
              <a:t>1629-1695</a:t>
            </a:r>
            <a:endParaRPr lang="en-US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1980000" y="1063836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consist out of particles (Newton)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547463" y="183553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ight is a wave (Huygens)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780000" y="1387836"/>
            <a:ext cx="0" cy="5400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40001" y="2880000"/>
            <a:ext cx="6336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Mainly because of Newton’s prestige, the corpuscle theory was widely accepted (more than 100 years)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Failing to describe interference, diffraction, and polarization (e.g. Fresnel) corpuscle theory was abandoned for Huygens wave theory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Wave theory strongly supported by Maxwell equations and by H. Hertz experiments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Until in the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Photoelectric Effect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40000" y="720000"/>
            <a:ext cx="5904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/>
              <a:t>Observation: </a:t>
            </a:r>
            <a:r>
              <a:rPr lang="en-US" dirty="0" smtClean="0"/>
              <a:t>1836 Becquerel</a:t>
            </a:r>
          </a:p>
          <a:p>
            <a:r>
              <a:rPr lang="en-US" dirty="0"/>
              <a:t> </a:t>
            </a:r>
            <a:r>
              <a:rPr lang="en-US" dirty="0" smtClean="0"/>
              <a:t>     Metal absorbs light and emits electrons →</a:t>
            </a:r>
          </a:p>
          <a:p>
            <a:r>
              <a:rPr lang="en-US" dirty="0"/>
              <a:t> </a:t>
            </a:r>
            <a:r>
              <a:rPr lang="en-US" dirty="0" smtClean="0"/>
              <a:t>     Maximum energy of electrons independent on intensity </a:t>
            </a:r>
          </a:p>
          <a:p>
            <a:r>
              <a:rPr lang="en-US" dirty="0"/>
              <a:t> </a:t>
            </a:r>
            <a:r>
              <a:rPr lang="en-US" dirty="0" smtClean="0"/>
              <a:t>     (number of photons)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/>
              <a:t>Interpretation:</a:t>
            </a:r>
            <a:r>
              <a:rPr lang="en-US" dirty="0" smtClean="0"/>
              <a:t> 1905 Einstein </a:t>
            </a:r>
            <a:r>
              <a:rPr lang="en-US" sz="1200" dirty="0" smtClean="0"/>
              <a:t>(Nobel prize 1921)</a:t>
            </a:r>
          </a:p>
          <a:p>
            <a:r>
              <a:rPr lang="en-US" dirty="0"/>
              <a:t> </a:t>
            </a:r>
            <a:r>
              <a:rPr lang="en-US" dirty="0" smtClean="0"/>
              <a:t>     Light consists of particles (photons) with quantized energy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558000"/>
            <a:ext cx="1733550" cy="21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6035"/>
            <a:ext cx="68468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650300" y="2736000"/>
            <a:ext cx="1164349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Albert Einstein</a:t>
            </a:r>
          </a:p>
          <a:p>
            <a:pPr algn="ctr"/>
            <a:r>
              <a:rPr lang="en-US" sz="1400" dirty="0" smtClean="0"/>
              <a:t>1879-1955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93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Slit with Electrons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20006"/>
            <a:ext cx="3914286" cy="22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1" y="720003"/>
            <a:ext cx="3914286" cy="227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204000"/>
            <a:ext cx="3448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80001" y="3420000"/>
            <a:ext cx="35766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(particles) have wavelength</a:t>
            </a:r>
          </a:p>
          <a:p>
            <a:endParaRPr lang="en-US" sz="800" dirty="0"/>
          </a:p>
          <a:p>
            <a:r>
              <a:rPr lang="en-US" b="1" i="1" dirty="0" smtClean="0">
                <a:solidFill>
                  <a:srgbClr val="0000CC"/>
                </a:solidFill>
              </a:rPr>
              <a:t>De Broglie wavelength:</a:t>
            </a:r>
            <a:endParaRPr lang="en-US" b="1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680000" y="4500000"/>
                <a:ext cx="3884590" cy="603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𝑃𝑙𝑎𝑛𝑐𝑘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𝑐𝑜𝑛𝑠𝑡𝑎𝑛𝑡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𝑚𝑜𝑚𝑒𝑛𝑡𝑢𝑚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 (=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𝑚𝑎𝑠𝑠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 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𝑣𝑒𝑙𝑜𝑐𝑖𝑡𝑦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0" y="4500000"/>
                <a:ext cx="3884590" cy="6034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0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Electron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558002"/>
            <a:ext cx="1785143" cy="204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510871" y="2664000"/>
            <a:ext cx="1443208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Joseph J. Thomson</a:t>
            </a:r>
          </a:p>
          <a:p>
            <a:pPr algn="ctr"/>
            <a:r>
              <a:rPr lang="en-US" sz="1400" dirty="0" smtClean="0"/>
              <a:t>1856-1940</a:t>
            </a:r>
            <a:endParaRPr lang="en-US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539553" y="720000"/>
            <a:ext cx="62646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/>
              <a:t>Observation:</a:t>
            </a:r>
            <a:r>
              <a:rPr lang="en-US" dirty="0" smtClean="0"/>
              <a:t> 1897 </a:t>
            </a:r>
            <a:r>
              <a:rPr lang="en-US" sz="1200" dirty="0" smtClean="0"/>
              <a:t>(Nobel Prize 1906)</a:t>
            </a:r>
          </a:p>
          <a:p>
            <a:endParaRPr lang="en-US" sz="12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Constituents of cathode rays deflected by electric field</a:t>
            </a:r>
          </a:p>
          <a:p>
            <a:pPr lvl="1"/>
            <a:endParaRPr lang="en-US" sz="8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Constituents of cathode rays deflected by magnetic field + heating of thermal junction → first mass/charge ratio</a:t>
            </a:r>
          </a:p>
          <a:p>
            <a:pPr lvl="1"/>
            <a:endParaRPr lang="en-US" sz="8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Higher precision of mass/charge from comparing deflection by electric and magnetic fields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600000"/>
            <a:ext cx="6732587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1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4278</Words>
  <Application>Microsoft Office PowerPoint</Application>
  <PresentationFormat>Bildschirmpräsentation (4:3)</PresentationFormat>
  <Paragraphs>569</Paragraphs>
  <Slides>54</Slides>
  <Notes>24</Notes>
  <HiddenSlides>6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55" baseType="lpstr">
      <vt:lpstr>Larissa</vt:lpstr>
      <vt:lpstr>PHL424: Nuclear and Particle Physics</vt:lpstr>
      <vt:lpstr>Tentative outline of Particle Physics</vt:lpstr>
      <vt:lpstr>Literature</vt:lpstr>
      <vt:lpstr>Particle Physics</vt:lpstr>
      <vt:lpstr>100 years of particle physics</vt:lpstr>
      <vt:lpstr>Corpuscular Theory of Light</vt:lpstr>
      <vt:lpstr>Photoelectric Effect</vt:lpstr>
      <vt:lpstr>Double Slit with Electrons</vt:lpstr>
      <vt:lpstr>The Electron</vt:lpstr>
      <vt:lpstr>Ionization Measurements</vt:lpstr>
      <vt:lpstr>The Cosmic Accelerator</vt:lpstr>
      <vt:lpstr>The Cosmic Accelerator</vt:lpstr>
      <vt:lpstr>1912                         ~100 years                         2017</vt:lpstr>
      <vt:lpstr>1912                         ~100 years                         2017</vt:lpstr>
      <vt:lpstr>Quantum Mechanics</vt:lpstr>
      <vt:lpstr>Fermions and Bosons</vt:lpstr>
      <vt:lpstr>Matter Waves for Particles without Spin</vt:lpstr>
      <vt:lpstr>Matter Waves for Particles without Spin</vt:lpstr>
      <vt:lpstr>Matter Waves for Particles with Spin</vt:lpstr>
      <vt:lpstr>Quantum Field Theory</vt:lpstr>
      <vt:lpstr>Dirac’s Picture of Vacuum</vt:lpstr>
      <vt:lpstr>Antimatter</vt:lpstr>
      <vt:lpstr>Discovery of the Positron</vt:lpstr>
      <vt:lpstr>Muon Discovery (1936)</vt:lpstr>
      <vt:lpstr>Prediction of the Pion</vt:lpstr>
      <vt:lpstr>Discovery of Pions</vt:lpstr>
      <vt:lpstr>Discovery of the Pion</vt:lpstr>
      <vt:lpstr>Discovery of the Pion</vt:lpstr>
      <vt:lpstr>Discovery of the Pion</vt:lpstr>
      <vt:lpstr>Beta Decay</vt:lpstr>
      <vt:lpstr>Discovery of the Electron-Neutrino</vt:lpstr>
      <vt:lpstr>Existence of Muon-Neutrinos</vt:lpstr>
      <vt:lpstr>Discovery of Strangeness Surprise!</vt:lpstr>
      <vt:lpstr>Discovery of Strangeness</vt:lpstr>
      <vt:lpstr>Discovery of Strangeness</vt:lpstr>
      <vt:lpstr>Status in 1962 – (50 years after Hess ’balloon trip)</vt:lpstr>
      <vt:lpstr>Prediction of the Charm-Quark</vt:lpstr>
      <vt:lpstr>Observation of Neutral Currents</vt:lpstr>
      <vt:lpstr>Observation of the Charm-Quark</vt:lpstr>
      <vt:lpstr>Discovery of Charm-Quark</vt:lpstr>
      <vt:lpstr>Status in 1975</vt:lpstr>
      <vt:lpstr>Discovery of Charm- and Bottom-Quark</vt:lpstr>
      <vt:lpstr>Discovery of the Third Family</vt:lpstr>
      <vt:lpstr>Top-Quark Discovery at Tevatron</vt:lpstr>
      <vt:lpstr>Top-Quark Discovery in 1995</vt:lpstr>
      <vt:lpstr>Top-Quark Discovery in 1995</vt:lpstr>
      <vt:lpstr>Status in 2000 (~90 years after Hess balloon trip)</vt:lpstr>
      <vt:lpstr>Status in 2002 (~90 years after Hess balloon trip)</vt:lpstr>
      <vt:lpstr>Discovery of Vector-Bosons</vt:lpstr>
      <vt:lpstr>Discovery of Vector Bosons</vt:lpstr>
      <vt:lpstr>Large Electron-Positron Collider at CERN</vt:lpstr>
      <vt:lpstr>Large Hadron Collider at CERN</vt:lpstr>
      <vt:lpstr>The Higgs-Boson</vt:lpstr>
      <vt:lpstr>CMS - Collaboration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407</cp:revision>
  <dcterms:created xsi:type="dcterms:W3CDTF">2016-04-06T12:04:03Z</dcterms:created>
  <dcterms:modified xsi:type="dcterms:W3CDTF">2018-04-30T03:19:13Z</dcterms:modified>
</cp:coreProperties>
</file>